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10"/>
  </p:notesMasterIdLst>
  <p:handoutMasterIdLst>
    <p:handoutMasterId r:id="rId11"/>
  </p:handoutMasterIdLst>
  <p:sldIdLst>
    <p:sldId id="528" r:id="rId2"/>
    <p:sldId id="548" r:id="rId3"/>
    <p:sldId id="549" r:id="rId4"/>
    <p:sldId id="551" r:id="rId5"/>
    <p:sldId id="550" r:id="rId6"/>
    <p:sldId id="537" r:id="rId7"/>
    <p:sldId id="553" r:id="rId8"/>
    <p:sldId id="545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3399FF"/>
    <a:srgbClr val="FFFFFF"/>
    <a:srgbClr val="EAEFF7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5" autoAdjust="0"/>
    <p:restoredTop sz="99112" autoAdjust="0"/>
  </p:normalViewPr>
  <p:slideViewPr>
    <p:cSldViewPr snapToGrid="0">
      <p:cViewPr varScale="1">
        <p:scale>
          <a:sx n="85" d="100"/>
          <a:sy n="85" d="100"/>
        </p:scale>
        <p:origin x="598" y="41"/>
      </p:cViewPr>
      <p:guideLst>
        <p:guide orient="horz" pos="1185"/>
        <p:guide pos="7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46FE57-3F04-4823-B38D-EE8F3A94D2B1}" type="slidenum">
              <a:rPr lang="en-GB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GB" altLang="en-US" sz="120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6329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4177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38740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255984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b="1" dirty="0">
                <a:ln w="0"/>
                <a:latin typeface="Calibri" panose="020F0502020204030204" pitchFamily="34" charset="0"/>
              </a:rPr>
              <a:t>© 3GPP </a:t>
            </a:r>
            <a:r>
              <a:rPr lang="en-GB" altLang="en-US" sz="1000" b="1" dirty="0" smtClean="0">
                <a:ln w="0"/>
                <a:latin typeface="Calibri" panose="020F0502020204030204" pitchFamily="34" charset="0"/>
              </a:rPr>
              <a:t>2021</a:t>
            </a:r>
            <a:endParaRPr lang="en-GB" altLang="en-US" sz="1000" b="1" dirty="0">
              <a:ln w="0"/>
              <a:latin typeface="Calibri" panose="020F0502020204030204" pitchFamily="34" charset="0"/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338644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072" y="6391922"/>
            <a:ext cx="29429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3GPP SA6#47-e, 14 – 22 Feb</a:t>
            </a:r>
            <a:r>
              <a:rPr lang="en-GB" sz="1100" b="0" kern="1200" baseline="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2022</a:t>
            </a:r>
            <a:endParaRPr lang="en-US" sz="1100" b="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0041584" y="1212137"/>
            <a:ext cx="157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S6-220428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  <p:sldLayoutId id="2147485168" r:id="rId4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4589" y="2338950"/>
            <a:ext cx="854794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29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2900" dirty="0" smtClean="0"/>
              <a:t/>
            </a:r>
            <a:br>
              <a:rPr lang="en-GB" sz="2900" dirty="0" smtClean="0"/>
            </a:br>
            <a:r>
              <a:rPr lang="en-US" sz="5300" b="1" dirty="0" smtClean="0"/>
              <a:t>SA6#47-e Work Plan Review</a:t>
            </a:r>
            <a:endParaRPr lang="en-GB" sz="25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/>
          <p:cNvSpPr>
            <a:spLocks noGrp="1"/>
          </p:cNvSpPr>
          <p:nvPr>
            <p:ph type="subTitle" idx="1"/>
          </p:nvPr>
        </p:nvSpPr>
        <p:spPr>
          <a:xfrm>
            <a:off x="2832847" y="4119284"/>
            <a:ext cx="6400800" cy="114748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 smtClean="0"/>
              <a:t/>
            </a:r>
            <a:br>
              <a:rPr lang="en-US" altLang="en-US" sz="1800" dirty="0" smtClean="0"/>
            </a:br>
            <a:r>
              <a:rPr lang="en-US" altLang="en-US" sz="2400" dirty="0" smtClean="0">
                <a:latin typeface="Arial" panose="020B0604020202020204" pitchFamily="34" charset="0"/>
              </a:rPr>
              <a:t>Suresh </a:t>
            </a:r>
            <a:r>
              <a:rPr lang="en-US" altLang="en-US" sz="2400" dirty="0" err="1" smtClean="0">
                <a:latin typeface="Arial" panose="020B0604020202020204" pitchFamily="34" charset="0"/>
              </a:rPr>
              <a:t>Chitturi</a:t>
            </a:r>
            <a:endParaRPr lang="en-US" altLang="en-US" sz="24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dirty="0" smtClean="0">
                <a:latin typeface="Arial" panose="020B0604020202020204" pitchFamily="34" charset="0"/>
              </a:rPr>
              <a:t>SA6 Chair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SAMSUNG</a:t>
            </a:r>
            <a:endParaRPr lang="en-US" altLang="en-U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1478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077866"/>
              </p:ext>
            </p:extLst>
          </p:nvPr>
        </p:nvGraphicFramePr>
        <p:xfrm>
          <a:off x="158285" y="1620093"/>
          <a:ext cx="10785253" cy="449391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09033"/>
                <a:gridCol w="1305975"/>
                <a:gridCol w="1087141"/>
                <a:gridCol w="928231"/>
                <a:gridCol w="1001393"/>
                <a:gridCol w="1105142"/>
                <a:gridCol w="2548338"/>
              </a:tblGrid>
              <a:tr h="613695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SA6#47-e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Study on Mission Critical Services support over 5G System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FS_MCOver5GS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SA#80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(06/2018)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91%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82850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Study of Interconnection and Migration Aspects for Railways</a:t>
                      </a:r>
                      <a:r>
                        <a:rPr lang="en-GB" altLang="en-US" sz="1600" dirty="0" smtClean="0"/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FS_IRail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SA#88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(06/2020)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85%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SA#94</a:t>
                      </a:r>
                    </a:p>
                    <a:p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TR for approval at SA#95-e</a:t>
                      </a: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Network Slice Capability Exposure for Application Layer Enablement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FS_NSCALE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(03/2021)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TR for information at SA#95-e</a:t>
                      </a: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enablement aspects for subscriber-aware NB API access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FS_SNAAPP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65%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(06/2022)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SA6#47-e (Target completion: 06/2022)</a:t>
                      </a:r>
                    </a:p>
                  </a:txBody>
                  <a:tcPr marL="91446" marR="91446" marT="45691" marB="45691"/>
                </a:tc>
              </a:tr>
              <a:tr h="583007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Application Capability Exposure for </a:t>
                      </a:r>
                      <a:r>
                        <a:rPr lang="en-IN" sz="1600" dirty="0" err="1" smtClean="0"/>
                        <a:t>IoT</a:t>
                      </a:r>
                      <a:r>
                        <a:rPr lang="en-IN" sz="1600" dirty="0" smtClean="0"/>
                        <a:t> Platforms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FS_ACE_IOT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40%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SA6#47-e (Target completion: 09/2022)</a:t>
                      </a: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5424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961991"/>
              </p:ext>
            </p:extLst>
          </p:nvPr>
        </p:nvGraphicFramePr>
        <p:xfrm>
          <a:off x="216556" y="1629061"/>
          <a:ext cx="11182067" cy="435829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48855"/>
                <a:gridCol w="1477251"/>
                <a:gridCol w="1019938"/>
                <a:gridCol w="968188"/>
                <a:gridCol w="1080247"/>
                <a:gridCol w="1183341"/>
                <a:gridCol w="2604247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SA#94-e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SA6#47-e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</a:t>
                      </a:r>
                      <a:br>
                        <a:rPr lang="en-US" sz="18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Application Architecture for enabling Edge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FS_eEDGEAPP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45%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SA#96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TR for information at SA#95-e?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5G-enabled fused location service capability exposure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FS_5GFLS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(06/2021)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40%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SA6#47-e (Target Completion: – Sep 2022, Change in Rapporteur)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enhanced architecture for UAS Applications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FS_eUASAPP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(09/2022)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SA6#47-e (Alignment with SA2 SID)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SEAL data delivery enabler for vertical applications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FS_SEALDD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Target date realistic?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Study on enhancements to application layer support for V2X services;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FS_eV2XAPP2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Target date realistic?</a:t>
                      </a: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290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Ongoing Studies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324745"/>
              </p:ext>
            </p:extLst>
          </p:nvPr>
        </p:nvGraphicFramePr>
        <p:xfrm>
          <a:off x="265862" y="1624577"/>
          <a:ext cx="11034150" cy="414499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11170"/>
                <a:gridCol w="1457710"/>
                <a:gridCol w="1079267"/>
                <a:gridCol w="970567"/>
                <a:gridCol w="1084730"/>
                <a:gridCol w="1178859"/>
                <a:gridCol w="2451847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SA#94-e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SA6#47-e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</a:t>
                      </a:r>
                      <a:br>
                        <a:rPr lang="en-US" sz="1800" dirty="0" smtClean="0"/>
                      </a:br>
                      <a:r>
                        <a:rPr lang="en-US" sz="1600" baseline="0" dirty="0" smtClean="0"/>
                        <a:t>Completion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Application Data Analytics Enablement Service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FS_ADAES 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Application layer support for Personal </a:t>
                      </a:r>
                      <a:r>
                        <a:rPr lang="en-IN" sz="1600" b="0" dirty="0" err="1" smtClean="0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 and Residential Networks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FS_PIRatesAPP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Revised SID at SA6#47-e (Alignment with SA2 SID)</a:t>
                      </a: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sharing of administrative configuration between interconnected MC service systems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FS_MCShAC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SA#99 (03/2023)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Study on Mission </a:t>
                      </a:r>
                      <a:r>
                        <a:rPr lang="en-IN" sz="1600" b="0" smtClean="0">
                          <a:solidFill>
                            <a:schemeClr val="tx1"/>
                          </a:solidFill>
                        </a:rPr>
                        <a:t>Critical Ad </a:t>
                      </a:r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hoc Group Communications Support for Mission Critical Services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FS_MCAHGC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0%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SA#97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(09/2022)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221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3920"/>
            <a:ext cx="10515600" cy="1325563"/>
          </a:xfrm>
        </p:spPr>
        <p:txBody>
          <a:bodyPr/>
          <a:lstStyle/>
          <a:p>
            <a:r>
              <a:rPr lang="en-US" altLang="en-US" dirty="0" smtClean="0"/>
              <a:t>Overview: Rel-18 Work-Items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344883"/>
              </p:ext>
            </p:extLst>
          </p:nvPr>
        </p:nvGraphicFramePr>
        <p:xfrm>
          <a:off x="185179" y="1593201"/>
          <a:ext cx="11204480" cy="457159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54565"/>
                <a:gridCol w="1603564"/>
                <a:gridCol w="1053763"/>
                <a:gridCol w="1008529"/>
                <a:gridCol w="1084729"/>
                <a:gridCol w="1098177"/>
                <a:gridCol w="2501153"/>
              </a:tblGrid>
              <a:tr h="565922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Study Item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 Code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WID </a:t>
                      </a:r>
                      <a:r>
                        <a:rPr lang="en-US" sz="1600" dirty="0" smtClean="0"/>
                        <a:t>Approved</a:t>
                      </a:r>
                      <a:endParaRPr lang="en-US" sz="16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SA#94-e</a:t>
                      </a: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SA6#47-e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Target</a:t>
                      </a:r>
                      <a:br>
                        <a:rPr lang="en-US" sz="1600" dirty="0" smtClean="0"/>
                      </a:br>
                      <a:r>
                        <a:rPr lang="en-US" sz="1400" baseline="0" dirty="0" smtClean="0"/>
                        <a:t>Completion</a:t>
                      </a:r>
                      <a:endParaRPr lang="en-US" sz="140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Remarks</a:t>
                      </a:r>
                      <a:endParaRPr lang="en-US" sz="1800" dirty="0"/>
                    </a:p>
                  </a:txBody>
                  <a:tcPr marL="91446" marR="91446" marT="45691" marB="45691"/>
                </a:tc>
              </a:tr>
              <a:tr h="506345"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Mission Critical Services over 5MBS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MCOver5MBS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SA#95</a:t>
                      </a:r>
                    </a:p>
                    <a:p>
                      <a:r>
                        <a:rPr lang="en-US" sz="1600" dirty="0" smtClean="0"/>
                        <a:t>(03/2022)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rgbClr val="0066FF"/>
                          </a:solidFill>
                          <a:latin typeface="+mn-lt"/>
                          <a:ea typeface="+mn-ea"/>
                          <a:cs typeface="+mn-cs"/>
                        </a:rPr>
                        <a:t>Target completion? Revised WID not needed.</a:t>
                      </a: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675749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Gateway UE function for Mission Critical Communication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MCGWUE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SA#96</a:t>
                      </a:r>
                    </a:p>
                    <a:p>
                      <a:r>
                        <a:rPr lang="en-US" sz="1600" dirty="0" smtClean="0"/>
                        <a:t>(06/2022)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Application layer support for Factories of the Future (FF)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FFAPP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(09/2021)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15%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Enhanced Service Enabler Architecture Layer for Verticals Phase 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eSEAL2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SA#98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(12/2022)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Enhanced Mission Critical Push-to-talk architecture phase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enh4MCPTT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  <a:tr h="524464">
                <a:tc>
                  <a:txBody>
                    <a:bodyPr/>
                    <a:lstStyle/>
                    <a:p>
                      <a:r>
                        <a:rPr lang="en-IN" sz="1600" b="0" dirty="0" smtClean="0">
                          <a:solidFill>
                            <a:schemeClr val="tx1"/>
                          </a:solidFill>
                        </a:rPr>
                        <a:t>Mission Critical Services over 5GProSe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MCOver5GProSe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SA#94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(12/2021)</a:t>
                      </a:r>
                      <a:endParaRPr lang="en-US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0%</a:t>
                      </a:r>
                      <a:endParaRPr lang="en-US" sz="1600" b="0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TBD</a:t>
                      </a:r>
                      <a:endParaRPr lang="en-US" sz="1600" b="1" dirty="0"/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SA#99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(03/2023)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91" marB="4569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rgbClr val="0066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1" marB="4569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88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Conference calls and other items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400" dirty="0" smtClean="0"/>
              <a:t>Pre-SA6#48-e </a:t>
            </a:r>
            <a:r>
              <a:rPr lang="en-GB" altLang="en-US" sz="2400" dirty="0"/>
              <a:t>conference calls</a:t>
            </a:r>
            <a:endParaRPr lang="en-IN" altLang="en-US" dirty="0"/>
          </a:p>
          <a:p>
            <a:pPr marL="767839" lvl="1" indent="-295323">
              <a:defRPr/>
            </a:pPr>
            <a:r>
              <a:rPr lang="en-GB" altLang="en-US" sz="1800" dirty="0" err="1" smtClean="0"/>
              <a:t>eEDGEAPP</a:t>
            </a:r>
            <a:r>
              <a:rPr lang="en-GB" altLang="en-US" sz="1800" dirty="0" smtClean="0"/>
              <a:t> – 2 (date TBD)</a:t>
            </a:r>
            <a:endParaRPr lang="en-GB" altLang="en-US" sz="1800" dirty="0"/>
          </a:p>
          <a:p>
            <a:pPr marL="767839" lvl="1" indent="-295323">
              <a:defRPr/>
            </a:pPr>
            <a:r>
              <a:rPr lang="en-GB" altLang="en-US" sz="1800" dirty="0" smtClean="0"/>
              <a:t>5GFLS/SNAAPP – 1(date TBD)</a:t>
            </a:r>
          </a:p>
          <a:p>
            <a:pPr marL="767839" lvl="1" indent="-295323">
              <a:defRPr/>
            </a:pPr>
            <a:r>
              <a:rPr lang="en-GB" altLang="en-US" sz="1800" dirty="0"/>
              <a:t>MC – 1 (date TBD</a:t>
            </a:r>
            <a:r>
              <a:rPr lang="en-GB" altLang="en-US" sz="1800" dirty="0" smtClean="0"/>
              <a:t>)</a:t>
            </a:r>
            <a:endParaRPr lang="en-GB" altLang="en-US" sz="1800" dirty="0" smtClean="0"/>
          </a:p>
          <a:p>
            <a:pPr marL="354387" indent="-354387">
              <a:defRPr/>
            </a:pPr>
            <a:r>
              <a:rPr lang="en-GB" altLang="en-US" sz="2400" dirty="0" smtClean="0"/>
              <a:t>2024 calendar to be prepared</a:t>
            </a:r>
          </a:p>
          <a:p>
            <a:pPr marL="354387" indent="-354387">
              <a:defRPr/>
            </a:pPr>
            <a:r>
              <a:rPr lang="en-GB" altLang="en-US" sz="2400" dirty="0" smtClean="0"/>
              <a:t>Rapporteurs </a:t>
            </a:r>
            <a:r>
              <a:rPr lang="en-GB" altLang="en-US" sz="2400" dirty="0"/>
              <a:t>to make the draft TRs/TSs available within one week</a:t>
            </a:r>
            <a:r>
              <a:rPr lang="en-GB" altLang="en-US" sz="2400" dirty="0" smtClean="0"/>
              <a:t>!</a:t>
            </a:r>
          </a:p>
          <a:p>
            <a:pPr marL="354387" indent="-354387">
              <a:defRPr/>
            </a:pPr>
            <a:r>
              <a:rPr lang="en-GB" altLang="en-US" sz="2400" dirty="0" smtClean="0"/>
              <a:t>All pre-agreed/approved revisions MUST be in the inbox folder!</a:t>
            </a:r>
          </a:p>
          <a:p>
            <a:pPr marL="354387" indent="-354387">
              <a:defRPr/>
            </a:pPr>
            <a:r>
              <a:rPr lang="en-GB" altLang="en-US" sz="2400" dirty="0" smtClean="0"/>
              <a:t>Rapporteurs to provide inputs to Rel-17 WI summaries (TR 21.917)</a:t>
            </a:r>
          </a:p>
          <a:p>
            <a:pPr marL="354387" indent="-354387">
              <a:defRPr/>
            </a:pPr>
            <a:endParaRPr lang="en-GB" altLang="en-US" sz="2880" dirty="0"/>
          </a:p>
        </p:txBody>
      </p:sp>
    </p:spTree>
    <p:extLst>
      <p:ext uri="{BB962C8B-B14F-4D97-AF65-F5344CB8AC3E}">
        <p14:creationId xmlns:p14="http://schemas.microsoft.com/office/powerpoint/2010/main" val="42213137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8402"/>
            <a:ext cx="10515600" cy="1325563"/>
          </a:xfrm>
        </p:spPr>
        <p:txBody>
          <a:bodyPr/>
          <a:lstStyle/>
          <a:p>
            <a:r>
              <a:rPr lang="en-GB" altLang="fr-FR" dirty="0" smtClean="0"/>
              <a:t>SA6 Vice-chair Election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2051" y="1590314"/>
            <a:ext cx="11382749" cy="4738776"/>
          </a:xfrm>
        </p:spPr>
        <p:txBody>
          <a:bodyPr/>
          <a:lstStyle/>
          <a:p>
            <a:pPr marL="354387" indent="-354387">
              <a:defRPr/>
            </a:pPr>
            <a:r>
              <a:rPr lang="en-GB" altLang="en-US" sz="2894" dirty="0" smtClean="0"/>
              <a:t> Elections to SA6 Vice-chair position to be held in SA6#48-e meeting</a:t>
            </a:r>
            <a:endParaRPr lang="en-IN" altLang="en-US" sz="2894" dirty="0"/>
          </a:p>
          <a:p>
            <a:pPr marL="767839" lvl="1" indent="-295323">
              <a:defRPr/>
            </a:pPr>
            <a:r>
              <a:rPr lang="en-GB" altLang="en-US" sz="2000" dirty="0" smtClean="0"/>
              <a:t>The VC position is vacant due to election of Mr. Alan </a:t>
            </a:r>
            <a:r>
              <a:rPr lang="en-GB" altLang="en-US" sz="2000" dirty="0" err="1" smtClean="0"/>
              <a:t>Soloway</a:t>
            </a:r>
            <a:r>
              <a:rPr lang="en-GB" altLang="en-US" sz="2000" dirty="0" smtClean="0"/>
              <a:t> (previously VC) to the Chair position</a:t>
            </a:r>
          </a:p>
          <a:p>
            <a:pPr marL="767839" lvl="1" indent="-295323">
              <a:defRPr/>
            </a:pPr>
            <a:r>
              <a:rPr lang="en-GB" altLang="en-US" sz="2000" dirty="0" smtClean="0"/>
              <a:t>Announcement will be made on the SA6 list with further details</a:t>
            </a:r>
          </a:p>
          <a:p>
            <a:pPr marL="767839" lvl="1" indent="-295323">
              <a:defRPr/>
            </a:pPr>
            <a:endParaRPr lang="en-GB" altLang="en-US" sz="1800" dirty="0" smtClean="0"/>
          </a:p>
          <a:p>
            <a:pPr marL="354387" indent="-354387">
              <a:defRPr/>
            </a:pPr>
            <a:endParaRPr lang="en-GB" altLang="en-US" sz="2894" dirty="0" smtClean="0"/>
          </a:p>
          <a:p>
            <a:pPr marL="354387" indent="-354387">
              <a:defRPr/>
            </a:pPr>
            <a:endParaRPr lang="en-GB" altLang="en-US" sz="2894" dirty="0" smtClean="0"/>
          </a:p>
        </p:txBody>
      </p:sp>
    </p:spTree>
    <p:extLst>
      <p:ext uri="{BB962C8B-B14F-4D97-AF65-F5344CB8AC3E}">
        <p14:creationId xmlns:p14="http://schemas.microsoft.com/office/powerpoint/2010/main" val="38635314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46779" y="3266328"/>
            <a:ext cx="6827838" cy="1143000"/>
          </a:xfrm>
        </p:spPr>
        <p:txBody>
          <a:bodyPr/>
          <a:lstStyle/>
          <a:p>
            <a:pPr algn="ctr"/>
            <a:r>
              <a:rPr lang="en-GB" altLang="fr-FR" sz="4800" dirty="0" smtClean="0">
                <a:solidFill>
                  <a:srgbClr val="72AF2F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78828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25516</TotalTime>
  <Words>678</Words>
  <Application>Microsoft Office PowerPoint</Application>
  <PresentationFormat>Widescreen</PresentationFormat>
  <Paragraphs>222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   SA6#47-e Work Plan Review</vt:lpstr>
      <vt:lpstr>Overview: Ongoing Studies</vt:lpstr>
      <vt:lpstr>Overview: Ongoing Studies</vt:lpstr>
      <vt:lpstr>Overview: Ongoing Studies</vt:lpstr>
      <vt:lpstr>Overview: Rel-18 Work-Items</vt:lpstr>
      <vt:lpstr>Conference calls and other items</vt:lpstr>
      <vt:lpstr>SA6 Vice-chair Election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Suresh</cp:lastModifiedBy>
  <cp:revision>1918</cp:revision>
  <dcterms:created xsi:type="dcterms:W3CDTF">2010-02-05T13:52:04Z</dcterms:created>
  <dcterms:modified xsi:type="dcterms:W3CDTF">2022-02-22T10:33:33Z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C:\mySingle\TEMP\ETSI Webinar - Harmonizing Edge Computing Standards.pptx</vt:lpwstr>
  </property>
</Properties>
</file>