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865" r:id="rId2"/>
  </p:sldMasterIdLst>
  <p:notesMasterIdLst>
    <p:notesMasterId r:id="rId13"/>
  </p:notesMasterIdLst>
  <p:handoutMasterIdLst>
    <p:handoutMasterId r:id="rId14"/>
  </p:handoutMasterIdLst>
  <p:sldIdLst>
    <p:sldId id="714" r:id="rId3"/>
    <p:sldId id="759" r:id="rId4"/>
    <p:sldId id="272" r:id="rId5"/>
    <p:sldId id="270" r:id="rId6"/>
    <p:sldId id="767" r:id="rId7"/>
    <p:sldId id="774" r:id="rId8"/>
    <p:sldId id="781" r:id="rId9"/>
    <p:sldId id="782" r:id="rId10"/>
    <p:sldId id="777" r:id="rId11"/>
    <p:sldId id="760" r:id="rId12"/>
  </p:sldIdLst>
  <p:sldSz cx="9144000" cy="6858000" type="screen4x3"/>
  <p:notesSz cx="6858000" cy="931386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4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FF3300"/>
    <a:srgbClr val="000000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64" autoAdjust="0"/>
    <p:restoredTop sz="94657" autoAdjust="0"/>
  </p:normalViewPr>
  <p:slideViewPr>
    <p:cSldViewPr snapToGrid="0">
      <p:cViewPr varScale="1">
        <p:scale>
          <a:sx n="62" d="100"/>
          <a:sy n="62" d="100"/>
        </p:scale>
        <p:origin x="85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-2802" y="-90"/>
      </p:cViewPr>
      <p:guideLst>
        <p:guide orient="horz" pos="293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C49224F-03A7-405B-A53E-0589D65A50E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7" cy="46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9A4868A6-AF8C-4AB0-B463-353EA3EA72B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453" y="0"/>
            <a:ext cx="2972547" cy="46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53DF8646-467F-4568-BE4D-65B4B62A7C33}" type="datetime1">
              <a:rPr lang="en-US"/>
              <a:pPr>
                <a:defRPr/>
              </a:pPr>
              <a:t>4/7/2021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FC3310F-B869-4A80-B0F9-B2286404400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7724"/>
            <a:ext cx="2972547" cy="466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F2076976-C0C1-490C-8A75-8209E8A7765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453" y="8847724"/>
            <a:ext cx="2972547" cy="466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6A13F2C-4D4A-4ABC-84A2-652E72FDA0E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9522395-88B2-4089-9759-DDB9EAE5ABF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7" cy="46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C563296-A396-45FC-A662-0BA13A6E2B2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5453" y="0"/>
            <a:ext cx="2972547" cy="466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BF9DA39-E577-45C9-94B9-3F70F32092F4}" type="datetime1">
              <a:rPr lang="en-US"/>
              <a:pPr>
                <a:defRPr/>
              </a:pPr>
              <a:t>4/7/2021</a:t>
            </a:fld>
            <a:endParaRPr lang="en-US" dirty="0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85C205B5-C1CB-49FE-A341-AE042BA0CAC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0138" y="696913"/>
            <a:ext cx="4657725" cy="34940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5146449-770D-4F2A-900B-AAC71D07E8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508" y="4424607"/>
            <a:ext cx="5028986" cy="419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06075F2-914C-4835-A6D2-AD430B98C0D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7724"/>
            <a:ext cx="2972547" cy="466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4D16DC26-4905-4621-A2B1-2706ED9D7C2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453" y="8847724"/>
            <a:ext cx="2972547" cy="466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C507B0D-4FBB-44D8-B75A-CA8C35C30ED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69A138A-F248-4F6D-9F85-FCA8B37069B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0924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sz="1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3GPP TSG-SA WG6 Meeting #39-bis-e </a:t>
            </a:r>
          </a:p>
          <a:p>
            <a:pPr>
              <a:defRPr/>
            </a:pPr>
            <a:r>
              <a:rPr lang="en-GB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E-meeting, 12</a:t>
            </a:r>
            <a:r>
              <a:rPr lang="en-GB" sz="1200" b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20</a:t>
            </a:r>
            <a:r>
              <a:rPr lang="en-GB" sz="1100" b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GB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October </a:t>
            </a:r>
            <a:r>
              <a:rPr lang="en-GB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2020</a:t>
            </a:r>
            <a:endParaRPr lang="en-IN" sz="1200" dirty="0"/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BCB98E40-DAA4-4399-94A2-DEB3A8D1493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S6-201972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630098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D9F8497-E1B6-4718-929E-AC29262F0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FE95B-B897-4757-9E90-D9514FA754DA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5B84AC5-B836-4E1D-916C-65D7326EF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8D489B9-A0AB-44A8-AFF3-8EBF5F74F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24749-C189-4D92-8B00-37C12F7617B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8940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3B867C3-BCA8-4C20-8DDA-FC8254CE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79400-48ED-47A9-B594-C3F87CACED1F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CBD2D57-D2B6-4147-BADC-5D7E791C1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9098C41-B0DB-4FBD-83C3-BCCCBBD7F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FFF34-306D-4AE2-9C53-7D85BDB55B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8204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B41D82E-9304-4A1C-82A7-EC1EB27B2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93B75-2232-4C42-838E-399CD1F442C3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ADED3E-5040-4EC6-AC75-66A22BFA4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5002B0-B86A-4071-B177-ECF718EBD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5B71B-65E8-4D8B-B2E6-08C25531C1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1072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8C86754-C4F3-438A-AE03-04DF5C898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ABD3D-1341-493F-A289-F30B98E390E8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8D29623-0598-437D-B2E4-07A83C1FF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A3F1E4-AA51-4FF5-8D26-29AF6ED66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5B84B-FC4D-484A-A577-24FB0613A4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93117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07FB6A-BDE1-423F-A581-569F56469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0B56C-2B2F-441D-BEF8-D31FDE77A394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24955-DD30-4874-AC38-125167C8D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35FAE-54EA-4502-8923-0DCC4C6D3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835A58-EDBF-4165-9C55-C3699DCF25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5814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1BBEBD-15F8-408A-8147-77AF61B60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885DA-85F4-4026-BC3E-FA1164ACA60D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EBDDC-6CC3-4E1F-9ACC-D70874AD1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F83E5-DD72-4CF6-A409-345DF433E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A57D7-9743-4A99-9441-A8922C26F4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9489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621626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15210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1239433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6125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7C362-5903-C245-A945-8A0F54B239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57200" y="636125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33056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E83B6A-FF39-44BD-8B41-9AA524671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C4ADD-FDFC-4B98-8C86-B39D293EABCF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766142-DAC9-46B0-85E5-1AAF56FB6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36303-CEDD-4D36-8255-91186EFAF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CCB80-49C3-4659-A06A-C73032476F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456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D4B225-1ADB-49EA-83B0-6E33AA02B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CD8D4-683E-4CE8-A393-065E1BE05C84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8B5E7-53E1-44AD-BD33-22F17894A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33767-323C-4C79-87BC-C1BBF3D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9FE0D-1B55-4E4C-B345-E1FCE3FD60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33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BF2624-400E-49E5-B417-5516756DF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B1344-94EF-4866-BD7A-999650BAFEC3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0F927-756C-4808-9C31-FDED6A2B4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E2AFD7-F88B-411F-BC11-31827298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29E6E-749E-436A-A67D-8FE96B794F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846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B5F77E-E259-40AB-A1D9-706F82B8A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5E3F6-E824-477F-855F-9AEFA874EEE2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BF4BDE-8305-4A02-BF03-1E95D56B4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5986AB-8965-49C9-A926-757C1A2BF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C2132-BD86-4DE7-9361-8F2ABF192C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5273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0CB6097-7361-49EB-ABE3-429FEC221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DA57E-8650-435B-8730-97DF604C90DE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BAAFDCD-6DC1-4872-9B37-59EA4BE27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1A162E8-5147-4FDE-A6FE-284709A72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22FCF-2F76-43E9-8389-6B4040C3A7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646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2CB9F6E-217B-4C55-B1B1-23E0A9CBC5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5AB4C206-D2CE-4D96-BE86-D4D8DFA24C9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ECC4C57B-CAD7-4A20-9F06-D4144F36736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F8AE240-A563-47F6-81D3-91F535DE9CF9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34EAB542-F38A-451A-8524-D37BBE6B878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FCDB0584-7DBC-4B80-9610-0511C0477D2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1" name="Rectangle 16">
            <a:extLst>
              <a:ext uri="{FF2B5EF4-FFF2-40B4-BE49-F238E27FC236}">
                <a16:creationId xmlns:a16="http://schemas.microsoft.com/office/drawing/2014/main" id="{B87D8F4F-AE6E-4D91-901D-5E93F04B706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2" name="Picture 10">
            <a:extLst>
              <a:ext uri="{FF2B5EF4-FFF2-40B4-BE49-F238E27FC236}">
                <a16:creationId xmlns:a16="http://schemas.microsoft.com/office/drawing/2014/main" id="{6D8A242E-AAA4-45E2-BEA4-E33499D4A55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00" r:id="rId1"/>
    <p:sldLayoutId id="2147484587" r:id="rId2"/>
    <p:sldLayoutId id="2147484588" r:id="rId3"/>
    <p:sldLayoutId id="214748460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0AC21C0-FBD2-4EBB-BFCA-001CFABE6D5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1FA2071-762E-4852-92BE-BA7F980585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18E87-2CA8-4359-93E6-EEFB017C20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6A59D1D-AFE0-4947-B2C1-F0AB5A4939B1}" type="datetimeFigureOut">
              <a:rPr lang="en-US"/>
              <a:pPr>
                <a:defRPr/>
              </a:pPr>
              <a:t>4/7/2021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7DFF6-6E80-4A6F-996C-7F5C1DAD63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E1C215-B1A6-4D47-9BC3-ACB266B549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FFC5BBB-C4AF-439A-ACD9-5B72DBB8EF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89" r:id="rId1"/>
    <p:sldLayoutId id="2147484590" r:id="rId2"/>
    <p:sldLayoutId id="2147484591" r:id="rId3"/>
    <p:sldLayoutId id="2147484592" r:id="rId4"/>
    <p:sldLayoutId id="2147484593" r:id="rId5"/>
    <p:sldLayoutId id="2147484594" r:id="rId6"/>
    <p:sldLayoutId id="2147484595" r:id="rId7"/>
    <p:sldLayoutId id="2147484596" r:id="rId8"/>
    <p:sldLayoutId id="2147484597" r:id="rId9"/>
    <p:sldLayoutId id="2147484598" r:id="rId10"/>
    <p:sldLayoutId id="21474845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DBEAB650-85E1-4DBE-9887-89BF57B56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7288" y="3032125"/>
            <a:ext cx="6829425" cy="1143000"/>
          </a:xfrm>
        </p:spPr>
        <p:txBody>
          <a:bodyPr/>
          <a:lstStyle/>
          <a:p>
            <a:r>
              <a:rPr lang="en-US" altLang="en-US" sz="2800" b="1" dirty="0"/>
              <a:t>Network Exposure for IoT Platforms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46DB08D-4281-44F9-91BB-4BDF19536B2F}"/>
              </a:ext>
            </a:extLst>
          </p:cNvPr>
          <p:cNvSpPr txBox="1">
            <a:spLocks/>
          </p:cNvSpPr>
          <p:nvPr/>
        </p:nvSpPr>
        <p:spPr bwMode="auto">
          <a:xfrm>
            <a:off x="1260475" y="4489450"/>
            <a:ext cx="68294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en-US" sz="2000" kern="0" dirty="0">
                <a:solidFill>
                  <a:schemeClr val="tx1"/>
                </a:solidFill>
              </a:rPr>
              <a:t>Catalina Mladin, Convida Wireless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8F7C7-2DC9-4CB2-9C95-DC3D24ADB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dirty="0"/>
              <a:t>Proposal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08EFB-8893-42B6-8B62-90D9D1DCB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454151"/>
            <a:ext cx="8213057" cy="4549608"/>
          </a:xfrm>
        </p:spPr>
        <p:txBody>
          <a:bodyPr/>
          <a:lstStyle/>
          <a:p>
            <a:r>
              <a:rPr lang="en-GB" sz="2000" b="1" dirty="0">
                <a:solidFill>
                  <a:srgbClr val="FF0000"/>
                </a:solidFill>
              </a:rPr>
              <a:t>Proposal: </a:t>
            </a:r>
            <a:r>
              <a:rPr lang="en-GB" sz="2000" i="1" dirty="0">
                <a:solidFill>
                  <a:srgbClr val="FF0000"/>
                </a:solidFill>
                <a:effectLst/>
                <a:ea typeface="Calibri" panose="020F0502020204030204" pitchFamily="34" charset="0"/>
              </a:rPr>
              <a:t>Include capabilities to leverage the 5GS northbound interface in SEAL to ensure consistency in the use of the exposed 5GS capabilities</a:t>
            </a:r>
            <a:endParaRPr lang="en-GB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b="1" dirty="0"/>
          </a:p>
          <a:p>
            <a:pPr lvl="1"/>
            <a:r>
              <a:rPr lang="en-GB" sz="1600" b="1" dirty="0"/>
              <a:t>To narrow scope:</a:t>
            </a:r>
          </a:p>
          <a:p>
            <a:pPr lvl="2"/>
            <a:r>
              <a:rPr lang="en-GB" sz="1400" b="1" dirty="0"/>
              <a:t>Start with features introduced by SEES and AESE, e.g. enabling IoT platforms. Add horizontal platform usecases as needed.</a:t>
            </a:r>
          </a:p>
          <a:p>
            <a:pPr lvl="2"/>
            <a:r>
              <a:rPr lang="en-GB" sz="1400" b="1" dirty="0"/>
              <a:t>Use criteria such as </a:t>
            </a:r>
          </a:p>
          <a:p>
            <a:pPr marL="1828800" lvl="3" indent="-457200">
              <a:buFont typeface="+mj-lt"/>
              <a:buAutoNum type="alphaLcParenR"/>
            </a:pPr>
            <a:r>
              <a:rPr lang="en-US" sz="1400" dirty="0"/>
              <a:t>When AS implementation simplification or abstraction are needed - more than one vertical or  “general purpose” AS </a:t>
            </a:r>
          </a:p>
          <a:p>
            <a:pPr marL="1828800" lvl="3" indent="-457200">
              <a:buFont typeface="+mj-lt"/>
              <a:buAutoNum type="alphaLcParenR"/>
            </a:pPr>
            <a:r>
              <a:rPr lang="en-US" sz="1400" dirty="0"/>
              <a:t>When optimizations/services to the CN needed or when AS influence CN functionality </a:t>
            </a:r>
          </a:p>
          <a:p>
            <a:pPr marL="1828800" lvl="3" indent="-457200">
              <a:buFont typeface="+mj-lt"/>
              <a:buAutoNum type="alphaLcParenR"/>
            </a:pPr>
            <a:r>
              <a:rPr lang="en-US" sz="1400" dirty="0"/>
              <a:t>When PLMN operator service agreement is preferred at SEAL provider level</a:t>
            </a:r>
          </a:p>
          <a:p>
            <a:pPr lvl="1"/>
            <a:r>
              <a:rPr lang="en-US" sz="1600" b="1" dirty="0"/>
              <a:t>Requirements</a:t>
            </a:r>
            <a:r>
              <a:rPr lang="en-US" sz="1600" dirty="0"/>
              <a:t>: 22.101 clause 29 on Service Exposure already covers everything, in conjunction with the SEES and AESE work.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9302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8F7C7-2DC9-4CB2-9C95-DC3D24ADB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sz="2800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08EFB-8893-42B6-8B62-90D9D1DCB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454150"/>
            <a:ext cx="8388350" cy="4830763"/>
          </a:xfrm>
        </p:spPr>
        <p:txBody>
          <a:bodyPr/>
          <a:lstStyle/>
          <a:p>
            <a:r>
              <a:rPr lang="en-GB" sz="2000" dirty="0"/>
              <a:t>CN service exposure functionality via SCEF/NEF was designed to provide a standardized exposure of network services/capabilities and reduce the complexity of a variety of 3rd parties accessing different 3GPP CN functionality.</a:t>
            </a:r>
          </a:p>
          <a:p>
            <a:pPr marL="0" indent="0">
              <a:buNone/>
            </a:pPr>
            <a:endParaRPr lang="en-GB" sz="2000" dirty="0"/>
          </a:p>
          <a:p>
            <a:r>
              <a:rPr lang="en-US" sz="2000" dirty="0"/>
              <a:t> Service usecases showing that the functionality provided by the exposure functions (e.g.in 23.682) is required at SCS/AS/AF have already been agreed in SEES and AESE Wis.  </a:t>
            </a:r>
            <a:endParaRPr lang="en-GB" sz="2000" dirty="0"/>
          </a:p>
          <a:p>
            <a:endParaRPr lang="en-GB" sz="2000" dirty="0"/>
          </a:p>
          <a:p>
            <a:r>
              <a:rPr lang="en-GB" sz="2000" dirty="0"/>
              <a:t>SA6 specifies common capabilities for a service enabler architecture in SEAL, in order to  be utilized by multiple verticals and applications.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7512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3934047" cy="842381"/>
          </a:xfrm>
        </p:spPr>
        <p:txBody>
          <a:bodyPr/>
          <a:lstStyle/>
          <a:p>
            <a:r>
              <a:rPr lang="en-US" dirty="0"/>
              <a:t>What functionality is exposed via SCEF/NEF?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BC134C8-C0EA-4203-91EF-1A16C60DEAD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76445" y="1217267"/>
            <a:ext cx="3934048" cy="4705756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A set of APIs for accessing CN services has been defined since Rel-15</a:t>
            </a:r>
          </a:p>
          <a:p>
            <a:pPr marL="0" indent="0">
              <a:buNone/>
            </a:pPr>
            <a:r>
              <a:rPr lang="en-US" sz="1800" b="1" dirty="0"/>
              <a:t>What can the Service Layer and Applications do with the APIs?</a:t>
            </a:r>
            <a:endParaRPr lang="en-US" sz="1800" dirty="0"/>
          </a:p>
          <a:p>
            <a:pPr marL="365760">
              <a:buClr>
                <a:srgbClr val="00ADEE"/>
              </a:buClr>
            </a:pPr>
            <a:r>
              <a:rPr lang="en-US" sz="1600" b="1" dirty="0"/>
              <a:t>Access</a:t>
            </a:r>
            <a:r>
              <a:rPr lang="en-US" sz="1600" dirty="0"/>
              <a:t> internal capabilities of the core network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Location</a:t>
            </a:r>
          </a:p>
          <a:p>
            <a:pPr marL="680085" lvl="1" indent="-173736">
              <a:spcBef>
                <a:spcPts val="0"/>
              </a:spcBef>
              <a:buClr>
                <a:srgbClr val="00ADEE"/>
              </a:buClr>
            </a:pPr>
            <a:r>
              <a:rPr lang="en-US" sz="1400" dirty="0"/>
              <a:t>Reachability ….</a:t>
            </a:r>
          </a:p>
          <a:p>
            <a:pPr marL="365760">
              <a:buClr>
                <a:srgbClr val="00ADEE"/>
              </a:buClr>
            </a:pPr>
            <a:r>
              <a:rPr lang="en-US" sz="1600" b="1" dirty="0"/>
              <a:t>Assist</a:t>
            </a:r>
            <a:r>
              <a:rPr lang="en-US" sz="1600" dirty="0"/>
              <a:t> services that are already in the core network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Sleep</a:t>
            </a:r>
          </a:p>
          <a:p>
            <a:pPr marL="680085" lvl="1" indent="-173736">
              <a:spcBef>
                <a:spcPts val="0"/>
              </a:spcBef>
              <a:buClr>
                <a:srgbClr val="00ADEE"/>
              </a:buClr>
            </a:pPr>
            <a:r>
              <a:rPr lang="en-US" sz="1400" dirty="0"/>
              <a:t>Communication Patterns ….</a:t>
            </a:r>
          </a:p>
          <a:p>
            <a:pPr marL="365760">
              <a:buClr>
                <a:srgbClr val="00ADEE"/>
              </a:buClr>
            </a:pPr>
            <a:r>
              <a:rPr lang="en-US" sz="1600" b="1" dirty="0"/>
              <a:t>Coordinate</a:t>
            </a:r>
            <a:r>
              <a:rPr lang="en-US" sz="1600" dirty="0"/>
              <a:t> its activity with the core network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Network Congestion Reports</a:t>
            </a:r>
          </a:p>
          <a:p>
            <a:pPr marL="680085" lvl="1" indent="-173736">
              <a:spcBef>
                <a:spcPts val="0"/>
              </a:spcBef>
              <a:buClr>
                <a:srgbClr val="00ADEE"/>
              </a:buClr>
            </a:pPr>
            <a:r>
              <a:rPr lang="en-US" sz="1400" dirty="0"/>
              <a:t>Schedule Background Data Transfer …</a:t>
            </a:r>
          </a:p>
          <a:p>
            <a:pPr marL="365760">
              <a:buClr>
                <a:srgbClr val="00ADEE"/>
              </a:buClr>
            </a:pPr>
            <a:r>
              <a:rPr lang="en-US" sz="1600" b="1" dirty="0"/>
              <a:t>Exchange Small Data Packets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SMS</a:t>
            </a:r>
          </a:p>
          <a:p>
            <a:pPr marL="680085" lvl="1" indent="-173736">
              <a:spcBef>
                <a:spcPts val="0"/>
              </a:spcBef>
              <a:buClr>
                <a:srgbClr val="00ADEE"/>
              </a:buClr>
            </a:pPr>
            <a:r>
              <a:rPr lang="en-US" sz="1400" dirty="0"/>
              <a:t>Non-IP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61250"/>
            <a:ext cx="2895600" cy="365125"/>
          </a:xfrm>
        </p:spPr>
        <p:txBody>
          <a:bodyPr/>
          <a:lstStyle/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457200" y="6361250"/>
            <a:ext cx="2057400" cy="365125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3" name="Content Placeholder 2">
            <a:extLst>
              <a:ext uri="{FF2B5EF4-FFF2-40B4-BE49-F238E27FC236}">
                <a16:creationId xmlns:a16="http://schemas.microsoft.com/office/drawing/2014/main" id="{8A6A4549-8BC5-4EA4-8181-589A6D0815BA}"/>
              </a:ext>
            </a:extLst>
          </p:cNvPr>
          <p:cNvSpPr txBox="1">
            <a:spLocks/>
          </p:cNvSpPr>
          <p:nvPr/>
        </p:nvSpPr>
        <p:spPr>
          <a:xfrm>
            <a:off x="444610" y="2487000"/>
            <a:ext cx="4217580" cy="2997796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100" dirty="0"/>
          </a:p>
        </p:txBody>
      </p:sp>
      <p:sp>
        <p:nvSpPr>
          <p:cNvPr id="54" name="Content Placeholder 2">
            <a:extLst>
              <a:ext uri="{FF2B5EF4-FFF2-40B4-BE49-F238E27FC236}">
                <a16:creationId xmlns:a16="http://schemas.microsoft.com/office/drawing/2014/main" id="{DE493FBD-0D34-4B93-909F-30DB3026FD6C}"/>
              </a:ext>
            </a:extLst>
          </p:cNvPr>
          <p:cNvSpPr txBox="1">
            <a:spLocks/>
          </p:cNvSpPr>
          <p:nvPr/>
        </p:nvSpPr>
        <p:spPr>
          <a:xfrm>
            <a:off x="4391247" y="1373204"/>
            <a:ext cx="4308143" cy="4988046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The Cellular Core Network already knows a lot about the device.  Network Applications should </a:t>
            </a:r>
            <a:r>
              <a:rPr lang="en-US" sz="1800" b="1" dirty="0"/>
              <a:t>leverage network services </a:t>
            </a:r>
            <a:r>
              <a:rPr lang="en-US" sz="1800" dirty="0"/>
              <a:t>whenever possible (thus asking the device to do less).</a:t>
            </a:r>
          </a:p>
          <a:p>
            <a:pPr marL="0" indent="0">
              <a:buNone/>
            </a:pPr>
            <a:r>
              <a:rPr lang="en-US" sz="1800" dirty="0"/>
              <a:t>Application Servers, together with the Service Layer, provide </a:t>
            </a:r>
            <a:r>
              <a:rPr lang="en-US" sz="1800" b="1" dirty="0"/>
              <a:t>underlying network abstraction </a:t>
            </a:r>
            <a:r>
              <a:rPr lang="en-US" sz="1800" dirty="0"/>
              <a:t>along with the services to the customer facing Application and Devices, e.g. data storage, device management, location services, data analytics, charging, discovery, etc.</a:t>
            </a:r>
            <a:endParaRPr lang="en-US" sz="1800" b="1" dirty="0"/>
          </a:p>
          <a:p>
            <a:pPr marL="0" indent="0">
              <a:spcBef>
                <a:spcPts val="1050"/>
              </a:spcBef>
              <a:buClr>
                <a:srgbClr val="00ADEE"/>
              </a:buClr>
              <a:buNone/>
            </a:pPr>
            <a:r>
              <a:rPr lang="en-US" sz="1800" dirty="0"/>
              <a:t>.. so that Application Servers are enabled to provide Value–add functionality, e.g.</a:t>
            </a:r>
            <a:r>
              <a:rPr lang="en-US" sz="1600" dirty="0"/>
              <a:t>:</a:t>
            </a:r>
          </a:p>
          <a:p>
            <a:pPr>
              <a:spcBef>
                <a:spcPts val="1050"/>
              </a:spcBef>
              <a:buClr>
                <a:srgbClr val="00ADEE"/>
              </a:buClr>
            </a:pPr>
            <a:r>
              <a:rPr lang="en-US" sz="1600" dirty="0"/>
              <a:t>Deal with long sleep times or long transmission delays.</a:t>
            </a:r>
          </a:p>
          <a:p>
            <a:pPr>
              <a:spcBef>
                <a:spcPts val="1050"/>
              </a:spcBef>
              <a:buClr>
                <a:srgbClr val="00ADEE"/>
              </a:buClr>
            </a:pPr>
            <a:r>
              <a:rPr lang="en-US" sz="1600" b="1" dirty="0"/>
              <a:t>pre-plan UE activity </a:t>
            </a:r>
            <a:r>
              <a:rPr lang="en-US" sz="1600" dirty="0"/>
              <a:t>whenever possible (e.g. background data transfers).</a:t>
            </a:r>
          </a:p>
          <a:p>
            <a:pPr>
              <a:spcBef>
                <a:spcPts val="1050"/>
              </a:spcBef>
              <a:buClr>
                <a:srgbClr val="00ADEE"/>
              </a:buClr>
            </a:pPr>
            <a:r>
              <a:rPr lang="en-US" sz="1600" dirty="0"/>
              <a:t>etc.</a:t>
            </a:r>
          </a:p>
          <a:p>
            <a:pPr marL="0" indent="0">
              <a:buNone/>
            </a:pPr>
            <a:endParaRPr lang="en-US" sz="1575" dirty="0"/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2E8E671-F44D-4A4B-B2E1-169A6CC2230C}"/>
              </a:ext>
            </a:extLst>
          </p:cNvPr>
          <p:cNvSpPr txBox="1">
            <a:spLocks/>
          </p:cNvSpPr>
          <p:nvPr/>
        </p:nvSpPr>
        <p:spPr bwMode="auto">
          <a:xfrm>
            <a:off x="4752755" y="274638"/>
            <a:ext cx="3934047" cy="842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i="0">
                <a:solidFill>
                  <a:srgbClr val="FF0000"/>
                </a:solidFill>
                <a:latin typeface="Calibri"/>
                <a:ea typeface="+mj-ea"/>
                <a:cs typeface="Calibri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Why?</a:t>
            </a:r>
          </a:p>
        </p:txBody>
      </p:sp>
    </p:spTree>
    <p:extLst>
      <p:ext uri="{BB962C8B-B14F-4D97-AF65-F5344CB8AC3E}">
        <p14:creationId xmlns:p14="http://schemas.microsoft.com/office/powerpoint/2010/main" val="1311468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2018 InterDigital, Inc.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47A27DBC-B8A2-4CEB-B40C-05327C8DD99D}"/>
              </a:ext>
            </a:extLst>
          </p:cNvPr>
          <p:cNvSpPr txBox="1">
            <a:spLocks/>
          </p:cNvSpPr>
          <p:nvPr/>
        </p:nvSpPr>
        <p:spPr>
          <a:xfrm>
            <a:off x="407856" y="1396493"/>
            <a:ext cx="3795654" cy="4456386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/>
              <a:t>By getting information from CN</a:t>
            </a:r>
          </a:p>
          <a:p>
            <a:pPr marL="365760">
              <a:buClr>
                <a:srgbClr val="00ADEE"/>
              </a:buClr>
            </a:pPr>
            <a:r>
              <a:rPr lang="en-US" sz="1600" dirty="0"/>
              <a:t>The core network generally knows: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where devices are located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when they are in deep sleep 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when they are available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when they lose connectivity 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when they are roaming</a:t>
            </a:r>
          </a:p>
          <a:p>
            <a:pPr marL="680085" lvl="1" indent="-173736">
              <a:buClr>
                <a:srgbClr val="00ADEE"/>
              </a:buClr>
            </a:pPr>
            <a:r>
              <a:rPr lang="en-US" sz="1400" dirty="0"/>
              <a:t>when the SIM card is moved to another device</a:t>
            </a:r>
          </a:p>
          <a:p>
            <a:pPr marL="365760">
              <a:buClr>
                <a:srgbClr val="00ADEE"/>
              </a:buClr>
            </a:pPr>
            <a:r>
              <a:rPr lang="en-US" sz="1600" dirty="0"/>
              <a:t>This is all information that Network Applications can get from the device.</a:t>
            </a:r>
          </a:p>
          <a:p>
            <a:pPr marL="365760">
              <a:buClr>
                <a:srgbClr val="00ADEE"/>
              </a:buClr>
            </a:pPr>
            <a:r>
              <a:rPr lang="en-US" sz="1600" dirty="0"/>
              <a:t>However, we want to </a:t>
            </a:r>
            <a:r>
              <a:rPr lang="en-US" sz="1600" b="1" dirty="0"/>
              <a:t>minimize signaling/messaging </a:t>
            </a:r>
            <a:r>
              <a:rPr lang="en-US" sz="1600" dirty="0"/>
              <a:t>from the device. </a:t>
            </a:r>
          </a:p>
          <a:p>
            <a:pPr marL="365760">
              <a:buClr>
                <a:srgbClr val="00ADEE"/>
              </a:buClr>
            </a:pPr>
            <a:r>
              <a:rPr lang="en-US" sz="1600" dirty="0"/>
              <a:t>It is more efficient to have Network Applications use Exposed Network Services to obtain this information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33" name="Content Placeholder 8">
            <a:extLst>
              <a:ext uri="{FF2B5EF4-FFF2-40B4-BE49-F238E27FC236}">
                <a16:creationId xmlns:a16="http://schemas.microsoft.com/office/drawing/2014/main" id="{AE00ED55-2EBE-46F1-BACB-A8D0BC85030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59930" y="1386257"/>
            <a:ext cx="3928978" cy="4705756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chemeClr val="tx1"/>
                </a:solidFill>
                <a:latin typeface="+mn-lt"/>
              </a:rPr>
              <a:t>By giving information to </a:t>
            </a:r>
            <a:r>
              <a:rPr lang="en-US" sz="1800" b="1" dirty="0"/>
              <a:t>CN</a:t>
            </a:r>
            <a:endParaRPr lang="en-US" sz="1800" b="1" dirty="0">
              <a:solidFill>
                <a:schemeClr val="tx1"/>
              </a:solidFill>
              <a:latin typeface="+mn-lt"/>
            </a:endParaRPr>
          </a:p>
          <a:p>
            <a:pPr marL="365760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The core network does not generally know:</a:t>
            </a:r>
          </a:p>
          <a:p>
            <a:pPr marL="676656" lvl="1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+mn-lt"/>
              </a:rPr>
              <a:t>How often a device needs to be available</a:t>
            </a:r>
          </a:p>
          <a:p>
            <a:pPr marL="676656" lvl="1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+mn-lt"/>
              </a:rPr>
              <a:t>how long it can buffer downlink data for sleeping device</a:t>
            </a:r>
          </a:p>
          <a:p>
            <a:pPr marL="676656" lvl="1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+mn-lt"/>
              </a:rPr>
              <a:t>how much downlink data it should buffer for sleeping devices</a:t>
            </a:r>
          </a:p>
          <a:p>
            <a:pPr marL="365760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This is all information that the Network can get from the device.</a:t>
            </a:r>
          </a:p>
          <a:p>
            <a:pPr marL="365760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However, we want to </a:t>
            </a:r>
            <a:r>
              <a:rPr lang="en-US" sz="1600" b="1" dirty="0">
                <a:solidFill>
                  <a:schemeClr val="tx1"/>
                </a:solidFill>
                <a:latin typeface="+mn-lt"/>
              </a:rPr>
              <a:t>minimize signaling/messaging 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from the device. </a:t>
            </a:r>
          </a:p>
          <a:p>
            <a:pPr marL="365760" indent="-173736">
              <a:buClr>
                <a:srgbClr val="00ADEE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n-lt"/>
              </a:rPr>
              <a:t>The Server can provide this information to the network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270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FF2EF-2995-4A96-A89F-AD3E904DC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sz="2800" b="1" dirty="0"/>
              <a:t>Existing 3GPP work, stages 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95DFF-EF8A-4378-B853-D99802A883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9560" y="1371600"/>
            <a:ext cx="4844565" cy="4830763"/>
          </a:xfrm>
        </p:spPr>
        <p:txBody>
          <a:bodyPr/>
          <a:lstStyle/>
          <a:p>
            <a:r>
              <a:rPr lang="en-US" sz="2000" dirty="0"/>
              <a:t>In 5G: NEF </a:t>
            </a:r>
          </a:p>
          <a:p>
            <a:pPr marL="457200" lvl="2"/>
            <a:r>
              <a:rPr lang="en-US" sz="1600" dirty="0"/>
              <a:t>Stage 2:  TS 23.502</a:t>
            </a:r>
          </a:p>
          <a:p>
            <a:pPr marL="457200" lvl="2"/>
            <a:r>
              <a:rPr lang="en-US" sz="1600" dirty="0"/>
              <a:t>Stage 3: TS 29.522 (</a:t>
            </a:r>
            <a:r>
              <a:rPr lang="en-US" sz="1600" dirty="0" err="1"/>
              <a:t>Nnef</a:t>
            </a:r>
            <a:r>
              <a:rPr lang="en-US" sz="1600" dirty="0"/>
              <a:t>)</a:t>
            </a:r>
          </a:p>
          <a:p>
            <a:pPr marL="457200" lvl="1"/>
            <a:r>
              <a:rPr lang="en-US" sz="1600" dirty="0"/>
              <a:t>“</a:t>
            </a:r>
            <a:r>
              <a:rPr lang="en-GB" sz="1600" dirty="0"/>
              <a:t>NEF is integrated with SCEF as a combined SCEF+NEF</a:t>
            </a:r>
            <a:r>
              <a:rPr lang="en-US" sz="1600" dirty="0"/>
              <a:t>” (23.502, clause 5.2.6.12)</a:t>
            </a:r>
          </a:p>
          <a:p>
            <a:pPr marL="457200" lvl="1"/>
            <a:r>
              <a:rPr lang="en-US" sz="1600" dirty="0"/>
              <a:t>“Procedure {</a:t>
            </a:r>
            <a:r>
              <a:rPr lang="en-US" sz="1600" dirty="0" err="1"/>
              <a:t>xyz</a:t>
            </a:r>
            <a:r>
              <a:rPr lang="en-US" sz="1600" dirty="0"/>
              <a:t>} as described in 29.122 shall be applicable in 5GS with […] description of SCEF applies to NEF” (29.522 clause 4.4)</a:t>
            </a:r>
          </a:p>
          <a:p>
            <a:pPr marL="731520" lvl="2"/>
            <a:r>
              <a:rPr lang="en-US" sz="1600" dirty="0"/>
              <a:t>{</a:t>
            </a:r>
            <a:r>
              <a:rPr lang="en-US" sz="1600" dirty="0" err="1"/>
              <a:t>xyz</a:t>
            </a:r>
            <a:r>
              <a:rPr lang="en-US" sz="1600" dirty="0"/>
              <a:t>} applies to: Monitoring, Device triggering, Background Data Transfer, CP Parameter Provisioning, </a:t>
            </a:r>
            <a:r>
              <a:rPr lang="en-GB" sz="1600" dirty="0">
                <a:effectLst/>
                <a:ea typeface="SimSun" panose="02010600030101010101" pitchFamily="2" charset="-122"/>
              </a:rPr>
              <a:t>PFD Management, changing the chargeable party, AF session with required QoS, </a:t>
            </a:r>
            <a:r>
              <a:rPr lang="en-GB" sz="1600" dirty="0">
                <a:effectLst/>
                <a:cs typeface="Times New Roman" panose="02020603050405020304" pitchFamily="18" charset="0"/>
              </a:rPr>
              <a:t>MSISDN-less Mobile Originated SMS, Network Configuration Parameters Provisioning</a:t>
            </a:r>
            <a:r>
              <a:rPr lang="en-US" sz="1600" dirty="0">
                <a:cs typeface="Times New Roman" panose="02020603050405020304" pitchFamily="18" charset="0"/>
              </a:rPr>
              <a:t>, NIDD, </a:t>
            </a:r>
            <a:r>
              <a:rPr lang="en-GB" sz="1600" dirty="0">
                <a:effectLst/>
                <a:ea typeface="SimSun" panose="02010600030101010101" pitchFamily="2" charset="-122"/>
              </a:rPr>
              <a:t>RACS Parameter Provisioning</a:t>
            </a:r>
            <a:r>
              <a:rPr lang="en-US" sz="1600" dirty="0">
                <a:ea typeface="SimSun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GB" sz="1600" dirty="0">
                <a:effectLst/>
                <a:ea typeface="SimSun" panose="02010600030101010101" pitchFamily="2" charset="-122"/>
              </a:rPr>
              <a:t>Enhanced Coverage Restriction Control</a:t>
            </a:r>
            <a:endParaRPr lang="en-US" sz="1600" dirty="0">
              <a:effectLst/>
              <a:cs typeface="Times New Roman" panose="02020603050405020304" pitchFamily="18" charset="0"/>
            </a:endParaRPr>
          </a:p>
          <a:p>
            <a:pPr marL="914400" lvl="2" indent="0">
              <a:buNone/>
            </a:pPr>
            <a:endParaRPr lang="en-US" sz="1600" dirty="0"/>
          </a:p>
          <a:p>
            <a:pPr lvl="2"/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CF0CAB6-30AE-4840-8CCF-5465999EB1A7}"/>
              </a:ext>
            </a:extLst>
          </p:cNvPr>
          <p:cNvSpPr txBox="1">
            <a:spLocks/>
          </p:cNvSpPr>
          <p:nvPr/>
        </p:nvSpPr>
        <p:spPr bwMode="auto">
          <a:xfrm>
            <a:off x="485776" y="1454150"/>
            <a:ext cx="3543784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WIDs: </a:t>
            </a:r>
          </a:p>
          <a:p>
            <a:pPr lvl="1"/>
            <a:r>
              <a:rPr lang="en-US" sz="1600" kern="0" dirty="0"/>
              <a:t>SEES (Service Exposure and Enablement Support) (rel-13) SP-130505</a:t>
            </a:r>
          </a:p>
          <a:p>
            <a:pPr lvl="1"/>
            <a:r>
              <a:rPr lang="en-US" sz="1600" kern="0" dirty="0"/>
              <a:t>AESE (rel-13) SP-140704</a:t>
            </a:r>
          </a:p>
          <a:p>
            <a:pPr lvl="1"/>
            <a:r>
              <a:rPr lang="en-US" sz="1600" kern="0" dirty="0"/>
              <a:t>Under Rel-13 Features on Internet of Things (IoT)</a:t>
            </a:r>
          </a:p>
          <a:p>
            <a:pPr lvl="1"/>
            <a:endParaRPr lang="en-US" sz="1800" kern="0" dirty="0"/>
          </a:p>
          <a:p>
            <a:endParaRPr lang="en-US" sz="2000" kern="0" dirty="0"/>
          </a:p>
          <a:p>
            <a:r>
              <a:rPr lang="en-US" sz="2000" kern="0" dirty="0"/>
              <a:t>In 4G: SCEF</a:t>
            </a:r>
          </a:p>
          <a:p>
            <a:pPr marL="457200" lvl="2"/>
            <a:r>
              <a:rPr lang="en-US" sz="1800" kern="0" dirty="0"/>
              <a:t>Stage1: 22.853</a:t>
            </a:r>
          </a:p>
          <a:p>
            <a:pPr marL="457200" lvl="2"/>
            <a:r>
              <a:rPr lang="en-US" sz="1600" kern="0" dirty="0"/>
              <a:t>Stage 2: TR 23.708, TS 23.621</a:t>
            </a:r>
          </a:p>
          <a:p>
            <a:pPr marL="457200" lvl="2"/>
            <a:r>
              <a:rPr lang="en-US" sz="1600" kern="0" dirty="0"/>
              <a:t>Stage 3: TS 29.122 (T8; SCEF-AS)</a:t>
            </a:r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143945044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7DEE0-9C0F-4C95-8711-6D7781470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SEAL &amp; exposure functions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F4B40-1313-40F5-936B-7A6E805FDC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04902"/>
            <a:ext cx="8388350" cy="5180012"/>
          </a:xfrm>
        </p:spPr>
        <p:txBody>
          <a:bodyPr/>
          <a:lstStyle/>
          <a:p>
            <a:r>
              <a:rPr lang="en-US" sz="2400" dirty="0"/>
              <a:t>All SCEF/NEF APIs are currently exposed to AS. Therefore, exposure functionality via SEAL is useful for providing:</a:t>
            </a:r>
          </a:p>
          <a:p>
            <a:pPr marL="1371600" lvl="2" indent="-457200">
              <a:buFont typeface="+mj-lt"/>
              <a:buAutoNum type="alphaLcParenR"/>
            </a:pPr>
            <a:r>
              <a:rPr lang="en-US" sz="1800" dirty="0"/>
              <a:t>VAL server implementation simplification and/or providing abstraction of functionality needed by multiple verticals or general-purpose servers.</a:t>
            </a:r>
          </a:p>
          <a:p>
            <a:pPr marL="1371600" lvl="2" indent="-457200">
              <a:buFont typeface="+mj-lt"/>
              <a:buAutoNum type="alphaLcParenR"/>
            </a:pPr>
            <a:r>
              <a:rPr lang="en-US" sz="1800" dirty="0"/>
              <a:t>Optimizations/services to the CN, including consistency of AS influence on CN functionality.</a:t>
            </a:r>
          </a:p>
          <a:p>
            <a:pPr marL="1371600" lvl="2" indent="-457200">
              <a:buFont typeface="+mj-lt"/>
              <a:buAutoNum type="alphaLcParenR"/>
            </a:pPr>
            <a:r>
              <a:rPr lang="en-US" sz="1800" dirty="0"/>
              <a:t>Capabilities for implementing the exposure functionality while allowing the requirement for PLMN operator service agreement to be maintained at SEAL provider level.</a:t>
            </a:r>
          </a:p>
          <a:p>
            <a:pPr marL="914400" lvl="2" indent="0">
              <a:buNone/>
            </a:pPr>
            <a:endParaRPr lang="en-US" dirty="0"/>
          </a:p>
          <a:p>
            <a:pPr marL="914400" lvl="2" indent="0">
              <a:buNone/>
            </a:pPr>
            <a:r>
              <a:rPr lang="en-US" dirty="0">
                <a:solidFill>
                  <a:srgbClr val="FF0000"/>
                </a:solidFill>
              </a:rPr>
              <a:t>For all cases, the choice of using the SCEF/NEF APIs directly by VAL Servers remains available.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40413F2E-2C5A-4E03-A42B-14E101563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94960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16BCA0-4B7F-421C-9E61-7FD397298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a. Exposure services across verticals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C4F9DF-4A54-4CD7-99D0-824939F5E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95400"/>
            <a:ext cx="8388350" cy="4965915"/>
          </a:xfrm>
        </p:spPr>
        <p:txBody>
          <a:bodyPr/>
          <a:lstStyle/>
          <a:p>
            <a:r>
              <a:rPr lang="en-US" sz="2400" dirty="0"/>
              <a:t>Example: Smart City platform which may include: </a:t>
            </a:r>
          </a:p>
          <a:p>
            <a:pPr lvl="1">
              <a:buFontTx/>
              <a:buChar char="-"/>
            </a:pPr>
            <a:r>
              <a:rPr lang="en-US" sz="1600" dirty="0"/>
              <a:t>V2X, </a:t>
            </a:r>
            <a:r>
              <a:rPr lang="en-US" sz="1600" dirty="0" err="1"/>
              <a:t>FFApp</a:t>
            </a:r>
            <a:r>
              <a:rPr lang="en-US" sz="1600" dirty="0"/>
              <a:t>, but also..</a:t>
            </a:r>
          </a:p>
          <a:p>
            <a:pPr lvl="1">
              <a:buFontTx/>
              <a:buChar char="-"/>
            </a:pPr>
            <a:r>
              <a:rPr lang="en-US" sz="1600" dirty="0"/>
              <a:t>IoT, Media, etc. … and may include </a:t>
            </a:r>
          </a:p>
          <a:p>
            <a:pPr lvl="1">
              <a:buFontTx/>
              <a:buChar char="-"/>
            </a:pPr>
            <a:r>
              <a:rPr lang="en-US" sz="1600" dirty="0"/>
              <a:t>Edge deployments</a:t>
            </a:r>
            <a:endParaRPr lang="en-US" sz="2000" dirty="0"/>
          </a:p>
          <a:p>
            <a:pPr>
              <a:buFontTx/>
              <a:buChar char="-"/>
            </a:pPr>
            <a:r>
              <a:rPr lang="en-US" sz="1800" dirty="0"/>
              <a:t>If several VAL servers in this deployment use location &amp; group functionality from SEAL server (abstracted), why should they “learn 3GPP” to implement functions that require more CN knowledge?</a:t>
            </a:r>
          </a:p>
          <a:p>
            <a:pPr>
              <a:buFontTx/>
              <a:buChar char="-"/>
            </a:pPr>
            <a:r>
              <a:rPr lang="en-US" sz="1800" dirty="0"/>
              <a:t>VAL can use SCEF/NEF directly. Why use CAPIF exposure provided  by SA6?</a:t>
            </a:r>
          </a:p>
          <a:p>
            <a:pPr lvl="2"/>
            <a:r>
              <a:rPr lang="en-US" sz="1800" dirty="0"/>
              <a:t>Assumption: other SA6 services are being used, which justifies the use of CAPIF. Generally, </a:t>
            </a:r>
            <a:r>
              <a:rPr lang="en-US" sz="1800" dirty="0">
                <a:effectLst/>
                <a:ea typeface="Calibri" panose="020F0502020204030204" pitchFamily="34" charset="0"/>
              </a:rPr>
              <a:t>when implementing other SA6 functionality, SEAL basic functions need to be implemented (although there is no mandate). </a:t>
            </a:r>
          </a:p>
          <a:p>
            <a:pPr lvl="2"/>
            <a:r>
              <a:rPr lang="en-US" sz="1800" dirty="0">
                <a:solidFill>
                  <a:srgbClr val="C00000"/>
                </a:solidFill>
              </a:rPr>
              <a:t>By exposing via SEAL, we have the option of providing some value-add functions. At a minimum, the SEAL function is </a:t>
            </a:r>
            <a:r>
              <a:rPr lang="en-US" sz="1800" b="1" dirty="0">
                <a:solidFill>
                  <a:srgbClr val="C00000"/>
                </a:solidFill>
              </a:rPr>
              <a:t>a</a:t>
            </a:r>
            <a:r>
              <a:rPr lang="en-US" sz="1800" b="1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bstraction </a:t>
            </a:r>
            <a:r>
              <a:rPr lang="en-US" sz="18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across</a:t>
            </a:r>
            <a:r>
              <a:rPr lang="en-US" sz="1800" b="1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en-US" sz="1800" dirty="0">
                <a:solidFill>
                  <a:srgbClr val="C00000"/>
                </a:solidFill>
              </a:rPr>
              <a:t>multiple verticals. Transparent exposure remains available (as specified) when no value-add functions needed.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9352178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2393D-815F-4E01-B5DC-0CF55F50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228600"/>
            <a:ext cx="7468507" cy="1225550"/>
          </a:xfrm>
        </p:spPr>
        <p:txBody>
          <a:bodyPr/>
          <a:lstStyle/>
          <a:p>
            <a:r>
              <a:rPr lang="en-US" sz="2800" b="1" dirty="0"/>
              <a:t>b. CN resource optimizations or  CN functional influence</a:t>
            </a:r>
            <a:br>
              <a:rPr lang="en-US" dirty="0"/>
            </a:b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89225-DAC8-48CC-89E0-FA4833C85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07390"/>
            <a:ext cx="8388350" cy="5277523"/>
          </a:xfrm>
        </p:spPr>
        <p:txBody>
          <a:bodyPr/>
          <a:lstStyle/>
          <a:p>
            <a:r>
              <a:rPr lang="en-US" sz="2000" dirty="0"/>
              <a:t>Network Configuration Parameters (NCP) Provisioning, some monitoring, change of chargeable party, CP provisioning, etc. </a:t>
            </a:r>
            <a:r>
              <a:rPr lang="en-US" sz="2000" b="1" dirty="0"/>
              <a:t>influence CN functionality or require CN resources</a:t>
            </a:r>
            <a:r>
              <a:rPr lang="en-US" sz="2000" dirty="0"/>
              <a:t>. Add-on  SEAL functionality around these capabilities can simplify VAL implementation and optimize CN influence.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Example: NW configuration for same UE can be affected by </a:t>
            </a:r>
            <a:r>
              <a:rPr lang="en-US" sz="2000" b="1" dirty="0"/>
              <a:t>multiple AS/AFs and be provided  though multiple mechanisms (</a:t>
            </a:r>
            <a:r>
              <a:rPr lang="en-US" sz="2000" dirty="0"/>
              <a:t>NCP &amp; monitoring). If those AS/AFs are part of the same platform leveraging SA6 services, achieving a </a:t>
            </a:r>
            <a:r>
              <a:rPr lang="en-US" sz="2000" b="1" dirty="0"/>
              <a:t>unified and service-optimized configuration</a:t>
            </a:r>
            <a:r>
              <a:rPr lang="en-US" sz="2000" dirty="0"/>
              <a:t>, </a:t>
            </a:r>
            <a:r>
              <a:rPr lang="en-US" sz="2000" b="1" u="sng" dirty="0"/>
              <a:t>before</a:t>
            </a:r>
            <a:r>
              <a:rPr lang="en-US" sz="2000" dirty="0"/>
              <a:t> configuring the network, is optimal for both network and UE.</a:t>
            </a:r>
          </a:p>
          <a:p>
            <a:r>
              <a:rPr lang="en-GB" sz="1800" i="1" dirty="0">
                <a:ea typeface="SimSun" panose="02010600030101010101" pitchFamily="2" charset="-122"/>
              </a:rPr>
              <a:t>TS </a:t>
            </a:r>
            <a:r>
              <a:rPr lang="en-GB" sz="1800" i="1" dirty="0">
                <a:effectLst/>
                <a:ea typeface="SimSun" panose="02010600030101010101" pitchFamily="2" charset="-122"/>
              </a:rPr>
              <a:t>23.682 </a:t>
            </a:r>
            <a:r>
              <a:rPr lang="en-GB" sz="1800" i="1" dirty="0">
                <a:ea typeface="SimSun" panose="02010600030101010101" pitchFamily="2" charset="-122"/>
              </a:rPr>
              <a:t>: […] </a:t>
            </a:r>
            <a:r>
              <a:rPr lang="en-GB" sz="1800" i="1" dirty="0">
                <a:effectLst/>
                <a:ea typeface="SimSun" panose="02010600030101010101" pitchFamily="2" charset="-122"/>
              </a:rPr>
              <a:t>if the subscribed periodic RAU/TAU Timer was previously set by a different Monitoring Request […] for the same UE then, depending on operator configuration, the HSS either performs step 8 to reject the Monitoring Request with an appropriate Cause or accepts the request. If the HSS accepts this request, then it cancels the previously accepted Monitoring Request.</a:t>
            </a:r>
            <a:endParaRPr lang="en-US" sz="1800" i="1" dirty="0">
              <a:effectLst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56346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2393D-815F-4E01-B5DC-0CF55F505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228600"/>
            <a:ext cx="7468507" cy="1143000"/>
          </a:xfrm>
        </p:spPr>
        <p:txBody>
          <a:bodyPr/>
          <a:lstStyle/>
          <a:p>
            <a:r>
              <a:rPr lang="en-US" dirty="0"/>
              <a:t>c. Service agreement is preferred at SEAL provider level</a:t>
            </a:r>
            <a:br>
              <a:rPr lang="en-US" dirty="0"/>
            </a:b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89225-DAC8-48CC-89E0-FA4833C85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454150"/>
            <a:ext cx="5076825" cy="4830763"/>
          </a:xfrm>
        </p:spPr>
        <p:txBody>
          <a:bodyPr/>
          <a:lstStyle/>
          <a:p>
            <a:r>
              <a:rPr lang="en-US" sz="2000" dirty="0"/>
              <a:t>Example: background data transfer</a:t>
            </a:r>
          </a:p>
          <a:p>
            <a:pPr lvl="1"/>
            <a:r>
              <a:rPr lang="en-US" sz="1800" dirty="0"/>
              <a:t>End-user usecase agreed  in SEES WID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Pre-provisioned info about BDT policy is required (i.e. reference to a charging rate)</a:t>
            </a:r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We don’t want that pre-provisioning to be needed for each AS, if they belong to a common SEAL platform</a:t>
            </a:r>
          </a:p>
          <a:p>
            <a:pPr lvl="1"/>
            <a:r>
              <a:rPr lang="en-US" sz="1800" dirty="0"/>
              <a:t>We want the SEAL to be able to perform  BDT management as “group management” – UE groups, BDT window grouping, etc.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11F5DCD-A8A4-434F-8CEA-43106ABBCB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02923" y="1918940"/>
          <a:ext cx="2975317" cy="3444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7036627" imgH="7230961" progId="Visio.Drawing.11">
                  <p:embed/>
                </p:oleObj>
              </mc:Choice>
              <mc:Fallback>
                <p:oleObj name="Visio" r:id="rId2" imgW="7036627" imgH="7230961" progId="Visio.Drawing.11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11F5DCD-A8A4-434F-8CEA-43106ABBCBE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2923" y="1918940"/>
                        <a:ext cx="2975317" cy="34443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310549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27166</TotalTime>
  <Words>1330</Words>
  <Application>Microsoft Office PowerPoint</Application>
  <PresentationFormat>On-screen Show (4:3)</PresentationFormat>
  <Paragraphs>112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Office Theme</vt:lpstr>
      <vt:lpstr>Custom Design</vt:lpstr>
      <vt:lpstr>Visio</vt:lpstr>
      <vt:lpstr>Network Exposure for IoT Platforms</vt:lpstr>
      <vt:lpstr>Background</vt:lpstr>
      <vt:lpstr>What functionality is exposed via SCEF/NEF?</vt:lpstr>
      <vt:lpstr>How</vt:lpstr>
      <vt:lpstr>Existing 3GPP work, stages 1-3</vt:lpstr>
      <vt:lpstr>SEAL &amp; exposure functions </vt:lpstr>
      <vt:lpstr>a. Exposure services across verticals</vt:lpstr>
      <vt:lpstr>b. CN resource optimizations or  CN functional influence  </vt:lpstr>
      <vt:lpstr>c. Service agreement is preferred at SEAL provider level  </vt:lpstr>
      <vt:lpstr>Proposal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Catalina Mladin</cp:lastModifiedBy>
  <cp:revision>932</cp:revision>
  <cp:lastPrinted>2021-02-09T19:52:54Z</cp:lastPrinted>
  <dcterms:created xsi:type="dcterms:W3CDTF">2008-08-30T09:32:10Z</dcterms:created>
  <dcterms:modified xsi:type="dcterms:W3CDTF">2021-04-08T01:25:22Z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C:\Users\nishant.gup\AppData\Local\Temp\Temp1_Template_Meeting_pres_2017_03_3gpp_S6-20xxxx.zip\Template_Meeting_pres_2017_03_3gpp_S6-20xxxx.ppt</vt:lpwstr>
  </property>
</Properties>
</file>