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9"/>
  </p:notesMasterIdLst>
  <p:handoutMasterIdLst>
    <p:handoutMasterId r:id="rId10"/>
  </p:handoutMasterIdLst>
  <p:sldIdLst>
    <p:sldId id="341" r:id="rId2"/>
    <p:sldId id="523" r:id="rId3"/>
    <p:sldId id="524" r:id="rId4"/>
    <p:sldId id="507" r:id="rId5"/>
    <p:sldId id="525" r:id="rId6"/>
    <p:sldId id="526" r:id="rId7"/>
    <p:sldId id="527"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EAEFF7"/>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5" autoAdjust="0"/>
    <p:restoredTop sz="99112" autoAdjust="0"/>
  </p:normalViewPr>
  <p:slideViewPr>
    <p:cSldViewPr snapToGrid="0">
      <p:cViewPr varScale="1">
        <p:scale>
          <a:sx n="85" d="100"/>
          <a:sy n="85" d="100"/>
        </p:scale>
        <p:origin x="598" y="41"/>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TextBox 3"/>
          <p:cNvSpPr txBox="1"/>
          <p:nvPr userDrawn="1"/>
        </p:nvSpPr>
        <p:spPr>
          <a:xfrm>
            <a:off x="9929674" y="75460"/>
            <a:ext cx="1322772" cy="369332"/>
          </a:xfrm>
          <a:prstGeom prst="rect">
            <a:avLst/>
          </a:prstGeom>
          <a:noFill/>
        </p:spPr>
        <p:txBody>
          <a:bodyPr wrap="square" rtlCol="0">
            <a:spAutoFit/>
          </a:bodyPr>
          <a:lstStyle/>
          <a:p>
            <a:r>
              <a:rPr lang="en-US" b="1" dirty="0" smtClean="0"/>
              <a:t>S6-202264</a:t>
            </a:r>
            <a:endParaRPr lang="en-US" b="1" dirty="0"/>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a:t>
            </a:r>
            <a:r>
              <a:rPr lang="en-GB" altLang="en-US" sz="1000" b="1" dirty="0" smtClean="0">
                <a:ln w="0"/>
                <a:latin typeface="Calibri" panose="020F0502020204030204" pitchFamily="34" charset="0"/>
              </a:rPr>
              <a:t>2020</a:t>
            </a:r>
            <a:endParaRPr lang="en-GB" altLang="en-US" sz="1000" b="1"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0" name="TextBox 9"/>
          <p:cNvSpPr txBox="1"/>
          <p:nvPr userDrawn="1"/>
        </p:nvSpPr>
        <p:spPr>
          <a:xfrm>
            <a:off x="9929674" y="75460"/>
            <a:ext cx="1322772" cy="369332"/>
          </a:xfrm>
          <a:prstGeom prst="rect">
            <a:avLst/>
          </a:prstGeom>
          <a:noFill/>
        </p:spPr>
        <p:txBody>
          <a:bodyPr wrap="square" rtlCol="0">
            <a:spAutoFit/>
          </a:bodyPr>
          <a:lstStyle/>
          <a:p>
            <a:r>
              <a:rPr lang="en-US" b="1" dirty="0" smtClean="0"/>
              <a:t>S6-202264</a:t>
            </a:r>
            <a:endParaRPr lang="en-US" b="1" dirty="0"/>
          </a:p>
        </p:txBody>
      </p:sp>
      <p:sp>
        <p:nvSpPr>
          <p:cNvPr id="11" name="TextBox 10"/>
          <p:cNvSpPr txBox="1"/>
          <p:nvPr userDrawn="1"/>
        </p:nvSpPr>
        <p:spPr>
          <a:xfrm>
            <a:off x="31072" y="6391922"/>
            <a:ext cx="2942947" cy="261610"/>
          </a:xfrm>
          <a:prstGeom prst="rect">
            <a:avLst/>
          </a:prstGeom>
          <a:noFill/>
        </p:spPr>
        <p:txBody>
          <a:bodyPr wrap="square" rtlCol="0">
            <a:spAutoFit/>
          </a:bodyPr>
          <a:lstStyle/>
          <a:p>
            <a:r>
              <a:rPr lang="en-GB" sz="1100" b="0" kern="1200" dirty="0" smtClean="0">
                <a:solidFill>
                  <a:schemeClr val="tx1"/>
                </a:solidFill>
                <a:effectLst/>
                <a:latin typeface="Arial" pitchFamily="34" charset="0"/>
                <a:ea typeface="+mn-ea"/>
                <a:cs typeface="Arial" pitchFamily="34" charset="0"/>
              </a:rPr>
              <a:t>3GPP SA6#40-e, 16-24 November</a:t>
            </a:r>
            <a:r>
              <a:rPr lang="en-GB" sz="1100" b="0" kern="1200" baseline="0" dirty="0" smtClean="0">
                <a:solidFill>
                  <a:schemeClr val="tx1"/>
                </a:solidFill>
                <a:effectLst/>
                <a:latin typeface="Arial" pitchFamily="34" charset="0"/>
                <a:ea typeface="+mn-ea"/>
                <a:cs typeface="Arial" pitchFamily="34" charset="0"/>
              </a:rPr>
              <a:t> 2020</a:t>
            </a:r>
            <a:endParaRPr lang="en-US" sz="1100" b="0" dirty="0"/>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sz="3600" dirty="0" smtClean="0">
                <a:latin typeface="Arial" panose="020B0604020202020204" pitchFamily="34" charset="0"/>
                <a:cs typeface="Arial" panose="020B0604020202020204" pitchFamily="34" charset="0"/>
              </a:rPr>
              <a:t>SA6 </a:t>
            </a:r>
            <a:r>
              <a:rPr lang="en-US" altLang="en-US" sz="3600" dirty="0" err="1" smtClean="0">
                <a:latin typeface="Arial" panose="020B0604020202020204" pitchFamily="34" charset="0"/>
                <a:cs typeface="Arial" panose="020B0604020202020204" pitchFamily="34" charset="0"/>
              </a:rPr>
              <a:t>ToR</a:t>
            </a:r>
            <a:r>
              <a:rPr lang="en-US" altLang="en-US" sz="3600" dirty="0" smtClean="0">
                <a:latin typeface="Arial" panose="020B0604020202020204" pitchFamily="34" charset="0"/>
                <a:cs typeface="Arial" panose="020B0604020202020204" pitchFamily="34" charset="0"/>
              </a:rPr>
              <a:t> Update</a:t>
            </a:r>
            <a:endParaRPr lang="en-US" altLang="en-US" sz="4800" i="1" dirty="0" smtClean="0">
              <a:latin typeface="Arial" panose="020B0604020202020204" pitchFamily="34" charset="0"/>
              <a:cs typeface="Arial" panose="020B0604020202020204" pitchFamily="34" charset="0"/>
            </a:endParaRPr>
          </a:p>
        </p:txBody>
      </p:sp>
      <p:sp>
        <p:nvSpPr>
          <p:cNvPr id="3075" name="Text Placeholder 2"/>
          <p:cNvSpPr>
            <a:spLocks noGrp="1"/>
          </p:cNvSpPr>
          <p:nvPr>
            <p:ph type="subTitle" idx="1"/>
          </p:nvPr>
        </p:nvSpPr>
        <p:spPr>
          <a:xfrm>
            <a:off x="1524000" y="3602038"/>
            <a:ext cx="9144000" cy="1324068"/>
          </a:xfrm>
        </p:spPr>
        <p:txBody>
          <a:bodyPr/>
          <a:lstStyle/>
          <a:p>
            <a:r>
              <a:rPr lang="en-GB" altLang="en-US" dirty="0" smtClean="0"/>
              <a:t>SA6 Leadership</a:t>
            </a:r>
            <a:endParaRPr lang="en-GB" altLang="en-US" dirty="0"/>
          </a:p>
        </p:txBody>
      </p:sp>
      <p:sp>
        <p:nvSpPr>
          <p:cNvPr id="4" name="TextBox 3"/>
          <p:cNvSpPr txBox="1"/>
          <p:nvPr/>
        </p:nvSpPr>
        <p:spPr>
          <a:xfrm>
            <a:off x="31072" y="6391922"/>
            <a:ext cx="2942947" cy="261610"/>
          </a:xfrm>
          <a:prstGeom prst="rect">
            <a:avLst/>
          </a:prstGeom>
          <a:noFill/>
        </p:spPr>
        <p:txBody>
          <a:bodyPr wrap="square" rtlCol="0">
            <a:spAutoFit/>
          </a:bodyPr>
          <a:lstStyle/>
          <a:p>
            <a:r>
              <a:rPr lang="en-GB" sz="1100" b="0" kern="1200" dirty="0" smtClean="0">
                <a:solidFill>
                  <a:schemeClr val="tx1"/>
                </a:solidFill>
                <a:effectLst/>
                <a:latin typeface="Arial" pitchFamily="34" charset="0"/>
                <a:ea typeface="+mn-ea"/>
                <a:cs typeface="Arial" pitchFamily="34" charset="0"/>
              </a:rPr>
              <a:t>3GPP SA6#40-e, 16-24 November</a:t>
            </a:r>
            <a:r>
              <a:rPr lang="en-GB" sz="1100" b="0" kern="1200" baseline="0" dirty="0" smtClean="0">
                <a:solidFill>
                  <a:schemeClr val="tx1"/>
                </a:solidFill>
                <a:effectLst/>
                <a:latin typeface="Arial" pitchFamily="34" charset="0"/>
                <a:ea typeface="+mn-ea"/>
                <a:cs typeface="Arial" pitchFamily="34" charset="0"/>
              </a:rPr>
              <a:t> 2020</a:t>
            </a:r>
            <a:endParaRPr lang="en-US" sz="1100" b="0"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GB" dirty="0"/>
              <a:t>TSG has triggered an update of the </a:t>
            </a:r>
            <a:r>
              <a:rPr lang="en-GB" dirty="0" err="1"/>
              <a:t>ToR</a:t>
            </a:r>
            <a:r>
              <a:rPr lang="en-GB" dirty="0"/>
              <a:t> for all </a:t>
            </a:r>
            <a:r>
              <a:rPr lang="en-GB" dirty="0" smtClean="0"/>
              <a:t>3GPP Working </a:t>
            </a:r>
            <a:r>
              <a:rPr lang="en-GB" dirty="0"/>
              <a:t>Groups. The process was suspended due to current circumstances, but now has been resumed as announced at CT/SA#89 </a:t>
            </a:r>
            <a:r>
              <a:rPr lang="en-GB" dirty="0" smtClean="0"/>
              <a:t>[SP-20089]. </a:t>
            </a:r>
            <a:r>
              <a:rPr lang="en-GB" dirty="0"/>
              <a:t>The goal of this process is to work on a common description and a common template across all the </a:t>
            </a:r>
            <a:r>
              <a:rPr lang="en-GB" dirty="0" smtClean="0"/>
              <a:t>WGs.</a:t>
            </a:r>
          </a:p>
          <a:p>
            <a:r>
              <a:rPr lang="en-GB" dirty="0" smtClean="0"/>
              <a:t>There are 3 main parts to the template:</a:t>
            </a:r>
          </a:p>
          <a:p>
            <a:pPr lvl="1"/>
            <a:r>
              <a:rPr lang="en-GB" b="1" dirty="0" smtClean="0"/>
              <a:t>Name</a:t>
            </a:r>
          </a:p>
          <a:p>
            <a:pPr lvl="1"/>
            <a:r>
              <a:rPr lang="en-GB" b="1" dirty="0" smtClean="0"/>
              <a:t>Overview</a:t>
            </a:r>
          </a:p>
          <a:p>
            <a:pPr lvl="1"/>
            <a:r>
              <a:rPr lang="en-GB" b="1" dirty="0" smtClean="0"/>
              <a:t>Scope of Responsibilities</a:t>
            </a:r>
          </a:p>
        </p:txBody>
      </p:sp>
      <p:graphicFrame>
        <p:nvGraphicFramePr>
          <p:cNvPr id="4" name="Object 3"/>
          <p:cNvGraphicFramePr>
            <a:graphicFrameLocks noChangeAspect="1"/>
          </p:cNvGraphicFramePr>
          <p:nvPr>
            <p:extLst>
              <p:ext uri="{D42A27DB-BD31-4B8C-83A1-F6EECF244321}">
                <p14:modId xmlns:p14="http://schemas.microsoft.com/office/powerpoint/2010/main" val="3480229271"/>
              </p:ext>
            </p:extLst>
          </p:nvPr>
        </p:nvGraphicFramePr>
        <p:xfrm>
          <a:off x="8931275" y="3621741"/>
          <a:ext cx="1713809" cy="2456628"/>
        </p:xfrm>
        <a:graphic>
          <a:graphicData uri="http://schemas.openxmlformats.org/presentationml/2006/ole">
            <mc:AlternateContent xmlns:mc="http://schemas.openxmlformats.org/markup-compatibility/2006">
              <mc:Choice xmlns:v="urn:schemas-microsoft-com:vml" Requires="v">
                <p:oleObj spid="_x0000_s4208" name="Document" r:id="rId3" imgW="6249061" imgH="8958965" progId="Word.Document.12">
                  <p:embed/>
                </p:oleObj>
              </mc:Choice>
              <mc:Fallback>
                <p:oleObj name="Document" r:id="rId3" imgW="6249061" imgH="8958965" progId="Word.Document.12">
                  <p:embed/>
                  <p:pic>
                    <p:nvPicPr>
                      <p:cNvPr id="0" name=""/>
                      <p:cNvPicPr/>
                      <p:nvPr/>
                    </p:nvPicPr>
                    <p:blipFill>
                      <a:blip r:embed="rId4"/>
                      <a:stretch>
                        <a:fillRect/>
                      </a:stretch>
                    </p:blipFill>
                    <p:spPr>
                      <a:xfrm>
                        <a:off x="8931275" y="3621741"/>
                        <a:ext cx="1713809" cy="2456628"/>
                      </a:xfrm>
                      <a:prstGeom prst="rect">
                        <a:avLst/>
                      </a:prstGeom>
                    </p:spPr>
                  </p:pic>
                </p:oleObj>
              </mc:Fallback>
            </mc:AlternateContent>
          </a:graphicData>
        </a:graphic>
      </p:graphicFrame>
    </p:spTree>
    <p:extLst>
      <p:ext uri="{BB962C8B-B14F-4D97-AF65-F5344CB8AC3E}">
        <p14:creationId xmlns:p14="http://schemas.microsoft.com/office/powerpoint/2010/main" val="174157570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SA6 </a:t>
            </a:r>
            <a:r>
              <a:rPr lang="fr-FR" dirty="0" err="1" smtClean="0"/>
              <a:t>ToR</a:t>
            </a:r>
            <a:r>
              <a:rPr lang="fr-FR" dirty="0" smtClean="0"/>
              <a:t> update </a:t>
            </a:r>
            <a:r>
              <a:rPr lang="fr-FR" dirty="0" err="1" smtClean="0"/>
              <a:t>proposal</a:t>
            </a:r>
            <a:r>
              <a:rPr lang="fr-FR" dirty="0" smtClean="0"/>
              <a:t> (</a:t>
            </a:r>
            <a:r>
              <a:rPr lang="fr-FR" b="1" dirty="0" smtClean="0"/>
              <a:t>Name</a:t>
            </a:r>
            <a:r>
              <a:rPr lang="fr-FR" dirty="0" smtClean="0"/>
              <a:t>)</a:t>
            </a:r>
            <a:endParaRPr lang="fr-FR" dirty="0"/>
          </a:p>
        </p:txBody>
      </p:sp>
      <p:sp>
        <p:nvSpPr>
          <p:cNvPr id="87" name="Espace réservé du contenu 2"/>
          <p:cNvSpPr txBox="1">
            <a:spLocks/>
          </p:cNvSpPr>
          <p:nvPr/>
        </p:nvSpPr>
        <p:spPr bwMode="auto">
          <a:xfrm>
            <a:off x="425824" y="1848236"/>
            <a:ext cx="11672008" cy="375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t>Name:</a:t>
            </a:r>
            <a:r>
              <a:rPr lang="en-US" sz="2400" dirty="0"/>
              <a:t>	</a:t>
            </a:r>
            <a:r>
              <a:rPr lang="en-US" sz="2400" dirty="0" smtClean="0"/>
              <a:t>3GPP </a:t>
            </a:r>
            <a:r>
              <a:rPr lang="en-US" sz="2400" dirty="0"/>
              <a:t>TSG SA WG6</a:t>
            </a:r>
            <a:endParaRPr lang="en-IN" sz="2400" dirty="0"/>
          </a:p>
          <a:p>
            <a:r>
              <a:rPr lang="en-US" sz="2400" dirty="0" smtClean="0"/>
              <a:t>Acronym:	SA6</a:t>
            </a:r>
            <a:endParaRPr lang="en-IN" sz="2400" dirty="0"/>
          </a:p>
          <a:p>
            <a:r>
              <a:rPr lang="en-US" sz="2400" dirty="0"/>
              <a:t>Label:	</a:t>
            </a:r>
            <a:r>
              <a:rPr lang="en-US" sz="2400" dirty="0" smtClean="0">
                <a:solidFill>
                  <a:srgbClr val="FF0000"/>
                </a:solidFill>
              </a:rPr>
              <a:t>Applications &amp; Application Enablement</a:t>
            </a:r>
            <a:endParaRPr lang="en-IN" sz="2400" dirty="0">
              <a:solidFill>
                <a:srgbClr val="FF0000"/>
              </a:solidFill>
            </a:endParaRPr>
          </a:p>
        </p:txBody>
      </p:sp>
      <p:sp>
        <p:nvSpPr>
          <p:cNvPr id="6" name="TextBox 5"/>
          <p:cNvSpPr txBox="1"/>
          <p:nvPr/>
        </p:nvSpPr>
        <p:spPr>
          <a:xfrm>
            <a:off x="9601200" y="48584"/>
            <a:ext cx="1949824" cy="369332"/>
          </a:xfrm>
          <a:prstGeom prst="rect">
            <a:avLst/>
          </a:prstGeom>
          <a:noFill/>
        </p:spPr>
        <p:txBody>
          <a:bodyPr wrap="square" rtlCol="0">
            <a:spAutoFit/>
          </a:bodyPr>
          <a:lstStyle/>
          <a:p>
            <a:r>
              <a:rPr lang="en-US" dirty="0" smtClean="0"/>
              <a:t>3GPP TS 23.558</a:t>
            </a:r>
            <a:endParaRPr lang="en-US" dirty="0"/>
          </a:p>
        </p:txBody>
      </p:sp>
    </p:spTree>
    <p:extLst>
      <p:ext uri="{BB962C8B-B14F-4D97-AF65-F5344CB8AC3E}">
        <p14:creationId xmlns:p14="http://schemas.microsoft.com/office/powerpoint/2010/main" val="85276823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SA6 </a:t>
            </a:r>
            <a:r>
              <a:rPr lang="fr-FR" dirty="0" err="1" smtClean="0"/>
              <a:t>ToR</a:t>
            </a:r>
            <a:r>
              <a:rPr lang="fr-FR" dirty="0" smtClean="0"/>
              <a:t> update </a:t>
            </a:r>
            <a:r>
              <a:rPr lang="fr-FR" dirty="0" err="1" smtClean="0"/>
              <a:t>proposal</a:t>
            </a:r>
            <a:r>
              <a:rPr lang="fr-FR" dirty="0" smtClean="0"/>
              <a:t> (</a:t>
            </a:r>
            <a:r>
              <a:rPr lang="fr-FR" b="1" dirty="0" err="1" smtClean="0"/>
              <a:t>Overview</a:t>
            </a:r>
            <a:r>
              <a:rPr lang="fr-FR" dirty="0" smtClean="0"/>
              <a:t>)</a:t>
            </a:r>
            <a:endParaRPr lang="fr-FR" dirty="0"/>
          </a:p>
        </p:txBody>
      </p:sp>
      <p:sp>
        <p:nvSpPr>
          <p:cNvPr id="87" name="Espace réservé du contenu 2"/>
          <p:cNvSpPr txBox="1">
            <a:spLocks/>
          </p:cNvSpPr>
          <p:nvPr/>
        </p:nvSpPr>
        <p:spPr bwMode="auto">
          <a:xfrm>
            <a:off x="112059" y="1848236"/>
            <a:ext cx="11985773" cy="375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Within the 3GPP Technical Specification Group Service and System Aspects (SA), the 3GPP TSG SA WG6 (SA6) is the Applications group for vertical industries. The main objective of SA6 is to provide Application Layer architecture specifications for 3GPP verticals, including architecture requirements, functional architecture, procedures, information flows, interworking with non-3GPP application layer solutions, and deployment models as appropriate</a:t>
            </a:r>
            <a:r>
              <a:rPr lang="en-US" sz="2400" dirty="0" smtClean="0"/>
              <a:t>.</a:t>
            </a:r>
            <a:endParaRPr lang="en-IN" sz="2400" dirty="0"/>
          </a:p>
          <a:p>
            <a:r>
              <a:rPr lang="en-US" sz="2400" dirty="0"/>
              <a:t>SA6 is currently responsible for application layer specifications, with emphasis on the following</a:t>
            </a:r>
            <a:r>
              <a:rPr lang="en-IN" sz="2400" dirty="0"/>
              <a:t>:</a:t>
            </a:r>
          </a:p>
          <a:p>
            <a:pPr marL="0" indent="0">
              <a:buNone/>
            </a:pPr>
            <a:r>
              <a:rPr lang="en-IN" sz="2400" dirty="0"/>
              <a:t> </a:t>
            </a:r>
            <a:r>
              <a:rPr lang="en-IN" sz="2400" dirty="0" smtClean="0"/>
              <a:t>   - </a:t>
            </a:r>
            <a:r>
              <a:rPr lang="en-US" sz="2000" dirty="0" smtClean="0"/>
              <a:t>Critical </a:t>
            </a:r>
            <a:r>
              <a:rPr lang="en-US" sz="2000" dirty="0"/>
              <a:t>Communications Applications (e.g. Mission Critical Applications, Railways)</a:t>
            </a:r>
            <a:endParaRPr lang="en-IN" sz="2000" dirty="0"/>
          </a:p>
          <a:p>
            <a:pPr marL="0" indent="0">
              <a:buNone/>
            </a:pPr>
            <a:r>
              <a:rPr lang="en-IN" sz="2000" dirty="0"/>
              <a:t> </a:t>
            </a:r>
            <a:r>
              <a:rPr lang="en-IN" sz="2000" dirty="0" smtClean="0"/>
              <a:t>    - </a:t>
            </a:r>
            <a:r>
              <a:rPr lang="en-US" sz="2000" dirty="0"/>
              <a:t>Service Frameworks (e.g. API Framework, Common </a:t>
            </a:r>
            <a:r>
              <a:rPr lang="en-GB" sz="2000" dirty="0"/>
              <a:t>Services, Edge Applications Enablement, Messaging</a:t>
            </a:r>
            <a:r>
              <a:rPr lang="en-US" sz="2000" dirty="0"/>
              <a:t>)</a:t>
            </a:r>
            <a:endParaRPr lang="en-IN" sz="2000" dirty="0"/>
          </a:p>
          <a:p>
            <a:pPr marL="0" indent="0">
              <a:buNone/>
            </a:pPr>
            <a:r>
              <a:rPr lang="en-IN" sz="2000" dirty="0"/>
              <a:t> </a:t>
            </a:r>
            <a:r>
              <a:rPr lang="en-IN" sz="2000" dirty="0" smtClean="0"/>
              <a:t>    - Enablers </a:t>
            </a:r>
            <a:r>
              <a:rPr lang="en-IN" sz="2000" dirty="0"/>
              <a:t>for </a:t>
            </a:r>
            <a:r>
              <a:rPr lang="en-US" sz="2000" dirty="0"/>
              <a:t>Vertical Applications (e.g. Automotive, Drones, Smart Factory)</a:t>
            </a:r>
            <a:endParaRPr lang="en-IN" sz="2000" dirty="0"/>
          </a:p>
        </p:txBody>
      </p:sp>
    </p:spTree>
    <p:extLst>
      <p:ext uri="{BB962C8B-B14F-4D97-AF65-F5344CB8AC3E}">
        <p14:creationId xmlns:p14="http://schemas.microsoft.com/office/powerpoint/2010/main" val="1003195614"/>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87191" y="365125"/>
            <a:ext cx="10515600" cy="1325563"/>
          </a:xfrm>
        </p:spPr>
        <p:txBody>
          <a:bodyPr/>
          <a:lstStyle/>
          <a:p>
            <a:r>
              <a:rPr lang="fr-FR" dirty="0" smtClean="0"/>
              <a:t>SA6 </a:t>
            </a:r>
            <a:r>
              <a:rPr lang="fr-FR" dirty="0" err="1" smtClean="0"/>
              <a:t>ToR</a:t>
            </a:r>
            <a:r>
              <a:rPr lang="fr-FR" dirty="0" smtClean="0"/>
              <a:t> update </a:t>
            </a:r>
            <a:r>
              <a:rPr lang="fr-FR" dirty="0" err="1" smtClean="0"/>
              <a:t>proposal</a:t>
            </a:r>
            <a:r>
              <a:rPr lang="fr-FR" dirty="0" smtClean="0"/>
              <a:t> (</a:t>
            </a:r>
            <a:r>
              <a:rPr lang="fr-FR" b="1" dirty="0" smtClean="0"/>
              <a:t>Scope)</a:t>
            </a:r>
            <a:endParaRPr lang="fr-FR" dirty="0"/>
          </a:p>
        </p:txBody>
      </p:sp>
      <p:sp>
        <p:nvSpPr>
          <p:cNvPr id="87" name="Espace réservé du contenu 2"/>
          <p:cNvSpPr txBox="1">
            <a:spLocks/>
          </p:cNvSpPr>
          <p:nvPr/>
        </p:nvSpPr>
        <p:spPr bwMode="auto">
          <a:xfrm>
            <a:off x="76201" y="1690688"/>
            <a:ext cx="11896164" cy="473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800" dirty="0" smtClean="0"/>
              <a:t>This section is normative and is aligned with the actual </a:t>
            </a:r>
            <a:r>
              <a:rPr lang="en-IN" sz="1800" dirty="0" err="1" smtClean="0"/>
              <a:t>ToR</a:t>
            </a:r>
            <a:r>
              <a:rPr lang="en-IN" sz="1800" dirty="0" smtClean="0"/>
              <a:t>. The SA6 Leadership team does not believe the SA6 </a:t>
            </a:r>
            <a:r>
              <a:rPr lang="en-IN" sz="1800" dirty="0" err="1" smtClean="0"/>
              <a:t>ToR</a:t>
            </a:r>
            <a:r>
              <a:rPr lang="en-IN" sz="1800" dirty="0" smtClean="0"/>
              <a:t> needs any significant changes at this time, and therefore this section will simply include the text from the current </a:t>
            </a:r>
            <a:r>
              <a:rPr lang="en-IN" sz="1800" dirty="0" err="1" smtClean="0"/>
              <a:t>ToR</a:t>
            </a:r>
            <a:r>
              <a:rPr lang="en-IN" sz="1800" dirty="0" smtClean="0"/>
              <a:t> with minor modifications/alignment (in </a:t>
            </a:r>
            <a:r>
              <a:rPr lang="en-IN" sz="1800" dirty="0" smtClean="0">
                <a:solidFill>
                  <a:srgbClr val="FF0000"/>
                </a:solidFill>
              </a:rPr>
              <a:t>red</a:t>
            </a:r>
            <a:r>
              <a:rPr lang="en-IN" sz="1800" dirty="0" smtClean="0"/>
              <a:t>).</a:t>
            </a:r>
          </a:p>
          <a:p>
            <a:r>
              <a:rPr lang="en-IN" sz="1400" dirty="0" smtClean="0"/>
              <a:t>1</a:t>
            </a:r>
            <a:r>
              <a:rPr lang="en-IN" sz="1400" dirty="0"/>
              <a:t>) Definition, evolution and maintenance of Stage 2 technical specification(s) for application layer functional elements and interfaces supporting critical communications and other </a:t>
            </a:r>
            <a:r>
              <a:rPr lang="en-IN" sz="1400" dirty="0" smtClean="0">
                <a:solidFill>
                  <a:srgbClr val="FF0000"/>
                </a:solidFill>
              </a:rPr>
              <a:t>vertical industry</a:t>
            </a:r>
            <a:r>
              <a:rPr lang="en-IN" sz="1400" dirty="0" smtClean="0"/>
              <a:t> applications </a:t>
            </a:r>
            <a:r>
              <a:rPr lang="en-IN" sz="1400" dirty="0"/>
              <a:t>(at the application layer), based on Stage 1 service requirements from </a:t>
            </a:r>
            <a:r>
              <a:rPr lang="en-IN" sz="1400" dirty="0" smtClean="0"/>
              <a:t>SA1 </a:t>
            </a:r>
            <a:r>
              <a:rPr lang="en-IN" sz="1400" dirty="0" smtClean="0">
                <a:solidFill>
                  <a:srgbClr val="FF0000"/>
                </a:solidFill>
              </a:rPr>
              <a:t>WG</a:t>
            </a:r>
            <a:r>
              <a:rPr lang="en-IN" sz="1400" dirty="0" smtClean="0"/>
              <a:t>, </a:t>
            </a:r>
            <a:r>
              <a:rPr lang="en-IN" sz="1400" dirty="0"/>
              <a:t>including:</a:t>
            </a:r>
          </a:p>
          <a:p>
            <a:pPr lvl="1"/>
            <a:r>
              <a:rPr lang="en-IN" sz="1050" dirty="0"/>
              <a:t>Relevant application architectural aspects (including both network and terminal aspects)</a:t>
            </a:r>
          </a:p>
          <a:p>
            <a:pPr lvl="1"/>
            <a:r>
              <a:rPr lang="en-IN" sz="1050" dirty="0"/>
              <a:t>Definition of reference points for interactions between application functional elements</a:t>
            </a:r>
          </a:p>
          <a:p>
            <a:pPr lvl="1"/>
            <a:r>
              <a:rPr lang="en-IN" sz="1050" dirty="0"/>
              <a:t>Allocation of application functions to particular subsystems and elements</a:t>
            </a:r>
          </a:p>
          <a:p>
            <a:pPr lvl="1"/>
            <a:r>
              <a:rPr lang="en-IN" sz="1050" dirty="0"/>
              <a:t>Generating information flows between reference points within scope</a:t>
            </a:r>
          </a:p>
          <a:p>
            <a:pPr lvl="1"/>
            <a:r>
              <a:rPr lang="en-IN" sz="1050" dirty="0"/>
              <a:t>Identification of application layer protocols</a:t>
            </a:r>
          </a:p>
          <a:p>
            <a:pPr lvl="1"/>
            <a:r>
              <a:rPr lang="en-IN" sz="1050" dirty="0"/>
              <a:t>Necessary support for enabling interworking with non-3GPP applications</a:t>
            </a:r>
          </a:p>
          <a:p>
            <a:pPr lvl="1"/>
            <a:r>
              <a:rPr lang="en-IN" sz="1050" dirty="0"/>
              <a:t>Identify and provide application level functional requirements to other 3GPP WGs, according to their expertise, where additional functionality needs to be specified that impacts existing architecture, reference points, interfaces, protocols or transport bearer capabilities provided by the 3GPP-based system (e.g. IMS, </a:t>
            </a:r>
            <a:r>
              <a:rPr lang="en-IN" sz="1050" dirty="0" smtClean="0"/>
              <a:t>EPS</a:t>
            </a:r>
            <a:r>
              <a:rPr lang="en-IN" sz="1050" dirty="0" smtClean="0">
                <a:solidFill>
                  <a:srgbClr val="FF0000"/>
                </a:solidFill>
              </a:rPr>
              <a:t>/5GS</a:t>
            </a:r>
            <a:r>
              <a:rPr lang="en-IN" sz="1050" dirty="0" smtClean="0"/>
              <a:t>, </a:t>
            </a:r>
            <a:r>
              <a:rPr lang="en-IN" sz="1050" dirty="0" err="1" smtClean="0"/>
              <a:t>ProSe</a:t>
            </a:r>
            <a:r>
              <a:rPr lang="en-IN" sz="1050" dirty="0" smtClean="0"/>
              <a:t>, </a:t>
            </a:r>
            <a:r>
              <a:rPr lang="en-IN" sz="1050" dirty="0" err="1" smtClean="0">
                <a:solidFill>
                  <a:srgbClr val="FF0000"/>
                </a:solidFill>
              </a:rPr>
              <a:t>eMBMS</a:t>
            </a:r>
            <a:r>
              <a:rPr lang="en-IN" sz="1050" dirty="0" smtClean="0">
                <a:solidFill>
                  <a:srgbClr val="FF0000"/>
                </a:solidFill>
              </a:rPr>
              <a:t>/MBS, SCEF/NEF</a:t>
            </a:r>
            <a:r>
              <a:rPr lang="en-IN" sz="1050" dirty="0" smtClean="0"/>
              <a:t>).</a:t>
            </a:r>
            <a:endParaRPr lang="en-IN" sz="1050" dirty="0"/>
          </a:p>
          <a:p>
            <a:r>
              <a:rPr lang="en-IN" sz="1400" dirty="0"/>
              <a:t>2) The application layer aspects in 1), with emphasis on the following:</a:t>
            </a:r>
          </a:p>
          <a:p>
            <a:pPr lvl="1"/>
            <a:r>
              <a:rPr lang="en-IN" sz="1050" dirty="0"/>
              <a:t>Applications related to critical communications (e.g. mission critical applications) and related verticals (e.g. railways)</a:t>
            </a:r>
          </a:p>
          <a:p>
            <a:pPr lvl="1"/>
            <a:r>
              <a:rPr lang="en-IN" sz="1050" dirty="0"/>
              <a:t>Other applications </a:t>
            </a:r>
            <a:r>
              <a:rPr lang="en-IN" sz="1050" dirty="0" smtClean="0">
                <a:solidFill>
                  <a:srgbClr val="FF0000"/>
                </a:solidFill>
              </a:rPr>
              <a:t>and application enablement</a:t>
            </a:r>
            <a:r>
              <a:rPr lang="en-IN" sz="1050" dirty="0" smtClean="0"/>
              <a:t> to </a:t>
            </a:r>
            <a:r>
              <a:rPr lang="en-IN" sz="1050" dirty="0"/>
              <a:t>support industry </a:t>
            </a:r>
            <a:r>
              <a:rPr lang="en-IN" sz="1050" dirty="0" smtClean="0"/>
              <a:t>verticals </a:t>
            </a:r>
            <a:r>
              <a:rPr lang="en-IN" sz="1050" dirty="0" smtClean="0">
                <a:solidFill>
                  <a:srgbClr val="FF0000"/>
                </a:solidFill>
              </a:rPr>
              <a:t>(e.g. Automotive, Drones, Smart Factory)</a:t>
            </a:r>
            <a:endParaRPr lang="en-IN" sz="1050" dirty="0">
              <a:solidFill>
                <a:srgbClr val="FF0000"/>
              </a:solidFill>
            </a:endParaRPr>
          </a:p>
          <a:p>
            <a:pPr lvl="1"/>
            <a:r>
              <a:rPr lang="en-IN" sz="1050" dirty="0"/>
              <a:t>Northbound and device Application Programming Interfaces (APIs) for the above applications</a:t>
            </a:r>
          </a:p>
          <a:p>
            <a:pPr lvl="1"/>
            <a:r>
              <a:rPr lang="en-IN" sz="1050" dirty="0"/>
              <a:t>Common API framework to support 3GPP northbound API development </a:t>
            </a:r>
            <a:r>
              <a:rPr lang="en-IN" sz="1050" dirty="0" smtClean="0"/>
              <a:t>efforts</a:t>
            </a:r>
          </a:p>
          <a:p>
            <a:pPr lvl="1"/>
            <a:r>
              <a:rPr lang="en-IN" sz="1050" dirty="0" smtClean="0">
                <a:solidFill>
                  <a:srgbClr val="FF0000"/>
                </a:solidFill>
              </a:rPr>
              <a:t>Service </a:t>
            </a:r>
            <a:r>
              <a:rPr lang="en-IN" sz="1050" dirty="0">
                <a:solidFill>
                  <a:srgbClr val="FF0000"/>
                </a:solidFill>
              </a:rPr>
              <a:t>Frameworks (e.g. </a:t>
            </a:r>
            <a:r>
              <a:rPr lang="en-IN" sz="1050" dirty="0" smtClean="0">
                <a:solidFill>
                  <a:srgbClr val="FF0000"/>
                </a:solidFill>
              </a:rPr>
              <a:t>Common </a:t>
            </a:r>
            <a:r>
              <a:rPr lang="en-IN" sz="1050" dirty="0">
                <a:solidFill>
                  <a:srgbClr val="FF0000"/>
                </a:solidFill>
              </a:rPr>
              <a:t>Services, Edge </a:t>
            </a:r>
            <a:r>
              <a:rPr lang="en-IN" sz="1050" dirty="0" smtClean="0">
                <a:solidFill>
                  <a:srgbClr val="FF0000"/>
                </a:solidFill>
              </a:rPr>
              <a:t>Applications Enablement</a:t>
            </a:r>
            <a:r>
              <a:rPr lang="en-IN" sz="1050" dirty="0">
                <a:solidFill>
                  <a:srgbClr val="FF0000"/>
                </a:solidFill>
              </a:rPr>
              <a:t>, Messaging)</a:t>
            </a:r>
          </a:p>
          <a:p>
            <a:r>
              <a:rPr lang="en-IN" sz="1400" dirty="0"/>
              <a:t>3) Work with relevant groups </a:t>
            </a:r>
            <a:r>
              <a:rPr lang="en-IN" sz="1400" dirty="0" smtClean="0">
                <a:solidFill>
                  <a:srgbClr val="FF0000"/>
                </a:solidFill>
              </a:rPr>
              <a:t>within</a:t>
            </a:r>
            <a:r>
              <a:rPr lang="en-IN" sz="1400" dirty="0" smtClean="0"/>
              <a:t> </a:t>
            </a:r>
            <a:r>
              <a:rPr lang="en-IN" sz="1400" dirty="0" smtClean="0">
                <a:solidFill>
                  <a:srgbClr val="FF0000"/>
                </a:solidFill>
              </a:rPr>
              <a:t>3GPP </a:t>
            </a:r>
            <a:r>
              <a:rPr lang="en-IN" sz="1400" dirty="0">
                <a:solidFill>
                  <a:srgbClr val="FF0000"/>
                </a:solidFill>
              </a:rPr>
              <a:t>and from </a:t>
            </a:r>
            <a:r>
              <a:rPr lang="en-IN" sz="1400" dirty="0" smtClean="0"/>
              <a:t>other </a:t>
            </a:r>
            <a:r>
              <a:rPr lang="en-IN" sz="1400" dirty="0"/>
              <a:t>SDOs to make use of </a:t>
            </a:r>
            <a:r>
              <a:rPr lang="en-IN" sz="1400" dirty="0" smtClean="0">
                <a:solidFill>
                  <a:srgbClr val="FF0000"/>
                </a:solidFill>
              </a:rPr>
              <a:t>the</a:t>
            </a:r>
            <a:r>
              <a:rPr lang="en-IN" sz="1400" dirty="0" smtClean="0"/>
              <a:t> expertise available</a:t>
            </a:r>
            <a:r>
              <a:rPr lang="en-IN" sz="1400" dirty="0" smtClean="0">
                <a:solidFill>
                  <a:srgbClr val="FF0000"/>
                </a:solidFill>
              </a:rPr>
              <a:t>,</a:t>
            </a:r>
            <a:r>
              <a:rPr lang="en-IN" sz="1400" dirty="0" smtClean="0"/>
              <a:t> </a:t>
            </a:r>
            <a:r>
              <a:rPr lang="en-IN" sz="1400" dirty="0" smtClean="0">
                <a:solidFill>
                  <a:srgbClr val="FF0000"/>
                </a:solidFill>
              </a:rPr>
              <a:t>and</a:t>
            </a:r>
            <a:r>
              <a:rPr lang="en-IN" sz="1400" dirty="0" smtClean="0"/>
              <a:t> to </a:t>
            </a:r>
            <a:r>
              <a:rPr lang="en-IN" sz="1400" dirty="0" smtClean="0">
                <a:solidFill>
                  <a:srgbClr val="FF0000"/>
                </a:solidFill>
              </a:rPr>
              <a:t>identify or provide </a:t>
            </a:r>
            <a:r>
              <a:rPr lang="en-IN" sz="1400" dirty="0">
                <a:solidFill>
                  <a:srgbClr val="FF0000"/>
                </a:solidFill>
              </a:rPr>
              <a:t>technical requirements in order to </a:t>
            </a:r>
            <a:r>
              <a:rPr lang="en-IN" sz="1400" dirty="0" smtClean="0"/>
              <a:t>support </a:t>
            </a:r>
            <a:r>
              <a:rPr lang="en-IN" sz="1400" dirty="0"/>
              <a:t>the development of specifications under the responsibility of SA6.</a:t>
            </a:r>
          </a:p>
          <a:p>
            <a:pPr marL="0" indent="0">
              <a:buNone/>
            </a:pPr>
            <a:endParaRPr lang="en-IN" sz="2400" dirty="0"/>
          </a:p>
        </p:txBody>
      </p:sp>
    </p:spTree>
    <p:extLst>
      <p:ext uri="{BB962C8B-B14F-4D97-AF65-F5344CB8AC3E}">
        <p14:creationId xmlns:p14="http://schemas.microsoft.com/office/powerpoint/2010/main" val="55342920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87191" y="365125"/>
            <a:ext cx="10515600" cy="1325563"/>
          </a:xfrm>
        </p:spPr>
        <p:txBody>
          <a:bodyPr/>
          <a:lstStyle/>
          <a:p>
            <a:r>
              <a:rPr lang="fr-FR" dirty="0" smtClean="0"/>
              <a:t>Home page (</a:t>
            </a:r>
            <a:r>
              <a:rPr lang="fr-FR" dirty="0" err="1" smtClean="0"/>
              <a:t>preview</a:t>
            </a:r>
            <a:r>
              <a:rPr lang="fr-FR" dirty="0" smtClean="0"/>
              <a:t>)</a:t>
            </a:r>
            <a:endParaRPr lang="fr-FR" dirty="0"/>
          </a:p>
        </p:txBody>
      </p:sp>
      <p:sp>
        <p:nvSpPr>
          <p:cNvPr id="87" name="Espace réservé du contenu 2"/>
          <p:cNvSpPr txBox="1">
            <a:spLocks/>
          </p:cNvSpPr>
          <p:nvPr/>
        </p:nvSpPr>
        <p:spPr bwMode="auto">
          <a:xfrm>
            <a:off x="425824" y="1848236"/>
            <a:ext cx="11672008" cy="375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N" sz="2400" dirty="0"/>
          </a:p>
        </p:txBody>
      </p:sp>
      <p:sp>
        <p:nvSpPr>
          <p:cNvPr id="3" name="Rectangle 2"/>
          <p:cNvSpPr/>
          <p:nvPr/>
        </p:nvSpPr>
        <p:spPr>
          <a:xfrm>
            <a:off x="524437" y="1735990"/>
            <a:ext cx="11429997" cy="4678204"/>
          </a:xfrm>
          <a:prstGeom prst="rect">
            <a:avLst/>
          </a:prstGeom>
        </p:spPr>
        <p:txBody>
          <a:bodyPr wrap="square">
            <a:spAutoFit/>
          </a:bodyPr>
          <a:lstStyle/>
          <a:p>
            <a:pPr>
              <a:spcAft>
                <a:spcPts val="0"/>
              </a:spcAft>
            </a:pPr>
            <a:r>
              <a:rPr lang="en-GB" sz="2400" b="1" dirty="0">
                <a:solidFill>
                  <a:srgbClr val="70AD47"/>
                </a:solidFill>
                <a:latin typeface="Calibri Light" panose="020F0302020204030204" pitchFamily="34" charset="0"/>
                <a:ea typeface="Times New Roman" panose="02020603050405020304" pitchFamily="18" charset="0"/>
              </a:rPr>
              <a:t>Label</a:t>
            </a:r>
            <a:r>
              <a:rPr lang="en-GB" sz="2800" b="1" dirty="0" smtClean="0">
                <a:solidFill>
                  <a:srgbClr val="70AD47"/>
                </a:solidFill>
                <a:latin typeface="Calibri Light" panose="020F0302020204030204" pitchFamily="34" charset="0"/>
                <a:ea typeface="Times New Roman" panose="02020603050405020304" pitchFamily="18" charset="0"/>
              </a:rPr>
              <a:t>: </a:t>
            </a:r>
            <a:r>
              <a:rPr lang="en-GB" dirty="0" smtClean="0"/>
              <a:t>Applications &amp; Application Enablement</a:t>
            </a:r>
            <a:endParaRPr lang="en-GB" dirty="0"/>
          </a:p>
          <a:p>
            <a:pPr>
              <a:spcAft>
                <a:spcPts val="0"/>
              </a:spcAft>
            </a:pPr>
            <a:endParaRPr lang="en-IN" sz="1200" dirty="0" smtClean="0">
              <a:latin typeface="Times New Roman" panose="02020603050405020304" pitchFamily="18" charset="0"/>
              <a:ea typeface="Times New Roman" panose="02020603050405020304" pitchFamily="18" charset="0"/>
            </a:endParaRPr>
          </a:p>
          <a:p>
            <a:pPr>
              <a:spcAft>
                <a:spcPts val="0"/>
              </a:spcAft>
            </a:pPr>
            <a:r>
              <a:rPr lang="en-GB" sz="2400" b="1" dirty="0" smtClean="0">
                <a:solidFill>
                  <a:srgbClr val="70AD47"/>
                </a:solidFill>
                <a:latin typeface="Calibri Light" panose="020F0302020204030204" pitchFamily="34" charset="0"/>
                <a:ea typeface="Times New Roman" panose="02020603050405020304" pitchFamily="18" charset="0"/>
              </a:rPr>
              <a:t>Home</a:t>
            </a:r>
            <a:endParaRPr lang="en-IN" sz="1200" dirty="0">
              <a:latin typeface="Times New Roman" panose="02020603050405020304" pitchFamily="18" charset="0"/>
              <a:ea typeface="Times New Roman" panose="02020603050405020304" pitchFamily="18" charset="0"/>
            </a:endParaRPr>
          </a:p>
          <a:p>
            <a:r>
              <a:rPr lang="en-US" dirty="0"/>
              <a:t>Within the 3GPP Technical Specification Group Service and System Aspects (SA), the 3GPP TSG SA WG6 (SA6) is the Applications group for vertical industries. The main objective of SA6 is to provide Application Layer architecture specifications for 3GPP verticals, including architecture requirements, functional architecture, procedures, information flows, interworking with non-3GPP application layer solutions, and deployment models as appropriate.</a:t>
            </a:r>
            <a:endParaRPr lang="en-IN" dirty="0"/>
          </a:p>
          <a:p>
            <a:pPr>
              <a:spcAft>
                <a:spcPts val="0"/>
              </a:spcAft>
            </a:pPr>
            <a:r>
              <a:rPr lang="en-US" dirty="0">
                <a:ea typeface="Times New Roman" panose="02020603050405020304" pitchFamily="18" charset="0"/>
              </a:rPr>
              <a:t> </a:t>
            </a:r>
            <a:endParaRPr lang="en-IN" sz="1200" dirty="0">
              <a:latin typeface="Times New Roman" panose="02020603050405020304" pitchFamily="18" charset="0"/>
              <a:ea typeface="Times New Roman" panose="02020603050405020304" pitchFamily="18" charset="0"/>
            </a:endParaRPr>
          </a:p>
          <a:p>
            <a:pPr>
              <a:spcAft>
                <a:spcPts val="0"/>
              </a:spcAft>
            </a:pPr>
            <a:r>
              <a:rPr lang="en-US" dirty="0"/>
              <a:t>SA6 is currently responsible for application layer specifications, with emphasis on the </a:t>
            </a:r>
            <a:r>
              <a:rPr lang="en-US" dirty="0" smtClean="0"/>
              <a:t>following</a:t>
            </a:r>
            <a:r>
              <a:rPr lang="en-IN" dirty="0" smtClean="0">
                <a:ea typeface="Times New Roman" panose="02020603050405020304" pitchFamily="18" charset="0"/>
              </a:rPr>
              <a:t>:</a:t>
            </a:r>
            <a:endParaRPr lang="en-IN" dirty="0">
              <a:ea typeface="Times New Roman" panose="02020603050405020304" pitchFamily="18" charset="0"/>
            </a:endParaRPr>
          </a:p>
          <a:p>
            <a:pPr>
              <a:spcAft>
                <a:spcPts val="0"/>
              </a:spcAft>
            </a:pPr>
            <a:r>
              <a:rPr lang="en-IN" dirty="0">
                <a:ea typeface="Times New Roman" panose="02020603050405020304" pitchFamily="18" charset="0"/>
              </a:rPr>
              <a:t>    - </a:t>
            </a:r>
            <a:r>
              <a:rPr lang="en-US" dirty="0"/>
              <a:t>Critical Communications </a:t>
            </a:r>
            <a:r>
              <a:rPr lang="en-US" dirty="0" smtClean="0"/>
              <a:t>Applications (e.g</a:t>
            </a:r>
            <a:r>
              <a:rPr lang="en-US" dirty="0"/>
              <a:t>. Mission Critical Applications, Railways)</a:t>
            </a:r>
            <a:endParaRPr lang="en-IN" dirty="0">
              <a:ea typeface="Times New Roman" panose="02020603050405020304" pitchFamily="18" charset="0"/>
            </a:endParaRPr>
          </a:p>
          <a:p>
            <a:pPr>
              <a:spcAft>
                <a:spcPts val="0"/>
              </a:spcAft>
            </a:pPr>
            <a:r>
              <a:rPr lang="en-IN" dirty="0">
                <a:ea typeface="Times New Roman" panose="02020603050405020304" pitchFamily="18" charset="0"/>
              </a:rPr>
              <a:t>    - </a:t>
            </a:r>
            <a:r>
              <a:rPr lang="en-US" dirty="0"/>
              <a:t>Service Frameworks (e.g. API Framework, Common </a:t>
            </a:r>
            <a:r>
              <a:rPr lang="en-IN" dirty="0"/>
              <a:t>Services, Edge </a:t>
            </a:r>
            <a:r>
              <a:rPr lang="en-IN" dirty="0" smtClean="0"/>
              <a:t>Applications Enablement</a:t>
            </a:r>
            <a:r>
              <a:rPr lang="en-IN" dirty="0"/>
              <a:t>, Messaging</a:t>
            </a:r>
            <a:r>
              <a:rPr lang="en-US" dirty="0"/>
              <a:t>)</a:t>
            </a:r>
            <a:endParaRPr lang="en-IN" dirty="0">
              <a:ea typeface="Times New Roman" panose="02020603050405020304" pitchFamily="18" charset="0"/>
            </a:endParaRPr>
          </a:p>
          <a:p>
            <a:pPr>
              <a:spcAft>
                <a:spcPts val="0"/>
              </a:spcAft>
            </a:pPr>
            <a:r>
              <a:rPr lang="en-IN" dirty="0">
                <a:ea typeface="Times New Roman" panose="02020603050405020304" pitchFamily="18" charset="0"/>
              </a:rPr>
              <a:t>    - </a:t>
            </a:r>
            <a:r>
              <a:rPr lang="en-IN" dirty="0" smtClean="0">
                <a:ea typeface="Times New Roman" panose="02020603050405020304" pitchFamily="18" charset="0"/>
              </a:rPr>
              <a:t>Enablers for </a:t>
            </a:r>
            <a:r>
              <a:rPr lang="en-US" dirty="0" smtClean="0"/>
              <a:t>Vertical </a:t>
            </a:r>
            <a:r>
              <a:rPr lang="en-US" dirty="0"/>
              <a:t>Applications </a:t>
            </a:r>
            <a:r>
              <a:rPr lang="en-US" dirty="0" smtClean="0"/>
              <a:t>(</a:t>
            </a:r>
            <a:r>
              <a:rPr lang="en-US" dirty="0"/>
              <a:t>e.g. Automotive, Drones, Smart Factory)</a:t>
            </a:r>
            <a:endParaRPr lang="en-IN" dirty="0">
              <a:ea typeface="Times New Roman" panose="02020603050405020304" pitchFamily="18" charset="0"/>
            </a:endParaRPr>
          </a:p>
          <a:p>
            <a:pPr>
              <a:spcAft>
                <a:spcPts val="0"/>
              </a:spcAft>
            </a:pPr>
            <a:endParaRPr lang="en-IN" sz="1200" dirty="0" smtClean="0">
              <a:latin typeface="Times New Roman" panose="02020603050405020304" pitchFamily="18" charset="0"/>
              <a:ea typeface="Times New Roman" panose="02020603050405020304" pitchFamily="18" charset="0"/>
            </a:endParaRPr>
          </a:p>
          <a:p>
            <a:pPr>
              <a:spcAft>
                <a:spcPts val="0"/>
              </a:spcAft>
            </a:pPr>
            <a:r>
              <a:rPr lang="en-GB" sz="2400" b="1" dirty="0" smtClean="0">
                <a:solidFill>
                  <a:srgbClr val="70AD47"/>
                </a:solidFill>
                <a:latin typeface="Calibri Light" panose="020F0302020204030204" pitchFamily="34" charset="0"/>
                <a:ea typeface="Times New Roman" panose="02020603050405020304" pitchFamily="18" charset="0"/>
              </a:rPr>
              <a:t>Terms </a:t>
            </a:r>
            <a:r>
              <a:rPr lang="en-GB" sz="2400" b="1" dirty="0">
                <a:solidFill>
                  <a:srgbClr val="70AD47"/>
                </a:solidFill>
                <a:latin typeface="Calibri Light" panose="020F0302020204030204" pitchFamily="34" charset="0"/>
                <a:ea typeface="Times New Roman" panose="02020603050405020304" pitchFamily="18" charset="0"/>
              </a:rPr>
              <a:t>of Reference</a:t>
            </a:r>
            <a:endParaRPr lang="en-IN" sz="1100" dirty="0">
              <a:latin typeface="Times New Roman" panose="02020603050405020304" pitchFamily="18" charset="0"/>
              <a:ea typeface="Times New Roman" panose="02020603050405020304" pitchFamily="18" charset="0"/>
            </a:endParaRPr>
          </a:p>
          <a:p>
            <a:pPr>
              <a:spcAft>
                <a:spcPts val="0"/>
              </a:spcAft>
            </a:pPr>
            <a:r>
              <a:rPr lang="en-GB" dirty="0" smtClean="0">
                <a:ea typeface="Times New Roman" panose="02020603050405020304" pitchFamily="18" charset="0"/>
              </a:rPr>
              <a:t>The </a:t>
            </a:r>
            <a:r>
              <a:rPr lang="en-GB" dirty="0">
                <a:ea typeface="Times New Roman" panose="02020603050405020304" pitchFamily="18" charset="0"/>
              </a:rPr>
              <a:t>latest terms of reference were approved at </a:t>
            </a:r>
            <a:r>
              <a:rPr lang="en-GB" dirty="0" err="1" smtClean="0">
                <a:solidFill>
                  <a:srgbClr val="0070C0"/>
                </a:solidFill>
                <a:ea typeface="Times New Roman" panose="02020603050405020304" pitchFamily="18" charset="0"/>
              </a:rPr>
              <a:t>SA#xx</a:t>
            </a:r>
            <a:r>
              <a:rPr lang="en-GB" dirty="0" smtClean="0">
                <a:ea typeface="Times New Roman" panose="02020603050405020304" pitchFamily="18" charset="0"/>
              </a:rPr>
              <a:t> </a:t>
            </a:r>
            <a:r>
              <a:rPr lang="en-GB" dirty="0">
                <a:ea typeface="Times New Roman" panose="02020603050405020304" pitchFamily="18" charset="0"/>
              </a:rPr>
              <a:t>in document </a:t>
            </a:r>
            <a:r>
              <a:rPr lang="en-GB" dirty="0" smtClean="0">
                <a:solidFill>
                  <a:srgbClr val="0070C0"/>
                </a:solidFill>
                <a:ea typeface="Times New Roman" panose="02020603050405020304" pitchFamily="18" charset="0"/>
              </a:rPr>
              <a:t>SP-20xxxx</a:t>
            </a:r>
            <a:r>
              <a:rPr lang="en-GB" dirty="0" smtClean="0">
                <a:ea typeface="Times New Roman" panose="02020603050405020304" pitchFamily="18" charset="0"/>
              </a:rPr>
              <a:t>.</a:t>
            </a:r>
            <a:endParaRPr lang="en-IN" sz="1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3143236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SA6 Leadership seeks WG endorsement of the attached </a:t>
            </a:r>
            <a:r>
              <a:rPr lang="en-US" dirty="0" err="1" smtClean="0"/>
              <a:t>ToR</a:t>
            </a:r>
            <a:r>
              <a:rPr lang="en-US" dirty="0" smtClean="0"/>
              <a:t> (update) proposal </a:t>
            </a:r>
            <a:endParaRPr lang="en-US" dirty="0"/>
          </a:p>
        </p:txBody>
      </p:sp>
    </p:spTree>
    <p:extLst>
      <p:ext uri="{BB962C8B-B14F-4D97-AF65-F5344CB8AC3E}">
        <p14:creationId xmlns:p14="http://schemas.microsoft.com/office/powerpoint/2010/main" val="66274680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23595</TotalTime>
  <Words>637</Words>
  <Application>Microsoft Office PowerPoint</Application>
  <PresentationFormat>Widescreen</PresentationFormat>
  <Paragraphs>52</Paragraphs>
  <Slides>7</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3" baseType="lpstr">
      <vt:lpstr>Arial</vt:lpstr>
      <vt:lpstr>Calibri</vt:lpstr>
      <vt:lpstr>Calibri Light</vt:lpstr>
      <vt:lpstr>Times New Roman</vt:lpstr>
      <vt:lpstr>Office Theme</vt:lpstr>
      <vt:lpstr>Document</vt:lpstr>
      <vt:lpstr>SA6 ToR Update</vt:lpstr>
      <vt:lpstr>Background</vt:lpstr>
      <vt:lpstr>SA6 ToR update proposal (Name)</vt:lpstr>
      <vt:lpstr>SA6 ToR update proposal (Overview)</vt:lpstr>
      <vt:lpstr>SA6 ToR update proposal (Scope)</vt:lpstr>
      <vt:lpstr>Home page (preview)</vt:lpstr>
      <vt:lpstr>Conclusion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2129_Rev2</cp:lastModifiedBy>
  <cp:revision>1300</cp:revision>
  <dcterms:created xsi:type="dcterms:W3CDTF">2010-02-05T13:52:04Z</dcterms:created>
  <dcterms:modified xsi:type="dcterms:W3CDTF">2020-11-20T19:00:42Z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ies>
</file>