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523" r:id="rId3"/>
    <p:sldId id="529" r:id="rId4"/>
    <p:sldId id="528" r:id="rId5"/>
    <p:sldId id="530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EAEFF7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>
        <p:scale>
          <a:sx n="86" d="100"/>
          <a:sy n="86" d="100"/>
        </p:scale>
        <p:origin x="566" y="2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024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024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2E37B0-3F1A-4DE0-9526-DE47BBAD3AC0}" type="slidenum">
              <a:rPr lang="en-US" altLang="en-US" smtClean="0">
                <a:latin typeface="Times New Roman" panose="02020603050405020304" pitchFamily="18" charset="0"/>
              </a:rPr>
              <a:pPr/>
              <a:t>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964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996257" y="75460"/>
            <a:ext cx="1460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S6-202130</a:t>
            </a:r>
            <a:endParaRPr lang="en-US" b="1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736"/>
              </a:spcAft>
              <a:defRPr baseline="0"/>
            </a:lvl1pPr>
            <a:lvl2pPr>
              <a:spcAft>
                <a:spcPts val="736"/>
              </a:spcAft>
              <a:defRPr/>
            </a:lvl2pPr>
            <a:lvl3pPr>
              <a:spcAft>
                <a:spcPts val="736"/>
              </a:spcAft>
              <a:defRPr/>
            </a:lvl3pPr>
            <a:lvl4pPr>
              <a:spcAft>
                <a:spcPts val="736"/>
              </a:spcAft>
              <a:defRPr/>
            </a:lvl4pPr>
            <a:lvl5pPr>
              <a:spcAft>
                <a:spcPts val="736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8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6" y="717056"/>
            <a:ext cx="10970200" cy="402167"/>
          </a:xfrm>
        </p:spPr>
        <p:txBody>
          <a:bodyPr/>
          <a:lstStyle>
            <a:lvl1pPr marL="0" indent="0">
              <a:buFont typeface="Arial"/>
              <a:buNone/>
              <a:defRPr sz="220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057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9996257" y="75460"/>
            <a:ext cx="1460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S6-202130</a:t>
            </a:r>
            <a:endParaRPr lang="en-US" b="1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3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 1H2021 Calendar</a:t>
            </a:r>
            <a:endParaRPr lang="en-US" altLang="en-US" sz="4800" i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324068"/>
          </a:xfrm>
        </p:spPr>
        <p:txBody>
          <a:bodyPr/>
          <a:lstStyle/>
          <a:p>
            <a:r>
              <a:rPr lang="en-GB" altLang="en-US" dirty="0" smtClean="0"/>
              <a:t>SA6 </a:t>
            </a:r>
            <a:r>
              <a:rPr lang="en-GB" altLang="en-US" dirty="0" smtClean="0"/>
              <a:t>Leadership</a:t>
            </a:r>
          </a:p>
          <a:p>
            <a:r>
              <a:rPr lang="en-GB" altLang="en-US" dirty="0" smtClean="0"/>
              <a:t>Suresh </a:t>
            </a:r>
            <a:r>
              <a:rPr lang="en-GB" altLang="en-US" dirty="0" err="1" smtClean="0"/>
              <a:t>Chitturi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TSG SA#89-e has in principle recommended “</a:t>
            </a:r>
            <a:r>
              <a:rPr lang="en-US" dirty="0"/>
              <a:t>a</a:t>
            </a:r>
            <a:r>
              <a:rPr lang="en-US" dirty="0" smtClean="0"/>
              <a:t>ll </a:t>
            </a:r>
            <a:r>
              <a:rPr lang="en-US" dirty="0"/>
              <a:t>3GPP meetings during (at least) H1/2021 should be assumed to be </a:t>
            </a:r>
            <a:r>
              <a:rPr lang="en-US" dirty="0" smtClean="0"/>
              <a:t>e-meetings”</a:t>
            </a:r>
            <a:r>
              <a:rPr lang="en-GB" dirty="0" smtClean="0"/>
              <a:t> </a:t>
            </a:r>
          </a:p>
          <a:p>
            <a:r>
              <a:rPr lang="en-GB" dirty="0" smtClean="0"/>
              <a:t>The </a:t>
            </a:r>
            <a:r>
              <a:rPr lang="en-GB" dirty="0" smtClean="0"/>
              <a:t>following is the current </a:t>
            </a:r>
            <a:r>
              <a:rPr lang="en-GB" dirty="0" smtClean="0"/>
              <a:t>SA6 2021 </a:t>
            </a:r>
            <a:r>
              <a:rPr lang="en-GB" dirty="0" smtClean="0"/>
              <a:t>meeting </a:t>
            </a:r>
            <a:r>
              <a:rPr lang="en-GB" dirty="0" smtClean="0"/>
              <a:t>schedule for 2021:</a:t>
            </a:r>
            <a:endParaRPr lang="en-GB" dirty="0" smtClean="0"/>
          </a:p>
          <a:p>
            <a:endParaRPr lang="en-GB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93477"/>
              </p:ext>
            </p:extLst>
          </p:nvPr>
        </p:nvGraphicFramePr>
        <p:xfrm>
          <a:off x="1662244" y="3330019"/>
          <a:ext cx="7831380" cy="2804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852"/>
                <a:gridCol w="2678545"/>
                <a:gridCol w="3709983"/>
              </a:tblGrid>
              <a:tr h="31493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18 – 22 January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To be converted to e-meeting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SA6#42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01 – 05 March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To be converted to e-meeting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SA6#43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03 – 07 May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To be converted to e-meeting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SA6#44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12 – 16 July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Wroclaw, Poland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SA6#45 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30 Aug – 03 Sep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India (Location, TBD)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SA6#45 BIS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11 – 15 October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Tallinn, Estonia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SA6#46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15 – 19 November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 (Location, TBD)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5757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Due to the nature of e-meetings, and the need for additional meeting time to conclude all SA6 Rel-17 activities in a timely manner, it is proposed that 4 e-meetings are held during 1H2021.</a:t>
            </a:r>
          </a:p>
          <a:p>
            <a:pPr lvl="1"/>
            <a:r>
              <a:rPr lang="en-GB" sz="1800" dirty="0" smtClean="0"/>
              <a:t>The </a:t>
            </a:r>
            <a:r>
              <a:rPr lang="en-GB" sz="1800" dirty="0" smtClean="0"/>
              <a:t>e-meetings </a:t>
            </a:r>
            <a:r>
              <a:rPr lang="en-GB" sz="1800" dirty="0" smtClean="0"/>
              <a:t>will be conducted in 5+2 days </a:t>
            </a:r>
            <a:r>
              <a:rPr lang="en-GB" sz="1800" dirty="0" smtClean="0"/>
              <a:t>format</a:t>
            </a:r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72031"/>
              </p:ext>
            </p:extLst>
          </p:nvPr>
        </p:nvGraphicFramePr>
        <p:xfrm>
          <a:off x="1075055" y="2932904"/>
          <a:ext cx="8804051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2057"/>
                <a:gridCol w="3011224"/>
                <a:gridCol w="4170770"/>
              </a:tblGrid>
              <a:tr h="30264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SA6#41-e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18 – </a:t>
                      </a:r>
                      <a:r>
                        <a:rPr lang="en-GB" sz="2000" dirty="0" smtClean="0">
                          <a:effectLst/>
                        </a:rPr>
                        <a:t>26 </a:t>
                      </a:r>
                      <a:r>
                        <a:rPr lang="en-GB" sz="2000" dirty="0">
                          <a:effectLst/>
                        </a:rPr>
                        <a:t>January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SA6#42-e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01 – </a:t>
                      </a:r>
                      <a:r>
                        <a:rPr lang="en-GB" sz="2000" dirty="0" smtClean="0">
                          <a:effectLst/>
                        </a:rPr>
                        <a:t>09 </a:t>
                      </a:r>
                      <a:r>
                        <a:rPr lang="en-GB" sz="2000" dirty="0">
                          <a:effectLst/>
                        </a:rPr>
                        <a:t>March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SA6#43-e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12 </a:t>
                      </a:r>
                      <a:r>
                        <a:rPr lang="en-GB" sz="2000" dirty="0">
                          <a:effectLst/>
                        </a:rPr>
                        <a:t>– </a:t>
                      </a:r>
                      <a:r>
                        <a:rPr lang="en-GB" sz="2000" dirty="0" smtClean="0">
                          <a:effectLst/>
                        </a:rPr>
                        <a:t>20 April </a:t>
                      </a: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 (tentative)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SA6#43</a:t>
                      </a:r>
                      <a:r>
                        <a:rPr lang="en-GB" sz="2000" baseline="0" dirty="0" smtClean="0">
                          <a:effectLst/>
                        </a:rPr>
                        <a:t> </a:t>
                      </a:r>
                      <a:r>
                        <a:rPr lang="en-GB" sz="2000" baseline="0" dirty="0" smtClean="0">
                          <a:effectLst/>
                        </a:rPr>
                        <a:t>BIS-e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24</a:t>
                      </a:r>
                      <a:r>
                        <a:rPr lang="en-GB" sz="2000" baseline="0" dirty="0" smtClean="0">
                          <a:effectLst/>
                        </a:rPr>
                        <a:t> May</a:t>
                      </a:r>
                      <a:r>
                        <a:rPr lang="en-GB" sz="2000" dirty="0" smtClean="0">
                          <a:effectLst/>
                        </a:rPr>
                        <a:t> – 02 June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 (tentative)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SA6#44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12 – 16 July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Wroclaw, Poland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SA6#45 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30 Aug – 03 Sep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India (Location, TBD)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SA6#45 BIS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11 – 15 October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Tallinn, Estonia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SA6#46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15 – 19 November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 (Location, TBD)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1303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Straight Connector 12"/>
          <p:cNvCxnSpPr>
            <a:cxnSpLocks/>
          </p:cNvCxnSpPr>
          <p:nvPr/>
        </p:nvCxnSpPr>
        <p:spPr bwMode="auto">
          <a:xfrm flipV="1">
            <a:off x="29803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9" name="Rectangle: Rounded Corners 218">
            <a:extLst>
              <a:ext uri="{FF2B5EF4-FFF2-40B4-BE49-F238E27FC236}"/>
            </a:extLst>
          </p:cNvPr>
          <p:cNvSpPr/>
          <p:nvPr/>
        </p:nvSpPr>
        <p:spPr>
          <a:xfrm>
            <a:off x="8181024" y="2870217"/>
            <a:ext cx="344488" cy="38576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/>
            </a:extLst>
          </p:cNvPr>
          <p:cNvSpPr/>
          <p:nvPr/>
        </p:nvSpPr>
        <p:spPr>
          <a:xfrm>
            <a:off x="6325237" y="2870217"/>
            <a:ext cx="333375" cy="38576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/>
            </a:extLst>
          </p:cNvPr>
          <p:cNvSpPr/>
          <p:nvPr/>
        </p:nvSpPr>
        <p:spPr>
          <a:xfrm>
            <a:off x="9282749" y="2870217"/>
            <a:ext cx="298450" cy="34607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2" name="Rectangle: Rounded Corners 131">
            <a:extLst>
              <a:ext uri="{FF2B5EF4-FFF2-40B4-BE49-F238E27FC236}"/>
            </a:extLst>
          </p:cNvPr>
          <p:cNvSpPr/>
          <p:nvPr/>
        </p:nvSpPr>
        <p:spPr>
          <a:xfrm>
            <a:off x="4703605" y="3967754"/>
            <a:ext cx="239713" cy="2316162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 smtClean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/>
            </a:extLst>
          </p:cNvPr>
          <p:cNvSpPr/>
          <p:nvPr/>
        </p:nvSpPr>
        <p:spPr>
          <a:xfrm>
            <a:off x="1535749" y="1770080"/>
            <a:ext cx="690563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/>
            </a:extLst>
          </p:cNvPr>
          <p:cNvSpPr/>
          <p:nvPr/>
        </p:nvSpPr>
        <p:spPr>
          <a:xfrm>
            <a:off x="2256474" y="1770080"/>
            <a:ext cx="1441450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/>
            </a:extLst>
          </p:cNvPr>
          <p:cNvSpPr/>
          <p:nvPr/>
        </p:nvSpPr>
        <p:spPr>
          <a:xfrm>
            <a:off x="3729674" y="1770080"/>
            <a:ext cx="1741488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9242" name="Straight Connector 12"/>
          <p:cNvCxnSpPr>
            <a:cxnSpLocks/>
          </p:cNvCxnSpPr>
          <p:nvPr/>
        </p:nvCxnSpPr>
        <p:spPr bwMode="auto">
          <a:xfrm flipV="1">
            <a:off x="18754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3" name="Straight Connector 12"/>
          <p:cNvCxnSpPr>
            <a:cxnSpLocks/>
          </p:cNvCxnSpPr>
          <p:nvPr/>
        </p:nvCxnSpPr>
        <p:spPr bwMode="auto">
          <a:xfrm flipV="1">
            <a:off x="223424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4" name="Straight Connector 12"/>
          <p:cNvCxnSpPr>
            <a:cxnSpLocks/>
          </p:cNvCxnSpPr>
          <p:nvPr/>
        </p:nvCxnSpPr>
        <p:spPr bwMode="auto">
          <a:xfrm flipV="1">
            <a:off x="2613662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5" name="Straight Connector 12"/>
          <p:cNvCxnSpPr>
            <a:cxnSpLocks/>
          </p:cNvCxnSpPr>
          <p:nvPr/>
        </p:nvCxnSpPr>
        <p:spPr bwMode="auto">
          <a:xfrm flipV="1">
            <a:off x="33486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6" name="Straight Connector 12"/>
          <p:cNvCxnSpPr>
            <a:cxnSpLocks/>
          </p:cNvCxnSpPr>
          <p:nvPr/>
        </p:nvCxnSpPr>
        <p:spPr bwMode="auto">
          <a:xfrm flipV="1">
            <a:off x="37233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7" name="Straight Connector 12"/>
          <p:cNvCxnSpPr>
            <a:cxnSpLocks/>
          </p:cNvCxnSpPr>
          <p:nvPr/>
        </p:nvCxnSpPr>
        <p:spPr bwMode="auto">
          <a:xfrm flipV="1">
            <a:off x="40916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8" name="Straight Connector 12"/>
          <p:cNvCxnSpPr>
            <a:cxnSpLocks/>
          </p:cNvCxnSpPr>
          <p:nvPr/>
        </p:nvCxnSpPr>
        <p:spPr bwMode="auto">
          <a:xfrm flipV="1">
            <a:off x="44630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9" name="Straight Connector 12"/>
          <p:cNvCxnSpPr>
            <a:cxnSpLocks/>
          </p:cNvCxnSpPr>
          <p:nvPr/>
        </p:nvCxnSpPr>
        <p:spPr bwMode="auto">
          <a:xfrm flipV="1">
            <a:off x="48282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/>
            </a:extLst>
          </p:cNvPr>
          <p:cNvSpPr/>
          <p:nvPr/>
        </p:nvSpPr>
        <p:spPr>
          <a:xfrm>
            <a:off x="4848862" y="2870217"/>
            <a:ext cx="301625" cy="34607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/>
            </a:extLst>
          </p:cNvPr>
          <p:cNvSpPr/>
          <p:nvPr/>
        </p:nvSpPr>
        <p:spPr>
          <a:xfrm>
            <a:off x="3747137" y="2867042"/>
            <a:ext cx="333375" cy="38576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/>
            </a:extLst>
          </p:cNvPr>
          <p:cNvSpPr/>
          <p:nvPr/>
        </p:nvSpPr>
        <p:spPr>
          <a:xfrm>
            <a:off x="1535749" y="2867042"/>
            <a:ext cx="333375" cy="385763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/>
            </a:extLst>
          </p:cNvPr>
          <p:cNvSpPr/>
          <p:nvPr/>
        </p:nvSpPr>
        <p:spPr>
          <a:xfrm>
            <a:off x="4949667" y="3973902"/>
            <a:ext cx="297657" cy="23161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/>
          <p:nvPr/>
        </p:nvSpPr>
        <p:spPr bwMode="auto">
          <a:xfrm>
            <a:off x="1516700" y="2763855"/>
            <a:ext cx="8189912" cy="538162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4083" tIns="42041" rIns="84083" bIns="42041"/>
          <a:lstStyle/>
          <a:p>
            <a:pPr>
              <a:defRPr/>
            </a:pPr>
            <a:endParaRPr lang="en-US" sz="920" dirty="0">
              <a:latin typeface="Arial" charset="0"/>
            </a:endParaRPr>
          </a:p>
        </p:txBody>
      </p:sp>
      <p:sp>
        <p:nvSpPr>
          <p:cNvPr id="165" name="Rectangle 164">
            <a:extLst>
              <a:ext uri="{FF2B5EF4-FFF2-40B4-BE49-F238E27FC236}"/>
            </a:extLst>
          </p:cNvPr>
          <p:cNvSpPr/>
          <p:nvPr/>
        </p:nvSpPr>
        <p:spPr>
          <a:xfrm>
            <a:off x="15198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/>
            </a:extLst>
          </p:cNvPr>
          <p:cNvSpPr/>
          <p:nvPr/>
        </p:nvSpPr>
        <p:spPr>
          <a:xfrm>
            <a:off x="18913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/>
            </a:extLst>
          </p:cNvPr>
          <p:cNvSpPr/>
          <p:nvPr/>
        </p:nvSpPr>
        <p:spPr>
          <a:xfrm>
            <a:off x="22596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/>
            </a:extLst>
          </p:cNvPr>
          <p:cNvSpPr/>
          <p:nvPr/>
        </p:nvSpPr>
        <p:spPr>
          <a:xfrm>
            <a:off x="2629537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/>
            </a:extLst>
          </p:cNvPr>
          <p:cNvSpPr/>
          <p:nvPr/>
        </p:nvSpPr>
        <p:spPr>
          <a:xfrm>
            <a:off x="3001012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/>
            </a:extLst>
          </p:cNvPr>
          <p:cNvSpPr/>
          <p:nvPr/>
        </p:nvSpPr>
        <p:spPr>
          <a:xfrm>
            <a:off x="3372487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/>
            </a:extLst>
          </p:cNvPr>
          <p:cNvSpPr/>
          <p:nvPr/>
        </p:nvSpPr>
        <p:spPr>
          <a:xfrm>
            <a:off x="3739199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/>
            </a:extLst>
          </p:cNvPr>
          <p:cNvSpPr/>
          <p:nvPr/>
        </p:nvSpPr>
        <p:spPr>
          <a:xfrm>
            <a:off x="4110674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/>
            </a:extLst>
          </p:cNvPr>
          <p:cNvSpPr/>
          <p:nvPr/>
        </p:nvSpPr>
        <p:spPr>
          <a:xfrm>
            <a:off x="44821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/>
            </a:extLst>
          </p:cNvPr>
          <p:cNvSpPr/>
          <p:nvPr/>
        </p:nvSpPr>
        <p:spPr>
          <a:xfrm>
            <a:off x="4852037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34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1461139" y="4962700"/>
            <a:ext cx="55592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SA6#41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/>
            </a:extLst>
          </p:cNvPr>
          <p:cNvSpPr/>
          <p:nvPr/>
        </p:nvSpPr>
        <p:spPr>
          <a:xfrm>
            <a:off x="5502912" y="1771667"/>
            <a:ext cx="1535112" cy="55721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/>
            </a:extLst>
          </p:cNvPr>
          <p:cNvSpPr/>
          <p:nvPr/>
        </p:nvSpPr>
        <p:spPr>
          <a:xfrm>
            <a:off x="8642987" y="1770080"/>
            <a:ext cx="990600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/>
            </a:extLst>
          </p:cNvPr>
          <p:cNvSpPr/>
          <p:nvPr/>
        </p:nvSpPr>
        <p:spPr>
          <a:xfrm>
            <a:off x="7069774" y="1771667"/>
            <a:ext cx="1535113" cy="55721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9293" name="Straight Connector 12"/>
          <p:cNvCxnSpPr>
            <a:cxnSpLocks/>
          </p:cNvCxnSpPr>
          <p:nvPr/>
        </p:nvCxnSpPr>
        <p:spPr bwMode="auto">
          <a:xfrm flipV="1">
            <a:off x="557434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4" name="Straight Connector 12"/>
          <p:cNvCxnSpPr>
            <a:cxnSpLocks/>
          </p:cNvCxnSpPr>
          <p:nvPr/>
        </p:nvCxnSpPr>
        <p:spPr bwMode="auto">
          <a:xfrm flipV="1">
            <a:off x="593788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5" name="Straight Connector 12"/>
          <p:cNvCxnSpPr>
            <a:cxnSpLocks/>
          </p:cNvCxnSpPr>
          <p:nvPr/>
        </p:nvCxnSpPr>
        <p:spPr bwMode="auto">
          <a:xfrm flipV="1">
            <a:off x="63077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6" name="Straight Connector 12"/>
          <p:cNvCxnSpPr>
            <a:cxnSpLocks/>
          </p:cNvCxnSpPr>
          <p:nvPr/>
        </p:nvCxnSpPr>
        <p:spPr bwMode="auto">
          <a:xfrm flipV="1">
            <a:off x="668083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7" name="Straight Connector 12"/>
          <p:cNvCxnSpPr>
            <a:cxnSpLocks/>
          </p:cNvCxnSpPr>
          <p:nvPr/>
        </p:nvCxnSpPr>
        <p:spPr bwMode="auto">
          <a:xfrm flipV="1">
            <a:off x="74221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8" name="Straight Connector 12"/>
          <p:cNvCxnSpPr>
            <a:cxnSpLocks/>
          </p:cNvCxnSpPr>
          <p:nvPr/>
        </p:nvCxnSpPr>
        <p:spPr bwMode="auto">
          <a:xfrm flipV="1">
            <a:off x="779843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9" name="Straight Connector 12"/>
          <p:cNvCxnSpPr>
            <a:cxnSpLocks/>
          </p:cNvCxnSpPr>
          <p:nvPr/>
        </p:nvCxnSpPr>
        <p:spPr bwMode="auto">
          <a:xfrm flipV="1">
            <a:off x="81683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00" name="Straight Connector 12"/>
          <p:cNvCxnSpPr>
            <a:cxnSpLocks/>
          </p:cNvCxnSpPr>
          <p:nvPr/>
        </p:nvCxnSpPr>
        <p:spPr bwMode="auto">
          <a:xfrm flipV="1">
            <a:off x="853344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01" name="Straight Connector 12"/>
          <p:cNvCxnSpPr>
            <a:cxnSpLocks/>
          </p:cNvCxnSpPr>
          <p:nvPr/>
        </p:nvCxnSpPr>
        <p:spPr bwMode="auto">
          <a:xfrm flipV="1">
            <a:off x="890333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/>
            </a:extLst>
          </p:cNvPr>
          <p:cNvSpPr/>
          <p:nvPr/>
        </p:nvSpPr>
        <p:spPr>
          <a:xfrm>
            <a:off x="5221924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/>
            </a:extLst>
          </p:cNvPr>
          <p:cNvSpPr/>
          <p:nvPr/>
        </p:nvSpPr>
        <p:spPr>
          <a:xfrm>
            <a:off x="5590224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/>
            </a:extLst>
          </p:cNvPr>
          <p:cNvSpPr/>
          <p:nvPr/>
        </p:nvSpPr>
        <p:spPr>
          <a:xfrm>
            <a:off x="5960112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/>
            </a:extLst>
          </p:cNvPr>
          <p:cNvSpPr/>
          <p:nvPr/>
        </p:nvSpPr>
        <p:spPr>
          <a:xfrm>
            <a:off x="6331587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/>
            </a:extLst>
          </p:cNvPr>
          <p:cNvSpPr/>
          <p:nvPr/>
        </p:nvSpPr>
        <p:spPr>
          <a:xfrm>
            <a:off x="67014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/>
            </a:extLst>
          </p:cNvPr>
          <p:cNvSpPr/>
          <p:nvPr/>
        </p:nvSpPr>
        <p:spPr>
          <a:xfrm>
            <a:off x="70697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/>
            </a:extLst>
          </p:cNvPr>
          <p:cNvSpPr/>
          <p:nvPr/>
        </p:nvSpPr>
        <p:spPr>
          <a:xfrm>
            <a:off x="74412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/>
            </a:extLst>
          </p:cNvPr>
          <p:cNvSpPr/>
          <p:nvPr/>
        </p:nvSpPr>
        <p:spPr>
          <a:xfrm>
            <a:off x="7817487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/>
            </a:extLst>
          </p:cNvPr>
          <p:cNvSpPr/>
          <p:nvPr/>
        </p:nvSpPr>
        <p:spPr>
          <a:xfrm>
            <a:off x="81873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/>
            </a:extLst>
          </p:cNvPr>
          <p:cNvSpPr/>
          <p:nvPr/>
        </p:nvSpPr>
        <p:spPr>
          <a:xfrm>
            <a:off x="85556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/>
            </a:extLst>
          </p:cNvPr>
          <p:cNvSpPr/>
          <p:nvPr/>
        </p:nvSpPr>
        <p:spPr>
          <a:xfrm>
            <a:off x="89271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9313" name="Straight Connector 12"/>
          <p:cNvCxnSpPr>
            <a:cxnSpLocks/>
          </p:cNvCxnSpPr>
          <p:nvPr/>
        </p:nvCxnSpPr>
        <p:spPr bwMode="auto">
          <a:xfrm flipV="1">
            <a:off x="51996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/>
            </a:extLst>
          </p:cNvPr>
          <p:cNvSpPr/>
          <p:nvPr/>
        </p:nvSpPr>
        <p:spPr>
          <a:xfrm>
            <a:off x="9297037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9316" name="Straight Connector 12"/>
          <p:cNvCxnSpPr>
            <a:cxnSpLocks/>
          </p:cNvCxnSpPr>
          <p:nvPr/>
        </p:nvCxnSpPr>
        <p:spPr bwMode="auto">
          <a:xfrm flipV="1">
            <a:off x="92795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17" name="Straight Connector 12"/>
          <p:cNvCxnSpPr>
            <a:cxnSpLocks/>
          </p:cNvCxnSpPr>
          <p:nvPr/>
        </p:nvCxnSpPr>
        <p:spPr bwMode="auto">
          <a:xfrm flipV="1">
            <a:off x="96446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/>
            </a:extLst>
          </p:cNvPr>
          <p:cNvSpPr/>
          <p:nvPr/>
        </p:nvSpPr>
        <p:spPr>
          <a:xfrm>
            <a:off x="9357905" y="3995755"/>
            <a:ext cx="355600" cy="23161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9325" name="Title 1"/>
          <p:cNvSpPr>
            <a:spLocks noGrp="1"/>
          </p:cNvSpPr>
          <p:nvPr>
            <p:ph type="title"/>
          </p:nvPr>
        </p:nvSpPr>
        <p:spPr>
          <a:xfrm>
            <a:off x="1878013" y="358775"/>
            <a:ext cx="8004175" cy="661988"/>
          </a:xfrm>
        </p:spPr>
        <p:txBody>
          <a:bodyPr/>
          <a:lstStyle/>
          <a:p>
            <a:r>
              <a:rPr lang="en-US" altLang="en-US" dirty="0" smtClean="0"/>
              <a:t>Proposed SA6 meeting plan</a:t>
            </a:r>
          </a:p>
        </p:txBody>
      </p:sp>
      <p:cxnSp>
        <p:nvCxnSpPr>
          <p:cNvPr id="83" name="Straight Connector 12"/>
          <p:cNvCxnSpPr>
            <a:cxnSpLocks/>
          </p:cNvCxnSpPr>
          <p:nvPr/>
        </p:nvCxnSpPr>
        <p:spPr bwMode="auto">
          <a:xfrm flipV="1">
            <a:off x="7050894" y="2420111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4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1466426" y="3973902"/>
            <a:ext cx="405716" cy="385762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85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3718562" y="3995755"/>
            <a:ext cx="405716" cy="385762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86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7035533" y="3996751"/>
            <a:ext cx="405716" cy="385762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87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3737363" y="4962700"/>
            <a:ext cx="55592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SA6#42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8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5921423" y="4961514"/>
            <a:ext cx="55592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SA6#43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8181024" y="4962700"/>
            <a:ext cx="60887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SA6#43 BIS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93871" y="5463988"/>
            <a:ext cx="6641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Jan 18-27</a:t>
            </a:r>
            <a:endParaRPr lang="en-US" sz="800" dirty="0"/>
          </a:p>
        </p:txBody>
      </p:sp>
      <p:sp>
        <p:nvSpPr>
          <p:cNvPr id="92" name="TextBox 91"/>
          <p:cNvSpPr txBox="1"/>
          <p:nvPr/>
        </p:nvSpPr>
        <p:spPr>
          <a:xfrm>
            <a:off x="3683254" y="5463988"/>
            <a:ext cx="6641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Mar 01-09</a:t>
            </a:r>
            <a:endParaRPr lang="en-US" sz="800" dirty="0"/>
          </a:p>
        </p:txBody>
      </p:sp>
      <p:sp>
        <p:nvSpPr>
          <p:cNvPr id="93" name="TextBox 92"/>
          <p:cNvSpPr txBox="1"/>
          <p:nvPr/>
        </p:nvSpPr>
        <p:spPr>
          <a:xfrm>
            <a:off x="5861144" y="5427207"/>
            <a:ext cx="6641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Apr 12-20</a:t>
            </a:r>
            <a:endParaRPr lang="en-US" sz="800" dirty="0"/>
          </a:p>
        </p:txBody>
      </p:sp>
      <p:sp>
        <p:nvSpPr>
          <p:cNvPr id="94" name="TextBox 93"/>
          <p:cNvSpPr txBox="1"/>
          <p:nvPr/>
        </p:nvSpPr>
        <p:spPr>
          <a:xfrm>
            <a:off x="8042630" y="5427207"/>
            <a:ext cx="889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May 24-Jun 02</a:t>
            </a:r>
            <a:endParaRPr lang="en-US" sz="800" dirty="0"/>
          </a:p>
        </p:txBody>
      </p:sp>
      <p:sp>
        <p:nvSpPr>
          <p:cNvPr id="96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162234" y="5679432"/>
            <a:ext cx="218766" cy="25520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7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162234" y="6028713"/>
            <a:ext cx="218766" cy="25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6058" y="5680046"/>
            <a:ext cx="756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Current</a:t>
            </a:r>
            <a:endParaRPr lang="en-US" sz="1200" dirty="0"/>
          </a:p>
        </p:txBody>
      </p:sp>
      <p:sp>
        <p:nvSpPr>
          <p:cNvPr id="99" name="TextBox 98"/>
          <p:cNvSpPr txBox="1"/>
          <p:nvPr/>
        </p:nvSpPr>
        <p:spPr>
          <a:xfrm>
            <a:off x="350463" y="6034918"/>
            <a:ext cx="859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Proposed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048074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SA6 is requeste</a:t>
            </a:r>
            <a:r>
              <a:rPr lang="en-US" dirty="0" smtClean="0"/>
              <a:t>d to endorse:</a:t>
            </a:r>
          </a:p>
          <a:p>
            <a:pPr lvl="1"/>
            <a:r>
              <a:rPr lang="en-US" dirty="0" smtClean="0"/>
              <a:t>Two e-meetings in </a:t>
            </a:r>
            <a:r>
              <a:rPr lang="en-US" dirty="0" smtClean="0"/>
              <a:t>Q1/2021</a:t>
            </a:r>
          </a:p>
          <a:p>
            <a:pPr lvl="1"/>
            <a:r>
              <a:rPr lang="en-US" dirty="0" smtClean="0"/>
              <a:t>Two e-meetings in Q2/2021 (subject to Rel-17 Stage 2 freeze June 2021)</a:t>
            </a:r>
          </a:p>
          <a:p>
            <a:pPr lvl="1"/>
            <a:r>
              <a:rPr lang="en-US" dirty="0" smtClean="0"/>
              <a:t>Reduce the number of meetings in 2H2021 to 3 meetings (under the condition that F2F meetings are resumed, and Rel-17 Stage 2 freeze is confirmed for June 2021)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719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23763</TotalTime>
  <Words>406</Words>
  <Application>Microsoft Office PowerPoint</Application>
  <PresentationFormat>Widescreen</PresentationFormat>
  <Paragraphs>150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Nokia Pure Text Light</vt:lpstr>
      <vt:lpstr>Times New Roman</vt:lpstr>
      <vt:lpstr>Office Theme</vt:lpstr>
      <vt:lpstr>SA6 1H2021 Calendar</vt:lpstr>
      <vt:lpstr>Introduction</vt:lpstr>
      <vt:lpstr>Proposal</vt:lpstr>
      <vt:lpstr>Proposed SA6 meeting plan</vt:lpstr>
      <vt:lpstr>Conclusion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1302</cp:revision>
  <dcterms:created xsi:type="dcterms:W3CDTF">2010-02-05T13:52:04Z</dcterms:created>
  <dcterms:modified xsi:type="dcterms:W3CDTF">2020-11-11T17:12:08Z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