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13"/>
  </p:notesMasterIdLst>
  <p:handoutMasterIdLst>
    <p:handoutMasterId r:id="rId14"/>
  </p:handoutMasterIdLst>
  <p:sldIdLst>
    <p:sldId id="341" r:id="rId5"/>
    <p:sldId id="363" r:id="rId6"/>
    <p:sldId id="366" r:id="rId7"/>
    <p:sldId id="367" r:id="rId8"/>
    <p:sldId id="368" r:id="rId9"/>
    <p:sldId id="369" r:id="rId10"/>
    <p:sldId id="370" r:id="rId11"/>
    <p:sldId id="365" r:id="rId12"/>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4679" autoAdjust="0"/>
  </p:normalViewPr>
  <p:slideViewPr>
    <p:cSldViewPr snapToGrid="0">
      <p:cViewPr varScale="1">
        <p:scale>
          <a:sx n="85" d="100"/>
          <a:sy n="85" d="100"/>
        </p:scale>
        <p:origin x="648" y="8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CB452CC-48C9-4997-9257-C682E2A70ECE}" type="slidenum">
              <a:rPr lang="en-GB" altLang="en-US" smtClean="0"/>
              <a:pPr>
                <a:defRPr/>
              </a:pPr>
              <a:t>3</a:t>
            </a:fld>
            <a:endParaRPr lang="en-GB" altLang="en-US"/>
          </a:p>
        </p:txBody>
      </p:sp>
    </p:spTree>
    <p:extLst>
      <p:ext uri="{BB962C8B-B14F-4D97-AF65-F5344CB8AC3E}">
        <p14:creationId xmlns:p14="http://schemas.microsoft.com/office/powerpoint/2010/main" val="2243403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585771"/>
            <a:ext cx="10515600" cy="110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2147888" y="1709738"/>
            <a:ext cx="7886700" cy="2852737"/>
          </a:xfrm>
        </p:spPr>
        <p:txBody>
          <a:bodyPr/>
          <a:lstStyle/>
          <a:p>
            <a:pPr eaLnBrk="1" hangingPunct="1"/>
            <a:r>
              <a:rPr lang="en-GB" altLang="en-US" dirty="0"/>
              <a:t>Federation and Roaming</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2147888" y="4589463"/>
            <a:ext cx="7886700" cy="1500187"/>
          </a:xfrm>
        </p:spPr>
        <p:txBody>
          <a:bodyPr/>
          <a:lstStyle/>
          <a:p>
            <a:pPr marL="0" indent="0" eaLnBrk="1" hangingPunct="1">
              <a:buFontTx/>
              <a:buNone/>
            </a:pPr>
            <a:r>
              <a:rPr lang="en-GB" altLang="en-US" dirty="0"/>
              <a:t>Nishant Gupta</a:t>
            </a:r>
          </a:p>
          <a:p>
            <a:pPr marL="0" indent="0" eaLnBrk="1" hangingPunct="1">
              <a:buFontTx/>
              <a:buNone/>
            </a:pPr>
            <a:r>
              <a:rPr lang="en-GB" altLang="en-US" dirty="0"/>
              <a:t>Delegate, Qualcomm</a:t>
            </a:r>
          </a:p>
          <a:p>
            <a:pPr marL="0" indent="0" eaLnBrk="1" hangingPunct="1">
              <a:buFontTx/>
              <a:buNone/>
            </a:pPr>
            <a:endParaRPr lang="en-GB" altLang="en-US"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39BD4D34-87E7-4105-B586-4767AFA2F0F4}"/>
              </a:ext>
            </a:extLst>
          </p:cNvPr>
          <p:cNvSpPr>
            <a:spLocks noGrp="1"/>
          </p:cNvSpPr>
          <p:nvPr>
            <p:ph type="title"/>
          </p:nvPr>
        </p:nvSpPr>
        <p:spPr/>
        <p:txBody>
          <a:bodyPr/>
          <a:lstStyle/>
          <a:p>
            <a:r>
              <a:rPr lang="en-GB" altLang="en-US"/>
              <a:t>Outline</a:t>
            </a:r>
          </a:p>
        </p:txBody>
      </p:sp>
      <p:sp>
        <p:nvSpPr>
          <p:cNvPr id="6147" name="Content Placeholder 2">
            <a:extLst>
              <a:ext uri="{FF2B5EF4-FFF2-40B4-BE49-F238E27FC236}">
                <a16:creationId xmlns:a16="http://schemas.microsoft.com/office/drawing/2014/main" id="{33CFEE74-7B51-47B2-8BC9-945D38E983E7}"/>
              </a:ext>
            </a:extLst>
          </p:cNvPr>
          <p:cNvSpPr>
            <a:spLocks noGrp="1"/>
          </p:cNvSpPr>
          <p:nvPr>
            <p:ph idx="1"/>
          </p:nvPr>
        </p:nvSpPr>
        <p:spPr/>
        <p:txBody>
          <a:bodyPr/>
          <a:lstStyle/>
          <a:p>
            <a:r>
              <a:rPr lang="en-US" altLang="en-US" dirty="0"/>
              <a:t> Issue</a:t>
            </a:r>
          </a:p>
          <a:p>
            <a:r>
              <a:rPr lang="en-US" altLang="en-US" dirty="0"/>
              <a:t> Solution Options</a:t>
            </a:r>
          </a:p>
          <a:p>
            <a:r>
              <a:rPr lang="en-US" altLang="en-US" dirty="0"/>
              <a:t> Deployment options</a:t>
            </a:r>
          </a:p>
          <a:p>
            <a:r>
              <a:rPr lang="en-US" altLang="en-US"/>
              <a:t> Summary</a:t>
            </a:r>
            <a:endParaRPr lang="en-US" altLang="en-US" dirty="0"/>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954F1-43C0-4C99-AE42-0F826DE5A27E}"/>
              </a:ext>
            </a:extLst>
          </p:cNvPr>
          <p:cNvSpPr>
            <a:spLocks noGrp="1"/>
          </p:cNvSpPr>
          <p:nvPr>
            <p:ph type="title"/>
          </p:nvPr>
        </p:nvSpPr>
        <p:spPr/>
        <p:txBody>
          <a:bodyPr/>
          <a:lstStyle/>
          <a:p>
            <a:r>
              <a:rPr lang="en-US" dirty="0"/>
              <a:t>Issue</a:t>
            </a:r>
          </a:p>
        </p:txBody>
      </p:sp>
      <p:sp>
        <p:nvSpPr>
          <p:cNvPr id="3" name="Content Placeholder 2">
            <a:extLst>
              <a:ext uri="{FF2B5EF4-FFF2-40B4-BE49-F238E27FC236}">
                <a16:creationId xmlns:a16="http://schemas.microsoft.com/office/drawing/2014/main" id="{DBC6C67D-5212-471F-9083-E650A4E5A935}"/>
              </a:ext>
            </a:extLst>
          </p:cNvPr>
          <p:cNvSpPr>
            <a:spLocks noGrp="1"/>
          </p:cNvSpPr>
          <p:nvPr>
            <p:ph idx="1"/>
          </p:nvPr>
        </p:nvSpPr>
        <p:spPr>
          <a:xfrm>
            <a:off x="838200" y="1825625"/>
            <a:ext cx="5257800" cy="4351338"/>
          </a:xfrm>
        </p:spPr>
        <p:txBody>
          <a:bodyPr/>
          <a:lstStyle/>
          <a:p>
            <a:pPr marL="0" indent="0">
              <a:buNone/>
            </a:pPr>
            <a:r>
              <a:rPr lang="en-US" sz="2000" dirty="0"/>
              <a:t>Finding the right partner ECS(P) in case of federation and roaming:</a:t>
            </a:r>
            <a:r>
              <a:rPr lang="en-US" sz="2000" b="1" dirty="0"/>
              <a:t> </a:t>
            </a:r>
          </a:p>
          <a:p>
            <a:r>
              <a:rPr lang="en-US" sz="1800" dirty="0"/>
              <a:t>A federation comprises of two or more ECSPs</a:t>
            </a:r>
          </a:p>
          <a:p>
            <a:r>
              <a:rPr lang="en-US" sz="1800" dirty="0"/>
              <a:t>ECSPs can be associated with one or more PLMNs</a:t>
            </a:r>
          </a:p>
          <a:p>
            <a:r>
              <a:rPr lang="en-US" sz="1800" dirty="0"/>
              <a:t>PLMNs can have roaming agreement for edge computing service. </a:t>
            </a:r>
          </a:p>
          <a:p>
            <a:r>
              <a:rPr lang="en-US" sz="1800" dirty="0"/>
              <a:t>Federations can span within or across PLMNs.</a:t>
            </a:r>
          </a:p>
          <a:p>
            <a:r>
              <a:rPr lang="en-US" sz="1800" dirty="0">
                <a:solidFill>
                  <a:srgbClr val="FF0000"/>
                </a:solidFill>
              </a:rPr>
              <a:t>When an ECS can not provide service provisioning for a required application, how should it find a partner ECS(P) that can serve the UE?</a:t>
            </a:r>
          </a:p>
          <a:p>
            <a:pPr marL="0" indent="0">
              <a:buNone/>
            </a:pPr>
            <a:endParaRPr lang="en-US" sz="1600" dirty="0"/>
          </a:p>
          <a:p>
            <a:pPr lvl="1"/>
            <a:endParaRPr lang="en-US" sz="1600" dirty="0"/>
          </a:p>
          <a:p>
            <a:endParaRPr lang="en-US" sz="2000" dirty="0"/>
          </a:p>
        </p:txBody>
      </p:sp>
      <p:sp>
        <p:nvSpPr>
          <p:cNvPr id="8" name="TextBox 7">
            <a:extLst>
              <a:ext uri="{FF2B5EF4-FFF2-40B4-BE49-F238E27FC236}">
                <a16:creationId xmlns:a16="http://schemas.microsoft.com/office/drawing/2014/main" id="{EFC09843-40AE-4E58-81E2-6A1C9F85A01B}"/>
              </a:ext>
            </a:extLst>
          </p:cNvPr>
          <p:cNvSpPr txBox="1"/>
          <p:nvPr/>
        </p:nvSpPr>
        <p:spPr>
          <a:xfrm>
            <a:off x="6600337" y="5102678"/>
            <a:ext cx="4719124" cy="1143390"/>
          </a:xfrm>
          <a:prstGeom prst="rect">
            <a:avLst/>
          </a:prstGeom>
          <a:noFill/>
        </p:spPr>
        <p:txBody>
          <a:bodyPr wrap="square">
            <a:spAutoFit/>
          </a:bodyPr>
          <a:lstStyle/>
          <a:p>
            <a:pPr marL="228600" indent="-228600">
              <a:lnSpc>
                <a:spcPct val="90000"/>
              </a:lnSpc>
              <a:spcBef>
                <a:spcPts val="1000"/>
              </a:spcBef>
              <a:buBlip>
                <a:blip r:embed="rId3"/>
              </a:buBlip>
              <a:defRPr/>
            </a:pPr>
            <a:r>
              <a:rPr lang="en-US" sz="1400" dirty="0"/>
              <a:t>In </a:t>
            </a:r>
            <a:r>
              <a:rPr lang="en-US" sz="1400" dirty="0">
                <a:solidFill>
                  <a:prstClr val="black"/>
                </a:solidFill>
                <a:latin typeface="Calibri" panose="020F0502020204030204"/>
                <a:cs typeface="+mn-cs"/>
              </a:rPr>
              <a:t>the above deployment:</a:t>
            </a:r>
          </a:p>
          <a:p>
            <a:pPr marL="685800" lvl="1" indent="-228600">
              <a:lnSpc>
                <a:spcPct val="90000"/>
              </a:lnSpc>
              <a:spcBef>
                <a:spcPts val="500"/>
              </a:spcBef>
              <a:buClr>
                <a:srgbClr val="C00000"/>
              </a:buClr>
              <a:buFont typeface="Arial" panose="020B0604020202020204" pitchFamily="34" charset="0"/>
              <a:buChar char="•"/>
              <a:defRPr/>
            </a:pPr>
            <a:r>
              <a:rPr lang="en-US" sz="1200" dirty="0">
                <a:latin typeface="+mn-lt"/>
                <a:cs typeface="+mn-cs"/>
              </a:rPr>
              <a:t>PLMN A has ‘n’ ECSPs associated with it.</a:t>
            </a:r>
          </a:p>
          <a:p>
            <a:pPr marL="685800" lvl="1" indent="-228600">
              <a:lnSpc>
                <a:spcPct val="90000"/>
              </a:lnSpc>
              <a:spcBef>
                <a:spcPts val="500"/>
              </a:spcBef>
              <a:buClr>
                <a:srgbClr val="C00000"/>
              </a:buClr>
              <a:buFont typeface="Arial" panose="020B0604020202020204" pitchFamily="34" charset="0"/>
              <a:buChar char="•"/>
              <a:defRPr/>
            </a:pPr>
            <a:r>
              <a:rPr lang="en-US" sz="1200" dirty="0">
                <a:latin typeface="+mn-lt"/>
                <a:cs typeface="+mn-cs"/>
              </a:rPr>
              <a:t>PLMN B has ‘m’ ECSPs associated with it. Some can be common with PLMN A (e.g., ECSP 1)</a:t>
            </a:r>
          </a:p>
          <a:p>
            <a:pPr marL="685800" lvl="1" indent="-228600">
              <a:lnSpc>
                <a:spcPct val="90000"/>
              </a:lnSpc>
              <a:spcBef>
                <a:spcPts val="500"/>
              </a:spcBef>
              <a:buClr>
                <a:srgbClr val="C00000"/>
              </a:buClr>
              <a:buFont typeface="Arial" panose="020B0604020202020204" pitchFamily="34" charset="0"/>
              <a:buChar char="•"/>
              <a:defRPr/>
            </a:pPr>
            <a:r>
              <a:rPr lang="en-US" sz="1200" dirty="0">
                <a:latin typeface="+mn-lt"/>
                <a:cs typeface="+mn-cs"/>
              </a:rPr>
              <a:t>Each ECSP has one or more ECSs associated with it.</a:t>
            </a:r>
          </a:p>
        </p:txBody>
      </p:sp>
      <p:sp>
        <p:nvSpPr>
          <p:cNvPr id="12" name="TextBox 11">
            <a:extLst>
              <a:ext uri="{FF2B5EF4-FFF2-40B4-BE49-F238E27FC236}">
                <a16:creationId xmlns:a16="http://schemas.microsoft.com/office/drawing/2014/main" id="{F70BEC89-2775-46DA-A0E1-4F489E1BB761}"/>
              </a:ext>
            </a:extLst>
          </p:cNvPr>
          <p:cNvSpPr txBox="1"/>
          <p:nvPr/>
        </p:nvSpPr>
        <p:spPr>
          <a:xfrm>
            <a:off x="838200" y="5102678"/>
            <a:ext cx="6175022" cy="930511"/>
          </a:xfrm>
          <a:prstGeom prst="rect">
            <a:avLst/>
          </a:prstGeom>
          <a:noFill/>
        </p:spPr>
        <p:txBody>
          <a:bodyPr wrap="square">
            <a:spAutoFit/>
          </a:bodyPr>
          <a:lstStyle/>
          <a:p>
            <a:pPr marR="0" lvl="0" algn="l" defTabSz="914400" rtl="0" eaLnBrk="0" fontAlgn="base" latinLnBrk="0" hangingPunct="0">
              <a:lnSpc>
                <a:spcPct val="90000"/>
              </a:lnSpc>
              <a:spcBef>
                <a:spcPts val="1000"/>
              </a:spcBef>
              <a:spcAft>
                <a:spcPct val="0"/>
              </a:spcAft>
              <a:buClrTx/>
              <a:buSzTx/>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n-ea"/>
                <a:cs typeface="+mn-cs"/>
              </a:rPr>
              <a:t>Note:</a:t>
            </a:r>
          </a:p>
          <a:p>
            <a:pPr marL="228600" marR="0" lvl="0" indent="-228600" algn="l" defTabSz="914400" rtl="0" eaLnBrk="0" fontAlgn="base" latinLnBrk="0" hangingPunct="0">
              <a:lnSpc>
                <a:spcPct val="90000"/>
              </a:lnSpc>
              <a:spcBef>
                <a:spcPts val="1000"/>
              </a:spcBef>
              <a:spcAft>
                <a:spcPct val="0"/>
              </a:spcAft>
              <a:buClrTx/>
              <a:buSzTx/>
              <a:buFontTx/>
              <a:buBlip>
                <a:blip r:embed="rId3"/>
              </a:buBlip>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n-ea"/>
                <a:cs typeface="+mn-cs"/>
              </a:rPr>
              <a:t>Cardinality of the ECS and ECSPs</a:t>
            </a:r>
          </a:p>
          <a:p>
            <a:pPr marL="228600" marR="0" lvl="0" indent="-228600" algn="l" defTabSz="914400" rtl="0" eaLnBrk="0" fontAlgn="base" latinLnBrk="0" hangingPunct="0">
              <a:lnSpc>
                <a:spcPct val="90000"/>
              </a:lnSpc>
              <a:spcBef>
                <a:spcPts val="1000"/>
              </a:spcBef>
              <a:spcAft>
                <a:spcPct val="0"/>
              </a:spcAft>
              <a:buClrTx/>
              <a:buSzTx/>
              <a:buFontTx/>
              <a:buBlip>
                <a:blip r:embed="rId3"/>
              </a:buBlip>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n-ea"/>
                <a:cs typeface="+mn-cs"/>
              </a:rPr>
              <a:t>Dynamic nature of Edge Computing resources</a:t>
            </a:r>
          </a:p>
        </p:txBody>
      </p:sp>
      <p:pic>
        <p:nvPicPr>
          <p:cNvPr id="4097" name="Picture 1">
            <a:extLst>
              <a:ext uri="{FF2B5EF4-FFF2-40B4-BE49-F238E27FC236}">
                <a16:creationId xmlns:a16="http://schemas.microsoft.com/office/drawing/2014/main" id="{B6E45CDC-B159-4114-8683-4BFC449E41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009950"/>
            <a:ext cx="5434682" cy="29084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1149676"/>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2624F-9194-48AD-ADE9-F8F05BD5AAB9}"/>
              </a:ext>
            </a:extLst>
          </p:cNvPr>
          <p:cNvSpPr>
            <a:spLocks noGrp="1"/>
          </p:cNvSpPr>
          <p:nvPr>
            <p:ph type="title"/>
          </p:nvPr>
        </p:nvSpPr>
        <p:spPr/>
        <p:txBody>
          <a:bodyPr/>
          <a:lstStyle/>
          <a:p>
            <a:r>
              <a:rPr lang="en-US" dirty="0"/>
              <a:t>Solution option 1 – use EDGE-10</a:t>
            </a:r>
          </a:p>
        </p:txBody>
      </p:sp>
      <p:sp>
        <p:nvSpPr>
          <p:cNvPr id="3" name="Content Placeholder 2">
            <a:extLst>
              <a:ext uri="{FF2B5EF4-FFF2-40B4-BE49-F238E27FC236}">
                <a16:creationId xmlns:a16="http://schemas.microsoft.com/office/drawing/2014/main" id="{552CD561-BD10-431A-9CA1-FFDB3934EC92}"/>
              </a:ext>
            </a:extLst>
          </p:cNvPr>
          <p:cNvSpPr>
            <a:spLocks noGrp="1"/>
          </p:cNvSpPr>
          <p:nvPr>
            <p:ph idx="1"/>
          </p:nvPr>
        </p:nvSpPr>
        <p:spPr>
          <a:xfrm>
            <a:off x="838201" y="1825625"/>
            <a:ext cx="5392898" cy="4351338"/>
          </a:xfrm>
        </p:spPr>
        <p:txBody>
          <a:bodyPr/>
          <a:lstStyle/>
          <a:p>
            <a:r>
              <a:rPr lang="en-US" sz="1800" dirty="0"/>
              <a:t>Preconfigure ECSs with endpoint information of partner ECSs</a:t>
            </a:r>
          </a:p>
          <a:p>
            <a:pPr lvl="1"/>
            <a:r>
              <a:rPr lang="en-US" sz="1600" dirty="0"/>
              <a:t>Note that EES, EAS info can not be preconfigured as they are dynamic in nature.</a:t>
            </a:r>
          </a:p>
          <a:p>
            <a:r>
              <a:rPr lang="en-US" sz="1800" dirty="0"/>
              <a:t>Use EDGE-10 to query partner ECSs</a:t>
            </a:r>
          </a:p>
          <a:p>
            <a:r>
              <a:rPr lang="en-US" sz="1800" dirty="0"/>
              <a:t>Issues with this solution</a:t>
            </a:r>
          </a:p>
          <a:p>
            <a:pPr lvl="1"/>
            <a:r>
              <a:rPr lang="en-US" sz="1600" dirty="0"/>
              <a:t>It’s not necessary that the required application is available with all partners. So,</a:t>
            </a:r>
          </a:p>
          <a:p>
            <a:pPr lvl="2"/>
            <a:r>
              <a:rPr lang="en-US" sz="1400" dirty="0">
                <a:solidFill>
                  <a:srgbClr val="FF0000"/>
                </a:solidFill>
              </a:rPr>
              <a:t>Which partner ECSs should be queried?</a:t>
            </a:r>
          </a:p>
          <a:p>
            <a:pPr lvl="2"/>
            <a:r>
              <a:rPr lang="en-US" sz="1400" dirty="0">
                <a:solidFill>
                  <a:srgbClr val="FF0000"/>
                </a:solidFill>
              </a:rPr>
              <a:t>And in which order? </a:t>
            </a:r>
          </a:p>
          <a:p>
            <a:pPr lvl="1"/>
            <a:r>
              <a:rPr lang="en-US" sz="1600" dirty="0"/>
              <a:t>Wasting time in cycling through the partner ECSs will result in service continuity failure for most applications.</a:t>
            </a:r>
          </a:p>
          <a:p>
            <a:pPr lvl="1"/>
            <a:r>
              <a:rPr lang="en-US" sz="1600" dirty="0"/>
              <a:t>Also, ECS is limited to only the preconfigured ECSs</a:t>
            </a:r>
          </a:p>
        </p:txBody>
      </p:sp>
      <p:pic>
        <p:nvPicPr>
          <p:cNvPr id="4" name="Picture 46">
            <a:extLst>
              <a:ext uri="{FF2B5EF4-FFF2-40B4-BE49-F238E27FC236}">
                <a16:creationId xmlns:a16="http://schemas.microsoft.com/office/drawing/2014/main" id="{12564BEC-73F9-45E6-833C-2FE22A320C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1098" y="2547092"/>
            <a:ext cx="5486400" cy="292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042FFA76-0E07-4B1A-8F72-5DA24B21CF97}"/>
              </a:ext>
            </a:extLst>
          </p:cNvPr>
          <p:cNvSpPr txBox="1"/>
          <p:nvPr/>
        </p:nvSpPr>
        <p:spPr>
          <a:xfrm>
            <a:off x="6231098" y="5535753"/>
            <a:ext cx="5486400" cy="307777"/>
          </a:xfrm>
          <a:prstGeom prst="rect">
            <a:avLst/>
          </a:prstGeom>
          <a:noFill/>
        </p:spPr>
        <p:txBody>
          <a:bodyPr wrap="square">
            <a:spAutoFit/>
          </a:bodyPr>
          <a:lstStyle/>
          <a:p>
            <a:pPr algn="ctr"/>
            <a:r>
              <a:rPr lang="en-US" sz="1400" dirty="0"/>
              <a:t>Each red line represents an EDGE-10 interface</a:t>
            </a:r>
          </a:p>
        </p:txBody>
      </p:sp>
    </p:spTree>
    <p:extLst>
      <p:ext uri="{BB962C8B-B14F-4D97-AF65-F5344CB8AC3E}">
        <p14:creationId xmlns:p14="http://schemas.microsoft.com/office/powerpoint/2010/main" val="3355378397"/>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2624F-9194-48AD-ADE9-F8F05BD5AAB9}"/>
              </a:ext>
            </a:extLst>
          </p:cNvPr>
          <p:cNvSpPr>
            <a:spLocks noGrp="1"/>
          </p:cNvSpPr>
          <p:nvPr>
            <p:ph type="title"/>
          </p:nvPr>
        </p:nvSpPr>
        <p:spPr/>
        <p:txBody>
          <a:bodyPr/>
          <a:lstStyle/>
          <a:p>
            <a:r>
              <a:rPr lang="en-US" dirty="0"/>
              <a:t>Solution option 2 – </a:t>
            </a:r>
            <a:r>
              <a:rPr lang="en-US" i="1" dirty="0"/>
              <a:t>Designated </a:t>
            </a:r>
            <a:r>
              <a:rPr lang="en-US" dirty="0"/>
              <a:t>ECSs</a:t>
            </a:r>
          </a:p>
        </p:txBody>
      </p:sp>
      <p:sp>
        <p:nvSpPr>
          <p:cNvPr id="3" name="Content Placeholder 2">
            <a:extLst>
              <a:ext uri="{FF2B5EF4-FFF2-40B4-BE49-F238E27FC236}">
                <a16:creationId xmlns:a16="http://schemas.microsoft.com/office/drawing/2014/main" id="{552CD561-BD10-431A-9CA1-FFDB3934EC92}"/>
              </a:ext>
            </a:extLst>
          </p:cNvPr>
          <p:cNvSpPr>
            <a:spLocks noGrp="1"/>
          </p:cNvSpPr>
          <p:nvPr>
            <p:ph idx="1"/>
          </p:nvPr>
        </p:nvSpPr>
        <p:spPr>
          <a:xfrm>
            <a:off x="838201" y="1825625"/>
            <a:ext cx="5392898" cy="4351338"/>
          </a:xfrm>
        </p:spPr>
        <p:txBody>
          <a:bodyPr/>
          <a:lstStyle/>
          <a:p>
            <a:r>
              <a:rPr lang="en-US" sz="1800" dirty="0"/>
              <a:t>Designate one ECS of each ECSP as the ‘center of information’ or ‘repository’ of that ECSP.</a:t>
            </a:r>
          </a:p>
          <a:p>
            <a:r>
              <a:rPr lang="en-US" sz="1800" dirty="0"/>
              <a:t>Enhance EDGE-10 to register and maintain latest information on the ‘designated ECS’.</a:t>
            </a:r>
          </a:p>
          <a:p>
            <a:r>
              <a:rPr lang="en-US" sz="1800" dirty="0"/>
              <a:t>Primary ECS uses EDGE-10 to query ‘designated ECSs’.</a:t>
            </a:r>
          </a:p>
          <a:p>
            <a:r>
              <a:rPr lang="en-US" sz="1800" dirty="0"/>
              <a:t>Better than option 1, but still inefficient because:</a:t>
            </a:r>
          </a:p>
          <a:p>
            <a:pPr lvl="1"/>
            <a:r>
              <a:rPr lang="en-US" sz="1600" dirty="0"/>
              <a:t>ECS will have to cycle through the ‘designated ECSs’. This will result in waste of resources and time (though lesser than option 1), which will still break service continuity in many ACR situations.</a:t>
            </a:r>
          </a:p>
          <a:p>
            <a:pPr lvl="1"/>
            <a:r>
              <a:rPr lang="en-US" sz="1600" dirty="0"/>
              <a:t>Primary ECS is still limited to preconfigured information about the ‘designated ECSs’. </a:t>
            </a:r>
          </a:p>
          <a:p>
            <a:pPr lvl="1"/>
            <a:endParaRPr lang="en-US" sz="1600" dirty="0"/>
          </a:p>
        </p:txBody>
      </p:sp>
      <p:pic>
        <p:nvPicPr>
          <p:cNvPr id="53" name="Picture 52">
            <a:extLst>
              <a:ext uri="{FF2B5EF4-FFF2-40B4-BE49-F238E27FC236}">
                <a16:creationId xmlns:a16="http://schemas.microsoft.com/office/drawing/2014/main" id="{FCD9DED3-A5F8-4396-A371-31902D489ACB}"/>
              </a:ext>
            </a:extLst>
          </p:cNvPr>
          <p:cNvPicPr>
            <a:picLocks noChangeAspect="1"/>
          </p:cNvPicPr>
          <p:nvPr/>
        </p:nvPicPr>
        <p:blipFill>
          <a:blip r:embed="rId2"/>
          <a:stretch>
            <a:fillRect/>
          </a:stretch>
        </p:blipFill>
        <p:spPr>
          <a:xfrm>
            <a:off x="6231099" y="2543877"/>
            <a:ext cx="5486400" cy="2937411"/>
          </a:xfrm>
          <a:prstGeom prst="rect">
            <a:avLst/>
          </a:prstGeom>
        </p:spPr>
      </p:pic>
    </p:spTree>
    <p:extLst>
      <p:ext uri="{BB962C8B-B14F-4D97-AF65-F5344CB8AC3E}">
        <p14:creationId xmlns:p14="http://schemas.microsoft.com/office/powerpoint/2010/main" val="364255540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2624F-9194-48AD-ADE9-F8F05BD5AAB9}"/>
              </a:ext>
            </a:extLst>
          </p:cNvPr>
          <p:cNvSpPr>
            <a:spLocks noGrp="1"/>
          </p:cNvSpPr>
          <p:nvPr>
            <p:ph type="title"/>
          </p:nvPr>
        </p:nvSpPr>
        <p:spPr/>
        <p:txBody>
          <a:bodyPr/>
          <a:lstStyle/>
          <a:p>
            <a:r>
              <a:rPr lang="en-US" dirty="0"/>
              <a:t>Solution option 3 – Edge Repository</a:t>
            </a:r>
          </a:p>
        </p:txBody>
      </p:sp>
      <p:sp>
        <p:nvSpPr>
          <p:cNvPr id="3" name="Content Placeholder 2">
            <a:extLst>
              <a:ext uri="{FF2B5EF4-FFF2-40B4-BE49-F238E27FC236}">
                <a16:creationId xmlns:a16="http://schemas.microsoft.com/office/drawing/2014/main" id="{552CD561-BD10-431A-9CA1-FFDB3934EC92}"/>
              </a:ext>
            </a:extLst>
          </p:cNvPr>
          <p:cNvSpPr>
            <a:spLocks noGrp="1"/>
          </p:cNvSpPr>
          <p:nvPr>
            <p:ph idx="1"/>
          </p:nvPr>
        </p:nvSpPr>
        <p:spPr>
          <a:xfrm>
            <a:off x="838201" y="1825625"/>
            <a:ext cx="5392898" cy="43513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IN" sz="1800" dirty="0"/>
              <a:t>Introduce a new entity - Edge Repository</a:t>
            </a:r>
          </a:p>
          <a:p>
            <a:r>
              <a:rPr lang="en-IN" sz="1800" dirty="0"/>
              <a:t> ECSs register with this edge repository and store their information. </a:t>
            </a:r>
          </a:p>
          <a:p>
            <a:r>
              <a:rPr lang="en-IN" sz="1800" dirty="0"/>
              <a:t>MNOs that are part of the federation have edge repositories connected via a new interface. </a:t>
            </a:r>
          </a:p>
          <a:p>
            <a:r>
              <a:rPr lang="en-IN" sz="1800" dirty="0"/>
              <a:t>Highly efficient compared to option 1 and option 2, because:</a:t>
            </a:r>
          </a:p>
          <a:p>
            <a:pPr lvl="1"/>
            <a:r>
              <a:rPr lang="en-IN" sz="1600" dirty="0"/>
              <a:t>Single request to find all relevant ECSs of all partner ECSPs, both in hPLMN and vPLMN.</a:t>
            </a:r>
            <a:endParaRPr lang="en-US" sz="1600" dirty="0"/>
          </a:p>
          <a:p>
            <a:pPr lvl="1"/>
            <a:r>
              <a:rPr lang="en-IN" sz="1600" dirty="0"/>
              <a:t>Further latency improvements when information about other PLMNs is cached in the edge repository.</a:t>
            </a:r>
          </a:p>
          <a:p>
            <a:pPr lvl="1"/>
            <a:r>
              <a:rPr lang="en-IN" sz="1600" dirty="0"/>
              <a:t>Not limited to preconfigured information only.</a:t>
            </a:r>
          </a:p>
          <a:p>
            <a:pPr lvl="1"/>
            <a:endParaRPr lang="en-IN" sz="1600" dirty="0"/>
          </a:p>
          <a:p>
            <a:endParaRPr lang="en-US" sz="2000" dirty="0"/>
          </a:p>
          <a:p>
            <a:endParaRPr lang="en-US" sz="1800" dirty="0"/>
          </a:p>
        </p:txBody>
      </p:sp>
      <p:pic>
        <p:nvPicPr>
          <p:cNvPr id="4" name="Picture 3">
            <a:extLst>
              <a:ext uri="{FF2B5EF4-FFF2-40B4-BE49-F238E27FC236}">
                <a16:creationId xmlns:a16="http://schemas.microsoft.com/office/drawing/2014/main" id="{C55FC690-5529-4A4C-B9C8-A1960E170527}"/>
              </a:ext>
            </a:extLst>
          </p:cNvPr>
          <p:cNvPicPr>
            <a:picLocks noChangeAspect="1"/>
          </p:cNvPicPr>
          <p:nvPr/>
        </p:nvPicPr>
        <p:blipFill>
          <a:blip r:embed="rId2"/>
          <a:stretch>
            <a:fillRect/>
          </a:stretch>
        </p:blipFill>
        <p:spPr>
          <a:xfrm>
            <a:off x="6231099" y="2225092"/>
            <a:ext cx="5486400" cy="3552404"/>
          </a:xfrm>
          <a:prstGeom prst="rect">
            <a:avLst/>
          </a:prstGeom>
        </p:spPr>
      </p:pic>
      <p:sp>
        <p:nvSpPr>
          <p:cNvPr id="5" name="TextBox 4">
            <a:extLst>
              <a:ext uri="{FF2B5EF4-FFF2-40B4-BE49-F238E27FC236}">
                <a16:creationId xmlns:a16="http://schemas.microsoft.com/office/drawing/2014/main" id="{4CB6B154-5105-44E6-AB2A-2B2954CA82F7}"/>
              </a:ext>
            </a:extLst>
          </p:cNvPr>
          <p:cNvSpPr txBox="1"/>
          <p:nvPr/>
        </p:nvSpPr>
        <p:spPr>
          <a:xfrm>
            <a:off x="838200" y="5486504"/>
            <a:ext cx="5486400" cy="802271"/>
          </a:xfrm>
          <a:prstGeom prst="rect">
            <a:avLst/>
          </a:prstGeom>
          <a:noFill/>
        </p:spPr>
        <p:txBody>
          <a:bodyPr wrap="square">
            <a:spAutoFit/>
          </a:bodyPr>
          <a:lstStyle/>
          <a:p>
            <a:pPr marR="0" lvl="0" algn="l" defTabSz="914400" rtl="0" eaLnBrk="0" fontAlgn="base" latinLnBrk="0" hangingPunct="0">
              <a:lnSpc>
                <a:spcPct val="90000"/>
              </a:lnSpc>
              <a:spcBef>
                <a:spcPts val="1000"/>
              </a:spcBef>
              <a:spcAft>
                <a:spcPct val="0"/>
              </a:spcAft>
              <a:buClrTx/>
              <a:buSzTx/>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n-ea"/>
                <a:cs typeface="+mn-cs"/>
              </a:rPr>
              <a:t>Note:</a:t>
            </a:r>
          </a:p>
          <a:p>
            <a:pPr marL="228600" marR="0" lvl="0" indent="-228600" algn="l" defTabSz="914400" rtl="0" eaLnBrk="0" fontAlgn="base" latinLnBrk="0" hangingPunct="0">
              <a:lnSpc>
                <a:spcPct val="90000"/>
              </a:lnSpc>
              <a:spcBef>
                <a:spcPts val="1000"/>
              </a:spcBef>
              <a:spcAft>
                <a:spcPct val="0"/>
              </a:spcAft>
              <a:buClrTx/>
              <a:buSzTx/>
              <a:buFontTx/>
              <a:buBlip>
                <a:blip r:embed="rId3"/>
              </a:buBlip>
              <a:tabLst/>
              <a:defRPr/>
            </a:pPr>
            <a:r>
              <a:rPr kumimoji="0" lang="en-US" altLang="en-US" sz="1400" b="0" i="0" u="none" strike="noStrike" kern="1200" cap="none" spc="0" normalizeH="0" baseline="0" noProof="0" dirty="0">
                <a:ln>
                  <a:noFill/>
                </a:ln>
                <a:solidFill>
                  <a:prstClr val="black"/>
                </a:solidFill>
                <a:effectLst/>
                <a:uLnTx/>
                <a:uFillTx/>
                <a:latin typeface="Calibri" panose="020F0502020204030204"/>
                <a:ea typeface="+mn-ea"/>
                <a:cs typeface="+mn-cs"/>
              </a:rPr>
              <a:t>This is like EAS’s registration with EES for EAS discovery and EES’s registration to ECS for service provisioning.</a:t>
            </a:r>
          </a:p>
        </p:txBody>
      </p:sp>
    </p:spTree>
    <p:extLst>
      <p:ext uri="{BB962C8B-B14F-4D97-AF65-F5344CB8AC3E}">
        <p14:creationId xmlns:p14="http://schemas.microsoft.com/office/powerpoint/2010/main" val="263002383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9494E-BB18-4D14-B76F-A0902C91482D}"/>
              </a:ext>
            </a:extLst>
          </p:cNvPr>
          <p:cNvSpPr>
            <a:spLocks noGrp="1"/>
          </p:cNvSpPr>
          <p:nvPr>
            <p:ph type="title"/>
          </p:nvPr>
        </p:nvSpPr>
        <p:spPr/>
        <p:txBody>
          <a:bodyPr/>
          <a:lstStyle/>
          <a:p>
            <a:r>
              <a:rPr lang="en-US" dirty="0"/>
              <a:t>Deployment Options</a:t>
            </a:r>
          </a:p>
        </p:txBody>
      </p:sp>
      <p:pic>
        <p:nvPicPr>
          <p:cNvPr id="4" name="Picture 3">
            <a:extLst>
              <a:ext uri="{FF2B5EF4-FFF2-40B4-BE49-F238E27FC236}">
                <a16:creationId xmlns:a16="http://schemas.microsoft.com/office/drawing/2014/main" id="{2713E279-0FF5-4B93-9372-ACAB236EA982}"/>
              </a:ext>
            </a:extLst>
          </p:cNvPr>
          <p:cNvPicPr>
            <a:picLocks noChangeAspect="1"/>
          </p:cNvPicPr>
          <p:nvPr/>
        </p:nvPicPr>
        <p:blipFill>
          <a:blip r:embed="rId2"/>
          <a:stretch>
            <a:fillRect/>
          </a:stretch>
        </p:blipFill>
        <p:spPr>
          <a:xfrm>
            <a:off x="221861" y="1991143"/>
            <a:ext cx="3657600" cy="2368269"/>
          </a:xfrm>
          <a:prstGeom prst="rect">
            <a:avLst/>
          </a:prstGeom>
        </p:spPr>
      </p:pic>
      <p:pic>
        <p:nvPicPr>
          <p:cNvPr id="5" name="Picture 4">
            <a:extLst>
              <a:ext uri="{FF2B5EF4-FFF2-40B4-BE49-F238E27FC236}">
                <a16:creationId xmlns:a16="http://schemas.microsoft.com/office/drawing/2014/main" id="{95D33335-6FDE-4BC1-993C-324AE29B2CEE}"/>
              </a:ext>
            </a:extLst>
          </p:cNvPr>
          <p:cNvPicPr>
            <a:picLocks noChangeAspect="1"/>
          </p:cNvPicPr>
          <p:nvPr/>
        </p:nvPicPr>
        <p:blipFill>
          <a:blip r:embed="rId3"/>
          <a:stretch>
            <a:fillRect/>
          </a:stretch>
        </p:blipFill>
        <p:spPr>
          <a:xfrm>
            <a:off x="4253537" y="1992928"/>
            <a:ext cx="3657600" cy="2366484"/>
          </a:xfrm>
          <a:prstGeom prst="rect">
            <a:avLst/>
          </a:prstGeom>
        </p:spPr>
      </p:pic>
      <p:sp>
        <p:nvSpPr>
          <p:cNvPr id="48" name="Rectangle 47">
            <a:extLst>
              <a:ext uri="{FF2B5EF4-FFF2-40B4-BE49-F238E27FC236}">
                <a16:creationId xmlns:a16="http://schemas.microsoft.com/office/drawing/2014/main" id="{0D17EE94-FA7E-4502-B072-FB7ACEF65053}"/>
              </a:ext>
            </a:extLst>
          </p:cNvPr>
          <p:cNvSpPr/>
          <p:nvPr/>
        </p:nvSpPr>
        <p:spPr>
          <a:xfrm>
            <a:off x="125905" y="1912119"/>
            <a:ext cx="3849511" cy="436010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BC39D2C-FBDD-4577-9F12-EB226560D952}"/>
              </a:ext>
            </a:extLst>
          </p:cNvPr>
          <p:cNvSpPr/>
          <p:nvPr/>
        </p:nvSpPr>
        <p:spPr>
          <a:xfrm>
            <a:off x="4157581" y="1912119"/>
            <a:ext cx="3849511" cy="436010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2A816F2-7874-4876-AC41-EB0F9E975BD3}"/>
              </a:ext>
            </a:extLst>
          </p:cNvPr>
          <p:cNvSpPr/>
          <p:nvPr/>
        </p:nvSpPr>
        <p:spPr>
          <a:xfrm>
            <a:off x="8189257" y="1912119"/>
            <a:ext cx="3849511" cy="436010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Content Placeholder 2">
            <a:extLst>
              <a:ext uri="{FF2B5EF4-FFF2-40B4-BE49-F238E27FC236}">
                <a16:creationId xmlns:a16="http://schemas.microsoft.com/office/drawing/2014/main" id="{8C9E06E3-36CC-4461-B04A-9253D32DC212}"/>
              </a:ext>
            </a:extLst>
          </p:cNvPr>
          <p:cNvSpPr>
            <a:spLocks noGrp="1"/>
          </p:cNvSpPr>
          <p:nvPr>
            <p:ph idx="1"/>
          </p:nvPr>
        </p:nvSpPr>
        <p:spPr>
          <a:xfrm>
            <a:off x="221861" y="4446556"/>
            <a:ext cx="3630274" cy="173852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1800" dirty="0"/>
              <a:t>Each PLMN maintains an Edge Repository for all associated ECSPs.</a:t>
            </a:r>
          </a:p>
          <a:p>
            <a:r>
              <a:rPr lang="en-US" sz="1800" dirty="0"/>
              <a:t>Edge Repository shares information based on federation information shared by ECSs</a:t>
            </a:r>
          </a:p>
        </p:txBody>
      </p:sp>
      <p:sp>
        <p:nvSpPr>
          <p:cNvPr id="52" name="Content Placeholder 2">
            <a:extLst>
              <a:ext uri="{FF2B5EF4-FFF2-40B4-BE49-F238E27FC236}">
                <a16:creationId xmlns:a16="http://schemas.microsoft.com/office/drawing/2014/main" id="{776C535F-4738-4832-B8CC-5C40D50DFC22}"/>
              </a:ext>
            </a:extLst>
          </p:cNvPr>
          <p:cNvSpPr txBox="1">
            <a:spLocks/>
          </p:cNvSpPr>
          <p:nvPr/>
        </p:nvSpPr>
        <p:spPr bwMode="auto">
          <a:xfrm>
            <a:off x="4267199" y="4440221"/>
            <a:ext cx="3630274" cy="1738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4"/>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Multiple PLMNs share a common Edge Repository.</a:t>
            </a:r>
          </a:p>
          <a:p>
            <a:r>
              <a:rPr lang="en-US" sz="1800" dirty="0"/>
              <a:t>Sharing could be based on federation of PLMNs.</a:t>
            </a:r>
          </a:p>
          <a:p>
            <a:r>
              <a:rPr lang="en-US" sz="1600" i="1" dirty="0"/>
              <a:t>Variant: </a:t>
            </a:r>
            <a:r>
              <a:rPr lang="en-US" sz="1600" dirty="0"/>
              <a:t>sharing could be based on federation of ECSPs</a:t>
            </a:r>
          </a:p>
        </p:txBody>
      </p:sp>
      <p:sp>
        <p:nvSpPr>
          <p:cNvPr id="53" name="Content Placeholder 2">
            <a:extLst>
              <a:ext uri="{FF2B5EF4-FFF2-40B4-BE49-F238E27FC236}">
                <a16:creationId xmlns:a16="http://schemas.microsoft.com/office/drawing/2014/main" id="{9ACD4DD4-436A-47C3-9298-F0C120612640}"/>
              </a:ext>
            </a:extLst>
          </p:cNvPr>
          <p:cNvSpPr txBox="1">
            <a:spLocks/>
          </p:cNvSpPr>
          <p:nvPr/>
        </p:nvSpPr>
        <p:spPr bwMode="auto">
          <a:xfrm>
            <a:off x="8298875" y="4438435"/>
            <a:ext cx="3630274" cy="1738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4"/>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One of the MNO ECS acts as the Edge Repository for that MNO.</a:t>
            </a:r>
          </a:p>
          <a:p>
            <a:r>
              <a:rPr lang="en-US" sz="1800" dirty="0"/>
              <a:t>ECSs of ECSPs associated with that MNO maintain information on this </a:t>
            </a:r>
            <a:r>
              <a:rPr lang="en-US" sz="1800" i="1" dirty="0"/>
              <a:t>designated </a:t>
            </a:r>
            <a:r>
              <a:rPr lang="en-US" sz="1800" dirty="0"/>
              <a:t>ECS of the MNO</a:t>
            </a:r>
            <a:r>
              <a:rPr lang="en-US" sz="1800" i="1" dirty="0"/>
              <a:t>.</a:t>
            </a:r>
            <a:endParaRPr lang="en-US" sz="1800" dirty="0"/>
          </a:p>
        </p:txBody>
      </p:sp>
      <p:pic>
        <p:nvPicPr>
          <p:cNvPr id="3" name="Picture 2">
            <a:extLst>
              <a:ext uri="{FF2B5EF4-FFF2-40B4-BE49-F238E27FC236}">
                <a16:creationId xmlns:a16="http://schemas.microsoft.com/office/drawing/2014/main" id="{5ED5AB0A-4B80-4FFE-B111-2BF0512BF516}"/>
              </a:ext>
            </a:extLst>
          </p:cNvPr>
          <p:cNvPicPr>
            <a:picLocks noChangeAspect="1"/>
          </p:cNvPicPr>
          <p:nvPr/>
        </p:nvPicPr>
        <p:blipFill>
          <a:blip r:embed="rId5"/>
          <a:stretch>
            <a:fillRect/>
          </a:stretch>
        </p:blipFill>
        <p:spPr>
          <a:xfrm>
            <a:off x="8271549" y="2186700"/>
            <a:ext cx="3657600" cy="1977154"/>
          </a:xfrm>
          <a:prstGeom prst="rect">
            <a:avLst/>
          </a:prstGeom>
        </p:spPr>
      </p:pic>
    </p:spTree>
    <p:extLst>
      <p:ext uri="{BB962C8B-B14F-4D97-AF65-F5344CB8AC3E}">
        <p14:creationId xmlns:p14="http://schemas.microsoft.com/office/powerpoint/2010/main" val="3649629407"/>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D1D615D2-867A-414F-A0AA-F3BCDB5E8EA8}"/>
              </a:ext>
            </a:extLst>
          </p:cNvPr>
          <p:cNvGraphicFramePr>
            <a:graphicFrameLocks noChangeAspect="1"/>
          </p:cNvGraphicFramePr>
          <p:nvPr>
            <p:extLst>
              <p:ext uri="{D42A27DB-BD31-4B8C-83A1-F6EECF244321}">
                <p14:modId xmlns:p14="http://schemas.microsoft.com/office/powerpoint/2010/main" val="1925226188"/>
              </p:ext>
            </p:extLst>
          </p:nvPr>
        </p:nvGraphicFramePr>
        <p:xfrm>
          <a:off x="4720872" y="3252804"/>
          <a:ext cx="6813550" cy="3019425"/>
        </p:xfrm>
        <a:graphic>
          <a:graphicData uri="http://schemas.openxmlformats.org/presentationml/2006/ole">
            <mc:AlternateContent xmlns:mc="http://schemas.openxmlformats.org/markup-compatibility/2006">
              <mc:Choice xmlns:v="urn:schemas-microsoft-com:vml" Requires="v">
                <p:oleObj spid="_x0000_s3083" name="Visio" r:id="rId3" imgW="9048812" imgH="4009750" progId="Visio.Drawing.15">
                  <p:embed/>
                </p:oleObj>
              </mc:Choice>
              <mc:Fallback>
                <p:oleObj name="Visio" r:id="rId3" imgW="9048812" imgH="4009750" progId="Visio.Drawing.15">
                  <p:embed/>
                  <p:pic>
                    <p:nvPicPr>
                      <p:cNvPr id="11" name="Object 10">
                        <a:extLst>
                          <a:ext uri="{FF2B5EF4-FFF2-40B4-BE49-F238E27FC236}">
                            <a16:creationId xmlns:a16="http://schemas.microsoft.com/office/drawing/2014/main" id="{737BF53F-E227-45C4-B599-7B4258CAFB5A}"/>
                          </a:ext>
                        </a:extLst>
                      </p:cNvPr>
                      <p:cNvPicPr/>
                      <p:nvPr/>
                    </p:nvPicPr>
                    <p:blipFill>
                      <a:blip r:embed="rId4"/>
                      <a:stretch>
                        <a:fillRect/>
                      </a:stretch>
                    </p:blipFill>
                    <p:spPr>
                      <a:xfrm>
                        <a:off x="4720872" y="3252804"/>
                        <a:ext cx="6813550" cy="3019425"/>
                      </a:xfrm>
                      <a:prstGeom prst="rect">
                        <a:avLst/>
                      </a:prstGeom>
                    </p:spPr>
                  </p:pic>
                </p:oleObj>
              </mc:Fallback>
            </mc:AlternateContent>
          </a:graphicData>
        </a:graphic>
      </p:graphicFrame>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en-US"/>
              <a:t>Summary</a:t>
            </a:r>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838199" y="1825625"/>
            <a:ext cx="6813549" cy="4351338"/>
          </a:xfrm>
        </p:spPr>
        <p:txBody>
          <a:bodyPr/>
          <a:lstStyle/>
          <a:p>
            <a:r>
              <a:rPr lang="en-US" altLang="en-US" sz="2000" dirty="0"/>
              <a:t> Introducing edge repository improves discovering EASs in partner ECSPs.</a:t>
            </a:r>
          </a:p>
          <a:p>
            <a:endParaRPr lang="en-US" altLang="en-US" sz="2000" dirty="0"/>
          </a:p>
          <a:p>
            <a:r>
              <a:rPr lang="en-US" altLang="en-US" sz="2000" dirty="0"/>
              <a:t>Enhancements are required to enable registration of ECSs and querying the edge repository.</a:t>
            </a:r>
          </a:p>
          <a:p>
            <a:pPr lvl="1"/>
            <a:r>
              <a:rPr lang="en-US" altLang="en-US" sz="1800" dirty="0"/>
              <a:t>EDGE-11 and EDGE-12</a:t>
            </a:r>
          </a:p>
          <a:p>
            <a:endParaRPr lang="en-US" altLang="en-US" sz="2000" dirty="0"/>
          </a:p>
          <a:p>
            <a:r>
              <a:rPr lang="en-US" altLang="en-US" sz="2000" dirty="0"/>
              <a:t>Deployment options: </a:t>
            </a:r>
          </a:p>
          <a:p>
            <a:pPr lvl="1"/>
            <a:r>
              <a:rPr lang="en-US" altLang="en-US" sz="1800" dirty="0"/>
              <a:t>Dedicated per PLMN;</a:t>
            </a:r>
          </a:p>
          <a:p>
            <a:pPr lvl="1"/>
            <a:r>
              <a:rPr lang="en-US" altLang="en-US" sz="1800" dirty="0"/>
              <a:t>Shared by the federation; or</a:t>
            </a:r>
          </a:p>
          <a:p>
            <a:pPr lvl="1"/>
            <a:r>
              <a:rPr lang="en-US" altLang="en-US" sz="1800" dirty="0"/>
              <a:t>Deployed as part of MNO ECS</a:t>
            </a:r>
          </a:p>
        </p:txBody>
      </p:sp>
    </p:spTree>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5CA3727-A4EB-4398-9783-D0148B061093}">
  <ds:schemaRefs>
    <ds:schemaRef ds:uri="http://schemas.microsoft.com/office/2006/documentManagement/types"/>
    <ds:schemaRef ds:uri="http://schemas.microsoft.com/office/2006/metadata/properties"/>
    <ds:schemaRef ds:uri="679a257e-872f-4c98-9e8a-0a9c104f72cd"/>
    <ds:schemaRef ds:uri="http://purl.org/dc/terms/"/>
    <ds:schemaRef ds:uri="http://schemas.openxmlformats.org/package/2006/metadata/core-properties"/>
    <ds:schemaRef ds:uri="http://purl.org/dc/dcmitype/"/>
    <ds:schemaRef ds:uri="http://schemas.microsoft.com/office/infopath/2007/PartnerControls"/>
    <ds:schemaRef ds:uri="280d8efa-eff2-4910-88d2-79ca146720c4"/>
    <ds:schemaRef ds:uri="http://www.w3.org/XML/1998/namespace"/>
    <ds:schemaRef ds:uri="http://purl.org/dc/elements/1.1/"/>
  </ds:schemaRefs>
</ds:datastoreItem>
</file>

<file path=customXml/itemProps2.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3.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5595</TotalTime>
  <Words>627</Words>
  <Application>Microsoft Office PowerPoint</Application>
  <PresentationFormat>Widescreen</PresentationFormat>
  <Paragraphs>71</Paragraphs>
  <Slides>8</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Office Theme</vt:lpstr>
      <vt:lpstr>Visio</vt:lpstr>
      <vt:lpstr>Federation and Roaming</vt:lpstr>
      <vt:lpstr>Outline</vt:lpstr>
      <vt:lpstr>Issue</vt:lpstr>
      <vt:lpstr>Solution option 1 – use EDGE-10</vt:lpstr>
      <vt:lpstr>Solution option 2 – Designated ECSs</vt:lpstr>
      <vt:lpstr>Solution option 3 – Edge Repository</vt:lpstr>
      <vt:lpstr>Deployment Options</vt:lpstr>
      <vt:lpstr>Summary</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Closing call</cp:lastModifiedBy>
  <cp:revision>621</cp:revision>
  <dcterms:created xsi:type="dcterms:W3CDTF">2010-02-05T13:52:04Z</dcterms:created>
  <dcterms:modified xsi:type="dcterms:W3CDTF">2022-04-25T13:50:37Z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ies>
</file>