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vsdx" ContentType="application/vnd.ms-visio.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0"/>
  </p:notesMasterIdLst>
  <p:handoutMasterIdLst>
    <p:handoutMasterId r:id="rId11"/>
  </p:handoutMasterIdLst>
  <p:sldIdLst>
    <p:sldId id="341" r:id="rId5"/>
    <p:sldId id="363" r:id="rId6"/>
    <p:sldId id="1281" r:id="rId7"/>
    <p:sldId id="1282" r:id="rId8"/>
    <p:sldId id="1283" r:id="rId9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85" d="100"/>
          <a:sy n="85" d="100"/>
        </p:scale>
        <p:origin x="648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2839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7D02C8A-139B-42AA-8D3F-9C22C8119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AF19BEBD-2928-4786-BEF4-FBBB3E677273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95299" y="1719072"/>
            <a:ext cx="5466587" cy="46817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D7EE507B-4794-44AC-A49E-5EA7EBB1162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215825" y="1719072"/>
            <a:ext cx="5466587" cy="46817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Subtitle">
            <a:extLst>
              <a:ext uri="{FF2B5EF4-FFF2-40B4-BE49-F238E27FC236}">
                <a16:creationId xmlns:a16="http://schemas.microsoft.com/office/drawing/2014/main" id="{59254D1F-E01C-4A77-9600-A795D16948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4189" y="1088136"/>
            <a:ext cx="11188223" cy="265907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>
              <a:lnSpc>
                <a:spcPct val="96000"/>
              </a:lnSpc>
              <a:spcBef>
                <a:spcPts val="9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F562B6-6782-DF40-A0DE-4284E33F42CE}"/>
              </a:ext>
            </a:extLst>
          </p:cNvPr>
          <p:cNvSpPr txBox="1"/>
          <p:nvPr userDrawn="1"/>
        </p:nvSpPr>
        <p:spPr>
          <a:xfrm>
            <a:off x="6576059" y="6534114"/>
            <a:ext cx="4765549" cy="116955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defPPr>
              <a:defRPr lang="en-US"/>
            </a:defPPr>
            <a:lvl1pPr defTabSz="685800">
              <a:lnSpc>
                <a:spcPct val="95000"/>
              </a:lnSpc>
              <a:spcBef>
                <a:spcPts val="1200"/>
              </a:spcBef>
              <a:buClr>
                <a:srgbClr val="3253DC"/>
              </a:buClr>
              <a:buFont typeface="Arial" panose="020B0604020202020204" pitchFamily="34" charset="0"/>
              <a:buNone/>
              <a:defRPr lang="en-US" sz="80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 algn="r"/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Confidential – Qualcomm Technologies, Inc. and/or its affiliated companies – May Contain Trade Secrets</a:t>
            </a:r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4C4C0399-C533-E645-93BA-DB35C1BE56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95299" y="6531676"/>
            <a:ext cx="5954053" cy="1181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marL="0" algn="l" defTabSz="685800" rtl="0" eaLnBrk="1" latinLnBrk="0" hangingPunct="1">
              <a:lnSpc>
                <a:spcPct val="96000"/>
              </a:lnSpc>
              <a:spcBef>
                <a:spcPts val="0"/>
              </a:spcBef>
              <a:buClr>
                <a:srgbClr val="3253DC"/>
              </a:buClr>
              <a:buFont typeface="Arial" panose="020B0604020202020204" pitchFamily="34" charset="0"/>
              <a:buNone/>
              <a:defRPr lang="en-US" sz="800" kern="1200" baseline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Source sample text</a:t>
            </a:r>
          </a:p>
        </p:txBody>
      </p:sp>
    </p:spTree>
    <p:extLst>
      <p:ext uri="{BB962C8B-B14F-4D97-AF65-F5344CB8AC3E}">
        <p14:creationId xmlns:p14="http://schemas.microsoft.com/office/powerpoint/2010/main" val="1746896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  <p:sldLayoutId id="2147485164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.vsdx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package" Target="../embeddings/Microsoft_Visio_Drawing1.vsd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 dirty="0"/>
              <a:t>EDGE-5 APIs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 dirty="0"/>
              <a:t>Nishant Gupta</a:t>
            </a:r>
          </a:p>
          <a:p>
            <a:pPr marL="0" indent="0" eaLnBrk="1" hangingPunct="1">
              <a:buFontTx/>
              <a:buNone/>
            </a:pPr>
            <a:r>
              <a:rPr lang="en-GB" altLang="en-US" dirty="0"/>
              <a:t>Delegate, Qualcomm</a:t>
            </a:r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 </a:t>
            </a:r>
            <a:r>
              <a:rPr lang="en-US" dirty="0"/>
              <a:t>Refresher on Rel-17 EEC capabilities</a:t>
            </a:r>
            <a:endParaRPr lang="en-US" altLang="en-US" dirty="0"/>
          </a:p>
          <a:p>
            <a:r>
              <a:rPr lang="en-US" altLang="en-US" dirty="0"/>
              <a:t> EDGE-5 – relevance to AC</a:t>
            </a:r>
          </a:p>
          <a:p>
            <a:r>
              <a:rPr lang="en-US" altLang="en-US" dirty="0"/>
              <a:t> Proposed APIs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B91ADA3-5A16-4ACF-8BD9-942DF68CA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299" y="565125"/>
            <a:ext cx="11201401" cy="439479"/>
          </a:xfrm>
        </p:spPr>
        <p:txBody>
          <a:bodyPr/>
          <a:lstStyle/>
          <a:p>
            <a:r>
              <a:rPr lang="en-US" dirty="0"/>
              <a:t>Refresher on Rel-17 EEC capabilities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3CCC76-CEA4-409B-9E30-6364F0C04020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95298" y="2269067"/>
            <a:ext cx="6617883" cy="4131732"/>
          </a:xfrm>
        </p:spPr>
        <p:txBody>
          <a:bodyPr/>
          <a:lstStyle/>
          <a:p>
            <a:pPr marL="0" indent="0">
              <a:buNone/>
            </a:pPr>
            <a:r>
              <a:rPr lang="en-US" sz="1800" b="1" dirty="0"/>
              <a:t>&gt;&gt; </a:t>
            </a:r>
            <a:r>
              <a:rPr lang="en-US" sz="1600" b="1" dirty="0"/>
              <a:t>EDGE-4 operations: Service Provisioning</a:t>
            </a:r>
          </a:p>
          <a:p>
            <a:r>
              <a:rPr lang="en-US" sz="1600" dirty="0"/>
              <a:t>One-time service provisioning request/response</a:t>
            </a:r>
          </a:p>
          <a:p>
            <a:r>
              <a:rPr lang="en-US" sz="1600" dirty="0"/>
              <a:t>Service provisioning subscription</a:t>
            </a:r>
          </a:p>
          <a:p>
            <a:pPr marL="0" indent="0">
              <a:buNone/>
            </a:pPr>
            <a:endParaRPr lang="en-US" sz="1600" b="1" dirty="0"/>
          </a:p>
          <a:p>
            <a:pPr marL="0" indent="0">
              <a:buNone/>
            </a:pPr>
            <a:r>
              <a:rPr lang="en-US" sz="1600" b="1" dirty="0"/>
              <a:t>&gt;&gt; EDGE-1 operations: EEC registration, EAS discovery, ACR operations</a:t>
            </a:r>
          </a:p>
          <a:p>
            <a:r>
              <a:rPr lang="en-US" sz="1600" dirty="0"/>
              <a:t>EEC registration with EES, de-registration and registration-update</a:t>
            </a:r>
          </a:p>
          <a:p>
            <a:r>
              <a:rPr lang="en-US" sz="1600" dirty="0"/>
              <a:t>One-time EAS discovery request/response</a:t>
            </a:r>
          </a:p>
          <a:p>
            <a:r>
              <a:rPr lang="en-US" sz="1600" dirty="0"/>
              <a:t>EAS discovery and dynamic information subscription</a:t>
            </a:r>
          </a:p>
          <a:p>
            <a:r>
              <a:rPr lang="en-US" sz="1600" dirty="0"/>
              <a:t>ACR operations</a:t>
            </a:r>
          </a:p>
          <a:p>
            <a:pPr lvl="1"/>
            <a:r>
              <a:rPr lang="en-US" sz="1400" dirty="0"/>
              <a:t>ACR request to inform that ACR may be required (when EEC detects the need) or to initiate ACR (when EEC decides to perform ACR)</a:t>
            </a:r>
          </a:p>
          <a:p>
            <a:pPr lvl="1"/>
            <a:r>
              <a:rPr lang="en-US" sz="1400" dirty="0"/>
              <a:t>ACR information subscription – target information notification, ACR complete notification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F050AAB-80F7-478B-9FB0-9A0D083D4F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4525980"/>
              </p:ext>
            </p:extLst>
          </p:nvPr>
        </p:nvGraphicFramePr>
        <p:xfrm>
          <a:off x="6724650" y="2635250"/>
          <a:ext cx="5322888" cy="253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Visio" r:id="rId3" imgW="6975360" imgH="3314520" progId="Visio.Drawing.15">
                  <p:embed/>
                </p:oleObj>
              </mc:Choice>
              <mc:Fallback>
                <p:oleObj name="Visio" r:id="rId3" imgW="6975360" imgH="3314520" progId="Visio.Drawing.15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9F050AAB-80F7-478B-9FB0-9A0D083D4FE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4650" y="2635250"/>
                        <a:ext cx="5322888" cy="2532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E2DBC75-6C8B-4BB4-8847-1B0CB647E36E}"/>
              </a:ext>
            </a:extLst>
          </p:cNvPr>
          <p:cNvSpPr txBox="1"/>
          <p:nvPr/>
        </p:nvSpPr>
        <p:spPr>
          <a:xfrm>
            <a:off x="7953186" y="5166850"/>
            <a:ext cx="28628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+mj-lt"/>
              </a:rPr>
              <a:t>EDGEAPP architecture from TS 23.558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51684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473F9842-E56D-46A9-91F4-E971CA8DA452}"/>
              </a:ext>
            </a:extLst>
          </p:cNvPr>
          <p:cNvSpPr txBox="1">
            <a:spLocks/>
          </p:cNvSpPr>
          <p:nvPr/>
        </p:nvSpPr>
        <p:spPr>
          <a:xfrm>
            <a:off x="6096000" y="2032000"/>
            <a:ext cx="5600701" cy="43687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37160" indent="-192024" algn="l" defTabSz="914400" rtl="0" eaLnBrk="1" latinLnBrk="0" hangingPunct="1">
              <a:lnSpc>
                <a:spcPct val="107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6616" indent="-164592" algn="l" defTabSz="914400" rtl="0" eaLnBrk="1" latinLnBrk="0" hangingPunct="1">
              <a:lnSpc>
                <a:spcPct val="107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1208" indent="-164592" algn="l" defTabSz="914400" rtl="0" eaLnBrk="1" latinLnBrk="0" hangingPunct="1">
              <a:lnSpc>
                <a:spcPct val="107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Microsoft Sans Serif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164592" algn="l" defTabSz="914400" rtl="0" eaLnBrk="1" latinLnBrk="0" hangingPunct="1">
              <a:lnSpc>
                <a:spcPct val="107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6000"/>
              </a:lnSpc>
              <a:spcBef>
                <a:spcPts val="1800"/>
              </a:spcBef>
              <a:buClr>
                <a:srgbClr val="595959"/>
              </a:buClr>
              <a:buFont typeface="Microsoft Sans Serif" panose="020B0604020202020204" pitchFamily="34" charset="0"/>
              <a:buChar char="​"/>
              <a:tabLst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96000"/>
              </a:lnSpc>
              <a:spcBef>
                <a:spcPts val="0"/>
              </a:spcBef>
              <a:buFont typeface="Microsoft Sans Serif" panose="020B0604020202020204" pitchFamily="34" charset="0"/>
              <a:buChar char="​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7000"/>
              </a:lnSpc>
              <a:spcBef>
                <a:spcPts val="1200"/>
              </a:spcBef>
              <a:buFont typeface="Microsoft Sans Serif" panose="020B0604020202020204" pitchFamily="34" charset="0"/>
              <a:buChar char="​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87000"/>
              </a:lnSpc>
              <a:spcBef>
                <a:spcPts val="1800"/>
              </a:spcBef>
              <a:buSzPct val="100000"/>
              <a:buFont typeface="Microsoft Sans Serif" panose="020B0604020202020204" pitchFamily="34" charset="0"/>
              <a:buChar char="​"/>
              <a:defRPr lang="en-US" sz="5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7000"/>
              </a:lnSpc>
              <a:spcBef>
                <a:spcPts val="1800"/>
              </a:spcBef>
              <a:buFont typeface="Microsoft Sans Serif" panose="020B0604020202020204" pitchFamily="34" charset="0"/>
              <a:buChar char="​"/>
              <a:defRPr sz="6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None/>
            </a:pPr>
            <a:endParaRPr lang="en-US" sz="1600" dirty="0">
              <a:latin typeface="+mj-lt"/>
            </a:endParaRPr>
          </a:p>
          <a:p>
            <a:pPr marL="0" indent="0" eaLnBrk="0" hangingPunc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800" b="1" dirty="0"/>
              <a:t>EEC’s capabilities relevant for AC</a:t>
            </a:r>
          </a:p>
          <a:p>
            <a:pPr marL="0" indent="0" eaLnBrk="0" hangingPunct="0">
              <a:lnSpc>
                <a:spcPct val="90000"/>
              </a:lnSpc>
              <a:spcBef>
                <a:spcPts val="1000"/>
              </a:spcBef>
              <a:buNone/>
            </a:pPr>
            <a:endParaRPr lang="en-US" sz="1600" dirty="0"/>
          </a:p>
          <a:p>
            <a:pPr marL="228600" indent="-228600" eaLnBrk="0" hangingPunct="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US" sz="1600" dirty="0"/>
              <a:t>Service Provisioning - </a:t>
            </a:r>
            <a:r>
              <a:rPr lang="en-US" sz="1600" dirty="0">
                <a:solidFill>
                  <a:srgbClr val="FF0000"/>
                </a:solidFill>
              </a:rPr>
              <a:t>Not relevant for AC.</a:t>
            </a:r>
          </a:p>
          <a:p>
            <a:pPr marL="228600" indent="-228600" eaLnBrk="0" hangingPunct="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US" sz="1600" dirty="0"/>
              <a:t>EEC registration - </a:t>
            </a:r>
            <a:r>
              <a:rPr lang="en-US" sz="1600" dirty="0">
                <a:solidFill>
                  <a:srgbClr val="FF0000"/>
                </a:solidFill>
              </a:rPr>
              <a:t>Not relevant for AC.</a:t>
            </a:r>
          </a:p>
          <a:p>
            <a:pPr marL="228600" indent="-228600" eaLnBrk="0" hangingPunct="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endParaRPr lang="en-US" sz="1600" dirty="0"/>
          </a:p>
          <a:p>
            <a:pPr marL="228600" indent="-228600" eaLnBrk="0" hangingPunct="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US" sz="1600" dirty="0"/>
              <a:t>EAS discovery - </a:t>
            </a:r>
            <a:r>
              <a:rPr lang="en-US" sz="1600" dirty="0">
                <a:solidFill>
                  <a:srgbClr val="00B050"/>
                </a:solidFill>
              </a:rPr>
              <a:t>Relevant for AC.</a:t>
            </a:r>
          </a:p>
          <a:p>
            <a:pPr marL="685800" lvl="1" indent="-228600" eaLnBrk="0" hangingPunct="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</a:pPr>
            <a:r>
              <a:rPr lang="en-US" sz="1400" dirty="0"/>
              <a:t>One-time EAS discovery request/response</a:t>
            </a:r>
          </a:p>
          <a:p>
            <a:pPr marL="685800" lvl="1" indent="-228600" eaLnBrk="0" hangingPunct="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</a:pPr>
            <a:r>
              <a:rPr lang="en-US" sz="1400" dirty="0"/>
              <a:t>EAS discovery and dynamic information subscription</a:t>
            </a:r>
          </a:p>
          <a:p>
            <a:pPr marL="228600" marR="0" lvl="0" indent="-228600" defTabSz="914400" eaLnBrk="0" latinLnBrk="0" hangingPunct="0">
              <a:lnSpc>
                <a:spcPct val="90000"/>
              </a:lnSpc>
              <a:spcBef>
                <a:spcPts val="1000"/>
              </a:spcBef>
              <a:buClrTx/>
              <a:buSzTx/>
              <a:buBlip>
                <a:blip r:embed="rId3"/>
              </a:buBlip>
              <a:tabLst/>
              <a:defRPr/>
            </a:pPr>
            <a:r>
              <a:rPr lang="en-US" sz="1600" dirty="0"/>
              <a:t>ACR operations - </a:t>
            </a:r>
            <a:r>
              <a:rPr lang="en-US" sz="1600" dirty="0">
                <a:solidFill>
                  <a:srgbClr val="00B050"/>
                </a:solidFill>
              </a:rPr>
              <a:t>Relevant for AC.</a:t>
            </a:r>
          </a:p>
          <a:p>
            <a:pPr marL="685800" lvl="1" indent="-228600" eaLnBrk="0" hangingPunct="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</a:pPr>
            <a:r>
              <a:rPr lang="en-US" sz="1400" dirty="0"/>
              <a:t>EEC should accept ACR detection, decision and initiation from AC.</a:t>
            </a:r>
          </a:p>
          <a:p>
            <a:pPr marL="685800" lvl="1" indent="-228600" eaLnBrk="0" hangingPunct="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</a:pPr>
            <a:r>
              <a:rPr lang="en-US" sz="1400" dirty="0"/>
              <a:t>EEC should notify the AC with EEC’s detection information, target information, ACR complete notifications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9DE48DF-D4B1-4B67-9C1D-C401E6F57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565125"/>
            <a:ext cx="11187112" cy="439479"/>
          </a:xfrm>
        </p:spPr>
        <p:txBody>
          <a:bodyPr/>
          <a:lstStyle/>
          <a:p>
            <a:r>
              <a:rPr lang="en-US" dirty="0"/>
              <a:t>EDGE-5 – relevance to AC</a:t>
            </a:r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88B24E56-B969-4AFB-8986-5673C838F5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1452312"/>
              </p:ext>
            </p:extLst>
          </p:nvPr>
        </p:nvGraphicFramePr>
        <p:xfrm>
          <a:off x="622300" y="2794000"/>
          <a:ext cx="5324475" cy="2532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Visio" r:id="rId4" imgW="6975360" imgH="3314520" progId="Visio.Drawing.15">
                  <p:embed/>
                </p:oleObj>
              </mc:Choice>
              <mc:Fallback>
                <p:oleObj name="Visio" r:id="rId4" imgW="6975360" imgH="3314520" progId="Visio.Drawing.15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88B24E56-B969-4AFB-8986-5673C838F5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2794000"/>
                        <a:ext cx="5324475" cy="2532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1279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473F9842-E56D-46A9-91F4-E971CA8DA452}"/>
              </a:ext>
            </a:extLst>
          </p:cNvPr>
          <p:cNvSpPr txBox="1">
            <a:spLocks/>
          </p:cNvSpPr>
          <p:nvPr/>
        </p:nvSpPr>
        <p:spPr>
          <a:xfrm>
            <a:off x="925689" y="2032000"/>
            <a:ext cx="4684888" cy="43687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37160" indent="-192024" algn="l" defTabSz="914400" rtl="0" eaLnBrk="1" latinLnBrk="0" hangingPunct="1">
              <a:lnSpc>
                <a:spcPct val="107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6616" indent="-164592" algn="l" defTabSz="914400" rtl="0" eaLnBrk="1" latinLnBrk="0" hangingPunct="1">
              <a:lnSpc>
                <a:spcPct val="107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1208" indent="-164592" algn="l" defTabSz="914400" rtl="0" eaLnBrk="1" latinLnBrk="0" hangingPunct="1">
              <a:lnSpc>
                <a:spcPct val="107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Microsoft Sans Serif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164592" algn="l" defTabSz="914400" rtl="0" eaLnBrk="1" latinLnBrk="0" hangingPunct="1">
              <a:lnSpc>
                <a:spcPct val="107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6000"/>
              </a:lnSpc>
              <a:spcBef>
                <a:spcPts val="1800"/>
              </a:spcBef>
              <a:buClr>
                <a:srgbClr val="595959"/>
              </a:buClr>
              <a:buFont typeface="Microsoft Sans Serif" panose="020B0604020202020204" pitchFamily="34" charset="0"/>
              <a:buChar char="​"/>
              <a:tabLst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96000"/>
              </a:lnSpc>
              <a:spcBef>
                <a:spcPts val="0"/>
              </a:spcBef>
              <a:buFont typeface="Microsoft Sans Serif" panose="020B0604020202020204" pitchFamily="34" charset="0"/>
              <a:buChar char="​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7000"/>
              </a:lnSpc>
              <a:spcBef>
                <a:spcPts val="1200"/>
              </a:spcBef>
              <a:buFont typeface="Microsoft Sans Serif" panose="020B0604020202020204" pitchFamily="34" charset="0"/>
              <a:buChar char="​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87000"/>
              </a:lnSpc>
              <a:spcBef>
                <a:spcPts val="1800"/>
              </a:spcBef>
              <a:buSzPct val="100000"/>
              <a:buFont typeface="Microsoft Sans Serif" panose="020B0604020202020204" pitchFamily="34" charset="0"/>
              <a:buChar char="​"/>
              <a:defRPr lang="en-US" sz="5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7000"/>
              </a:lnSpc>
              <a:spcBef>
                <a:spcPts val="1800"/>
              </a:spcBef>
              <a:buFont typeface="Microsoft Sans Serif" panose="020B0604020202020204" pitchFamily="34" charset="0"/>
              <a:buChar char="​"/>
              <a:defRPr sz="6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eaLnBrk="0" hangingPunct="0">
              <a:lnSpc>
                <a:spcPct val="90000"/>
              </a:lnSpc>
              <a:spcBef>
                <a:spcPts val="1000"/>
              </a:spcBef>
              <a:buNone/>
            </a:pPr>
            <a:endParaRPr lang="en-IN" sz="1800" dirty="0"/>
          </a:p>
          <a:p>
            <a:pPr marL="0" marR="0" indent="0" eaLnBrk="0" hangingPunc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IN" sz="1800" b="1" dirty="0"/>
              <a:t>Proposed EDGE-5 APIs</a:t>
            </a:r>
          </a:p>
          <a:p>
            <a:pPr marL="228600" marR="0" indent="-228600" eaLnBrk="0" hangingPunct="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IN" sz="1800" dirty="0">
                <a:solidFill>
                  <a:schemeClr val="accent1"/>
                </a:solidFill>
              </a:rPr>
              <a:t>EAS discovery request</a:t>
            </a:r>
            <a:endParaRPr lang="en-US" sz="1800" dirty="0">
              <a:solidFill>
                <a:schemeClr val="accent1"/>
              </a:solidFill>
            </a:endParaRPr>
          </a:p>
          <a:p>
            <a:pPr marL="228600" marR="0" indent="-228600" eaLnBrk="0" hangingPunct="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IN" sz="1800" dirty="0">
                <a:solidFill>
                  <a:schemeClr val="accent2"/>
                </a:solidFill>
              </a:rPr>
              <a:t>ACR request</a:t>
            </a:r>
            <a:endParaRPr lang="en-US" sz="1800" dirty="0">
              <a:solidFill>
                <a:schemeClr val="accent2"/>
              </a:solidFill>
            </a:endParaRPr>
          </a:p>
          <a:p>
            <a:pPr marL="228600" lvl="1" indent="-228600" eaLnBrk="0" hangingPunct="0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Blip>
                <a:blip r:embed="rId3"/>
              </a:buBlip>
            </a:pPr>
            <a:r>
              <a:rPr lang="en-IN" sz="1800" dirty="0"/>
              <a:t>Events subscription/notification</a:t>
            </a:r>
          </a:p>
          <a:p>
            <a:pPr marL="685800" lvl="1" indent="-228600" eaLnBrk="0" hangingPunct="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</a:pPr>
            <a:r>
              <a:rPr lang="en-US" sz="1400" dirty="0">
                <a:solidFill>
                  <a:srgbClr val="7030A0"/>
                </a:solidFill>
              </a:rPr>
              <a:t>EAS discovery and dynamic information</a:t>
            </a:r>
          </a:p>
          <a:p>
            <a:pPr marL="685800" lvl="1" indent="-228600" eaLnBrk="0" hangingPunct="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</a:pPr>
            <a:r>
              <a:rPr lang="en-US" sz="1400" dirty="0">
                <a:solidFill>
                  <a:srgbClr val="C00000"/>
                </a:solidFill>
              </a:rPr>
              <a:t>ACR related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59DE48DF-D4B1-4B67-9C1D-C401E6F57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565125"/>
            <a:ext cx="11187112" cy="439479"/>
          </a:xfrm>
        </p:spPr>
        <p:txBody>
          <a:bodyPr/>
          <a:lstStyle/>
          <a:p>
            <a:r>
              <a:rPr lang="en-US" dirty="0"/>
              <a:t>Proposed APIs</a:t>
            </a:r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645A5FF8-A66A-4C00-A6C8-D2D4AF9E4B54}"/>
              </a:ext>
            </a:extLst>
          </p:cNvPr>
          <p:cNvSpPr txBox="1">
            <a:spLocks/>
          </p:cNvSpPr>
          <p:nvPr/>
        </p:nvSpPr>
        <p:spPr>
          <a:xfrm>
            <a:off x="6096000" y="2032000"/>
            <a:ext cx="5600701" cy="436879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137160" indent="-192024" algn="l" defTabSz="914400" rtl="0" eaLnBrk="1" latinLnBrk="0" hangingPunct="1">
              <a:lnSpc>
                <a:spcPct val="107000"/>
              </a:lnSpc>
              <a:spcBef>
                <a:spcPts val="12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6616" indent="-164592" algn="l" defTabSz="914400" rtl="0" eaLnBrk="1" latinLnBrk="0" hangingPunct="1">
              <a:lnSpc>
                <a:spcPct val="107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21208" indent="-164592" algn="l" defTabSz="914400" rtl="0" eaLnBrk="1" latinLnBrk="0" hangingPunct="1">
              <a:lnSpc>
                <a:spcPct val="107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Microsoft Sans Serif" panose="020B0604020202020204" pitchFamily="34" charset="0"/>
              <a:buChar char="•"/>
              <a:def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85800" indent="-164592" algn="l" defTabSz="914400" rtl="0" eaLnBrk="1" latinLnBrk="0" hangingPunct="1">
              <a:lnSpc>
                <a:spcPct val="107000"/>
              </a:lnSpc>
              <a:spcBef>
                <a:spcPts val="0"/>
              </a:spcBef>
              <a:buClr>
                <a:schemeClr val="tx1">
                  <a:lumMod val="85000"/>
                  <a:lumOff val="15000"/>
                </a:schemeClr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96000"/>
              </a:lnSpc>
              <a:spcBef>
                <a:spcPts val="1800"/>
              </a:spcBef>
              <a:buClr>
                <a:srgbClr val="595959"/>
              </a:buClr>
              <a:buFont typeface="Microsoft Sans Serif" panose="020B0604020202020204" pitchFamily="34" charset="0"/>
              <a:buChar char="​"/>
              <a:tabLst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96000"/>
              </a:lnSpc>
              <a:spcBef>
                <a:spcPts val="0"/>
              </a:spcBef>
              <a:buFont typeface="Microsoft Sans Serif" panose="020B0604020202020204" pitchFamily="34" charset="0"/>
              <a:buChar char="​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7000"/>
              </a:lnSpc>
              <a:spcBef>
                <a:spcPts val="1200"/>
              </a:spcBef>
              <a:buFont typeface="Microsoft Sans Serif" panose="020B0604020202020204" pitchFamily="34" charset="0"/>
              <a:buChar char="​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87000"/>
              </a:lnSpc>
              <a:spcBef>
                <a:spcPts val="1800"/>
              </a:spcBef>
              <a:buSzPct val="100000"/>
              <a:buFont typeface="Microsoft Sans Serif" panose="020B0604020202020204" pitchFamily="34" charset="0"/>
              <a:buChar char="​"/>
              <a:defRPr lang="en-US" sz="55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87000"/>
              </a:lnSpc>
              <a:spcBef>
                <a:spcPts val="1800"/>
              </a:spcBef>
              <a:buFont typeface="Microsoft Sans Serif" panose="020B0604020202020204" pitchFamily="34" charset="0"/>
              <a:buChar char="​"/>
              <a:defRPr sz="6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300"/>
              </a:spcBef>
              <a:buFont typeface="Arial" panose="020B0604020202020204" pitchFamily="34" charset="0"/>
              <a:buNone/>
            </a:pPr>
            <a:endParaRPr lang="en-US" sz="1600" dirty="0">
              <a:latin typeface="+mj-lt"/>
            </a:endParaRPr>
          </a:p>
          <a:p>
            <a:pPr marL="0" indent="0" eaLnBrk="0" hangingPunc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800" b="1" dirty="0"/>
              <a:t>EEC’s capabilities relevant for AC</a:t>
            </a:r>
          </a:p>
          <a:p>
            <a:pPr marL="228600" indent="-228600" eaLnBrk="0" hangingPunct="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US" sz="1600" dirty="0"/>
              <a:t>EAS discovery - </a:t>
            </a:r>
            <a:r>
              <a:rPr lang="en-US" sz="1600" dirty="0">
                <a:solidFill>
                  <a:srgbClr val="00B050"/>
                </a:solidFill>
              </a:rPr>
              <a:t>Relevant for AC.</a:t>
            </a:r>
          </a:p>
          <a:p>
            <a:pPr marL="685800" lvl="1" indent="-228600" eaLnBrk="0" hangingPunct="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</a:pPr>
            <a:r>
              <a:rPr lang="en-US" sz="1400" dirty="0">
                <a:solidFill>
                  <a:schemeClr val="accent1"/>
                </a:solidFill>
              </a:rPr>
              <a:t>One-time EAS discovery request/response</a:t>
            </a:r>
          </a:p>
          <a:p>
            <a:pPr marL="685800" lvl="1" indent="-228600" eaLnBrk="0" hangingPunct="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</a:pPr>
            <a:r>
              <a:rPr lang="en-US" sz="1400" dirty="0">
                <a:solidFill>
                  <a:srgbClr val="7030A0"/>
                </a:solidFill>
              </a:rPr>
              <a:t>EAS discovery and dynamic information subscription</a:t>
            </a:r>
          </a:p>
          <a:p>
            <a:pPr marL="228600" marR="0" lvl="0" indent="-228600" defTabSz="914400" eaLnBrk="0" latinLnBrk="0" hangingPunct="0">
              <a:lnSpc>
                <a:spcPct val="90000"/>
              </a:lnSpc>
              <a:spcBef>
                <a:spcPts val="1000"/>
              </a:spcBef>
              <a:buClrTx/>
              <a:buSzTx/>
              <a:buBlip>
                <a:blip r:embed="rId3"/>
              </a:buBlip>
              <a:tabLst/>
              <a:defRPr/>
            </a:pPr>
            <a:r>
              <a:rPr lang="en-US" sz="1600" dirty="0"/>
              <a:t>ACR operations - </a:t>
            </a:r>
            <a:r>
              <a:rPr lang="en-US" sz="1600" dirty="0">
                <a:solidFill>
                  <a:srgbClr val="00B050"/>
                </a:solidFill>
              </a:rPr>
              <a:t>Relevant for AC.</a:t>
            </a:r>
          </a:p>
          <a:p>
            <a:pPr marL="685800" lvl="1" indent="-228600" eaLnBrk="0" hangingPunct="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</a:pPr>
            <a:r>
              <a:rPr lang="en-US" sz="1400" dirty="0">
                <a:solidFill>
                  <a:schemeClr val="accent2"/>
                </a:solidFill>
              </a:rPr>
              <a:t>EEC should accept ACR detection and initiation from AC.</a:t>
            </a:r>
          </a:p>
          <a:p>
            <a:pPr marL="685800" lvl="1" indent="-228600" eaLnBrk="0" hangingPunct="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</a:pPr>
            <a:r>
              <a:rPr lang="en-US" sz="1400" dirty="0">
                <a:solidFill>
                  <a:srgbClr val="C00000"/>
                </a:solidFill>
              </a:rPr>
              <a:t>EEC should notify the AC with EEC’s detection information, target information, ACR complete notifications</a:t>
            </a:r>
          </a:p>
          <a:p>
            <a:pPr marL="685800" lvl="1" indent="-228600" eaLnBrk="0" hangingPunct="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</a:pPr>
            <a:endParaRPr lang="en-US" sz="1400" dirty="0">
              <a:solidFill>
                <a:srgbClr val="C00000"/>
              </a:solidFill>
            </a:endParaRPr>
          </a:p>
          <a:p>
            <a:pPr marL="228600" indent="-228600" eaLnBrk="0" hangingPunct="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Service Provisioning - Not relevant for AC.</a:t>
            </a:r>
          </a:p>
          <a:p>
            <a:pPr marL="228600" indent="-228600" eaLnBrk="0" hangingPunct="0">
              <a:lnSpc>
                <a:spcPct val="90000"/>
              </a:lnSpc>
              <a:spcBef>
                <a:spcPts val="1000"/>
              </a:spcBef>
              <a:buBlip>
                <a:blip r:embed="rId3"/>
              </a:buBlip>
            </a:pP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EEC registration - Not relevant for AC.</a:t>
            </a:r>
          </a:p>
          <a:p>
            <a:pPr marL="685800" lvl="1" indent="-228600" eaLnBrk="0" hangingPunct="0">
              <a:lnSpc>
                <a:spcPct val="90000"/>
              </a:lnSpc>
              <a:spcBef>
                <a:spcPts val="500"/>
              </a:spcBef>
              <a:buClr>
                <a:srgbClr val="C00000"/>
              </a:buClr>
            </a:pPr>
            <a:endParaRPr lang="en-US" sz="1400" dirty="0">
              <a:solidFill>
                <a:srgbClr val="C0000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AA5CA700-D5A9-40B5-8A2B-56FCE4EAD7F8}"/>
              </a:ext>
            </a:extLst>
          </p:cNvPr>
          <p:cNvCxnSpPr>
            <a:cxnSpLocks/>
          </p:cNvCxnSpPr>
          <p:nvPr/>
        </p:nvCxnSpPr>
        <p:spPr>
          <a:xfrm>
            <a:off x="3307644" y="2935111"/>
            <a:ext cx="3081867" cy="225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9025144-3794-4862-A4E6-2F5A9FE8CACC}"/>
              </a:ext>
            </a:extLst>
          </p:cNvPr>
          <p:cNvCxnSpPr>
            <a:cxnSpLocks/>
          </p:cNvCxnSpPr>
          <p:nvPr/>
        </p:nvCxnSpPr>
        <p:spPr>
          <a:xfrm>
            <a:off x="2427111" y="3318933"/>
            <a:ext cx="3962400" cy="6999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BD58DAD-4CCF-42DF-B711-FCFD8E470996}"/>
              </a:ext>
            </a:extLst>
          </p:cNvPr>
          <p:cNvCxnSpPr>
            <a:cxnSpLocks/>
          </p:cNvCxnSpPr>
          <p:nvPr/>
        </p:nvCxnSpPr>
        <p:spPr>
          <a:xfrm flipV="1">
            <a:off x="4515556" y="3429001"/>
            <a:ext cx="1873955" cy="4769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D21837C-307A-4D21-8C06-A6B42BD367D7}"/>
              </a:ext>
            </a:extLst>
          </p:cNvPr>
          <p:cNvCxnSpPr>
            <a:cxnSpLocks/>
          </p:cNvCxnSpPr>
          <p:nvPr/>
        </p:nvCxnSpPr>
        <p:spPr>
          <a:xfrm>
            <a:off x="2562578" y="4188178"/>
            <a:ext cx="3826933" cy="790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8618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80d8efa-eff2-4910-88d2-79ca146720c4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5741</TotalTime>
  <Words>296</Words>
  <Application>Microsoft Office PowerPoint</Application>
  <PresentationFormat>Widescreen</PresentationFormat>
  <Paragraphs>53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Visio</vt:lpstr>
      <vt:lpstr>EDGE-5 APIs</vt:lpstr>
      <vt:lpstr>Outline</vt:lpstr>
      <vt:lpstr>Refresher on Rel-17 EEC capabilities</vt:lpstr>
      <vt:lpstr>EDGE-5 – relevance to AC</vt:lpstr>
      <vt:lpstr>Proposed APIs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Closing call</cp:lastModifiedBy>
  <cp:revision>623</cp:revision>
  <dcterms:created xsi:type="dcterms:W3CDTF">2010-02-05T13:52:04Z</dcterms:created>
  <dcterms:modified xsi:type="dcterms:W3CDTF">2022-04-25T16:21:38Z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