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2147480963" r:id="rId6"/>
    <p:sldId id="2147480964" r:id="rId7"/>
    <p:sldId id="2147480965" r:id="rId8"/>
    <p:sldId id="2147480966" r:id="rId9"/>
    <p:sldId id="866" r:id="rId10"/>
  </p:sldIdLst>
  <p:sldSz cx="12192000" cy="6858000"/>
  <p:notesSz cx="6797675" cy="9928225"/>
  <p:defaultTextStyle>
    <a:defPPr>
      <a:defRPr lang="en-GB"/>
    </a:defPPr>
    <a:lvl1pPr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1pPr>
    <a:lvl2pPr marL="3429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2pPr>
    <a:lvl3pPr marL="6858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3pPr>
    <a:lvl4pPr marL="10287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4pPr>
    <a:lvl5pPr marL="13716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5pPr>
    <a:lvl6pPr marL="17145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6pPr>
    <a:lvl7pPr marL="20574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7pPr>
    <a:lvl8pPr marL="24003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8pPr>
    <a:lvl9pPr marL="27432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3300"/>
    <a:srgbClr val="62A14D"/>
    <a:srgbClr val="E9EDF4"/>
    <a:srgbClr val="000000"/>
    <a:srgbClr val="C6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370" y="67"/>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00" d="100"/>
          <a:sy n="100" d="100"/>
        </p:scale>
        <p:origin x="2419" y="-701"/>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1/26/2026</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‹N°›</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1/26/2026</a:t>
            </a:fld>
            <a:endParaRPr 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‹N°›</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Times New Roman" pitchFamily="18" charset="0"/>
        <a:ea typeface="+mn-ea"/>
        <a:cs typeface="+mn-cs"/>
      </a:defRPr>
    </a:lvl1pPr>
    <a:lvl2pPr marL="342900" algn="l" rtl="0" eaLnBrk="0" fontAlgn="base" hangingPunct="0">
      <a:spcBef>
        <a:spcPct val="30000"/>
      </a:spcBef>
      <a:spcAft>
        <a:spcPct val="0"/>
      </a:spcAft>
      <a:defRPr sz="900" kern="1200">
        <a:solidFill>
          <a:schemeClr val="tx1"/>
        </a:solidFill>
        <a:latin typeface="Times New Roman" pitchFamily="18" charset="0"/>
        <a:ea typeface="+mn-ea"/>
        <a:cs typeface="+mn-cs"/>
      </a:defRPr>
    </a:lvl2pPr>
    <a:lvl3pPr marL="6858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0287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20"/>
            <a:ext cx="774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a:t>
            </a:r>
            <a:r>
              <a:rPr lang="fr-FR" sz="1200" b="1" kern="1200" dirty="0">
                <a:solidFill>
                  <a:schemeClr val="tx1"/>
                </a:solidFill>
                <a:latin typeface="Arial "/>
                <a:ea typeface="+mn-ea"/>
                <a:cs typeface="Arial" panose="020B0604020202020204" pitchFamily="34" charset="0"/>
              </a:rPr>
              <a:t>SA5 meeting  #165</a:t>
            </a:r>
            <a:endParaRPr lang="sv-SE" sz="1200" b="1" kern="1200" dirty="0">
              <a:solidFill>
                <a:schemeClr val="tx1"/>
              </a:solidFill>
              <a:latin typeface="Arial "/>
              <a:ea typeface="+mn-ea"/>
              <a:cs typeface="Arial" panose="020B0604020202020204" pitchFamily="34" charset="0"/>
            </a:endParaRPr>
          </a:p>
          <a:p>
            <a:r>
              <a:rPr lang="sv-SE" sz="1200" b="1" kern="1200" dirty="0">
                <a:solidFill>
                  <a:schemeClr val="tx1"/>
                </a:solidFill>
                <a:latin typeface="Arial "/>
                <a:ea typeface="+mn-ea"/>
                <a:cs typeface="Arial" panose="020B0604020202020204" pitchFamily="34" charset="0"/>
              </a:rPr>
              <a:t>9/02 to 13/02 2026</a:t>
            </a:r>
            <a:endParaRPr lang="fr-FR"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17551" y="6381754"/>
            <a:ext cx="7297560" cy="323850"/>
          </a:xfrm>
          <a:prstGeom prst="rect">
            <a:avLst/>
          </a:prstGeom>
          <a:noFill/>
        </p:spPr>
        <p:txBody>
          <a:bodyPr anchor="ctr">
            <a:normAutofit/>
          </a:bodyPr>
          <a:lstStyle/>
          <a:p>
            <a:pPr marL="0" marR="0" lvl="0" indent="0" algn="l" defTabSz="914377" rtl="0" eaLnBrk="0" fontAlgn="base" latinLnBrk="0" hangingPunct="0">
              <a:lnSpc>
                <a:spcPct val="100000"/>
              </a:lnSpc>
              <a:spcBef>
                <a:spcPct val="0"/>
              </a:spcBef>
              <a:spcAft>
                <a:spcPct val="0"/>
              </a:spcAft>
              <a:buClrTx/>
              <a:buSzTx/>
              <a:buFontTx/>
              <a:buNone/>
              <a:tabLst/>
              <a:defRPr/>
            </a:pPr>
            <a:r>
              <a:rPr lang="en-US" altLang="zh-CN" sz="1200" dirty="0">
                <a:solidFill>
                  <a:schemeClr val="bg1"/>
                </a:solidFill>
              </a:rPr>
              <a:t>SA5 #165</a:t>
            </a:r>
            <a:r>
              <a:rPr lang="en-GB" altLang="de-DE" sz="1200" dirty="0">
                <a:solidFill>
                  <a:schemeClr val="bg1"/>
                </a:solidFill>
              </a:rPr>
              <a:t>, </a:t>
            </a:r>
            <a:r>
              <a:rPr lang="en-US" altLang="de-DE" sz="1200" dirty="0">
                <a:solidFill>
                  <a:schemeClr val="bg1"/>
                </a:solidFill>
              </a:rPr>
              <a:t>9 – 13 </a:t>
            </a:r>
            <a:r>
              <a:rPr lang="en-US" altLang="zh-CN" sz="1200" dirty="0" err="1">
                <a:solidFill>
                  <a:schemeClr val="bg1"/>
                </a:solidFill>
              </a:rPr>
              <a:t>feb</a:t>
            </a:r>
            <a:r>
              <a:rPr lang="en-US" altLang="de-DE" sz="1200" dirty="0">
                <a:solidFill>
                  <a:schemeClr val="bg1"/>
                </a:solidFill>
              </a:rPr>
              <a:t> 2026</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‹N°›</a:t>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4376424"/>
            <a:ext cx="8058296" cy="1338575"/>
          </a:xfrm>
        </p:spPr>
        <p:txBody>
          <a:bodyPr/>
          <a:lstStyle/>
          <a:p>
            <a:pPr marL="0" indent="0" eaLnBrk="1" hangingPunct="1">
              <a:buNone/>
            </a:pPr>
            <a:r>
              <a:rPr lang="fr-FR" altLang="de-DE" dirty="0">
                <a:effectLst>
                  <a:outerShdw blurRad="38100" dist="38100" dir="2700000" algn="tl">
                    <a:srgbClr val="000000">
                      <a:alpha val="43137"/>
                    </a:srgbClr>
                  </a:outerShdw>
                </a:effectLst>
              </a:rPr>
              <a:t>Source: Orange ( Beatrice Rouxel Orange, Frederic Desnoes Orange)</a:t>
            </a:r>
          </a:p>
          <a:p>
            <a:pPr marL="0" indent="0" eaLnBrk="1" hangingPunct="1">
              <a:buNone/>
            </a:pPr>
            <a:r>
              <a:rPr lang="fr-FR" altLang="de-DE" dirty="0">
                <a:effectLst>
                  <a:outerShdw blurRad="38100" dist="38100" dir="2700000" algn="tl">
                    <a:srgbClr val="000000">
                      <a:alpha val="43137"/>
                    </a:srgbClr>
                  </a:outerShdw>
                </a:effectLst>
              </a:rPr>
              <a:t>Support of CMCC and </a:t>
            </a:r>
            <a:r>
              <a:rPr lang="fr-FR" altLang="de-DE" dirty="0" err="1">
                <a:effectLst>
                  <a:outerShdw blurRad="38100" dist="38100" dir="2700000" algn="tl">
                    <a:srgbClr val="000000">
                      <a:alpha val="43137"/>
                    </a:srgbClr>
                  </a:outerShdw>
                </a:effectLst>
              </a:rPr>
              <a:t>Fibercop</a:t>
            </a:r>
            <a:endParaRPr lang="fr-FR"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948268" y="1266949"/>
            <a:ext cx="9889066"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US" sz="4000" dirty="0">
                <a:effectLst>
                  <a:outerShdw blurRad="38100" dist="38100" dir="2700000" algn="tl">
                    <a:srgbClr val="000000">
                      <a:alpha val="43137"/>
                    </a:srgbClr>
                  </a:outerShdw>
                </a:effectLst>
                <a:latin typeface="Calibri" pitchFamily="34" charset="0"/>
              </a:rPr>
              <a:t>DP S5-260425</a:t>
            </a:r>
            <a:r>
              <a:rPr lang="en-US" sz="5200" b="1" dirty="0">
                <a:effectLst>
                  <a:outerShdw blurRad="38100" dist="38100" dir="2700000" algn="tl">
                    <a:srgbClr val="000000">
                      <a:alpha val="43137"/>
                    </a:srgbClr>
                  </a:outerShdw>
                </a:effectLst>
                <a:latin typeface="Calibri" pitchFamily="34" charset="0"/>
              </a:rPr>
              <a:t>: Concepts and use cases on NDT For Mobile networks – Alignment with IETF</a:t>
            </a:r>
            <a:br>
              <a:rPr lang="en-GB" sz="3200" dirty="0">
                <a:effectLst>
                  <a:outerShdw blurRad="38100" dist="38100" dir="2700000" algn="tl">
                    <a:srgbClr val="000000">
                      <a:alpha val="43137"/>
                    </a:srgbClr>
                  </a:outerShdw>
                </a:effectLst>
                <a:latin typeface="Calibri" pitchFamily="34" charset="0"/>
              </a:rPr>
            </a:br>
            <a:endParaRPr lang="en-US" sz="2000" dirty="0">
              <a:effectLst>
                <a:outerShdw blurRad="38100" dist="38100" dir="2700000" algn="tl">
                  <a:srgbClr val="000000">
                    <a:alpha val="43137"/>
                  </a:srgbClr>
                </a:outerShdw>
              </a:effectLst>
              <a:latin typeface="Calibri"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9AD81B-2075-6B62-E1FA-4F3EE24774DC}"/>
              </a:ext>
            </a:extLst>
          </p:cNvPr>
          <p:cNvSpPr>
            <a:spLocks noGrp="1"/>
          </p:cNvSpPr>
          <p:nvPr>
            <p:ph type="title"/>
          </p:nvPr>
        </p:nvSpPr>
        <p:spPr/>
        <p:txBody>
          <a:bodyPr/>
          <a:lstStyle/>
          <a:p>
            <a:r>
              <a:rPr lang="fr-FR" dirty="0"/>
              <a:t>General </a:t>
            </a:r>
            <a:r>
              <a:rPr lang="fr-FR" dirty="0" err="1"/>
              <a:t>statements</a:t>
            </a:r>
            <a:endParaRPr lang="fr-FR" dirty="0"/>
          </a:p>
        </p:txBody>
      </p:sp>
      <p:sp>
        <p:nvSpPr>
          <p:cNvPr id="3" name="Espace réservé du contenu 2">
            <a:extLst>
              <a:ext uri="{FF2B5EF4-FFF2-40B4-BE49-F238E27FC236}">
                <a16:creationId xmlns:a16="http://schemas.microsoft.com/office/drawing/2014/main" id="{925D11B2-F5EC-507F-F8AA-8D4D284226D4}"/>
              </a:ext>
            </a:extLst>
          </p:cNvPr>
          <p:cNvSpPr>
            <a:spLocks noGrp="1"/>
          </p:cNvSpPr>
          <p:nvPr>
            <p:ph idx="1"/>
          </p:nvPr>
        </p:nvSpPr>
        <p:spPr>
          <a:xfrm>
            <a:off x="651933" y="1126066"/>
            <a:ext cx="11184467" cy="5232401"/>
          </a:xfrm>
        </p:spPr>
        <p:txBody>
          <a:bodyPr/>
          <a:lstStyle/>
          <a:p>
            <a:pPr marL="0" indent="0">
              <a:buNone/>
            </a:pPr>
            <a:r>
              <a:rPr lang="en-US" sz="1800" dirty="0">
                <a:solidFill>
                  <a:srgbClr val="000000"/>
                </a:solidFill>
                <a:latin typeface="Helvetica 55 Roman" panose="020B0604020202020204" pitchFamily="34" charset="0"/>
              </a:rPr>
              <a:t>Our analysis is based on the comparison between 3GPP SA5 standardization efforts for NDT in comparison of IETF similar initiative.</a:t>
            </a:r>
          </a:p>
          <a:p>
            <a:pPr marL="0" indent="0">
              <a:buNone/>
            </a:pPr>
            <a:r>
              <a:rPr lang="en-US" sz="1800" dirty="0">
                <a:solidFill>
                  <a:srgbClr val="000000"/>
                </a:solidFill>
                <a:latin typeface="Helvetica 55 Roman" panose="020B0604020202020204" pitchFamily="34" charset="0"/>
              </a:rPr>
              <a:t>[1] </a:t>
            </a:r>
            <a:r>
              <a:rPr lang="en-US" sz="1800" dirty="0">
                <a:solidFill>
                  <a:schemeClr val="accent1"/>
                </a:solidFill>
                <a:latin typeface="Helvetica 55 Roman" panose="020B0604020202020204" pitchFamily="34" charset="0"/>
              </a:rPr>
              <a:t>3GPP TR 28.883 v0.2.0 (2025-11)</a:t>
            </a:r>
            <a:r>
              <a:rPr lang="en-US" sz="1800" dirty="0">
                <a:solidFill>
                  <a:srgbClr val="000000"/>
                </a:solidFill>
                <a:latin typeface="Helvetica 55 Roman" panose="020B0604020202020204" pitchFamily="34" charset="0"/>
              </a:rPr>
              <a:t>					</a:t>
            </a:r>
          </a:p>
          <a:p>
            <a:pPr marL="0" indent="0">
              <a:buNone/>
            </a:pPr>
            <a:r>
              <a:rPr lang="en-US" sz="1800" dirty="0">
                <a:solidFill>
                  <a:srgbClr val="000000"/>
                </a:solidFill>
                <a:latin typeface="Helvetica 55 Roman" panose="020B0604020202020204" pitchFamily="34" charset="0"/>
              </a:rPr>
              <a:t>Study on management aspects of </a:t>
            </a:r>
            <a:r>
              <a:rPr lang="en-US" sz="1800" dirty="0" err="1">
                <a:solidFill>
                  <a:srgbClr val="000000"/>
                </a:solidFill>
                <a:latin typeface="Helvetica 55 Roman" panose="020B0604020202020204" pitchFamily="34" charset="0"/>
              </a:rPr>
              <a:t>Netorwk</a:t>
            </a:r>
            <a:r>
              <a:rPr lang="en-US" sz="1800" dirty="0">
                <a:solidFill>
                  <a:srgbClr val="000000"/>
                </a:solidFill>
                <a:latin typeface="Helvetica 55 Roman" panose="020B0604020202020204" pitchFamily="34" charset="0"/>
              </a:rPr>
              <a:t> Digital Twins; Phase 2 (Rel. 20)				</a:t>
            </a:r>
          </a:p>
          <a:p>
            <a:pPr marL="0" indent="0">
              <a:buNone/>
            </a:pPr>
            <a:r>
              <a:rPr lang="en-US" sz="1800" dirty="0">
                <a:solidFill>
                  <a:srgbClr val="000000"/>
                </a:solidFill>
                <a:latin typeface="Helvetica 55 Roman" panose="020B0604020202020204" pitchFamily="34" charset="0"/>
              </a:rPr>
              <a:t>										</a:t>
            </a:r>
          </a:p>
          <a:p>
            <a:pPr marL="0" indent="0">
              <a:buNone/>
            </a:pPr>
            <a:r>
              <a:rPr lang="en-US" sz="1800" dirty="0">
                <a:solidFill>
                  <a:srgbClr val="000000"/>
                </a:solidFill>
                <a:latin typeface="Helvetica 55 Roman" panose="020B0604020202020204" pitchFamily="34" charset="0"/>
              </a:rPr>
              <a:t>[2] </a:t>
            </a:r>
            <a:r>
              <a:rPr lang="en-US" sz="1800" dirty="0">
                <a:solidFill>
                  <a:schemeClr val="accent1"/>
                </a:solidFill>
                <a:latin typeface="Helvetica 55 Roman" panose="020B0604020202020204" pitchFamily="34" charset="0"/>
              </a:rPr>
              <a:t>3GPP  TS 28.561 v19.1.0 (2025-12)</a:t>
            </a:r>
            <a:r>
              <a:rPr lang="en-US" sz="1800" dirty="0">
                <a:solidFill>
                  <a:srgbClr val="000000"/>
                </a:solidFill>
                <a:latin typeface="Helvetica 55 Roman" panose="020B0604020202020204" pitchFamily="34" charset="0"/>
              </a:rPr>
              <a:t>					</a:t>
            </a:r>
          </a:p>
          <a:p>
            <a:pPr marL="0" indent="0">
              <a:buNone/>
            </a:pPr>
            <a:r>
              <a:rPr lang="en-US" sz="1800" dirty="0">
                <a:solidFill>
                  <a:srgbClr val="000000"/>
                </a:solidFill>
                <a:latin typeface="Helvetica 55 Roman" panose="020B0604020202020204" pitchFamily="34" charset="0"/>
              </a:rPr>
              <a:t>Management aspects of Network Digital Twins; (Rel. 19)															</a:t>
            </a:r>
          </a:p>
          <a:p>
            <a:pPr marL="0" indent="0">
              <a:buNone/>
            </a:pPr>
            <a:r>
              <a:rPr lang="en-US" sz="1800" dirty="0">
                <a:solidFill>
                  <a:srgbClr val="000000"/>
                </a:solidFill>
                <a:latin typeface="Helvetica 55 Roman" panose="020B0604020202020204" pitchFamily="34" charset="0"/>
              </a:rPr>
              <a:t>[3] </a:t>
            </a:r>
            <a:r>
              <a:rPr lang="en-US" sz="1800" dirty="0">
                <a:solidFill>
                  <a:schemeClr val="accent1"/>
                </a:solidFill>
                <a:latin typeface="Helvetica 55 Roman" panose="020B0604020202020204" pitchFamily="34" charset="0"/>
              </a:rPr>
              <a:t>3GPP TS 28.312 v19.4.0 (2025-12)</a:t>
            </a:r>
            <a:r>
              <a:rPr lang="en-US" sz="1800" dirty="0">
                <a:solidFill>
                  <a:srgbClr val="000000"/>
                </a:solidFill>
                <a:latin typeface="Helvetica 55 Roman" panose="020B0604020202020204" pitchFamily="34" charset="0"/>
              </a:rPr>
              <a:t>					</a:t>
            </a:r>
          </a:p>
          <a:p>
            <a:pPr marL="0" indent="0">
              <a:buNone/>
            </a:pPr>
            <a:r>
              <a:rPr lang="en-US" sz="1800" dirty="0">
                <a:solidFill>
                  <a:srgbClr val="000000"/>
                </a:solidFill>
                <a:latin typeface="Helvetica 55 Roman" panose="020B0604020202020204" pitchFamily="34" charset="0"/>
              </a:rPr>
              <a:t>Intent driven management services for mobile networks; (Rel. 19)</a:t>
            </a:r>
          </a:p>
          <a:p>
            <a:pPr marL="0" indent="0">
              <a:buNone/>
            </a:pPr>
            <a:endParaRPr lang="en-US" sz="1800" dirty="0">
              <a:solidFill>
                <a:srgbClr val="000000"/>
              </a:solidFill>
              <a:latin typeface="Helvetica 55 Roman" panose="020B0604020202020204" pitchFamily="34" charset="0"/>
            </a:endParaRPr>
          </a:p>
          <a:p>
            <a:pPr marL="0" indent="0">
              <a:buNone/>
            </a:pPr>
            <a:r>
              <a:rPr lang="en-US" sz="1800" dirty="0">
                <a:solidFill>
                  <a:srgbClr val="000000"/>
                </a:solidFill>
                <a:latin typeface="Helvetica 55 Roman" panose="020B0604020202020204" pitchFamily="34" charset="0"/>
              </a:rPr>
              <a:t>IETF: Network Digital Twin: Concepts and Reference Architecture					 </a:t>
            </a:r>
          </a:p>
          <a:p>
            <a:pPr marL="0" indent="0">
              <a:buNone/>
            </a:pPr>
            <a:r>
              <a:rPr lang="en-US" sz="1800" dirty="0">
                <a:solidFill>
                  <a:schemeClr val="accent1"/>
                </a:solidFill>
                <a:latin typeface="Helvetica 55 Roman" panose="020B0604020202020204" pitchFamily="34" charset="0"/>
              </a:rPr>
              <a:t>draft-irtf-nmrg-network-digital-twin-arch-11 (2025-07-07)</a:t>
            </a:r>
            <a:r>
              <a:rPr lang="en-US" sz="1800" dirty="0">
                <a:solidFill>
                  <a:srgbClr val="000000"/>
                </a:solidFill>
                <a:latin typeface="Helvetica 55 Roman" panose="020B0604020202020204" pitchFamily="34" charset="0"/>
              </a:rPr>
              <a:t>										</a:t>
            </a:r>
          </a:p>
          <a:p>
            <a:pPr marL="0" indent="0">
              <a:buNone/>
            </a:pPr>
            <a:r>
              <a:rPr lang="en-US" sz="1800" dirty="0">
                <a:solidFill>
                  <a:schemeClr val="accent1"/>
                </a:solidFill>
                <a:latin typeface="Helvetica 55 Roman" panose="020B0604020202020204" pitchFamily="34" charset="0"/>
              </a:rPr>
              <a:t>Our proposal is to introduce the relevant concepts and use cases in R20, either in 5GA if they are aligned with the new WID scope or in 6G.</a:t>
            </a:r>
            <a:r>
              <a:rPr lang="en-US" sz="1800" dirty="0">
                <a:solidFill>
                  <a:srgbClr val="000000"/>
                </a:solidFill>
                <a:latin typeface="Helvetica 55 Roman" panose="020B0604020202020204" pitchFamily="34" charset="0"/>
              </a:rPr>
              <a:t>								</a:t>
            </a:r>
          </a:p>
        </p:txBody>
      </p:sp>
    </p:spTree>
    <p:extLst>
      <p:ext uri="{BB962C8B-B14F-4D97-AF65-F5344CB8AC3E}">
        <p14:creationId xmlns:p14="http://schemas.microsoft.com/office/powerpoint/2010/main" val="157147148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35C840-A868-AADD-3F6A-0ED2895B1AE9}"/>
              </a:ext>
            </a:extLst>
          </p:cNvPr>
          <p:cNvSpPr>
            <a:spLocks noGrp="1"/>
          </p:cNvSpPr>
          <p:nvPr>
            <p:ph type="title"/>
          </p:nvPr>
        </p:nvSpPr>
        <p:spPr>
          <a:xfrm>
            <a:off x="647701" y="-133887"/>
            <a:ext cx="9103784" cy="1143000"/>
          </a:xfrm>
        </p:spPr>
        <p:txBody>
          <a:bodyPr/>
          <a:lstStyle/>
          <a:p>
            <a:r>
              <a:rPr lang="fr-FR" dirty="0" err="1"/>
              <a:t>Dynamicity</a:t>
            </a:r>
            <a:r>
              <a:rPr lang="fr-FR" dirty="0"/>
              <a:t> of NDT</a:t>
            </a:r>
          </a:p>
        </p:txBody>
      </p:sp>
      <p:sp>
        <p:nvSpPr>
          <p:cNvPr id="3" name="Espace réservé du contenu 2">
            <a:extLst>
              <a:ext uri="{FF2B5EF4-FFF2-40B4-BE49-F238E27FC236}">
                <a16:creationId xmlns:a16="http://schemas.microsoft.com/office/drawing/2014/main" id="{40CDEB91-C55C-0496-4695-3A87F6182346}"/>
              </a:ext>
            </a:extLst>
          </p:cNvPr>
          <p:cNvSpPr>
            <a:spLocks noGrp="1"/>
          </p:cNvSpPr>
          <p:nvPr>
            <p:ph idx="1"/>
          </p:nvPr>
        </p:nvSpPr>
        <p:spPr>
          <a:xfrm>
            <a:off x="647701" y="873651"/>
            <a:ext cx="11184467" cy="4830763"/>
          </a:xfrm>
        </p:spPr>
        <p:txBody>
          <a:bodyPr/>
          <a:lstStyle/>
          <a:p>
            <a:r>
              <a:rPr lang="fr-FR" dirty="0"/>
              <a:t>In IETF</a:t>
            </a:r>
          </a:p>
          <a:p>
            <a:pPr lvl="1"/>
            <a:r>
              <a:rPr lang="en-US" sz="1800" dirty="0"/>
              <a:t>The functional model aims to realize the dynamic evolution of network performance evaluation and intelligent decision-making“.</a:t>
            </a:r>
          </a:p>
          <a:p>
            <a:pPr lvl="1"/>
            <a:r>
              <a:rPr lang="en-US" sz="1800" dirty="0"/>
              <a:t>"In the future, in addition to improving the generalization ability and interpretability of AI models, there is also a need to focus on how to improve the Real-time and interactivity of model reasoning based on data and control in NDT layer".</a:t>
            </a:r>
            <a:endParaRPr lang="fr-FR" sz="1800" dirty="0"/>
          </a:p>
          <a:p>
            <a:r>
              <a:rPr lang="fr-FR" dirty="0"/>
              <a:t>In 3GPP</a:t>
            </a:r>
          </a:p>
          <a:p>
            <a:pPr lvl="1"/>
            <a:r>
              <a:rPr lang="en-US" sz="1800" dirty="0"/>
              <a:t>[1] § 5.8 UC #8: Using external data for NDT modelling[2] § 5.1 Control and LCM of NDTs.		</a:t>
            </a:r>
          </a:p>
          <a:p>
            <a:pPr lvl="1"/>
            <a:r>
              <a:rPr lang="en-US" sz="1800" b="1" dirty="0"/>
              <a:t>dynamic evolution of network performance topic is not covered.</a:t>
            </a:r>
            <a:r>
              <a:rPr lang="en-US" dirty="0"/>
              <a:t>					</a:t>
            </a:r>
            <a:endParaRPr lang="fr-FR" dirty="0"/>
          </a:p>
          <a:p>
            <a:r>
              <a:rPr lang="fr-FR" dirty="0"/>
              <a:t>Our </a:t>
            </a:r>
            <a:r>
              <a:rPr lang="fr-FR" dirty="0" err="1"/>
              <a:t>proposal</a:t>
            </a:r>
            <a:endParaRPr lang="fr-FR" dirty="0"/>
          </a:p>
          <a:p>
            <a:pPr lvl="1"/>
            <a:r>
              <a:rPr lang="en-US" sz="1800" dirty="0"/>
              <a:t>In the network modeling, information on the freshness of data and the operational status of equipment in the network should be added, so that the representation  of the actual network with the NDT is as accurate as possible.</a:t>
            </a:r>
          </a:p>
          <a:p>
            <a:pPr lvl="1"/>
            <a:r>
              <a:rPr lang="en-US" sz="1800" dirty="0"/>
              <a:t>It would also be necessary in network modeling to account for the real topology of the network dynamically, in order to take into account the evolution of the network’s performance, almost in real time.</a:t>
            </a:r>
            <a:endParaRPr lang="fr-FR" sz="1800" dirty="0"/>
          </a:p>
          <a:p>
            <a:endParaRPr lang="fr-FR" dirty="0"/>
          </a:p>
        </p:txBody>
      </p:sp>
    </p:spTree>
    <p:extLst>
      <p:ext uri="{BB962C8B-B14F-4D97-AF65-F5344CB8AC3E}">
        <p14:creationId xmlns:p14="http://schemas.microsoft.com/office/powerpoint/2010/main" val="178235765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C043C-8201-DA78-0F50-66DAC46D6C4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B72DA40-EB6D-1428-9446-0672096D149B}"/>
              </a:ext>
            </a:extLst>
          </p:cNvPr>
          <p:cNvSpPr>
            <a:spLocks noGrp="1"/>
          </p:cNvSpPr>
          <p:nvPr>
            <p:ph type="title"/>
          </p:nvPr>
        </p:nvSpPr>
        <p:spPr>
          <a:xfrm>
            <a:off x="647701" y="-133887"/>
            <a:ext cx="9103784" cy="1143000"/>
          </a:xfrm>
        </p:spPr>
        <p:txBody>
          <a:bodyPr/>
          <a:lstStyle/>
          <a:p>
            <a:r>
              <a:rPr lang="fr-FR" dirty="0" err="1"/>
              <a:t>Twinning</a:t>
            </a:r>
            <a:r>
              <a:rPr lang="fr-FR" dirty="0"/>
              <a:t> management</a:t>
            </a:r>
          </a:p>
        </p:txBody>
      </p:sp>
      <p:sp>
        <p:nvSpPr>
          <p:cNvPr id="3" name="Espace réservé du contenu 2">
            <a:extLst>
              <a:ext uri="{FF2B5EF4-FFF2-40B4-BE49-F238E27FC236}">
                <a16:creationId xmlns:a16="http://schemas.microsoft.com/office/drawing/2014/main" id="{53465239-A3B4-512C-B058-A72AE2AA3AB0}"/>
              </a:ext>
            </a:extLst>
          </p:cNvPr>
          <p:cNvSpPr>
            <a:spLocks noGrp="1"/>
          </p:cNvSpPr>
          <p:nvPr>
            <p:ph idx="1"/>
          </p:nvPr>
        </p:nvSpPr>
        <p:spPr>
          <a:xfrm>
            <a:off x="647701" y="560384"/>
            <a:ext cx="11184467" cy="4830763"/>
          </a:xfrm>
        </p:spPr>
        <p:txBody>
          <a:bodyPr/>
          <a:lstStyle/>
          <a:p>
            <a:r>
              <a:rPr lang="fr-FR" dirty="0"/>
              <a:t>In IETF</a:t>
            </a:r>
          </a:p>
          <a:p>
            <a:pPr lvl="1"/>
            <a:r>
              <a:rPr lang="en-US" sz="1800" dirty="0"/>
              <a:t>"Twining management involves various network components (e.g., controller, orchestration) and domains (security for ex.) from E2E, including , but not limited to, the following main technologies:</a:t>
            </a:r>
          </a:p>
          <a:p>
            <a:pPr lvl="2"/>
            <a:r>
              <a:rPr lang="en-US" sz="1400" dirty="0"/>
              <a:t>Orchestration of twins</a:t>
            </a:r>
          </a:p>
          <a:p>
            <a:pPr lvl="2"/>
            <a:r>
              <a:rPr lang="en-US" sz="1400" dirty="0"/>
              <a:t>Collaboration Management</a:t>
            </a:r>
          </a:p>
          <a:p>
            <a:pPr lvl="2"/>
            <a:r>
              <a:rPr lang="en-US" sz="1400" dirty="0"/>
              <a:t>Conflict Detection and Resolution</a:t>
            </a:r>
          </a:p>
          <a:p>
            <a:pPr lvl="2"/>
            <a:r>
              <a:rPr lang="en-US" sz="1400" dirty="0"/>
              <a:t>Energy-Efficient Twinning“</a:t>
            </a:r>
          </a:p>
          <a:p>
            <a:r>
              <a:rPr lang="fr-FR" dirty="0"/>
              <a:t>In 3GPP</a:t>
            </a:r>
          </a:p>
          <a:p>
            <a:pPr lvl="1"/>
            <a:r>
              <a:rPr lang="en-US" sz="1800" dirty="0"/>
              <a:t>[2] § 4.4 NDT Life-cycle management &amp; § 5.1 Control and LCM of NDTs</a:t>
            </a:r>
          </a:p>
          <a:p>
            <a:pPr lvl="1"/>
            <a:r>
              <a:rPr lang="en-US" sz="1800" dirty="0"/>
              <a:t>[1] § 5.11 UC #11: Create and Execute NDT Job &amp; 5.12 UC #12: Clarification of Suspension and Resumption capabilities for </a:t>
            </a:r>
            <a:r>
              <a:rPr lang="en-US" sz="1800" dirty="0" err="1"/>
              <a:t>NDTJobs</a:t>
            </a:r>
            <a:r>
              <a:rPr lang="en-US" sz="1800" dirty="0"/>
              <a:t> &amp; 5.4 UC# 4: Enhancement for multiple collaborations</a:t>
            </a:r>
            <a:r>
              <a:rPr lang="en-US" dirty="0"/>
              <a:t>				</a:t>
            </a:r>
            <a:endParaRPr lang="fr-FR" dirty="0"/>
          </a:p>
          <a:p>
            <a:r>
              <a:rPr lang="fr-FR" dirty="0"/>
              <a:t>Our </a:t>
            </a:r>
            <a:r>
              <a:rPr lang="fr-FR" dirty="0" err="1"/>
              <a:t>proposal</a:t>
            </a:r>
            <a:endParaRPr lang="fr-FR" dirty="0"/>
          </a:p>
          <a:p>
            <a:pPr lvl="1"/>
            <a:r>
              <a:rPr lang="en-US" sz="1800" dirty="0"/>
              <a:t>orchestration of twins: it would be necessary to manage and organize several instances of twin models.</a:t>
            </a:r>
          </a:p>
          <a:p>
            <a:pPr lvl="1"/>
            <a:r>
              <a:rPr lang="en-US" sz="1800" dirty="0"/>
              <a:t>energy efficiency in the NDT system: it would be necessary to add control in energy </a:t>
            </a:r>
          </a:p>
          <a:p>
            <a:pPr lvl="1"/>
            <a:r>
              <a:rPr lang="en-US" sz="1800" dirty="0"/>
              <a:t>collaboration between several NDTs: it would be necessary to manage the coordination between several NDTs instances for the accomplishment of a task =&gt; use of autonomous agents? link between Autonomous Agents and NDT instances for the realization of an intent? </a:t>
            </a:r>
          </a:p>
        </p:txBody>
      </p:sp>
    </p:spTree>
    <p:extLst>
      <p:ext uri="{BB962C8B-B14F-4D97-AF65-F5344CB8AC3E}">
        <p14:creationId xmlns:p14="http://schemas.microsoft.com/office/powerpoint/2010/main" val="125808463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06568-83ED-F9BA-BD62-2952BA5FBA4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7D8CF9D-8EAB-821B-A43B-F9FEFA67E22E}"/>
              </a:ext>
            </a:extLst>
          </p:cNvPr>
          <p:cNvSpPr>
            <a:spLocks noGrp="1"/>
          </p:cNvSpPr>
          <p:nvPr>
            <p:ph type="title"/>
          </p:nvPr>
        </p:nvSpPr>
        <p:spPr>
          <a:xfrm>
            <a:off x="647701" y="-328621"/>
            <a:ext cx="9103784" cy="1143000"/>
          </a:xfrm>
        </p:spPr>
        <p:txBody>
          <a:bodyPr/>
          <a:lstStyle/>
          <a:p>
            <a:r>
              <a:rPr lang="fr-FR" dirty="0"/>
              <a:t>New application scenarios / use cases</a:t>
            </a:r>
          </a:p>
        </p:txBody>
      </p:sp>
      <p:sp>
        <p:nvSpPr>
          <p:cNvPr id="3" name="Espace réservé du contenu 2">
            <a:extLst>
              <a:ext uri="{FF2B5EF4-FFF2-40B4-BE49-F238E27FC236}">
                <a16:creationId xmlns:a16="http://schemas.microsoft.com/office/drawing/2014/main" id="{725443A8-6018-D49F-1088-3A9E464B8898}"/>
              </a:ext>
            </a:extLst>
          </p:cNvPr>
          <p:cNvSpPr>
            <a:spLocks noGrp="1"/>
          </p:cNvSpPr>
          <p:nvPr>
            <p:ph idx="1"/>
          </p:nvPr>
        </p:nvSpPr>
        <p:spPr>
          <a:xfrm>
            <a:off x="165101" y="153984"/>
            <a:ext cx="11184467" cy="6856416"/>
          </a:xfrm>
        </p:spPr>
        <p:txBody>
          <a:bodyPr/>
          <a:lstStyle/>
          <a:p>
            <a:r>
              <a:rPr lang="fr-FR" dirty="0"/>
              <a:t>In IETF</a:t>
            </a:r>
          </a:p>
          <a:p>
            <a:pPr lvl="1"/>
            <a:r>
              <a:rPr lang="en-US" sz="1800" dirty="0"/>
              <a:t>It is mentioned some application scenarios where NDT can be applied to solve different problems in network management and operation:</a:t>
            </a:r>
          </a:p>
          <a:p>
            <a:pPr lvl="2"/>
            <a:r>
              <a:rPr lang="en-US" sz="1400" dirty="0"/>
              <a:t>Human training (need of a human-in-the-loop with the use of NDT to improve the operators performance: ex. cybersecurity incident handling)</a:t>
            </a:r>
          </a:p>
          <a:p>
            <a:pPr lvl="2"/>
            <a:r>
              <a:rPr lang="en-US" sz="1400" dirty="0"/>
              <a:t>ML Training ("NDT simplifies the complete ML Lifecycle development by providing a realistic environment, including network topologies, to generate the data required in a well-aligned context...).</a:t>
            </a:r>
          </a:p>
          <a:p>
            <a:pPr lvl="2"/>
            <a:r>
              <a:rPr lang="en-US" sz="1400" dirty="0" err="1"/>
              <a:t>Devops</a:t>
            </a:r>
            <a:r>
              <a:rPr lang="en-US" sz="1400" dirty="0"/>
              <a:t>-Oriented Certification (use of NDT environment to verify the specific impacts of updates on service assurance and SLAs...)</a:t>
            </a:r>
          </a:p>
          <a:p>
            <a:pPr lvl="2"/>
            <a:r>
              <a:rPr lang="en-US" sz="1400" dirty="0"/>
              <a:t>Network Fuzzing (use of NDT environment to identify vulnerabilities, bugs and zero-day attacks before production delivery in the production network).</a:t>
            </a:r>
          </a:p>
          <a:p>
            <a:pPr lvl="2"/>
            <a:r>
              <a:rPr lang="en-US" sz="1400" dirty="0"/>
              <a:t>Network Inventory Management (use of NDT management as a means to ensure consistent representation and reporting of inventory component types).</a:t>
            </a:r>
          </a:p>
          <a:p>
            <a:r>
              <a:rPr lang="fr-FR" dirty="0"/>
              <a:t>In 3GPP</a:t>
            </a:r>
          </a:p>
          <a:p>
            <a:pPr lvl="1"/>
            <a:r>
              <a:rPr lang="en-US" sz="1800" dirty="0"/>
              <a:t>"[1] § 5.2 UC #2: Improvement of data generation and §5.3 UC #3: Collaborate with ML training Producer to generate data[2] § 5.4 NDT support for data generation"					</a:t>
            </a:r>
          </a:p>
          <a:p>
            <a:pPr lvl="1"/>
            <a:r>
              <a:rPr lang="en-US" sz="1800" dirty="0"/>
              <a:t>"NDT support for ML training is introduced with data generation capability. "		</a:t>
            </a:r>
            <a:r>
              <a:rPr lang="en-US" dirty="0"/>
              <a:t>		</a:t>
            </a:r>
            <a:endParaRPr lang="fr-FR" dirty="0"/>
          </a:p>
          <a:p>
            <a:r>
              <a:rPr lang="fr-FR" dirty="0"/>
              <a:t>Our </a:t>
            </a:r>
            <a:r>
              <a:rPr lang="fr-FR" dirty="0" err="1"/>
              <a:t>proposal</a:t>
            </a:r>
            <a:endParaRPr lang="fr-FR" dirty="0"/>
          </a:p>
          <a:p>
            <a:pPr lvl="1"/>
            <a:r>
              <a:rPr lang="fr-FR" sz="1800" dirty="0"/>
              <a:t>The 4 application </a:t>
            </a:r>
            <a:r>
              <a:rPr lang="fr-FR" sz="1800" dirty="0" err="1"/>
              <a:t>scenarios"Human</a:t>
            </a:r>
            <a:r>
              <a:rPr lang="fr-FR" sz="1800" dirty="0"/>
              <a:t> training", "Network Fuzzing", "</a:t>
            </a:r>
            <a:r>
              <a:rPr lang="fr-FR" sz="1800" dirty="0" err="1"/>
              <a:t>Devops-Oriented</a:t>
            </a:r>
            <a:r>
              <a:rPr lang="fr-FR" sz="1800" dirty="0"/>
              <a:t> Certification" and "Network Inventory Management" are not </a:t>
            </a:r>
            <a:r>
              <a:rPr lang="fr-FR" sz="1800" dirty="0" err="1"/>
              <a:t>covered</a:t>
            </a:r>
            <a:r>
              <a:rPr lang="fr-FR" sz="1800" dirty="0"/>
              <a:t> by 3GPP SA5 TS and TR=&gt; can </a:t>
            </a:r>
            <a:r>
              <a:rPr lang="fr-FR" sz="1800" dirty="0" err="1"/>
              <a:t>be</a:t>
            </a:r>
            <a:r>
              <a:rPr lang="fr-FR" sz="1800" dirty="0"/>
              <a:t> </a:t>
            </a:r>
            <a:r>
              <a:rPr lang="fr-FR" sz="1800" dirty="0" err="1"/>
              <a:t>added</a:t>
            </a:r>
            <a:r>
              <a:rPr lang="fr-FR" sz="1800" dirty="0"/>
              <a:t> as Use cases in[2] § 5.2 NDT support for network automation and </a:t>
            </a:r>
            <a:r>
              <a:rPr lang="fr-FR" sz="1800" dirty="0" err="1"/>
              <a:t>be</a:t>
            </a:r>
            <a:r>
              <a:rPr lang="fr-FR" sz="1800" dirty="0"/>
              <a:t> </a:t>
            </a:r>
            <a:r>
              <a:rPr lang="fr-FR" sz="1800" dirty="0" err="1"/>
              <a:t>handeled</a:t>
            </a:r>
            <a:r>
              <a:rPr lang="fr-FR" sz="1800" dirty="0"/>
              <a:t> in [1].</a:t>
            </a:r>
            <a:endParaRPr lang="en-US" sz="1800" dirty="0"/>
          </a:p>
        </p:txBody>
      </p:sp>
    </p:spTree>
    <p:extLst>
      <p:ext uri="{BB962C8B-B14F-4D97-AF65-F5344CB8AC3E}">
        <p14:creationId xmlns:p14="http://schemas.microsoft.com/office/powerpoint/2010/main" val="32050113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541463" y="2928941"/>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opic xmlns="83a2ccd5-7887-4112-8051-90ff8184d038">NDT</Topic>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802557C9483594FAE57D1742353088F" ma:contentTypeVersion="6" ma:contentTypeDescription="Crée un document." ma:contentTypeScope="" ma:versionID="96dd26af2ee6de494fab41430eb07b36">
  <xsd:schema xmlns:xsd="http://www.w3.org/2001/XMLSchema" xmlns:xs="http://www.w3.org/2001/XMLSchema" xmlns:p="http://schemas.microsoft.com/office/2006/metadata/properties" xmlns:ns2="83a2ccd5-7887-4112-8051-90ff8184d038" targetNamespace="http://schemas.microsoft.com/office/2006/metadata/properties" ma:root="true" ma:fieldsID="ad13794a790376b3f38e8afed602ec83" ns2:_="">
    <xsd:import namespace="83a2ccd5-7887-4112-8051-90ff8184d038"/>
    <xsd:element name="properties">
      <xsd:complexType>
        <xsd:sequence>
          <xsd:element name="documentManagement">
            <xsd:complexType>
              <xsd:all>
                <xsd:element ref="ns2:Topic"/>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a2ccd5-7887-4112-8051-90ff8184d038" elementFormDefault="qualified">
    <xsd:import namespace="http://schemas.microsoft.com/office/2006/documentManagement/types"/>
    <xsd:import namespace="http://schemas.microsoft.com/office/infopath/2007/PartnerControls"/>
    <xsd:element name="Topic" ma:index="2" ma:displayName="Topic" ma:format="Dropdown" ma:internalName="Topic" ma:readOnly="false">
      <xsd:simpleType>
        <xsd:restriction base="dms:Text">
          <xsd:maxLength value="255"/>
        </xsd:restrict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Type de contenu"/>
        <xsd:element ref="dc:title" minOccurs="0" maxOccurs="1" ma:index="1"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FE4EF5-7F23-4031-9F0E-77DD2FD76D3C}">
  <ds:schemaRefs>
    <ds:schemaRef ds:uri="http://purl.org/dc/terms/"/>
    <ds:schemaRef ds:uri="http://www.w3.org/XML/1998/namespace"/>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83a2ccd5-7887-4112-8051-90ff8184d038"/>
    <ds:schemaRef ds:uri="http://purl.org/dc/dcmitype/"/>
  </ds:schemaRefs>
</ds:datastoreItem>
</file>

<file path=customXml/itemProps2.xml><?xml version="1.0" encoding="utf-8"?>
<ds:datastoreItem xmlns:ds="http://schemas.openxmlformats.org/officeDocument/2006/customXml" ds:itemID="{C88DEA52-A03B-49C0-A0BD-94EC9EC65010}">
  <ds:schemaRefs>
    <ds:schemaRef ds:uri="http://schemas.microsoft.com/sharepoint/v3/contenttype/forms"/>
  </ds:schemaRefs>
</ds:datastoreItem>
</file>

<file path=customXml/itemProps3.xml><?xml version="1.0" encoding="utf-8"?>
<ds:datastoreItem xmlns:ds="http://schemas.openxmlformats.org/officeDocument/2006/customXml" ds:itemID="{3B65B0AC-AB92-4BE3-88B5-99C4B87450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a2ccd5-7887-4112-8051-90ff8184d0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7222825-62ea-40f3-96b5-5375c07996e2}" enabled="1" method="Privileged" siteId="{90c7a20a-f34b-40bf-bc48-b9253b6f5d20}" removed="0"/>
</clbl:labelList>
</file>

<file path=docProps/app.xml><?xml version="1.0" encoding="utf-8"?>
<Properties xmlns="http://schemas.openxmlformats.org/officeDocument/2006/extended-properties" xmlns:vt="http://schemas.openxmlformats.org/officeDocument/2006/docPropsVTypes">
  <Template/>
  <TotalTime>16678</TotalTime>
  <Words>899</Words>
  <Application>Microsoft Office PowerPoint</Application>
  <PresentationFormat>Grand écran</PresentationFormat>
  <Paragraphs>55</Paragraphs>
  <Slides>6</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6</vt:i4>
      </vt:variant>
    </vt:vector>
  </HeadingPairs>
  <TitlesOfParts>
    <vt:vector size="12" baseType="lpstr">
      <vt:lpstr>Arial</vt:lpstr>
      <vt:lpstr>Arial </vt:lpstr>
      <vt:lpstr>Calibri</vt:lpstr>
      <vt:lpstr>Helvetica 55 Roman</vt:lpstr>
      <vt:lpstr>Times New Roman</vt:lpstr>
      <vt:lpstr>Office Theme</vt:lpstr>
      <vt:lpstr>Présentation PowerPoint</vt:lpstr>
      <vt:lpstr>General statements</vt:lpstr>
      <vt:lpstr>Dynamicity of NDT</vt:lpstr>
      <vt:lpstr>Twinning management</vt:lpstr>
      <vt:lpstr>New application scenarios / use cases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DESNOES Frederic INNOV/NET</cp:lastModifiedBy>
  <cp:revision>124</cp:revision>
  <dcterms:created xsi:type="dcterms:W3CDTF">2008-08-30T09:32:10Z</dcterms:created>
  <dcterms:modified xsi:type="dcterms:W3CDTF">2026-01-30T16:14:54Z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0x0101007802557C9483594FAE57D1742353088F</vt:lpwstr>
  </property>
</Properties>
</file>