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9"/>
  </p:notesMasterIdLst>
  <p:handoutMasterIdLst>
    <p:handoutMasterId r:id="rId30"/>
  </p:handoutMasterIdLst>
  <p:sldIdLst>
    <p:sldId id="303" r:id="rId2"/>
    <p:sldId id="937" r:id="rId3"/>
    <p:sldId id="2147481002" r:id="rId4"/>
    <p:sldId id="2147481001" r:id="rId5"/>
    <p:sldId id="1412" r:id="rId6"/>
    <p:sldId id="2147481000" r:id="rId7"/>
    <p:sldId id="2147481006" r:id="rId8"/>
    <p:sldId id="2147480983" r:id="rId9"/>
    <p:sldId id="2147481004" r:id="rId10"/>
    <p:sldId id="2147480976" r:id="rId11"/>
    <p:sldId id="1413" r:id="rId12"/>
    <p:sldId id="2147481009" r:id="rId13"/>
    <p:sldId id="2147480980" r:id="rId14"/>
    <p:sldId id="2147481007" r:id="rId15"/>
    <p:sldId id="2147481005" r:id="rId16"/>
    <p:sldId id="2147480998" r:id="rId17"/>
    <p:sldId id="2147480990" r:id="rId18"/>
    <p:sldId id="2147480988" r:id="rId19"/>
    <p:sldId id="907" r:id="rId20"/>
    <p:sldId id="908" r:id="rId21"/>
    <p:sldId id="924" r:id="rId22"/>
    <p:sldId id="949" r:id="rId23"/>
    <p:sldId id="950" r:id="rId24"/>
    <p:sldId id="988" r:id="rId25"/>
    <p:sldId id="704" r:id="rId26"/>
    <p:sldId id="2147480992" r:id="rId27"/>
    <p:sldId id="2147480999" r:id="rId2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6FFFF"/>
    <a:srgbClr val="6600FF"/>
    <a:srgbClr val="C1E442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97931" autoAdjust="0"/>
  </p:normalViewPr>
  <p:slideViewPr>
    <p:cSldViewPr snapToGrid="0">
      <p:cViewPr>
        <p:scale>
          <a:sx n="100" d="100"/>
          <a:sy n="100" d="100"/>
        </p:scale>
        <p:origin x="58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814" y="-347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300037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7354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S5-255020,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SA5#164,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Dallas, USA, 17 - 21 November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3gpp.org/ftp/tsg_sa/TSG_SA/TSGS_108_Prague_2025-06/Report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hyperlink" Target="https://nwm-trial.etsi.org/#/documents/9037" TargetMode="External"/><Relationship Id="rId18" Type="http://schemas.openxmlformats.org/officeDocument/2006/relationships/hyperlink" Target="https://portal.etsi.org/webapp/TelDir/ListPersDetails.asp?PersId=91259" TargetMode="External"/><Relationship Id="rId26" Type="http://schemas.openxmlformats.org/officeDocument/2006/relationships/hyperlink" Target="https://portal.etsi.org/webapp/TelDir/ListPersDetails.asp?PersId=81420" TargetMode="External"/><Relationship Id="rId39" Type="http://schemas.openxmlformats.org/officeDocument/2006/relationships/image" Target="../media/image8.jpeg"/><Relationship Id="rId21" Type="http://schemas.openxmlformats.org/officeDocument/2006/relationships/hyperlink" Target="https://nwm-trial.etsi.org/#/documents/9044" TargetMode="External"/><Relationship Id="rId34" Type="http://schemas.openxmlformats.org/officeDocument/2006/relationships/hyperlink" Target="https://nwm-trial.etsi.org/#/documents/9139" TargetMode="External"/><Relationship Id="rId7" Type="http://schemas.openxmlformats.org/officeDocument/2006/relationships/hyperlink" Target="https://nwm-trial.etsi.org/#/documents/9063" TargetMode="External"/><Relationship Id="rId12" Type="http://schemas.openxmlformats.org/officeDocument/2006/relationships/hyperlink" Target="https://portal.etsi.org/webapp/TelDir/ListPersDetails.asp?PersId=37005" TargetMode="External"/><Relationship Id="rId17" Type="http://schemas.openxmlformats.org/officeDocument/2006/relationships/hyperlink" Target="https://nwm-trial.etsi.org/#/documents/9036" TargetMode="External"/><Relationship Id="rId25" Type="http://schemas.openxmlformats.org/officeDocument/2006/relationships/hyperlink" Target="https://nwm-trial.etsi.org/#/documents/9029" TargetMode="External"/><Relationship Id="rId33" Type="http://schemas.openxmlformats.org/officeDocument/2006/relationships/hyperlink" Target="https://nwm-trial.etsi.org/#/documents/9138" TargetMode="External"/><Relationship Id="rId38" Type="http://schemas.openxmlformats.org/officeDocument/2006/relationships/hyperlink" Target="https://nwm-trial.etsi.org/#/documents/9062" TargetMode="External"/><Relationship Id="rId2" Type="http://schemas.openxmlformats.org/officeDocument/2006/relationships/hyperlink" Target="https://portal.etsi.org/webapp/TelDir/ListPersDetails.asp?PersId=47274" TargetMode="External"/><Relationship Id="rId16" Type="http://schemas.openxmlformats.org/officeDocument/2006/relationships/hyperlink" Target="https://portal.etsi.org/webapp/TelDir/ListPersDetails.asp?PersId=43306" TargetMode="External"/><Relationship Id="rId20" Type="http://schemas.openxmlformats.org/officeDocument/2006/relationships/hyperlink" Target="https://portal.etsi.org/webapp/TelDir/ListPersDetails.asp?PersId=97608" TargetMode="External"/><Relationship Id="rId29" Type="http://schemas.openxmlformats.org/officeDocument/2006/relationships/hyperlink" Target="https://nwm-trial.etsi.org/#/documents/905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etsi.org/webapp/TelDir/ListPersDetails.asp?PersId=87586" TargetMode="External"/><Relationship Id="rId11" Type="http://schemas.openxmlformats.org/officeDocument/2006/relationships/hyperlink" Target="https://nwm-trial.etsi.org/#/documents/9040" TargetMode="External"/><Relationship Id="rId24" Type="http://schemas.openxmlformats.org/officeDocument/2006/relationships/hyperlink" Target="https://portal.etsi.org/webapp/TelDir/ListPersDetails.asp?PersId=14104" TargetMode="External"/><Relationship Id="rId32" Type="http://schemas.openxmlformats.org/officeDocument/2006/relationships/hyperlink" Target="https://nwm-trial.etsi.org/#/documents/9053" TargetMode="External"/><Relationship Id="rId37" Type="http://schemas.openxmlformats.org/officeDocument/2006/relationships/hyperlink" Target="https://portal.etsi.org/webapp/TelDir/ListPersDetails.asp?PersId=81291" TargetMode="External"/><Relationship Id="rId5" Type="http://schemas.openxmlformats.org/officeDocument/2006/relationships/hyperlink" Target="https://portal.etsi.org/webapp/TelDir/ListPersDetails.asp?PersId=61969" TargetMode="External"/><Relationship Id="rId15" Type="http://schemas.openxmlformats.org/officeDocument/2006/relationships/hyperlink" Target="https://nwm-trial.etsi.org/#/documents/9051" TargetMode="External"/><Relationship Id="rId23" Type="http://schemas.openxmlformats.org/officeDocument/2006/relationships/hyperlink" Target="https://nwm-trial.etsi.org/#/documents/9046" TargetMode="External"/><Relationship Id="rId28" Type="http://schemas.openxmlformats.org/officeDocument/2006/relationships/hyperlink" Target="https://portal.etsi.org/webapp/TelDir/ListPersDetails.asp?PersId=96106" TargetMode="External"/><Relationship Id="rId36" Type="http://schemas.openxmlformats.org/officeDocument/2006/relationships/hyperlink" Target="https://nwm-trial.etsi.org/#/documents/9057" TargetMode="External"/><Relationship Id="rId10" Type="http://schemas.openxmlformats.org/officeDocument/2006/relationships/hyperlink" Target="https://portal.etsi.org/webapp/TelDir/ListPersDetails.asp?PersId=81664" TargetMode="External"/><Relationship Id="rId19" Type="http://schemas.openxmlformats.org/officeDocument/2006/relationships/hyperlink" Target="https://nwm-trial.etsi.org/#/documents/9034" TargetMode="External"/><Relationship Id="rId31" Type="http://schemas.openxmlformats.org/officeDocument/2006/relationships/hyperlink" Target="https://nwm-trial.etsi.org/#/documents/9049" TargetMode="External"/><Relationship Id="rId4" Type="http://schemas.openxmlformats.org/officeDocument/2006/relationships/hyperlink" Target="https://nwm-trial.etsi.org/#/documents/9027" TargetMode="External"/><Relationship Id="rId9" Type="http://schemas.openxmlformats.org/officeDocument/2006/relationships/hyperlink" Target="https://nwm-trial.etsi.org/#/documents/9052" TargetMode="External"/><Relationship Id="rId14" Type="http://schemas.openxmlformats.org/officeDocument/2006/relationships/hyperlink" Target="https://portal.etsi.org/webapp/TelDir/ListPersDetails.asp?PersId=92523" TargetMode="External"/><Relationship Id="rId22" Type="http://schemas.openxmlformats.org/officeDocument/2006/relationships/hyperlink" Target="https://portal.etsi.org/webapp/TelDir/ListPersDetails.asp?PersId=103772" TargetMode="External"/><Relationship Id="rId27" Type="http://schemas.openxmlformats.org/officeDocument/2006/relationships/hyperlink" Target="https://nwm-trial.etsi.org/#/documents/9059" TargetMode="External"/><Relationship Id="rId30" Type="http://schemas.openxmlformats.org/officeDocument/2006/relationships/hyperlink" Target="https://portal.etsi.org/webapp/TelDir/ListPersDetails.asp?PersId=99129" TargetMode="External"/><Relationship Id="rId35" Type="http://schemas.openxmlformats.org/officeDocument/2006/relationships/hyperlink" Target="https://portal.etsi.org/webapp/TelDir/ListPersDetails.asp?PersId=102879" TargetMode="External"/><Relationship Id="rId8" Type="http://schemas.openxmlformats.org/officeDocument/2006/relationships/hyperlink" Target="https://portal.etsi.org/webapp/TelDir/ListPersDetails.asp?PersId=96973" TargetMode="External"/><Relationship Id="rId3" Type="http://schemas.openxmlformats.org/officeDocument/2006/relationships/hyperlink" Target="https://nwm-trial.etsi.org/#/documents/9047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nwm-trial.etsi.org/#/documents/9204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wm-trial.etsi.org/#/documents/9209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863.zip" TargetMode="External"/><Relationship Id="rId13" Type="http://schemas.openxmlformats.org/officeDocument/2006/relationships/hyperlink" Target="https://www.3gpp.org/ftp/Information/WI_Sheet/SP-250879.zip" TargetMode="External"/><Relationship Id="rId18" Type="http://schemas.openxmlformats.org/officeDocument/2006/relationships/hyperlink" Target="https://www.3gpp.org/ftp/Information/WI_Sheet/SP-241566.zip" TargetMode="External"/><Relationship Id="rId3" Type="http://schemas.openxmlformats.org/officeDocument/2006/relationships/hyperlink" Target="https://www.3gpp.org/ftp/Information/WI_Sheet/SP-251218.zip" TargetMode="External"/><Relationship Id="rId21" Type="http://schemas.openxmlformats.org/officeDocument/2006/relationships/hyperlink" Target="https://www.3gpp.org/ftp/Information/WI_Sheet/SP-250869.zip" TargetMode="External"/><Relationship Id="rId7" Type="http://schemas.openxmlformats.org/officeDocument/2006/relationships/hyperlink" Target="https://www.3gpp.org/ftp/Information/WI_Sheet/SP-250862.zip" TargetMode="External"/><Relationship Id="rId12" Type="http://schemas.openxmlformats.org/officeDocument/2006/relationships/hyperlink" Target="https://www.3gpp.org/ftp/Information/WI_Sheet/SP-250868.zip" TargetMode="External"/><Relationship Id="rId17" Type="http://schemas.openxmlformats.org/officeDocument/2006/relationships/hyperlink" Target="https://www.3gpp.org/ftp/Information/WI_Sheet/SP-251204.zip" TargetMode="External"/><Relationship Id="rId2" Type="http://schemas.openxmlformats.org/officeDocument/2006/relationships/image" Target="../media/image8.jpeg"/><Relationship Id="rId16" Type="http://schemas.openxmlformats.org/officeDocument/2006/relationships/hyperlink" Target="https://www.3gpp.org/ftp/Information/WI_Sheet/SP-251203.zip" TargetMode="External"/><Relationship Id="rId20" Type="http://schemas.openxmlformats.org/officeDocument/2006/relationships/hyperlink" Target="https://www.3gpp.org/ftp/Information/WI_Sheet/SP-250880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50861.zip" TargetMode="External"/><Relationship Id="rId11" Type="http://schemas.openxmlformats.org/officeDocument/2006/relationships/hyperlink" Target="https://www.3gpp.org/ftp/Information/WI_Sheet/SP-250866.zip" TargetMode="External"/><Relationship Id="rId5" Type="http://schemas.openxmlformats.org/officeDocument/2006/relationships/hyperlink" Target="https://www.3gpp.org/ftp/Information/WI_Sheet/SP-251025.zip" TargetMode="External"/><Relationship Id="rId15" Type="http://schemas.openxmlformats.org/officeDocument/2006/relationships/hyperlink" Target="https://www.3gpp.org/ftp/Information/WI_Sheet/SP-251024.zip" TargetMode="External"/><Relationship Id="rId10" Type="http://schemas.openxmlformats.org/officeDocument/2006/relationships/hyperlink" Target="https://www.3gpp.org/ftp/Information/WI_Sheet/SP-250865.zip" TargetMode="External"/><Relationship Id="rId19" Type="http://schemas.openxmlformats.org/officeDocument/2006/relationships/hyperlink" Target="https://www.3gpp.org/ftp/Information/WI_Sheet/SP-251214.zip" TargetMode="External"/><Relationship Id="rId4" Type="http://schemas.openxmlformats.org/officeDocument/2006/relationships/hyperlink" Target="https://www.3gpp.org/ftp/Information/WI_Sheet/SP-250867.zip" TargetMode="External"/><Relationship Id="rId9" Type="http://schemas.openxmlformats.org/officeDocument/2006/relationships/hyperlink" Target="https://www.3gpp.org/ftp/Information/WI_Sheet/SP-250864.zip" TargetMode="External"/><Relationship Id="rId14" Type="http://schemas.openxmlformats.org/officeDocument/2006/relationships/hyperlink" Target="https://www.3gpp.org/ftp/Information/WI_Sheet/SP-251026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US" altLang="zh-CN" sz="1800" dirty="0">
                <a:latin typeface="Arial" pitchFamily="34" charset="0"/>
              </a:rPr>
              <a:t>Dallas, USA, 17 - 21 November 2025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5" y="4339138"/>
            <a:ext cx="9270761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SA#109 information: Overall 6G Workplan </a:t>
            </a:r>
            <a:endParaRPr lang="zh-CN" alt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EEBE75-7B0F-4009-91D6-E26E6099F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8" y="1343922"/>
            <a:ext cx="5774354" cy="47276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183A6A-EB21-4970-890F-3C5C669E7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3965" y="1343923"/>
            <a:ext cx="6236472" cy="47276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0149942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F71B159-5AEA-4DA5-A985-5126BBAED272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pic>
        <p:nvPicPr>
          <p:cNvPr id="6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5D67941B-40AB-46F5-BBED-FF61ACDBD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71981B-FC76-4552-9137-C8EBF4B684DA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SP-251191)</a:t>
            </a:r>
            <a:endParaRPr lang="zh-CN" altLang="en-US" sz="1050" b="1" dirty="0"/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7F457555-CF87-4CE6-8F81-259CDCA74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3153" y="607426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3F576B14-02C5-4809-BA13-BE95F4599EFA}"/>
              </a:ext>
            </a:extLst>
          </p:cNvPr>
          <p:cNvSpPr/>
          <p:nvPr/>
        </p:nvSpPr>
        <p:spPr bwMode="auto">
          <a:xfrm>
            <a:off x="3940634" y="5538423"/>
            <a:ext cx="651403" cy="18698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" name="Chevron 60">
            <a:extLst>
              <a:ext uri="{FF2B5EF4-FFF2-40B4-BE49-F238E27FC236}">
                <a16:creationId xmlns:a16="http://schemas.microsoft.com/office/drawing/2014/main" id="{12305906-36D6-4FDE-AE60-F198A9C41FB6}"/>
              </a:ext>
            </a:extLst>
          </p:cNvPr>
          <p:cNvSpPr/>
          <p:nvPr/>
        </p:nvSpPr>
        <p:spPr bwMode="auto">
          <a:xfrm>
            <a:off x="4524304" y="5521212"/>
            <a:ext cx="3681585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6G </a:t>
            </a:r>
            <a:r>
              <a:rPr lang="fr-FR" sz="900" dirty="0" err="1">
                <a:latin typeface="+mn-lt"/>
                <a:ea typeface="ＭＳ Ｐゴシック" charset="-128"/>
              </a:rPr>
              <a:t>Study</a:t>
            </a:r>
            <a:r>
              <a:rPr lang="fr-FR" sz="900" dirty="0">
                <a:latin typeface="+mn-lt"/>
                <a:ea typeface="ＭＳ Ｐゴシック" charset="-128"/>
              </a:rPr>
              <a:t>(</a:t>
            </a:r>
            <a:r>
              <a:rPr lang="fr-FR" sz="900" dirty="0" err="1">
                <a:latin typeface="+mn-lt"/>
                <a:ea typeface="ＭＳ Ｐゴシック" charset="-128"/>
              </a:rPr>
              <a:t>ies</a:t>
            </a:r>
            <a:r>
              <a:rPr lang="fr-FR" sz="900" dirty="0">
                <a:latin typeface="+mn-lt"/>
                <a:ea typeface="ＭＳ Ｐゴシック" charset="-128"/>
              </a:rPr>
              <a:t>)</a:t>
            </a:r>
          </a:p>
        </p:txBody>
      </p:sp>
      <p:sp>
        <p:nvSpPr>
          <p:cNvPr id="11" name="矩形 1">
            <a:extLst>
              <a:ext uri="{FF2B5EF4-FFF2-40B4-BE49-F238E27FC236}">
                <a16:creationId xmlns:a16="http://schemas.microsoft.com/office/drawing/2014/main" id="{99460C8C-C212-435D-BF27-B33ABD083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022" y="5467004"/>
            <a:ext cx="4935495" cy="34292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E693D9-2AB8-453D-A340-CA3EE196571E}"/>
              </a:ext>
            </a:extLst>
          </p:cNvPr>
          <p:cNvSpPr txBox="1"/>
          <p:nvPr/>
        </p:nvSpPr>
        <p:spPr>
          <a:xfrm>
            <a:off x="8731480" y="543504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928B733E-D932-44E3-BC91-905F72A1CD8A}"/>
              </a:ext>
            </a:extLst>
          </p:cNvPr>
          <p:cNvSpPr/>
          <p:nvPr/>
        </p:nvSpPr>
        <p:spPr bwMode="auto">
          <a:xfrm>
            <a:off x="3835539" y="5070641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02671963-4D2B-441A-8EF0-ED59FD1209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006" y="526777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6G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E2374816-F968-4F06-A36A-F9207169F65A}"/>
              </a:ext>
            </a:extLst>
          </p:cNvPr>
          <p:cNvSpPr/>
          <p:nvPr/>
        </p:nvSpPr>
        <p:spPr bwMode="auto">
          <a:xfrm>
            <a:off x="8129849" y="5517094"/>
            <a:ext cx="630307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6" name="Star: 5 Points 102">
            <a:extLst>
              <a:ext uri="{FF2B5EF4-FFF2-40B4-BE49-F238E27FC236}">
                <a16:creationId xmlns:a16="http://schemas.microsoft.com/office/drawing/2014/main" id="{94E20210-7AC3-4779-8517-F24A05366FB3}"/>
              </a:ext>
            </a:extLst>
          </p:cNvPr>
          <p:cNvSpPr/>
          <p:nvPr/>
        </p:nvSpPr>
        <p:spPr bwMode="auto">
          <a:xfrm>
            <a:off x="5642073" y="5732753"/>
            <a:ext cx="243274" cy="211077"/>
          </a:xfrm>
          <a:prstGeom prst="star5">
            <a:avLst/>
          </a:prstGeom>
          <a:solidFill>
            <a:srgbClr val="FFC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id="{31F7B8AD-4A83-4FB9-8B1C-E3DEE5883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610" y="5920995"/>
            <a:ext cx="1164115" cy="1987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en-GB" sz="700" b="1" dirty="0">
                <a:latin typeface="Calibri" panose="020F0502020204030204" pitchFamily="34" charset="0"/>
                <a:cs typeface="Calibri" panose="020F0502020204030204" pitchFamily="34" charset="0"/>
              </a:rPr>
              <a:t>Check point</a:t>
            </a:r>
            <a:r>
              <a:rPr lang="en-GB" altLang="en-US" sz="700" b="1" dirty="0">
                <a:latin typeface="Calibri" panose="020F0502020204030204" pitchFamily="34" charset="0"/>
                <a:cs typeface="Calibri" panose="020F0502020204030204" pitchFamily="34" charset="0"/>
              </a:rPr>
              <a:t> 6G SA5</a:t>
            </a:r>
            <a:endParaRPr lang="en-US" altLang="en-GB" sz="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0970D17-B0BC-47E1-9CEB-04FA844456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5810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191CD7AC-FDDD-4267-BD09-623F1ADD13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3716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A78891DC-B442-443B-99A8-7E873B1A916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622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9ACE67-E1BE-47FE-B10B-91CBC6AD6C6D}"/>
              </a:ext>
            </a:extLst>
          </p:cNvPr>
          <p:cNvCxnSpPr>
            <a:cxnSpLocks/>
          </p:cNvCxnSpPr>
          <p:nvPr/>
        </p:nvCxnSpPr>
        <p:spPr bwMode="auto">
          <a:xfrm>
            <a:off x="381744" y="139671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114">
            <a:extLst>
              <a:ext uri="{FF2B5EF4-FFF2-40B4-BE49-F238E27FC236}">
                <a16:creationId xmlns:a16="http://schemas.microsoft.com/office/drawing/2014/main" id="{661DCDD4-2268-4699-BEC6-DBF78EF93A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67831" y="188029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08F1EAE9-720F-4074-8BC3-709865F575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0639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CF8E231-E6D5-4228-A97D-1A93D09984EB}"/>
              </a:ext>
            </a:extLst>
          </p:cNvPr>
          <p:cNvSpPr txBox="1"/>
          <p:nvPr/>
        </p:nvSpPr>
        <p:spPr>
          <a:xfrm>
            <a:off x="1279316" y="127447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8E95864-48B3-41DE-880B-59617C8AFBBD}"/>
              </a:ext>
            </a:extLst>
          </p:cNvPr>
          <p:cNvGrpSpPr/>
          <p:nvPr/>
        </p:nvGrpSpPr>
        <p:grpSpPr>
          <a:xfrm>
            <a:off x="721397" y="1539802"/>
            <a:ext cx="400050" cy="354013"/>
            <a:chOff x="996003" y="755453"/>
            <a:chExt cx="400050" cy="354013"/>
          </a:xfrm>
        </p:grpSpPr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ACDA4568-9B3D-471F-AFBA-C190DBB861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7" name="TextBox 59">
              <a:extLst>
                <a:ext uri="{FF2B5EF4-FFF2-40B4-BE49-F238E27FC236}">
                  <a16:creationId xmlns:a16="http://schemas.microsoft.com/office/drawing/2014/main" id="{9BC07F31-9751-4572-A8B4-E6D7EA7F7D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B36886B-29E6-4F3B-BB59-38BA13B65190}"/>
              </a:ext>
            </a:extLst>
          </p:cNvPr>
          <p:cNvGrpSpPr/>
          <p:nvPr/>
        </p:nvGrpSpPr>
        <p:grpSpPr>
          <a:xfrm>
            <a:off x="5575834" y="1539802"/>
            <a:ext cx="403225" cy="354013"/>
            <a:chOff x="6320478" y="755453"/>
            <a:chExt cx="403225" cy="354013"/>
          </a:xfrm>
        </p:grpSpPr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3CB28B6C-FA01-4EC5-B071-2DD670E88F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0" name="TextBox 60">
              <a:extLst>
                <a:ext uri="{FF2B5EF4-FFF2-40B4-BE49-F238E27FC236}">
                  <a16:creationId xmlns:a16="http://schemas.microsoft.com/office/drawing/2014/main" id="{5AC1BD84-1A6B-432D-BA8E-C92A000D3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2714BC-395B-4C97-A29B-6A4E88C164D4}"/>
              </a:ext>
            </a:extLst>
          </p:cNvPr>
          <p:cNvGrpSpPr/>
          <p:nvPr/>
        </p:nvGrpSpPr>
        <p:grpSpPr>
          <a:xfrm>
            <a:off x="3137503" y="1539802"/>
            <a:ext cx="390525" cy="354013"/>
            <a:chOff x="3678878" y="755453"/>
            <a:chExt cx="390525" cy="354013"/>
          </a:xfrm>
        </p:grpSpPr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0149490A-9019-4287-B3DF-4136DDC7A9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3" name="TextBox 61">
              <a:extLst>
                <a:ext uri="{FF2B5EF4-FFF2-40B4-BE49-F238E27FC236}">
                  <a16:creationId xmlns:a16="http://schemas.microsoft.com/office/drawing/2014/main" id="{AE939828-69BB-4B52-BF64-4118877BF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4283128-C1D1-4A8F-9BE8-C2B4D088CA98}"/>
              </a:ext>
            </a:extLst>
          </p:cNvPr>
          <p:cNvGrpSpPr/>
          <p:nvPr/>
        </p:nvGrpSpPr>
        <p:grpSpPr>
          <a:xfrm>
            <a:off x="1327011" y="1539802"/>
            <a:ext cx="396875" cy="354013"/>
            <a:chOff x="1684978" y="755453"/>
            <a:chExt cx="396875" cy="354013"/>
          </a:xfrm>
        </p:grpSpPr>
        <p:sp>
          <p:nvSpPr>
            <p:cNvPr id="35" name="TextBox 86">
              <a:extLst>
                <a:ext uri="{FF2B5EF4-FFF2-40B4-BE49-F238E27FC236}">
                  <a16:creationId xmlns:a16="http://schemas.microsoft.com/office/drawing/2014/main" id="{B1DFB351-6893-4FA6-A0C7-28C2649EB8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6" name="TextBox 62">
              <a:extLst>
                <a:ext uri="{FF2B5EF4-FFF2-40B4-BE49-F238E27FC236}">
                  <a16:creationId xmlns:a16="http://schemas.microsoft.com/office/drawing/2014/main" id="{AC53EFE4-80CF-48C6-AF36-BD59CCC4C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9346CEB-8612-401C-9721-47E7487E1DCE}"/>
              </a:ext>
            </a:extLst>
          </p:cNvPr>
          <p:cNvGrpSpPr/>
          <p:nvPr/>
        </p:nvGrpSpPr>
        <p:grpSpPr>
          <a:xfrm>
            <a:off x="3733592" y="1539802"/>
            <a:ext cx="422275" cy="354013"/>
            <a:chOff x="4367853" y="755453"/>
            <a:chExt cx="422275" cy="354013"/>
          </a:xfrm>
        </p:grpSpPr>
        <p:sp>
          <p:nvSpPr>
            <p:cNvPr id="38" name="TextBox 86">
              <a:extLst>
                <a:ext uri="{FF2B5EF4-FFF2-40B4-BE49-F238E27FC236}">
                  <a16:creationId xmlns:a16="http://schemas.microsoft.com/office/drawing/2014/main" id="{74961294-F81E-4911-9E25-C072394ADA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9" name="TextBox 63">
              <a:extLst>
                <a:ext uri="{FF2B5EF4-FFF2-40B4-BE49-F238E27FC236}">
                  <a16:creationId xmlns:a16="http://schemas.microsoft.com/office/drawing/2014/main" id="{FBE69D3C-A360-4002-BD4C-3F8DA0CBF4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3C7301C-E387-45E0-9761-58D120CF0CAE}"/>
              </a:ext>
            </a:extLst>
          </p:cNvPr>
          <p:cNvGrpSpPr/>
          <p:nvPr/>
        </p:nvGrpSpPr>
        <p:grpSpPr>
          <a:xfrm>
            <a:off x="6184623" y="1539802"/>
            <a:ext cx="407988" cy="354013"/>
            <a:chOff x="6884040" y="755453"/>
            <a:chExt cx="407988" cy="354013"/>
          </a:xfrm>
        </p:grpSpPr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05BC1CBF-470D-4F24-B7E7-907C60D3B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2" name="TextBox 64">
              <a:extLst>
                <a:ext uri="{FF2B5EF4-FFF2-40B4-BE49-F238E27FC236}">
                  <a16:creationId xmlns:a16="http://schemas.microsoft.com/office/drawing/2014/main" id="{443E0125-5625-4B27-9BA1-E1FB885F39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39E0B5E-DB65-446A-8CFC-DD6296E3E3FD}"/>
              </a:ext>
            </a:extLst>
          </p:cNvPr>
          <p:cNvGrpSpPr/>
          <p:nvPr/>
        </p:nvGrpSpPr>
        <p:grpSpPr>
          <a:xfrm>
            <a:off x="1929450" y="1539802"/>
            <a:ext cx="390525" cy="354013"/>
            <a:chOff x="2464440" y="755453"/>
            <a:chExt cx="390525" cy="354013"/>
          </a:xfrm>
        </p:grpSpPr>
        <p:sp>
          <p:nvSpPr>
            <p:cNvPr id="44" name="TextBox 86">
              <a:extLst>
                <a:ext uri="{FF2B5EF4-FFF2-40B4-BE49-F238E27FC236}">
                  <a16:creationId xmlns:a16="http://schemas.microsoft.com/office/drawing/2014/main" id="{04CBF53E-CDEC-4D29-BFF5-0A89AEADF1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5" name="TextBox 65">
              <a:extLst>
                <a:ext uri="{FF2B5EF4-FFF2-40B4-BE49-F238E27FC236}">
                  <a16:creationId xmlns:a16="http://schemas.microsoft.com/office/drawing/2014/main" id="{961ACCF4-DFC7-4973-847B-1A55282DB8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C4B2A75-84D0-4CFD-9C46-8B6303B42FA8}"/>
              </a:ext>
            </a:extLst>
          </p:cNvPr>
          <p:cNvGrpSpPr/>
          <p:nvPr/>
        </p:nvGrpSpPr>
        <p:grpSpPr>
          <a:xfrm>
            <a:off x="4361431" y="1539802"/>
            <a:ext cx="406400" cy="354013"/>
            <a:chOff x="5098103" y="755453"/>
            <a:chExt cx="406400" cy="354013"/>
          </a:xfrm>
        </p:grpSpPr>
        <p:sp>
          <p:nvSpPr>
            <p:cNvPr id="47" name="TextBox 86">
              <a:extLst>
                <a:ext uri="{FF2B5EF4-FFF2-40B4-BE49-F238E27FC236}">
                  <a16:creationId xmlns:a16="http://schemas.microsoft.com/office/drawing/2014/main" id="{3C4ECA9F-56B5-4577-906C-BAD9227E92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8" name="TextBox 66">
              <a:extLst>
                <a:ext uri="{FF2B5EF4-FFF2-40B4-BE49-F238E27FC236}">
                  <a16:creationId xmlns:a16="http://schemas.microsoft.com/office/drawing/2014/main" id="{7B421096-16F7-4256-9606-B3DA2A10E2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39B8D6B-D95E-4E28-9CAC-45098CFA76AB}"/>
              </a:ext>
            </a:extLst>
          </p:cNvPr>
          <p:cNvGrpSpPr/>
          <p:nvPr/>
        </p:nvGrpSpPr>
        <p:grpSpPr>
          <a:xfrm>
            <a:off x="125308" y="1539802"/>
            <a:ext cx="390525" cy="354013"/>
            <a:chOff x="314965" y="755453"/>
            <a:chExt cx="390525" cy="354013"/>
          </a:xfrm>
        </p:grpSpPr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D00FFB44-3FF2-44C3-9984-2F53A30CEF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1" name="TextBox 69">
              <a:extLst>
                <a:ext uri="{FF2B5EF4-FFF2-40B4-BE49-F238E27FC236}">
                  <a16:creationId xmlns:a16="http://schemas.microsoft.com/office/drawing/2014/main" id="{86363818-3F1D-4C30-BFAE-F706D50300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AD79648-41CC-4CE8-8C17-59D69913461D}"/>
              </a:ext>
            </a:extLst>
          </p:cNvPr>
          <p:cNvGrpSpPr/>
          <p:nvPr/>
        </p:nvGrpSpPr>
        <p:grpSpPr>
          <a:xfrm>
            <a:off x="2525539" y="1539802"/>
            <a:ext cx="406400" cy="354013"/>
            <a:chOff x="2991490" y="755453"/>
            <a:chExt cx="406400" cy="354013"/>
          </a:xfrm>
        </p:grpSpPr>
        <p:sp>
          <p:nvSpPr>
            <p:cNvPr id="53" name="TextBox 86">
              <a:extLst>
                <a:ext uri="{FF2B5EF4-FFF2-40B4-BE49-F238E27FC236}">
                  <a16:creationId xmlns:a16="http://schemas.microsoft.com/office/drawing/2014/main" id="{D6F891C1-2900-474E-A4D9-94CD71D03F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4" name="TextBox 70">
              <a:extLst>
                <a:ext uri="{FF2B5EF4-FFF2-40B4-BE49-F238E27FC236}">
                  <a16:creationId xmlns:a16="http://schemas.microsoft.com/office/drawing/2014/main" id="{E859D9BC-E265-4DA0-971C-93E165D75C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10C96AD-7EE8-47F1-9986-C21D7A4DC4BD}"/>
              </a:ext>
            </a:extLst>
          </p:cNvPr>
          <p:cNvGrpSpPr/>
          <p:nvPr/>
        </p:nvGrpSpPr>
        <p:grpSpPr>
          <a:xfrm>
            <a:off x="4973395" y="1539802"/>
            <a:ext cx="396875" cy="354013"/>
            <a:chOff x="5758503" y="755453"/>
            <a:chExt cx="396875" cy="354013"/>
          </a:xfrm>
        </p:grpSpPr>
        <p:sp>
          <p:nvSpPr>
            <p:cNvPr id="56" name="TextBox 86">
              <a:extLst>
                <a:ext uri="{FF2B5EF4-FFF2-40B4-BE49-F238E27FC236}">
                  <a16:creationId xmlns:a16="http://schemas.microsoft.com/office/drawing/2014/main" id="{83D623C2-F1A0-46BF-81F3-E256C5404B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7" name="TextBox 71">
              <a:extLst>
                <a:ext uri="{FF2B5EF4-FFF2-40B4-BE49-F238E27FC236}">
                  <a16:creationId xmlns:a16="http://schemas.microsoft.com/office/drawing/2014/main" id="{B2E497FD-59D6-44E8-A91D-C8AB06EF93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8" name="TextBox 67">
            <a:extLst>
              <a:ext uri="{FF2B5EF4-FFF2-40B4-BE49-F238E27FC236}">
                <a16:creationId xmlns:a16="http://schemas.microsoft.com/office/drawing/2014/main" id="{9CAC9E6F-ACC4-486F-A7A4-7EB049B32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29" y="143799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59" name="TextBox 1">
            <a:extLst>
              <a:ext uri="{FF2B5EF4-FFF2-40B4-BE49-F238E27FC236}">
                <a16:creationId xmlns:a16="http://schemas.microsoft.com/office/drawing/2014/main" id="{2A2826D5-FE30-4A70-950D-D85D0D1F8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9612" y="3249160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459C6103-FB17-4340-9E06-32E57322C3F9}"/>
              </a:ext>
            </a:extLst>
          </p:cNvPr>
          <p:cNvSpPr/>
          <p:nvPr/>
        </p:nvSpPr>
        <p:spPr bwMode="auto">
          <a:xfrm>
            <a:off x="4684064" y="5216725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D6AF6D4-CEFE-4B1D-8453-D2B1958805FA}"/>
              </a:ext>
            </a:extLst>
          </p:cNvPr>
          <p:cNvGrpSpPr/>
          <p:nvPr/>
        </p:nvGrpSpPr>
        <p:grpSpPr>
          <a:xfrm>
            <a:off x="6798175" y="1529642"/>
            <a:ext cx="390850" cy="354013"/>
            <a:chOff x="7359013" y="745293"/>
            <a:chExt cx="390850" cy="354013"/>
          </a:xfrm>
        </p:grpSpPr>
        <p:sp>
          <p:nvSpPr>
            <p:cNvPr id="62" name="TextBox 86">
              <a:extLst>
                <a:ext uri="{FF2B5EF4-FFF2-40B4-BE49-F238E27FC236}">
                  <a16:creationId xmlns:a16="http://schemas.microsoft.com/office/drawing/2014/main" id="{082D6411-8BD9-4ED2-A55F-AAFA1C5A30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3" name="TextBox 66">
              <a:extLst>
                <a:ext uri="{FF2B5EF4-FFF2-40B4-BE49-F238E27FC236}">
                  <a16:creationId xmlns:a16="http://schemas.microsoft.com/office/drawing/2014/main" id="{7858FFBE-68D4-4D04-AD46-3F5FE06610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E666995-AB12-4056-B1AE-82AAEF4FE839}"/>
              </a:ext>
            </a:extLst>
          </p:cNvPr>
          <p:cNvGrpSpPr/>
          <p:nvPr/>
        </p:nvGrpSpPr>
        <p:grpSpPr>
          <a:xfrm>
            <a:off x="7394589" y="1529642"/>
            <a:ext cx="384175" cy="354013"/>
            <a:chOff x="8016563" y="745293"/>
            <a:chExt cx="384175" cy="354013"/>
          </a:xfrm>
        </p:grpSpPr>
        <p:sp>
          <p:nvSpPr>
            <p:cNvPr id="65" name="TextBox 86">
              <a:extLst>
                <a:ext uri="{FF2B5EF4-FFF2-40B4-BE49-F238E27FC236}">
                  <a16:creationId xmlns:a16="http://schemas.microsoft.com/office/drawing/2014/main" id="{FADE0858-2FE2-4764-AFE5-4EA4204CA7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6" name="TextBox 71">
              <a:extLst>
                <a:ext uri="{FF2B5EF4-FFF2-40B4-BE49-F238E27FC236}">
                  <a16:creationId xmlns:a16="http://schemas.microsoft.com/office/drawing/2014/main" id="{9F1301B3-4E42-4DA4-A823-2E8A1A87EC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67" name="TextBox 86">
            <a:extLst>
              <a:ext uri="{FF2B5EF4-FFF2-40B4-BE49-F238E27FC236}">
                <a16:creationId xmlns:a16="http://schemas.microsoft.com/office/drawing/2014/main" id="{1341D4F3-886C-4017-8CF3-9D077E87A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4328" y="154318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8" name="TextBox 60">
            <a:extLst>
              <a:ext uri="{FF2B5EF4-FFF2-40B4-BE49-F238E27FC236}">
                <a16:creationId xmlns:a16="http://schemas.microsoft.com/office/drawing/2014/main" id="{61652F14-B3F8-47C9-9B8D-D3135D22A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9578" y="169717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9" name="TextBox 60">
            <a:extLst>
              <a:ext uri="{FF2B5EF4-FFF2-40B4-BE49-F238E27FC236}">
                <a16:creationId xmlns:a16="http://schemas.microsoft.com/office/drawing/2014/main" id="{91E96060-A8BF-47DC-B5A6-F6EABEAD3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9739" y="168024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70" name="TextBox 1">
            <a:extLst>
              <a:ext uri="{FF2B5EF4-FFF2-40B4-BE49-F238E27FC236}">
                <a16:creationId xmlns:a16="http://schemas.microsoft.com/office/drawing/2014/main" id="{D3A74361-513B-4779-B298-D4348A697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574" y="2475586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71" name="TextBox 86">
            <a:extLst>
              <a:ext uri="{FF2B5EF4-FFF2-40B4-BE49-F238E27FC236}">
                <a16:creationId xmlns:a16="http://schemas.microsoft.com/office/drawing/2014/main" id="{6869FB59-6863-4F82-9578-ADD7C3FDE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1845" y="153980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19D024AB-BB51-48DF-B707-725BBE2F7B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3192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2BD561F4-693E-4685-94CC-B8B6561F002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4763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D0190754-76E5-40BC-AECF-119939A40A9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55910" y="190446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5" name="Straight Connector 114">
            <a:extLst>
              <a:ext uri="{FF2B5EF4-FFF2-40B4-BE49-F238E27FC236}">
                <a16:creationId xmlns:a16="http://schemas.microsoft.com/office/drawing/2014/main" id="{1303767E-65B6-4156-B98B-6969FEDD1B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6333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D31A499C-895A-4598-A8EE-373511659A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6857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7" name="Straight Connector 114">
            <a:extLst>
              <a:ext uri="{FF2B5EF4-FFF2-40B4-BE49-F238E27FC236}">
                <a16:creationId xmlns:a16="http://schemas.microsoft.com/office/drawing/2014/main" id="{A46A9108-FED9-49A4-B719-65DC3B35136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7380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B5266C3E-F58D-4BEB-B5C2-A623F79CC9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8427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AC572698-AF68-485F-86B8-61D370C51E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8951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117150E2-4941-4C31-8C85-5E715E364B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7904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1" name="Chevron 60">
            <a:extLst>
              <a:ext uri="{FF2B5EF4-FFF2-40B4-BE49-F238E27FC236}">
                <a16:creationId xmlns:a16="http://schemas.microsoft.com/office/drawing/2014/main" id="{C7594509-804E-42EF-99A8-ED680A49A651}"/>
              </a:ext>
            </a:extLst>
          </p:cNvPr>
          <p:cNvSpPr/>
          <p:nvPr/>
        </p:nvSpPr>
        <p:spPr bwMode="auto">
          <a:xfrm>
            <a:off x="1981201" y="2208295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2" name="Chevron 60">
            <a:extLst>
              <a:ext uri="{FF2B5EF4-FFF2-40B4-BE49-F238E27FC236}">
                <a16:creationId xmlns:a16="http://schemas.microsoft.com/office/drawing/2014/main" id="{EB53944E-9016-4E4C-BEB8-55527844C23A}"/>
              </a:ext>
            </a:extLst>
          </p:cNvPr>
          <p:cNvSpPr/>
          <p:nvPr/>
        </p:nvSpPr>
        <p:spPr bwMode="auto">
          <a:xfrm>
            <a:off x="1320796" y="2214959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3" name="Chevron 60">
            <a:extLst>
              <a:ext uri="{FF2B5EF4-FFF2-40B4-BE49-F238E27FC236}">
                <a16:creationId xmlns:a16="http://schemas.microsoft.com/office/drawing/2014/main" id="{75DFB299-80E8-4AAF-946F-D1A3173C5491}"/>
              </a:ext>
            </a:extLst>
          </p:cNvPr>
          <p:cNvSpPr/>
          <p:nvPr/>
        </p:nvSpPr>
        <p:spPr bwMode="auto">
          <a:xfrm>
            <a:off x="2079409" y="2609112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A602BB19-B850-4A57-B5EF-123B20158E10}"/>
              </a:ext>
            </a:extLst>
          </p:cNvPr>
          <p:cNvSpPr/>
          <p:nvPr/>
        </p:nvSpPr>
        <p:spPr bwMode="auto">
          <a:xfrm>
            <a:off x="2682236" y="2643138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9AD565B3-04B2-4999-BFC4-9675BED7AA46}"/>
              </a:ext>
            </a:extLst>
          </p:cNvPr>
          <p:cNvSpPr/>
          <p:nvPr/>
        </p:nvSpPr>
        <p:spPr bwMode="auto">
          <a:xfrm>
            <a:off x="3420530" y="3040623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FCA6F3CF-7CBD-4199-83BD-942D057483F6}"/>
              </a:ext>
            </a:extLst>
          </p:cNvPr>
          <p:cNvSpPr/>
          <p:nvPr/>
        </p:nvSpPr>
        <p:spPr bwMode="auto">
          <a:xfrm>
            <a:off x="3980599" y="3934904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E90EAB4E-400D-4AF0-9DB3-8B380C441760}"/>
              </a:ext>
            </a:extLst>
          </p:cNvPr>
          <p:cNvSpPr/>
          <p:nvPr/>
        </p:nvSpPr>
        <p:spPr bwMode="auto">
          <a:xfrm>
            <a:off x="3854023" y="3551941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A9505944-C6DA-4F46-9B66-DD749A89F049}"/>
              </a:ext>
            </a:extLst>
          </p:cNvPr>
          <p:cNvSpPr/>
          <p:nvPr/>
        </p:nvSpPr>
        <p:spPr bwMode="auto">
          <a:xfrm>
            <a:off x="5737009" y="5193418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2BFF6A5-D2E8-4E83-96D3-D8C9BA848D01}"/>
              </a:ext>
            </a:extLst>
          </p:cNvPr>
          <p:cNvCxnSpPr>
            <a:cxnSpLocks/>
          </p:cNvCxnSpPr>
          <p:nvPr/>
        </p:nvCxnSpPr>
        <p:spPr bwMode="auto">
          <a:xfrm>
            <a:off x="2749017" y="13933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CA6BB228-E272-4395-BBB6-41E078337009}"/>
              </a:ext>
            </a:extLst>
          </p:cNvPr>
          <p:cNvSpPr txBox="1"/>
          <p:nvPr/>
        </p:nvSpPr>
        <p:spPr>
          <a:xfrm>
            <a:off x="3646589" y="127109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034E9C24-2B6E-4168-B83B-8EBC313B6C89}"/>
              </a:ext>
            </a:extLst>
          </p:cNvPr>
          <p:cNvCxnSpPr>
            <a:cxnSpLocks/>
          </p:cNvCxnSpPr>
          <p:nvPr/>
        </p:nvCxnSpPr>
        <p:spPr bwMode="auto">
          <a:xfrm>
            <a:off x="5150160" y="139672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ECF0E89D-33DB-4AB2-A0B7-E033612CC306}"/>
              </a:ext>
            </a:extLst>
          </p:cNvPr>
          <p:cNvSpPr txBox="1"/>
          <p:nvPr/>
        </p:nvSpPr>
        <p:spPr>
          <a:xfrm>
            <a:off x="6047732" y="127448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55CB168-1584-434F-BD27-A07C594839B7}"/>
              </a:ext>
            </a:extLst>
          </p:cNvPr>
          <p:cNvCxnSpPr>
            <a:cxnSpLocks/>
          </p:cNvCxnSpPr>
          <p:nvPr/>
        </p:nvCxnSpPr>
        <p:spPr bwMode="auto">
          <a:xfrm>
            <a:off x="7544529" y="138656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53C1513C-B1B9-44F3-8DD2-244870B10412}"/>
              </a:ext>
            </a:extLst>
          </p:cNvPr>
          <p:cNvSpPr txBox="1"/>
          <p:nvPr/>
        </p:nvSpPr>
        <p:spPr>
          <a:xfrm>
            <a:off x="8110208" y="127787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5" name="Thought Bubble: Cloud 94">
            <a:extLst>
              <a:ext uri="{FF2B5EF4-FFF2-40B4-BE49-F238E27FC236}">
                <a16:creationId xmlns:a16="http://schemas.microsoft.com/office/drawing/2014/main" id="{1ADF464F-E8E6-46EE-AAC5-3871E3DA8D4D}"/>
              </a:ext>
            </a:extLst>
          </p:cNvPr>
          <p:cNvSpPr/>
          <p:nvPr/>
        </p:nvSpPr>
        <p:spPr bwMode="auto">
          <a:xfrm>
            <a:off x="4031699" y="4683764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6" name="Chevron 60">
            <a:extLst>
              <a:ext uri="{FF2B5EF4-FFF2-40B4-BE49-F238E27FC236}">
                <a16:creationId xmlns:a16="http://schemas.microsoft.com/office/drawing/2014/main" id="{A728EB23-BCFE-43E2-8ADE-528509AFB799}"/>
              </a:ext>
            </a:extLst>
          </p:cNvPr>
          <p:cNvSpPr/>
          <p:nvPr/>
        </p:nvSpPr>
        <p:spPr bwMode="auto">
          <a:xfrm>
            <a:off x="3381735" y="3539838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D78A297C-96C9-4B7E-96F4-E5CE3B275AF6}"/>
              </a:ext>
            </a:extLst>
          </p:cNvPr>
          <p:cNvSpPr txBox="1"/>
          <p:nvPr/>
        </p:nvSpPr>
        <p:spPr>
          <a:xfrm>
            <a:off x="3940635" y="4783358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8" name="Chevron 60">
            <a:extLst>
              <a:ext uri="{FF2B5EF4-FFF2-40B4-BE49-F238E27FC236}">
                <a16:creationId xmlns:a16="http://schemas.microsoft.com/office/drawing/2014/main" id="{97A9F545-3BC2-466E-9A37-415F4F234856}"/>
              </a:ext>
            </a:extLst>
          </p:cNvPr>
          <p:cNvSpPr/>
          <p:nvPr/>
        </p:nvSpPr>
        <p:spPr bwMode="auto">
          <a:xfrm>
            <a:off x="4555910" y="4392986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9" name="Title 1">
            <a:extLst>
              <a:ext uri="{FF2B5EF4-FFF2-40B4-BE49-F238E27FC236}">
                <a16:creationId xmlns:a16="http://schemas.microsoft.com/office/drawing/2014/main" id="{A19F0E78-5A60-4DAE-9C47-090E5D9B6A40}"/>
              </a:ext>
            </a:extLst>
          </p:cNvPr>
          <p:cNvSpPr txBox="1">
            <a:spLocks/>
          </p:cNvSpPr>
          <p:nvPr/>
        </p:nvSpPr>
        <p:spPr bwMode="auto">
          <a:xfrm>
            <a:off x="801405" y="831762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B19E28F1-4438-4575-A831-6AB48F21AC19}"/>
              </a:ext>
            </a:extLst>
          </p:cNvPr>
          <p:cNvSpPr/>
          <p:nvPr/>
        </p:nvSpPr>
        <p:spPr bwMode="auto">
          <a:xfrm>
            <a:off x="7570113" y="3538428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1" name="Thought Bubble: Cloud 100">
            <a:extLst>
              <a:ext uri="{FF2B5EF4-FFF2-40B4-BE49-F238E27FC236}">
                <a16:creationId xmlns:a16="http://schemas.microsoft.com/office/drawing/2014/main" id="{885749CB-CD12-4E35-9628-623402D6A7EF}"/>
              </a:ext>
            </a:extLst>
          </p:cNvPr>
          <p:cNvSpPr/>
          <p:nvPr/>
        </p:nvSpPr>
        <p:spPr bwMode="auto">
          <a:xfrm>
            <a:off x="7977668" y="518877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C8C710B-FBF9-4B3A-99C9-13223261DF68}"/>
              </a:ext>
            </a:extLst>
          </p:cNvPr>
          <p:cNvSpPr txBox="1"/>
          <p:nvPr/>
        </p:nvSpPr>
        <p:spPr>
          <a:xfrm>
            <a:off x="7889767" y="5214932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03" name="TextBox 1">
            <a:extLst>
              <a:ext uri="{FF2B5EF4-FFF2-40B4-BE49-F238E27FC236}">
                <a16:creationId xmlns:a16="http://schemas.microsoft.com/office/drawing/2014/main" id="{DCB91766-BC49-4D81-BBFA-FFF7FC791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1357" y="89284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04" name="Straight Connector 114">
            <a:extLst>
              <a:ext uri="{FF2B5EF4-FFF2-40B4-BE49-F238E27FC236}">
                <a16:creationId xmlns:a16="http://schemas.microsoft.com/office/drawing/2014/main" id="{452E74E4-92E3-46BA-AA35-A33517859C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8301" y="177675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5" name="Thought Bubble: Cloud 104">
            <a:extLst>
              <a:ext uri="{FF2B5EF4-FFF2-40B4-BE49-F238E27FC236}">
                <a16:creationId xmlns:a16="http://schemas.microsoft.com/office/drawing/2014/main" id="{2CC234DC-AB7D-4643-8D36-F9692EC89BDC}"/>
              </a:ext>
            </a:extLst>
          </p:cNvPr>
          <p:cNvSpPr/>
          <p:nvPr/>
        </p:nvSpPr>
        <p:spPr bwMode="auto">
          <a:xfrm>
            <a:off x="5727554" y="4661066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ED4BA34-8E73-43D5-A4B6-2F4C73F3CEFD}"/>
              </a:ext>
            </a:extLst>
          </p:cNvPr>
          <p:cNvSpPr txBox="1"/>
          <p:nvPr/>
        </p:nvSpPr>
        <p:spPr>
          <a:xfrm>
            <a:off x="5856677" y="4728235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107" name="Diamond 106">
            <a:extLst>
              <a:ext uri="{FF2B5EF4-FFF2-40B4-BE49-F238E27FC236}">
                <a16:creationId xmlns:a16="http://schemas.microsoft.com/office/drawing/2014/main" id="{7F7268A4-EE1D-4FD5-83D3-2BECE502017A}"/>
              </a:ext>
            </a:extLst>
          </p:cNvPr>
          <p:cNvSpPr/>
          <p:nvPr/>
        </p:nvSpPr>
        <p:spPr bwMode="auto">
          <a:xfrm>
            <a:off x="1034777" y="21202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8" name="Straight Connector 114">
            <a:extLst>
              <a:ext uri="{FF2B5EF4-FFF2-40B4-BE49-F238E27FC236}">
                <a16:creationId xmlns:a16="http://schemas.microsoft.com/office/drawing/2014/main" id="{EE8548F0-1705-4578-A94B-1A308C249E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4239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9" name="Diamond 108">
            <a:extLst>
              <a:ext uri="{FF2B5EF4-FFF2-40B4-BE49-F238E27FC236}">
                <a16:creationId xmlns:a16="http://schemas.microsoft.com/office/drawing/2014/main" id="{075DD92C-EAA9-4EC1-BB58-51CF99C6CA57}"/>
              </a:ext>
            </a:extLst>
          </p:cNvPr>
          <p:cNvSpPr/>
          <p:nvPr/>
        </p:nvSpPr>
        <p:spPr bwMode="auto">
          <a:xfrm>
            <a:off x="3151492" y="293463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Star: 5 Points 109">
            <a:extLst>
              <a:ext uri="{FF2B5EF4-FFF2-40B4-BE49-F238E27FC236}">
                <a16:creationId xmlns:a16="http://schemas.microsoft.com/office/drawing/2014/main" id="{7FC65F78-F1A8-4D70-8B67-8A67C9DC5FF5}"/>
              </a:ext>
            </a:extLst>
          </p:cNvPr>
          <p:cNvSpPr/>
          <p:nvPr/>
        </p:nvSpPr>
        <p:spPr bwMode="auto">
          <a:xfrm>
            <a:off x="3835539" y="354853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1" name="Star: 5 Points 110">
            <a:extLst>
              <a:ext uri="{FF2B5EF4-FFF2-40B4-BE49-F238E27FC236}">
                <a16:creationId xmlns:a16="http://schemas.microsoft.com/office/drawing/2014/main" id="{563818C7-DFBA-4494-A716-6E4A5F2A307A}"/>
              </a:ext>
            </a:extLst>
          </p:cNvPr>
          <p:cNvSpPr/>
          <p:nvPr/>
        </p:nvSpPr>
        <p:spPr bwMode="auto">
          <a:xfrm>
            <a:off x="3777983" y="2604292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C35D9BE6-55C1-4334-8F2A-008C680DBF93}"/>
              </a:ext>
            </a:extLst>
          </p:cNvPr>
          <p:cNvSpPr/>
          <p:nvPr/>
        </p:nvSpPr>
        <p:spPr>
          <a:xfrm>
            <a:off x="9350632" y="1746123"/>
            <a:ext cx="259097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Mar.2027 (SA#115/SA5#171) or Jun.2027 (SA#116/SA5#172) </a:t>
            </a:r>
          </a:p>
          <a:p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Note: Check point on Mar. 2026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  <a:sym typeface="+mn-ea"/>
              </a:rPr>
              <a:t>(SA#111/SA5#165)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for 6G end time and future 6G workplan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47463F5C-FCEE-4089-9469-6DF0A8BA2A6C}"/>
              </a:ext>
            </a:extLst>
          </p:cNvPr>
          <p:cNvSpPr/>
          <p:nvPr/>
        </p:nvSpPr>
        <p:spPr bwMode="auto">
          <a:xfrm>
            <a:off x="4440784" y="5750967"/>
            <a:ext cx="741423" cy="258193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US" altLang="zh-CN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OAM 6G SID def</a:t>
            </a: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176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icture 160" descr="A blue and black logo&#10;&#10;Description automatically generated">
            <a:extLst>
              <a:ext uri="{FF2B5EF4-FFF2-40B4-BE49-F238E27FC236}">
                <a16:creationId xmlns:a16="http://schemas.microsoft.com/office/drawing/2014/main" id="{CFE523CC-1891-4621-A6B3-02CA570A60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162" name="Title 1">
            <a:extLst>
              <a:ext uri="{FF2B5EF4-FFF2-40B4-BE49-F238E27FC236}">
                <a16:creationId xmlns:a16="http://schemas.microsoft.com/office/drawing/2014/main" id="{2ECF9FB7-B19F-49D9-99A2-9ED5768D0638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SA5 </a:t>
            </a:r>
            <a:r>
              <a:rPr lang="en-US" altLang="zh-CN" sz="3600" dirty="0"/>
              <a:t>Checkpoint Plan</a:t>
            </a:r>
            <a:endParaRPr lang="en-US" sz="3600" dirty="0"/>
          </a:p>
        </p:txBody>
      </p: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037CB918-7A18-41A1-B947-E57E02B18FA3}"/>
              </a:ext>
            </a:extLst>
          </p:cNvPr>
          <p:cNvGrpSpPr/>
          <p:nvPr/>
        </p:nvGrpSpPr>
        <p:grpSpPr>
          <a:xfrm>
            <a:off x="1209511" y="791080"/>
            <a:ext cx="9366494" cy="5569056"/>
            <a:chOff x="1209511" y="791080"/>
            <a:chExt cx="9366494" cy="5569056"/>
          </a:xfrm>
        </p:grpSpPr>
        <p:cxnSp>
          <p:nvCxnSpPr>
            <p:cNvPr id="246" name="Straight Connector 114">
              <a:extLst>
                <a:ext uri="{FF2B5EF4-FFF2-40B4-BE49-F238E27FC236}">
                  <a16:creationId xmlns:a16="http://schemas.microsoft.com/office/drawing/2014/main" id="{C085B13F-660F-467A-AF60-BE95032BEAC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14148" y="1546046"/>
              <a:ext cx="0" cy="3904514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7" name="Straight Connector 114">
              <a:extLst>
                <a:ext uri="{FF2B5EF4-FFF2-40B4-BE49-F238E27FC236}">
                  <a16:creationId xmlns:a16="http://schemas.microsoft.com/office/drawing/2014/main" id="{01D09ADB-8051-4169-B7AF-D0820A474B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81721" y="1527739"/>
              <a:ext cx="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4" name="Straight Connector 114">
              <a:extLst>
                <a:ext uri="{FF2B5EF4-FFF2-40B4-BE49-F238E27FC236}">
                  <a16:creationId xmlns:a16="http://schemas.microsoft.com/office/drawing/2014/main" id="{8893CAAB-106F-42C5-893E-F0F0A3F0661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340441" y="1509667"/>
              <a:ext cx="10360" cy="443410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7B881468-20B5-4D4E-ACF8-13FAAC0227EB}"/>
                </a:ext>
              </a:extLst>
            </p:cNvPr>
            <p:cNvGrpSpPr/>
            <p:nvPr/>
          </p:nvGrpSpPr>
          <p:grpSpPr>
            <a:xfrm>
              <a:off x="5972178" y="1121181"/>
              <a:ext cx="395664" cy="386368"/>
              <a:chOff x="6333712" y="755453"/>
              <a:chExt cx="340621" cy="330912"/>
            </a:xfrm>
          </p:grpSpPr>
          <p:sp>
            <p:nvSpPr>
              <p:cNvPr id="239" name="TextBox 86">
                <a:extLst>
                  <a:ext uri="{FF2B5EF4-FFF2-40B4-BE49-F238E27FC236}">
                    <a16:creationId xmlns:a16="http://schemas.microsoft.com/office/drawing/2014/main" id="{E15A7509-133B-4766-8F96-D9A5BD7F16F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33712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#113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40" name="TextBox 60">
                <a:extLst>
                  <a:ext uri="{FF2B5EF4-FFF2-40B4-BE49-F238E27FC236}">
                    <a16:creationId xmlns:a16="http://schemas.microsoft.com/office/drawing/2014/main" id="{DE6552EB-7018-4D05-B2E0-9D645A9315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8" y="909441"/>
                <a:ext cx="328455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A6AD349D-EB8E-478D-BB81-AD3D5F58915B}"/>
                </a:ext>
              </a:extLst>
            </p:cNvPr>
            <p:cNvGrpSpPr/>
            <p:nvPr/>
          </p:nvGrpSpPr>
          <p:grpSpPr>
            <a:xfrm>
              <a:off x="2294607" y="1123871"/>
              <a:ext cx="422523" cy="386368"/>
              <a:chOff x="3683640" y="755453"/>
              <a:chExt cx="363744" cy="330912"/>
            </a:xfrm>
          </p:grpSpPr>
          <p:sp>
            <p:nvSpPr>
              <p:cNvPr id="237" name="TextBox 86">
                <a:extLst>
                  <a:ext uri="{FF2B5EF4-FFF2-40B4-BE49-F238E27FC236}">
                    <a16:creationId xmlns:a16="http://schemas.microsoft.com/office/drawing/2014/main" id="{9AD2AB92-49AB-4ECB-B7CA-16E26127EDA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00895" y="755453"/>
                <a:ext cx="34648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#109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8" name="TextBox 61">
                <a:extLst>
                  <a:ext uri="{FF2B5EF4-FFF2-40B4-BE49-F238E27FC236}">
                    <a16:creationId xmlns:a16="http://schemas.microsoft.com/office/drawing/2014/main" id="{DBF9B2B6-3470-4C05-A40D-5296B7FA9B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40" y="909441"/>
                <a:ext cx="328455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531126D7-109A-45C0-9A3D-7B44EDD34928}"/>
                </a:ext>
              </a:extLst>
            </p:cNvPr>
            <p:cNvGrpSpPr/>
            <p:nvPr/>
          </p:nvGrpSpPr>
          <p:grpSpPr>
            <a:xfrm>
              <a:off x="3311295" y="1123871"/>
              <a:ext cx="408483" cy="386368"/>
              <a:chOff x="4403867" y="755453"/>
              <a:chExt cx="351657" cy="330912"/>
            </a:xfrm>
          </p:grpSpPr>
          <p:sp>
            <p:nvSpPr>
              <p:cNvPr id="235" name="TextBox 86">
                <a:extLst>
                  <a:ext uri="{FF2B5EF4-FFF2-40B4-BE49-F238E27FC236}">
                    <a16:creationId xmlns:a16="http://schemas.microsoft.com/office/drawing/2014/main" id="{574DCE4A-9BC0-4566-B7A8-52BB887D1F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3867" y="755453"/>
                <a:ext cx="32484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#110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6" name="TextBox 63">
                <a:extLst>
                  <a:ext uri="{FF2B5EF4-FFF2-40B4-BE49-F238E27FC236}">
                    <a16:creationId xmlns:a16="http://schemas.microsoft.com/office/drawing/2014/main" id="{D9125108-3A58-42EE-A75C-53F614534C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36871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404DE365-EAA3-453F-84F9-10CB0C88E8B1}"/>
                </a:ext>
              </a:extLst>
            </p:cNvPr>
            <p:cNvGrpSpPr/>
            <p:nvPr/>
          </p:nvGrpSpPr>
          <p:grpSpPr>
            <a:xfrm>
              <a:off x="4197309" y="1141371"/>
              <a:ext cx="385722" cy="386368"/>
              <a:chOff x="5129853" y="755453"/>
              <a:chExt cx="332063" cy="330912"/>
            </a:xfrm>
          </p:grpSpPr>
          <p:sp>
            <p:nvSpPr>
              <p:cNvPr id="233" name="TextBox 86">
                <a:extLst>
                  <a:ext uri="{FF2B5EF4-FFF2-40B4-BE49-F238E27FC236}">
                    <a16:creationId xmlns:a16="http://schemas.microsoft.com/office/drawing/2014/main" id="{E28A749F-2A4C-454A-8193-F0C9BF0903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45753" y="755453"/>
                <a:ext cx="298400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#111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4" name="TextBox 66">
                <a:extLst>
                  <a:ext uri="{FF2B5EF4-FFF2-40B4-BE49-F238E27FC236}">
                    <a16:creationId xmlns:a16="http://schemas.microsoft.com/office/drawing/2014/main" id="{EE17C6C8-AACC-4C2E-B993-180E5636C1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3206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20B4E8E2-639F-4564-98E0-10CDB4E63D7A}"/>
                </a:ext>
              </a:extLst>
            </p:cNvPr>
            <p:cNvGrpSpPr/>
            <p:nvPr/>
          </p:nvGrpSpPr>
          <p:grpSpPr>
            <a:xfrm>
              <a:off x="5096939" y="1113767"/>
              <a:ext cx="383861" cy="386368"/>
              <a:chOff x="5771203" y="755453"/>
              <a:chExt cx="330461" cy="330912"/>
            </a:xfrm>
          </p:grpSpPr>
          <p:sp>
            <p:nvSpPr>
              <p:cNvPr id="229" name="TextBox 86">
                <a:extLst>
                  <a:ext uri="{FF2B5EF4-FFF2-40B4-BE49-F238E27FC236}">
                    <a16:creationId xmlns:a16="http://schemas.microsoft.com/office/drawing/2014/main" id="{D3CCDA0C-978F-4BF7-B455-7A6FB177D9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5231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#112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0" name="TextBox 71">
                <a:extLst>
                  <a:ext uri="{FF2B5EF4-FFF2-40B4-BE49-F238E27FC236}">
                    <a16:creationId xmlns:a16="http://schemas.microsoft.com/office/drawing/2014/main" id="{94078563-7F50-4E61-9CBA-1510555BA1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2364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sp>
          <p:nvSpPr>
            <p:cNvPr id="171" name="TextBox 67">
              <a:extLst>
                <a:ext uri="{FF2B5EF4-FFF2-40B4-BE49-F238E27FC236}">
                  <a16:creationId xmlns:a16="http://schemas.microsoft.com/office/drawing/2014/main" id="{E6D0E4FF-54E9-4D2A-9E82-02E0E1D1B4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9511" y="1124762"/>
              <a:ext cx="416445" cy="20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TSGs</a:t>
              </a:r>
            </a:p>
          </p:txBody>
        </p:sp>
        <p:cxnSp>
          <p:nvCxnSpPr>
            <p:cNvPr id="172" name="Straight Connector 114">
              <a:extLst>
                <a:ext uri="{FF2B5EF4-FFF2-40B4-BE49-F238E27FC236}">
                  <a16:creationId xmlns:a16="http://schemas.microsoft.com/office/drawing/2014/main" id="{1B69BEA8-9E9F-4B5E-B48C-C231AD2B392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639472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3" name="Straight Connector 114">
              <a:extLst>
                <a:ext uri="{FF2B5EF4-FFF2-40B4-BE49-F238E27FC236}">
                  <a16:creationId xmlns:a16="http://schemas.microsoft.com/office/drawing/2014/main" id="{90A69BAC-B75F-4B82-BD6E-7F3CFBC181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3428" y="153455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4" name="Straight Connector 114">
              <a:extLst>
                <a:ext uri="{FF2B5EF4-FFF2-40B4-BE49-F238E27FC236}">
                  <a16:creationId xmlns:a16="http://schemas.microsoft.com/office/drawing/2014/main" id="{4108BCF2-6C66-44C1-972B-327B0C6F07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427537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5" name="Straight Connector 114">
              <a:extLst>
                <a:ext uri="{FF2B5EF4-FFF2-40B4-BE49-F238E27FC236}">
                  <a16:creationId xmlns:a16="http://schemas.microsoft.com/office/drawing/2014/main" id="{8BB3D0B0-5C6C-43BE-9B71-B93E947C20C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15601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6" name="Straight Connector 114">
              <a:extLst>
                <a:ext uri="{FF2B5EF4-FFF2-40B4-BE49-F238E27FC236}">
                  <a16:creationId xmlns:a16="http://schemas.microsoft.com/office/drawing/2014/main" id="{AC1D36FF-F0D2-44F9-AB89-5D16B02FB82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46922" y="1546046"/>
              <a:ext cx="0" cy="4551188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EA95EAC3-ECDA-494B-AD2F-8DF7A9B3B88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70511" y="933803"/>
              <a:ext cx="2232128" cy="1019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BB85F3EC-6010-45A0-85C6-4F1EFF267EAD}"/>
                </a:ext>
              </a:extLst>
            </p:cNvPr>
            <p:cNvSpPr txBox="1"/>
            <p:nvPr/>
          </p:nvSpPr>
          <p:spPr>
            <a:xfrm>
              <a:off x="2575161" y="791080"/>
              <a:ext cx="63709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79" name="Rectangle 12">
              <a:extLst>
                <a:ext uri="{FF2B5EF4-FFF2-40B4-BE49-F238E27FC236}">
                  <a16:creationId xmlns:a16="http://schemas.microsoft.com/office/drawing/2014/main" id="{8CD2FBDD-F6C8-43EF-804F-924C11582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4002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SA5#164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</a:t>
              </a:r>
              <a:r>
                <a:rPr lang="en-US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.</a:t>
              </a:r>
              <a:endPara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180" name="Straight Connector 114">
              <a:extLst>
                <a:ext uri="{FF2B5EF4-FFF2-40B4-BE49-F238E27FC236}">
                  <a16:creationId xmlns:a16="http://schemas.microsoft.com/office/drawing/2014/main" id="{4B939569-2258-407E-9DD2-E57C724262B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46400" y="1509667"/>
              <a:ext cx="0" cy="3931470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1" name="Rectangle 12">
              <a:extLst>
                <a:ext uri="{FF2B5EF4-FFF2-40B4-BE49-F238E27FC236}">
                  <a16:creationId xmlns:a16="http://schemas.microsoft.com/office/drawing/2014/main" id="{1621A359-8CA0-43E1-BE91-A5F7C0371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4899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SA5#165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cxnSp>
          <p:nvCxnSpPr>
            <p:cNvPr id="182" name="Straight Connector 114">
              <a:extLst>
                <a:ext uri="{FF2B5EF4-FFF2-40B4-BE49-F238E27FC236}">
                  <a16:creationId xmlns:a16="http://schemas.microsoft.com/office/drawing/2014/main" id="{AC2F0F41-1F27-40EA-AA85-2ADFFE90CE6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25366" y="1509667"/>
              <a:ext cx="0" cy="4053843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3" name="Rectangle 12">
              <a:extLst>
                <a:ext uri="{FF2B5EF4-FFF2-40B4-BE49-F238E27FC236}">
                  <a16:creationId xmlns:a16="http://schemas.microsoft.com/office/drawing/2014/main" id="{5409C0C7-2CA2-4C71-8EA4-E5A2CEB32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0352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SA5#167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cxnSp>
          <p:nvCxnSpPr>
            <p:cNvPr id="184" name="Straight Connector 114">
              <a:extLst>
                <a:ext uri="{FF2B5EF4-FFF2-40B4-BE49-F238E27FC236}">
                  <a16:creationId xmlns:a16="http://schemas.microsoft.com/office/drawing/2014/main" id="{8A4EA6A2-941B-4262-B8E3-703AB1358E9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71355" y="1509667"/>
              <a:ext cx="0" cy="4317175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5" name="Rectangle 12">
              <a:extLst>
                <a:ext uri="{FF2B5EF4-FFF2-40B4-BE49-F238E27FC236}">
                  <a16:creationId xmlns:a16="http://schemas.microsoft.com/office/drawing/2014/main" id="{13066DF5-C94E-45F8-ADB8-C30810BC45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1575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SA5#168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Aug.</a:t>
              </a:r>
            </a:p>
          </p:txBody>
        </p:sp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A7C3E38A-3581-4593-BF91-4A3CACB1BC7A}"/>
                </a:ext>
              </a:extLst>
            </p:cNvPr>
            <p:cNvGrpSpPr/>
            <p:nvPr/>
          </p:nvGrpSpPr>
          <p:grpSpPr>
            <a:xfrm>
              <a:off x="6838313" y="1101054"/>
              <a:ext cx="408483" cy="386368"/>
              <a:chOff x="4403867" y="755453"/>
              <a:chExt cx="351657" cy="330912"/>
            </a:xfrm>
          </p:grpSpPr>
          <p:sp>
            <p:nvSpPr>
              <p:cNvPr id="227" name="TextBox 86">
                <a:extLst>
                  <a:ext uri="{FF2B5EF4-FFF2-40B4-BE49-F238E27FC236}">
                    <a16:creationId xmlns:a16="http://schemas.microsoft.com/office/drawing/2014/main" id="{B3F6053A-E659-4484-B5AD-0517FB47EF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3867" y="755453"/>
                <a:ext cx="32484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#114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8" name="TextBox 63">
                <a:extLst>
                  <a:ext uri="{FF2B5EF4-FFF2-40B4-BE49-F238E27FC236}">
                    <a16:creationId xmlns:a16="http://schemas.microsoft.com/office/drawing/2014/main" id="{27D02C2C-AA55-411A-A8E8-D3243E3D71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36871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8B39098A-B291-49E2-B4EA-9CDAB15B7FD0}"/>
                </a:ext>
              </a:extLst>
            </p:cNvPr>
            <p:cNvGrpSpPr/>
            <p:nvPr/>
          </p:nvGrpSpPr>
          <p:grpSpPr>
            <a:xfrm>
              <a:off x="7749982" y="1125197"/>
              <a:ext cx="385722" cy="386368"/>
              <a:chOff x="5129853" y="755453"/>
              <a:chExt cx="332063" cy="330912"/>
            </a:xfrm>
          </p:grpSpPr>
          <p:sp>
            <p:nvSpPr>
              <p:cNvPr id="225" name="TextBox 86">
                <a:extLst>
                  <a:ext uri="{FF2B5EF4-FFF2-40B4-BE49-F238E27FC236}">
                    <a16:creationId xmlns:a16="http://schemas.microsoft.com/office/drawing/2014/main" id="{A77238BE-8D76-4583-8A9D-479DCC58DE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36737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#115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6" name="TextBox 66">
                <a:extLst>
                  <a:ext uri="{FF2B5EF4-FFF2-40B4-BE49-F238E27FC236}">
                    <a16:creationId xmlns:a16="http://schemas.microsoft.com/office/drawing/2014/main" id="{D5F56389-F2B4-40EF-83B3-BAD17EC5FE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3206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00130C30-ADF7-48C0-A9E0-52DE10B25E1E}"/>
                </a:ext>
              </a:extLst>
            </p:cNvPr>
            <p:cNvGrpSpPr/>
            <p:nvPr/>
          </p:nvGrpSpPr>
          <p:grpSpPr>
            <a:xfrm>
              <a:off x="8701546" y="1141371"/>
              <a:ext cx="385956" cy="386368"/>
              <a:chOff x="5771203" y="755453"/>
              <a:chExt cx="332264" cy="330912"/>
            </a:xfrm>
          </p:grpSpPr>
          <p:sp>
            <p:nvSpPr>
              <p:cNvPr id="223" name="TextBox 86">
                <a:extLst>
                  <a:ext uri="{FF2B5EF4-FFF2-40B4-BE49-F238E27FC236}">
                    <a16:creationId xmlns:a16="http://schemas.microsoft.com/office/drawing/2014/main" id="{4D28E100-2F03-4E2E-B594-ACCE0D03655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3427" y="755453"/>
                <a:ext cx="320040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#116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4" name="TextBox 71">
                <a:extLst>
                  <a:ext uri="{FF2B5EF4-FFF2-40B4-BE49-F238E27FC236}">
                    <a16:creationId xmlns:a16="http://schemas.microsoft.com/office/drawing/2014/main" id="{114D07E3-E6AC-401C-878F-F94A040F37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2364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cxnSp>
          <p:nvCxnSpPr>
            <p:cNvPr id="189" name="Straight Connector 114">
              <a:extLst>
                <a:ext uri="{FF2B5EF4-FFF2-40B4-BE49-F238E27FC236}">
                  <a16:creationId xmlns:a16="http://schemas.microsoft.com/office/drawing/2014/main" id="{F08CC5F1-4AEE-4414-A5D1-3367EF47B4F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901619" y="1531935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90" name="Straight Connector 114">
              <a:extLst>
                <a:ext uri="{FF2B5EF4-FFF2-40B4-BE49-F238E27FC236}">
                  <a16:creationId xmlns:a16="http://schemas.microsoft.com/office/drawing/2014/main" id="{E7E22D3E-590B-4400-B753-C49D72AD04A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03666" y="1538573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91" name="Straight Connector 114">
              <a:extLst>
                <a:ext uri="{FF2B5EF4-FFF2-40B4-BE49-F238E27FC236}">
                  <a16:creationId xmlns:a16="http://schemas.microsoft.com/office/drawing/2014/main" id="{3D319DF7-970B-4554-95E5-DA31EEC5C03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105299" y="1517312"/>
              <a:ext cx="0" cy="4551188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958B622A-AE01-4025-8C39-4481D8FBB98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57115" y="936358"/>
              <a:ext cx="3153292" cy="5029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844E668E-F511-4B0A-8B12-ABF836D65D6E}"/>
                </a:ext>
              </a:extLst>
            </p:cNvPr>
            <p:cNvSpPr txBox="1"/>
            <p:nvPr/>
          </p:nvSpPr>
          <p:spPr>
            <a:xfrm>
              <a:off x="5201510" y="793956"/>
              <a:ext cx="64547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94" name="TextBox 1">
              <a:extLst>
                <a:ext uri="{FF2B5EF4-FFF2-40B4-BE49-F238E27FC236}">
                  <a16:creationId xmlns:a16="http://schemas.microsoft.com/office/drawing/2014/main" id="{A6FFA345-99C0-4EE4-9B8E-B9447734F0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0211" y="2748996"/>
              <a:ext cx="764142" cy="138441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CP#2: Stability check of WTs and target to finalize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majority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new use case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s.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9A0876FB-2E4B-48BD-8683-C291C973F95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498058" y="936357"/>
              <a:ext cx="178319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4B91823B-9106-476B-85CE-54F1B52E655E}"/>
                </a:ext>
              </a:extLst>
            </p:cNvPr>
            <p:cNvSpPr txBox="1"/>
            <p:nvPr/>
          </p:nvSpPr>
          <p:spPr>
            <a:xfrm>
              <a:off x="8127790" y="793750"/>
              <a:ext cx="64128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2027</a:t>
              </a:r>
            </a:p>
          </p:txBody>
        </p:sp>
        <p:sp>
          <p:nvSpPr>
            <p:cNvPr id="198" name="TextBox 1">
              <a:extLst>
                <a:ext uri="{FF2B5EF4-FFF2-40B4-BE49-F238E27FC236}">
                  <a16:creationId xmlns:a16="http://schemas.microsoft.com/office/drawing/2014/main" id="{1A26DFB1-0940-4CF7-B545-A27014578D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2059" y="2517910"/>
              <a:ext cx="849959" cy="10972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CP#1:  Stability check per WT, coord.  with other WGs (</a:t>
              </a:r>
              <a:r>
                <a:rPr lang="en-US" altLang="en-US" sz="933" b="1" dirty="0">
                  <a:latin typeface="Montserrat" panose="00000500000000000000" pitchFamily="50" charset="0"/>
                </a:rPr>
                <a:t>if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needed)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cxnSp>
          <p:nvCxnSpPr>
            <p:cNvPr id="200" name="Straight Connector 114">
              <a:extLst>
                <a:ext uri="{FF2B5EF4-FFF2-40B4-BE49-F238E27FC236}">
                  <a16:creationId xmlns:a16="http://schemas.microsoft.com/office/drawing/2014/main" id="{AA3F90CB-58EB-4EBB-A9BA-FB97289554D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88633" y="1509667"/>
              <a:ext cx="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1" name="Rectangle 12">
              <a:extLst>
                <a:ext uri="{FF2B5EF4-FFF2-40B4-BE49-F238E27FC236}">
                  <a16:creationId xmlns:a16="http://schemas.microsoft.com/office/drawing/2014/main" id="{CAF050B9-7416-4C4C-9B4E-E5E6ED845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828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SA5#170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Nov.</a:t>
              </a:r>
            </a:p>
          </p:txBody>
        </p:sp>
        <p:cxnSp>
          <p:nvCxnSpPr>
            <p:cNvPr id="202" name="Straight Connector 114">
              <a:extLst>
                <a:ext uri="{FF2B5EF4-FFF2-40B4-BE49-F238E27FC236}">
                  <a16:creationId xmlns:a16="http://schemas.microsoft.com/office/drawing/2014/main" id="{F3BC6BA1-B2EC-4DE3-98EA-542B4989888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42862" y="1509667"/>
              <a:ext cx="0" cy="4076547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3" name="Rectangle 12">
              <a:extLst>
                <a:ext uri="{FF2B5EF4-FFF2-40B4-BE49-F238E27FC236}">
                  <a16:creationId xmlns:a16="http://schemas.microsoft.com/office/drawing/2014/main" id="{D6D173E0-448A-4753-BDAC-1EE3AE016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2756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SA5#171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D89FD84E-0908-42AD-B50D-5A4285A77AEA}"/>
                </a:ext>
              </a:extLst>
            </p:cNvPr>
            <p:cNvSpPr/>
            <p:nvPr/>
          </p:nvSpPr>
          <p:spPr bwMode="auto">
            <a:xfrm>
              <a:off x="7336077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1089C52C-FB4A-4E6E-BCA6-8C83224AAA64}"/>
                </a:ext>
              </a:extLst>
            </p:cNvPr>
            <p:cNvSpPr/>
            <p:nvPr/>
          </p:nvSpPr>
          <p:spPr bwMode="auto">
            <a:xfrm>
              <a:off x="7426197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E7BEE396-EDF4-434A-B763-2A129C77BAAD}"/>
                </a:ext>
              </a:extLst>
            </p:cNvPr>
            <p:cNvSpPr/>
            <p:nvPr/>
          </p:nvSpPr>
          <p:spPr bwMode="auto">
            <a:xfrm>
              <a:off x="7525136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1" name="Rectangle 12">
              <a:extLst>
                <a:ext uri="{FF2B5EF4-FFF2-40B4-BE49-F238E27FC236}">
                  <a16:creationId xmlns:a16="http://schemas.microsoft.com/office/drawing/2014/main" id="{917B17DD-0E7A-48DC-B972-F7D5173569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4605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SA5#166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cxnSp>
          <p:nvCxnSpPr>
            <p:cNvPr id="212" name="Straight Connector 114">
              <a:extLst>
                <a:ext uri="{FF2B5EF4-FFF2-40B4-BE49-F238E27FC236}">
                  <a16:creationId xmlns:a16="http://schemas.microsoft.com/office/drawing/2014/main" id="{25A21EEF-F0E5-4D2D-87E0-BB1504BC6CA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588522" y="1509667"/>
              <a:ext cx="1589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" name="Rectangle 12">
              <a:extLst>
                <a:ext uri="{FF2B5EF4-FFF2-40B4-BE49-F238E27FC236}">
                  <a16:creationId xmlns:a16="http://schemas.microsoft.com/office/drawing/2014/main" id="{3B9E32F1-522D-4224-BBA4-A2B3C6A67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8649" y="5533401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SA5#169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Oct.</a:t>
              </a:r>
            </a:p>
          </p:txBody>
        </p:sp>
        <p:cxnSp>
          <p:nvCxnSpPr>
            <p:cNvPr id="214" name="Straight Connector 114">
              <a:extLst>
                <a:ext uri="{FF2B5EF4-FFF2-40B4-BE49-F238E27FC236}">
                  <a16:creationId xmlns:a16="http://schemas.microsoft.com/office/drawing/2014/main" id="{9577FF07-A265-4744-9ED6-4EA0DA1A56B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505835" y="1509667"/>
              <a:ext cx="0" cy="3904514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5" name="Chevron 60">
              <a:extLst>
                <a:ext uri="{FF2B5EF4-FFF2-40B4-BE49-F238E27FC236}">
                  <a16:creationId xmlns:a16="http://schemas.microsoft.com/office/drawing/2014/main" id="{3FC47252-6817-421F-AEDF-646ACA0DCFA4}"/>
                </a:ext>
              </a:extLst>
            </p:cNvPr>
            <p:cNvSpPr/>
            <p:nvPr/>
          </p:nvSpPr>
          <p:spPr bwMode="auto">
            <a:xfrm>
              <a:off x="2655362" y="1691264"/>
              <a:ext cx="5652461" cy="41891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1200" b="1" dirty="0">
                  <a:solidFill>
                    <a:srgbClr val="FF0000"/>
                  </a:solidFill>
                  <a:latin typeface="Montserrat" panose="00000500000000000000" pitchFamily="50" charset="0"/>
                  <a:ea typeface="ＭＳ Ｐゴシック" charset="-128"/>
                </a:rPr>
                <a:t> </a:t>
              </a:r>
              <a:r>
                <a:rPr lang="fr-FR" sz="1200" b="1" dirty="0">
                  <a:solidFill>
                    <a:srgbClr val="5BA4B8"/>
                  </a:solidFill>
                  <a:latin typeface="Montserrat" panose="00000500000000000000" pitchFamily="50" charset="0"/>
                  <a:ea typeface="ＭＳ Ｐゴシック" charset="-128"/>
                </a:rPr>
                <a:t>_____  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B8759A5B-4056-42A4-BA43-9BECF5E4C1F5}"/>
                </a:ext>
              </a:extLst>
            </p:cNvPr>
            <p:cNvSpPr txBox="1"/>
            <p:nvPr/>
          </p:nvSpPr>
          <p:spPr>
            <a:xfrm>
              <a:off x="3429844" y="1715474"/>
              <a:ext cx="3362460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67" dirty="0">
                  <a:solidFill>
                    <a:srgbClr val="FF0000"/>
                  </a:solidFill>
                </a:rPr>
                <a:t>FS_6G_</a:t>
              </a:r>
              <a:r>
                <a:rPr lang="en-US" altLang="zh-CN" sz="1867" dirty="0">
                  <a:solidFill>
                    <a:srgbClr val="FF0000"/>
                  </a:solidFill>
                </a:rPr>
                <a:t>OAM/FS_6G_CH</a:t>
              </a:r>
              <a:endParaRPr lang="en-GB" sz="533" dirty="0"/>
            </a:p>
          </p:txBody>
        </p:sp>
        <p:sp>
          <p:nvSpPr>
            <p:cNvPr id="217" name="Chevron 60">
              <a:extLst>
                <a:ext uri="{FF2B5EF4-FFF2-40B4-BE49-F238E27FC236}">
                  <a16:creationId xmlns:a16="http://schemas.microsoft.com/office/drawing/2014/main" id="{6B1079D2-9375-4E3E-AF7C-2AD99B511DA2}"/>
                </a:ext>
              </a:extLst>
            </p:cNvPr>
            <p:cNvSpPr/>
            <p:nvPr/>
          </p:nvSpPr>
          <p:spPr bwMode="auto">
            <a:xfrm>
              <a:off x="8095204" y="1691264"/>
              <a:ext cx="747092" cy="41891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endParaRPr lang="fr-FR" sz="1200" b="1" dirty="0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DCF36DCD-88AC-433C-A9C2-37017CE5FBBE}"/>
                </a:ext>
              </a:extLst>
            </p:cNvPr>
            <p:cNvSpPr/>
            <p:nvPr/>
          </p:nvSpPr>
          <p:spPr bwMode="auto">
            <a:xfrm>
              <a:off x="8316422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1260F3BB-2D23-4E16-8945-1074F6E7720A}"/>
                </a:ext>
              </a:extLst>
            </p:cNvPr>
            <p:cNvSpPr/>
            <p:nvPr/>
          </p:nvSpPr>
          <p:spPr bwMode="auto">
            <a:xfrm>
              <a:off x="8404956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6270C62C-E18F-4C88-B767-8CD65D6B454E}"/>
                </a:ext>
              </a:extLst>
            </p:cNvPr>
            <p:cNvSpPr/>
            <p:nvPr/>
          </p:nvSpPr>
          <p:spPr bwMode="auto">
            <a:xfrm>
              <a:off x="8485906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22" name="TextBox 1">
              <a:extLst>
                <a:ext uri="{FF2B5EF4-FFF2-40B4-BE49-F238E27FC236}">
                  <a16:creationId xmlns:a16="http://schemas.microsoft.com/office/drawing/2014/main" id="{1359A627-D11A-4AF2-8EF2-B004BFD070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6968" y="2212867"/>
              <a:ext cx="840554" cy="37946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SA5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CH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SID approved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199" name="TextBox 1">
              <a:extLst>
                <a:ext uri="{FF2B5EF4-FFF2-40B4-BE49-F238E27FC236}">
                  <a16:creationId xmlns:a16="http://schemas.microsoft.com/office/drawing/2014/main" id="{8E162A4A-661E-4D70-9B6E-D551AF67BF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1370" y="3001325"/>
              <a:ext cx="852066" cy="152798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Last meeting for new solution proposals</a:t>
              </a:r>
            </a:p>
            <a:p>
              <a:pPr algn="ctr">
                <a:defRPr/>
              </a:pPr>
              <a:endParaRPr lang="en-GB" altLang="en-US" sz="933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CP#3: Check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per WT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GB" altLang="en-US" sz="933" b="1" dirty="0" err="1">
                  <a:latin typeface="Montserrat" panose="00000500000000000000" pitchFamily="50" charset="0"/>
                </a:rPr>
                <a:t>coord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.  with other WGs (</a:t>
              </a:r>
              <a:r>
                <a:rPr lang="en-GB" altLang="en-US" sz="933" b="1">
                  <a:latin typeface="Montserrat" panose="00000500000000000000" pitchFamily="50" charset="0"/>
                </a:rPr>
                <a:t>if needed)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241" name="TextBox 1">
              <a:extLst>
                <a:ext uri="{FF2B5EF4-FFF2-40B4-BE49-F238E27FC236}">
                  <a16:creationId xmlns:a16="http://schemas.microsoft.com/office/drawing/2014/main" id="{90DD3037-386F-40F4-81E8-0BBB75ABF9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2360" y="2376023"/>
              <a:ext cx="840554" cy="52302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933" b="1" dirty="0">
                  <a:latin typeface="Montserrat" panose="00000500000000000000" pitchFamily="50" charset="0"/>
                </a:rPr>
                <a:t>Target 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SA5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OAM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SID approval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243" name="Rectangle 12">
              <a:extLst>
                <a:ext uri="{FF2B5EF4-FFF2-40B4-BE49-F238E27FC236}">
                  <a16:creationId xmlns:a16="http://schemas.microsoft.com/office/drawing/2014/main" id="{551734AF-9BD9-4BF5-AAEB-31271E6FCF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1058" y="5898471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sp>
          <p:nvSpPr>
            <p:cNvPr id="245" name="Rectangle 12">
              <a:extLst>
                <a:ext uri="{FF2B5EF4-FFF2-40B4-BE49-F238E27FC236}">
                  <a16:creationId xmlns:a16="http://schemas.microsoft.com/office/drawing/2014/main" id="{D933AA1A-E0B6-481B-9495-BD47BF2F6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6428" y="552872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SA5#173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sp>
          <p:nvSpPr>
            <p:cNvPr id="204" name="TextBox 1">
              <a:extLst>
                <a:ext uri="{FF2B5EF4-FFF2-40B4-BE49-F238E27FC236}">
                  <a16:creationId xmlns:a16="http://schemas.microsoft.com/office/drawing/2014/main" id="{4BE996DD-EA58-40D8-B6E2-6AD4FDD0EC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9501" y="3792906"/>
              <a:ext cx="1408448" cy="81015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TBD whether </a:t>
              </a:r>
              <a:r>
                <a:rPr lang="en-US" altLang="en-US" sz="933" b="1" dirty="0">
                  <a:latin typeface="Montserrat" panose="00000500000000000000" pitchFamily="50" charset="0"/>
                </a:rPr>
                <a:t>to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complete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6G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study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at SA5#171 or SA5#173:</a:t>
              </a:r>
              <a:endParaRPr lang="en-GB" altLang="en-US" sz="933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CP#4: conclusion and WID approval.</a:t>
              </a:r>
            </a:p>
          </p:txBody>
        </p:sp>
        <p:sp>
          <p:nvSpPr>
            <p:cNvPr id="205" name="Chevron 60">
              <a:extLst>
                <a:ext uri="{FF2B5EF4-FFF2-40B4-BE49-F238E27FC236}">
                  <a16:creationId xmlns:a16="http://schemas.microsoft.com/office/drawing/2014/main" id="{7311D05D-4495-4CDC-93C1-895D32850681}"/>
                </a:ext>
              </a:extLst>
            </p:cNvPr>
            <p:cNvSpPr/>
            <p:nvPr/>
          </p:nvSpPr>
          <p:spPr bwMode="auto">
            <a:xfrm>
              <a:off x="8052557" y="5158768"/>
              <a:ext cx="1845807" cy="251288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1200" dirty="0">
                  <a:latin typeface="Montserrat" panose="00000500000000000000" pitchFamily="50" charset="0"/>
                  <a:ea typeface="ＭＳ Ｐゴシック" charset="-128"/>
                </a:rPr>
                <a:t>     SA5 6G </a:t>
              </a:r>
              <a:r>
                <a:rPr lang="fr-FR" sz="1200" dirty="0" err="1">
                  <a:latin typeface="Montserrat" panose="00000500000000000000" pitchFamily="50" charset="0"/>
                  <a:ea typeface="ＭＳ Ｐゴシック" charset="-128"/>
                </a:rPr>
                <a:t>Norm</a:t>
              </a:r>
              <a:r>
                <a:rPr lang="fr-FR" sz="1200" dirty="0">
                  <a:latin typeface="Montserrat" panose="00000500000000000000" pitchFamily="50" charset="0"/>
                  <a:ea typeface="ＭＳ Ｐゴシック" charset="-128"/>
                </a:rPr>
                <a:t>.</a:t>
              </a:r>
              <a:endParaRPr lang="fr-FR" sz="12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286D6E32-DE58-4441-B6C4-41723D5E3407}"/>
                </a:ext>
              </a:extLst>
            </p:cNvPr>
            <p:cNvSpPr/>
            <p:nvPr/>
          </p:nvSpPr>
          <p:spPr bwMode="auto">
            <a:xfrm>
              <a:off x="8309061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A12478EA-C889-4FB4-B6CC-FC5AA5BC3272}"/>
                </a:ext>
              </a:extLst>
            </p:cNvPr>
            <p:cNvSpPr/>
            <p:nvPr/>
          </p:nvSpPr>
          <p:spPr bwMode="auto">
            <a:xfrm>
              <a:off x="8408242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54DF1DA2-7782-4AC6-AF42-1DB53BC629EE}"/>
                </a:ext>
              </a:extLst>
            </p:cNvPr>
            <p:cNvSpPr/>
            <p:nvPr/>
          </p:nvSpPr>
          <p:spPr bwMode="auto">
            <a:xfrm>
              <a:off x="8517130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06" name="Thought Bubble: Cloud 205">
              <a:extLst>
                <a:ext uri="{FF2B5EF4-FFF2-40B4-BE49-F238E27FC236}">
                  <a16:creationId xmlns:a16="http://schemas.microsoft.com/office/drawing/2014/main" id="{8130B310-155F-4426-BD5B-AC3301C831BB}"/>
                </a:ext>
              </a:extLst>
            </p:cNvPr>
            <p:cNvSpPr/>
            <p:nvPr/>
          </p:nvSpPr>
          <p:spPr bwMode="auto">
            <a:xfrm>
              <a:off x="9481918" y="5134307"/>
              <a:ext cx="1049208" cy="292613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1067" dirty="0"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AAA05106-47F4-4C33-8477-F8D474945DDD}"/>
                </a:ext>
              </a:extLst>
            </p:cNvPr>
            <p:cNvSpPr txBox="1"/>
            <p:nvPr/>
          </p:nvSpPr>
          <p:spPr>
            <a:xfrm>
              <a:off x="9396594" y="5141904"/>
              <a:ext cx="1179411" cy="224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1067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</a:rPr>
                <a:t>TBD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609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b="1" kern="1200" dirty="0"/>
              <a:t>Rel-20 Potential Source of 6G Requirements for SA5</a:t>
            </a:r>
            <a:endParaRPr lang="zh-CN" altLang="en-US" sz="2800" b="1" kern="1200" dirty="0"/>
          </a:p>
        </p:txBody>
      </p:sp>
      <p:sp>
        <p:nvSpPr>
          <p:cNvPr id="9" name="Rounded Rectangle 49">
            <a:extLst>
              <a:ext uri="{FF2B5EF4-FFF2-40B4-BE49-F238E27FC236}">
                <a16:creationId xmlns:a16="http://schemas.microsoft.com/office/drawing/2014/main" id="{27265CAF-443F-4415-A23F-239F66D3A5DC}"/>
              </a:ext>
            </a:extLst>
          </p:cNvPr>
          <p:cNvSpPr/>
          <p:nvPr/>
        </p:nvSpPr>
        <p:spPr>
          <a:xfrm>
            <a:off x="3337198" y="4564736"/>
            <a:ext cx="3942002" cy="1002663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SA5 – Management, Orchestration and Charging</a:t>
            </a:r>
            <a:endParaRPr lang="en-US" dirty="0"/>
          </a:p>
        </p:txBody>
      </p:sp>
      <p:sp>
        <p:nvSpPr>
          <p:cNvPr id="10" name="Rounded Rectangle 43">
            <a:extLst>
              <a:ext uri="{FF2B5EF4-FFF2-40B4-BE49-F238E27FC236}">
                <a16:creationId xmlns:a16="http://schemas.microsoft.com/office/drawing/2014/main" id="{B1CE8D52-91D9-4EC6-AF8A-623B0B06A856}"/>
              </a:ext>
            </a:extLst>
          </p:cNvPr>
          <p:cNvSpPr/>
          <p:nvPr/>
        </p:nvSpPr>
        <p:spPr>
          <a:xfrm>
            <a:off x="4730930" y="1853772"/>
            <a:ext cx="1131636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3GPP SA1</a:t>
            </a:r>
          </a:p>
        </p:txBody>
      </p:sp>
      <p:cxnSp>
        <p:nvCxnSpPr>
          <p:cNvPr id="11" name="Curved Connector 56">
            <a:extLst>
              <a:ext uri="{FF2B5EF4-FFF2-40B4-BE49-F238E27FC236}">
                <a16:creationId xmlns:a16="http://schemas.microsoft.com/office/drawing/2014/main" id="{13FD37CC-395E-4E9F-BEF9-CDDE9A2EEBA2}"/>
              </a:ext>
            </a:extLst>
          </p:cNvPr>
          <p:cNvCxnSpPr>
            <a:cxnSpLocks/>
            <a:stCxn id="10" idx="2"/>
            <a:endCxn id="9" idx="0"/>
          </p:cNvCxnSpPr>
          <p:nvPr/>
        </p:nvCxnSpPr>
        <p:spPr>
          <a:xfrm rot="16200000" flipH="1">
            <a:off x="4302198" y="3558734"/>
            <a:ext cx="2000551" cy="1145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56">
            <a:extLst>
              <a:ext uri="{FF2B5EF4-FFF2-40B4-BE49-F238E27FC236}">
                <a16:creationId xmlns:a16="http://schemas.microsoft.com/office/drawing/2014/main" id="{25A72674-FD30-4A67-9283-C28C597C56AE}"/>
              </a:ext>
            </a:extLst>
          </p:cNvPr>
          <p:cNvCxnSpPr>
            <a:cxnSpLocks/>
            <a:stCxn id="13" idx="2"/>
            <a:endCxn id="9" idx="0"/>
          </p:cNvCxnSpPr>
          <p:nvPr/>
        </p:nvCxnSpPr>
        <p:spPr>
          <a:xfrm rot="16200000" flipH="1">
            <a:off x="2768646" y="2025182"/>
            <a:ext cx="2010017" cy="3069090"/>
          </a:xfrm>
          <a:prstGeom prst="curvedConnector3">
            <a:avLst>
              <a:gd name="adj1" fmla="val 50000"/>
            </a:avLst>
          </a:prstGeom>
          <a:ln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43">
            <a:extLst>
              <a:ext uri="{FF2B5EF4-FFF2-40B4-BE49-F238E27FC236}">
                <a16:creationId xmlns:a16="http://schemas.microsoft.com/office/drawing/2014/main" id="{908DEC3C-DDDB-4387-B0E8-41DC626DAD73}"/>
              </a:ext>
            </a:extLst>
          </p:cNvPr>
          <p:cNvSpPr/>
          <p:nvPr/>
        </p:nvSpPr>
        <p:spPr>
          <a:xfrm>
            <a:off x="1364884" y="1844306"/>
            <a:ext cx="1748450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NGMN/</a:t>
            </a:r>
            <a:br>
              <a:rPr lang="en-US" dirty="0"/>
            </a:br>
            <a:r>
              <a:rPr lang="en-US" dirty="0"/>
              <a:t>GSMA OPG&amp;WSOLU/</a:t>
            </a:r>
            <a:br>
              <a:rPr lang="en-US" dirty="0"/>
            </a:br>
            <a:r>
              <a:rPr lang="en-US" dirty="0"/>
              <a:t>TMF</a:t>
            </a:r>
          </a:p>
        </p:txBody>
      </p:sp>
      <p:sp>
        <p:nvSpPr>
          <p:cNvPr id="14" name="Rounded Rectangle 43">
            <a:extLst>
              <a:ext uri="{FF2B5EF4-FFF2-40B4-BE49-F238E27FC236}">
                <a16:creationId xmlns:a16="http://schemas.microsoft.com/office/drawing/2014/main" id="{2F252156-4AFD-4B0E-B6F2-2B16400ACCF0}"/>
              </a:ext>
            </a:extLst>
          </p:cNvPr>
          <p:cNvSpPr/>
          <p:nvPr/>
        </p:nvSpPr>
        <p:spPr>
          <a:xfrm>
            <a:off x="3261631" y="1853772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Verticals (5G-ACIA, AECC…)</a:t>
            </a:r>
          </a:p>
        </p:txBody>
      </p:sp>
      <p:cxnSp>
        <p:nvCxnSpPr>
          <p:cNvPr id="15" name="Curved Connector 56">
            <a:extLst>
              <a:ext uri="{FF2B5EF4-FFF2-40B4-BE49-F238E27FC236}">
                <a16:creationId xmlns:a16="http://schemas.microsoft.com/office/drawing/2014/main" id="{6F083BBF-F739-4797-A2BE-1E03B8ADF750}"/>
              </a:ext>
            </a:extLst>
          </p:cNvPr>
          <p:cNvCxnSpPr>
            <a:cxnSpLocks/>
            <a:stCxn id="14" idx="2"/>
            <a:endCxn id="9" idx="0"/>
          </p:cNvCxnSpPr>
          <p:nvPr/>
        </p:nvCxnSpPr>
        <p:spPr>
          <a:xfrm rot="16200000" flipH="1">
            <a:off x="3589510" y="2846046"/>
            <a:ext cx="2000551" cy="143682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43">
            <a:extLst>
              <a:ext uri="{FF2B5EF4-FFF2-40B4-BE49-F238E27FC236}">
                <a16:creationId xmlns:a16="http://schemas.microsoft.com/office/drawing/2014/main" id="{152ECE22-6A16-4776-9123-94105C34CE6F}"/>
              </a:ext>
            </a:extLst>
          </p:cNvPr>
          <p:cNvSpPr/>
          <p:nvPr/>
        </p:nvSpPr>
        <p:spPr>
          <a:xfrm>
            <a:off x="6121977" y="1853772"/>
            <a:ext cx="154980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SA2/RAN2/RAN3</a:t>
            </a:r>
          </a:p>
        </p:txBody>
      </p:sp>
      <p:cxnSp>
        <p:nvCxnSpPr>
          <p:cNvPr id="17" name="Curved Connector 56">
            <a:extLst>
              <a:ext uri="{FF2B5EF4-FFF2-40B4-BE49-F238E27FC236}">
                <a16:creationId xmlns:a16="http://schemas.microsoft.com/office/drawing/2014/main" id="{17E9710A-4576-47B8-BDC0-0EB18DE79396}"/>
              </a:ext>
            </a:extLst>
          </p:cNvPr>
          <p:cNvCxnSpPr>
            <a:cxnSpLocks/>
            <a:stCxn id="16" idx="2"/>
            <a:endCxn id="9" idx="0"/>
          </p:cNvCxnSpPr>
          <p:nvPr/>
        </p:nvCxnSpPr>
        <p:spPr>
          <a:xfrm rot="5400000">
            <a:off x="5102266" y="2770119"/>
            <a:ext cx="2000551" cy="1588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43">
            <a:extLst>
              <a:ext uri="{FF2B5EF4-FFF2-40B4-BE49-F238E27FC236}">
                <a16:creationId xmlns:a16="http://schemas.microsoft.com/office/drawing/2014/main" id="{03093C49-BBD0-4972-B8D4-00798E446652}"/>
              </a:ext>
            </a:extLst>
          </p:cNvPr>
          <p:cNvSpPr/>
          <p:nvPr/>
        </p:nvSpPr>
        <p:spPr>
          <a:xfrm>
            <a:off x="7915977" y="1853772"/>
            <a:ext cx="1549809" cy="710413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SA5 contributions</a:t>
            </a:r>
          </a:p>
        </p:txBody>
      </p:sp>
      <p:cxnSp>
        <p:nvCxnSpPr>
          <p:cNvPr id="19" name="Curved Connector 56">
            <a:extLst>
              <a:ext uri="{FF2B5EF4-FFF2-40B4-BE49-F238E27FC236}">
                <a16:creationId xmlns:a16="http://schemas.microsoft.com/office/drawing/2014/main" id="{805C1C9E-59FD-4190-B348-9B856EB594E6}"/>
              </a:ext>
            </a:extLst>
          </p:cNvPr>
          <p:cNvCxnSpPr>
            <a:cxnSpLocks/>
            <a:stCxn id="18" idx="2"/>
            <a:endCxn id="9" idx="0"/>
          </p:cNvCxnSpPr>
          <p:nvPr/>
        </p:nvCxnSpPr>
        <p:spPr>
          <a:xfrm rot="5400000">
            <a:off x="5999266" y="1873119"/>
            <a:ext cx="2000551" cy="3382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CBEFAC-1116-4A3C-8261-121D7AD26F1F}"/>
              </a:ext>
            </a:extLst>
          </p:cNvPr>
          <p:cNvSpPr txBox="1"/>
          <p:nvPr/>
        </p:nvSpPr>
        <p:spPr>
          <a:xfrm>
            <a:off x="6132330" y="2764780"/>
            <a:ext cx="152910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</a:t>
            </a:r>
          </a:p>
          <a:p>
            <a:r>
              <a:rPr lang="en-US" altLang="zh-CN" sz="1100" dirty="0"/>
              <a:t>/Charging support requirements</a:t>
            </a:r>
            <a:endParaRPr lang="zh-CN" altLang="en-US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BDF538-D1F9-4F62-818D-21DF324DD9E0}"/>
              </a:ext>
            </a:extLst>
          </p:cNvPr>
          <p:cNvSpPr txBox="1"/>
          <p:nvPr/>
        </p:nvSpPr>
        <p:spPr>
          <a:xfrm>
            <a:off x="4669279" y="2746303"/>
            <a:ext cx="1361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3GPP Service management/ Charging requirements</a:t>
            </a:r>
            <a:endParaRPr lang="zh-CN" altLang="en-US" sz="11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752109-2085-430A-AC66-276928055BE8}"/>
              </a:ext>
            </a:extLst>
          </p:cNvPr>
          <p:cNvSpPr txBox="1"/>
          <p:nvPr/>
        </p:nvSpPr>
        <p:spPr>
          <a:xfrm>
            <a:off x="7898873" y="2764780"/>
            <a:ext cx="172752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Management/Charging </a:t>
            </a:r>
          </a:p>
          <a:p>
            <a:r>
              <a:rPr lang="en-US" altLang="zh-CN" sz="1100" dirty="0"/>
              <a:t>Prime &amp; support requirements</a:t>
            </a:r>
            <a:endParaRPr lang="zh-CN" altLang="en-US" sz="11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D913BE7-A442-4139-A86D-39C6743434A8}"/>
              </a:ext>
            </a:extLst>
          </p:cNvPr>
          <p:cNvSpPr txBox="1"/>
          <p:nvPr/>
        </p:nvSpPr>
        <p:spPr>
          <a:xfrm>
            <a:off x="1944783" y="2726329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Operational/</a:t>
            </a:r>
          </a:p>
          <a:p>
            <a:r>
              <a:rPr lang="en-US" altLang="zh-CN" sz="1100" dirty="0"/>
              <a:t>Charging requirements</a:t>
            </a:r>
            <a:endParaRPr lang="zh-CN" altLang="en-US" sz="11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6D0449-75F4-4D59-BD8C-46298E9854F5}"/>
              </a:ext>
            </a:extLst>
          </p:cNvPr>
          <p:cNvSpPr txBox="1"/>
          <p:nvPr/>
        </p:nvSpPr>
        <p:spPr>
          <a:xfrm>
            <a:off x="3400165" y="2728391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 exposure requirements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546163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437322" y="267764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6G topics (TU Budget)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E956D1-23EA-4208-9C5F-7323ABCD9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663270"/>
              </p:ext>
            </p:extLst>
          </p:nvPr>
        </p:nvGraphicFramePr>
        <p:xfrm>
          <a:off x="1119218" y="2009962"/>
          <a:ext cx="7420484" cy="639281"/>
        </p:xfrm>
        <a:graphic>
          <a:graphicData uri="http://schemas.openxmlformats.org/drawingml/2006/table">
            <a:tbl>
              <a:tblPr/>
              <a:tblGrid>
                <a:gridCol w="1022190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4567541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830753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920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Study on 6G Management and Orchestration (endorsed) 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62 (TBD)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183174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62 (TBD)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E72F1B-F582-4AF6-B8BF-71A458E55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279566"/>
              </p:ext>
            </p:extLst>
          </p:nvPr>
        </p:nvGraphicFramePr>
        <p:xfrm>
          <a:off x="1119217" y="3214878"/>
          <a:ext cx="7420485" cy="740832"/>
        </p:xfrm>
        <a:graphic>
          <a:graphicData uri="http://schemas.openxmlformats.org/drawingml/2006/table">
            <a:tbl>
              <a:tblPr/>
              <a:tblGrid>
                <a:gridCol w="1022191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4727386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670908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4389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Charging Aspects of 6G System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26191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2907C910-D082-4D24-93F1-5B6D3603D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3820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09054670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CC86BC-963B-4FE9-8BE5-32D6FA845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471" y="117281"/>
            <a:ext cx="9102725" cy="1143000"/>
          </a:xfrm>
        </p:spPr>
        <p:txBody>
          <a:bodyPr/>
          <a:lstStyle/>
          <a:p>
            <a:r>
              <a:rPr lang="en-US" altLang="zh-CN" sz="2800" dirty="0"/>
              <a:t>Selecting release for Charging/OAM aspects proposals endorsed in SA#108 </a:t>
            </a:r>
            <a:endParaRPr lang="zh-CN" alt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A34F8D-531B-4436-91E0-F846AB6DA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31" y="1180466"/>
            <a:ext cx="11183938" cy="559434"/>
          </a:xfrm>
        </p:spPr>
        <p:txBody>
          <a:bodyPr/>
          <a:lstStyle/>
          <a:p>
            <a:pPr lvl="0"/>
            <a:r>
              <a:rPr lang="en-US" altLang="zh-CN" sz="1400" dirty="0"/>
              <a:t>Selecting the Release for Charging/OAM aspects </a:t>
            </a:r>
            <a:r>
              <a:rPr lang="en-US" altLang="zh-CN" sz="1400" dirty="0">
                <a:solidFill>
                  <a:srgbClr val="0000FF"/>
                </a:solidFill>
              </a:rPr>
              <a:t>(SP-250888)</a:t>
            </a:r>
            <a:r>
              <a:rPr lang="en-US" altLang="zh-CN" sz="1400" dirty="0"/>
              <a:t>: 4 proposals are endorsed. (details in SA report section 5.1) </a:t>
            </a:r>
            <a:r>
              <a:rPr lang="en-US" altLang="zh-CN" sz="1400" dirty="0">
                <a:highlight>
                  <a:srgbClr val="00FFFF"/>
                </a:highlight>
              </a:rPr>
              <a:t>Action1: Request SA5 companies to follow the endorsed guidelines for future SA5 work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B74371-D7EA-4ED6-8AF3-6DC3B370A343}"/>
              </a:ext>
            </a:extLst>
          </p:cNvPr>
          <p:cNvSpPr/>
          <p:nvPr/>
        </p:nvSpPr>
        <p:spPr>
          <a:xfrm>
            <a:off x="595471" y="5989956"/>
            <a:ext cx="771144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zh-CN" b="1" dirty="0"/>
              <a:t>SA#108 report in: </a:t>
            </a:r>
            <a:r>
              <a:rPr lang="en-US" b="1" u="sng" dirty="0">
                <a:hlinkClick r:id="rId2"/>
              </a:rPr>
              <a:t>https://www.3gpp.org/ftp/tsg_sa/TSG_SA/TSGS_108_Prague_2025-06/Report</a:t>
            </a:r>
            <a:r>
              <a:rPr lang="en-US" b="1" dirty="0"/>
              <a:t> </a:t>
            </a:r>
            <a:endParaRPr lang="zh-CN" altLang="en-US" b="1" dirty="0"/>
          </a:p>
        </p:txBody>
      </p:sp>
      <p:pic>
        <p:nvPicPr>
          <p:cNvPr id="7" name="Picture 2" descr="C:\Users\z00864783\AppData\Roaming\eSpace_Desktop\UserData\z00340018\imagefiles\originalImgfiles\41FC3B47-9DFE-4058-86AC-C7AB4DF88A89.png">
            <a:extLst>
              <a:ext uri="{FF2B5EF4-FFF2-40B4-BE49-F238E27FC236}">
                <a16:creationId xmlns:a16="http://schemas.microsoft.com/office/drawing/2014/main" id="{4119772D-B62B-4E6C-B834-8D85C6FC9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1682750"/>
            <a:ext cx="5505450" cy="41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05762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409641-50EC-4974-8B4E-A75D8665D226}"/>
              </a:ext>
            </a:extLst>
          </p:cNvPr>
          <p:cNvSpPr txBox="1">
            <a:spLocks/>
          </p:cNvSpPr>
          <p:nvPr/>
        </p:nvSpPr>
        <p:spPr bwMode="auto">
          <a:xfrm>
            <a:off x="295601" y="1248005"/>
            <a:ext cx="11600797" cy="4671211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Expectation of SA5 rapporteur role</a:t>
            </a:r>
            <a:r>
              <a:rPr lang="en-US" altLang="zh-CN" sz="1600" b="1" kern="0" dirty="0">
                <a:solidFill>
                  <a:sysClr val="windowText" lastClr="000000"/>
                </a:solidFill>
              </a:rPr>
              <a:t>: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Actively contribute and facilitate the progress of the WI/SI, coordinate the discussion within SA5 and with external groups if necessary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Prepare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sequence list and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grouping suggestion before the meeting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inputs to TU planning/TU consumption for each meeting.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timely progress report in NWM before closing plenary with clear highlights for external readers with references to the WID/SID objectives.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Implement any necessary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 and facilitate the email approval of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Moderate the breakout sessions/offline calls and provide summary report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Refer to TR 21.900 clause 6.3.2 for Role of the work item rapporteur and 4.1.2 Role of the specification rapporteur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Be familiar with 3GPP drafting rules as specified in TR 21.801.</a:t>
            </a:r>
            <a:endParaRPr lang="en-US" altLang="zh-CN" sz="1400" kern="0" dirty="0">
              <a:solidFill>
                <a:sysClr val="windowText" lastClr="000000"/>
              </a:solidFill>
              <a:latin typeface="Calibri"/>
            </a:endParaRPr>
          </a:p>
          <a:p>
            <a:pPr lvl="0"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If you agree with the expectation above, please provide the nomination for the new WIDs/</a:t>
            </a:r>
            <a:r>
              <a:rPr lang="en-US" altLang="zh-CN" sz="1600" kern="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rPr>
              <a:t>SIDs (one company one email please send the nominee’s name for Rel-20 SID/WID directly to SA5 chair and SA Chair, rather than sharing it on the SA reflector)</a:t>
            </a:r>
            <a:r>
              <a:rPr lang="en-US" altLang="zh-CN" sz="1600" kern="0" dirty="0">
                <a:solidFill>
                  <a:sysClr val="windowText" lastClr="000000"/>
                </a:solidFill>
              </a:rPr>
              <a:t>: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Please consider the guidance (bullet 2/3/4/5) provided in Rel-19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Rapporteurship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document SP-230746 from SA.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Primary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Secondary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 work responsibility of Primary/Secondary Rapporteurs shall be clearly described if there are proposals for co-rapporteurs.</a:t>
            </a:r>
          </a:p>
          <a:p>
            <a:pPr marL="609600" lvl="1" indent="0">
              <a:buNone/>
              <a:defRPr/>
            </a:pP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Note</a:t>
            </a:r>
            <a:r>
              <a:rPr lang="zh-CN" altLang="en-US" sz="1400" kern="0" dirty="0">
                <a:solidFill>
                  <a:srgbClr val="0000FF"/>
                </a:solidFill>
                <a:latin typeface="Calibri"/>
              </a:rPr>
              <a:t>： </a:t>
            </a: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While operating in Rapporteurs roles, delegates are expected to carry out their assigned duties with impartiality and in the interests of 3GPP, and regular participation to SA5 f2f meeting is a must for commitment to the rapporteur role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F1708F-4C77-4810-AD5C-5890A19E4861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4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Expectation of SA5 rapporteur role</a:t>
            </a:r>
            <a:endParaRPr kumimoji="0" lang="zh-CN" altLang="en-US" sz="4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3929319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DE720-22CA-40DB-A2FF-36F8333D9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FC802-BE8F-4EF9-9692-AEFC26AF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94155890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23852"/>
              </p:ext>
            </p:extLst>
          </p:nvPr>
        </p:nvGraphicFramePr>
        <p:xfrm>
          <a:off x="1419456" y="1476938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  <a:endParaRPr lang="zh-CN" alt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763970"/>
              </p:ext>
            </p:extLst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408085"/>
              </p:ext>
            </p:extLst>
          </p:nvPr>
        </p:nvGraphicFramePr>
        <p:xfrm>
          <a:off x="1442122" y="1447370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526021" y="983296"/>
            <a:ext cx="94788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245650"/>
              </p:ext>
            </p:extLst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B75F603-A190-4122-9099-DF5F25DB4BB8}"/>
              </a:ext>
            </a:extLst>
          </p:cNvPr>
          <p:cNvSpPr txBox="1">
            <a:spLocks/>
          </p:cNvSpPr>
          <p:nvPr/>
        </p:nvSpPr>
        <p:spPr bwMode="auto">
          <a:xfrm>
            <a:off x="1595992" y="305040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SA5 Rel-20 5GA candidate topics (NWM Links)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04980B0-1C33-4548-A432-B5C5A3CAB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555745"/>
              </p:ext>
            </p:extLst>
          </p:nvPr>
        </p:nvGraphicFramePr>
        <p:xfrm>
          <a:off x="536444" y="1601899"/>
          <a:ext cx="5431541" cy="4266218"/>
        </p:xfrm>
        <a:graphic>
          <a:graphicData uri="http://schemas.openxmlformats.org/drawingml/2006/table">
            <a:tbl>
              <a:tblPr/>
              <a:tblGrid>
                <a:gridCol w="534129">
                  <a:extLst>
                    <a:ext uri="{9D8B030D-6E8A-4147-A177-3AD203B41FA5}">
                      <a16:colId xmlns:a16="http://schemas.microsoft.com/office/drawing/2014/main" val="4242555472"/>
                    </a:ext>
                  </a:extLst>
                </a:gridCol>
                <a:gridCol w="2349283">
                  <a:extLst>
                    <a:ext uri="{9D8B030D-6E8A-4147-A177-3AD203B41FA5}">
                      <a16:colId xmlns:a16="http://schemas.microsoft.com/office/drawing/2014/main" val="2985469233"/>
                    </a:ext>
                  </a:extLst>
                </a:gridCol>
                <a:gridCol w="1703587">
                  <a:extLst>
                    <a:ext uri="{9D8B030D-6E8A-4147-A177-3AD203B41FA5}">
                      <a16:colId xmlns:a16="http://schemas.microsoft.com/office/drawing/2014/main" val="2898797505"/>
                    </a:ext>
                  </a:extLst>
                </a:gridCol>
                <a:gridCol w="844542">
                  <a:extLst>
                    <a:ext uri="{9D8B030D-6E8A-4147-A177-3AD203B41FA5}">
                      <a16:colId xmlns:a16="http://schemas.microsoft.com/office/drawing/2014/main" val="3007586190"/>
                    </a:ext>
                  </a:extLst>
                </a:gridCol>
              </a:tblGrid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64198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AIML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2"/>
                        </a:rPr>
                        <a:t>Hassan Al-kanani</a:t>
                      </a:r>
                      <a:r>
                        <a:rPr lang="en-US" sz="900" dirty="0"/>
                        <a:t> (NEC)</a:t>
                      </a:r>
                    </a:p>
                    <a:p>
                      <a:r>
                        <a:rPr lang="en-US" sz="900" dirty="0" err="1"/>
                        <a:t>yizhi</a:t>
                      </a:r>
                      <a:r>
                        <a:rPr lang="en-US" sz="900" dirty="0"/>
                        <a:t>(Intel)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"/>
                        </a:rPr>
                        <a:t>9047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9727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Energy efficiency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Srilakshmi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4"/>
                        </a:rPr>
                        <a:t>9027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16396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Intent driven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5"/>
                        </a:rPr>
                        <a:t>Xu </a:t>
                      </a:r>
                      <a:r>
                        <a:rPr lang="en-US" sz="900" dirty="0" err="1">
                          <a:hlinkClick r:id="rId5"/>
                        </a:rPr>
                        <a:t>Ruiyue</a:t>
                      </a:r>
                      <a:r>
                        <a:rPr lang="en-US" sz="900" dirty="0"/>
                        <a:t> (Huawei),</a:t>
                      </a:r>
                      <a:br>
                        <a:rPr lang="en-US" sz="900" dirty="0"/>
                      </a:br>
                      <a:r>
                        <a:rPr lang="en-US" sz="900" dirty="0">
                          <a:hlinkClick r:id="rId6"/>
                        </a:rPr>
                        <a:t>Mark Scott</a:t>
                      </a:r>
                      <a:r>
                        <a:rPr lang="en-US" sz="900" dirty="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7"/>
                        </a:rPr>
                        <a:t>9063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333726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4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NDT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8"/>
                        </a:rPr>
                        <a:t>Yushuang Hu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9"/>
                        </a:rPr>
                        <a:t>9052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637794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5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CCL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0"/>
                        </a:rPr>
                        <a:t>Deepanshu Gautam</a:t>
                      </a:r>
                      <a:r>
                        <a:rPr lang="en-US" sz="900" dirty="0"/>
                        <a:t> (Samsung)</a:t>
                      </a:r>
                    </a:p>
                    <a:p>
                      <a:r>
                        <a:rPr lang="en-US" sz="900" dirty="0"/>
                        <a:t>/Stephen(Nokia)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1"/>
                        </a:rPr>
                        <a:t>9040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202431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6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SBMA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2"/>
                        </a:rPr>
                        <a:t>Kai Zhang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3"/>
                        </a:rPr>
                        <a:t>9037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59155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7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Cloud-native management and orchestration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14"/>
                        </a:rPr>
                        <a:t>Guangjing Cao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5"/>
                        </a:rPr>
                        <a:t>9051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473909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8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MDA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6"/>
                        </a:rPr>
                        <a:t>Brendan Hassett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7"/>
                        </a:rPr>
                        <a:t>9036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13415"/>
                  </a:ext>
                </a:extLst>
              </a:tr>
              <a:tr h="46075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9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Knowledge-assisted management /</a:t>
                      </a:r>
                      <a:br>
                        <a:rPr lang="en-US" sz="900" dirty="0"/>
                      </a:br>
                      <a:r>
                        <a:rPr lang="en-US" sz="900" dirty="0"/>
                        <a:t>Semantics – Based Network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18"/>
                        </a:rPr>
                        <a:t>Zhaoning</a:t>
                      </a:r>
                      <a:r>
                        <a:rPr lang="en-US" sz="900" dirty="0">
                          <a:hlinkClick r:id="rId18"/>
                        </a:rPr>
                        <a:t> Wang</a:t>
                      </a:r>
                      <a:r>
                        <a:rPr lang="en-US" sz="900" dirty="0"/>
                        <a:t> (China Unicom)</a:t>
                      </a:r>
                    </a:p>
                    <a:p>
                      <a:r>
                        <a:rPr lang="en-US" sz="900" dirty="0"/>
                        <a:t>/Deepanshu(Samsung)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19"/>
                        </a:rPr>
                        <a:t>9034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101742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10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Mexpo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0"/>
                        </a:rPr>
                        <a:t>Winnie Nakimuli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1"/>
                        </a:rPr>
                        <a:t>9044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070421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MADCOL/Data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2"/>
                        </a:rPr>
                        <a:t>Sreekumar Pothera Kalloor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3"/>
                        </a:rPr>
                        <a:t>9046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50891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900"/>
                        <a:t>Trace/MDT/QoE/SON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4"/>
                        </a:rPr>
                        <a:t>Robert Petersen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5"/>
                        </a:rPr>
                        <a:t>9029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58606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Security Monitoring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6"/>
                        </a:rPr>
                        <a:t>Balazs Lengyel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7"/>
                        </a:rPr>
                        <a:t>9059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7746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D39ADE-9A4C-47E5-AAF3-CF6E4C818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609977"/>
              </p:ext>
            </p:extLst>
          </p:nvPr>
        </p:nvGraphicFramePr>
        <p:xfrm>
          <a:off x="6948417" y="1351963"/>
          <a:ext cx="4707139" cy="2002143"/>
        </p:xfrm>
        <a:graphic>
          <a:graphicData uri="http://schemas.openxmlformats.org/drawingml/2006/table">
            <a:tbl>
              <a:tblPr/>
              <a:tblGrid>
                <a:gridCol w="429337">
                  <a:extLst>
                    <a:ext uri="{9D8B030D-6E8A-4147-A177-3AD203B41FA5}">
                      <a16:colId xmlns:a16="http://schemas.microsoft.com/office/drawing/2014/main" val="3784409484"/>
                    </a:ext>
                  </a:extLst>
                </a:gridCol>
                <a:gridCol w="1238548">
                  <a:extLst>
                    <a:ext uri="{9D8B030D-6E8A-4147-A177-3AD203B41FA5}">
                      <a16:colId xmlns:a16="http://schemas.microsoft.com/office/drawing/2014/main" val="1743289760"/>
                    </a:ext>
                  </a:extLst>
                </a:gridCol>
                <a:gridCol w="2097024">
                  <a:extLst>
                    <a:ext uri="{9D8B030D-6E8A-4147-A177-3AD203B41FA5}">
                      <a16:colId xmlns:a16="http://schemas.microsoft.com/office/drawing/2014/main" val="1138865815"/>
                    </a:ext>
                  </a:extLst>
                </a:gridCol>
                <a:gridCol w="942230">
                  <a:extLst>
                    <a:ext uri="{9D8B030D-6E8A-4147-A177-3AD203B41FA5}">
                      <a16:colId xmlns:a16="http://schemas.microsoft.com/office/drawing/2014/main" val="13555627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878497"/>
                  </a:ext>
                </a:extLst>
              </a:tr>
              <a:tr h="36671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ISAC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28"/>
                        </a:rPr>
                        <a:t>Bangqiu</a:t>
                      </a:r>
                      <a:r>
                        <a:rPr lang="en-US" sz="900" dirty="0">
                          <a:hlinkClick r:id="rId28"/>
                        </a:rPr>
                        <a:t> </a:t>
                      </a:r>
                      <a:r>
                        <a:rPr lang="en-US" sz="900" dirty="0" err="1">
                          <a:hlinkClick r:id="rId28"/>
                        </a:rPr>
                        <a:t>Ruan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9"/>
                        </a:rPr>
                        <a:t>9054</a:t>
                      </a:r>
                      <a:endParaRPr lang="zh-CN" altLang="en-US" sz="9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233666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NWDAFM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30"/>
                        </a:rPr>
                        <a:t>Zhen Li</a:t>
                      </a:r>
                      <a:r>
                        <a:rPr lang="en-US" sz="900" dirty="0"/>
                        <a:t> (China Telecommunications)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1"/>
                        </a:rPr>
                        <a:t>9049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961865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 err="1"/>
                        <a:t>AdNRM</a:t>
                      </a:r>
                      <a:endParaRPr 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Sean(Nokia)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2"/>
                        </a:rPr>
                        <a:t>9053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59700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XR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Xiepengxiang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3"/>
                        </a:rPr>
                        <a:t>9138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186158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PM/KPI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Chenxiumin</a:t>
                      </a:r>
                      <a:r>
                        <a:rPr lang="en-US" sz="900" dirty="0"/>
                        <a:t>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4"/>
                        </a:rPr>
                        <a:t>9139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8876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43D19B4-51D1-4B30-AE0A-D7CC836A8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020276"/>
              </p:ext>
            </p:extLst>
          </p:nvPr>
        </p:nvGraphicFramePr>
        <p:xfrm>
          <a:off x="6948416" y="3920063"/>
          <a:ext cx="4707139" cy="819207"/>
        </p:xfrm>
        <a:graphic>
          <a:graphicData uri="http://schemas.openxmlformats.org/drawingml/2006/table">
            <a:tbl>
              <a:tblPr/>
              <a:tblGrid>
                <a:gridCol w="539475">
                  <a:extLst>
                    <a:ext uri="{9D8B030D-6E8A-4147-A177-3AD203B41FA5}">
                      <a16:colId xmlns:a16="http://schemas.microsoft.com/office/drawing/2014/main" val="2388018958"/>
                    </a:ext>
                  </a:extLst>
                </a:gridCol>
                <a:gridCol w="1154120">
                  <a:extLst>
                    <a:ext uri="{9D8B030D-6E8A-4147-A177-3AD203B41FA5}">
                      <a16:colId xmlns:a16="http://schemas.microsoft.com/office/drawing/2014/main" val="1060528564"/>
                    </a:ext>
                  </a:extLst>
                </a:gridCol>
                <a:gridCol w="2113457">
                  <a:extLst>
                    <a:ext uri="{9D8B030D-6E8A-4147-A177-3AD203B41FA5}">
                      <a16:colId xmlns:a16="http://schemas.microsoft.com/office/drawing/2014/main" val="167477722"/>
                    </a:ext>
                  </a:extLst>
                </a:gridCol>
                <a:gridCol w="900087">
                  <a:extLst>
                    <a:ext uri="{9D8B030D-6E8A-4147-A177-3AD203B41FA5}">
                      <a16:colId xmlns:a16="http://schemas.microsoft.com/office/drawing/2014/main" val="547628174"/>
                    </a:ext>
                  </a:extLst>
                </a:gridCol>
              </a:tblGrid>
              <a:tr h="227156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427489"/>
                  </a:ext>
                </a:extLst>
              </a:tr>
              <a:tr h="59060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Charging reliability enhancement (failure handling)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35"/>
                        </a:rPr>
                        <a:t>Yimeng</a:t>
                      </a:r>
                      <a:r>
                        <a:rPr lang="en-US" sz="900" dirty="0">
                          <a:hlinkClick r:id="rId35"/>
                        </a:rPr>
                        <a:t> Deng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6"/>
                        </a:rPr>
                        <a:t>9057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73427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0289916-73AD-4793-9B37-E01A83A0F7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78998"/>
              </p:ext>
            </p:extLst>
          </p:nvPr>
        </p:nvGraphicFramePr>
        <p:xfrm>
          <a:off x="6972271" y="5359782"/>
          <a:ext cx="4667382" cy="642834"/>
        </p:xfrm>
        <a:graphic>
          <a:graphicData uri="http://schemas.openxmlformats.org/drawingml/2006/table">
            <a:tbl>
              <a:tblPr/>
              <a:tblGrid>
                <a:gridCol w="466572">
                  <a:extLst>
                    <a:ext uri="{9D8B030D-6E8A-4147-A177-3AD203B41FA5}">
                      <a16:colId xmlns:a16="http://schemas.microsoft.com/office/drawing/2014/main" val="1513463614"/>
                    </a:ext>
                  </a:extLst>
                </a:gridCol>
                <a:gridCol w="1187266">
                  <a:extLst>
                    <a:ext uri="{9D8B030D-6E8A-4147-A177-3AD203B41FA5}">
                      <a16:colId xmlns:a16="http://schemas.microsoft.com/office/drawing/2014/main" val="2457959778"/>
                    </a:ext>
                  </a:extLst>
                </a:gridCol>
                <a:gridCol w="2123263">
                  <a:extLst>
                    <a:ext uri="{9D8B030D-6E8A-4147-A177-3AD203B41FA5}">
                      <a16:colId xmlns:a16="http://schemas.microsoft.com/office/drawing/2014/main" val="1313078816"/>
                    </a:ext>
                  </a:extLst>
                </a:gridCol>
                <a:gridCol w="890281">
                  <a:extLst>
                    <a:ext uri="{9D8B030D-6E8A-4147-A177-3AD203B41FA5}">
                      <a16:colId xmlns:a16="http://schemas.microsoft.com/office/drawing/2014/main" val="408371917"/>
                    </a:ext>
                  </a:extLst>
                </a:gridCol>
              </a:tblGrid>
              <a:tr h="24415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786487"/>
                  </a:ext>
                </a:extLst>
              </a:tr>
              <a:tr h="39868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CAPCH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37"/>
                        </a:rPr>
                        <a:t>João Rodrigues</a:t>
                      </a:r>
                      <a:r>
                        <a:rPr lang="en-US" sz="900"/>
                        <a:t> 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8"/>
                        </a:rPr>
                        <a:t>9062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408903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42CB5EFB-D4FA-4147-8C64-F1FD6EC6AFD6}"/>
              </a:ext>
            </a:extLst>
          </p:cNvPr>
          <p:cNvSpPr/>
          <p:nvPr/>
        </p:nvSpPr>
        <p:spPr>
          <a:xfrm>
            <a:off x="481077" y="1164031"/>
            <a:ext cx="243893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OAM Prime topics</a:t>
            </a:r>
            <a:endParaRPr lang="zh-CN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37D4DD-DA5E-4861-8ED1-B36B3752AECE}"/>
              </a:ext>
            </a:extLst>
          </p:cNvPr>
          <p:cNvSpPr/>
          <p:nvPr/>
        </p:nvSpPr>
        <p:spPr>
          <a:xfrm>
            <a:off x="6855523" y="986835"/>
            <a:ext cx="258801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OAM Support topics</a:t>
            </a:r>
            <a:endParaRPr lang="zh-CN" alt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EC61BD-0ACF-4027-9E29-8B8D26837230}"/>
              </a:ext>
            </a:extLst>
          </p:cNvPr>
          <p:cNvSpPr/>
          <p:nvPr/>
        </p:nvSpPr>
        <p:spPr>
          <a:xfrm>
            <a:off x="6855523" y="3503895"/>
            <a:ext cx="22994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CH Prime topics</a:t>
            </a:r>
            <a:endParaRPr lang="zh-CN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F3D607-5F36-441A-8126-4E0C677AC20B}"/>
              </a:ext>
            </a:extLst>
          </p:cNvPr>
          <p:cNvSpPr/>
          <p:nvPr/>
        </p:nvSpPr>
        <p:spPr>
          <a:xfrm>
            <a:off x="6879377" y="5031930"/>
            <a:ext cx="244855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CH Support topics</a:t>
            </a:r>
            <a:endParaRPr lang="zh-CN" altLang="en-US" dirty="0"/>
          </a:p>
        </p:txBody>
      </p:sp>
      <p:pic>
        <p:nvPicPr>
          <p:cNvPr id="14" name="Picture 13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A10948B-0ED1-4693-B15A-39B4CF7759D3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25726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3600" dirty="0"/>
              <a:t>SA5 Rel-20 6G NWM Links</a:t>
            </a:r>
            <a:endParaRPr lang="zh-CN" altLang="en-US" sz="3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C2DDA9-E018-41C8-ABC9-5F85346485A7}"/>
              </a:ext>
            </a:extLst>
          </p:cNvPr>
          <p:cNvSpPr txBox="1"/>
          <p:nvPr/>
        </p:nvSpPr>
        <p:spPr>
          <a:xfrm>
            <a:off x="858741" y="1653871"/>
            <a:ext cx="61350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OAM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3"/>
              </a:rPr>
              <a:t>https://nwm-trial.etsi.org/#/documents/9204</a:t>
            </a:r>
            <a:r>
              <a:rPr lang="en-US" altLang="zh-CN" sz="1800" dirty="0"/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CH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4"/>
              </a:rPr>
              <a:t>https://nwm-trial.etsi.org/#/documents/9209</a:t>
            </a:r>
            <a:r>
              <a:rPr lang="en-US" altLang="zh-CN" sz="1800" dirty="0"/>
              <a:t> 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3859341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83300" cy="1143000"/>
          </a:xfrm>
        </p:spPr>
        <p:txBody>
          <a:bodyPr/>
          <a:lstStyle/>
          <a:p>
            <a:r>
              <a:rPr lang="en-US" altLang="zh-CN" sz="4000" dirty="0"/>
              <a:t>SA#109 information: Overall 5GA Workplan </a:t>
            </a:r>
            <a:endParaRPr lang="zh-CN" altLang="en-US" sz="4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1E10C3-B1B0-473F-9D26-CEDFCE2AE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25" y="1374160"/>
            <a:ext cx="5756744" cy="45098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4614B7-7D0B-497B-9B04-5E3A8A944A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7575" y="1372747"/>
            <a:ext cx="6057285" cy="450980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2114329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15922" y="983444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/>
              <a:t>Adopt </a:t>
            </a:r>
            <a:r>
              <a:rPr lang="en-US" altLang="zh-CN" sz="1600" kern="0" dirty="0">
                <a:solidFill>
                  <a:srgbClr val="0000FF"/>
                </a:solidFill>
              </a:rPr>
              <a:t>1:1</a:t>
            </a:r>
            <a:r>
              <a:rPr lang="en-US" altLang="zh-CN" sz="1600" kern="0" dirty="0"/>
              <a:t> on TU allocation portion of 5GA part/6G part in Rel-20</a:t>
            </a:r>
            <a:endParaRPr lang="en-US" altLang="en-US" sz="1600" kern="0" dirty="0"/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</p:spTree>
    <p:extLst>
      <p:ext uri="{BB962C8B-B14F-4D97-AF65-F5344CB8AC3E}">
        <p14:creationId xmlns:p14="http://schemas.microsoft.com/office/powerpoint/2010/main" val="1601894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6221C6A-B745-4BFB-9EEA-39339F6DA0E9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E8408F-364A-4B06-BD8E-FF9F2A057F8F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SP-251191)</a:t>
            </a:r>
            <a:endParaRPr lang="zh-CN" altLang="en-US" sz="1050" b="1" dirty="0"/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4B72190-5F99-4D3A-8F4B-B6B978948F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sp>
        <p:nvSpPr>
          <p:cNvPr id="8" name="Rectangle 12">
            <a:extLst>
              <a:ext uri="{FF2B5EF4-FFF2-40B4-BE49-F238E27FC236}">
                <a16:creationId xmlns:a16="http://schemas.microsoft.com/office/drawing/2014/main" id="{DAC53198-4700-4C4B-863B-1D61ECC84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905" y="596132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69EF8E2D-35E1-478A-AF57-63FC6092E0A6}"/>
              </a:ext>
            </a:extLst>
          </p:cNvPr>
          <p:cNvSpPr/>
          <p:nvPr/>
        </p:nvSpPr>
        <p:spPr bwMode="auto">
          <a:xfrm>
            <a:off x="4129643" y="5073086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10" name="Chevron 60">
            <a:extLst>
              <a:ext uri="{FF2B5EF4-FFF2-40B4-BE49-F238E27FC236}">
                <a16:creationId xmlns:a16="http://schemas.microsoft.com/office/drawing/2014/main" id="{E81C4195-49CE-4A3B-84D8-C8A1B305C781}"/>
              </a:ext>
            </a:extLst>
          </p:cNvPr>
          <p:cNvSpPr/>
          <p:nvPr/>
        </p:nvSpPr>
        <p:spPr bwMode="auto">
          <a:xfrm>
            <a:off x="3347759" y="5096140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819AB9-DC6F-47D3-8E41-C58736C11CD8}"/>
              </a:ext>
            </a:extLst>
          </p:cNvPr>
          <p:cNvSpPr txBox="1"/>
          <p:nvPr/>
        </p:nvSpPr>
        <p:spPr>
          <a:xfrm>
            <a:off x="4035741" y="5366991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0B74A3-F8F9-457D-940C-9DE20B8CE6AF}"/>
              </a:ext>
            </a:extLst>
          </p:cNvPr>
          <p:cNvSpPr/>
          <p:nvPr/>
        </p:nvSpPr>
        <p:spPr>
          <a:xfrm>
            <a:off x="6424774" y="570387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D3A5DED8-AFCA-4B1B-9BC8-546FA501B793}"/>
              </a:ext>
            </a:extLst>
          </p:cNvPr>
          <p:cNvSpPr/>
          <p:nvPr/>
        </p:nvSpPr>
        <p:spPr bwMode="auto">
          <a:xfrm>
            <a:off x="6529419" y="5436487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AE9C8C99-F1BC-4C2B-BD5D-C6B4BCAF1621}"/>
              </a:ext>
            </a:extLst>
          </p:cNvPr>
          <p:cNvSpPr/>
          <p:nvPr/>
        </p:nvSpPr>
        <p:spPr bwMode="auto">
          <a:xfrm>
            <a:off x="5403595" y="5441923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CEECCA3A-DB65-41B2-BE24-8479FEB12722}"/>
              </a:ext>
            </a:extLst>
          </p:cNvPr>
          <p:cNvSpPr/>
          <p:nvPr/>
        </p:nvSpPr>
        <p:spPr bwMode="auto">
          <a:xfrm>
            <a:off x="2930384" y="503257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6DB5E9C6-0C3F-4F32-AB98-8779CCC9E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858" y="5424301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E53328C9-81FA-432F-ABC9-C67C358D3EE1}"/>
              </a:ext>
            </a:extLst>
          </p:cNvPr>
          <p:cNvSpPr/>
          <p:nvPr/>
        </p:nvSpPr>
        <p:spPr bwMode="auto">
          <a:xfrm>
            <a:off x="3082784" y="524493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8" name="矩形 1">
            <a:extLst>
              <a:ext uri="{FF2B5EF4-FFF2-40B4-BE49-F238E27FC236}">
                <a16:creationId xmlns:a16="http://schemas.microsoft.com/office/drawing/2014/main" id="{A6533E43-72C4-40CD-BC39-A8DC4AD43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192" y="5030288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84D669-E79D-43F2-9294-E7A211011738}"/>
              </a:ext>
            </a:extLst>
          </p:cNvPr>
          <p:cNvSpPr txBox="1"/>
          <p:nvPr/>
        </p:nvSpPr>
        <p:spPr>
          <a:xfrm>
            <a:off x="8418986" y="5075427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45EAE8AC-6D8F-4426-8497-3FE61A6496D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5682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114">
            <a:extLst>
              <a:ext uri="{FF2B5EF4-FFF2-40B4-BE49-F238E27FC236}">
                <a16:creationId xmlns:a16="http://schemas.microsoft.com/office/drawing/2014/main" id="{CBF06083-F9F3-4868-B92F-7560B1DF95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588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3FD03D-DB2D-4C1F-B961-4890ECD84AB0}"/>
              </a:ext>
            </a:extLst>
          </p:cNvPr>
          <p:cNvCxnSpPr>
            <a:cxnSpLocks/>
          </p:cNvCxnSpPr>
          <p:nvPr/>
        </p:nvCxnSpPr>
        <p:spPr bwMode="auto">
          <a:xfrm>
            <a:off x="601402" y="149310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B176D994-5BD1-4F5B-8838-937DD9D733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11880" y="197668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587A020A-0B48-4B48-BA37-3B199FAD17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0297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D38B96B-DBD1-430E-8AB0-0EDE502DF011}"/>
              </a:ext>
            </a:extLst>
          </p:cNvPr>
          <p:cNvSpPr txBox="1"/>
          <p:nvPr/>
        </p:nvSpPr>
        <p:spPr>
          <a:xfrm>
            <a:off x="1498974" y="1370865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1569D68-D3E0-481D-8AC7-86D27A6D1269}"/>
              </a:ext>
            </a:extLst>
          </p:cNvPr>
          <p:cNvGrpSpPr/>
          <p:nvPr/>
        </p:nvGrpSpPr>
        <p:grpSpPr>
          <a:xfrm>
            <a:off x="941055" y="1636189"/>
            <a:ext cx="400050" cy="354013"/>
            <a:chOff x="996003" y="755453"/>
            <a:chExt cx="400050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EBA6E602-8E06-4A64-8E5D-AC7FF9D3F4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59">
              <a:extLst>
                <a:ext uri="{FF2B5EF4-FFF2-40B4-BE49-F238E27FC236}">
                  <a16:creationId xmlns:a16="http://schemas.microsoft.com/office/drawing/2014/main" id="{F01AFFD0-E26C-4AD6-8A60-78E4190497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E3E0E4F-A165-4B96-A8DF-6D533E927A52}"/>
              </a:ext>
            </a:extLst>
          </p:cNvPr>
          <p:cNvGrpSpPr/>
          <p:nvPr/>
        </p:nvGrpSpPr>
        <p:grpSpPr>
          <a:xfrm>
            <a:off x="5795492" y="1636189"/>
            <a:ext cx="403225" cy="354013"/>
            <a:chOff x="6320478" y="755453"/>
            <a:chExt cx="4032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E067C4AF-DAA7-487E-A112-AAC45A6C2F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0">
              <a:extLst>
                <a:ext uri="{FF2B5EF4-FFF2-40B4-BE49-F238E27FC236}">
                  <a16:creationId xmlns:a16="http://schemas.microsoft.com/office/drawing/2014/main" id="{115EDFE5-5CA0-4516-8609-1D19C089A8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65BBB89-3E5B-4AEE-AA25-2FCAD48FAA95}"/>
              </a:ext>
            </a:extLst>
          </p:cNvPr>
          <p:cNvGrpSpPr/>
          <p:nvPr/>
        </p:nvGrpSpPr>
        <p:grpSpPr>
          <a:xfrm>
            <a:off x="3357161" y="1636189"/>
            <a:ext cx="390525" cy="354013"/>
            <a:chOff x="3678878" y="755453"/>
            <a:chExt cx="39052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287DA5CC-5564-462C-B906-C060424747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1">
              <a:extLst>
                <a:ext uri="{FF2B5EF4-FFF2-40B4-BE49-F238E27FC236}">
                  <a16:creationId xmlns:a16="http://schemas.microsoft.com/office/drawing/2014/main" id="{FAB5EA75-7BD0-406A-A382-E41DC61F9C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FCFA357-2E50-4320-8AB1-F969266B29CB}"/>
              </a:ext>
            </a:extLst>
          </p:cNvPr>
          <p:cNvGrpSpPr/>
          <p:nvPr/>
        </p:nvGrpSpPr>
        <p:grpSpPr>
          <a:xfrm>
            <a:off x="1546669" y="1636189"/>
            <a:ext cx="396875" cy="354013"/>
            <a:chOff x="1684978" y="755453"/>
            <a:chExt cx="39687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FA5D47C9-EC78-457E-91F9-10BD610D71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7" name="TextBox 62">
              <a:extLst>
                <a:ext uri="{FF2B5EF4-FFF2-40B4-BE49-F238E27FC236}">
                  <a16:creationId xmlns:a16="http://schemas.microsoft.com/office/drawing/2014/main" id="{676AB65E-8B9B-4028-85C0-4577B6C68D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C7AA7DB-0CE4-4D3F-8968-C90A8633A357}"/>
              </a:ext>
            </a:extLst>
          </p:cNvPr>
          <p:cNvGrpSpPr/>
          <p:nvPr/>
        </p:nvGrpSpPr>
        <p:grpSpPr>
          <a:xfrm>
            <a:off x="3953250" y="1636189"/>
            <a:ext cx="422275" cy="354013"/>
            <a:chOff x="4367853" y="755453"/>
            <a:chExt cx="422275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E18409CC-17DD-44E0-927A-42867806C4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63">
              <a:extLst>
                <a:ext uri="{FF2B5EF4-FFF2-40B4-BE49-F238E27FC236}">
                  <a16:creationId xmlns:a16="http://schemas.microsoft.com/office/drawing/2014/main" id="{79F2C4E5-2378-4853-BA7F-857D3B99F1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D209C3C-18E3-4F2D-9152-29919F27F423}"/>
              </a:ext>
            </a:extLst>
          </p:cNvPr>
          <p:cNvGrpSpPr/>
          <p:nvPr/>
        </p:nvGrpSpPr>
        <p:grpSpPr>
          <a:xfrm>
            <a:off x="6404281" y="1636189"/>
            <a:ext cx="407988" cy="354013"/>
            <a:chOff x="6884040" y="755453"/>
            <a:chExt cx="407988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E0AFEF21-FE67-4C8F-8C3A-1E4F125A14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64">
              <a:extLst>
                <a:ext uri="{FF2B5EF4-FFF2-40B4-BE49-F238E27FC236}">
                  <a16:creationId xmlns:a16="http://schemas.microsoft.com/office/drawing/2014/main" id="{676C2327-AEA0-4C8C-8831-59A33E9BA7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57F36FE-EDE3-4AA1-B4F9-090971CE53C9}"/>
              </a:ext>
            </a:extLst>
          </p:cNvPr>
          <p:cNvGrpSpPr/>
          <p:nvPr/>
        </p:nvGrpSpPr>
        <p:grpSpPr>
          <a:xfrm>
            <a:off x="2149108" y="1636189"/>
            <a:ext cx="390525" cy="354013"/>
            <a:chOff x="2464440" y="755453"/>
            <a:chExt cx="390525" cy="354013"/>
          </a:xfrm>
        </p:grpSpPr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id="{FC2E4A04-C435-414D-AB53-FBCFE180D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6" name="TextBox 65">
              <a:extLst>
                <a:ext uri="{FF2B5EF4-FFF2-40B4-BE49-F238E27FC236}">
                  <a16:creationId xmlns:a16="http://schemas.microsoft.com/office/drawing/2014/main" id="{89720D5E-78B4-4CA3-8871-FEE7A55FB0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259EE32-27A7-494D-9DE4-C9E6268DD32C}"/>
              </a:ext>
            </a:extLst>
          </p:cNvPr>
          <p:cNvGrpSpPr/>
          <p:nvPr/>
        </p:nvGrpSpPr>
        <p:grpSpPr>
          <a:xfrm>
            <a:off x="4581089" y="1636189"/>
            <a:ext cx="406400" cy="354013"/>
            <a:chOff x="5098103" y="755453"/>
            <a:chExt cx="406400" cy="354013"/>
          </a:xfrm>
        </p:grpSpPr>
        <p:sp>
          <p:nvSpPr>
            <p:cNvPr id="48" name="TextBox 86">
              <a:extLst>
                <a:ext uri="{FF2B5EF4-FFF2-40B4-BE49-F238E27FC236}">
                  <a16:creationId xmlns:a16="http://schemas.microsoft.com/office/drawing/2014/main" id="{80A73EC7-8B3F-4764-8722-C26360F1D6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9" name="TextBox 66">
              <a:extLst>
                <a:ext uri="{FF2B5EF4-FFF2-40B4-BE49-F238E27FC236}">
                  <a16:creationId xmlns:a16="http://schemas.microsoft.com/office/drawing/2014/main" id="{661657AE-BDC9-463C-B1D4-20E794240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EB30834-EBDF-4D63-919A-7F9A52E9646D}"/>
              </a:ext>
            </a:extLst>
          </p:cNvPr>
          <p:cNvGrpSpPr/>
          <p:nvPr/>
        </p:nvGrpSpPr>
        <p:grpSpPr>
          <a:xfrm>
            <a:off x="344966" y="1636189"/>
            <a:ext cx="390525" cy="354013"/>
            <a:chOff x="314965" y="755453"/>
            <a:chExt cx="390525" cy="354013"/>
          </a:xfrm>
        </p:grpSpPr>
        <p:sp>
          <p:nvSpPr>
            <p:cNvPr id="51" name="TextBox 86">
              <a:extLst>
                <a:ext uri="{FF2B5EF4-FFF2-40B4-BE49-F238E27FC236}">
                  <a16:creationId xmlns:a16="http://schemas.microsoft.com/office/drawing/2014/main" id="{637B7B88-5050-4C77-8112-A0DA801198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2" name="TextBox 69">
              <a:extLst>
                <a:ext uri="{FF2B5EF4-FFF2-40B4-BE49-F238E27FC236}">
                  <a16:creationId xmlns:a16="http://schemas.microsoft.com/office/drawing/2014/main" id="{72AC4B80-7F31-45B7-8C3C-75DA640E8B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3E4FB01-3F86-4707-B89F-0FB47C844685}"/>
              </a:ext>
            </a:extLst>
          </p:cNvPr>
          <p:cNvGrpSpPr/>
          <p:nvPr/>
        </p:nvGrpSpPr>
        <p:grpSpPr>
          <a:xfrm>
            <a:off x="2745197" y="1636189"/>
            <a:ext cx="406400" cy="354013"/>
            <a:chOff x="2991490" y="755453"/>
            <a:chExt cx="406400" cy="354013"/>
          </a:xfrm>
        </p:grpSpPr>
        <p:sp>
          <p:nvSpPr>
            <p:cNvPr id="54" name="TextBox 86">
              <a:extLst>
                <a:ext uri="{FF2B5EF4-FFF2-40B4-BE49-F238E27FC236}">
                  <a16:creationId xmlns:a16="http://schemas.microsoft.com/office/drawing/2014/main" id="{131FB330-BA6C-4235-850A-A689235F1C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5" name="TextBox 70">
              <a:extLst>
                <a:ext uri="{FF2B5EF4-FFF2-40B4-BE49-F238E27FC236}">
                  <a16:creationId xmlns:a16="http://schemas.microsoft.com/office/drawing/2014/main" id="{EC8AB231-0A9E-4FF3-AEB6-73C6D70BB1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0E9162D-F072-47D2-8C58-FDF401F0CD34}"/>
              </a:ext>
            </a:extLst>
          </p:cNvPr>
          <p:cNvGrpSpPr/>
          <p:nvPr/>
        </p:nvGrpSpPr>
        <p:grpSpPr>
          <a:xfrm>
            <a:off x="5193053" y="1636189"/>
            <a:ext cx="396875" cy="354013"/>
            <a:chOff x="5758503" y="755453"/>
            <a:chExt cx="396875" cy="354013"/>
          </a:xfrm>
        </p:grpSpPr>
        <p:sp>
          <p:nvSpPr>
            <p:cNvPr id="57" name="TextBox 86">
              <a:extLst>
                <a:ext uri="{FF2B5EF4-FFF2-40B4-BE49-F238E27FC236}">
                  <a16:creationId xmlns:a16="http://schemas.microsoft.com/office/drawing/2014/main" id="{4121E120-4E60-427C-9107-1433688F0E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8" name="TextBox 71">
              <a:extLst>
                <a:ext uri="{FF2B5EF4-FFF2-40B4-BE49-F238E27FC236}">
                  <a16:creationId xmlns:a16="http://schemas.microsoft.com/office/drawing/2014/main" id="{F50AAD5F-78F2-474E-8755-926E08A44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9" name="TextBox 67">
            <a:extLst>
              <a:ext uri="{FF2B5EF4-FFF2-40B4-BE49-F238E27FC236}">
                <a16:creationId xmlns:a16="http://schemas.microsoft.com/office/drawing/2014/main" id="{7D1DB9C9-7AF1-45B5-9599-37E81A2B9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87" y="1534377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E631A5BB-4CCE-428B-B965-736E92D58518}"/>
              </a:ext>
            </a:extLst>
          </p:cNvPr>
          <p:cNvSpPr/>
          <p:nvPr/>
        </p:nvSpPr>
        <p:spPr bwMode="auto">
          <a:xfrm>
            <a:off x="239979" y="2560238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0B14951B-FBDB-4F9B-AEA7-0470E9344F2F}"/>
              </a:ext>
            </a:extLst>
          </p:cNvPr>
          <p:cNvSpPr/>
          <p:nvPr/>
        </p:nvSpPr>
        <p:spPr bwMode="auto">
          <a:xfrm>
            <a:off x="3436993" y="2555839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171CD952-5000-4F5D-B4CB-BE8C0F057C87}"/>
              </a:ext>
            </a:extLst>
          </p:cNvPr>
          <p:cNvSpPr/>
          <p:nvPr/>
        </p:nvSpPr>
        <p:spPr bwMode="auto">
          <a:xfrm>
            <a:off x="1709794" y="2559437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AB31FAB5-5412-42CA-A9D7-4F9679C4E99C}"/>
              </a:ext>
            </a:extLst>
          </p:cNvPr>
          <p:cNvSpPr/>
          <p:nvPr/>
        </p:nvSpPr>
        <p:spPr bwMode="auto">
          <a:xfrm>
            <a:off x="6459013" y="3029973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4" name="Chevron 60">
            <a:extLst>
              <a:ext uri="{FF2B5EF4-FFF2-40B4-BE49-F238E27FC236}">
                <a16:creationId xmlns:a16="http://schemas.microsoft.com/office/drawing/2014/main" id="{FDE53690-D833-4FED-B790-AD91C29ED488}"/>
              </a:ext>
            </a:extLst>
          </p:cNvPr>
          <p:cNvSpPr/>
          <p:nvPr/>
        </p:nvSpPr>
        <p:spPr bwMode="auto">
          <a:xfrm>
            <a:off x="4127869" y="3031740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65" name="Chevron 60">
            <a:extLst>
              <a:ext uri="{FF2B5EF4-FFF2-40B4-BE49-F238E27FC236}">
                <a16:creationId xmlns:a16="http://schemas.microsoft.com/office/drawing/2014/main" id="{FD8D8851-3C72-4C81-AF55-E10070A06953}"/>
              </a:ext>
            </a:extLst>
          </p:cNvPr>
          <p:cNvSpPr/>
          <p:nvPr/>
        </p:nvSpPr>
        <p:spPr bwMode="auto">
          <a:xfrm>
            <a:off x="6015033" y="4702049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EF193841-C07D-4EB8-8804-8262926E3F63}"/>
              </a:ext>
            </a:extLst>
          </p:cNvPr>
          <p:cNvGrpSpPr/>
          <p:nvPr/>
        </p:nvGrpSpPr>
        <p:grpSpPr>
          <a:xfrm>
            <a:off x="7017833" y="1626029"/>
            <a:ext cx="390850" cy="354013"/>
            <a:chOff x="7359013" y="745293"/>
            <a:chExt cx="390850" cy="354013"/>
          </a:xfrm>
        </p:grpSpPr>
        <p:sp>
          <p:nvSpPr>
            <p:cNvPr id="67" name="TextBox 86">
              <a:extLst>
                <a:ext uri="{FF2B5EF4-FFF2-40B4-BE49-F238E27FC236}">
                  <a16:creationId xmlns:a16="http://schemas.microsoft.com/office/drawing/2014/main" id="{B7E0D8BA-0049-4FC6-ABD6-C2BFE90B7C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8" name="TextBox 66">
              <a:extLst>
                <a:ext uri="{FF2B5EF4-FFF2-40B4-BE49-F238E27FC236}">
                  <a16:creationId xmlns:a16="http://schemas.microsoft.com/office/drawing/2014/main" id="{E5A0DA72-3AEC-4899-A01F-8EB337312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84BEE82-1820-4C4C-A3ED-C71BA2620B8F}"/>
              </a:ext>
            </a:extLst>
          </p:cNvPr>
          <p:cNvGrpSpPr/>
          <p:nvPr/>
        </p:nvGrpSpPr>
        <p:grpSpPr>
          <a:xfrm>
            <a:off x="7614247" y="1626029"/>
            <a:ext cx="384175" cy="354013"/>
            <a:chOff x="8016563" y="745293"/>
            <a:chExt cx="384175" cy="354013"/>
          </a:xfrm>
        </p:grpSpPr>
        <p:sp>
          <p:nvSpPr>
            <p:cNvPr id="70" name="TextBox 86">
              <a:extLst>
                <a:ext uri="{FF2B5EF4-FFF2-40B4-BE49-F238E27FC236}">
                  <a16:creationId xmlns:a16="http://schemas.microsoft.com/office/drawing/2014/main" id="{2A390B37-315A-46B3-9B37-2449FAFAAE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71" name="TextBox 71">
              <a:extLst>
                <a:ext uri="{FF2B5EF4-FFF2-40B4-BE49-F238E27FC236}">
                  <a16:creationId xmlns:a16="http://schemas.microsoft.com/office/drawing/2014/main" id="{C2477A85-90E8-498C-B091-48E1151859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72" name="TextBox 86">
            <a:extLst>
              <a:ext uri="{FF2B5EF4-FFF2-40B4-BE49-F238E27FC236}">
                <a16:creationId xmlns:a16="http://schemas.microsoft.com/office/drawing/2014/main" id="{F06A6672-529A-45C4-A8AD-1928169417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3986" y="1639576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73" name="TextBox 60">
            <a:extLst>
              <a:ext uri="{FF2B5EF4-FFF2-40B4-BE49-F238E27FC236}">
                <a16:creationId xmlns:a16="http://schemas.microsoft.com/office/drawing/2014/main" id="{ED3B7FF7-EDD6-41DF-8434-A0AD060176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236" y="1793564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74" name="TextBox 60">
            <a:extLst>
              <a:ext uri="{FF2B5EF4-FFF2-40B4-BE49-F238E27FC236}">
                <a16:creationId xmlns:a16="http://schemas.microsoft.com/office/drawing/2014/main" id="{92CA9BB1-5673-4BA6-B599-9D13EC32C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397" y="1776630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69FD0000-00D8-47EB-BB03-AD673EA6620B}"/>
              </a:ext>
            </a:extLst>
          </p:cNvPr>
          <p:cNvSpPr/>
          <p:nvPr/>
        </p:nvSpPr>
        <p:spPr bwMode="auto">
          <a:xfrm>
            <a:off x="4216259" y="3897970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0482C8BB-46CA-4D33-8BD4-B4DA11227172}"/>
              </a:ext>
            </a:extLst>
          </p:cNvPr>
          <p:cNvSpPr/>
          <p:nvPr/>
        </p:nvSpPr>
        <p:spPr bwMode="auto">
          <a:xfrm>
            <a:off x="4774043" y="4308125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77" name="TextBox 86">
            <a:extLst>
              <a:ext uri="{FF2B5EF4-FFF2-40B4-BE49-F238E27FC236}">
                <a16:creationId xmlns:a16="http://schemas.microsoft.com/office/drawing/2014/main" id="{E1AD7B94-D27C-4C2B-817C-5B97219E3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1503" y="1636189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EF347FB0-ED3E-485E-8A3B-4A55052540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5158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544D6688-DE6B-4FCC-A17E-5874180996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6729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5E913595-A23E-4ADA-A32C-988F25576D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52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8FB063B0-B7C8-4357-831C-83950F4AFD9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8299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2" name="Straight Connector 114">
            <a:extLst>
              <a:ext uri="{FF2B5EF4-FFF2-40B4-BE49-F238E27FC236}">
                <a16:creationId xmlns:a16="http://schemas.microsoft.com/office/drawing/2014/main" id="{7C156853-4317-4B79-9316-9FE1376D4C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8823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AA96A012-60E8-423B-A3A3-F4B3B378EC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9346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87827D12-8013-430E-ACE2-42C09EC52A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0393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5" name="Straight Connector 114">
            <a:extLst>
              <a:ext uri="{FF2B5EF4-FFF2-40B4-BE49-F238E27FC236}">
                <a16:creationId xmlns:a16="http://schemas.microsoft.com/office/drawing/2014/main" id="{8B176958-9598-4FF4-995B-1CCB11A3BF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917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6" name="Straight Connector 114">
            <a:extLst>
              <a:ext uri="{FF2B5EF4-FFF2-40B4-BE49-F238E27FC236}">
                <a16:creationId xmlns:a16="http://schemas.microsoft.com/office/drawing/2014/main" id="{96A11F6D-F970-4403-87F0-509E05FF65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7776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7" name="Straight Connector 114">
            <a:extLst>
              <a:ext uri="{FF2B5EF4-FFF2-40B4-BE49-F238E27FC236}">
                <a16:creationId xmlns:a16="http://schemas.microsoft.com/office/drawing/2014/main" id="{35600894-21EF-4463-AAE6-E9C3789293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870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8" name="Chevron 60">
            <a:extLst>
              <a:ext uri="{FF2B5EF4-FFF2-40B4-BE49-F238E27FC236}">
                <a16:creationId xmlns:a16="http://schemas.microsoft.com/office/drawing/2014/main" id="{E9767CCB-D7C0-4416-968F-64D1998F5365}"/>
              </a:ext>
            </a:extLst>
          </p:cNvPr>
          <p:cNvSpPr/>
          <p:nvPr/>
        </p:nvSpPr>
        <p:spPr bwMode="auto">
          <a:xfrm>
            <a:off x="5272565" y="355538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DD045679-C6E4-407D-95AE-4FA41D10379A}"/>
              </a:ext>
            </a:extLst>
          </p:cNvPr>
          <p:cNvSpPr/>
          <p:nvPr/>
        </p:nvSpPr>
        <p:spPr bwMode="auto">
          <a:xfrm>
            <a:off x="8320560" y="4294922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2795A2A9-45C6-4A15-9E4B-22DBA0036F6F}"/>
              </a:ext>
            </a:extLst>
          </p:cNvPr>
          <p:cNvSpPr/>
          <p:nvPr/>
        </p:nvSpPr>
        <p:spPr bwMode="auto">
          <a:xfrm>
            <a:off x="4185445" y="355526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19FD5E72-84E1-4E35-9701-740302E00D1D}"/>
              </a:ext>
            </a:extLst>
          </p:cNvPr>
          <p:cNvCxnSpPr>
            <a:cxnSpLocks/>
          </p:cNvCxnSpPr>
          <p:nvPr/>
        </p:nvCxnSpPr>
        <p:spPr bwMode="auto">
          <a:xfrm>
            <a:off x="2968675" y="1489717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20897E47-2EAF-4E3B-8DFC-E88DEBBDD5DE}"/>
              </a:ext>
            </a:extLst>
          </p:cNvPr>
          <p:cNvSpPr txBox="1"/>
          <p:nvPr/>
        </p:nvSpPr>
        <p:spPr>
          <a:xfrm>
            <a:off x="3866247" y="136748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30D9492-5C8E-4B2A-BD1A-291ECD6F75E8}"/>
              </a:ext>
            </a:extLst>
          </p:cNvPr>
          <p:cNvCxnSpPr>
            <a:cxnSpLocks/>
          </p:cNvCxnSpPr>
          <p:nvPr/>
        </p:nvCxnSpPr>
        <p:spPr bwMode="auto">
          <a:xfrm>
            <a:off x="5369818" y="149310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3F71FA5A-34E7-4D15-9AE2-B0586E73ED81}"/>
              </a:ext>
            </a:extLst>
          </p:cNvPr>
          <p:cNvSpPr txBox="1"/>
          <p:nvPr/>
        </p:nvSpPr>
        <p:spPr>
          <a:xfrm>
            <a:off x="6267390" y="137087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27EFD0B6-C64F-494C-9854-2EE023B6C83D}"/>
              </a:ext>
            </a:extLst>
          </p:cNvPr>
          <p:cNvCxnSpPr>
            <a:cxnSpLocks/>
          </p:cNvCxnSpPr>
          <p:nvPr/>
        </p:nvCxnSpPr>
        <p:spPr bwMode="auto">
          <a:xfrm>
            <a:off x="7764187" y="1482953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C4319589-2D2E-43AE-A1B5-6F80E532AAB2}"/>
              </a:ext>
            </a:extLst>
          </p:cNvPr>
          <p:cNvSpPr txBox="1"/>
          <p:nvPr/>
        </p:nvSpPr>
        <p:spPr>
          <a:xfrm>
            <a:off x="8329866" y="1374263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7" name="Chevron 58">
            <a:extLst>
              <a:ext uri="{FF2B5EF4-FFF2-40B4-BE49-F238E27FC236}">
                <a16:creationId xmlns:a16="http://schemas.microsoft.com/office/drawing/2014/main" id="{FAE60730-DD93-4660-932B-10D6386F8EBC}"/>
              </a:ext>
            </a:extLst>
          </p:cNvPr>
          <p:cNvSpPr/>
          <p:nvPr/>
        </p:nvSpPr>
        <p:spPr bwMode="auto">
          <a:xfrm>
            <a:off x="8191868" y="4689067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8" name="Thought Bubble: Cloud 97">
            <a:extLst>
              <a:ext uri="{FF2B5EF4-FFF2-40B4-BE49-F238E27FC236}">
                <a16:creationId xmlns:a16="http://schemas.microsoft.com/office/drawing/2014/main" id="{A10CAEB3-A569-4835-8F99-50101B59C182}"/>
              </a:ext>
            </a:extLst>
          </p:cNvPr>
          <p:cNvSpPr/>
          <p:nvPr/>
        </p:nvSpPr>
        <p:spPr bwMode="auto">
          <a:xfrm>
            <a:off x="5025190" y="471781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C4A5940-0A20-49FD-B6FA-2903F4ADDF6E}"/>
              </a:ext>
            </a:extLst>
          </p:cNvPr>
          <p:cNvSpPr txBox="1"/>
          <p:nvPr/>
        </p:nvSpPr>
        <p:spPr>
          <a:xfrm>
            <a:off x="4916817" y="470985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0" name="Title 1">
            <a:extLst>
              <a:ext uri="{FF2B5EF4-FFF2-40B4-BE49-F238E27FC236}">
                <a16:creationId xmlns:a16="http://schemas.microsoft.com/office/drawing/2014/main" id="{895903AF-AD05-4741-B18C-9CBC2044D6ED}"/>
              </a:ext>
            </a:extLst>
          </p:cNvPr>
          <p:cNvSpPr txBox="1">
            <a:spLocks/>
          </p:cNvSpPr>
          <p:nvPr/>
        </p:nvSpPr>
        <p:spPr bwMode="auto">
          <a:xfrm>
            <a:off x="1021063" y="928149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" name="TextBox 1">
            <a:extLst>
              <a:ext uri="{FF2B5EF4-FFF2-40B4-BE49-F238E27FC236}">
                <a16:creationId xmlns:a16="http://schemas.microsoft.com/office/drawing/2014/main" id="{E65D4406-8642-48A3-BDD7-C922EA3F4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619" y="1015167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02" name="TextBox 1">
            <a:extLst>
              <a:ext uri="{FF2B5EF4-FFF2-40B4-BE49-F238E27FC236}">
                <a16:creationId xmlns:a16="http://schemas.microsoft.com/office/drawing/2014/main" id="{4F385821-E05F-4A97-9E0D-83E7241DE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9524" y="3716772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03" name="Straight Connector 114">
            <a:extLst>
              <a:ext uri="{FF2B5EF4-FFF2-40B4-BE49-F238E27FC236}">
                <a16:creationId xmlns:a16="http://schemas.microsoft.com/office/drawing/2014/main" id="{AF7093C2-FEAE-4C71-8EEE-2E943C8C6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97959" y="187314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4" name="Chevron 60">
            <a:extLst>
              <a:ext uri="{FF2B5EF4-FFF2-40B4-BE49-F238E27FC236}">
                <a16:creationId xmlns:a16="http://schemas.microsoft.com/office/drawing/2014/main" id="{19F4BD3B-78A9-4F71-AE8F-3DA6C78E1B97}"/>
              </a:ext>
            </a:extLst>
          </p:cNvPr>
          <p:cNvSpPr/>
          <p:nvPr/>
        </p:nvSpPr>
        <p:spPr bwMode="auto">
          <a:xfrm>
            <a:off x="3275369" y="355231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5" name="Chevron 60">
            <a:extLst>
              <a:ext uri="{FF2B5EF4-FFF2-40B4-BE49-F238E27FC236}">
                <a16:creationId xmlns:a16="http://schemas.microsoft.com/office/drawing/2014/main" id="{81AB46AB-E557-434B-AA34-85D8DF619A08}"/>
              </a:ext>
            </a:extLst>
          </p:cNvPr>
          <p:cNvSpPr/>
          <p:nvPr/>
        </p:nvSpPr>
        <p:spPr bwMode="auto">
          <a:xfrm>
            <a:off x="3296151" y="3046619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6" name="Diamond 105">
            <a:extLst>
              <a:ext uri="{FF2B5EF4-FFF2-40B4-BE49-F238E27FC236}">
                <a16:creationId xmlns:a16="http://schemas.microsoft.com/office/drawing/2014/main" id="{7983093B-5BE2-4AD6-BCD3-C3FDB92A1B4B}"/>
              </a:ext>
            </a:extLst>
          </p:cNvPr>
          <p:cNvSpPr/>
          <p:nvPr/>
        </p:nvSpPr>
        <p:spPr bwMode="auto">
          <a:xfrm>
            <a:off x="2734100" y="3239087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7" name="Straight Connector 114">
            <a:extLst>
              <a:ext uri="{FF2B5EF4-FFF2-40B4-BE49-F238E27FC236}">
                <a16:creationId xmlns:a16="http://schemas.microsoft.com/office/drawing/2014/main" id="{9E9E2978-21B0-4F32-8C1E-DE00D6E038B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6205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8" name="Star: 5 Points 107">
            <a:extLst>
              <a:ext uri="{FF2B5EF4-FFF2-40B4-BE49-F238E27FC236}">
                <a16:creationId xmlns:a16="http://schemas.microsoft.com/office/drawing/2014/main" id="{E5EFF92A-0CA8-41DD-9FEC-335B5EBECF11}"/>
              </a:ext>
            </a:extLst>
          </p:cNvPr>
          <p:cNvSpPr/>
          <p:nvPr/>
        </p:nvSpPr>
        <p:spPr bwMode="auto">
          <a:xfrm>
            <a:off x="3996101" y="2468018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9" name="Star: 5 Points 108">
            <a:extLst>
              <a:ext uri="{FF2B5EF4-FFF2-40B4-BE49-F238E27FC236}">
                <a16:creationId xmlns:a16="http://schemas.microsoft.com/office/drawing/2014/main" id="{F4CE845B-D626-419A-9490-EEB11103157B}"/>
              </a:ext>
            </a:extLst>
          </p:cNvPr>
          <p:cNvSpPr/>
          <p:nvPr/>
        </p:nvSpPr>
        <p:spPr bwMode="auto">
          <a:xfrm>
            <a:off x="4033148" y="29764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0" name="Star: 5 Points 109">
            <a:extLst>
              <a:ext uri="{FF2B5EF4-FFF2-40B4-BE49-F238E27FC236}">
                <a16:creationId xmlns:a16="http://schemas.microsoft.com/office/drawing/2014/main" id="{8EC420A2-4ED5-4AB8-991D-2DD08854EAD6}"/>
              </a:ext>
            </a:extLst>
          </p:cNvPr>
          <p:cNvSpPr/>
          <p:nvPr/>
        </p:nvSpPr>
        <p:spPr bwMode="auto">
          <a:xfrm>
            <a:off x="3980922" y="34593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00ECF557-3145-4A93-84F3-3835EC1EE8CE}"/>
              </a:ext>
            </a:extLst>
          </p:cNvPr>
          <p:cNvSpPr/>
          <p:nvPr/>
        </p:nvSpPr>
        <p:spPr>
          <a:xfrm>
            <a:off x="9466687" y="1396403"/>
            <a:ext cx="2599249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7EC9A63-66C2-4DA5-95C4-B02C0C25B084}"/>
              </a:ext>
            </a:extLst>
          </p:cNvPr>
          <p:cNvSpPr txBox="1"/>
          <p:nvPr/>
        </p:nvSpPr>
        <p:spPr>
          <a:xfrm>
            <a:off x="9258523" y="1399814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874B951-2FED-4322-9A3D-C65287041FF2}"/>
              </a:ext>
            </a:extLst>
          </p:cNvPr>
          <p:cNvSpPr/>
          <p:nvPr/>
        </p:nvSpPr>
        <p:spPr>
          <a:xfrm>
            <a:off x="9258523" y="296062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365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437322" y="267764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5GA topics (TU Budget)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E956D1-23EA-4208-9C5F-7323ABCD9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238216"/>
              </p:ext>
            </p:extLst>
          </p:nvPr>
        </p:nvGraphicFramePr>
        <p:xfrm>
          <a:off x="1119217" y="1294103"/>
          <a:ext cx="4383087" cy="4130201"/>
        </p:xfrm>
        <a:graphic>
          <a:graphicData uri="http://schemas.openxmlformats.org/drawingml/2006/table">
            <a:tbl>
              <a:tblPr/>
              <a:tblGrid>
                <a:gridCol w="603781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2697928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081378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920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221706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9348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26805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33042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68582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NWDAFM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XR management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Unified Management interface for Multi-RAT support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453793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Life Cycle Management (LCM) of NF Deployment </a:t>
                      </a: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(wait for SA approval)</a:t>
                      </a:r>
                      <a:endParaRPr lang="en-US" sz="1200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670597"/>
                  </a:ext>
                </a:extLst>
              </a:tr>
              <a:tr h="183174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67-&gt;</a:t>
                      </a:r>
                      <a:r>
                        <a:rPr lang="en-US" altLang="zh-CN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71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E72F1B-F582-4AF6-B8BF-71A458E55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254976"/>
              </p:ext>
            </p:extLst>
          </p:nvPr>
        </p:nvGraphicFramePr>
        <p:xfrm>
          <a:off x="6381916" y="1326443"/>
          <a:ext cx="4690867" cy="2032760"/>
        </p:xfrm>
        <a:graphic>
          <a:graphicData uri="http://schemas.openxmlformats.org/drawingml/2006/table">
            <a:tbl>
              <a:tblPr/>
              <a:tblGrid>
                <a:gridCol w="646179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2988422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56266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4389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CAPIF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5GA roaming charging reliability enhancement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901370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Charging aspects for XRM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45856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SID on 5GA Charging aspects of ISAC (endorsed)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576386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next generation real time communication services phase 3 (endorsed)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788681"/>
                  </a:ext>
                </a:extLst>
              </a:tr>
              <a:tr h="26191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12-&gt;</a:t>
                      </a: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24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0260CC3-7233-4F14-891D-B470012EED7E}"/>
              </a:ext>
            </a:extLst>
          </p:cNvPr>
          <p:cNvSpPr txBox="1"/>
          <p:nvPr/>
        </p:nvSpPr>
        <p:spPr>
          <a:xfrm>
            <a:off x="1119217" y="5531557"/>
            <a:ext cx="102890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Reminder: </a:t>
            </a:r>
            <a:r>
              <a:rPr lang="en-US" altLang="zh-CN" dirty="0"/>
              <a:t>TU planning for 5GA OAM has exceeded the original TU planning budget, either we will take some TU from 6G or some prioritization needs to be done for 5GA.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196300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5GA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AD04212E-776E-4C84-A6FE-920D28BE6F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128220-0E6A-4B4D-95CD-52E998B40F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407808"/>
              </p:ext>
            </p:extLst>
          </p:nvPr>
        </p:nvGraphicFramePr>
        <p:xfrm>
          <a:off x="148982" y="1208472"/>
          <a:ext cx="11817732" cy="49988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7626">
                  <a:extLst>
                    <a:ext uri="{9D8B030D-6E8A-4147-A177-3AD203B41FA5}">
                      <a16:colId xmlns:a16="http://schemas.microsoft.com/office/drawing/2014/main" val="3853200155"/>
                    </a:ext>
                  </a:extLst>
                </a:gridCol>
                <a:gridCol w="3478732">
                  <a:extLst>
                    <a:ext uri="{9D8B030D-6E8A-4147-A177-3AD203B41FA5}">
                      <a16:colId xmlns:a16="http://schemas.microsoft.com/office/drawing/2014/main" val="1048842791"/>
                    </a:ext>
                  </a:extLst>
                </a:gridCol>
                <a:gridCol w="1160805">
                  <a:extLst>
                    <a:ext uri="{9D8B030D-6E8A-4147-A177-3AD203B41FA5}">
                      <a16:colId xmlns:a16="http://schemas.microsoft.com/office/drawing/2014/main" val="2024606219"/>
                    </a:ext>
                  </a:extLst>
                </a:gridCol>
                <a:gridCol w="745207">
                  <a:extLst>
                    <a:ext uri="{9D8B030D-6E8A-4147-A177-3AD203B41FA5}">
                      <a16:colId xmlns:a16="http://schemas.microsoft.com/office/drawing/2014/main" val="3301868160"/>
                    </a:ext>
                  </a:extLst>
                </a:gridCol>
                <a:gridCol w="680719">
                  <a:extLst>
                    <a:ext uri="{9D8B030D-6E8A-4147-A177-3AD203B41FA5}">
                      <a16:colId xmlns:a16="http://schemas.microsoft.com/office/drawing/2014/main" val="2760687533"/>
                    </a:ext>
                  </a:extLst>
                </a:gridCol>
                <a:gridCol w="594734">
                  <a:extLst>
                    <a:ext uri="{9D8B030D-6E8A-4147-A177-3AD203B41FA5}">
                      <a16:colId xmlns:a16="http://schemas.microsoft.com/office/drawing/2014/main" val="3366719249"/>
                    </a:ext>
                  </a:extLst>
                </a:gridCol>
                <a:gridCol w="401266">
                  <a:extLst>
                    <a:ext uri="{9D8B030D-6E8A-4147-A177-3AD203B41FA5}">
                      <a16:colId xmlns:a16="http://schemas.microsoft.com/office/drawing/2014/main" val="2463705280"/>
                    </a:ext>
                  </a:extLst>
                </a:gridCol>
                <a:gridCol w="875472">
                  <a:extLst>
                    <a:ext uri="{9D8B030D-6E8A-4147-A177-3AD203B41FA5}">
                      <a16:colId xmlns:a16="http://schemas.microsoft.com/office/drawing/2014/main" val="2130972491"/>
                    </a:ext>
                  </a:extLst>
                </a:gridCol>
                <a:gridCol w="1728135">
                  <a:extLst>
                    <a:ext uri="{9D8B030D-6E8A-4147-A177-3AD203B41FA5}">
                      <a16:colId xmlns:a16="http://schemas.microsoft.com/office/drawing/2014/main" val="1174614100"/>
                    </a:ext>
                  </a:extLst>
                </a:gridCol>
                <a:gridCol w="1495036">
                  <a:extLst>
                    <a:ext uri="{9D8B030D-6E8A-4147-A177-3AD203B41FA5}">
                      <a16:colId xmlns:a16="http://schemas.microsoft.com/office/drawing/2014/main" val="2335366401"/>
                    </a:ext>
                  </a:extLst>
                </a:gridCol>
              </a:tblGrid>
              <a:tr h="13657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Unique_ID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Name</a:t>
                      </a:r>
                      <a:endParaRPr lang="en-US" sz="1000" b="1" i="1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Acronym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Start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Finish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Completion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New</a:t>
                      </a: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Hyperlink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 err="1">
                          <a:effectLst/>
                        </a:rPr>
                        <a:t>Impacted_TSs_and_TRs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1" dirty="0">
                          <a:solidFill>
                            <a:srgbClr val="FF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Change or comment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32650182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1090013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Study on Charging Aspects of 6G System</a:t>
                      </a:r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FS_6G_CH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2025/9/9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2027/3/3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3"/>
                        </a:rPr>
                        <a:t>SP-251218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534220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AIML management phase 3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FS_AIML_MGT_Ph3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4"/>
                        </a:rPr>
                        <a:t>SP-250867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1430491536"/>
                  </a:ext>
                </a:extLst>
              </a:tr>
              <a:tr h="13657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energy efficiency and energy saving aspects of 5G Advanced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FS_Energy_Ph4_OAM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5"/>
                        </a:rPr>
                        <a:t>SP-251025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2431508143"/>
                  </a:ext>
                </a:extLst>
              </a:tr>
              <a:tr h="13657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1080006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intent driven management services for mobile network phase 4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FS_IDMS_MN_Ph4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15%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6"/>
                        </a:rPr>
                        <a:t>SP-250861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1053083478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Management Data Analytics (MDA) phase 4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FS_eMDAS_Ph4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15%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7"/>
                        </a:rPr>
                        <a:t>SP-250862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28.886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2297191824"/>
                  </a:ext>
                </a:extLst>
              </a:tr>
              <a:tr h="13657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Service Based Management Architecture enhancement phase 4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FS_SBMA_Ph4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8"/>
                        </a:rPr>
                        <a:t>SP-250863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971607383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Enhanced exposure of management services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FS_EnExpo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9"/>
                        </a:rPr>
                        <a:t>SP-250864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2971190946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for Data management phase 3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FS_MADCOL_Ph3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0"/>
                        </a:rPr>
                        <a:t>SP-250865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1718806443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management aspects of Network Digital Twins phase 2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FS_NDT_Ph2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1"/>
                        </a:rPr>
                        <a:t>SP-250866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1880384187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Closed Control Loop Management phase 2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FS_CCLM_Ph2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2"/>
                        </a:rPr>
                        <a:t>SP-250868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3928266441"/>
                  </a:ext>
                </a:extLst>
              </a:tr>
              <a:tr h="183039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5G performance measurements/KPIs and Trace/MDT/QoE</a:t>
                      </a:r>
                      <a:endParaRPr lang="en-US" sz="1000" b="1" i="0" u="none" strike="noStrike"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PM_KPI_Trace_MDT_QoE-OAM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2026/9/9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5%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3"/>
                        </a:rPr>
                        <a:t>SP-250879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 dirty="0">
                          <a:effectLst/>
                        </a:rPr>
                        <a:t>28.552; 28.554; 28.532; 28.558; 32.404; 32.421; 32.422; 32.423; 28.404; 28.405; 28.406; 28.622; 28.623; 28.541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4047153301"/>
                  </a:ext>
                </a:extLst>
              </a:tr>
              <a:tr h="8909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Management Aspects related to NWDAF phase 3</a:t>
                      </a:r>
                      <a:endParaRPr lang="en-US" sz="1000" b="1" i="0" u="none" strike="noStrike"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NWDAF_Ph3-OAM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2026/6/6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30%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4"/>
                        </a:rPr>
                        <a:t>SP-251026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>
                          <a:effectLst/>
                        </a:rPr>
                        <a:t>28.541; 28.552; 28.554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4231022287"/>
                  </a:ext>
                </a:extLst>
              </a:tr>
              <a:tr h="8909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5G Advanced NRM features phase 4</a:t>
                      </a:r>
                      <a:endParaRPr lang="en-US" sz="1000" b="1" i="0" u="none" strike="noStrike"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AdNRM_Ph4-OAM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2026/12/12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5"/>
                        </a:rPr>
                        <a:t>SP-251024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 dirty="0">
                          <a:effectLst/>
                        </a:rPr>
                        <a:t>28.540; 28.541; 28.622; 28.623; 32.160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2707014441"/>
                  </a:ext>
                </a:extLst>
              </a:tr>
              <a:tr h="2035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1090010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5GA roaming charging reliability enhancement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FS_RoamRE_CH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2025/9/10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6"/>
                        </a:rPr>
                        <a:t>SP-251203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3164260"/>
                  </a:ext>
                </a:extLst>
              </a:tr>
              <a:tr h="2035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1090011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Unified Management interface for Multi-RAT support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FS_UMMR_OAM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2025/9/10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2026/9/9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7"/>
                        </a:rPr>
                        <a:t>SP-251204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943073"/>
                  </a:ext>
                </a:extLst>
              </a:tr>
              <a:tr h="17644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1020010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Cloud Aspects of Management and Orchestration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FS_Cloud_OAM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2024/1/3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2025/9/9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95%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8"/>
                        </a:rPr>
                        <a:t>SP-241566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endParaRPr lang="zh-CN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33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Completion date to be updated.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7553845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1090012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Charging Aspects for XRM phase 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XRM_PH2-CH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2025/9/10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2027/6/6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99%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9"/>
                        </a:rPr>
                        <a:t>SP-251214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 dirty="0">
                          <a:effectLst/>
                        </a:rPr>
                        <a:t>32.255; 32.291; 32.298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874934380"/>
                  </a:ext>
                </a:extLst>
              </a:tr>
              <a:tr h="13657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1080016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OAM support for Extended Reality and Media service (XRM) phase 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XRM_Ph2-OAM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2026/6/6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99%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20"/>
                        </a:rPr>
                        <a:t>SP-250880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 dirty="0">
                          <a:effectLst/>
                        </a:rPr>
                        <a:t>28.540; 28.541; 28.552; 28.554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634337374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Charging Aspects of CAPIF phase 3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FS_CAPIF_Ph3_CH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effectLst/>
                        </a:rPr>
                        <a:t>2025/6/5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96%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21"/>
                        </a:rPr>
                        <a:t>SP-250869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 dirty="0">
                          <a:effectLst/>
                        </a:rPr>
                        <a:t>28.891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862963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7457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7419D8-AC59-4941-A82E-20F57A0E7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7523165-B88E-4E4C-B5FD-CD408F41A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69" y="3810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200" b="1" dirty="0"/>
              <a:t>SA5 Rel-20 5GA Content Definition steps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1552E-780E-44BA-9EE9-46EAF6A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5GA Scope</a:t>
            </a:r>
            <a:r>
              <a:rPr lang="en-US" sz="11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100" dirty="0">
                <a:latin typeface="Söhne"/>
              </a:rPr>
              <a:t>The potential topics include a list of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</a:t>
            </a:r>
            <a:r>
              <a:rPr lang="en-US" sz="1100" dirty="0">
                <a:latin typeface="Söhne"/>
              </a:rPr>
              <a:t>topics for SA5 Rel-20 5GA. </a:t>
            </a:r>
          </a:p>
          <a:p>
            <a:pPr lvl="1"/>
            <a:r>
              <a:rPr lang="en-US" altLang="zh-CN" sz="1100" dirty="0"/>
              <a:t>Maximum total number</a:t>
            </a:r>
            <a:r>
              <a:rPr lang="en-US" sz="1100" dirty="0">
                <a:latin typeface="Söhne"/>
              </a:rPr>
              <a:t> of SID/WID for OAM/CH Rel-20 is 15/10 and 1:1 TU allocation portion of 5GA part/6G part in Rel-20 estimates will be taken into account.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OAM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62 TUs available (e.g. roughly max 8 with TU allocation per topic 8 TUs)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46 TUs for OAM Prime, 16 TUs for network supporting based on Rel-19 TU usage experience (consumed TU ratio of prime and supporting are around 3:1)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CH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40 TUs available (e.g. max 5 with TU allocation per topic 8 TUs)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All the topics shall be technically ready before Tuesday 20 May, 2025 (SA5#161) to be in the list for prioritization.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Prioritization is targeted to be done in SA5#161 if needed. </a:t>
            </a:r>
          </a:p>
          <a:p>
            <a:pPr marL="457188" lvl="1" indent="0">
              <a:buNone/>
            </a:pPr>
            <a:r>
              <a:rPr lang="en-US" altLang="en-US" sz="1100" dirty="0"/>
              <a:t>Note1: One feature made up of SI+WI is counted as one item</a:t>
            </a:r>
          </a:p>
          <a:p>
            <a:pPr marL="457188" lvl="1" indent="0">
              <a:buNone/>
            </a:pPr>
            <a:r>
              <a:rPr lang="en-US" sz="1100" dirty="0">
                <a:latin typeface="Söhne"/>
              </a:rPr>
              <a:t>Note2: Small network support features (mini WIDs) are not counted in the maximum number. </a:t>
            </a:r>
            <a:r>
              <a:rPr lang="en-US" sz="1100" dirty="0">
                <a:highlight>
                  <a:srgbClr val="00FFFF"/>
                </a:highlight>
                <a:latin typeface="Söhne"/>
              </a:rPr>
              <a:t>One Mini WID will allocate maximum 2 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Moderated Email Discussions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Approval of Selected Rel-20 5GA SID/WID (first package)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Companies may submit the SID/WID to SA5#160/#161 for WG agreement. SA5 targets to submit WID/SIs to SA#108 for approval. Ideally, the Rel-20 5GA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highlight>
                  <a:srgbClr val="C0C0C0"/>
                </a:highlight>
                <a:latin typeface="Söhne"/>
              </a:rPr>
              <a:t>Rapporteurship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 (see </a:t>
            </a:r>
            <a:r>
              <a:rPr lang="en-US" altLang="zh-CN" sz="1100" dirty="0">
                <a:highlight>
                  <a:srgbClr val="C0C0C0"/>
                </a:highlight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WG commences Rel-20 5GA SI/WI Work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Check point for prioritization: </a:t>
            </a:r>
            <a:r>
              <a:rPr lang="en-US" altLang="zh-CN" sz="1100" dirty="0">
                <a:solidFill>
                  <a:srgbClr val="FF3300"/>
                </a:solidFill>
                <a:latin typeface="Söhne"/>
              </a:rPr>
              <a:t>prioritization discussion in SA5#165 </a:t>
            </a:r>
            <a:r>
              <a:rPr lang="en-US" altLang="zh-CN" sz="1100" dirty="0">
                <a:latin typeface="Söhne"/>
              </a:rPr>
              <a:t>may be needed depends on the TU usage status.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5GA SID/WID (second package)</a:t>
            </a:r>
            <a:r>
              <a:rPr lang="en-US" altLang="zh-CN" sz="1100" dirty="0">
                <a:latin typeface="Söhne"/>
              </a:rPr>
              <a:t>: This represents the second and final step in the approval process for the Rel-20 5GA content definition.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additional SID/WID to SA5#166/#167 for WG agreement. SA5 targets to submit the second package of WID/SIs to SA#112 for approval. </a:t>
            </a:r>
            <a:r>
              <a:rPr lang="en-US" altLang="zh-CN" sz="1100" dirty="0">
                <a:latin typeface="Söhne"/>
              </a:rPr>
              <a:t>The Rel-20 5GA SID/WID for approval at this step should be mainly the network support features to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0720007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24398539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204767</TotalTime>
  <Words>4863</Words>
  <Application>Microsoft Office PowerPoint</Application>
  <PresentationFormat>Widescreen</PresentationFormat>
  <Paragraphs>972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2" baseType="lpstr">
      <vt:lpstr>Batang</vt:lpstr>
      <vt:lpstr>Microsoft YaHei UI</vt:lpstr>
      <vt:lpstr>Montserrat</vt:lpstr>
      <vt:lpstr>MS PGothic</vt:lpstr>
      <vt:lpstr>MS PGothic</vt:lpstr>
      <vt:lpstr>Söhne</vt:lpstr>
      <vt:lpstr>等线</vt:lpstr>
      <vt:lpstr>宋体</vt:lpstr>
      <vt:lpstr>微软雅黑</vt:lpstr>
      <vt:lpstr>Arial</vt:lpstr>
      <vt:lpstr>Calibri</vt:lpstr>
      <vt:lpstr>Times New Roman</vt:lpstr>
      <vt:lpstr>Wingdings</vt:lpstr>
      <vt:lpstr>Wingdings 3</vt:lpstr>
      <vt:lpstr>Office Theme</vt:lpstr>
      <vt:lpstr>   Rel-20 SA5 Work Planning Dallas, USA, 17 - 21 November 2025 </vt:lpstr>
      <vt:lpstr>Content</vt:lpstr>
      <vt:lpstr>SA#109 information: Overall 5GA Workplan </vt:lpstr>
      <vt:lpstr>SA5 Rel-20 Capacity Summary </vt:lpstr>
      <vt:lpstr>PowerPoint Presentation</vt:lpstr>
      <vt:lpstr>PowerPoint Presentation</vt:lpstr>
      <vt:lpstr>Update of SA5 5GA Rel-20 ongoing WI/SI progress</vt:lpstr>
      <vt:lpstr>SA5 Rel-20 5GA Content Definition steps</vt:lpstr>
      <vt:lpstr>Content</vt:lpstr>
      <vt:lpstr>SA#109 information: Overall 6G Workplan </vt:lpstr>
      <vt:lpstr>PowerPoint Presentation</vt:lpstr>
      <vt:lpstr>PowerPoint Presentation</vt:lpstr>
      <vt:lpstr>Rel-20 Potential Source of 6G Requirements for SA5</vt:lpstr>
      <vt:lpstr>PowerPoint Presentation</vt:lpstr>
      <vt:lpstr>Content</vt:lpstr>
      <vt:lpstr>Selecting release for Charging/OAM aspects proposals endorsed in SA#108 </vt:lpstr>
      <vt:lpstr>PowerPoint Presentation</vt:lpstr>
      <vt:lpstr>Content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PowerPoint Presentation</vt:lpstr>
      <vt:lpstr>SA5 Rel-20 6G NWM Links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ZL</cp:lastModifiedBy>
  <cp:revision>4256</cp:revision>
  <dcterms:created xsi:type="dcterms:W3CDTF">2008-08-30T09:32:10Z</dcterms:created>
  <dcterms:modified xsi:type="dcterms:W3CDTF">2025-11-06T00:19:53Z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