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33"/>
  </p:notesMasterIdLst>
  <p:handoutMasterIdLst>
    <p:handoutMasterId r:id="rId34"/>
  </p:handoutMasterIdLst>
  <p:sldIdLst>
    <p:sldId id="303" r:id="rId2"/>
    <p:sldId id="937" r:id="rId3"/>
    <p:sldId id="991" r:id="rId4"/>
    <p:sldId id="993" r:id="rId5"/>
    <p:sldId id="2147480976" r:id="rId6"/>
    <p:sldId id="2147480998" r:id="rId7"/>
    <p:sldId id="989" r:id="rId8"/>
    <p:sldId id="2147480995" r:id="rId9"/>
    <p:sldId id="994" r:id="rId10"/>
    <p:sldId id="2147480965" r:id="rId11"/>
    <p:sldId id="2147480990" r:id="rId12"/>
    <p:sldId id="2147480982" r:id="rId13"/>
    <p:sldId id="2147480996" r:id="rId14"/>
    <p:sldId id="2147480983" r:id="rId15"/>
    <p:sldId id="2147480989" r:id="rId16"/>
    <p:sldId id="2147480994" r:id="rId17"/>
    <p:sldId id="2147480985" r:id="rId18"/>
    <p:sldId id="2147480997" r:id="rId19"/>
    <p:sldId id="2147480981" r:id="rId20"/>
    <p:sldId id="2147480980" r:id="rId21"/>
    <p:sldId id="2147480988" r:id="rId22"/>
    <p:sldId id="907" r:id="rId23"/>
    <p:sldId id="908" r:id="rId24"/>
    <p:sldId id="924" r:id="rId25"/>
    <p:sldId id="949" r:id="rId26"/>
    <p:sldId id="950" r:id="rId27"/>
    <p:sldId id="988" r:id="rId28"/>
    <p:sldId id="704" r:id="rId29"/>
    <p:sldId id="925" r:id="rId30"/>
    <p:sldId id="2147480992" r:id="rId31"/>
    <p:sldId id="2147480999" r:id="rId32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66FFFF"/>
    <a:srgbClr val="6600FF"/>
    <a:srgbClr val="C1E442"/>
    <a:srgbClr val="FF3300"/>
    <a:srgbClr val="72AF2F"/>
    <a:srgbClr val="FFFFCC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97" autoAdjust="0"/>
    <p:restoredTop sz="97931" autoAdjust="0"/>
  </p:normalViewPr>
  <p:slideViewPr>
    <p:cSldViewPr snapToGrid="0">
      <p:cViewPr varScale="1">
        <p:scale>
          <a:sx n="96" d="100"/>
          <a:sy n="96" d="100"/>
        </p:scale>
        <p:origin x="96" y="22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5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8/25/2025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8/25/2025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300037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437354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S5-253744, </a:t>
            </a:r>
            <a:r>
              <a:rPr lang="sv-SE" sz="1100" b="1" spc="300" dirty="0">
                <a:ea typeface="+mn-ea"/>
                <a:cs typeface="Arial" panose="020B0604020202020204" pitchFamily="34" charset="0"/>
              </a:rPr>
              <a:t>SA5#162, Goteborg, Sweden, 25 - 29 August 2025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3gpp.org/ftp/tsg_sa/TSG_SA/TSGS_100_Taipei_2023-06/Docs/SP-230746.zip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50864.zip" TargetMode="External"/><Relationship Id="rId13" Type="http://schemas.openxmlformats.org/officeDocument/2006/relationships/hyperlink" Target="https://www.3gpp.org/ftp/Information/WI_Sheet/SP-250881.zip" TargetMode="External"/><Relationship Id="rId3" Type="http://schemas.openxmlformats.org/officeDocument/2006/relationships/hyperlink" Target="https://www.3gpp.org/ftp/Information/WI_Sheet/SP-250867.zip" TargetMode="External"/><Relationship Id="rId7" Type="http://schemas.openxmlformats.org/officeDocument/2006/relationships/hyperlink" Target="https://www.3gpp.org/ftp/Information/WI_Sheet/SP-250863.zip" TargetMode="External"/><Relationship Id="rId12" Type="http://schemas.openxmlformats.org/officeDocument/2006/relationships/hyperlink" Target="https://www.3gpp.org/ftp/Information/WI_Sheet/SP-250879.zip" TargetMode="External"/><Relationship Id="rId2" Type="http://schemas.openxmlformats.org/officeDocument/2006/relationships/image" Target="../media/image11.jpeg"/><Relationship Id="rId16" Type="http://schemas.openxmlformats.org/officeDocument/2006/relationships/hyperlink" Target="https://www.3gpp.org/ftp/Information/WI_Sheet/SP-25086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50862.zip" TargetMode="External"/><Relationship Id="rId11" Type="http://schemas.openxmlformats.org/officeDocument/2006/relationships/hyperlink" Target="https://www.3gpp.org/ftp/Information/WI_Sheet/SP-250868.zip" TargetMode="External"/><Relationship Id="rId5" Type="http://schemas.openxmlformats.org/officeDocument/2006/relationships/hyperlink" Target="https://www.3gpp.org/ftp/Information/WI_Sheet/SP-250861.zip" TargetMode="External"/><Relationship Id="rId15" Type="http://schemas.openxmlformats.org/officeDocument/2006/relationships/hyperlink" Target="https://www.3gpp.org/ftp/Information/WI_Sheet/SP-250880.zip" TargetMode="External"/><Relationship Id="rId10" Type="http://schemas.openxmlformats.org/officeDocument/2006/relationships/hyperlink" Target="https://www.3gpp.org/ftp/Information/WI_Sheet/SP-250866.zip" TargetMode="External"/><Relationship Id="rId4" Type="http://schemas.openxmlformats.org/officeDocument/2006/relationships/hyperlink" Target="https://www.3gpp.org/ftp/Information/WI_Sheet/SP-250860.zip" TargetMode="External"/><Relationship Id="rId9" Type="http://schemas.openxmlformats.org/officeDocument/2006/relationships/hyperlink" Target="https://www.3gpp.org/ftp/Information/WI_Sheet/SP-250865.zip" TargetMode="External"/><Relationship Id="rId14" Type="http://schemas.openxmlformats.org/officeDocument/2006/relationships/hyperlink" Target="https://www.3gpp.org/ftp/Information/WI_Sheet/SP-250882.zip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3gpp.org/ftp/tsg_sa/TSG_SA/TSGS_100_Taipei_2023-06/Docs/SP-230746.zip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3" Type="http://schemas.openxmlformats.org/officeDocument/2006/relationships/hyperlink" Target="https://nwm-trial.etsi.org/#/documents/9037" TargetMode="External"/><Relationship Id="rId18" Type="http://schemas.openxmlformats.org/officeDocument/2006/relationships/hyperlink" Target="https://portal.etsi.org/webapp/TelDir/ListPersDetails.asp?PersId=91259" TargetMode="External"/><Relationship Id="rId26" Type="http://schemas.openxmlformats.org/officeDocument/2006/relationships/hyperlink" Target="https://portal.etsi.org/webapp/TelDir/ListPersDetails.asp?PersId=81420" TargetMode="External"/><Relationship Id="rId39" Type="http://schemas.openxmlformats.org/officeDocument/2006/relationships/image" Target="../media/image11.jpeg"/><Relationship Id="rId21" Type="http://schemas.openxmlformats.org/officeDocument/2006/relationships/hyperlink" Target="https://nwm-trial.etsi.org/#/documents/9044" TargetMode="External"/><Relationship Id="rId34" Type="http://schemas.openxmlformats.org/officeDocument/2006/relationships/hyperlink" Target="https://nwm-trial.etsi.org/#/documents/9139" TargetMode="External"/><Relationship Id="rId7" Type="http://schemas.openxmlformats.org/officeDocument/2006/relationships/hyperlink" Target="https://nwm-trial.etsi.org/#/documents/9063" TargetMode="External"/><Relationship Id="rId12" Type="http://schemas.openxmlformats.org/officeDocument/2006/relationships/hyperlink" Target="https://portal.etsi.org/webapp/TelDir/ListPersDetails.asp?PersId=37005" TargetMode="External"/><Relationship Id="rId17" Type="http://schemas.openxmlformats.org/officeDocument/2006/relationships/hyperlink" Target="https://nwm-trial.etsi.org/#/documents/9036" TargetMode="External"/><Relationship Id="rId25" Type="http://schemas.openxmlformats.org/officeDocument/2006/relationships/hyperlink" Target="https://nwm-trial.etsi.org/#/documents/9029" TargetMode="External"/><Relationship Id="rId33" Type="http://schemas.openxmlformats.org/officeDocument/2006/relationships/hyperlink" Target="https://nwm-trial.etsi.org/#/documents/9138" TargetMode="External"/><Relationship Id="rId38" Type="http://schemas.openxmlformats.org/officeDocument/2006/relationships/hyperlink" Target="https://nwm-trial.etsi.org/#/documents/9062" TargetMode="External"/><Relationship Id="rId2" Type="http://schemas.openxmlformats.org/officeDocument/2006/relationships/hyperlink" Target="https://portal.etsi.org/webapp/TelDir/ListPersDetails.asp?PersId=47274" TargetMode="External"/><Relationship Id="rId16" Type="http://schemas.openxmlformats.org/officeDocument/2006/relationships/hyperlink" Target="https://portal.etsi.org/webapp/TelDir/ListPersDetails.asp?PersId=43306" TargetMode="External"/><Relationship Id="rId20" Type="http://schemas.openxmlformats.org/officeDocument/2006/relationships/hyperlink" Target="https://portal.etsi.org/webapp/TelDir/ListPersDetails.asp?PersId=97608" TargetMode="External"/><Relationship Id="rId29" Type="http://schemas.openxmlformats.org/officeDocument/2006/relationships/hyperlink" Target="https://nwm-trial.etsi.org/#/documents/905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etsi.org/webapp/TelDir/ListPersDetails.asp?PersId=87586" TargetMode="External"/><Relationship Id="rId11" Type="http://schemas.openxmlformats.org/officeDocument/2006/relationships/hyperlink" Target="https://nwm-trial.etsi.org/#/documents/9040" TargetMode="External"/><Relationship Id="rId24" Type="http://schemas.openxmlformats.org/officeDocument/2006/relationships/hyperlink" Target="https://portal.etsi.org/webapp/TelDir/ListPersDetails.asp?PersId=14104" TargetMode="External"/><Relationship Id="rId32" Type="http://schemas.openxmlformats.org/officeDocument/2006/relationships/hyperlink" Target="https://nwm-trial.etsi.org/#/documents/9053" TargetMode="External"/><Relationship Id="rId37" Type="http://schemas.openxmlformats.org/officeDocument/2006/relationships/hyperlink" Target="https://portal.etsi.org/webapp/TelDir/ListPersDetails.asp?PersId=81291" TargetMode="External"/><Relationship Id="rId5" Type="http://schemas.openxmlformats.org/officeDocument/2006/relationships/hyperlink" Target="https://portal.etsi.org/webapp/TelDir/ListPersDetails.asp?PersId=61969" TargetMode="External"/><Relationship Id="rId15" Type="http://schemas.openxmlformats.org/officeDocument/2006/relationships/hyperlink" Target="https://nwm-trial.etsi.org/#/documents/9051" TargetMode="External"/><Relationship Id="rId23" Type="http://schemas.openxmlformats.org/officeDocument/2006/relationships/hyperlink" Target="https://nwm-trial.etsi.org/#/documents/9046" TargetMode="External"/><Relationship Id="rId28" Type="http://schemas.openxmlformats.org/officeDocument/2006/relationships/hyperlink" Target="https://portal.etsi.org/webapp/TelDir/ListPersDetails.asp?PersId=96106" TargetMode="External"/><Relationship Id="rId36" Type="http://schemas.openxmlformats.org/officeDocument/2006/relationships/hyperlink" Target="https://nwm-trial.etsi.org/#/documents/9057" TargetMode="External"/><Relationship Id="rId10" Type="http://schemas.openxmlformats.org/officeDocument/2006/relationships/hyperlink" Target="https://portal.etsi.org/webapp/TelDir/ListPersDetails.asp?PersId=81664" TargetMode="External"/><Relationship Id="rId19" Type="http://schemas.openxmlformats.org/officeDocument/2006/relationships/hyperlink" Target="https://nwm-trial.etsi.org/#/documents/9034" TargetMode="External"/><Relationship Id="rId31" Type="http://schemas.openxmlformats.org/officeDocument/2006/relationships/hyperlink" Target="https://nwm-trial.etsi.org/#/documents/9049" TargetMode="External"/><Relationship Id="rId4" Type="http://schemas.openxmlformats.org/officeDocument/2006/relationships/hyperlink" Target="https://nwm-trial.etsi.org/#/documents/9027" TargetMode="External"/><Relationship Id="rId9" Type="http://schemas.openxmlformats.org/officeDocument/2006/relationships/hyperlink" Target="https://nwm-trial.etsi.org/#/documents/9052" TargetMode="External"/><Relationship Id="rId14" Type="http://schemas.openxmlformats.org/officeDocument/2006/relationships/hyperlink" Target="https://portal.etsi.org/webapp/TelDir/ListPersDetails.asp?PersId=92523" TargetMode="External"/><Relationship Id="rId22" Type="http://schemas.openxmlformats.org/officeDocument/2006/relationships/hyperlink" Target="https://portal.etsi.org/webapp/TelDir/ListPersDetails.asp?PersId=103772" TargetMode="External"/><Relationship Id="rId27" Type="http://schemas.openxmlformats.org/officeDocument/2006/relationships/hyperlink" Target="https://nwm-trial.etsi.org/#/documents/9059" TargetMode="External"/><Relationship Id="rId30" Type="http://schemas.openxmlformats.org/officeDocument/2006/relationships/hyperlink" Target="https://portal.etsi.org/webapp/TelDir/ListPersDetails.asp?PersId=99129" TargetMode="External"/><Relationship Id="rId35" Type="http://schemas.openxmlformats.org/officeDocument/2006/relationships/hyperlink" Target="https://portal.etsi.org/webapp/TelDir/ListPersDetails.asp?PersId=102879" TargetMode="External"/><Relationship Id="rId8" Type="http://schemas.openxmlformats.org/officeDocument/2006/relationships/hyperlink" Target="https://portal.etsi.org/webapp/TelDir/ListPersDetails.asp?PersId=96973" TargetMode="External"/><Relationship Id="rId3" Type="http://schemas.openxmlformats.org/officeDocument/2006/relationships/hyperlink" Target="https://nwm-trial.etsi.org/#/documents/9047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nwm-trial.etsi.org/#/documents/9204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nwm-trial.etsi.org/#/documents/9209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3gpp.org/ftp/tsg_sa/TSG_SA/TSGS_108_Prague_2025-06/Report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altLang="zh-CN" sz="4000" b="1" dirty="0"/>
              <a:t>Rel-20 SA5 W</a:t>
            </a:r>
            <a:r>
              <a:rPr lang="en-US" sz="4000" b="1" dirty="0"/>
              <a:t>ork Planning</a:t>
            </a:r>
            <a:br>
              <a:rPr lang="en-GB" sz="4000" b="1" i="1" dirty="0"/>
            </a:br>
            <a:r>
              <a:rPr lang="en-GB" altLang="zh-CN" sz="1800" dirty="0">
                <a:latin typeface="Arial" pitchFamily="34" charset="0"/>
              </a:rPr>
              <a:t>SA5#</a:t>
            </a:r>
            <a:r>
              <a:rPr lang="fr-FR" altLang="zh-CN" sz="1800" dirty="0">
                <a:latin typeface="Arial" pitchFamily="34" charset="0"/>
              </a:rPr>
              <a:t>1</a:t>
            </a:r>
            <a:r>
              <a:rPr lang="en-US" altLang="zh-CN" sz="1800" dirty="0">
                <a:latin typeface="Arial" pitchFamily="34" charset="0"/>
              </a:rPr>
              <a:t>62</a:t>
            </a:r>
            <a:r>
              <a:rPr lang="fr-FR" altLang="zh-CN" sz="1800" dirty="0">
                <a:latin typeface="Arial" pitchFamily="34" charset="0"/>
              </a:rPr>
              <a:t>, </a:t>
            </a:r>
            <a:r>
              <a:rPr lang="fi-FI" altLang="zh-CN" sz="1800" dirty="0">
                <a:latin typeface="Arial" pitchFamily="34" charset="0"/>
              </a:rPr>
              <a:t>Goteborg, Sweden, 25 - 29 August 2025</a:t>
            </a:r>
            <a:br>
              <a:rPr lang="fr-FR" sz="1800" dirty="0">
                <a:latin typeface="Arial" pitchFamily="34" charset="0"/>
              </a:rPr>
            </a:b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5" y="4339138"/>
            <a:ext cx="9270761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3GPP </a:t>
            </a:r>
            <a:r>
              <a:rPr lang="en-GB" altLang="zh-CN" sz="2400" dirty="0">
                <a:latin typeface="Arial" charset="0"/>
              </a:rPr>
              <a:t>SA5 Chair, </a:t>
            </a:r>
            <a:r>
              <a:rPr lang="en-US" altLang="zh-CN" sz="2400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Thomas Tovinger, 3GPP SA5 Vice-Chair, ERICSSON</a:t>
            </a:r>
          </a:p>
          <a:p>
            <a:pPr>
              <a:lnSpc>
                <a:spcPct val="80000"/>
              </a:lnSpc>
            </a:pPr>
            <a:r>
              <a:rPr lang="en-GB" altLang="en-US" sz="2400" dirty="0">
                <a:latin typeface="Arial" charset="0"/>
              </a:rPr>
              <a:t>Anatoly Andrianov, </a:t>
            </a:r>
            <a:r>
              <a:rPr lang="en-GB" altLang="zh-CN" sz="2400" dirty="0">
                <a:latin typeface="Arial" charset="0"/>
              </a:rPr>
              <a:t>3GPP SA5 Vice-Chair, NOKIA</a:t>
            </a:r>
          </a:p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Gerald G</a:t>
            </a:r>
            <a:r>
              <a:rPr lang="en-US" altLang="zh-CN" sz="2400" dirty="0">
                <a:latin typeface="Arial" charset="0"/>
              </a:rPr>
              <a:t>ö</a:t>
            </a:r>
            <a:r>
              <a:rPr lang="en-GB" altLang="zh-CN" sz="2400" dirty="0">
                <a:latin typeface="Arial" charset="0"/>
              </a:rPr>
              <a:t>rmer,</a:t>
            </a:r>
            <a:r>
              <a:rPr lang="de-DE" altLang="de-DE" sz="2400" dirty="0">
                <a:latin typeface="Arial" charset="0"/>
              </a:rPr>
              <a:t> SA5 Charging SWG Chair, MATRIXX Software</a:t>
            </a:r>
            <a:endParaRPr lang="en-GB" altLang="zh-CN" sz="2400" dirty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DB64B270-A35C-4130-A9C4-34FB19742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848" y="0"/>
            <a:ext cx="9112251" cy="1143000"/>
          </a:xfrm>
        </p:spPr>
        <p:txBody>
          <a:bodyPr/>
          <a:lstStyle/>
          <a:p>
            <a:r>
              <a:rPr lang="en-GB" altLang="en-US" dirty="0"/>
              <a:t>SA5 Rel-20 Capacity Summary </a:t>
            </a:r>
            <a:endParaRPr lang="zh-CN" alt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340DFF-0803-47A5-B681-995794B32B6C}"/>
              </a:ext>
            </a:extLst>
          </p:cNvPr>
          <p:cNvSpPr txBox="1">
            <a:spLocks/>
          </p:cNvSpPr>
          <p:nvPr/>
        </p:nvSpPr>
        <p:spPr bwMode="auto">
          <a:xfrm>
            <a:off x="1215922" y="983444"/>
            <a:ext cx="9582630" cy="433226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b="1" kern="0" dirty="0">
                <a:solidFill>
                  <a:srgbClr val="0000FF"/>
                </a:solidFill>
              </a:rPr>
              <a:t>SA5 capacity :</a:t>
            </a:r>
          </a:p>
          <a:p>
            <a:pPr lvl="1"/>
            <a:r>
              <a:rPr lang="en-US" sz="1600" kern="0" dirty="0"/>
              <a:t>Max </a:t>
            </a:r>
            <a:r>
              <a:rPr lang="en-US" altLang="en-US" sz="1600" kern="0" dirty="0"/>
              <a:t>TUs : 124 (OAM) / 80 (Charging)</a:t>
            </a:r>
          </a:p>
          <a:p>
            <a:pPr lvl="2"/>
            <a:r>
              <a:rPr lang="en-US" altLang="en-US" sz="1200" kern="0" dirty="0"/>
              <a:t>Additional buffer TUs: 61(OAM)/40(CH)</a:t>
            </a:r>
          </a:p>
          <a:p>
            <a:pPr lvl="1"/>
            <a:r>
              <a:rPr lang="en-US" altLang="en-US" sz="1600" kern="0" dirty="0">
                <a:solidFill>
                  <a:srgbClr val="0000FF"/>
                </a:solidFill>
              </a:rPr>
              <a:t>Max number of SIs/WIs: 10~15 (OAM) / 6~10 (Charging)</a:t>
            </a:r>
          </a:p>
          <a:p>
            <a:pPr lvl="2"/>
            <a:r>
              <a:rPr lang="en-US" altLang="en-US" sz="1200" kern="0" dirty="0"/>
              <a:t>Note: one feature made up of SI+WI is counted as one item</a:t>
            </a:r>
          </a:p>
          <a:p>
            <a:pPr lvl="1"/>
            <a:r>
              <a:rPr lang="en-US" altLang="en-US" sz="1600" kern="0" dirty="0"/>
              <a:t>Max TUs per Feature: 12~8 TU</a:t>
            </a:r>
          </a:p>
          <a:p>
            <a:pPr lvl="1"/>
            <a:r>
              <a:rPr lang="en-US" altLang="zh-CN" sz="1600" kern="0" dirty="0"/>
              <a:t>Adopt </a:t>
            </a:r>
            <a:r>
              <a:rPr lang="en-US" altLang="zh-CN" sz="1600" kern="0" dirty="0">
                <a:solidFill>
                  <a:srgbClr val="0000FF"/>
                </a:solidFill>
              </a:rPr>
              <a:t>1:1</a:t>
            </a:r>
            <a:r>
              <a:rPr lang="en-US" altLang="zh-CN" sz="1600" kern="0" dirty="0"/>
              <a:t> on TU allocation portion of 5GA part/6G part in Rel-20</a:t>
            </a:r>
            <a:endParaRPr lang="en-US" altLang="en-US" sz="1600" kern="0" dirty="0"/>
          </a:p>
          <a:p>
            <a:r>
              <a:rPr lang="en-US" altLang="en-US" sz="1800" kern="0" dirty="0"/>
              <a:t>Assumptions</a:t>
            </a:r>
          </a:p>
          <a:p>
            <a:pPr lvl="1"/>
            <a:r>
              <a:rPr lang="en-US" altLang="en-US" sz="1600" kern="0" dirty="0"/>
              <a:t>Start: Jun 2025, End: Mar 2027 (21 months)</a:t>
            </a:r>
          </a:p>
          <a:p>
            <a:pPr lvl="1"/>
            <a:r>
              <a:rPr lang="en-US" altLang="en-US" sz="1600" kern="0" dirty="0"/>
              <a:t>One track for OAM and One track for Charging</a:t>
            </a:r>
          </a:p>
          <a:p>
            <a:pPr lvl="1"/>
            <a:r>
              <a:rPr lang="en-US" altLang="en-US" sz="1600" kern="0" dirty="0"/>
              <a:t>Number of meetings: 10</a:t>
            </a:r>
          </a:p>
          <a:p>
            <a:pPr lvl="1"/>
            <a:r>
              <a:rPr lang="en-US" altLang="en-US" sz="1600" kern="0" dirty="0"/>
              <a:t>Expected total TUs per meeting (for all releases)(with Q5 included): 18.5 (OAM) / 12 (Charging)</a:t>
            </a:r>
          </a:p>
          <a:p>
            <a:pPr lvl="1"/>
            <a:r>
              <a:rPr lang="en-US" altLang="en-US" sz="1600" kern="0" dirty="0"/>
              <a:t>Total TUs (for all releases): 185 (OAM) / 120 (Charging)</a:t>
            </a:r>
          </a:p>
          <a:p>
            <a:pPr lvl="1"/>
            <a:r>
              <a:rPr lang="en-US" altLang="en-US" sz="1600" kern="0" dirty="0"/>
              <a:t>TUs for maintenance of past releases: 35 (OAM) / 20 (Charging)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E74DF1C-D4B2-4B29-9583-E343538DDD0B}"/>
              </a:ext>
            </a:extLst>
          </p:cNvPr>
          <p:cNvSpPr/>
          <p:nvPr/>
        </p:nvSpPr>
        <p:spPr>
          <a:xfrm>
            <a:off x="1136014" y="5453162"/>
            <a:ext cx="73675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2000" kern="0" dirty="0">
                <a:solidFill>
                  <a:prstClr val="black"/>
                </a:solidFill>
                <a:latin typeface="Calibri"/>
                <a:cs typeface="+mn-cs"/>
              </a:rPr>
              <a:t>Note: detailed TU calculation see slides 22~27</a:t>
            </a:r>
          </a:p>
        </p:txBody>
      </p:sp>
    </p:spTree>
    <p:extLst>
      <p:ext uri="{BB962C8B-B14F-4D97-AF65-F5344CB8AC3E}">
        <p14:creationId xmlns:p14="http://schemas.microsoft.com/office/powerpoint/2010/main" val="14908319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7409641-50EC-4974-8B4E-A75D8665D226}"/>
              </a:ext>
            </a:extLst>
          </p:cNvPr>
          <p:cNvSpPr txBox="1">
            <a:spLocks/>
          </p:cNvSpPr>
          <p:nvPr/>
        </p:nvSpPr>
        <p:spPr bwMode="auto">
          <a:xfrm>
            <a:off x="295601" y="1248005"/>
            <a:ext cx="11600797" cy="4671211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lvl="0"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Expectation of SA5 rapporteur role</a:t>
            </a:r>
            <a:r>
              <a:rPr lang="en-US" altLang="zh-CN" sz="1600" b="1" kern="0" dirty="0">
                <a:solidFill>
                  <a:sysClr val="windowText" lastClr="000000"/>
                </a:solidFill>
              </a:rPr>
              <a:t>: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Actively contribute and facilitate the progress of the WI/SI, coordinate the discussion within SA5 and with external groups if necessary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Prepare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tdoc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sequence list and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tdoc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grouping suggestion before the meeting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Provide inputs to TU planning/TU consumption for each meeting.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Provide timely progress report in NWM before closing plenary with clear highlights for external readers with references to the WID/SID objectives.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Implement any necessary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draftCR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/draft TR/draft TS and facilitate the email approval of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draftCR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/draft TR/draft TS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Moderate the breakout sessions/offline calls and provide summary report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Refer to TR 21.900 clause 6.3.2 for Role of the work item rapporteur and 4.1.2 Role of the specification rapporteur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Be familiar with 3GPP drafting rules as specified in TR 21.801.</a:t>
            </a:r>
            <a:endParaRPr lang="en-US" altLang="zh-CN" sz="1400" kern="0" dirty="0">
              <a:solidFill>
                <a:sysClr val="windowText" lastClr="000000"/>
              </a:solidFill>
              <a:latin typeface="Calibri"/>
            </a:endParaRPr>
          </a:p>
          <a:p>
            <a:pPr lvl="0"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If you agree with the expectation above, please provide the nomination for the new WIDs/</a:t>
            </a:r>
            <a:r>
              <a:rPr lang="en-US" altLang="zh-CN" sz="1600" kern="0" dirty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rPr>
              <a:t>SIDs (one company one email please send the nominee’s name for Rel-20 SID/WID directly to SA5 chair and SA Chair, rather than sharing it on the SA reflector)</a:t>
            </a:r>
            <a:r>
              <a:rPr lang="en-US" altLang="zh-CN" sz="1600" kern="0" dirty="0">
                <a:solidFill>
                  <a:sysClr val="windowText" lastClr="000000"/>
                </a:solidFill>
              </a:rPr>
              <a:t>: 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Please consider the guidance (bullet 2/3/4/5) provided in Rel-19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Rapporteurship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document SP-230746 from SA.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Indicate if the nomination is for the role of Primary Rapporteur.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Indicate if the nomination is for the role of Secondary Rapporteur.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The work responsibility of Primary/Secondary Rapporteurs shall be clearly described if there are proposals for co-rapporteurs.</a:t>
            </a:r>
          </a:p>
          <a:p>
            <a:pPr marL="609600" lvl="1" indent="0">
              <a:buNone/>
              <a:defRPr/>
            </a:pPr>
            <a:r>
              <a:rPr lang="en-US" altLang="zh-CN" sz="1400" kern="0" dirty="0">
                <a:solidFill>
                  <a:srgbClr val="0000FF"/>
                </a:solidFill>
                <a:latin typeface="Calibri"/>
              </a:rPr>
              <a:t>Note</a:t>
            </a:r>
            <a:r>
              <a:rPr lang="zh-CN" altLang="en-US" sz="1400" kern="0" dirty="0">
                <a:solidFill>
                  <a:srgbClr val="0000FF"/>
                </a:solidFill>
                <a:latin typeface="Calibri"/>
              </a:rPr>
              <a:t>： </a:t>
            </a:r>
            <a:r>
              <a:rPr lang="en-US" altLang="zh-CN" sz="1400" kern="0" dirty="0">
                <a:solidFill>
                  <a:srgbClr val="0000FF"/>
                </a:solidFill>
                <a:latin typeface="Calibri"/>
              </a:rPr>
              <a:t>While operating in Rapporteurs roles, delegates are expected to carry out their assigned duties with impartiality and in the interests of 3GPP, and regular participation to SA5 f2f meeting is a must for commitment to the rapporteur role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0F1708F-4C77-4810-AD5C-5890A19E4861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zh-CN" sz="42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Expectation of SA5 rapporteur role</a:t>
            </a:r>
            <a:endParaRPr kumimoji="0" lang="zh-CN" altLang="en-US" sz="4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39293196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FD9EC58-4DBB-4658-8736-BEC4845C19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D3BBD2A-2D2C-49E0-818B-98B9AE469F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3GPP SA background information</a:t>
            </a:r>
          </a:p>
          <a:p>
            <a:pPr lvl="1"/>
            <a:r>
              <a:rPr lang="en-GB" altLang="zh-CN" dirty="0"/>
              <a:t>3GPP SA5 general information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SA5 time </a:t>
            </a:r>
            <a:r>
              <a:rPr lang="en-US" altLang="zh-CN" dirty="0">
                <a:solidFill>
                  <a:srgbClr val="0000FF"/>
                </a:solidFill>
              </a:rPr>
              <a:t>plan</a:t>
            </a:r>
          </a:p>
          <a:p>
            <a:pPr lvl="2"/>
            <a:r>
              <a:rPr lang="en-GB" altLang="zh-CN" dirty="0">
                <a:solidFill>
                  <a:srgbClr val="0000FF"/>
                </a:solidFill>
              </a:rPr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1124000147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itle 1">
            <a:extLst>
              <a:ext uri="{FF2B5EF4-FFF2-40B4-BE49-F238E27FC236}">
                <a16:creationId xmlns:a16="http://schemas.microsoft.com/office/drawing/2014/main" id="{56686EFC-7299-4F6D-9245-51D6308BC90C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5GA timeline with SA5</a:t>
            </a:r>
            <a:endParaRPr lang="en-US" sz="3600" dirty="0"/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529A43F4-6A1F-4D1F-8B75-81F133CE3030}"/>
              </a:ext>
            </a:extLst>
          </p:cNvPr>
          <p:cNvSpPr/>
          <p:nvPr/>
        </p:nvSpPr>
        <p:spPr>
          <a:xfrm>
            <a:off x="8248244" y="6153596"/>
            <a:ext cx="24368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/>
              <a:t>(updated SA5 based on SP-250890)</a:t>
            </a:r>
            <a:endParaRPr lang="zh-CN" altLang="en-US" sz="1050" b="1" dirty="0"/>
          </a:p>
        </p:txBody>
      </p:sp>
      <p:pic>
        <p:nvPicPr>
          <p:cNvPr id="109" name="Picture 108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5809D8B5-CEC0-4C04-AEB6-EC0502E647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  <p:sp>
        <p:nvSpPr>
          <p:cNvPr id="110" name="Rectangle 12">
            <a:extLst>
              <a:ext uri="{FF2B5EF4-FFF2-40B4-BE49-F238E27FC236}">
                <a16:creationId xmlns:a16="http://schemas.microsoft.com/office/drawing/2014/main" id="{BA127D42-FC30-46F7-96B7-B36620F631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2422" y="5961819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11" name="Chevron 60">
            <a:extLst>
              <a:ext uri="{FF2B5EF4-FFF2-40B4-BE49-F238E27FC236}">
                <a16:creationId xmlns:a16="http://schemas.microsoft.com/office/drawing/2014/main" id="{8189BE93-2F13-4FA0-9D04-2C3BD892F3F8}"/>
              </a:ext>
            </a:extLst>
          </p:cNvPr>
          <p:cNvSpPr/>
          <p:nvPr/>
        </p:nvSpPr>
        <p:spPr bwMode="auto">
          <a:xfrm>
            <a:off x="4129643" y="5073086"/>
            <a:ext cx="3663006" cy="34335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 dirty="0">
                <a:latin typeface="+mn-lt"/>
                <a:ea typeface="ＭＳ Ｐゴシック" charset="-128"/>
              </a:rPr>
              <a:t>SA5 (5GA OAM/CH Prime) management St.+</a:t>
            </a:r>
            <a:r>
              <a:rPr lang="fr-FR" sz="900" dirty="0" err="1">
                <a:latin typeface="+mn-lt"/>
                <a:ea typeface="ＭＳ Ｐゴシック" charset="-128"/>
              </a:rPr>
              <a:t>Norm</a:t>
            </a:r>
            <a:r>
              <a:rPr lang="fr-FR" sz="900" dirty="0">
                <a:latin typeface="+mn-lt"/>
                <a:ea typeface="ＭＳ Ｐゴシック" charset="-128"/>
              </a:rPr>
              <a:t> Stage1/2/3</a:t>
            </a:r>
          </a:p>
        </p:txBody>
      </p:sp>
      <p:sp>
        <p:nvSpPr>
          <p:cNvPr id="112" name="Chevron 60">
            <a:extLst>
              <a:ext uri="{FF2B5EF4-FFF2-40B4-BE49-F238E27FC236}">
                <a16:creationId xmlns:a16="http://schemas.microsoft.com/office/drawing/2014/main" id="{ACBEF200-8393-40C8-8736-F40A320BBB69}"/>
              </a:ext>
            </a:extLst>
          </p:cNvPr>
          <p:cNvSpPr/>
          <p:nvPr/>
        </p:nvSpPr>
        <p:spPr bwMode="auto">
          <a:xfrm>
            <a:off x="3347759" y="5096140"/>
            <a:ext cx="809818" cy="30709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Prime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69735F5D-4459-47A7-8FEE-27E37E851BA6}"/>
              </a:ext>
            </a:extLst>
          </p:cNvPr>
          <p:cNvSpPr txBox="1"/>
          <p:nvPr/>
        </p:nvSpPr>
        <p:spPr>
          <a:xfrm>
            <a:off x="4035741" y="5366991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9153454C-E93D-4B7E-BBC0-5E9004CF4EA6}"/>
              </a:ext>
            </a:extLst>
          </p:cNvPr>
          <p:cNvSpPr/>
          <p:nvPr/>
        </p:nvSpPr>
        <p:spPr>
          <a:xfrm>
            <a:off x="6424774" y="5703871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  <p:sp>
        <p:nvSpPr>
          <p:cNvPr id="115" name="Chevron 60">
            <a:extLst>
              <a:ext uri="{FF2B5EF4-FFF2-40B4-BE49-F238E27FC236}">
                <a16:creationId xmlns:a16="http://schemas.microsoft.com/office/drawing/2014/main" id="{641462DD-B731-4C70-A0A0-DC278C44719E}"/>
              </a:ext>
            </a:extLst>
          </p:cNvPr>
          <p:cNvSpPr/>
          <p:nvPr/>
        </p:nvSpPr>
        <p:spPr bwMode="auto">
          <a:xfrm>
            <a:off x="6529419" y="5436487"/>
            <a:ext cx="1837670" cy="300657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en-US" altLang="zh-CN" sz="900" dirty="0">
                <a:latin typeface="+mn-lt"/>
                <a:ea typeface="ＭＳ Ｐゴシック" charset="-128"/>
              </a:rPr>
              <a:t>SA5 </a:t>
            </a:r>
            <a:r>
              <a:rPr lang="en-US" altLang="zh-CN" sz="900">
                <a:latin typeface="+mn-lt"/>
                <a:ea typeface="ＭＳ Ｐゴシック" charset="-128"/>
              </a:rPr>
              <a:t>(OAM/CH</a:t>
            </a:r>
            <a:r>
              <a:rPr lang="fr-FR" sz="900" dirty="0">
                <a:latin typeface="+mn-lt"/>
                <a:ea typeface="ＭＳ Ｐゴシック" charset="-128"/>
              </a:rPr>
              <a:t> Stage </a:t>
            </a:r>
            <a:r>
              <a:rPr lang="fr-FR" sz="900">
                <a:latin typeface="+mn-lt"/>
                <a:ea typeface="ＭＳ Ｐゴシック" charset="-128"/>
              </a:rPr>
              <a:t>2/Stage3 supporting</a:t>
            </a:r>
            <a:r>
              <a:rPr lang="fr-FR" sz="900" dirty="0">
                <a:latin typeface="+mn-lt"/>
                <a:ea typeface="ＭＳ Ｐゴシック" charset="-128"/>
              </a:rPr>
              <a:t>) </a:t>
            </a:r>
            <a:r>
              <a:rPr lang="fr-FR" sz="900">
                <a:latin typeface="+mn-lt"/>
                <a:ea typeface="ＭＳ Ｐゴシック" charset="-128"/>
              </a:rPr>
              <a:t>SA&amp;RAN </a:t>
            </a:r>
            <a:r>
              <a:rPr lang="fr-FR" altLang="zh-CN" sz="900">
                <a:latin typeface="+mn-lt"/>
                <a:ea typeface="ＭＳ Ｐゴシック" charset="-128"/>
              </a:rPr>
              <a:t>(SA5) </a:t>
            </a:r>
            <a:endParaRPr lang="fr-FR" sz="900" dirty="0">
              <a:latin typeface="+mn-lt"/>
              <a:ea typeface="ＭＳ Ｐゴシック" charset="-128"/>
            </a:endParaRPr>
          </a:p>
        </p:txBody>
      </p:sp>
      <p:sp>
        <p:nvSpPr>
          <p:cNvPr id="116" name="Chevron 60">
            <a:extLst>
              <a:ext uri="{FF2B5EF4-FFF2-40B4-BE49-F238E27FC236}">
                <a16:creationId xmlns:a16="http://schemas.microsoft.com/office/drawing/2014/main" id="{F1B89713-8649-4041-AF5F-494D050D91B9}"/>
              </a:ext>
            </a:extLst>
          </p:cNvPr>
          <p:cNvSpPr/>
          <p:nvPr/>
        </p:nvSpPr>
        <p:spPr bwMode="auto">
          <a:xfrm>
            <a:off x="5403595" y="5441923"/>
            <a:ext cx="1231248" cy="32029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.(if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needed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17" name="Star: 5 Points 116">
            <a:extLst>
              <a:ext uri="{FF2B5EF4-FFF2-40B4-BE49-F238E27FC236}">
                <a16:creationId xmlns:a16="http://schemas.microsoft.com/office/drawing/2014/main" id="{1C3F7AE5-FB02-4B93-AB12-F50D292AAA27}"/>
              </a:ext>
            </a:extLst>
          </p:cNvPr>
          <p:cNvSpPr/>
          <p:nvPr/>
        </p:nvSpPr>
        <p:spPr bwMode="auto">
          <a:xfrm>
            <a:off x="2930384" y="5032575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8" name="TextBox 1">
            <a:extLst>
              <a:ext uri="{FF2B5EF4-FFF2-40B4-BE49-F238E27FC236}">
                <a16:creationId xmlns:a16="http://schemas.microsoft.com/office/drawing/2014/main" id="{815A88DF-513F-454A-976C-2610ACDCF4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2858" y="5424301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5GA SA5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19" name="Star: 5 Points 118">
            <a:extLst>
              <a:ext uri="{FF2B5EF4-FFF2-40B4-BE49-F238E27FC236}">
                <a16:creationId xmlns:a16="http://schemas.microsoft.com/office/drawing/2014/main" id="{C0681873-4376-4A80-904C-20CAA5FBB3F6}"/>
              </a:ext>
            </a:extLst>
          </p:cNvPr>
          <p:cNvSpPr/>
          <p:nvPr/>
        </p:nvSpPr>
        <p:spPr bwMode="auto">
          <a:xfrm>
            <a:off x="3082784" y="5244935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20" name="矩形 1">
            <a:extLst>
              <a:ext uri="{FF2B5EF4-FFF2-40B4-BE49-F238E27FC236}">
                <a16:creationId xmlns:a16="http://schemas.microsoft.com/office/drawing/2014/main" id="{C70DFCFE-1A23-4F1B-9664-DA57DA844C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9192" y="5030288"/>
            <a:ext cx="5856556" cy="899563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D3D22F42-C759-4814-88B2-E8A99485FA97}"/>
              </a:ext>
            </a:extLst>
          </p:cNvPr>
          <p:cNvSpPr txBox="1"/>
          <p:nvPr/>
        </p:nvSpPr>
        <p:spPr>
          <a:xfrm>
            <a:off x="8418986" y="5075427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2" name="Straight Connector 114">
            <a:extLst>
              <a:ext uri="{FF2B5EF4-FFF2-40B4-BE49-F238E27FC236}">
                <a16:creationId xmlns:a16="http://schemas.microsoft.com/office/drawing/2014/main" id="{EBFB0B74-6D76-4DCB-9068-A7C1083E894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56821" y="20052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23" name="Straight Connector 114">
            <a:extLst>
              <a:ext uri="{FF2B5EF4-FFF2-40B4-BE49-F238E27FC236}">
                <a16:creationId xmlns:a16="http://schemas.microsoft.com/office/drawing/2014/main" id="{EBA7A648-9EAD-442A-817C-6E30AB77295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5881" y="20052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4164F9D9-F560-4472-B61C-39BCD662A999}"/>
              </a:ext>
            </a:extLst>
          </p:cNvPr>
          <p:cNvCxnSpPr>
            <a:cxnSpLocks/>
          </p:cNvCxnSpPr>
          <p:nvPr/>
        </p:nvCxnSpPr>
        <p:spPr bwMode="auto">
          <a:xfrm>
            <a:off x="601402" y="1493102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5" name="Straight Connector 114">
            <a:extLst>
              <a:ext uri="{FF2B5EF4-FFF2-40B4-BE49-F238E27FC236}">
                <a16:creationId xmlns:a16="http://schemas.microsoft.com/office/drawing/2014/main" id="{77256119-F1E7-41F4-A7CE-4692DB27DC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55838" y="1976685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6" name="Straight Connector 114">
            <a:extLst>
              <a:ext uri="{FF2B5EF4-FFF2-40B4-BE49-F238E27FC236}">
                <a16:creationId xmlns:a16="http://schemas.microsoft.com/office/drawing/2014/main" id="{9EEA422E-EC6C-4645-9E34-EFCEC6E37EB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50297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27" name="TextBox 126">
            <a:extLst>
              <a:ext uri="{FF2B5EF4-FFF2-40B4-BE49-F238E27FC236}">
                <a16:creationId xmlns:a16="http://schemas.microsoft.com/office/drawing/2014/main" id="{C84E9513-53C7-4BCC-A83B-939B40E03E55}"/>
              </a:ext>
            </a:extLst>
          </p:cNvPr>
          <p:cNvSpPr txBox="1"/>
          <p:nvPr/>
        </p:nvSpPr>
        <p:spPr>
          <a:xfrm>
            <a:off x="1498974" y="1370865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3DCBBAC6-665F-453C-A9F3-378213984637}"/>
              </a:ext>
            </a:extLst>
          </p:cNvPr>
          <p:cNvGrpSpPr/>
          <p:nvPr/>
        </p:nvGrpSpPr>
        <p:grpSpPr>
          <a:xfrm>
            <a:off x="941055" y="1636189"/>
            <a:ext cx="400050" cy="354013"/>
            <a:chOff x="996003" y="755453"/>
            <a:chExt cx="400050" cy="354013"/>
          </a:xfrm>
        </p:grpSpPr>
        <p:sp>
          <p:nvSpPr>
            <p:cNvPr id="129" name="TextBox 86">
              <a:extLst>
                <a:ext uri="{FF2B5EF4-FFF2-40B4-BE49-F238E27FC236}">
                  <a16:creationId xmlns:a16="http://schemas.microsoft.com/office/drawing/2014/main" id="{FB144812-0E27-4306-AD8B-0AD7CA2A39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30" name="TextBox 59">
              <a:extLst>
                <a:ext uri="{FF2B5EF4-FFF2-40B4-BE49-F238E27FC236}">
                  <a16:creationId xmlns:a16="http://schemas.microsoft.com/office/drawing/2014/main" id="{3BBCE910-00AF-469B-8DE9-FC7C4A1A24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95B17AE6-BE89-4630-AB6F-44FBEAC6A9E7}"/>
              </a:ext>
            </a:extLst>
          </p:cNvPr>
          <p:cNvGrpSpPr/>
          <p:nvPr/>
        </p:nvGrpSpPr>
        <p:grpSpPr>
          <a:xfrm>
            <a:off x="5795492" y="1636189"/>
            <a:ext cx="403225" cy="354013"/>
            <a:chOff x="6320478" y="755453"/>
            <a:chExt cx="403225" cy="354013"/>
          </a:xfrm>
        </p:grpSpPr>
        <p:sp>
          <p:nvSpPr>
            <p:cNvPr id="132" name="TextBox 86">
              <a:extLst>
                <a:ext uri="{FF2B5EF4-FFF2-40B4-BE49-F238E27FC236}">
                  <a16:creationId xmlns:a16="http://schemas.microsoft.com/office/drawing/2014/main" id="{B24B6575-E5C8-4291-AA5A-6EA5B45046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33" name="TextBox 60">
              <a:extLst>
                <a:ext uri="{FF2B5EF4-FFF2-40B4-BE49-F238E27FC236}">
                  <a16:creationId xmlns:a16="http://schemas.microsoft.com/office/drawing/2014/main" id="{60CD8D5D-B526-43AA-932E-E62EE9069F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58D71C25-303C-43CC-8BB5-03E68FB68402}"/>
              </a:ext>
            </a:extLst>
          </p:cNvPr>
          <p:cNvGrpSpPr/>
          <p:nvPr/>
        </p:nvGrpSpPr>
        <p:grpSpPr>
          <a:xfrm>
            <a:off x="3357161" y="1636189"/>
            <a:ext cx="390525" cy="354013"/>
            <a:chOff x="3678878" y="755453"/>
            <a:chExt cx="390525" cy="354013"/>
          </a:xfrm>
        </p:grpSpPr>
        <p:sp>
          <p:nvSpPr>
            <p:cNvPr id="135" name="TextBox 86">
              <a:extLst>
                <a:ext uri="{FF2B5EF4-FFF2-40B4-BE49-F238E27FC236}">
                  <a16:creationId xmlns:a16="http://schemas.microsoft.com/office/drawing/2014/main" id="{AE35F20C-6B28-4ED9-8649-223A68BA15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36" name="TextBox 61">
              <a:extLst>
                <a:ext uri="{FF2B5EF4-FFF2-40B4-BE49-F238E27FC236}">
                  <a16:creationId xmlns:a16="http://schemas.microsoft.com/office/drawing/2014/main" id="{C0461B3B-2431-46D7-B6D3-58BDE59C97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D4618BE1-9515-4D9E-A304-C7D1E3CA9186}"/>
              </a:ext>
            </a:extLst>
          </p:cNvPr>
          <p:cNvGrpSpPr/>
          <p:nvPr/>
        </p:nvGrpSpPr>
        <p:grpSpPr>
          <a:xfrm>
            <a:off x="1546669" y="1636189"/>
            <a:ext cx="396875" cy="354013"/>
            <a:chOff x="1684978" y="755453"/>
            <a:chExt cx="396875" cy="354013"/>
          </a:xfrm>
        </p:grpSpPr>
        <p:sp>
          <p:nvSpPr>
            <p:cNvPr id="138" name="TextBox 86">
              <a:extLst>
                <a:ext uri="{FF2B5EF4-FFF2-40B4-BE49-F238E27FC236}">
                  <a16:creationId xmlns:a16="http://schemas.microsoft.com/office/drawing/2014/main" id="{F4A3DC4B-BBF7-4C6A-B775-7F468ABC01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39" name="TextBox 62">
              <a:extLst>
                <a:ext uri="{FF2B5EF4-FFF2-40B4-BE49-F238E27FC236}">
                  <a16:creationId xmlns:a16="http://schemas.microsoft.com/office/drawing/2014/main" id="{51F82F27-7969-47EE-A6A6-9AD10FE9CA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FEEAA16E-79C8-4857-ACF8-1502DC112DD0}"/>
              </a:ext>
            </a:extLst>
          </p:cNvPr>
          <p:cNvGrpSpPr/>
          <p:nvPr/>
        </p:nvGrpSpPr>
        <p:grpSpPr>
          <a:xfrm>
            <a:off x="3953250" y="1636189"/>
            <a:ext cx="422275" cy="354013"/>
            <a:chOff x="4367853" y="755453"/>
            <a:chExt cx="422275" cy="354013"/>
          </a:xfrm>
        </p:grpSpPr>
        <p:sp>
          <p:nvSpPr>
            <p:cNvPr id="141" name="TextBox 86">
              <a:extLst>
                <a:ext uri="{FF2B5EF4-FFF2-40B4-BE49-F238E27FC236}">
                  <a16:creationId xmlns:a16="http://schemas.microsoft.com/office/drawing/2014/main" id="{C381B561-D1B4-4BFE-ACB9-B55A5A8EEA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42" name="TextBox 63">
              <a:extLst>
                <a:ext uri="{FF2B5EF4-FFF2-40B4-BE49-F238E27FC236}">
                  <a16:creationId xmlns:a16="http://schemas.microsoft.com/office/drawing/2014/main" id="{B70848BC-4F57-4118-BFC5-FF964FB211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C3D08104-14A9-4BA7-ABB0-687FA588E896}"/>
              </a:ext>
            </a:extLst>
          </p:cNvPr>
          <p:cNvGrpSpPr/>
          <p:nvPr/>
        </p:nvGrpSpPr>
        <p:grpSpPr>
          <a:xfrm>
            <a:off x="6404281" y="1636189"/>
            <a:ext cx="407988" cy="354013"/>
            <a:chOff x="6884040" y="755453"/>
            <a:chExt cx="407988" cy="354013"/>
          </a:xfrm>
        </p:grpSpPr>
        <p:sp>
          <p:nvSpPr>
            <p:cNvPr id="144" name="TextBox 86">
              <a:extLst>
                <a:ext uri="{FF2B5EF4-FFF2-40B4-BE49-F238E27FC236}">
                  <a16:creationId xmlns:a16="http://schemas.microsoft.com/office/drawing/2014/main" id="{F98F7C7E-ECB1-4E5E-928F-9893480F5E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45" name="TextBox 64">
              <a:extLst>
                <a:ext uri="{FF2B5EF4-FFF2-40B4-BE49-F238E27FC236}">
                  <a16:creationId xmlns:a16="http://schemas.microsoft.com/office/drawing/2014/main" id="{06E2B7E5-5CA8-4C4A-8B96-77AEE66144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0FE9A186-D6E5-4635-AF05-49D2B994EF70}"/>
              </a:ext>
            </a:extLst>
          </p:cNvPr>
          <p:cNvGrpSpPr/>
          <p:nvPr/>
        </p:nvGrpSpPr>
        <p:grpSpPr>
          <a:xfrm>
            <a:off x="2149108" y="1636189"/>
            <a:ext cx="390525" cy="354013"/>
            <a:chOff x="2464440" y="755453"/>
            <a:chExt cx="390525" cy="354013"/>
          </a:xfrm>
        </p:grpSpPr>
        <p:sp>
          <p:nvSpPr>
            <p:cNvPr id="147" name="TextBox 86">
              <a:extLst>
                <a:ext uri="{FF2B5EF4-FFF2-40B4-BE49-F238E27FC236}">
                  <a16:creationId xmlns:a16="http://schemas.microsoft.com/office/drawing/2014/main" id="{44E9C67F-066A-4D8D-A5A2-D1DF38058D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48" name="TextBox 65">
              <a:extLst>
                <a:ext uri="{FF2B5EF4-FFF2-40B4-BE49-F238E27FC236}">
                  <a16:creationId xmlns:a16="http://schemas.microsoft.com/office/drawing/2014/main" id="{6D649A78-F2E1-4140-A5B5-1922EAADFC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6B7D6705-3390-4E4E-8945-26E73D7135EC}"/>
              </a:ext>
            </a:extLst>
          </p:cNvPr>
          <p:cNvGrpSpPr/>
          <p:nvPr/>
        </p:nvGrpSpPr>
        <p:grpSpPr>
          <a:xfrm>
            <a:off x="4581089" y="1636189"/>
            <a:ext cx="406400" cy="354013"/>
            <a:chOff x="5098103" y="755453"/>
            <a:chExt cx="406400" cy="354013"/>
          </a:xfrm>
        </p:grpSpPr>
        <p:sp>
          <p:nvSpPr>
            <p:cNvPr id="150" name="TextBox 86">
              <a:extLst>
                <a:ext uri="{FF2B5EF4-FFF2-40B4-BE49-F238E27FC236}">
                  <a16:creationId xmlns:a16="http://schemas.microsoft.com/office/drawing/2014/main" id="{88A29AB7-7770-4CFA-8EC3-7371CF4F90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51" name="TextBox 66">
              <a:extLst>
                <a:ext uri="{FF2B5EF4-FFF2-40B4-BE49-F238E27FC236}">
                  <a16:creationId xmlns:a16="http://schemas.microsoft.com/office/drawing/2014/main" id="{FBDAEEA4-E2B3-4F5C-853E-27011EEEDF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1B001138-C0E5-41D0-9F6C-D33ED4EBF21E}"/>
              </a:ext>
            </a:extLst>
          </p:cNvPr>
          <p:cNvGrpSpPr/>
          <p:nvPr/>
        </p:nvGrpSpPr>
        <p:grpSpPr>
          <a:xfrm>
            <a:off x="344966" y="1636189"/>
            <a:ext cx="390525" cy="354013"/>
            <a:chOff x="314965" y="755453"/>
            <a:chExt cx="390525" cy="354013"/>
          </a:xfrm>
        </p:grpSpPr>
        <p:sp>
          <p:nvSpPr>
            <p:cNvPr id="153" name="TextBox 86">
              <a:extLst>
                <a:ext uri="{FF2B5EF4-FFF2-40B4-BE49-F238E27FC236}">
                  <a16:creationId xmlns:a16="http://schemas.microsoft.com/office/drawing/2014/main" id="{5D2AE914-24B6-4B92-BD17-711944B0BC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54" name="TextBox 69">
              <a:extLst>
                <a:ext uri="{FF2B5EF4-FFF2-40B4-BE49-F238E27FC236}">
                  <a16:creationId xmlns:a16="http://schemas.microsoft.com/office/drawing/2014/main" id="{A0B40B41-8B7D-4703-8109-3514F10037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3074650B-FEED-4FF3-BB0D-D2FD9513B59D}"/>
              </a:ext>
            </a:extLst>
          </p:cNvPr>
          <p:cNvGrpSpPr/>
          <p:nvPr/>
        </p:nvGrpSpPr>
        <p:grpSpPr>
          <a:xfrm>
            <a:off x="2745197" y="1636189"/>
            <a:ext cx="406400" cy="354013"/>
            <a:chOff x="2991490" y="755453"/>
            <a:chExt cx="406400" cy="354013"/>
          </a:xfrm>
        </p:grpSpPr>
        <p:sp>
          <p:nvSpPr>
            <p:cNvPr id="156" name="TextBox 86">
              <a:extLst>
                <a:ext uri="{FF2B5EF4-FFF2-40B4-BE49-F238E27FC236}">
                  <a16:creationId xmlns:a16="http://schemas.microsoft.com/office/drawing/2014/main" id="{CEA031B6-37E8-4F7A-887E-2706D44DBD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57" name="TextBox 70">
              <a:extLst>
                <a:ext uri="{FF2B5EF4-FFF2-40B4-BE49-F238E27FC236}">
                  <a16:creationId xmlns:a16="http://schemas.microsoft.com/office/drawing/2014/main" id="{C6D9EC36-9752-4330-B990-A8FF9A93DA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CA67579F-D399-461B-AF25-F22D040D8230}"/>
              </a:ext>
            </a:extLst>
          </p:cNvPr>
          <p:cNvGrpSpPr/>
          <p:nvPr/>
        </p:nvGrpSpPr>
        <p:grpSpPr>
          <a:xfrm>
            <a:off x="5193053" y="1636189"/>
            <a:ext cx="396875" cy="354013"/>
            <a:chOff x="5758503" y="755453"/>
            <a:chExt cx="396875" cy="354013"/>
          </a:xfrm>
        </p:grpSpPr>
        <p:sp>
          <p:nvSpPr>
            <p:cNvPr id="159" name="TextBox 86">
              <a:extLst>
                <a:ext uri="{FF2B5EF4-FFF2-40B4-BE49-F238E27FC236}">
                  <a16:creationId xmlns:a16="http://schemas.microsoft.com/office/drawing/2014/main" id="{15AE451E-6389-45BF-B869-FAF5E3D612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60" name="TextBox 71">
              <a:extLst>
                <a:ext uri="{FF2B5EF4-FFF2-40B4-BE49-F238E27FC236}">
                  <a16:creationId xmlns:a16="http://schemas.microsoft.com/office/drawing/2014/main" id="{D3DD0150-80E2-4025-95F0-C0FFBE79AF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62" name="TextBox 67">
            <a:extLst>
              <a:ext uri="{FF2B5EF4-FFF2-40B4-BE49-F238E27FC236}">
                <a16:creationId xmlns:a16="http://schemas.microsoft.com/office/drawing/2014/main" id="{084E7AF8-9FBB-4D18-9DD9-0C7C118536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487" y="1534377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63" name="Chevron 60">
            <a:extLst>
              <a:ext uri="{FF2B5EF4-FFF2-40B4-BE49-F238E27FC236}">
                <a16:creationId xmlns:a16="http://schemas.microsoft.com/office/drawing/2014/main" id="{6FA8AB88-6CAB-4246-A002-3D0C5EC320D7}"/>
              </a:ext>
            </a:extLst>
          </p:cNvPr>
          <p:cNvSpPr/>
          <p:nvPr/>
        </p:nvSpPr>
        <p:spPr bwMode="auto">
          <a:xfrm>
            <a:off x="239979" y="2560238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64" name="Chevron 60">
            <a:extLst>
              <a:ext uri="{FF2B5EF4-FFF2-40B4-BE49-F238E27FC236}">
                <a16:creationId xmlns:a16="http://schemas.microsoft.com/office/drawing/2014/main" id="{A1E3EFB9-9175-4690-AEE0-D66D85ABEEF6}"/>
              </a:ext>
            </a:extLst>
          </p:cNvPr>
          <p:cNvSpPr/>
          <p:nvPr/>
        </p:nvSpPr>
        <p:spPr bwMode="auto">
          <a:xfrm>
            <a:off x="3436993" y="2555839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65" name="Chevron 60">
            <a:extLst>
              <a:ext uri="{FF2B5EF4-FFF2-40B4-BE49-F238E27FC236}">
                <a16:creationId xmlns:a16="http://schemas.microsoft.com/office/drawing/2014/main" id="{01C2B0AA-ECC1-459F-91C4-CC21DC69F35B}"/>
              </a:ext>
            </a:extLst>
          </p:cNvPr>
          <p:cNvSpPr/>
          <p:nvPr/>
        </p:nvSpPr>
        <p:spPr bwMode="auto">
          <a:xfrm>
            <a:off x="1709794" y="2559437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66" name="Chevron 60">
            <a:extLst>
              <a:ext uri="{FF2B5EF4-FFF2-40B4-BE49-F238E27FC236}">
                <a16:creationId xmlns:a16="http://schemas.microsoft.com/office/drawing/2014/main" id="{89E5F4C7-D598-43A5-90CA-EE242A15EDA9}"/>
              </a:ext>
            </a:extLst>
          </p:cNvPr>
          <p:cNvSpPr/>
          <p:nvPr/>
        </p:nvSpPr>
        <p:spPr bwMode="auto">
          <a:xfrm>
            <a:off x="6459013" y="3029973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67" name="Chevron 60">
            <a:extLst>
              <a:ext uri="{FF2B5EF4-FFF2-40B4-BE49-F238E27FC236}">
                <a16:creationId xmlns:a16="http://schemas.microsoft.com/office/drawing/2014/main" id="{E3E274AA-D11A-48C1-8A7E-FDB2AA335282}"/>
              </a:ext>
            </a:extLst>
          </p:cNvPr>
          <p:cNvSpPr/>
          <p:nvPr/>
        </p:nvSpPr>
        <p:spPr bwMode="auto">
          <a:xfrm>
            <a:off x="4127869" y="3031740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68" name="Chevron 60">
            <a:extLst>
              <a:ext uri="{FF2B5EF4-FFF2-40B4-BE49-F238E27FC236}">
                <a16:creationId xmlns:a16="http://schemas.microsoft.com/office/drawing/2014/main" id="{533C5F32-4E4A-44E1-98DC-A6EE88303044}"/>
              </a:ext>
            </a:extLst>
          </p:cNvPr>
          <p:cNvSpPr/>
          <p:nvPr/>
        </p:nvSpPr>
        <p:spPr bwMode="auto">
          <a:xfrm>
            <a:off x="6015033" y="4702049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628AADCC-9019-43CB-A691-770DC04ECC70}"/>
              </a:ext>
            </a:extLst>
          </p:cNvPr>
          <p:cNvGrpSpPr/>
          <p:nvPr/>
        </p:nvGrpSpPr>
        <p:grpSpPr>
          <a:xfrm>
            <a:off x="7017833" y="1626029"/>
            <a:ext cx="390850" cy="354013"/>
            <a:chOff x="7359013" y="745293"/>
            <a:chExt cx="390850" cy="354013"/>
          </a:xfrm>
        </p:grpSpPr>
        <p:sp>
          <p:nvSpPr>
            <p:cNvPr id="170" name="TextBox 86">
              <a:extLst>
                <a:ext uri="{FF2B5EF4-FFF2-40B4-BE49-F238E27FC236}">
                  <a16:creationId xmlns:a16="http://schemas.microsoft.com/office/drawing/2014/main" id="{CACFF90D-9519-47C8-BE08-D64ACB7357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1" name="TextBox 66">
              <a:extLst>
                <a:ext uri="{FF2B5EF4-FFF2-40B4-BE49-F238E27FC236}">
                  <a16:creationId xmlns:a16="http://schemas.microsoft.com/office/drawing/2014/main" id="{3AA1ECC3-C868-4C0B-82A7-8F4B304B07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2" name="Group 171">
            <a:extLst>
              <a:ext uri="{FF2B5EF4-FFF2-40B4-BE49-F238E27FC236}">
                <a16:creationId xmlns:a16="http://schemas.microsoft.com/office/drawing/2014/main" id="{3F4F0406-1170-4981-B3E8-5CD8E5992A4A}"/>
              </a:ext>
            </a:extLst>
          </p:cNvPr>
          <p:cNvGrpSpPr/>
          <p:nvPr/>
        </p:nvGrpSpPr>
        <p:grpSpPr>
          <a:xfrm>
            <a:off x="7614247" y="1626029"/>
            <a:ext cx="384175" cy="354013"/>
            <a:chOff x="8016563" y="745293"/>
            <a:chExt cx="384175" cy="354013"/>
          </a:xfrm>
        </p:grpSpPr>
        <p:sp>
          <p:nvSpPr>
            <p:cNvPr id="173" name="TextBox 86">
              <a:extLst>
                <a:ext uri="{FF2B5EF4-FFF2-40B4-BE49-F238E27FC236}">
                  <a16:creationId xmlns:a16="http://schemas.microsoft.com/office/drawing/2014/main" id="{BD32E9FF-CD0F-451A-9A34-5AB80B7E4A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" name="TextBox 71">
              <a:extLst>
                <a:ext uri="{FF2B5EF4-FFF2-40B4-BE49-F238E27FC236}">
                  <a16:creationId xmlns:a16="http://schemas.microsoft.com/office/drawing/2014/main" id="{3376D4D9-768B-41C4-B575-64ADDE3D4E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5" name="TextBox 86">
            <a:extLst>
              <a:ext uri="{FF2B5EF4-FFF2-40B4-BE49-F238E27FC236}">
                <a16:creationId xmlns:a16="http://schemas.microsoft.com/office/drawing/2014/main" id="{E67258AC-69A0-452C-8441-872D1AC0D3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3986" y="1639576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6" name="TextBox 60">
            <a:extLst>
              <a:ext uri="{FF2B5EF4-FFF2-40B4-BE49-F238E27FC236}">
                <a16:creationId xmlns:a16="http://schemas.microsoft.com/office/drawing/2014/main" id="{70888A5D-7440-4231-B5E3-F0040623CD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9236" y="1793564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7" name="TextBox 60">
            <a:extLst>
              <a:ext uri="{FF2B5EF4-FFF2-40B4-BE49-F238E27FC236}">
                <a16:creationId xmlns:a16="http://schemas.microsoft.com/office/drawing/2014/main" id="{924D39AA-6727-4518-9DF1-1ED7F509FA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9397" y="1776630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178" name="Chevron 60">
            <a:extLst>
              <a:ext uri="{FF2B5EF4-FFF2-40B4-BE49-F238E27FC236}">
                <a16:creationId xmlns:a16="http://schemas.microsoft.com/office/drawing/2014/main" id="{85BF6B52-78F2-483A-AA9A-392C3C1A8034}"/>
              </a:ext>
            </a:extLst>
          </p:cNvPr>
          <p:cNvSpPr/>
          <p:nvPr/>
        </p:nvSpPr>
        <p:spPr bwMode="auto">
          <a:xfrm>
            <a:off x="4216259" y="3897970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79" name="Chevron 60">
            <a:extLst>
              <a:ext uri="{FF2B5EF4-FFF2-40B4-BE49-F238E27FC236}">
                <a16:creationId xmlns:a16="http://schemas.microsoft.com/office/drawing/2014/main" id="{1420F821-BD54-4FE4-A73A-588981672DA8}"/>
              </a:ext>
            </a:extLst>
          </p:cNvPr>
          <p:cNvSpPr/>
          <p:nvPr/>
        </p:nvSpPr>
        <p:spPr bwMode="auto">
          <a:xfrm>
            <a:off x="4774043" y="4308125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180" name="TextBox 86">
            <a:extLst>
              <a:ext uri="{FF2B5EF4-FFF2-40B4-BE49-F238E27FC236}">
                <a16:creationId xmlns:a16="http://schemas.microsoft.com/office/drawing/2014/main" id="{FF156EBE-71DE-4E1E-86D6-D570CFDE00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1503" y="1636189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181" name="Straight Connector 114">
            <a:extLst>
              <a:ext uri="{FF2B5EF4-FFF2-40B4-BE49-F238E27FC236}">
                <a16:creationId xmlns:a16="http://schemas.microsoft.com/office/drawing/2014/main" id="{4184A2A0-AB29-4BE9-9058-28CCA32DC33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5158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2" name="Straight Connector 114">
            <a:extLst>
              <a:ext uri="{FF2B5EF4-FFF2-40B4-BE49-F238E27FC236}">
                <a16:creationId xmlns:a16="http://schemas.microsoft.com/office/drawing/2014/main" id="{0AAE12FB-B908-4218-88A7-677A1947249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67291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3" name="Straight Connector 114">
            <a:extLst>
              <a:ext uri="{FF2B5EF4-FFF2-40B4-BE49-F238E27FC236}">
                <a16:creationId xmlns:a16="http://schemas.microsoft.com/office/drawing/2014/main" id="{06856C49-D6EE-4BB3-8617-89E7D261010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7252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4" name="Straight Connector 114">
            <a:extLst>
              <a:ext uri="{FF2B5EF4-FFF2-40B4-BE49-F238E27FC236}">
                <a16:creationId xmlns:a16="http://schemas.microsoft.com/office/drawing/2014/main" id="{6B1F47CC-DE43-4D1C-BB67-50DF002501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98299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5" name="Straight Connector 114">
            <a:extLst>
              <a:ext uri="{FF2B5EF4-FFF2-40B4-BE49-F238E27FC236}">
                <a16:creationId xmlns:a16="http://schemas.microsoft.com/office/drawing/2014/main" id="{6D384DEC-0A87-45A2-9785-CD48D9A457A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88231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6" name="Straight Connector 114">
            <a:extLst>
              <a:ext uri="{FF2B5EF4-FFF2-40B4-BE49-F238E27FC236}">
                <a16:creationId xmlns:a16="http://schemas.microsoft.com/office/drawing/2014/main" id="{8C5B50C9-D0C3-48A4-8028-640388E9C91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9346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7" name="Straight Connector 114">
            <a:extLst>
              <a:ext uri="{FF2B5EF4-FFF2-40B4-BE49-F238E27FC236}">
                <a16:creationId xmlns:a16="http://schemas.microsoft.com/office/drawing/2014/main" id="{80BC62DE-ECDA-419B-86F6-406D552F762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40393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8" name="Straight Connector 114">
            <a:extLst>
              <a:ext uri="{FF2B5EF4-FFF2-40B4-BE49-F238E27FC236}">
                <a16:creationId xmlns:a16="http://schemas.microsoft.com/office/drawing/2014/main" id="{9FDC6A61-032C-44F8-BD33-980BA3B6922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00917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9" name="Straight Connector 114">
            <a:extLst>
              <a:ext uri="{FF2B5EF4-FFF2-40B4-BE49-F238E27FC236}">
                <a16:creationId xmlns:a16="http://schemas.microsoft.com/office/drawing/2014/main" id="{2DFF5AE8-6AC2-4181-8D5F-03674908E6C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77761" y="20052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90" name="Straight Connector 114">
            <a:extLst>
              <a:ext uri="{FF2B5EF4-FFF2-40B4-BE49-F238E27FC236}">
                <a16:creationId xmlns:a16="http://schemas.microsoft.com/office/drawing/2014/main" id="{572C45F6-DB6A-4BE6-8AEA-7408F79928F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98701" y="20052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91" name="Chevron 60">
            <a:extLst>
              <a:ext uri="{FF2B5EF4-FFF2-40B4-BE49-F238E27FC236}">
                <a16:creationId xmlns:a16="http://schemas.microsoft.com/office/drawing/2014/main" id="{DA15CE3A-5AEB-4956-8739-67A5B1DAD00D}"/>
              </a:ext>
            </a:extLst>
          </p:cNvPr>
          <p:cNvSpPr/>
          <p:nvPr/>
        </p:nvSpPr>
        <p:spPr bwMode="auto">
          <a:xfrm>
            <a:off x="5272565" y="3555382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192" name="Chevron 60">
            <a:extLst>
              <a:ext uri="{FF2B5EF4-FFF2-40B4-BE49-F238E27FC236}">
                <a16:creationId xmlns:a16="http://schemas.microsoft.com/office/drawing/2014/main" id="{06B9EEAA-75A9-44B6-BA9D-7A0AD46FFAFA}"/>
              </a:ext>
            </a:extLst>
          </p:cNvPr>
          <p:cNvSpPr/>
          <p:nvPr/>
        </p:nvSpPr>
        <p:spPr bwMode="auto">
          <a:xfrm>
            <a:off x="8320560" y="4294922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193" name="Chevron 60">
            <a:extLst>
              <a:ext uri="{FF2B5EF4-FFF2-40B4-BE49-F238E27FC236}">
                <a16:creationId xmlns:a16="http://schemas.microsoft.com/office/drawing/2014/main" id="{84413DF0-63B6-4199-AD05-E7C4F5D620A5}"/>
              </a:ext>
            </a:extLst>
          </p:cNvPr>
          <p:cNvSpPr/>
          <p:nvPr/>
        </p:nvSpPr>
        <p:spPr bwMode="auto">
          <a:xfrm>
            <a:off x="4185445" y="3555261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194" name="Straight Connector 193">
            <a:extLst>
              <a:ext uri="{FF2B5EF4-FFF2-40B4-BE49-F238E27FC236}">
                <a16:creationId xmlns:a16="http://schemas.microsoft.com/office/drawing/2014/main" id="{665C55A7-8B86-46FB-836B-C480DF3FDCC2}"/>
              </a:ext>
            </a:extLst>
          </p:cNvPr>
          <p:cNvCxnSpPr>
            <a:cxnSpLocks/>
          </p:cNvCxnSpPr>
          <p:nvPr/>
        </p:nvCxnSpPr>
        <p:spPr bwMode="auto">
          <a:xfrm>
            <a:off x="2968675" y="1489717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95" name="TextBox 194">
            <a:extLst>
              <a:ext uri="{FF2B5EF4-FFF2-40B4-BE49-F238E27FC236}">
                <a16:creationId xmlns:a16="http://schemas.microsoft.com/office/drawing/2014/main" id="{E833B0FC-7087-4DA2-8704-2522B672E9BB}"/>
              </a:ext>
            </a:extLst>
          </p:cNvPr>
          <p:cNvSpPr txBox="1"/>
          <p:nvPr/>
        </p:nvSpPr>
        <p:spPr>
          <a:xfrm>
            <a:off x="3866247" y="1367480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196" name="Straight Connector 195">
            <a:extLst>
              <a:ext uri="{FF2B5EF4-FFF2-40B4-BE49-F238E27FC236}">
                <a16:creationId xmlns:a16="http://schemas.microsoft.com/office/drawing/2014/main" id="{26B8E91E-18AC-4F8E-BE41-BA86265D9D7C}"/>
              </a:ext>
            </a:extLst>
          </p:cNvPr>
          <p:cNvCxnSpPr>
            <a:cxnSpLocks/>
          </p:cNvCxnSpPr>
          <p:nvPr/>
        </p:nvCxnSpPr>
        <p:spPr bwMode="auto">
          <a:xfrm>
            <a:off x="5369818" y="1493109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97" name="TextBox 196">
            <a:extLst>
              <a:ext uri="{FF2B5EF4-FFF2-40B4-BE49-F238E27FC236}">
                <a16:creationId xmlns:a16="http://schemas.microsoft.com/office/drawing/2014/main" id="{D4FF2076-6FA8-4434-A033-78BB5AEF7F24}"/>
              </a:ext>
            </a:extLst>
          </p:cNvPr>
          <p:cNvSpPr txBox="1"/>
          <p:nvPr/>
        </p:nvSpPr>
        <p:spPr>
          <a:xfrm>
            <a:off x="6267390" y="1370872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198" name="Straight Connector 197">
            <a:extLst>
              <a:ext uri="{FF2B5EF4-FFF2-40B4-BE49-F238E27FC236}">
                <a16:creationId xmlns:a16="http://schemas.microsoft.com/office/drawing/2014/main" id="{BEE47B78-373D-42FB-89E6-3CC959EF59BE}"/>
              </a:ext>
            </a:extLst>
          </p:cNvPr>
          <p:cNvCxnSpPr>
            <a:cxnSpLocks/>
          </p:cNvCxnSpPr>
          <p:nvPr/>
        </p:nvCxnSpPr>
        <p:spPr bwMode="auto">
          <a:xfrm>
            <a:off x="7764187" y="1482953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99" name="TextBox 198">
            <a:extLst>
              <a:ext uri="{FF2B5EF4-FFF2-40B4-BE49-F238E27FC236}">
                <a16:creationId xmlns:a16="http://schemas.microsoft.com/office/drawing/2014/main" id="{55F6F30D-1445-40A4-80FF-66426ED4832B}"/>
              </a:ext>
            </a:extLst>
          </p:cNvPr>
          <p:cNvSpPr txBox="1"/>
          <p:nvPr/>
        </p:nvSpPr>
        <p:spPr>
          <a:xfrm>
            <a:off x="8329866" y="1374263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200" name="Chevron 58">
            <a:extLst>
              <a:ext uri="{FF2B5EF4-FFF2-40B4-BE49-F238E27FC236}">
                <a16:creationId xmlns:a16="http://schemas.microsoft.com/office/drawing/2014/main" id="{723E9129-563C-4DEB-854B-6E3A4A454257}"/>
              </a:ext>
            </a:extLst>
          </p:cNvPr>
          <p:cNvSpPr/>
          <p:nvPr/>
        </p:nvSpPr>
        <p:spPr bwMode="auto">
          <a:xfrm>
            <a:off x="8191868" y="4689067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201" name="Thought Bubble: Cloud 200">
            <a:extLst>
              <a:ext uri="{FF2B5EF4-FFF2-40B4-BE49-F238E27FC236}">
                <a16:creationId xmlns:a16="http://schemas.microsoft.com/office/drawing/2014/main" id="{5923B885-7A1C-4089-B6A9-2BD23F1515DC}"/>
              </a:ext>
            </a:extLst>
          </p:cNvPr>
          <p:cNvSpPr/>
          <p:nvPr/>
        </p:nvSpPr>
        <p:spPr bwMode="auto">
          <a:xfrm>
            <a:off x="5025190" y="4717816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F7A61F2E-B78D-40EE-8B3D-BC1D1424E8D0}"/>
              </a:ext>
            </a:extLst>
          </p:cNvPr>
          <p:cNvSpPr txBox="1"/>
          <p:nvPr/>
        </p:nvSpPr>
        <p:spPr>
          <a:xfrm>
            <a:off x="4916817" y="4709853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203" name="Title 1">
            <a:extLst>
              <a:ext uri="{FF2B5EF4-FFF2-40B4-BE49-F238E27FC236}">
                <a16:creationId xmlns:a16="http://schemas.microsoft.com/office/drawing/2014/main" id="{947684C0-8DC5-43B8-8237-A3D077B7C02D}"/>
              </a:ext>
            </a:extLst>
          </p:cNvPr>
          <p:cNvSpPr txBox="1">
            <a:spLocks/>
          </p:cNvSpPr>
          <p:nvPr/>
        </p:nvSpPr>
        <p:spPr bwMode="auto">
          <a:xfrm>
            <a:off x="1021063" y="928149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4" name="TextBox 1">
            <a:extLst>
              <a:ext uri="{FF2B5EF4-FFF2-40B4-BE49-F238E27FC236}">
                <a16:creationId xmlns:a16="http://schemas.microsoft.com/office/drawing/2014/main" id="{39AC9227-B602-45A6-8AB0-81C806E27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5619" y="1015167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205" name="TextBox 1">
            <a:extLst>
              <a:ext uri="{FF2B5EF4-FFF2-40B4-BE49-F238E27FC236}">
                <a16:creationId xmlns:a16="http://schemas.microsoft.com/office/drawing/2014/main" id="{1B31F026-299E-46A6-BD84-6D685023B5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9524" y="3716772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206" name="Straight Connector 114">
            <a:extLst>
              <a:ext uri="{FF2B5EF4-FFF2-40B4-BE49-F238E27FC236}">
                <a16:creationId xmlns:a16="http://schemas.microsoft.com/office/drawing/2014/main" id="{B6990515-6B1E-4768-A7D9-53650E9937B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697959" y="187314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07" name="Chevron 60">
            <a:extLst>
              <a:ext uri="{FF2B5EF4-FFF2-40B4-BE49-F238E27FC236}">
                <a16:creationId xmlns:a16="http://schemas.microsoft.com/office/drawing/2014/main" id="{F850EBD6-9A8F-4BCB-8E23-F62C975CF49D}"/>
              </a:ext>
            </a:extLst>
          </p:cNvPr>
          <p:cNvSpPr/>
          <p:nvPr/>
        </p:nvSpPr>
        <p:spPr bwMode="auto">
          <a:xfrm>
            <a:off x="3275369" y="355231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08" name="Chevron 60">
            <a:extLst>
              <a:ext uri="{FF2B5EF4-FFF2-40B4-BE49-F238E27FC236}">
                <a16:creationId xmlns:a16="http://schemas.microsoft.com/office/drawing/2014/main" id="{452F631D-ACCE-4224-BEC0-503AF94B17EF}"/>
              </a:ext>
            </a:extLst>
          </p:cNvPr>
          <p:cNvSpPr/>
          <p:nvPr/>
        </p:nvSpPr>
        <p:spPr bwMode="auto">
          <a:xfrm>
            <a:off x="3296151" y="3046619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09" name="Diamond 208">
            <a:extLst>
              <a:ext uri="{FF2B5EF4-FFF2-40B4-BE49-F238E27FC236}">
                <a16:creationId xmlns:a16="http://schemas.microsoft.com/office/drawing/2014/main" id="{73251F3B-9C7C-4D07-AEB4-85D3F0D8B4F3}"/>
              </a:ext>
            </a:extLst>
          </p:cNvPr>
          <p:cNvSpPr/>
          <p:nvPr/>
        </p:nvSpPr>
        <p:spPr bwMode="auto">
          <a:xfrm>
            <a:off x="2734100" y="3239087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10" name="Straight Connector 114">
            <a:extLst>
              <a:ext uri="{FF2B5EF4-FFF2-40B4-BE49-F238E27FC236}">
                <a16:creationId xmlns:a16="http://schemas.microsoft.com/office/drawing/2014/main" id="{EAB04F38-3085-40D3-A8A8-15E09DD0B8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6205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11" name="Star: 5 Points 210">
            <a:extLst>
              <a:ext uri="{FF2B5EF4-FFF2-40B4-BE49-F238E27FC236}">
                <a16:creationId xmlns:a16="http://schemas.microsoft.com/office/drawing/2014/main" id="{5096A7FB-344D-4D14-8AC2-699C77649D51}"/>
              </a:ext>
            </a:extLst>
          </p:cNvPr>
          <p:cNvSpPr/>
          <p:nvPr/>
        </p:nvSpPr>
        <p:spPr bwMode="auto">
          <a:xfrm>
            <a:off x="3996101" y="2468018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12" name="Star: 5 Points 211">
            <a:extLst>
              <a:ext uri="{FF2B5EF4-FFF2-40B4-BE49-F238E27FC236}">
                <a16:creationId xmlns:a16="http://schemas.microsoft.com/office/drawing/2014/main" id="{361F5B58-4E36-4572-A219-FFE487803DE6}"/>
              </a:ext>
            </a:extLst>
          </p:cNvPr>
          <p:cNvSpPr/>
          <p:nvPr/>
        </p:nvSpPr>
        <p:spPr bwMode="auto">
          <a:xfrm>
            <a:off x="4033148" y="297648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13" name="Star: 5 Points 212">
            <a:extLst>
              <a:ext uri="{FF2B5EF4-FFF2-40B4-BE49-F238E27FC236}">
                <a16:creationId xmlns:a16="http://schemas.microsoft.com/office/drawing/2014/main" id="{29590B19-88F6-43B2-B0D7-A7FB8258F17D}"/>
              </a:ext>
            </a:extLst>
          </p:cNvPr>
          <p:cNvSpPr/>
          <p:nvPr/>
        </p:nvSpPr>
        <p:spPr bwMode="auto">
          <a:xfrm>
            <a:off x="3980922" y="345937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14" name="Rectangle 213">
            <a:extLst>
              <a:ext uri="{FF2B5EF4-FFF2-40B4-BE49-F238E27FC236}">
                <a16:creationId xmlns:a16="http://schemas.microsoft.com/office/drawing/2014/main" id="{5D3A7511-DBAE-439D-86E0-EA8F9E464599}"/>
              </a:ext>
            </a:extLst>
          </p:cNvPr>
          <p:cNvSpPr/>
          <p:nvPr/>
        </p:nvSpPr>
        <p:spPr>
          <a:xfrm>
            <a:off x="9466687" y="1396403"/>
            <a:ext cx="2599249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prime feature:</a:t>
            </a:r>
            <a:endParaRPr lang="zh-CN" altLang="zh-CN" sz="1200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It’s recommended to take max 6~9 months for study phase if normative work is planned for Rel-20. </a:t>
            </a:r>
            <a:endParaRPr lang="en-GB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study: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 right after 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Jun.2025 (SA#108/SA5#161)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</a:t>
            </a:r>
          </a:p>
          <a:p>
            <a:pPr lvl="0"/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      Dec.2026 (SA#114/SA5#170)</a:t>
            </a:r>
          </a:p>
          <a:p>
            <a:pPr lvl="0"/>
            <a:endParaRPr lang="en-GB" altLang="zh-CN" sz="1100" dirty="0">
              <a:solidFill>
                <a:prstClr val="black"/>
              </a:solidFill>
              <a:latin typeface="+mn-lt"/>
            </a:endParaRPr>
          </a:p>
          <a:p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supporting to network feature</a:t>
            </a:r>
            <a:r>
              <a:rPr lang="en-US" altLang="zh-CN" sz="1200" dirty="0">
                <a:solidFill>
                  <a:prstClr val="black"/>
                </a:solidFill>
                <a:latin typeface="+mn-lt"/>
              </a:rPr>
              <a:t>(SA5 is ready to support network features pending the availability of inputs from other WGs)</a:t>
            </a:r>
            <a:endParaRPr lang="en-GB" altLang="zh-CN" sz="1200" b="1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All supporting studies/normative WIDs to be agreed no later than May.2026 (SA5#167) and target for approval in Jun.2026 (SA#112). </a:t>
            </a:r>
            <a:endParaRPr lang="zh-CN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 (if needed):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right after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Jun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.2026 (SA#112/SA5#167)</a:t>
            </a:r>
            <a:endParaRPr lang="en-US" altLang="zh-CN" sz="1100" dirty="0">
              <a:solidFill>
                <a:prstClr val="black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 Mar.2027 (SA#115/SA5#171)</a:t>
            </a:r>
          </a:p>
        </p:txBody>
      </p:sp>
      <p:sp>
        <p:nvSpPr>
          <p:cNvPr id="215" name="TextBox 214">
            <a:extLst>
              <a:ext uri="{FF2B5EF4-FFF2-40B4-BE49-F238E27FC236}">
                <a16:creationId xmlns:a16="http://schemas.microsoft.com/office/drawing/2014/main" id="{2701B320-76D6-45BC-BB59-545EE382FFCE}"/>
              </a:ext>
            </a:extLst>
          </p:cNvPr>
          <p:cNvSpPr txBox="1"/>
          <p:nvPr/>
        </p:nvSpPr>
        <p:spPr>
          <a:xfrm>
            <a:off x="9258523" y="1399814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216" name="Rectangle 215">
            <a:extLst>
              <a:ext uri="{FF2B5EF4-FFF2-40B4-BE49-F238E27FC236}">
                <a16:creationId xmlns:a16="http://schemas.microsoft.com/office/drawing/2014/main" id="{98D11FE4-6FCF-46F9-8688-9ABAC0F0B621}"/>
              </a:ext>
            </a:extLst>
          </p:cNvPr>
          <p:cNvSpPr/>
          <p:nvPr/>
        </p:nvSpPr>
        <p:spPr>
          <a:xfrm>
            <a:off x="9258523" y="2960621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48676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787419D8-AC59-4941-A82E-20F57A0E78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7523165-B88E-4E4C-B5FD-CD408F41A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0669" y="3810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sz="3200" b="1" dirty="0"/>
              <a:t>SA5 Rel-20 5GA Content Definition steps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BAB1552E-780E-44BA-9EE9-46EAF6A6B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34" y="1117786"/>
            <a:ext cx="11388436" cy="5151963"/>
          </a:xfrm>
        </p:spPr>
        <p:txBody>
          <a:bodyPr/>
          <a:lstStyle/>
          <a:p>
            <a:pPr marL="0" indent="0">
              <a:buNone/>
            </a:pPr>
            <a:r>
              <a:rPr lang="en-US" sz="1100" b="1" dirty="0">
                <a:latin typeface="Söhne"/>
              </a:rPr>
              <a:t>Following SA content definition steps guidance in SP-241738 : </a:t>
            </a:r>
          </a:p>
          <a:p>
            <a:pPr algn="l">
              <a:buFont typeface="+mj-lt"/>
              <a:buAutoNum type="arabicPeriod"/>
            </a:pPr>
            <a:r>
              <a:rPr lang="en-US" sz="1100" b="1" dirty="0">
                <a:latin typeface="Söhne"/>
              </a:rPr>
              <a:t>Discussion and Guidance for Rel-20 5GA Scope</a:t>
            </a:r>
            <a:r>
              <a:rPr lang="en-US" sz="1100" dirty="0">
                <a:latin typeface="Söhne"/>
              </a:rPr>
              <a:t>: The content proposals for SA5 Rel-20 5GA being discussed during the SA5 Rel-20 5GA Workshop in January and February. </a:t>
            </a:r>
          </a:p>
          <a:p>
            <a:pPr lvl="1"/>
            <a:r>
              <a:rPr lang="en-US" sz="1100" dirty="0">
                <a:latin typeface="Söhne"/>
              </a:rPr>
              <a:t>The potential topics include a list of </a:t>
            </a:r>
            <a:r>
              <a:rPr lang="en-US" sz="1100" b="1" dirty="0">
                <a:latin typeface="Söhne"/>
              </a:rPr>
              <a:t>prime</a:t>
            </a:r>
            <a:r>
              <a:rPr lang="en-US" sz="1100" dirty="0">
                <a:latin typeface="Söhne"/>
              </a:rPr>
              <a:t> and </a:t>
            </a:r>
            <a:r>
              <a:rPr lang="en-US" sz="1100" b="1" dirty="0">
                <a:latin typeface="Söhne"/>
              </a:rPr>
              <a:t>supporting </a:t>
            </a:r>
            <a:r>
              <a:rPr lang="en-US" sz="1100" dirty="0">
                <a:latin typeface="Söhne"/>
              </a:rPr>
              <a:t>topics for SA5 Rel-20 5GA. </a:t>
            </a:r>
          </a:p>
          <a:p>
            <a:pPr lvl="1"/>
            <a:r>
              <a:rPr lang="en-US" altLang="zh-CN" sz="1100" dirty="0"/>
              <a:t>Maximum total number</a:t>
            </a:r>
            <a:r>
              <a:rPr lang="en-US" sz="1100" dirty="0">
                <a:latin typeface="Söhne"/>
              </a:rPr>
              <a:t> of SID/WID for OAM/CH Rel-20 is 15/10 and 1:1 TU allocation portion of 5GA part/6G part in Rel-20 estimates will be taken into account.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Number of 5GA topics for</a:t>
            </a:r>
            <a:r>
              <a:rPr lang="zh-CN" altLang="en-US" sz="900" dirty="0">
                <a:highlight>
                  <a:srgbClr val="00FFFF"/>
                </a:highlight>
              </a:rPr>
              <a:t> </a:t>
            </a:r>
            <a:r>
              <a:rPr lang="en-US" altLang="zh-CN" sz="900" dirty="0">
                <a:highlight>
                  <a:srgbClr val="00FFFF"/>
                </a:highlight>
              </a:rPr>
              <a:t>OAM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Maximum 62 TUs available (e.g. roughly max 8 with TU allocation per topic 8 TUs) 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46 TUs for OAM Prime, 16 TUs for network supporting based on Rel-19 TU usage experience (consumed TU ratio of prime and supporting are around 3:1)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Number of 5GA topics for</a:t>
            </a:r>
            <a:r>
              <a:rPr lang="zh-CN" altLang="en-US" sz="900" dirty="0">
                <a:highlight>
                  <a:srgbClr val="00FFFF"/>
                </a:highlight>
              </a:rPr>
              <a:t> </a:t>
            </a:r>
            <a:r>
              <a:rPr lang="en-US" altLang="zh-CN" sz="900" dirty="0">
                <a:highlight>
                  <a:srgbClr val="00FFFF"/>
                </a:highlight>
              </a:rPr>
              <a:t>CH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Maximum 40 TUs available (e.g. max 5 with TU allocation per topic 8 TUs) 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All the topics shall be technically ready before Tuesday 20 May, 2025 (SA5#161) to be in the list for prioritization.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Prioritization is targeted to be done in SA5#161 if needed. </a:t>
            </a:r>
          </a:p>
          <a:p>
            <a:pPr marL="457188" lvl="1" indent="0">
              <a:buNone/>
            </a:pPr>
            <a:r>
              <a:rPr lang="en-US" altLang="en-US" sz="1100" dirty="0"/>
              <a:t>Note1: One feature made up of SI+WI is counted as one item</a:t>
            </a:r>
          </a:p>
          <a:p>
            <a:pPr marL="457188" lvl="1" indent="0">
              <a:buNone/>
            </a:pPr>
            <a:r>
              <a:rPr lang="en-US" sz="1100" dirty="0">
                <a:latin typeface="Söhne"/>
              </a:rPr>
              <a:t>Note2: Small network support features (mini WIDs) are not counted in the maximum number. </a:t>
            </a:r>
            <a:r>
              <a:rPr lang="en-US" sz="1100" dirty="0">
                <a:highlight>
                  <a:srgbClr val="00FFFF"/>
                </a:highlight>
                <a:latin typeface="Söhne"/>
              </a:rPr>
              <a:t>One Mini WID will allocate maximum 2 TUs.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Moderated Email Discussions</a:t>
            </a:r>
            <a:r>
              <a:rPr lang="en-US" altLang="zh-CN" sz="1100" dirty="0">
                <a:latin typeface="Söhne"/>
              </a:rPr>
              <a:t>: Moderated Email Discussions to develop SID/WID details corresponding to the Rel-20 5GA topics identified in the prime/supporting feature list. The focus will be on defining technical objectives, work tasks, and estimated budgets for each task. These discussions are planned to start after SA5#159. Further prioritization, if necessary, will be handled in SA5#160/SA5#161 (for the first package) and SA5#166/ SA5#167(for the second package) .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Approval of Selected Rel-20 5GA SID/WID (first package)</a:t>
            </a:r>
            <a:r>
              <a:rPr lang="en-US" altLang="zh-CN" sz="1100" dirty="0">
                <a:latin typeface="Söhne"/>
              </a:rPr>
              <a:t>: </a:t>
            </a:r>
            <a:r>
              <a:rPr lang="en-US" altLang="zh-CN" sz="1100" dirty="0">
                <a:solidFill>
                  <a:srgbClr val="FF0000"/>
                </a:solidFill>
                <a:latin typeface="Söhne"/>
              </a:rPr>
              <a:t>Companies may submit the SID/WID to SA5#160/#161 for WG agreement. SA5 targets to submit WID/SIs to SA#108 for approval. </a:t>
            </a:r>
            <a:r>
              <a:rPr lang="en-US" altLang="zh-CN" sz="1100" dirty="0">
                <a:latin typeface="Söhne"/>
              </a:rPr>
              <a:t>Ideally, the Rel-20 5GA SID/WID for approval at this step should have no dependencies on Rel-20 work in RAN and SA. SID/WID for approval should follow the guidance on </a:t>
            </a:r>
            <a:r>
              <a:rPr lang="en-US" altLang="zh-CN" sz="1100" dirty="0" err="1">
                <a:latin typeface="Söhne"/>
              </a:rPr>
              <a:t>Rapporteurship</a:t>
            </a:r>
            <a:r>
              <a:rPr lang="en-US" altLang="zh-CN" sz="1100" dirty="0">
                <a:latin typeface="Söhne"/>
              </a:rPr>
              <a:t> (see </a:t>
            </a:r>
            <a:r>
              <a:rPr lang="en-US" altLang="zh-CN" sz="1100" dirty="0">
                <a:latin typeface="Söhn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100" dirty="0">
                <a:latin typeface="Söhne"/>
              </a:rPr>
              <a:t>). Part of WG capacity will be allocated during the first step approval process.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WG commences Rel-20 5GA SI/WI Work</a:t>
            </a:r>
            <a:r>
              <a:rPr lang="en-US" altLang="zh-CN" sz="1100" dirty="0">
                <a:latin typeface="Söhne"/>
              </a:rPr>
              <a:t>: After the approval of the SID/WID at SA#108, SA5 will start working on the approved SID/WID during Q3 meetings.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Final Approval of Rel-20 5GA SID/WID (second package)</a:t>
            </a:r>
            <a:r>
              <a:rPr lang="en-US" altLang="zh-CN" sz="1100" dirty="0">
                <a:latin typeface="Söhne"/>
              </a:rPr>
              <a:t>: This represents the second and final step in the approval process for the Rel-20 5GA content definition. </a:t>
            </a:r>
            <a:r>
              <a:rPr lang="en-US" altLang="zh-CN" sz="1100" dirty="0">
                <a:solidFill>
                  <a:srgbClr val="FF0000"/>
                </a:solidFill>
                <a:latin typeface="Söhne"/>
              </a:rPr>
              <a:t>Companies may submit additional SID/WID to SA5#166/#167 for WG agreement. SA5 targets to submit the second package of WID/SIs to SA#112 for approval. </a:t>
            </a:r>
            <a:r>
              <a:rPr lang="en-US" altLang="zh-CN" sz="1100" dirty="0">
                <a:latin typeface="Söhne"/>
              </a:rPr>
              <a:t>The Rel-20 5GA SID/WID for approval at this step should be mainly the network support features to Rel-20 work in RAN and SA. SID/WID for approval should follow the guidance on </a:t>
            </a:r>
            <a:r>
              <a:rPr lang="en-US" altLang="zh-CN" sz="1100" dirty="0" err="1">
                <a:latin typeface="Söhne"/>
              </a:rPr>
              <a:t>Rapporteurship</a:t>
            </a:r>
            <a:r>
              <a:rPr lang="en-US" altLang="zh-CN" sz="1100" dirty="0">
                <a:latin typeface="Söhne"/>
              </a:rPr>
              <a:t> (see </a:t>
            </a:r>
            <a:r>
              <a:rPr lang="en-US" altLang="zh-CN" sz="1100" dirty="0">
                <a:latin typeface="Söhn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100" dirty="0">
                <a:latin typeface="Söhne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3607200076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BA17478D-567F-442F-AE2C-AB67EF9DA0AC}"/>
              </a:ext>
            </a:extLst>
          </p:cNvPr>
          <p:cNvSpPr txBox="1">
            <a:spLocks/>
          </p:cNvSpPr>
          <p:nvPr/>
        </p:nvSpPr>
        <p:spPr bwMode="auto">
          <a:xfrm>
            <a:off x="1281650" y="267764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 dirty="0"/>
              <a:t>Ongoing SA5 Rel-20 5GA topics</a:t>
            </a:r>
          </a:p>
        </p:txBody>
      </p:sp>
      <p:pic>
        <p:nvPicPr>
          <p:cNvPr id="8" name="Picture 7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4863E3E3-B643-4C69-BEFC-B79519D682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ADC3149-B45B-44AD-B1D0-24597E7737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776074"/>
              </p:ext>
            </p:extLst>
          </p:nvPr>
        </p:nvGraphicFramePr>
        <p:xfrm>
          <a:off x="186380" y="1264369"/>
          <a:ext cx="11819239" cy="4746014"/>
        </p:xfrm>
        <a:graphic>
          <a:graphicData uri="http://schemas.openxmlformats.org/drawingml/2006/table">
            <a:tbl>
              <a:tblPr/>
              <a:tblGrid>
                <a:gridCol w="663716">
                  <a:extLst>
                    <a:ext uri="{9D8B030D-6E8A-4147-A177-3AD203B41FA5}">
                      <a16:colId xmlns:a16="http://schemas.microsoft.com/office/drawing/2014/main" val="3840344956"/>
                    </a:ext>
                  </a:extLst>
                </a:gridCol>
                <a:gridCol w="4267418">
                  <a:extLst>
                    <a:ext uri="{9D8B030D-6E8A-4147-A177-3AD203B41FA5}">
                      <a16:colId xmlns:a16="http://schemas.microsoft.com/office/drawing/2014/main" val="799160469"/>
                    </a:ext>
                  </a:extLst>
                </a:gridCol>
                <a:gridCol w="1280445">
                  <a:extLst>
                    <a:ext uri="{9D8B030D-6E8A-4147-A177-3AD203B41FA5}">
                      <a16:colId xmlns:a16="http://schemas.microsoft.com/office/drawing/2014/main" val="1989720510"/>
                    </a:ext>
                  </a:extLst>
                </a:gridCol>
                <a:gridCol w="906983">
                  <a:extLst>
                    <a:ext uri="{9D8B030D-6E8A-4147-A177-3AD203B41FA5}">
                      <a16:colId xmlns:a16="http://schemas.microsoft.com/office/drawing/2014/main" val="2794047716"/>
                    </a:ext>
                  </a:extLst>
                </a:gridCol>
                <a:gridCol w="906983">
                  <a:extLst>
                    <a:ext uri="{9D8B030D-6E8A-4147-A177-3AD203B41FA5}">
                      <a16:colId xmlns:a16="http://schemas.microsoft.com/office/drawing/2014/main" val="4000381525"/>
                    </a:ext>
                  </a:extLst>
                </a:gridCol>
                <a:gridCol w="515734">
                  <a:extLst>
                    <a:ext uri="{9D8B030D-6E8A-4147-A177-3AD203B41FA5}">
                      <a16:colId xmlns:a16="http://schemas.microsoft.com/office/drawing/2014/main" val="3580111389"/>
                    </a:ext>
                  </a:extLst>
                </a:gridCol>
                <a:gridCol w="729143">
                  <a:extLst>
                    <a:ext uri="{9D8B030D-6E8A-4147-A177-3AD203B41FA5}">
                      <a16:colId xmlns:a16="http://schemas.microsoft.com/office/drawing/2014/main" val="1574305880"/>
                    </a:ext>
                  </a:extLst>
                </a:gridCol>
                <a:gridCol w="1885101">
                  <a:extLst>
                    <a:ext uri="{9D8B030D-6E8A-4147-A177-3AD203B41FA5}">
                      <a16:colId xmlns:a16="http://schemas.microsoft.com/office/drawing/2014/main" val="3221738696"/>
                    </a:ext>
                  </a:extLst>
                </a:gridCol>
                <a:gridCol w="663716">
                  <a:extLst>
                    <a:ext uri="{9D8B030D-6E8A-4147-A177-3AD203B41FA5}">
                      <a16:colId xmlns:a16="http://schemas.microsoft.com/office/drawing/2014/main" val="271147542"/>
                    </a:ext>
                  </a:extLst>
                </a:gridCol>
              </a:tblGrid>
              <a:tr h="34560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 err="1">
                          <a:solidFill>
                            <a:srgbClr val="363636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Unique_ID</a:t>
                      </a:r>
                      <a:endParaRPr lang="en-US" sz="1050" b="1" i="0" u="none" strike="noStrike" dirty="0">
                        <a:solidFill>
                          <a:srgbClr val="363636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363636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Name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363636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Acronym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363636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Start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363636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Finish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363636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%Complete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363636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Hyperlink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363636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WI rapporteur name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363636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Impacted TSs and TRs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2274793"/>
                  </a:ext>
                </a:extLst>
              </a:tr>
              <a:tr h="231601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1080012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AIML management phase 3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FS_AIML_MGT_Ph3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/>
                        </a:rPr>
                        <a:t>SP-250867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Hassan Al-Kanani (NEC),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28.882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4050727"/>
                  </a:ext>
                </a:extLst>
              </a:tr>
              <a:tr h="231601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1080005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energy efficiency and energy saving aspects of 5G Advanced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FS_Energy_Ph4_OAM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4"/>
                        </a:rPr>
                        <a:t>SP-250860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Srilakshmi S (Nokia),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28.885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8256464"/>
                  </a:ext>
                </a:extLst>
              </a:tr>
              <a:tr h="231601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1080006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intent driven management services for mobile network phase 4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FS_IDMS_MN_Ph4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5"/>
                        </a:rPr>
                        <a:t>SP-250861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Ruiyue</a:t>
                      </a:r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Xu (Huawei),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28.881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68697157"/>
                  </a:ext>
                </a:extLst>
              </a:tr>
              <a:tr h="34560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1080007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Management Data Analytics (MDA) phase 4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FS_eMDAS_Ph4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6"/>
                        </a:rPr>
                        <a:t>SP-250862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Brendan T Hassett (Huawei),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28.886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9686660"/>
                  </a:ext>
                </a:extLst>
              </a:tr>
              <a:tr h="231601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1080008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Service Based Management Architecture enhancement phase 4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FS_SBMA_Ph4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7"/>
                        </a:rPr>
                        <a:t>SP-250863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Kai Zhang (Huawei),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28.884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22525674"/>
                  </a:ext>
                </a:extLst>
              </a:tr>
              <a:tr h="263849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1080009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Enhanced exposure of management services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FS_EnExpo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8"/>
                        </a:rPr>
                        <a:t>SP-250864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Winnie Nakimuli (Nokia)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28.888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5693382"/>
                  </a:ext>
                </a:extLst>
              </a:tr>
              <a:tr h="231601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1080010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for Data management phase 3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FS_MADCOL_Ph3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9"/>
                        </a:rPr>
                        <a:t>SP-250865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Sreekumar PK (Nokia),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28.887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79426964"/>
                  </a:ext>
                </a:extLst>
              </a:tr>
              <a:tr h="231601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1080011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management aspects of Network Digital Twins phase 2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FS_NDT_Ph2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0"/>
                        </a:rPr>
                        <a:t>SP-250866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Xian Zhao (Huawei),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28.883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45100517"/>
                  </a:ext>
                </a:extLst>
              </a:tr>
              <a:tr h="34560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1080013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Closed Control Loop Management phase 2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FS_CCLM_Ph2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1"/>
                        </a:rPr>
                        <a:t>SP-250868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Deepanshu Gautam (Samsung),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28.889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45123057"/>
                  </a:ext>
                </a:extLst>
              </a:tr>
              <a:tr h="525298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1080015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5G performance measurements/KPIs and Trace/MDT/QoE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PM_KPI_Trace_MDT_QoE-OAM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Wed 09/09/26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2"/>
                        </a:rPr>
                        <a:t>SP-250879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XiuMin Chen (China Telecom),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28.552/28.554/28.532/28.558/32.404/32.421/32.422/32.423/28.404/28.405/28.406/28.622/28.623/28.541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41408778"/>
                  </a:ext>
                </a:extLst>
              </a:tr>
              <a:tr h="263849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1080017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Management Aspects related to NWDAF phase 3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NWDAF_Ph3-OAM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Sat 06/06/26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3"/>
                        </a:rPr>
                        <a:t>SP-250881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Song Zhao (China Telecom),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28.541/28.552/28.554/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0596292"/>
                  </a:ext>
                </a:extLst>
              </a:tr>
              <a:tr h="247488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1080018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5G Advanced NRM features phase 4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AdNRM_Ph4-OAM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Sat 12/12/26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4"/>
                        </a:rPr>
                        <a:t>SP-250882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Sean Sun (Nokia)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28.540/28.541/28.622/28.623/32.160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75123747"/>
                  </a:ext>
                </a:extLst>
              </a:tr>
              <a:tr h="45961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1080016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OAM support for Extended Reality and Media service (XRM) phase 2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XRM_Ph2-OAM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Sat 06/06/26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5"/>
                        </a:rPr>
                        <a:t>SP-250880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Xie Pengxiang (ZTE)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28.540; 28.541; 28.552; 28.554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05220078"/>
                  </a:ext>
                </a:extLst>
              </a:tr>
              <a:tr h="34560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1080014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Charging Aspects of CAPIF phase 3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FS_CAPIF_Ph3_CH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6"/>
                        </a:rPr>
                        <a:t>SP-250869</a:t>
                      </a:r>
                      <a:endParaRPr lang="en-US" sz="105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João Rodrigues (Nokia)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28.891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771623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5994978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D7ABF3CF-A1DF-4543-A8D3-765716E1B8E5}"/>
              </a:ext>
            </a:extLst>
          </p:cNvPr>
          <p:cNvSpPr txBox="1">
            <a:spLocks/>
          </p:cNvSpPr>
          <p:nvPr/>
        </p:nvSpPr>
        <p:spPr bwMode="auto">
          <a:xfrm>
            <a:off x="437322" y="267764"/>
            <a:ext cx="90611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 dirty="0"/>
              <a:t>SA5 Rel-20 5GA topics (TU Budget)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9E956D1-23EA-4208-9C5F-7323ABCD9C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3936595"/>
              </p:ext>
            </p:extLst>
          </p:nvPr>
        </p:nvGraphicFramePr>
        <p:xfrm>
          <a:off x="1119217" y="1362224"/>
          <a:ext cx="4383087" cy="3383441"/>
        </p:xfrm>
        <a:graphic>
          <a:graphicData uri="http://schemas.openxmlformats.org/drawingml/2006/table">
            <a:tbl>
              <a:tblPr/>
              <a:tblGrid>
                <a:gridCol w="603781">
                  <a:extLst>
                    <a:ext uri="{9D8B030D-6E8A-4147-A177-3AD203B41FA5}">
                      <a16:colId xmlns:a16="http://schemas.microsoft.com/office/drawing/2014/main" val="2211997796"/>
                    </a:ext>
                  </a:extLst>
                </a:gridCol>
                <a:gridCol w="2697928">
                  <a:extLst>
                    <a:ext uri="{9D8B030D-6E8A-4147-A177-3AD203B41FA5}">
                      <a16:colId xmlns:a16="http://schemas.microsoft.com/office/drawing/2014/main" val="4029534581"/>
                    </a:ext>
                  </a:extLst>
                </a:gridCol>
                <a:gridCol w="1081378">
                  <a:extLst>
                    <a:ext uri="{9D8B030D-6E8A-4147-A177-3AD203B41FA5}">
                      <a16:colId xmlns:a16="http://schemas.microsoft.com/office/drawing/2014/main" val="2982707284"/>
                    </a:ext>
                  </a:extLst>
                </a:gridCol>
              </a:tblGrid>
              <a:tr h="19203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OAM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 topics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9791923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Intent driven management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8187053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2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AIML management enhancement 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194788"/>
                  </a:ext>
                </a:extLst>
              </a:tr>
              <a:tr h="221706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3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NDT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7455679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4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SBMA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960837"/>
                  </a:ext>
                </a:extLst>
              </a:tr>
              <a:tr h="178022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5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Energy efficiency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2522682"/>
                  </a:ext>
                </a:extLst>
              </a:tr>
              <a:tr h="193487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6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MDA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637562"/>
                  </a:ext>
                </a:extLst>
              </a:tr>
              <a:tr h="178022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7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Data Management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519892"/>
                  </a:ext>
                </a:extLst>
              </a:tr>
              <a:tr h="178022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8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MExpo</a:t>
                      </a: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824529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9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CCL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5741194"/>
                  </a:ext>
                </a:extLst>
              </a:tr>
              <a:tr h="268059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10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AdNRM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1627058"/>
                  </a:ext>
                </a:extLst>
              </a:tr>
              <a:tr h="330420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PM/KPI/Trace/MDT/QoE/SON </a:t>
                      </a:r>
                      <a:r>
                        <a:rPr lang="fr-FR" sz="12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enhancement</a:t>
                      </a:r>
                      <a:endParaRPr lang="fr-FR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5026369"/>
                  </a:ext>
                </a:extLst>
              </a:tr>
              <a:tr h="168582"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12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NWDAFM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807021"/>
                  </a:ext>
                </a:extLst>
              </a:tr>
              <a:tr h="183174"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13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XR management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345550"/>
                  </a:ext>
                </a:extLst>
              </a:tr>
              <a:tr h="183174">
                <a:tc gridSpan="2"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Total TU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62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668092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7E72F1B-F582-4AF6-B8BF-71A458E559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917579"/>
              </p:ext>
            </p:extLst>
          </p:nvPr>
        </p:nvGraphicFramePr>
        <p:xfrm>
          <a:off x="6229516" y="1362223"/>
          <a:ext cx="4383087" cy="478916"/>
        </p:xfrm>
        <a:graphic>
          <a:graphicData uri="http://schemas.openxmlformats.org/drawingml/2006/table">
            <a:tbl>
              <a:tblPr/>
              <a:tblGrid>
                <a:gridCol w="603781">
                  <a:extLst>
                    <a:ext uri="{9D8B030D-6E8A-4147-A177-3AD203B41FA5}">
                      <a16:colId xmlns:a16="http://schemas.microsoft.com/office/drawing/2014/main" val="741829743"/>
                    </a:ext>
                  </a:extLst>
                </a:gridCol>
                <a:gridCol w="2697928">
                  <a:extLst>
                    <a:ext uri="{9D8B030D-6E8A-4147-A177-3AD203B41FA5}">
                      <a16:colId xmlns:a16="http://schemas.microsoft.com/office/drawing/2014/main" val="2458045276"/>
                    </a:ext>
                  </a:extLst>
                </a:gridCol>
                <a:gridCol w="1081378">
                  <a:extLst>
                    <a:ext uri="{9D8B030D-6E8A-4147-A177-3AD203B41FA5}">
                      <a16:colId xmlns:a16="http://schemas.microsoft.com/office/drawing/2014/main" val="1273598805"/>
                    </a:ext>
                  </a:extLst>
                </a:gridCol>
              </a:tblGrid>
              <a:tr h="43894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CH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 topics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8215779"/>
                  </a:ext>
                </a:extLst>
              </a:tr>
              <a:tr h="2619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Charging Aspects of CAPIF 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26656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430190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4199D55-5082-4176-BCAA-41ED03AD8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B45B8B8-5D35-4814-AC80-46FDF7A20B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3GPP SA background information</a:t>
            </a:r>
          </a:p>
          <a:p>
            <a:pPr lvl="1"/>
            <a:r>
              <a:rPr lang="en-GB" altLang="zh-CN" dirty="0"/>
              <a:t>3GPP SA5 general information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SA5 time </a:t>
            </a:r>
            <a:r>
              <a:rPr lang="en-US" altLang="zh-CN" dirty="0">
                <a:solidFill>
                  <a:srgbClr val="0000FF"/>
                </a:solidFill>
              </a:rPr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>
                <a:solidFill>
                  <a:srgbClr val="0000FF"/>
                </a:solidFill>
              </a:rPr>
              <a:t>6G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9413494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itle 1">
            <a:extLst>
              <a:ext uri="{FF2B5EF4-FFF2-40B4-BE49-F238E27FC236}">
                <a16:creationId xmlns:a16="http://schemas.microsoft.com/office/drawing/2014/main" id="{5BE763A4-9D5C-43E5-821F-C58D38D7ED94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6G timeline with SA5</a:t>
            </a:r>
            <a:endParaRPr lang="en-US" sz="3600" dirty="0"/>
          </a:p>
        </p:txBody>
      </p:sp>
      <p:pic>
        <p:nvPicPr>
          <p:cNvPr id="107" name="Picture 106" descr="A blue and black logo&#10;&#10;Description automatically generated">
            <a:extLst>
              <a:ext uri="{FF2B5EF4-FFF2-40B4-BE49-F238E27FC236}">
                <a16:creationId xmlns:a16="http://schemas.microsoft.com/office/drawing/2014/main" id="{916BFB3F-C755-4EB1-A1FE-EDFD215817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" y="258358"/>
            <a:ext cx="1364884" cy="767747"/>
          </a:xfrm>
          <a:prstGeom prst="rect">
            <a:avLst/>
          </a:prstGeom>
        </p:spPr>
      </p:pic>
      <p:sp>
        <p:nvSpPr>
          <p:cNvPr id="108" name="Rectangle 107">
            <a:extLst>
              <a:ext uri="{FF2B5EF4-FFF2-40B4-BE49-F238E27FC236}">
                <a16:creationId xmlns:a16="http://schemas.microsoft.com/office/drawing/2014/main" id="{016D8C8B-FE2A-4259-8984-2D4FFF46E32B}"/>
              </a:ext>
            </a:extLst>
          </p:cNvPr>
          <p:cNvSpPr/>
          <p:nvPr/>
        </p:nvSpPr>
        <p:spPr>
          <a:xfrm>
            <a:off x="8248244" y="6153596"/>
            <a:ext cx="24368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/>
              <a:t>(updated SA5 based on SP-250890)</a:t>
            </a:r>
            <a:endParaRPr lang="zh-CN" altLang="en-US" sz="1050" b="1" dirty="0"/>
          </a:p>
        </p:txBody>
      </p:sp>
      <p:sp>
        <p:nvSpPr>
          <p:cNvPr id="209" name="Rectangle 12">
            <a:extLst>
              <a:ext uri="{FF2B5EF4-FFF2-40B4-BE49-F238E27FC236}">
                <a16:creationId xmlns:a16="http://schemas.microsoft.com/office/drawing/2014/main" id="{EE65B7F0-E972-4FB9-A996-11CA9E3505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0248" y="6119750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10" name="Chevron 60">
            <a:extLst>
              <a:ext uri="{FF2B5EF4-FFF2-40B4-BE49-F238E27FC236}">
                <a16:creationId xmlns:a16="http://schemas.microsoft.com/office/drawing/2014/main" id="{3BE6E442-1B5D-4F56-A2DA-371BEE1D18A9}"/>
              </a:ext>
            </a:extLst>
          </p:cNvPr>
          <p:cNvSpPr/>
          <p:nvPr/>
        </p:nvSpPr>
        <p:spPr bwMode="auto">
          <a:xfrm>
            <a:off x="3940634" y="5538423"/>
            <a:ext cx="651403" cy="18698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altLang="zh-CN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6G SID </a:t>
            </a:r>
            <a:r>
              <a:rPr lang="fr-FR" altLang="zh-CN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altLang="zh-CN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1" name="Chevron 60">
            <a:extLst>
              <a:ext uri="{FF2B5EF4-FFF2-40B4-BE49-F238E27FC236}">
                <a16:creationId xmlns:a16="http://schemas.microsoft.com/office/drawing/2014/main" id="{E6DC6565-084C-434F-B5F8-E7EDA3D8C34B}"/>
              </a:ext>
            </a:extLst>
          </p:cNvPr>
          <p:cNvSpPr/>
          <p:nvPr/>
        </p:nvSpPr>
        <p:spPr bwMode="auto">
          <a:xfrm>
            <a:off x="4524304" y="5521212"/>
            <a:ext cx="3681585" cy="222250"/>
          </a:xfrm>
          <a:prstGeom prst="chevron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 dirty="0">
                <a:latin typeface="+mn-lt"/>
                <a:ea typeface="ＭＳ Ｐゴシック" charset="-128"/>
              </a:rPr>
              <a:t>SA5 6G </a:t>
            </a:r>
            <a:r>
              <a:rPr lang="fr-FR" sz="900" dirty="0" err="1">
                <a:latin typeface="+mn-lt"/>
                <a:ea typeface="ＭＳ Ｐゴシック" charset="-128"/>
              </a:rPr>
              <a:t>Study</a:t>
            </a:r>
            <a:r>
              <a:rPr lang="fr-FR" sz="900" dirty="0">
                <a:latin typeface="+mn-lt"/>
                <a:ea typeface="ＭＳ Ｐゴシック" charset="-128"/>
              </a:rPr>
              <a:t>(</a:t>
            </a:r>
            <a:r>
              <a:rPr lang="fr-FR" sz="900" dirty="0" err="1">
                <a:latin typeface="+mn-lt"/>
                <a:ea typeface="ＭＳ Ｐゴシック" charset="-128"/>
              </a:rPr>
              <a:t>ies</a:t>
            </a:r>
            <a:r>
              <a:rPr lang="fr-FR" sz="900" dirty="0">
                <a:latin typeface="+mn-lt"/>
                <a:ea typeface="ＭＳ Ｐゴシック" charset="-128"/>
              </a:rPr>
              <a:t>)</a:t>
            </a:r>
          </a:p>
        </p:txBody>
      </p:sp>
      <p:sp>
        <p:nvSpPr>
          <p:cNvPr id="212" name="矩形 1">
            <a:extLst>
              <a:ext uri="{FF2B5EF4-FFF2-40B4-BE49-F238E27FC236}">
                <a16:creationId xmlns:a16="http://schemas.microsoft.com/office/drawing/2014/main" id="{9551C007-89C9-4AC1-BBA8-4641956F7C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4022" y="5467004"/>
            <a:ext cx="4935495" cy="342925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1E333CD9-D843-4C38-8AFE-9CC6C074C95F}"/>
              </a:ext>
            </a:extLst>
          </p:cNvPr>
          <p:cNvSpPr txBox="1"/>
          <p:nvPr/>
        </p:nvSpPr>
        <p:spPr>
          <a:xfrm>
            <a:off x="8731480" y="5435043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4" name="Star: 5 Points 213">
            <a:extLst>
              <a:ext uri="{FF2B5EF4-FFF2-40B4-BE49-F238E27FC236}">
                <a16:creationId xmlns:a16="http://schemas.microsoft.com/office/drawing/2014/main" id="{41D850A3-6C90-4765-BA79-437CC7B0DA9E}"/>
              </a:ext>
            </a:extLst>
          </p:cNvPr>
          <p:cNvSpPr/>
          <p:nvPr/>
        </p:nvSpPr>
        <p:spPr bwMode="auto">
          <a:xfrm>
            <a:off x="3871058" y="5732753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15" name="TextBox 1">
            <a:extLst>
              <a:ext uri="{FF2B5EF4-FFF2-40B4-BE49-F238E27FC236}">
                <a16:creationId xmlns:a16="http://schemas.microsoft.com/office/drawing/2014/main" id="{34C6A069-0874-4D67-A0A3-4FDF96DBE1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7525" y="5929885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6G SA5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16" name="Chevron 60">
            <a:extLst>
              <a:ext uri="{FF2B5EF4-FFF2-40B4-BE49-F238E27FC236}">
                <a16:creationId xmlns:a16="http://schemas.microsoft.com/office/drawing/2014/main" id="{D9084632-CF7F-405B-BC9E-3C2F3495A0BF}"/>
              </a:ext>
            </a:extLst>
          </p:cNvPr>
          <p:cNvSpPr/>
          <p:nvPr/>
        </p:nvSpPr>
        <p:spPr bwMode="auto">
          <a:xfrm>
            <a:off x="8129849" y="5517094"/>
            <a:ext cx="630307" cy="222250"/>
          </a:xfrm>
          <a:prstGeom prst="chevron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217" name="Star: 5 Points 102">
            <a:extLst>
              <a:ext uri="{FF2B5EF4-FFF2-40B4-BE49-F238E27FC236}">
                <a16:creationId xmlns:a16="http://schemas.microsoft.com/office/drawing/2014/main" id="{9464BE64-5103-4E10-82C6-504D03E1A14F}"/>
              </a:ext>
            </a:extLst>
          </p:cNvPr>
          <p:cNvSpPr/>
          <p:nvPr/>
        </p:nvSpPr>
        <p:spPr bwMode="auto">
          <a:xfrm>
            <a:off x="5642073" y="5732753"/>
            <a:ext cx="243274" cy="211077"/>
          </a:xfrm>
          <a:prstGeom prst="star5">
            <a:avLst/>
          </a:prstGeom>
          <a:solidFill>
            <a:srgbClr val="FFC00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8" name="TextBox 1">
            <a:extLst>
              <a:ext uri="{FF2B5EF4-FFF2-40B4-BE49-F238E27FC236}">
                <a16:creationId xmlns:a16="http://schemas.microsoft.com/office/drawing/2014/main" id="{29154ABC-4993-4D21-8807-4501FB3ADD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610" y="5920995"/>
            <a:ext cx="1164115" cy="1987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en-GB" sz="700" b="1" dirty="0">
                <a:latin typeface="Calibri" panose="020F0502020204030204" pitchFamily="34" charset="0"/>
                <a:cs typeface="Calibri" panose="020F0502020204030204" pitchFamily="34" charset="0"/>
              </a:rPr>
              <a:t>Check point</a:t>
            </a:r>
            <a:r>
              <a:rPr lang="en-GB" altLang="en-US" sz="700" b="1" dirty="0">
                <a:latin typeface="Calibri" panose="020F0502020204030204" pitchFamily="34" charset="0"/>
                <a:cs typeface="Calibri" panose="020F0502020204030204" pitchFamily="34" charset="0"/>
              </a:rPr>
              <a:t> 6G SA5</a:t>
            </a:r>
            <a:endParaRPr lang="en-US" altLang="en-GB" sz="7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19" name="Straight Connector 114">
            <a:extLst>
              <a:ext uri="{FF2B5EF4-FFF2-40B4-BE49-F238E27FC236}">
                <a16:creationId xmlns:a16="http://schemas.microsoft.com/office/drawing/2014/main" id="{BB1F87CD-9B3B-4F13-9578-386B8589465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58103" y="190883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20" name="Straight Connector 114">
            <a:extLst>
              <a:ext uri="{FF2B5EF4-FFF2-40B4-BE49-F238E27FC236}">
                <a16:creationId xmlns:a16="http://schemas.microsoft.com/office/drawing/2014/main" id="{1718E1A5-5806-4896-8C6D-2FDD8BEB69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37163" y="190883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21" name="Straight Connector 114">
            <a:extLst>
              <a:ext uri="{FF2B5EF4-FFF2-40B4-BE49-F238E27FC236}">
                <a16:creationId xmlns:a16="http://schemas.microsoft.com/office/drawing/2014/main" id="{9041A5DF-8079-418F-9DD6-4026E2289E1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6223" y="190883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22" name="Straight Connector 221">
            <a:extLst>
              <a:ext uri="{FF2B5EF4-FFF2-40B4-BE49-F238E27FC236}">
                <a16:creationId xmlns:a16="http://schemas.microsoft.com/office/drawing/2014/main" id="{1EE098FA-7FD6-4F37-AB27-D67422F43878}"/>
              </a:ext>
            </a:extLst>
          </p:cNvPr>
          <p:cNvCxnSpPr>
            <a:cxnSpLocks/>
          </p:cNvCxnSpPr>
          <p:nvPr/>
        </p:nvCxnSpPr>
        <p:spPr bwMode="auto">
          <a:xfrm>
            <a:off x="381744" y="1396715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23" name="Straight Connector 114">
            <a:extLst>
              <a:ext uri="{FF2B5EF4-FFF2-40B4-BE49-F238E27FC236}">
                <a16:creationId xmlns:a16="http://schemas.microsoft.com/office/drawing/2014/main" id="{4D1C8F9F-90EA-4AAE-A0FB-F7A4035BFA9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385908" y="1815002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4" name="Straight Connector 114">
            <a:extLst>
              <a:ext uri="{FF2B5EF4-FFF2-40B4-BE49-F238E27FC236}">
                <a16:creationId xmlns:a16="http://schemas.microsoft.com/office/drawing/2014/main" id="{909DC9A4-A3A1-4647-82B9-5DC28A7B552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30639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25" name="TextBox 224">
            <a:extLst>
              <a:ext uri="{FF2B5EF4-FFF2-40B4-BE49-F238E27FC236}">
                <a16:creationId xmlns:a16="http://schemas.microsoft.com/office/drawing/2014/main" id="{B229EF78-90A3-4461-A583-8FF9B9A0BB51}"/>
              </a:ext>
            </a:extLst>
          </p:cNvPr>
          <p:cNvSpPr txBox="1"/>
          <p:nvPr/>
        </p:nvSpPr>
        <p:spPr>
          <a:xfrm>
            <a:off x="1279316" y="127447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226" name="Group 225">
            <a:extLst>
              <a:ext uri="{FF2B5EF4-FFF2-40B4-BE49-F238E27FC236}">
                <a16:creationId xmlns:a16="http://schemas.microsoft.com/office/drawing/2014/main" id="{3F7DC4BB-BDB4-42D1-A662-74B002CB53FE}"/>
              </a:ext>
            </a:extLst>
          </p:cNvPr>
          <p:cNvGrpSpPr/>
          <p:nvPr/>
        </p:nvGrpSpPr>
        <p:grpSpPr>
          <a:xfrm>
            <a:off x="721397" y="1539802"/>
            <a:ext cx="400050" cy="354013"/>
            <a:chOff x="996003" y="755453"/>
            <a:chExt cx="400050" cy="354013"/>
          </a:xfrm>
        </p:grpSpPr>
        <p:sp>
          <p:nvSpPr>
            <p:cNvPr id="227" name="TextBox 86">
              <a:extLst>
                <a:ext uri="{FF2B5EF4-FFF2-40B4-BE49-F238E27FC236}">
                  <a16:creationId xmlns:a16="http://schemas.microsoft.com/office/drawing/2014/main" id="{B03CBA80-2A1B-4D4B-B803-2441CA955F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28" name="TextBox 59">
              <a:extLst>
                <a:ext uri="{FF2B5EF4-FFF2-40B4-BE49-F238E27FC236}">
                  <a16:creationId xmlns:a16="http://schemas.microsoft.com/office/drawing/2014/main" id="{EDFF2B74-129E-4AF9-8B27-6E8593781A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29" name="Group 228">
            <a:extLst>
              <a:ext uri="{FF2B5EF4-FFF2-40B4-BE49-F238E27FC236}">
                <a16:creationId xmlns:a16="http://schemas.microsoft.com/office/drawing/2014/main" id="{0CB16739-8B0F-4F45-B312-0952055140D0}"/>
              </a:ext>
            </a:extLst>
          </p:cNvPr>
          <p:cNvGrpSpPr/>
          <p:nvPr/>
        </p:nvGrpSpPr>
        <p:grpSpPr>
          <a:xfrm>
            <a:off x="5575834" y="1539802"/>
            <a:ext cx="403225" cy="354013"/>
            <a:chOff x="6320478" y="755453"/>
            <a:chExt cx="403225" cy="354013"/>
          </a:xfrm>
        </p:grpSpPr>
        <p:sp>
          <p:nvSpPr>
            <p:cNvPr id="230" name="TextBox 86">
              <a:extLst>
                <a:ext uri="{FF2B5EF4-FFF2-40B4-BE49-F238E27FC236}">
                  <a16:creationId xmlns:a16="http://schemas.microsoft.com/office/drawing/2014/main" id="{5E74AFBB-6B44-4080-A80B-A28F9B197D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31" name="TextBox 60">
              <a:extLst>
                <a:ext uri="{FF2B5EF4-FFF2-40B4-BE49-F238E27FC236}">
                  <a16:creationId xmlns:a16="http://schemas.microsoft.com/office/drawing/2014/main" id="{F75823C9-0C0F-461A-9151-9D81FADD61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2" name="Group 231">
            <a:extLst>
              <a:ext uri="{FF2B5EF4-FFF2-40B4-BE49-F238E27FC236}">
                <a16:creationId xmlns:a16="http://schemas.microsoft.com/office/drawing/2014/main" id="{CA8852D8-FE0C-44BC-85CC-5448235D0763}"/>
              </a:ext>
            </a:extLst>
          </p:cNvPr>
          <p:cNvGrpSpPr/>
          <p:nvPr/>
        </p:nvGrpSpPr>
        <p:grpSpPr>
          <a:xfrm>
            <a:off x="3137503" y="1539802"/>
            <a:ext cx="390525" cy="354013"/>
            <a:chOff x="3678878" y="755453"/>
            <a:chExt cx="390525" cy="354013"/>
          </a:xfrm>
        </p:grpSpPr>
        <p:sp>
          <p:nvSpPr>
            <p:cNvPr id="233" name="TextBox 86">
              <a:extLst>
                <a:ext uri="{FF2B5EF4-FFF2-40B4-BE49-F238E27FC236}">
                  <a16:creationId xmlns:a16="http://schemas.microsoft.com/office/drawing/2014/main" id="{8CC5D9B9-5BC3-4279-8200-8E57CC00CA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34" name="TextBox 61">
              <a:extLst>
                <a:ext uri="{FF2B5EF4-FFF2-40B4-BE49-F238E27FC236}">
                  <a16:creationId xmlns:a16="http://schemas.microsoft.com/office/drawing/2014/main" id="{3C066839-DF63-49C8-8FBB-01840C8185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5" name="Group 234">
            <a:extLst>
              <a:ext uri="{FF2B5EF4-FFF2-40B4-BE49-F238E27FC236}">
                <a16:creationId xmlns:a16="http://schemas.microsoft.com/office/drawing/2014/main" id="{58C72014-9A84-4300-9815-B2478E7FDA07}"/>
              </a:ext>
            </a:extLst>
          </p:cNvPr>
          <p:cNvGrpSpPr/>
          <p:nvPr/>
        </p:nvGrpSpPr>
        <p:grpSpPr>
          <a:xfrm>
            <a:off x="1327011" y="1539802"/>
            <a:ext cx="396875" cy="354013"/>
            <a:chOff x="1684978" y="755453"/>
            <a:chExt cx="396875" cy="354013"/>
          </a:xfrm>
        </p:grpSpPr>
        <p:sp>
          <p:nvSpPr>
            <p:cNvPr id="236" name="TextBox 86">
              <a:extLst>
                <a:ext uri="{FF2B5EF4-FFF2-40B4-BE49-F238E27FC236}">
                  <a16:creationId xmlns:a16="http://schemas.microsoft.com/office/drawing/2014/main" id="{B0C1070B-54E9-4377-931C-A46D865B25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37" name="TextBox 62">
              <a:extLst>
                <a:ext uri="{FF2B5EF4-FFF2-40B4-BE49-F238E27FC236}">
                  <a16:creationId xmlns:a16="http://schemas.microsoft.com/office/drawing/2014/main" id="{B1F86A0E-6EEF-429C-8F84-0C3406543D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38" name="Group 237">
            <a:extLst>
              <a:ext uri="{FF2B5EF4-FFF2-40B4-BE49-F238E27FC236}">
                <a16:creationId xmlns:a16="http://schemas.microsoft.com/office/drawing/2014/main" id="{6E4794D0-1478-4842-B72B-0CE7CAE5F3F3}"/>
              </a:ext>
            </a:extLst>
          </p:cNvPr>
          <p:cNvGrpSpPr/>
          <p:nvPr/>
        </p:nvGrpSpPr>
        <p:grpSpPr>
          <a:xfrm>
            <a:off x="3733592" y="1539802"/>
            <a:ext cx="422275" cy="354013"/>
            <a:chOff x="4367853" y="755453"/>
            <a:chExt cx="422275" cy="354013"/>
          </a:xfrm>
        </p:grpSpPr>
        <p:sp>
          <p:nvSpPr>
            <p:cNvPr id="239" name="TextBox 86">
              <a:extLst>
                <a:ext uri="{FF2B5EF4-FFF2-40B4-BE49-F238E27FC236}">
                  <a16:creationId xmlns:a16="http://schemas.microsoft.com/office/drawing/2014/main" id="{F23C525B-E527-45C1-81AE-A5AF928FDA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40" name="TextBox 63">
              <a:extLst>
                <a:ext uri="{FF2B5EF4-FFF2-40B4-BE49-F238E27FC236}">
                  <a16:creationId xmlns:a16="http://schemas.microsoft.com/office/drawing/2014/main" id="{8F2DAA22-0B8F-4AC6-A712-728474ADE8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41" name="Group 240">
            <a:extLst>
              <a:ext uri="{FF2B5EF4-FFF2-40B4-BE49-F238E27FC236}">
                <a16:creationId xmlns:a16="http://schemas.microsoft.com/office/drawing/2014/main" id="{5C9A381A-1E3A-4ED6-BEFF-816A82B46A52}"/>
              </a:ext>
            </a:extLst>
          </p:cNvPr>
          <p:cNvGrpSpPr/>
          <p:nvPr/>
        </p:nvGrpSpPr>
        <p:grpSpPr>
          <a:xfrm>
            <a:off x="6184623" y="1539802"/>
            <a:ext cx="407988" cy="354013"/>
            <a:chOff x="6884040" y="755453"/>
            <a:chExt cx="407988" cy="354013"/>
          </a:xfrm>
        </p:grpSpPr>
        <p:sp>
          <p:nvSpPr>
            <p:cNvPr id="242" name="TextBox 86">
              <a:extLst>
                <a:ext uri="{FF2B5EF4-FFF2-40B4-BE49-F238E27FC236}">
                  <a16:creationId xmlns:a16="http://schemas.microsoft.com/office/drawing/2014/main" id="{DCAF13B3-16EF-466C-8413-3BB9CD4071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43" name="TextBox 64">
              <a:extLst>
                <a:ext uri="{FF2B5EF4-FFF2-40B4-BE49-F238E27FC236}">
                  <a16:creationId xmlns:a16="http://schemas.microsoft.com/office/drawing/2014/main" id="{CC409194-F8AE-4430-9FA8-3A318823AA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44" name="Group 243">
            <a:extLst>
              <a:ext uri="{FF2B5EF4-FFF2-40B4-BE49-F238E27FC236}">
                <a16:creationId xmlns:a16="http://schemas.microsoft.com/office/drawing/2014/main" id="{42B29926-91A8-4AF2-8DAD-079ADCBB0653}"/>
              </a:ext>
            </a:extLst>
          </p:cNvPr>
          <p:cNvGrpSpPr/>
          <p:nvPr/>
        </p:nvGrpSpPr>
        <p:grpSpPr>
          <a:xfrm>
            <a:off x="1929450" y="1539802"/>
            <a:ext cx="390525" cy="354013"/>
            <a:chOff x="2464440" y="755453"/>
            <a:chExt cx="390525" cy="354013"/>
          </a:xfrm>
        </p:grpSpPr>
        <p:sp>
          <p:nvSpPr>
            <p:cNvPr id="245" name="TextBox 86">
              <a:extLst>
                <a:ext uri="{FF2B5EF4-FFF2-40B4-BE49-F238E27FC236}">
                  <a16:creationId xmlns:a16="http://schemas.microsoft.com/office/drawing/2014/main" id="{A216635F-192D-4881-B79E-553B8B0AA2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46" name="TextBox 65">
              <a:extLst>
                <a:ext uri="{FF2B5EF4-FFF2-40B4-BE49-F238E27FC236}">
                  <a16:creationId xmlns:a16="http://schemas.microsoft.com/office/drawing/2014/main" id="{FB472BBE-1935-4A49-BEF6-5ABE901DFF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47" name="Group 246">
            <a:extLst>
              <a:ext uri="{FF2B5EF4-FFF2-40B4-BE49-F238E27FC236}">
                <a16:creationId xmlns:a16="http://schemas.microsoft.com/office/drawing/2014/main" id="{06938F14-4E54-4637-AB7E-5683ED290954}"/>
              </a:ext>
            </a:extLst>
          </p:cNvPr>
          <p:cNvGrpSpPr/>
          <p:nvPr/>
        </p:nvGrpSpPr>
        <p:grpSpPr>
          <a:xfrm>
            <a:off x="4361431" y="1539802"/>
            <a:ext cx="406400" cy="354013"/>
            <a:chOff x="5098103" y="755453"/>
            <a:chExt cx="406400" cy="354013"/>
          </a:xfrm>
        </p:grpSpPr>
        <p:sp>
          <p:nvSpPr>
            <p:cNvPr id="248" name="TextBox 86">
              <a:extLst>
                <a:ext uri="{FF2B5EF4-FFF2-40B4-BE49-F238E27FC236}">
                  <a16:creationId xmlns:a16="http://schemas.microsoft.com/office/drawing/2014/main" id="{FEBD50C4-3BA2-42F0-8167-9F22E8EEB1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49" name="TextBox 66">
              <a:extLst>
                <a:ext uri="{FF2B5EF4-FFF2-40B4-BE49-F238E27FC236}">
                  <a16:creationId xmlns:a16="http://schemas.microsoft.com/office/drawing/2014/main" id="{3DD38654-9F69-4BEA-8BC6-000EA3BA3A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50" name="Group 249">
            <a:extLst>
              <a:ext uri="{FF2B5EF4-FFF2-40B4-BE49-F238E27FC236}">
                <a16:creationId xmlns:a16="http://schemas.microsoft.com/office/drawing/2014/main" id="{99D4127F-0321-4428-BF55-6EE55E8A1859}"/>
              </a:ext>
            </a:extLst>
          </p:cNvPr>
          <p:cNvGrpSpPr/>
          <p:nvPr/>
        </p:nvGrpSpPr>
        <p:grpSpPr>
          <a:xfrm>
            <a:off x="125308" y="1539802"/>
            <a:ext cx="390525" cy="354013"/>
            <a:chOff x="314965" y="755453"/>
            <a:chExt cx="390525" cy="354013"/>
          </a:xfrm>
        </p:grpSpPr>
        <p:sp>
          <p:nvSpPr>
            <p:cNvPr id="251" name="TextBox 86">
              <a:extLst>
                <a:ext uri="{FF2B5EF4-FFF2-40B4-BE49-F238E27FC236}">
                  <a16:creationId xmlns:a16="http://schemas.microsoft.com/office/drawing/2014/main" id="{3D81AC55-5F01-4B48-A682-FB3F0C292E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252" name="TextBox 69">
              <a:extLst>
                <a:ext uri="{FF2B5EF4-FFF2-40B4-BE49-F238E27FC236}">
                  <a16:creationId xmlns:a16="http://schemas.microsoft.com/office/drawing/2014/main" id="{50DF1137-2C8F-4848-AD64-DF4253E431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53" name="Group 252">
            <a:extLst>
              <a:ext uri="{FF2B5EF4-FFF2-40B4-BE49-F238E27FC236}">
                <a16:creationId xmlns:a16="http://schemas.microsoft.com/office/drawing/2014/main" id="{A9B3AF45-0C16-40DC-9B7A-B88C8E6BC489}"/>
              </a:ext>
            </a:extLst>
          </p:cNvPr>
          <p:cNvGrpSpPr/>
          <p:nvPr/>
        </p:nvGrpSpPr>
        <p:grpSpPr>
          <a:xfrm>
            <a:off x="2525539" y="1539802"/>
            <a:ext cx="406400" cy="354013"/>
            <a:chOff x="2991490" y="755453"/>
            <a:chExt cx="406400" cy="354013"/>
          </a:xfrm>
        </p:grpSpPr>
        <p:sp>
          <p:nvSpPr>
            <p:cNvPr id="254" name="TextBox 86">
              <a:extLst>
                <a:ext uri="{FF2B5EF4-FFF2-40B4-BE49-F238E27FC236}">
                  <a16:creationId xmlns:a16="http://schemas.microsoft.com/office/drawing/2014/main" id="{0B49A248-BEAF-4BDF-A42B-2113D2E3CB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55" name="TextBox 70">
              <a:extLst>
                <a:ext uri="{FF2B5EF4-FFF2-40B4-BE49-F238E27FC236}">
                  <a16:creationId xmlns:a16="http://schemas.microsoft.com/office/drawing/2014/main" id="{8740AB76-5A79-4B2A-9039-B5EEDA7982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56" name="Group 255">
            <a:extLst>
              <a:ext uri="{FF2B5EF4-FFF2-40B4-BE49-F238E27FC236}">
                <a16:creationId xmlns:a16="http://schemas.microsoft.com/office/drawing/2014/main" id="{A3A27D2D-BB2C-481D-8BA2-E1F43838A18A}"/>
              </a:ext>
            </a:extLst>
          </p:cNvPr>
          <p:cNvGrpSpPr/>
          <p:nvPr/>
        </p:nvGrpSpPr>
        <p:grpSpPr>
          <a:xfrm>
            <a:off x="4973395" y="1539802"/>
            <a:ext cx="396875" cy="354013"/>
            <a:chOff x="5758503" y="755453"/>
            <a:chExt cx="396875" cy="354013"/>
          </a:xfrm>
        </p:grpSpPr>
        <p:sp>
          <p:nvSpPr>
            <p:cNvPr id="257" name="TextBox 86">
              <a:extLst>
                <a:ext uri="{FF2B5EF4-FFF2-40B4-BE49-F238E27FC236}">
                  <a16:creationId xmlns:a16="http://schemas.microsoft.com/office/drawing/2014/main" id="{E1318144-19D1-4E79-9982-C8517A572E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58" name="TextBox 71">
              <a:extLst>
                <a:ext uri="{FF2B5EF4-FFF2-40B4-BE49-F238E27FC236}">
                  <a16:creationId xmlns:a16="http://schemas.microsoft.com/office/drawing/2014/main" id="{F93C7AEC-7B71-46A2-9E85-A239E3A99F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260" name="TextBox 67">
            <a:extLst>
              <a:ext uri="{FF2B5EF4-FFF2-40B4-BE49-F238E27FC236}">
                <a16:creationId xmlns:a16="http://schemas.microsoft.com/office/drawing/2014/main" id="{BB59A8EA-D8AA-4C6A-9299-C398C65D8B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29" y="143799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61" name="TextBox 1">
            <a:extLst>
              <a:ext uri="{FF2B5EF4-FFF2-40B4-BE49-F238E27FC236}">
                <a16:creationId xmlns:a16="http://schemas.microsoft.com/office/drawing/2014/main" id="{4FE1CB75-7916-456C-A06E-520608C8C3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9612" y="3249160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2" name="Chevron 60">
            <a:extLst>
              <a:ext uri="{FF2B5EF4-FFF2-40B4-BE49-F238E27FC236}">
                <a16:creationId xmlns:a16="http://schemas.microsoft.com/office/drawing/2014/main" id="{5D2F5156-FCA9-48AF-907D-12B1E42142BD}"/>
              </a:ext>
            </a:extLst>
          </p:cNvPr>
          <p:cNvSpPr/>
          <p:nvPr/>
        </p:nvSpPr>
        <p:spPr bwMode="auto">
          <a:xfrm>
            <a:off x="4684064" y="5216725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263" name="Group 262">
            <a:extLst>
              <a:ext uri="{FF2B5EF4-FFF2-40B4-BE49-F238E27FC236}">
                <a16:creationId xmlns:a16="http://schemas.microsoft.com/office/drawing/2014/main" id="{E5A731EF-0057-4CF4-BF9A-F561231FEA18}"/>
              </a:ext>
            </a:extLst>
          </p:cNvPr>
          <p:cNvGrpSpPr/>
          <p:nvPr/>
        </p:nvGrpSpPr>
        <p:grpSpPr>
          <a:xfrm>
            <a:off x="6798175" y="1529642"/>
            <a:ext cx="390850" cy="354013"/>
            <a:chOff x="7359013" y="745293"/>
            <a:chExt cx="390850" cy="354013"/>
          </a:xfrm>
        </p:grpSpPr>
        <p:sp>
          <p:nvSpPr>
            <p:cNvPr id="264" name="TextBox 86">
              <a:extLst>
                <a:ext uri="{FF2B5EF4-FFF2-40B4-BE49-F238E27FC236}">
                  <a16:creationId xmlns:a16="http://schemas.microsoft.com/office/drawing/2014/main" id="{4A4E1A1E-41F9-4EBF-8D01-2CEEFFB9EC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265" name="TextBox 66">
              <a:extLst>
                <a:ext uri="{FF2B5EF4-FFF2-40B4-BE49-F238E27FC236}">
                  <a16:creationId xmlns:a16="http://schemas.microsoft.com/office/drawing/2014/main" id="{45787A47-520B-4A74-A158-18E5E2E3AB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66" name="Group 265">
            <a:extLst>
              <a:ext uri="{FF2B5EF4-FFF2-40B4-BE49-F238E27FC236}">
                <a16:creationId xmlns:a16="http://schemas.microsoft.com/office/drawing/2014/main" id="{B3C778E6-5B00-44E1-8A80-C83D1C3FEE50}"/>
              </a:ext>
            </a:extLst>
          </p:cNvPr>
          <p:cNvGrpSpPr/>
          <p:nvPr/>
        </p:nvGrpSpPr>
        <p:grpSpPr>
          <a:xfrm>
            <a:off x="7394589" y="1529642"/>
            <a:ext cx="384175" cy="354013"/>
            <a:chOff x="8016563" y="745293"/>
            <a:chExt cx="384175" cy="354013"/>
          </a:xfrm>
        </p:grpSpPr>
        <p:sp>
          <p:nvSpPr>
            <p:cNvPr id="267" name="TextBox 86">
              <a:extLst>
                <a:ext uri="{FF2B5EF4-FFF2-40B4-BE49-F238E27FC236}">
                  <a16:creationId xmlns:a16="http://schemas.microsoft.com/office/drawing/2014/main" id="{5A2E4343-A3E8-471B-B91E-D2FDB46299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268" name="TextBox 71">
              <a:extLst>
                <a:ext uri="{FF2B5EF4-FFF2-40B4-BE49-F238E27FC236}">
                  <a16:creationId xmlns:a16="http://schemas.microsoft.com/office/drawing/2014/main" id="{EDE42B17-D552-4A61-B5E3-24126CE645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269" name="TextBox 86">
            <a:extLst>
              <a:ext uri="{FF2B5EF4-FFF2-40B4-BE49-F238E27FC236}">
                <a16:creationId xmlns:a16="http://schemas.microsoft.com/office/drawing/2014/main" id="{0F5C15C1-0AD1-4BD9-BCF7-2E74315E34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84328" y="1543189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270" name="TextBox 60">
            <a:extLst>
              <a:ext uri="{FF2B5EF4-FFF2-40B4-BE49-F238E27FC236}">
                <a16:creationId xmlns:a16="http://schemas.microsoft.com/office/drawing/2014/main" id="{BFBB8B31-697E-4D08-B6B2-58D8F28925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19578" y="1697177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271" name="TextBox 60">
            <a:extLst>
              <a:ext uri="{FF2B5EF4-FFF2-40B4-BE49-F238E27FC236}">
                <a16:creationId xmlns:a16="http://schemas.microsoft.com/office/drawing/2014/main" id="{EE957304-C86C-42E7-A71B-66F7DEC1A8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09739" y="1680243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272" name="TextBox 1">
            <a:extLst>
              <a:ext uri="{FF2B5EF4-FFF2-40B4-BE49-F238E27FC236}">
                <a16:creationId xmlns:a16="http://schemas.microsoft.com/office/drawing/2014/main" id="{0BA6850E-F663-4834-B1D2-E40C433EEC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574" y="2475586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 SA1 on IMT-2030 </a:t>
            </a:r>
            <a:r>
              <a:rPr lang="en-GB" altLang="en-US" sz="700" b="1" dirty="0">
                <a:latin typeface="Montserrat" panose="00000500000000000000" pitchFamily="50" charset="0"/>
              </a:rPr>
              <a:t>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73" name="TextBox 86">
            <a:extLst>
              <a:ext uri="{FF2B5EF4-FFF2-40B4-BE49-F238E27FC236}">
                <a16:creationId xmlns:a16="http://schemas.microsoft.com/office/drawing/2014/main" id="{CAB9292F-9B93-46C4-AE60-6CAC0840C9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61845" y="1539802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274" name="Straight Connector 114">
            <a:extLst>
              <a:ext uri="{FF2B5EF4-FFF2-40B4-BE49-F238E27FC236}">
                <a16:creationId xmlns:a16="http://schemas.microsoft.com/office/drawing/2014/main" id="{8CF78CE6-34EF-45F3-BD73-B4C9BFEA505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3192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75" name="Straight Connector 114">
            <a:extLst>
              <a:ext uri="{FF2B5EF4-FFF2-40B4-BE49-F238E27FC236}">
                <a16:creationId xmlns:a16="http://schemas.microsoft.com/office/drawing/2014/main" id="{86E84B9F-6D1C-4F26-BD7B-2742C683AD7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47633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76" name="Straight Connector 114">
            <a:extLst>
              <a:ext uri="{FF2B5EF4-FFF2-40B4-BE49-F238E27FC236}">
                <a16:creationId xmlns:a16="http://schemas.microsoft.com/office/drawing/2014/main" id="{51908E0E-BEBF-4A95-9A39-33C31733E4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5286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77" name="Straight Connector 114">
            <a:extLst>
              <a:ext uri="{FF2B5EF4-FFF2-40B4-BE49-F238E27FC236}">
                <a16:creationId xmlns:a16="http://schemas.microsoft.com/office/drawing/2014/main" id="{65716243-2CC1-4518-878D-9CAF5AA33D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6333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78" name="Straight Connector 114">
            <a:extLst>
              <a:ext uri="{FF2B5EF4-FFF2-40B4-BE49-F238E27FC236}">
                <a16:creationId xmlns:a16="http://schemas.microsoft.com/office/drawing/2014/main" id="{F0F68DFD-9E9C-4DB7-A341-BD56C3BF5D4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68573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79" name="Straight Connector 114">
            <a:extLst>
              <a:ext uri="{FF2B5EF4-FFF2-40B4-BE49-F238E27FC236}">
                <a16:creationId xmlns:a16="http://schemas.microsoft.com/office/drawing/2014/main" id="{0BCBC701-63D8-4D72-A5A2-8CCCC56D487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7380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0" name="Straight Connector 114">
            <a:extLst>
              <a:ext uri="{FF2B5EF4-FFF2-40B4-BE49-F238E27FC236}">
                <a16:creationId xmlns:a16="http://schemas.microsoft.com/office/drawing/2014/main" id="{C0C05E25-B010-44F6-AE75-B4CF342CFF4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8427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1" name="Straight Connector 114">
            <a:extLst>
              <a:ext uri="{FF2B5EF4-FFF2-40B4-BE49-F238E27FC236}">
                <a16:creationId xmlns:a16="http://schemas.microsoft.com/office/drawing/2014/main" id="{403D22B5-09BF-4E1E-9B07-424CA6489F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8951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2" name="Straight Connector 114">
            <a:extLst>
              <a:ext uri="{FF2B5EF4-FFF2-40B4-BE49-F238E27FC236}">
                <a16:creationId xmlns:a16="http://schemas.microsoft.com/office/drawing/2014/main" id="{0A8A4E91-B790-4C4E-ACDB-7CB36ED6D49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579043" y="190883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283" name="Chevron 60">
            <a:extLst>
              <a:ext uri="{FF2B5EF4-FFF2-40B4-BE49-F238E27FC236}">
                <a16:creationId xmlns:a16="http://schemas.microsoft.com/office/drawing/2014/main" id="{4E015A60-5F7E-4DDD-B491-5AC497E0D367}"/>
              </a:ext>
            </a:extLst>
          </p:cNvPr>
          <p:cNvSpPr/>
          <p:nvPr/>
        </p:nvSpPr>
        <p:spPr bwMode="auto">
          <a:xfrm>
            <a:off x="1981201" y="2208295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284" name="Chevron 60">
            <a:extLst>
              <a:ext uri="{FF2B5EF4-FFF2-40B4-BE49-F238E27FC236}">
                <a16:creationId xmlns:a16="http://schemas.microsoft.com/office/drawing/2014/main" id="{A22C9E59-17F3-4BEC-8D81-49F13B8783DF}"/>
              </a:ext>
            </a:extLst>
          </p:cNvPr>
          <p:cNvSpPr/>
          <p:nvPr/>
        </p:nvSpPr>
        <p:spPr bwMode="auto">
          <a:xfrm>
            <a:off x="1320796" y="2214959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85" name="Chevron 60">
            <a:extLst>
              <a:ext uri="{FF2B5EF4-FFF2-40B4-BE49-F238E27FC236}">
                <a16:creationId xmlns:a16="http://schemas.microsoft.com/office/drawing/2014/main" id="{E811BDCB-4A0B-4B36-95BF-9085ABFB8E15}"/>
              </a:ext>
            </a:extLst>
          </p:cNvPr>
          <p:cNvSpPr/>
          <p:nvPr/>
        </p:nvSpPr>
        <p:spPr bwMode="auto">
          <a:xfrm>
            <a:off x="2079409" y="2609112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286" name="Chevron 60">
            <a:extLst>
              <a:ext uri="{FF2B5EF4-FFF2-40B4-BE49-F238E27FC236}">
                <a16:creationId xmlns:a16="http://schemas.microsoft.com/office/drawing/2014/main" id="{0E3FE762-44D8-4658-81F8-F03F510F6CDC}"/>
              </a:ext>
            </a:extLst>
          </p:cNvPr>
          <p:cNvSpPr/>
          <p:nvPr/>
        </p:nvSpPr>
        <p:spPr bwMode="auto">
          <a:xfrm>
            <a:off x="2682236" y="2643138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87" name="Chevron 60">
            <a:extLst>
              <a:ext uri="{FF2B5EF4-FFF2-40B4-BE49-F238E27FC236}">
                <a16:creationId xmlns:a16="http://schemas.microsoft.com/office/drawing/2014/main" id="{17610C78-6B3A-42E7-82E3-2990CC9B3679}"/>
              </a:ext>
            </a:extLst>
          </p:cNvPr>
          <p:cNvSpPr/>
          <p:nvPr/>
        </p:nvSpPr>
        <p:spPr bwMode="auto">
          <a:xfrm>
            <a:off x="3420530" y="3040623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288" name="Chevron 60">
            <a:extLst>
              <a:ext uri="{FF2B5EF4-FFF2-40B4-BE49-F238E27FC236}">
                <a16:creationId xmlns:a16="http://schemas.microsoft.com/office/drawing/2014/main" id="{72D02240-0C32-4F1C-9512-4F5EBD482208}"/>
              </a:ext>
            </a:extLst>
          </p:cNvPr>
          <p:cNvSpPr/>
          <p:nvPr/>
        </p:nvSpPr>
        <p:spPr bwMode="auto">
          <a:xfrm>
            <a:off x="3980599" y="3934904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289" name="Chevron 60">
            <a:extLst>
              <a:ext uri="{FF2B5EF4-FFF2-40B4-BE49-F238E27FC236}">
                <a16:creationId xmlns:a16="http://schemas.microsoft.com/office/drawing/2014/main" id="{2C475AC4-7E7A-41CB-A7DD-4847DEF1CC03}"/>
              </a:ext>
            </a:extLst>
          </p:cNvPr>
          <p:cNvSpPr/>
          <p:nvPr/>
        </p:nvSpPr>
        <p:spPr bwMode="auto">
          <a:xfrm>
            <a:off x="3854023" y="3551941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290" name="Chevron 60">
            <a:extLst>
              <a:ext uri="{FF2B5EF4-FFF2-40B4-BE49-F238E27FC236}">
                <a16:creationId xmlns:a16="http://schemas.microsoft.com/office/drawing/2014/main" id="{C337042F-D3BD-4896-AD6C-A081D4BE1F0C}"/>
              </a:ext>
            </a:extLst>
          </p:cNvPr>
          <p:cNvSpPr/>
          <p:nvPr/>
        </p:nvSpPr>
        <p:spPr bwMode="auto">
          <a:xfrm>
            <a:off x="5737009" y="5193418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291" name="Straight Connector 290">
            <a:extLst>
              <a:ext uri="{FF2B5EF4-FFF2-40B4-BE49-F238E27FC236}">
                <a16:creationId xmlns:a16="http://schemas.microsoft.com/office/drawing/2014/main" id="{5E179B51-F749-45A6-BDD0-20582A156064}"/>
              </a:ext>
            </a:extLst>
          </p:cNvPr>
          <p:cNvCxnSpPr>
            <a:cxnSpLocks/>
          </p:cNvCxnSpPr>
          <p:nvPr/>
        </p:nvCxnSpPr>
        <p:spPr bwMode="auto">
          <a:xfrm>
            <a:off x="2749017" y="139333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2" name="TextBox 291">
            <a:extLst>
              <a:ext uri="{FF2B5EF4-FFF2-40B4-BE49-F238E27FC236}">
                <a16:creationId xmlns:a16="http://schemas.microsoft.com/office/drawing/2014/main" id="{B545B88C-5762-469D-BC1C-2772451E8C94}"/>
              </a:ext>
            </a:extLst>
          </p:cNvPr>
          <p:cNvSpPr txBox="1"/>
          <p:nvPr/>
        </p:nvSpPr>
        <p:spPr>
          <a:xfrm>
            <a:off x="3646589" y="1271093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293" name="Straight Connector 292">
            <a:extLst>
              <a:ext uri="{FF2B5EF4-FFF2-40B4-BE49-F238E27FC236}">
                <a16:creationId xmlns:a16="http://schemas.microsoft.com/office/drawing/2014/main" id="{12CBF5BB-DCFD-409E-A835-49AA5A812E51}"/>
              </a:ext>
            </a:extLst>
          </p:cNvPr>
          <p:cNvCxnSpPr>
            <a:cxnSpLocks/>
          </p:cNvCxnSpPr>
          <p:nvPr/>
        </p:nvCxnSpPr>
        <p:spPr bwMode="auto">
          <a:xfrm>
            <a:off x="5150160" y="1396722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4" name="TextBox 293">
            <a:extLst>
              <a:ext uri="{FF2B5EF4-FFF2-40B4-BE49-F238E27FC236}">
                <a16:creationId xmlns:a16="http://schemas.microsoft.com/office/drawing/2014/main" id="{FDFDE93D-7DDF-40B8-B162-0A1C8C762ADF}"/>
              </a:ext>
            </a:extLst>
          </p:cNvPr>
          <p:cNvSpPr txBox="1"/>
          <p:nvPr/>
        </p:nvSpPr>
        <p:spPr>
          <a:xfrm>
            <a:off x="6047732" y="127448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295" name="Straight Connector 294">
            <a:extLst>
              <a:ext uri="{FF2B5EF4-FFF2-40B4-BE49-F238E27FC236}">
                <a16:creationId xmlns:a16="http://schemas.microsoft.com/office/drawing/2014/main" id="{21AEA5F7-ABE7-4EA3-92B6-ECACD1D61536}"/>
              </a:ext>
            </a:extLst>
          </p:cNvPr>
          <p:cNvCxnSpPr>
            <a:cxnSpLocks/>
          </p:cNvCxnSpPr>
          <p:nvPr/>
        </p:nvCxnSpPr>
        <p:spPr bwMode="auto">
          <a:xfrm>
            <a:off x="7544529" y="1386566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6" name="TextBox 295">
            <a:extLst>
              <a:ext uri="{FF2B5EF4-FFF2-40B4-BE49-F238E27FC236}">
                <a16:creationId xmlns:a16="http://schemas.microsoft.com/office/drawing/2014/main" id="{B73510AB-83C5-4B53-BF7C-E09D9F358C6A}"/>
              </a:ext>
            </a:extLst>
          </p:cNvPr>
          <p:cNvSpPr txBox="1"/>
          <p:nvPr/>
        </p:nvSpPr>
        <p:spPr>
          <a:xfrm>
            <a:off x="8110208" y="1277876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297" name="Thought Bubble: Cloud 296">
            <a:extLst>
              <a:ext uri="{FF2B5EF4-FFF2-40B4-BE49-F238E27FC236}">
                <a16:creationId xmlns:a16="http://schemas.microsoft.com/office/drawing/2014/main" id="{75664C9E-7690-4D9F-B500-66DE1E6A0B89}"/>
              </a:ext>
            </a:extLst>
          </p:cNvPr>
          <p:cNvSpPr/>
          <p:nvPr/>
        </p:nvSpPr>
        <p:spPr bwMode="auto">
          <a:xfrm>
            <a:off x="4031699" y="4683764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98" name="Chevron 60">
            <a:extLst>
              <a:ext uri="{FF2B5EF4-FFF2-40B4-BE49-F238E27FC236}">
                <a16:creationId xmlns:a16="http://schemas.microsoft.com/office/drawing/2014/main" id="{CC1526DD-59F9-4761-BA18-B24A6678555A}"/>
              </a:ext>
            </a:extLst>
          </p:cNvPr>
          <p:cNvSpPr/>
          <p:nvPr/>
        </p:nvSpPr>
        <p:spPr bwMode="auto">
          <a:xfrm>
            <a:off x="3381735" y="3539838"/>
            <a:ext cx="623455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99" name="TextBox 298">
            <a:extLst>
              <a:ext uri="{FF2B5EF4-FFF2-40B4-BE49-F238E27FC236}">
                <a16:creationId xmlns:a16="http://schemas.microsoft.com/office/drawing/2014/main" id="{4B05A750-F2E5-4968-9015-376650738E4A}"/>
              </a:ext>
            </a:extLst>
          </p:cNvPr>
          <p:cNvSpPr txBox="1"/>
          <p:nvPr/>
        </p:nvSpPr>
        <p:spPr>
          <a:xfrm>
            <a:off x="3940635" y="4783358"/>
            <a:ext cx="16796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300" name="Chevron 60">
            <a:extLst>
              <a:ext uri="{FF2B5EF4-FFF2-40B4-BE49-F238E27FC236}">
                <a16:creationId xmlns:a16="http://schemas.microsoft.com/office/drawing/2014/main" id="{EA6FE020-FCA8-40E8-A462-DD9CD60503BA}"/>
              </a:ext>
            </a:extLst>
          </p:cNvPr>
          <p:cNvSpPr/>
          <p:nvPr/>
        </p:nvSpPr>
        <p:spPr bwMode="auto">
          <a:xfrm>
            <a:off x="4555910" y="4392986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301" name="Title 1">
            <a:extLst>
              <a:ext uri="{FF2B5EF4-FFF2-40B4-BE49-F238E27FC236}">
                <a16:creationId xmlns:a16="http://schemas.microsoft.com/office/drawing/2014/main" id="{80A9F476-4D00-4E09-AC57-CEF790DA0ED2}"/>
              </a:ext>
            </a:extLst>
          </p:cNvPr>
          <p:cNvSpPr txBox="1">
            <a:spLocks/>
          </p:cNvSpPr>
          <p:nvPr/>
        </p:nvSpPr>
        <p:spPr bwMode="auto">
          <a:xfrm>
            <a:off x="801405" y="831762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02" name="Chevron 60">
            <a:extLst>
              <a:ext uri="{FF2B5EF4-FFF2-40B4-BE49-F238E27FC236}">
                <a16:creationId xmlns:a16="http://schemas.microsoft.com/office/drawing/2014/main" id="{567D53B3-D0D6-4720-AD84-43B2E46E49E6}"/>
              </a:ext>
            </a:extLst>
          </p:cNvPr>
          <p:cNvSpPr/>
          <p:nvPr/>
        </p:nvSpPr>
        <p:spPr bwMode="auto">
          <a:xfrm>
            <a:off x="7570113" y="3538428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303" name="Thought Bubble: Cloud 302">
            <a:extLst>
              <a:ext uri="{FF2B5EF4-FFF2-40B4-BE49-F238E27FC236}">
                <a16:creationId xmlns:a16="http://schemas.microsoft.com/office/drawing/2014/main" id="{FA72650F-586A-4080-948E-3CDA9481CAFA}"/>
              </a:ext>
            </a:extLst>
          </p:cNvPr>
          <p:cNvSpPr/>
          <p:nvPr/>
        </p:nvSpPr>
        <p:spPr bwMode="auto">
          <a:xfrm>
            <a:off x="7977668" y="5188776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04" name="TextBox 303">
            <a:extLst>
              <a:ext uri="{FF2B5EF4-FFF2-40B4-BE49-F238E27FC236}">
                <a16:creationId xmlns:a16="http://schemas.microsoft.com/office/drawing/2014/main" id="{4EC42896-150F-476D-9A1E-A6B90652DE7A}"/>
              </a:ext>
            </a:extLst>
          </p:cNvPr>
          <p:cNvSpPr txBox="1"/>
          <p:nvPr/>
        </p:nvSpPr>
        <p:spPr>
          <a:xfrm>
            <a:off x="7889767" y="5214932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305" name="TextBox 1">
            <a:extLst>
              <a:ext uri="{FF2B5EF4-FFF2-40B4-BE49-F238E27FC236}">
                <a16:creationId xmlns:a16="http://schemas.microsoft.com/office/drawing/2014/main" id="{F5D2C76A-3561-4D22-8FEB-4B647B9AE3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1357" y="892840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306" name="Straight Connector 114">
            <a:extLst>
              <a:ext uri="{FF2B5EF4-FFF2-40B4-BE49-F238E27FC236}">
                <a16:creationId xmlns:a16="http://schemas.microsoft.com/office/drawing/2014/main" id="{0E5FFCD8-F5BB-46C9-A785-B164381A2A3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78301" y="177675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07" name="Thought Bubble: Cloud 306">
            <a:extLst>
              <a:ext uri="{FF2B5EF4-FFF2-40B4-BE49-F238E27FC236}">
                <a16:creationId xmlns:a16="http://schemas.microsoft.com/office/drawing/2014/main" id="{F4324B72-2DEB-4FFA-B9BF-A6A622D3D19A}"/>
              </a:ext>
            </a:extLst>
          </p:cNvPr>
          <p:cNvSpPr/>
          <p:nvPr/>
        </p:nvSpPr>
        <p:spPr bwMode="auto">
          <a:xfrm>
            <a:off x="5727554" y="4661066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08" name="TextBox 307">
            <a:extLst>
              <a:ext uri="{FF2B5EF4-FFF2-40B4-BE49-F238E27FC236}">
                <a16:creationId xmlns:a16="http://schemas.microsoft.com/office/drawing/2014/main" id="{E5D9710B-8DDF-4B85-889A-B26D02C6D3CF}"/>
              </a:ext>
            </a:extLst>
          </p:cNvPr>
          <p:cNvSpPr txBox="1"/>
          <p:nvPr/>
        </p:nvSpPr>
        <p:spPr>
          <a:xfrm>
            <a:off x="5856677" y="4728235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sp>
        <p:nvSpPr>
          <p:cNvPr id="309" name="Diamond 308">
            <a:extLst>
              <a:ext uri="{FF2B5EF4-FFF2-40B4-BE49-F238E27FC236}">
                <a16:creationId xmlns:a16="http://schemas.microsoft.com/office/drawing/2014/main" id="{05B590EE-22B5-47B8-A59F-7BC0ED9A092C}"/>
              </a:ext>
            </a:extLst>
          </p:cNvPr>
          <p:cNvSpPr/>
          <p:nvPr/>
        </p:nvSpPr>
        <p:spPr bwMode="auto">
          <a:xfrm>
            <a:off x="1034777" y="212023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310" name="Straight Connector 114">
            <a:extLst>
              <a:ext uri="{FF2B5EF4-FFF2-40B4-BE49-F238E27FC236}">
                <a16:creationId xmlns:a16="http://schemas.microsoft.com/office/drawing/2014/main" id="{038AAC64-664C-41A1-93D9-0573B800DF9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4239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11" name="Diamond 310">
            <a:extLst>
              <a:ext uri="{FF2B5EF4-FFF2-40B4-BE49-F238E27FC236}">
                <a16:creationId xmlns:a16="http://schemas.microsoft.com/office/drawing/2014/main" id="{164FEE35-098F-4E2D-A878-FB861D4748E8}"/>
              </a:ext>
            </a:extLst>
          </p:cNvPr>
          <p:cNvSpPr/>
          <p:nvPr/>
        </p:nvSpPr>
        <p:spPr bwMode="auto">
          <a:xfrm>
            <a:off x="3151492" y="2934636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2" name="Star: 5 Points 311">
            <a:extLst>
              <a:ext uri="{FF2B5EF4-FFF2-40B4-BE49-F238E27FC236}">
                <a16:creationId xmlns:a16="http://schemas.microsoft.com/office/drawing/2014/main" id="{9AA66613-80D3-4674-8B60-2B56362E0164}"/>
              </a:ext>
            </a:extLst>
          </p:cNvPr>
          <p:cNvSpPr/>
          <p:nvPr/>
        </p:nvSpPr>
        <p:spPr bwMode="auto">
          <a:xfrm>
            <a:off x="3835539" y="354853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13" name="Star: 5 Points 312">
            <a:extLst>
              <a:ext uri="{FF2B5EF4-FFF2-40B4-BE49-F238E27FC236}">
                <a16:creationId xmlns:a16="http://schemas.microsoft.com/office/drawing/2014/main" id="{8D0B1E85-356E-484E-81F1-4FA0F6C8026C}"/>
              </a:ext>
            </a:extLst>
          </p:cNvPr>
          <p:cNvSpPr/>
          <p:nvPr/>
        </p:nvSpPr>
        <p:spPr bwMode="auto">
          <a:xfrm>
            <a:off x="3777983" y="2604292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14" name="Rectangle 313">
            <a:extLst>
              <a:ext uri="{FF2B5EF4-FFF2-40B4-BE49-F238E27FC236}">
                <a16:creationId xmlns:a16="http://schemas.microsoft.com/office/drawing/2014/main" id="{D69E5523-1460-4A34-8A3F-BC21D778535B}"/>
              </a:ext>
            </a:extLst>
          </p:cNvPr>
          <p:cNvSpPr/>
          <p:nvPr/>
        </p:nvSpPr>
        <p:spPr>
          <a:xfrm>
            <a:off x="9350632" y="1746123"/>
            <a:ext cx="259097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SA5 6G SI Rel-20: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Start of Rel-20 study: Sep.2025 (SA#109/SA5#163)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End of Rel-20 study: 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Mar.2027 (SA#115/SA5#171) or Jun.2027 (SA#116/SA5#172) </a:t>
            </a:r>
          </a:p>
          <a:p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Note: Check point on Mar. 2026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  <a:sym typeface="+mn-ea"/>
              </a:rPr>
              <a:t>(SA#111/SA5#165)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 for 6G end time and future 6G workplan</a:t>
            </a:r>
          </a:p>
        </p:txBody>
      </p:sp>
    </p:spTree>
    <p:extLst>
      <p:ext uri="{BB962C8B-B14F-4D97-AF65-F5344CB8AC3E}">
        <p14:creationId xmlns:p14="http://schemas.microsoft.com/office/powerpoint/2010/main" val="736854806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888E89D5-1A8F-49FF-85F8-ED5BB37EE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sz="3600" b="1" dirty="0"/>
              <a:t>SA5 Rel-20 6G Content Definition steps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AD4143D5-6361-41AC-8540-206D77DF8C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65E7905-B573-478C-A843-20BF5BFC5203}"/>
              </a:ext>
            </a:extLst>
          </p:cNvPr>
          <p:cNvSpPr txBox="1">
            <a:spLocks/>
          </p:cNvSpPr>
          <p:nvPr/>
        </p:nvSpPr>
        <p:spPr bwMode="auto">
          <a:xfrm>
            <a:off x="452182" y="2466655"/>
            <a:ext cx="11262218" cy="342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sz="1200" b="1" kern="0" dirty="0">
                <a:latin typeface="Söhne"/>
              </a:rPr>
              <a:t>Following SA content definition steps guidance in SP-241738 : </a:t>
            </a:r>
          </a:p>
          <a:p>
            <a:pPr>
              <a:buFont typeface="+mj-lt"/>
              <a:buAutoNum type="arabicPeriod"/>
            </a:pPr>
            <a:r>
              <a:rPr lang="en-US" sz="1200" b="1" kern="0" dirty="0">
                <a:latin typeface="Söhne"/>
              </a:rPr>
              <a:t>Discussion and Guidance for Rel-20 6G Scope</a:t>
            </a:r>
            <a:r>
              <a:rPr lang="en-US" sz="1200" kern="0" dirty="0">
                <a:latin typeface="Söhne"/>
              </a:rPr>
              <a:t>: The content proposals for SA5 Rel-20 6G being discussed during the SA5 Rel-20 6G Workshop in June. </a:t>
            </a:r>
          </a:p>
          <a:p>
            <a:pPr lvl="1"/>
            <a:r>
              <a:rPr lang="en-US" sz="1200" kern="0" dirty="0">
                <a:highlight>
                  <a:srgbClr val="00FFFF"/>
                </a:highlight>
                <a:latin typeface="Söhne"/>
              </a:rPr>
              <a:t>The potential topics should be categorized by </a:t>
            </a:r>
            <a:r>
              <a:rPr lang="en-US" sz="1200" b="1" kern="0" dirty="0">
                <a:highlight>
                  <a:srgbClr val="00FFFF"/>
                </a:highlight>
                <a:latin typeface="Söhne"/>
              </a:rPr>
              <a:t>prime</a:t>
            </a:r>
            <a:r>
              <a:rPr lang="en-US" sz="1200" kern="0" dirty="0">
                <a:highlight>
                  <a:srgbClr val="00FFFF"/>
                </a:highlight>
                <a:latin typeface="Söhne"/>
              </a:rPr>
              <a:t> and </a:t>
            </a:r>
            <a:r>
              <a:rPr lang="en-US" sz="1200" b="1" kern="0" dirty="0">
                <a:highlight>
                  <a:srgbClr val="00FFFF"/>
                </a:highlight>
                <a:latin typeface="Söhne"/>
              </a:rPr>
              <a:t>supporting topics</a:t>
            </a:r>
            <a:r>
              <a:rPr lang="en-US" sz="1200" kern="0" dirty="0">
                <a:highlight>
                  <a:srgbClr val="00FFFF"/>
                </a:highlight>
                <a:latin typeface="Söhne"/>
              </a:rPr>
              <a:t>. </a:t>
            </a:r>
          </a:p>
          <a:p>
            <a:pPr lvl="1"/>
            <a:r>
              <a:rPr lang="en-US" sz="1200" kern="0" dirty="0">
                <a:highlight>
                  <a:srgbClr val="00FFFF"/>
                </a:highlight>
                <a:latin typeface="Söhne"/>
              </a:rPr>
              <a:t>Maximum 62 TUs available for OAM, </a:t>
            </a:r>
            <a:r>
              <a:rPr lang="en-US" altLang="zh-CN" sz="1200" kern="0" dirty="0">
                <a:highlight>
                  <a:srgbClr val="00FFFF"/>
                </a:highlight>
              </a:rPr>
              <a:t>Maximum 40 TUs available</a:t>
            </a:r>
            <a:r>
              <a:rPr lang="en-US" sz="1200" kern="0" dirty="0">
                <a:highlight>
                  <a:srgbClr val="00FFFF"/>
                </a:highlight>
                <a:latin typeface="Söhne"/>
              </a:rPr>
              <a:t> for CH</a:t>
            </a:r>
          </a:p>
          <a:p>
            <a:pPr lvl="1"/>
            <a:r>
              <a:rPr lang="en-US" altLang="zh-CN" sz="1200" kern="0" dirty="0">
                <a:highlight>
                  <a:srgbClr val="00FFFF"/>
                </a:highlight>
                <a:latin typeface="Söhne"/>
              </a:rPr>
              <a:t>The</a:t>
            </a:r>
            <a:r>
              <a:rPr lang="zh-CN" altLang="en-US" sz="1200" kern="0" dirty="0">
                <a:highlight>
                  <a:srgbClr val="00FFFF"/>
                </a:highlight>
                <a:latin typeface="Söhne"/>
              </a:rPr>
              <a:t> </a:t>
            </a:r>
            <a:r>
              <a:rPr lang="en-US" altLang="zh-CN" sz="1200" kern="0" dirty="0">
                <a:highlight>
                  <a:srgbClr val="00FFFF"/>
                </a:highlight>
                <a:latin typeface="Söhne"/>
              </a:rPr>
              <a:t>study</a:t>
            </a:r>
            <a:r>
              <a:rPr lang="zh-CN" altLang="en-US" sz="1200" kern="0" dirty="0">
                <a:highlight>
                  <a:srgbClr val="00FFFF"/>
                </a:highlight>
                <a:latin typeface="Söhne"/>
              </a:rPr>
              <a:t> </a:t>
            </a:r>
            <a:r>
              <a:rPr lang="en-US" altLang="zh-CN" sz="1200" kern="0" dirty="0">
                <a:highlight>
                  <a:srgbClr val="00FFFF"/>
                </a:highlight>
                <a:latin typeface="Söhne"/>
              </a:rPr>
              <a:t>of</a:t>
            </a:r>
            <a:r>
              <a:rPr lang="zh-CN" altLang="en-US" sz="1200" kern="0" dirty="0">
                <a:highlight>
                  <a:srgbClr val="00FFFF"/>
                </a:highlight>
                <a:latin typeface="Söhne"/>
              </a:rPr>
              <a:t> </a:t>
            </a:r>
            <a:r>
              <a:rPr lang="en-US" altLang="zh-CN" sz="1200" kern="0" dirty="0">
                <a:highlight>
                  <a:srgbClr val="00FFFF"/>
                </a:highlight>
                <a:latin typeface="Söhne"/>
              </a:rPr>
              <a:t>6G should start with 1 study item for OAM and 1 study item for CH. </a:t>
            </a:r>
          </a:p>
          <a:p>
            <a:pPr lvl="1"/>
            <a:r>
              <a:rPr lang="en-US" altLang="zh-CN" sz="1200" kern="0" dirty="0">
                <a:highlight>
                  <a:srgbClr val="00FFFF"/>
                </a:highlight>
                <a:latin typeface="Söhne"/>
              </a:rPr>
              <a:t>Moderator: </a:t>
            </a:r>
          </a:p>
          <a:p>
            <a:pPr lvl="2"/>
            <a:r>
              <a:rPr lang="en-US" altLang="zh-CN" sz="1200" kern="0" dirty="0"/>
              <a:t>OAM Moderator: Wang Zhao Ning (China Unicom)</a:t>
            </a:r>
          </a:p>
          <a:p>
            <a:pPr lvl="2"/>
            <a:r>
              <a:rPr lang="en-US" altLang="zh-CN" sz="1200" kern="0" dirty="0"/>
              <a:t>Charging Moderator: Mo </a:t>
            </a:r>
            <a:r>
              <a:rPr lang="en-US" altLang="zh-CN" sz="1200" kern="0" dirty="0" err="1"/>
              <a:t>Zhi</a:t>
            </a:r>
            <a:r>
              <a:rPr lang="en-US" altLang="zh-CN" sz="1200" kern="0" dirty="0"/>
              <a:t> </a:t>
            </a:r>
            <a:r>
              <a:rPr lang="en-US" altLang="zh-CN" sz="1200" kern="0" dirty="0" err="1"/>
              <a:t>wei</a:t>
            </a:r>
            <a:r>
              <a:rPr lang="en-US" altLang="zh-CN" sz="1200" kern="0" dirty="0"/>
              <a:t> (China Telecom)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200" b="1" kern="0" dirty="0">
                <a:latin typeface="Söhne"/>
              </a:rPr>
              <a:t>Moderated Email Discussions</a:t>
            </a:r>
            <a:r>
              <a:rPr lang="en-US" altLang="zh-CN" sz="1200" kern="0" dirty="0">
                <a:latin typeface="Söhne"/>
              </a:rPr>
              <a:t>: Moderated Email Discussions to develop SID details corresponding to the Rel-20 6G topics identified in the prime/supporting feature list. The focus will be on defining technical objectives, work tasks, and estimated budgets for each task. These discussions are planned to start after SA5#161. 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200" b="1" kern="0" dirty="0">
                <a:latin typeface="Söhne"/>
              </a:rPr>
              <a:t>Approval of Selected Rel-20 6G SID</a:t>
            </a:r>
            <a:r>
              <a:rPr lang="en-US" altLang="zh-CN" sz="1200" kern="0" dirty="0">
                <a:latin typeface="Söhne"/>
              </a:rPr>
              <a:t>: Companies may submit the SID to SA5#162 for WG agreement. SA5 targets to submit SIs to </a:t>
            </a:r>
            <a:r>
              <a:rPr lang="en-US" altLang="zh-CN" sz="1200" kern="0" dirty="0">
                <a:solidFill>
                  <a:srgbClr val="0000FF"/>
                </a:solidFill>
                <a:latin typeface="Söhne"/>
              </a:rPr>
              <a:t>SA#109</a:t>
            </a:r>
            <a:r>
              <a:rPr lang="en-US" altLang="zh-CN" sz="1200" kern="0" dirty="0">
                <a:latin typeface="Söhne"/>
              </a:rPr>
              <a:t> for approval. Ideally, the Rel-20 6G SID for approval at this step should have no dependencies on Rel-20 work in RAN and SA. SID for approval should follow the guidance on </a:t>
            </a:r>
            <a:r>
              <a:rPr lang="en-US" altLang="zh-CN" sz="1200" kern="0" dirty="0" err="1">
                <a:latin typeface="Söhne"/>
              </a:rPr>
              <a:t>Rapporteurship</a:t>
            </a:r>
            <a:r>
              <a:rPr lang="en-US" altLang="zh-CN" sz="1200" kern="0" dirty="0">
                <a:latin typeface="Söhne"/>
              </a:rPr>
              <a:t> (see </a:t>
            </a:r>
            <a:r>
              <a:rPr lang="en-US" altLang="zh-CN" sz="1200" kern="0" dirty="0">
                <a:latin typeface="Söhne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200" kern="0" dirty="0">
                <a:latin typeface="Söhne"/>
              </a:rPr>
              <a:t>).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200" b="1" kern="0" dirty="0">
                <a:latin typeface="Söhne"/>
              </a:rPr>
              <a:t>WG commences Rel-20 6G SI Work</a:t>
            </a:r>
            <a:r>
              <a:rPr lang="en-US" altLang="zh-CN" sz="1200" kern="0" dirty="0">
                <a:latin typeface="Söhne"/>
              </a:rPr>
              <a:t>: After the approval of the SID at SA#109, SA5 will start working on the approved SID during Q4 meetings.</a:t>
            </a:r>
          </a:p>
        </p:txBody>
      </p:sp>
      <p:grpSp>
        <p:nvGrpSpPr>
          <p:cNvPr id="14" name="组合 3">
            <a:extLst>
              <a:ext uri="{FF2B5EF4-FFF2-40B4-BE49-F238E27FC236}">
                <a16:creationId xmlns:a16="http://schemas.microsoft.com/office/drawing/2014/main" id="{FB168C58-9352-4049-A6BF-AD7513BCA147}"/>
              </a:ext>
            </a:extLst>
          </p:cNvPr>
          <p:cNvGrpSpPr/>
          <p:nvPr/>
        </p:nvGrpSpPr>
        <p:grpSpPr>
          <a:xfrm>
            <a:off x="575987" y="1352920"/>
            <a:ext cx="11040025" cy="938959"/>
            <a:chOff x="86998" y="1446161"/>
            <a:chExt cx="12009130" cy="1026706"/>
          </a:xfrm>
        </p:grpSpPr>
        <p:grpSp>
          <p:nvGrpSpPr>
            <p:cNvPr id="15" name="组合 4">
              <a:extLst>
                <a:ext uri="{FF2B5EF4-FFF2-40B4-BE49-F238E27FC236}">
                  <a16:creationId xmlns:a16="http://schemas.microsoft.com/office/drawing/2014/main" id="{A21CEDB9-99A5-4AA3-8223-621907772C99}"/>
                </a:ext>
              </a:extLst>
            </p:cNvPr>
            <p:cNvGrpSpPr/>
            <p:nvPr/>
          </p:nvGrpSpPr>
          <p:grpSpPr>
            <a:xfrm>
              <a:off x="86998" y="1446161"/>
              <a:ext cx="12009130" cy="1026706"/>
              <a:chOff x="153187" y="4412284"/>
              <a:chExt cx="12009130" cy="1026706"/>
            </a:xfrm>
          </p:grpSpPr>
          <p:cxnSp>
            <p:nvCxnSpPr>
              <p:cNvPr id="17" name="直接箭头连接符 7">
                <a:extLst>
                  <a:ext uri="{FF2B5EF4-FFF2-40B4-BE49-F238E27FC236}">
                    <a16:creationId xmlns:a16="http://schemas.microsoft.com/office/drawing/2014/main" id="{BF5A9FB9-1FA8-444A-A3FB-E718BEF18224}"/>
                  </a:ext>
                </a:extLst>
              </p:cNvPr>
              <p:cNvCxnSpPr/>
              <p:nvPr/>
            </p:nvCxnSpPr>
            <p:spPr>
              <a:xfrm flipV="1">
                <a:off x="153187" y="5272592"/>
                <a:ext cx="12009130" cy="9751"/>
              </a:xfrm>
              <a:prstGeom prst="straightConnector1">
                <a:avLst/>
              </a:prstGeom>
              <a:noFill/>
              <a:ln w="50800" cap="flat" cmpd="sng" algn="ctr">
                <a:solidFill>
                  <a:srgbClr val="00B0F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8" name="流程图: 联系 41">
                <a:extLst>
                  <a:ext uri="{FF2B5EF4-FFF2-40B4-BE49-F238E27FC236}">
                    <a16:creationId xmlns:a16="http://schemas.microsoft.com/office/drawing/2014/main" id="{24B8B18C-DF98-4F37-B6A7-0D2A88F16660}"/>
                  </a:ext>
                </a:extLst>
              </p:cNvPr>
              <p:cNvSpPr/>
              <p:nvPr/>
            </p:nvSpPr>
            <p:spPr>
              <a:xfrm>
                <a:off x="2154323" y="5134425"/>
                <a:ext cx="308167" cy="295836"/>
              </a:xfrm>
              <a:prstGeom prst="flowChartConnector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+mn-cs"/>
                  </a:rPr>
                  <a:t>1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9" name="文本框 9">
                <a:extLst>
                  <a:ext uri="{FF2B5EF4-FFF2-40B4-BE49-F238E27FC236}">
                    <a16:creationId xmlns:a16="http://schemas.microsoft.com/office/drawing/2014/main" id="{040A8561-51CC-4AD1-A49B-B6ED35B53AA8}"/>
                  </a:ext>
                </a:extLst>
              </p:cNvPr>
              <p:cNvSpPr txBox="1"/>
              <p:nvPr/>
            </p:nvSpPr>
            <p:spPr>
              <a:xfrm>
                <a:off x="173691" y="4431457"/>
                <a:ext cx="1281552" cy="55528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kern="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Mar.</a:t>
                </a:r>
                <a:r>
                  <a:rPr kumimoji="1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2025 SA</a:t>
                </a:r>
              </a:p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3GPP 6G Workshop</a:t>
                </a:r>
                <a:endParaRPr kumimoji="1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</a:endParaRPr>
              </a:p>
            </p:txBody>
          </p:sp>
          <p:sp>
            <p:nvSpPr>
              <p:cNvPr id="20" name="流程图: 联系 50">
                <a:extLst>
                  <a:ext uri="{FF2B5EF4-FFF2-40B4-BE49-F238E27FC236}">
                    <a16:creationId xmlns:a16="http://schemas.microsoft.com/office/drawing/2014/main" id="{18830767-C025-4760-A4FA-B648B9579DB6}"/>
                  </a:ext>
                </a:extLst>
              </p:cNvPr>
              <p:cNvSpPr/>
              <p:nvPr/>
            </p:nvSpPr>
            <p:spPr>
              <a:xfrm>
                <a:off x="3943266" y="5131276"/>
                <a:ext cx="308167" cy="295836"/>
              </a:xfrm>
              <a:prstGeom prst="flowChartConnector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+mn-cs"/>
                  </a:rPr>
                  <a:t>2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1" name="文本框 15">
                <a:extLst>
                  <a:ext uri="{FF2B5EF4-FFF2-40B4-BE49-F238E27FC236}">
                    <a16:creationId xmlns:a16="http://schemas.microsoft.com/office/drawing/2014/main" id="{ECE152DC-DC99-42C0-A7F9-B5E7100E260A}"/>
                  </a:ext>
                </a:extLst>
              </p:cNvPr>
              <p:cNvSpPr txBox="1"/>
              <p:nvPr/>
            </p:nvSpPr>
            <p:spPr>
              <a:xfrm>
                <a:off x="3242419" y="4412284"/>
                <a:ext cx="1737941" cy="74038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Jun~Aug</a:t>
                </a:r>
                <a:r>
                  <a:rPr kumimoji="1" lang="en-US" altLang="zh-CN" sz="1100" kern="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. 2025</a:t>
                </a:r>
                <a:endParaRPr kumimoji="1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</a:endParaRPr>
              </a:p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SA5 NWM/Email discussion for SID proposal</a:t>
                </a:r>
              </a:p>
            </p:txBody>
          </p:sp>
          <p:sp>
            <p:nvSpPr>
              <p:cNvPr id="22" name="流程图: 联系 52">
                <a:extLst>
                  <a:ext uri="{FF2B5EF4-FFF2-40B4-BE49-F238E27FC236}">
                    <a16:creationId xmlns:a16="http://schemas.microsoft.com/office/drawing/2014/main" id="{BEC800D3-6A3B-4550-A8B1-345052761F98}"/>
                  </a:ext>
                </a:extLst>
              </p:cNvPr>
              <p:cNvSpPr/>
              <p:nvPr/>
            </p:nvSpPr>
            <p:spPr>
              <a:xfrm>
                <a:off x="6003668" y="5131646"/>
                <a:ext cx="308167" cy="295836"/>
              </a:xfrm>
              <a:prstGeom prst="flowChartConnector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+mn-cs"/>
                  </a:rPr>
                  <a:t>3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3" name="文本框 17">
                <a:extLst>
                  <a:ext uri="{FF2B5EF4-FFF2-40B4-BE49-F238E27FC236}">
                    <a16:creationId xmlns:a16="http://schemas.microsoft.com/office/drawing/2014/main" id="{A2ECE5AF-982E-4BDE-978E-CFB16FFE9C1D}"/>
                  </a:ext>
                </a:extLst>
              </p:cNvPr>
              <p:cNvSpPr txBox="1"/>
              <p:nvPr/>
            </p:nvSpPr>
            <p:spPr>
              <a:xfrm>
                <a:off x="7077106" y="4426677"/>
                <a:ext cx="1685200" cy="55528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E9002F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Aug.2025 SA5#162</a:t>
                </a:r>
              </a:p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kern="0" dirty="0">
                    <a:solidFill>
                      <a:srgbClr val="E9002F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Target to endorse SID proposal</a:t>
                </a:r>
                <a:endParaRPr kumimoji="1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E9002F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</a:endParaRPr>
              </a:p>
            </p:txBody>
          </p:sp>
          <p:sp>
            <p:nvSpPr>
              <p:cNvPr id="24" name="流程图: 联系 57">
                <a:extLst>
                  <a:ext uri="{FF2B5EF4-FFF2-40B4-BE49-F238E27FC236}">
                    <a16:creationId xmlns:a16="http://schemas.microsoft.com/office/drawing/2014/main" id="{1A3C7665-500A-4600-83EB-E6AF6B7DB263}"/>
                  </a:ext>
                </a:extLst>
              </p:cNvPr>
              <p:cNvSpPr/>
              <p:nvPr/>
            </p:nvSpPr>
            <p:spPr>
              <a:xfrm>
                <a:off x="8028152" y="5143154"/>
                <a:ext cx="308167" cy="295836"/>
              </a:xfrm>
              <a:prstGeom prst="flowChartConnector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+mn-cs"/>
                  </a:rPr>
                  <a:t>4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5" name="文本框 19">
                <a:extLst>
                  <a:ext uri="{FF2B5EF4-FFF2-40B4-BE49-F238E27FC236}">
                    <a16:creationId xmlns:a16="http://schemas.microsoft.com/office/drawing/2014/main" id="{8E790EED-AB34-4AD8-BF10-F44DDD24A7FB}"/>
                  </a:ext>
                </a:extLst>
              </p:cNvPr>
              <p:cNvSpPr txBox="1"/>
              <p:nvPr/>
            </p:nvSpPr>
            <p:spPr>
              <a:xfrm>
                <a:off x="10851299" y="4420157"/>
                <a:ext cx="1128688" cy="55528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Oct. 2025 SA5 6G studies start</a:t>
                </a:r>
                <a:endParaRPr kumimoji="1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</a:endParaRPr>
              </a:p>
            </p:txBody>
          </p:sp>
          <p:sp>
            <p:nvSpPr>
              <p:cNvPr id="26" name="流程图: 联系 69">
                <a:extLst>
                  <a:ext uri="{FF2B5EF4-FFF2-40B4-BE49-F238E27FC236}">
                    <a16:creationId xmlns:a16="http://schemas.microsoft.com/office/drawing/2014/main" id="{3645D076-4326-4DA8-B4E2-3F363258E429}"/>
                  </a:ext>
                </a:extLst>
              </p:cNvPr>
              <p:cNvSpPr/>
              <p:nvPr/>
            </p:nvSpPr>
            <p:spPr>
              <a:xfrm>
                <a:off x="9864410" y="5143154"/>
                <a:ext cx="308167" cy="295836"/>
              </a:xfrm>
              <a:prstGeom prst="flowChartConnector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+mn-cs"/>
                  </a:rPr>
                  <a:t>5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16" name="流程图: 联系 81">
              <a:extLst>
                <a:ext uri="{FF2B5EF4-FFF2-40B4-BE49-F238E27FC236}">
                  <a16:creationId xmlns:a16="http://schemas.microsoft.com/office/drawing/2014/main" id="{5F806C28-6EA6-4CE4-A5FA-B99FFC94BE5F}"/>
                </a:ext>
              </a:extLst>
            </p:cNvPr>
            <p:cNvSpPr/>
            <p:nvPr/>
          </p:nvSpPr>
          <p:spPr>
            <a:xfrm>
              <a:off x="11349454" y="2154438"/>
              <a:ext cx="308167" cy="295836"/>
            </a:xfrm>
            <a:prstGeom prst="flowChartConnector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rPr>
                <a:t>6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7" name="文本框 9">
            <a:extLst>
              <a:ext uri="{FF2B5EF4-FFF2-40B4-BE49-F238E27FC236}">
                <a16:creationId xmlns:a16="http://schemas.microsoft.com/office/drawing/2014/main" id="{7437C293-5BB5-439E-980B-099058CEB4C4}"/>
              </a:ext>
            </a:extLst>
          </p:cNvPr>
          <p:cNvSpPr txBox="1"/>
          <p:nvPr/>
        </p:nvSpPr>
        <p:spPr>
          <a:xfrm>
            <a:off x="1958507" y="1368031"/>
            <a:ext cx="1178134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GB"/>
            </a:defPPr>
            <a:lvl1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1" sz="11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</a:lstStyle>
          <a:p>
            <a:r>
              <a:rPr lang="en-US" altLang="zh-CN" dirty="0"/>
              <a:t>Jun.25~26 2025 SA5 3GPP 6G Workshop</a:t>
            </a:r>
            <a:endParaRPr lang="zh-CN" altLang="en-US" dirty="0"/>
          </a:p>
        </p:txBody>
      </p:sp>
      <p:sp>
        <p:nvSpPr>
          <p:cNvPr id="28" name="文本框 17">
            <a:extLst>
              <a:ext uri="{FF2B5EF4-FFF2-40B4-BE49-F238E27FC236}">
                <a16:creationId xmlns:a16="http://schemas.microsoft.com/office/drawing/2014/main" id="{F39BA305-CA8C-4CBF-9080-001B02982963}"/>
              </a:ext>
            </a:extLst>
          </p:cNvPr>
          <p:cNvSpPr txBox="1"/>
          <p:nvPr/>
        </p:nvSpPr>
        <p:spPr>
          <a:xfrm>
            <a:off x="8577815" y="1358881"/>
            <a:ext cx="154920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E9002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Sep. 2025 SA#109</a:t>
            </a:r>
          </a:p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kern="0" dirty="0">
                <a:solidFill>
                  <a:srgbClr val="E9002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Target to approve SID proposal</a:t>
            </a:r>
            <a:endParaRPr kumimoji="1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E9002F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29" name="文本框 17">
            <a:extLst>
              <a:ext uri="{FF2B5EF4-FFF2-40B4-BE49-F238E27FC236}">
                <a16:creationId xmlns:a16="http://schemas.microsoft.com/office/drawing/2014/main" id="{021BB29B-64F6-4D62-9216-3CFED9BD1590}"/>
              </a:ext>
            </a:extLst>
          </p:cNvPr>
          <p:cNvSpPr txBox="1"/>
          <p:nvPr/>
        </p:nvSpPr>
        <p:spPr>
          <a:xfrm>
            <a:off x="5250837" y="1361539"/>
            <a:ext cx="159769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E9002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Aug.7 2025 SA5#161.2 rapporteur call</a:t>
            </a:r>
          </a:p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kern="0" dirty="0">
                <a:solidFill>
                  <a:srgbClr val="E9002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Rel-20 6G study preparation status</a:t>
            </a:r>
            <a:endParaRPr kumimoji="1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E9002F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186989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FF"/>
                </a:solidFill>
              </a:rPr>
              <a:t>Release 20</a:t>
            </a:r>
            <a:endParaRPr lang="en-GB" altLang="zh-CN" dirty="0">
              <a:solidFill>
                <a:srgbClr val="0000FF"/>
              </a:solidFill>
            </a:endParaRP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3GPP SA background information</a:t>
            </a:r>
          </a:p>
          <a:p>
            <a:pPr lvl="1"/>
            <a:r>
              <a:rPr lang="en-GB" altLang="zh-CN" dirty="0"/>
              <a:t>3GPP SA5 general information</a:t>
            </a:r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3805863355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DC7CB24D-03BB-4587-9855-0F39982EFB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8630159-43FD-483D-AD51-D4A57E6E5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08722"/>
            <a:ext cx="9102725" cy="1143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3600" b="1" kern="1200" dirty="0"/>
              <a:t>Rel-20 Source of 6G Requirements</a:t>
            </a:r>
            <a:endParaRPr lang="zh-CN" altLang="en-US" sz="3600" b="1" kern="1200" dirty="0"/>
          </a:p>
        </p:txBody>
      </p:sp>
      <p:sp>
        <p:nvSpPr>
          <p:cNvPr id="9" name="Rounded Rectangle 49">
            <a:extLst>
              <a:ext uri="{FF2B5EF4-FFF2-40B4-BE49-F238E27FC236}">
                <a16:creationId xmlns:a16="http://schemas.microsoft.com/office/drawing/2014/main" id="{27265CAF-443F-4415-A23F-239F66D3A5DC}"/>
              </a:ext>
            </a:extLst>
          </p:cNvPr>
          <p:cNvSpPr/>
          <p:nvPr/>
        </p:nvSpPr>
        <p:spPr>
          <a:xfrm>
            <a:off x="3337198" y="4564736"/>
            <a:ext cx="3942002" cy="1002663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/>
              <a:t>SA5 – Management, Orchestration and Charging</a:t>
            </a:r>
            <a:endParaRPr lang="en-US" dirty="0"/>
          </a:p>
        </p:txBody>
      </p:sp>
      <p:sp>
        <p:nvSpPr>
          <p:cNvPr id="10" name="Rounded Rectangle 43">
            <a:extLst>
              <a:ext uri="{FF2B5EF4-FFF2-40B4-BE49-F238E27FC236}">
                <a16:creationId xmlns:a16="http://schemas.microsoft.com/office/drawing/2014/main" id="{B1CE8D52-91D9-4EC6-AF8A-623B0B06A856}"/>
              </a:ext>
            </a:extLst>
          </p:cNvPr>
          <p:cNvSpPr/>
          <p:nvPr/>
        </p:nvSpPr>
        <p:spPr>
          <a:xfrm>
            <a:off x="4730930" y="1853772"/>
            <a:ext cx="1131636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3GPP SA1</a:t>
            </a:r>
          </a:p>
        </p:txBody>
      </p:sp>
      <p:cxnSp>
        <p:nvCxnSpPr>
          <p:cNvPr id="11" name="Curved Connector 56">
            <a:extLst>
              <a:ext uri="{FF2B5EF4-FFF2-40B4-BE49-F238E27FC236}">
                <a16:creationId xmlns:a16="http://schemas.microsoft.com/office/drawing/2014/main" id="{13FD37CC-395E-4E9F-BEF9-CDDE9A2EEBA2}"/>
              </a:ext>
            </a:extLst>
          </p:cNvPr>
          <p:cNvCxnSpPr>
            <a:cxnSpLocks/>
            <a:stCxn id="10" idx="2"/>
            <a:endCxn id="9" idx="0"/>
          </p:cNvCxnSpPr>
          <p:nvPr/>
        </p:nvCxnSpPr>
        <p:spPr>
          <a:xfrm rot="16200000" flipH="1">
            <a:off x="4302198" y="3558734"/>
            <a:ext cx="2000551" cy="11451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urved Connector 56">
            <a:extLst>
              <a:ext uri="{FF2B5EF4-FFF2-40B4-BE49-F238E27FC236}">
                <a16:creationId xmlns:a16="http://schemas.microsoft.com/office/drawing/2014/main" id="{25A72674-FD30-4A67-9283-C28C597C56AE}"/>
              </a:ext>
            </a:extLst>
          </p:cNvPr>
          <p:cNvCxnSpPr>
            <a:cxnSpLocks/>
            <a:stCxn id="13" idx="2"/>
            <a:endCxn id="9" idx="0"/>
          </p:cNvCxnSpPr>
          <p:nvPr/>
        </p:nvCxnSpPr>
        <p:spPr>
          <a:xfrm rot="16200000" flipH="1">
            <a:off x="2768646" y="2025182"/>
            <a:ext cx="2010017" cy="3069090"/>
          </a:xfrm>
          <a:prstGeom prst="curvedConnector3">
            <a:avLst>
              <a:gd name="adj1" fmla="val 50000"/>
            </a:avLst>
          </a:prstGeom>
          <a:ln>
            <a:prstDash val="solid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43">
            <a:extLst>
              <a:ext uri="{FF2B5EF4-FFF2-40B4-BE49-F238E27FC236}">
                <a16:creationId xmlns:a16="http://schemas.microsoft.com/office/drawing/2014/main" id="{908DEC3C-DDDB-4387-B0E8-41DC626DAD73}"/>
              </a:ext>
            </a:extLst>
          </p:cNvPr>
          <p:cNvSpPr/>
          <p:nvPr/>
        </p:nvSpPr>
        <p:spPr>
          <a:xfrm>
            <a:off x="1364884" y="1844306"/>
            <a:ext cx="1748450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NGMN/</a:t>
            </a:r>
            <a:br>
              <a:rPr lang="en-US" dirty="0"/>
            </a:br>
            <a:r>
              <a:rPr lang="en-US" dirty="0"/>
              <a:t>GSMA OPG&amp;WSOLU/</a:t>
            </a:r>
            <a:br>
              <a:rPr lang="en-US" dirty="0"/>
            </a:br>
            <a:r>
              <a:rPr lang="en-US" dirty="0"/>
              <a:t>TMF</a:t>
            </a:r>
          </a:p>
        </p:txBody>
      </p:sp>
      <p:sp>
        <p:nvSpPr>
          <p:cNvPr id="14" name="Rounded Rectangle 43">
            <a:extLst>
              <a:ext uri="{FF2B5EF4-FFF2-40B4-BE49-F238E27FC236}">
                <a16:creationId xmlns:a16="http://schemas.microsoft.com/office/drawing/2014/main" id="{2F252156-4AFD-4B0E-B6F2-2B16400ACCF0}"/>
              </a:ext>
            </a:extLst>
          </p:cNvPr>
          <p:cNvSpPr/>
          <p:nvPr/>
        </p:nvSpPr>
        <p:spPr>
          <a:xfrm>
            <a:off x="3261631" y="1853772"/>
            <a:ext cx="121947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Verticals (5G-ACIA, AECC…)</a:t>
            </a:r>
          </a:p>
        </p:txBody>
      </p:sp>
      <p:cxnSp>
        <p:nvCxnSpPr>
          <p:cNvPr id="15" name="Curved Connector 56">
            <a:extLst>
              <a:ext uri="{FF2B5EF4-FFF2-40B4-BE49-F238E27FC236}">
                <a16:creationId xmlns:a16="http://schemas.microsoft.com/office/drawing/2014/main" id="{6F083BBF-F739-4797-A2BE-1E03B8ADF750}"/>
              </a:ext>
            </a:extLst>
          </p:cNvPr>
          <p:cNvCxnSpPr>
            <a:cxnSpLocks/>
            <a:stCxn id="14" idx="2"/>
            <a:endCxn id="9" idx="0"/>
          </p:cNvCxnSpPr>
          <p:nvPr/>
        </p:nvCxnSpPr>
        <p:spPr>
          <a:xfrm rot="16200000" flipH="1">
            <a:off x="3589510" y="2846046"/>
            <a:ext cx="2000551" cy="1436828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43">
            <a:extLst>
              <a:ext uri="{FF2B5EF4-FFF2-40B4-BE49-F238E27FC236}">
                <a16:creationId xmlns:a16="http://schemas.microsoft.com/office/drawing/2014/main" id="{152ECE22-6A16-4776-9123-94105C34CE6F}"/>
              </a:ext>
            </a:extLst>
          </p:cNvPr>
          <p:cNvSpPr/>
          <p:nvPr/>
        </p:nvSpPr>
        <p:spPr>
          <a:xfrm>
            <a:off x="6121977" y="1853772"/>
            <a:ext cx="154980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SA2/RAN2/RAN3</a:t>
            </a:r>
          </a:p>
        </p:txBody>
      </p:sp>
      <p:cxnSp>
        <p:nvCxnSpPr>
          <p:cNvPr id="17" name="Curved Connector 56">
            <a:extLst>
              <a:ext uri="{FF2B5EF4-FFF2-40B4-BE49-F238E27FC236}">
                <a16:creationId xmlns:a16="http://schemas.microsoft.com/office/drawing/2014/main" id="{17E9710A-4576-47B8-BDC0-0EB18DE79396}"/>
              </a:ext>
            </a:extLst>
          </p:cNvPr>
          <p:cNvCxnSpPr>
            <a:cxnSpLocks/>
            <a:stCxn id="16" idx="2"/>
            <a:endCxn id="9" idx="0"/>
          </p:cNvCxnSpPr>
          <p:nvPr/>
        </p:nvCxnSpPr>
        <p:spPr>
          <a:xfrm rot="5400000">
            <a:off x="5102266" y="2770119"/>
            <a:ext cx="2000551" cy="1588683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43">
            <a:extLst>
              <a:ext uri="{FF2B5EF4-FFF2-40B4-BE49-F238E27FC236}">
                <a16:creationId xmlns:a16="http://schemas.microsoft.com/office/drawing/2014/main" id="{03093C49-BBD0-4972-B8D4-00798E446652}"/>
              </a:ext>
            </a:extLst>
          </p:cNvPr>
          <p:cNvSpPr/>
          <p:nvPr/>
        </p:nvSpPr>
        <p:spPr>
          <a:xfrm>
            <a:off x="7915977" y="1853772"/>
            <a:ext cx="1549809" cy="710413"/>
          </a:xfrm>
          <a:prstGeom prst="round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SA5 contributions</a:t>
            </a:r>
          </a:p>
        </p:txBody>
      </p:sp>
      <p:cxnSp>
        <p:nvCxnSpPr>
          <p:cNvPr id="19" name="Curved Connector 56">
            <a:extLst>
              <a:ext uri="{FF2B5EF4-FFF2-40B4-BE49-F238E27FC236}">
                <a16:creationId xmlns:a16="http://schemas.microsoft.com/office/drawing/2014/main" id="{805C1C9E-59FD-4190-B348-9B856EB594E6}"/>
              </a:ext>
            </a:extLst>
          </p:cNvPr>
          <p:cNvCxnSpPr>
            <a:cxnSpLocks/>
            <a:stCxn id="18" idx="2"/>
            <a:endCxn id="9" idx="0"/>
          </p:cNvCxnSpPr>
          <p:nvPr/>
        </p:nvCxnSpPr>
        <p:spPr>
          <a:xfrm rot="5400000">
            <a:off x="5999266" y="1873119"/>
            <a:ext cx="2000551" cy="3382683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6CBEFAC-1116-4A3C-8261-121D7AD26F1F}"/>
              </a:ext>
            </a:extLst>
          </p:cNvPr>
          <p:cNvSpPr txBox="1"/>
          <p:nvPr/>
        </p:nvSpPr>
        <p:spPr>
          <a:xfrm>
            <a:off x="6132330" y="2764780"/>
            <a:ext cx="152910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Management</a:t>
            </a:r>
          </a:p>
          <a:p>
            <a:r>
              <a:rPr lang="en-US" altLang="zh-CN" sz="1100" dirty="0"/>
              <a:t>/Charging support requirements</a:t>
            </a:r>
            <a:endParaRPr lang="zh-CN" altLang="en-US" sz="11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9BDF538-D1F9-4F62-818D-21DF324DD9E0}"/>
              </a:ext>
            </a:extLst>
          </p:cNvPr>
          <p:cNvSpPr txBox="1"/>
          <p:nvPr/>
        </p:nvSpPr>
        <p:spPr>
          <a:xfrm>
            <a:off x="4669279" y="2746303"/>
            <a:ext cx="13612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3GPP Service management/ Charging requirements</a:t>
            </a:r>
            <a:endParaRPr lang="zh-CN" altLang="en-US" sz="11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F752109-2085-430A-AC66-276928055BE8}"/>
              </a:ext>
            </a:extLst>
          </p:cNvPr>
          <p:cNvSpPr txBox="1"/>
          <p:nvPr/>
        </p:nvSpPr>
        <p:spPr>
          <a:xfrm>
            <a:off x="7898873" y="2764780"/>
            <a:ext cx="172752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Management/Charging </a:t>
            </a:r>
          </a:p>
          <a:p>
            <a:r>
              <a:rPr lang="en-US" altLang="zh-CN" sz="1100" dirty="0"/>
              <a:t>Prime &amp; support requirements</a:t>
            </a:r>
            <a:endParaRPr lang="zh-CN" altLang="en-US" sz="11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D913BE7-A442-4139-A86D-39C6743434A8}"/>
              </a:ext>
            </a:extLst>
          </p:cNvPr>
          <p:cNvSpPr txBox="1"/>
          <p:nvPr/>
        </p:nvSpPr>
        <p:spPr>
          <a:xfrm>
            <a:off x="1944783" y="2726329"/>
            <a:ext cx="11176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Operational/</a:t>
            </a:r>
          </a:p>
          <a:p>
            <a:r>
              <a:rPr lang="en-US" altLang="zh-CN" sz="1100" dirty="0"/>
              <a:t>Charging requirements</a:t>
            </a:r>
            <a:endParaRPr lang="zh-CN" altLang="en-US" sz="11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F6D0449-75F4-4D59-BD8C-46298E9854F5}"/>
              </a:ext>
            </a:extLst>
          </p:cNvPr>
          <p:cNvSpPr txBox="1"/>
          <p:nvPr/>
        </p:nvSpPr>
        <p:spPr>
          <a:xfrm>
            <a:off x="3400165" y="2728391"/>
            <a:ext cx="11176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Management exposure requirements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75461638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58DE720-22CA-40DB-A2FF-36F8333D9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AAFC802-BE8F-4EF9-9692-AEFC26AFF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3GPP SA background information</a:t>
            </a:r>
          </a:p>
          <a:p>
            <a:pPr lvl="1"/>
            <a:r>
              <a:rPr lang="en-GB" altLang="zh-CN" dirty="0"/>
              <a:t>3GPP SA5 general information</a:t>
            </a:r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3941558904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056" y="0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4000" dirty="0"/>
              <a:t>SA5 calendar with OAM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123852"/>
              </p:ext>
            </p:extLst>
          </p:nvPr>
        </p:nvGraphicFramePr>
        <p:xfrm>
          <a:off x="1419456" y="1476938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NA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Stream#1 (0.5 TU)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Stop around 18:45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448329" y="998080"/>
            <a:ext cx="789850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latin typeface="+mn-lt"/>
              </a:rPr>
              <a:t>Assumption: </a:t>
            </a:r>
          </a:p>
          <a:p>
            <a:r>
              <a:rPr lang="en-US" altLang="zh-CN" sz="1000" dirty="0">
                <a:latin typeface="+mn-lt"/>
              </a:rPr>
              <a:t>Every day = 5 sessions (TUs),  total TU in 1 ordinary meeting (exclude closing plenary TUs) = 18.5 TUs</a:t>
            </a:r>
            <a:endParaRPr lang="zh-CN" altLang="en-US" sz="1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42874530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0"/>
            <a:ext cx="6827838" cy="866775"/>
          </a:xfrm>
        </p:spPr>
        <p:txBody>
          <a:bodyPr/>
          <a:lstStyle/>
          <a:p>
            <a:r>
              <a:rPr lang="en-US" dirty="0"/>
              <a:t>TU Budget for SA5 OAM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0"/>
            <a:ext cx="9322112" cy="5085165"/>
          </a:xfrm>
        </p:spPr>
        <p:txBody>
          <a:bodyPr/>
          <a:lstStyle/>
          <a:p>
            <a:r>
              <a:rPr lang="en-US" sz="2000" dirty="0"/>
              <a:t>Assumptions for SA5 OAM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OAM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Q4 and </a:t>
            </a:r>
            <a:r>
              <a:rPr lang="en-US" sz="1600" dirty="0">
                <a:solidFill>
                  <a:srgbClr val="FF0000"/>
                </a:solidFill>
              </a:rPr>
              <a:t>Q5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Statistics: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parallel (OAM) stream per session =&gt; 18.5 TUs per meeting (incl. 2 TUs as buffer) = 185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=&gt; ~ 61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18.5 sessions = 185 TU minus 61 =&gt; 124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15 SI/WI =&gt; Average 8 TU per SI/WI (0.8/meeting). </a:t>
            </a:r>
            <a:endParaRPr lang="en-US" sz="1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909832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410" y="0"/>
            <a:ext cx="9712409" cy="1143000"/>
          </a:xfrm>
        </p:spPr>
        <p:txBody>
          <a:bodyPr/>
          <a:lstStyle/>
          <a:p>
            <a:r>
              <a:rPr lang="en-US" altLang="zh-CN" sz="3600" dirty="0"/>
              <a:t>SA5 Rel-20 OAM TU planning (Jan.2025~Mar.2027)</a:t>
            </a:r>
            <a:endParaRPr lang="zh-CN" altLang="en-US" sz="36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2728E71-99C6-4012-A7FA-922E2C3A3A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763970"/>
              </p:ext>
            </p:extLst>
          </p:nvPr>
        </p:nvGraphicFramePr>
        <p:xfrm>
          <a:off x="181410" y="2718483"/>
          <a:ext cx="11638718" cy="352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Maintenance+R18/R19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R20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R21 preparation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(revision session)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4.5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TU*3 meetings= 39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TU*3=6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2.5 TU*7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17.5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14 TU*7 meetings = 98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TU*7=14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TU*2 meetings = 3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12 TU*2 meetings = 24 TU</a:t>
                      </a:r>
                      <a:endParaRPr lang="zh-CN" altLang="en-US" sz="1100" dirty="0">
                        <a:latin typeface="+mn-lt"/>
                      </a:endParaRPr>
                    </a:p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3 TU*2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TU*2=4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516993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Total=185 TU</a:t>
                      </a:r>
                      <a:endParaRPr lang="zh-CN" altLang="en-US" sz="11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 22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124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6TU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20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38873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18.5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OAM = 16.5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124 TUs</a:t>
            </a:r>
          </a:p>
        </p:txBody>
      </p:sp>
    </p:spTree>
    <p:extLst>
      <p:ext uri="{BB962C8B-B14F-4D97-AF65-F5344CB8AC3E}">
        <p14:creationId xmlns:p14="http://schemas.microsoft.com/office/powerpoint/2010/main" val="3060572281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0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dirty="0"/>
              <a:t>SA5 calendar with </a:t>
            </a:r>
            <a:r>
              <a:rPr lang="en-US" altLang="zh-CN" dirty="0"/>
              <a:t>CH</a:t>
            </a:r>
            <a:r>
              <a:rPr lang="de-DE" altLang="de-DE" dirty="0"/>
              <a:t>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408085"/>
              </p:ext>
            </p:extLst>
          </p:nvPr>
        </p:nvGraphicFramePr>
        <p:xfrm>
          <a:off x="1442122" y="1447370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altLang="zh-CN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altLang="zh-CN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 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GB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CH Closing</a:t>
                      </a: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526021" y="983296"/>
            <a:ext cx="947883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latin typeface="+mn-lt"/>
              </a:rPr>
              <a:t>Assumption: </a:t>
            </a:r>
          </a:p>
          <a:p>
            <a:r>
              <a:rPr lang="en-US" altLang="zh-CN" sz="1000" dirty="0">
                <a:latin typeface="+mn-lt"/>
              </a:rPr>
              <a:t>Every day = 5 sessions (TUs),  total TU in 1 ordinary meeting (exclude closing plenary and offline TUs) = 12 TUs</a:t>
            </a:r>
          </a:p>
        </p:txBody>
      </p:sp>
    </p:spTree>
    <p:extLst>
      <p:ext uri="{BB962C8B-B14F-4D97-AF65-F5344CB8AC3E}">
        <p14:creationId xmlns:p14="http://schemas.microsoft.com/office/powerpoint/2010/main" val="1108253922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576" y="0"/>
            <a:ext cx="6827838" cy="866775"/>
          </a:xfrm>
        </p:spPr>
        <p:txBody>
          <a:bodyPr/>
          <a:lstStyle/>
          <a:p>
            <a:r>
              <a:rPr lang="en-US" dirty="0"/>
              <a:t>TU Budget for SA5 CH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942" y="943674"/>
            <a:ext cx="11152107" cy="5030406"/>
          </a:xfrm>
          <a:solidFill>
            <a:schemeClr val="bg1"/>
          </a:solidFill>
        </p:spPr>
        <p:txBody>
          <a:bodyPr/>
          <a:lstStyle/>
          <a:p>
            <a:r>
              <a:rPr lang="en-US" sz="2000" dirty="0"/>
              <a:t>Assumptions for SA5 CH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Q1 and </a:t>
            </a:r>
            <a:r>
              <a:rPr lang="en-US" sz="1600" dirty="0">
                <a:solidFill>
                  <a:srgbClr val="FF0000"/>
                </a:solidFill>
              </a:rPr>
              <a:t>Q2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.),CH closing plenary planned to be in Thursday Q3 and Q4.</a:t>
            </a:r>
          </a:p>
          <a:p>
            <a:pPr lvl="1"/>
            <a:r>
              <a:rPr lang="en-US" altLang="zh-CN" sz="1600" dirty="0">
                <a:solidFill>
                  <a:srgbClr val="FF0000"/>
                </a:solidFill>
              </a:rPr>
              <a:t>Detail statistics:</a:t>
            </a:r>
            <a:endParaRPr lang="en-US" sz="1600" dirty="0">
              <a:solidFill>
                <a:srgbClr val="FF0000"/>
              </a:solidFill>
            </a:endParaRP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(CH) stream per session =&gt; 12 TUs per meeting (incl. 2 TUs as buffer) = 120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as in SA2  =&gt; ~ 40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10 sessions = 120 TU minus 40 =&gt; 80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10 SI/WI =&gt; Average 8 TU per SI/WI (0.8/meeting). </a:t>
            </a:r>
          </a:p>
          <a:p>
            <a:pPr marL="609600" lvl="1" indent="0">
              <a:buNone/>
            </a:pPr>
            <a:endParaRPr lang="en-US" sz="1600" dirty="0">
              <a:solidFill>
                <a:srgbClr val="FF0000"/>
              </a:solidFill>
            </a:endParaRPr>
          </a:p>
          <a:p>
            <a:pPr marL="609600" lvl="1" indent="0">
              <a:buNone/>
            </a:pPr>
            <a:r>
              <a:rPr lang="en-US" sz="1600" dirty="0">
                <a:solidFill>
                  <a:srgbClr val="FF0000"/>
                </a:solidFill>
              </a:rPr>
              <a:t>Note: TU capacity for CH could be extended if more topics are proposed. </a:t>
            </a:r>
            <a:endParaRPr lang="en-US" sz="1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901543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9" y="0"/>
            <a:ext cx="9561952" cy="1143000"/>
          </a:xfrm>
        </p:spPr>
        <p:txBody>
          <a:bodyPr/>
          <a:lstStyle/>
          <a:p>
            <a:r>
              <a:rPr lang="en-US" altLang="zh-CN" dirty="0"/>
              <a:t>SA5 Rel-20 CH TU planning (Jan.2025~Mar.2027)</a:t>
            </a:r>
            <a:endParaRPr lang="zh-CN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47111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CH = 10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80 TUs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53D18BB-B74E-44EF-B187-98A11EB89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245650"/>
              </p:ext>
            </p:extLst>
          </p:nvPr>
        </p:nvGraphicFramePr>
        <p:xfrm>
          <a:off x="181410" y="2718483"/>
          <a:ext cx="11638718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Maintenance+R18/R19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R21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4.5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7.5 TU*3 meetings= 22.5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TU*3 meetings = 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2 TU*3=6 TU</a:t>
                      </a:r>
                      <a:endParaRPr lang="zh-CN" altLang="en-US" sz="1200" dirty="0">
                        <a:latin typeface="+mn-lt"/>
                      </a:endParaRP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TU*2 meetings+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1 TU*5 meetings 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8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8.5 TU*2 meetings 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9 TU *5 meetings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= 62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TU*2 meetings = 2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 8 TU*2 meetings = 16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1 TU*2 meetings = 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4380624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Total=120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 11.5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1698513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z00340018\AppData\Roaming\eSpace_Desktop\UserData\z00340018\imagefiles\originalImgfiles\E281572D-0BDF-43F5-AECA-3A5D21BEB065.png">
            <a:extLst>
              <a:ext uri="{FF2B5EF4-FFF2-40B4-BE49-F238E27FC236}">
                <a16:creationId xmlns:a16="http://schemas.microsoft.com/office/drawing/2014/main" id="{8D6FB5A3-BE75-4B2A-B900-B77774053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90" y="1141486"/>
            <a:ext cx="5379835" cy="495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B73A834-FE96-4D3D-B514-F74B3097F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795" y="89114"/>
            <a:ext cx="9102725" cy="1143000"/>
          </a:xfrm>
        </p:spPr>
        <p:txBody>
          <a:bodyPr/>
          <a:lstStyle/>
          <a:p>
            <a:r>
              <a:rPr lang="en-US" altLang="zh-CN" sz="4000" dirty="0"/>
              <a:t>Sample of OAM TU planning and statistics</a:t>
            </a:r>
            <a:endParaRPr lang="zh-CN" altLang="en-US" sz="4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9B752F-D075-4C2A-A24B-4A76C95720FC}"/>
              </a:ext>
            </a:extLst>
          </p:cNvPr>
          <p:cNvSpPr txBox="1"/>
          <p:nvPr/>
        </p:nvSpPr>
        <p:spPr>
          <a:xfrm>
            <a:off x="698809" y="2877832"/>
            <a:ext cx="4569251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TU planning: to be proposed by rapporteurs and agreed by the group</a:t>
            </a:r>
            <a:endParaRPr lang="zh-CN" altLang="en-US" sz="1400" dirty="0"/>
          </a:p>
        </p:txBody>
      </p:sp>
      <p:pic>
        <p:nvPicPr>
          <p:cNvPr id="1026" name="Picture 2" descr="C:\Users\z00340018\AppData\Roaming\eSpace_Desktop\UserData\z00340018\imagefiles\originalImgfiles\7A8990D9-78A3-4903-B698-8400C887E9E6.png">
            <a:extLst>
              <a:ext uri="{FF2B5EF4-FFF2-40B4-BE49-F238E27FC236}">
                <a16:creationId xmlns:a16="http://schemas.microsoft.com/office/drawing/2014/main" id="{9680A790-6C6D-4212-9FB5-5FC9B199DD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755" y="1141486"/>
            <a:ext cx="5261403" cy="4765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4B75B9E-DC91-4B61-A6DE-A82F5A5810FA}"/>
              </a:ext>
            </a:extLst>
          </p:cNvPr>
          <p:cNvSpPr txBox="1"/>
          <p:nvPr/>
        </p:nvSpPr>
        <p:spPr>
          <a:xfrm>
            <a:off x="6673907" y="3981033"/>
            <a:ext cx="4569251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TU statistics: to be filled by chair based on the time consumed after each meeting </a:t>
            </a:r>
            <a:endParaRPr lang="zh-CN" altLang="en-US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EF4218-DCC2-4B71-B7DB-9DB0535965E8}"/>
              </a:ext>
            </a:extLst>
          </p:cNvPr>
          <p:cNvSpPr txBox="1"/>
          <p:nvPr/>
        </p:nvSpPr>
        <p:spPr>
          <a:xfrm rot="20264497">
            <a:off x="9593144" y="4865785"/>
            <a:ext cx="2145031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800" dirty="0"/>
              <a:t>This is an example to illustrate TU planning and statistics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35285353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F530B-7656-4CE4-A48C-7CE0A49F1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SA#108 information: Rel-20 5GA timeline (ref:SP-250890)</a:t>
            </a:r>
            <a:endParaRPr lang="zh-CN" altLang="en-US" sz="4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0E60E8-D03F-4808-A56A-1B99352532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9792" y="1577603"/>
            <a:ext cx="8176716" cy="463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89051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DB75F603-A190-4122-9099-DF5F25DB4BB8}"/>
              </a:ext>
            </a:extLst>
          </p:cNvPr>
          <p:cNvSpPr txBox="1">
            <a:spLocks/>
          </p:cNvSpPr>
          <p:nvPr/>
        </p:nvSpPr>
        <p:spPr bwMode="auto">
          <a:xfrm>
            <a:off x="1595992" y="305040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kern="0" dirty="0"/>
              <a:t>SA5 Rel-20 5GA candidate topics (NWM Links)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04980B0-1C33-4548-A432-B5C5A3CABE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555745"/>
              </p:ext>
            </p:extLst>
          </p:nvPr>
        </p:nvGraphicFramePr>
        <p:xfrm>
          <a:off x="536444" y="1601899"/>
          <a:ext cx="5431541" cy="4266218"/>
        </p:xfrm>
        <a:graphic>
          <a:graphicData uri="http://schemas.openxmlformats.org/drawingml/2006/table">
            <a:tbl>
              <a:tblPr/>
              <a:tblGrid>
                <a:gridCol w="534129">
                  <a:extLst>
                    <a:ext uri="{9D8B030D-6E8A-4147-A177-3AD203B41FA5}">
                      <a16:colId xmlns:a16="http://schemas.microsoft.com/office/drawing/2014/main" val="4242555472"/>
                    </a:ext>
                  </a:extLst>
                </a:gridCol>
                <a:gridCol w="2349283">
                  <a:extLst>
                    <a:ext uri="{9D8B030D-6E8A-4147-A177-3AD203B41FA5}">
                      <a16:colId xmlns:a16="http://schemas.microsoft.com/office/drawing/2014/main" val="2985469233"/>
                    </a:ext>
                  </a:extLst>
                </a:gridCol>
                <a:gridCol w="1703587">
                  <a:extLst>
                    <a:ext uri="{9D8B030D-6E8A-4147-A177-3AD203B41FA5}">
                      <a16:colId xmlns:a16="http://schemas.microsoft.com/office/drawing/2014/main" val="2898797505"/>
                    </a:ext>
                  </a:extLst>
                </a:gridCol>
                <a:gridCol w="844542">
                  <a:extLst>
                    <a:ext uri="{9D8B030D-6E8A-4147-A177-3AD203B41FA5}">
                      <a16:colId xmlns:a16="http://schemas.microsoft.com/office/drawing/2014/main" val="3007586190"/>
                    </a:ext>
                  </a:extLst>
                </a:gridCol>
              </a:tblGrid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264198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AIML management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2"/>
                        </a:rPr>
                        <a:t>Hassan Al-kanani</a:t>
                      </a:r>
                      <a:r>
                        <a:rPr lang="en-US" sz="900" dirty="0"/>
                        <a:t> (NEC)</a:t>
                      </a:r>
                    </a:p>
                    <a:p>
                      <a:r>
                        <a:rPr lang="en-US" sz="900" dirty="0" err="1"/>
                        <a:t>yizhi</a:t>
                      </a:r>
                      <a:r>
                        <a:rPr lang="en-US" sz="900" dirty="0"/>
                        <a:t>(Intel)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"/>
                        </a:rPr>
                        <a:t>9047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3097273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2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Energy efficiency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Srilakshmi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4"/>
                        </a:rPr>
                        <a:t>9027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0163964"/>
                  </a:ext>
                </a:extLst>
              </a:tr>
              <a:tr h="43307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3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Intent driven management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5"/>
                        </a:rPr>
                        <a:t>Xu </a:t>
                      </a:r>
                      <a:r>
                        <a:rPr lang="en-US" sz="900" dirty="0" err="1">
                          <a:hlinkClick r:id="rId5"/>
                        </a:rPr>
                        <a:t>Ruiyue</a:t>
                      </a:r>
                      <a:r>
                        <a:rPr lang="en-US" sz="900" dirty="0"/>
                        <a:t> (Huawei),</a:t>
                      </a:r>
                      <a:br>
                        <a:rPr lang="en-US" sz="900" dirty="0"/>
                      </a:br>
                      <a:r>
                        <a:rPr lang="en-US" sz="900" dirty="0">
                          <a:hlinkClick r:id="rId6"/>
                        </a:rPr>
                        <a:t>Mark Scott</a:t>
                      </a:r>
                      <a:r>
                        <a:rPr lang="en-US" sz="900" dirty="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7"/>
                        </a:rPr>
                        <a:t>9063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7333726"/>
                  </a:ext>
                </a:extLst>
              </a:tr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4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NDT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8"/>
                        </a:rPr>
                        <a:t>Yushuang Hu</a:t>
                      </a:r>
                      <a:r>
                        <a:rPr lang="en-US" sz="900"/>
                        <a:t> (CMCC)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9"/>
                        </a:rPr>
                        <a:t>9052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1637794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5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CCL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0"/>
                        </a:rPr>
                        <a:t>Deepanshu Gautam</a:t>
                      </a:r>
                      <a:r>
                        <a:rPr lang="en-US" sz="900" dirty="0"/>
                        <a:t> (Samsung)</a:t>
                      </a:r>
                    </a:p>
                    <a:p>
                      <a:r>
                        <a:rPr lang="en-US" sz="900" dirty="0"/>
                        <a:t>/Stephen(Nokia)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1"/>
                        </a:rPr>
                        <a:t>9040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1202431"/>
                  </a:ext>
                </a:extLst>
              </a:tr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6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SBMA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2"/>
                        </a:rPr>
                        <a:t>Kai Zhang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3"/>
                        </a:rPr>
                        <a:t>9037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8591554"/>
                  </a:ext>
                </a:extLst>
              </a:tr>
              <a:tr h="43307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7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Cloud-native management and orchestration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14"/>
                        </a:rPr>
                        <a:t>Guangjing Cao</a:t>
                      </a:r>
                      <a:r>
                        <a:rPr lang="en-US" sz="900"/>
                        <a:t> (CMCC)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5"/>
                        </a:rPr>
                        <a:t>9051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8473909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8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MDA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6"/>
                        </a:rPr>
                        <a:t>Brendan Hassett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7"/>
                        </a:rPr>
                        <a:t>9036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013415"/>
                  </a:ext>
                </a:extLst>
              </a:tr>
              <a:tr h="46075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9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Knowledge-assisted management /</a:t>
                      </a:r>
                      <a:br>
                        <a:rPr lang="en-US" sz="900" dirty="0"/>
                      </a:br>
                      <a:r>
                        <a:rPr lang="en-US" sz="900" dirty="0"/>
                        <a:t>Semantics – Based Network Management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18"/>
                        </a:rPr>
                        <a:t>Zhaoning</a:t>
                      </a:r>
                      <a:r>
                        <a:rPr lang="en-US" sz="900" dirty="0">
                          <a:hlinkClick r:id="rId18"/>
                        </a:rPr>
                        <a:t> Wang</a:t>
                      </a:r>
                      <a:r>
                        <a:rPr lang="en-US" sz="900" dirty="0"/>
                        <a:t> (China Unicom)</a:t>
                      </a:r>
                    </a:p>
                    <a:p>
                      <a:r>
                        <a:rPr lang="en-US" sz="900" dirty="0"/>
                        <a:t>/Deepanshu(Samsung)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19"/>
                        </a:rPr>
                        <a:t>9034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9101742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10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Mexpo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0"/>
                        </a:rPr>
                        <a:t>Winnie Nakimuli</a:t>
                      </a:r>
                      <a:r>
                        <a:rPr lang="en-US" sz="900"/>
                        <a:t>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21"/>
                        </a:rPr>
                        <a:t>9044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070421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11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MADCOL/Data Management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2"/>
                        </a:rPr>
                        <a:t>Sreekumar Pothera Kalloor</a:t>
                      </a:r>
                      <a:r>
                        <a:rPr lang="en-US" sz="900"/>
                        <a:t>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3"/>
                        </a:rPr>
                        <a:t>9046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508913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12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900"/>
                        <a:t>Trace/MDT/QoE/SON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4"/>
                        </a:rPr>
                        <a:t>Robert Petersen</a:t>
                      </a:r>
                      <a:r>
                        <a:rPr lang="en-US" sz="90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5"/>
                        </a:rPr>
                        <a:t>9029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3958606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13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Security Monitoring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6"/>
                        </a:rPr>
                        <a:t>Balazs Lengyel</a:t>
                      </a:r>
                      <a:r>
                        <a:rPr lang="en-US" sz="90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27"/>
                        </a:rPr>
                        <a:t>9059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97746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AD39ADE-9A4C-47E5-AAF3-CF6E4C818F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609977"/>
              </p:ext>
            </p:extLst>
          </p:nvPr>
        </p:nvGraphicFramePr>
        <p:xfrm>
          <a:off x="6948417" y="1351963"/>
          <a:ext cx="4707139" cy="2002143"/>
        </p:xfrm>
        <a:graphic>
          <a:graphicData uri="http://schemas.openxmlformats.org/drawingml/2006/table">
            <a:tbl>
              <a:tblPr/>
              <a:tblGrid>
                <a:gridCol w="429337">
                  <a:extLst>
                    <a:ext uri="{9D8B030D-6E8A-4147-A177-3AD203B41FA5}">
                      <a16:colId xmlns:a16="http://schemas.microsoft.com/office/drawing/2014/main" val="3784409484"/>
                    </a:ext>
                  </a:extLst>
                </a:gridCol>
                <a:gridCol w="1238548">
                  <a:extLst>
                    <a:ext uri="{9D8B030D-6E8A-4147-A177-3AD203B41FA5}">
                      <a16:colId xmlns:a16="http://schemas.microsoft.com/office/drawing/2014/main" val="1743289760"/>
                    </a:ext>
                  </a:extLst>
                </a:gridCol>
                <a:gridCol w="2097024">
                  <a:extLst>
                    <a:ext uri="{9D8B030D-6E8A-4147-A177-3AD203B41FA5}">
                      <a16:colId xmlns:a16="http://schemas.microsoft.com/office/drawing/2014/main" val="1138865815"/>
                    </a:ext>
                  </a:extLst>
                </a:gridCol>
                <a:gridCol w="942230">
                  <a:extLst>
                    <a:ext uri="{9D8B030D-6E8A-4147-A177-3AD203B41FA5}">
                      <a16:colId xmlns:a16="http://schemas.microsoft.com/office/drawing/2014/main" val="135556272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9878497"/>
                  </a:ext>
                </a:extLst>
              </a:tr>
              <a:tr h="366711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ISAC management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28"/>
                        </a:rPr>
                        <a:t>Bangqiu</a:t>
                      </a:r>
                      <a:r>
                        <a:rPr lang="en-US" sz="900" dirty="0">
                          <a:hlinkClick r:id="rId28"/>
                        </a:rPr>
                        <a:t> </a:t>
                      </a:r>
                      <a:r>
                        <a:rPr lang="en-US" sz="900" dirty="0" err="1">
                          <a:hlinkClick r:id="rId28"/>
                        </a:rPr>
                        <a:t>Ruan</a:t>
                      </a:r>
                      <a:r>
                        <a:rPr lang="en-US" sz="900" dirty="0"/>
                        <a:t> (ZTE)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9"/>
                        </a:rPr>
                        <a:t>9054</a:t>
                      </a:r>
                      <a:endParaRPr lang="zh-CN" altLang="en-US" sz="9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3233666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NWDAFM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30"/>
                        </a:rPr>
                        <a:t>Zhen Li</a:t>
                      </a:r>
                      <a:r>
                        <a:rPr lang="en-US" sz="900" dirty="0"/>
                        <a:t> (China Telecommunications)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1"/>
                        </a:rPr>
                        <a:t>9049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7961865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 err="1"/>
                        <a:t>AdNRM</a:t>
                      </a:r>
                      <a:endParaRPr 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Sean(Nokia)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2"/>
                        </a:rPr>
                        <a:t>9053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259700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XR management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/>
                        <a:t>Xiepengxiang</a:t>
                      </a:r>
                      <a:r>
                        <a:rPr lang="en-US" sz="900" dirty="0"/>
                        <a:t> (ZTE)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3"/>
                        </a:rPr>
                        <a:t>9138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5186158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PM/KPI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/>
                        <a:t>Chenxiumin</a:t>
                      </a:r>
                      <a:r>
                        <a:rPr lang="en-US" sz="900" dirty="0"/>
                        <a:t> (China Telecom)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4"/>
                        </a:rPr>
                        <a:t>9139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058876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43D19B4-51D1-4B30-AE0A-D7CC836A8B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1020276"/>
              </p:ext>
            </p:extLst>
          </p:nvPr>
        </p:nvGraphicFramePr>
        <p:xfrm>
          <a:off x="6948416" y="3920063"/>
          <a:ext cx="4707139" cy="819207"/>
        </p:xfrm>
        <a:graphic>
          <a:graphicData uri="http://schemas.openxmlformats.org/drawingml/2006/table">
            <a:tbl>
              <a:tblPr/>
              <a:tblGrid>
                <a:gridCol w="539475">
                  <a:extLst>
                    <a:ext uri="{9D8B030D-6E8A-4147-A177-3AD203B41FA5}">
                      <a16:colId xmlns:a16="http://schemas.microsoft.com/office/drawing/2014/main" val="2388018958"/>
                    </a:ext>
                  </a:extLst>
                </a:gridCol>
                <a:gridCol w="1154120">
                  <a:extLst>
                    <a:ext uri="{9D8B030D-6E8A-4147-A177-3AD203B41FA5}">
                      <a16:colId xmlns:a16="http://schemas.microsoft.com/office/drawing/2014/main" val="1060528564"/>
                    </a:ext>
                  </a:extLst>
                </a:gridCol>
                <a:gridCol w="2113457">
                  <a:extLst>
                    <a:ext uri="{9D8B030D-6E8A-4147-A177-3AD203B41FA5}">
                      <a16:colId xmlns:a16="http://schemas.microsoft.com/office/drawing/2014/main" val="167477722"/>
                    </a:ext>
                  </a:extLst>
                </a:gridCol>
                <a:gridCol w="900087">
                  <a:extLst>
                    <a:ext uri="{9D8B030D-6E8A-4147-A177-3AD203B41FA5}">
                      <a16:colId xmlns:a16="http://schemas.microsoft.com/office/drawing/2014/main" val="547628174"/>
                    </a:ext>
                  </a:extLst>
                </a:gridCol>
              </a:tblGrid>
              <a:tr h="227156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427489"/>
                  </a:ext>
                </a:extLst>
              </a:tr>
              <a:tr h="59060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Charging reliability enhancement (failure handling)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35"/>
                        </a:rPr>
                        <a:t>Yimeng</a:t>
                      </a:r>
                      <a:r>
                        <a:rPr lang="en-US" sz="900" dirty="0">
                          <a:hlinkClick r:id="rId35"/>
                        </a:rPr>
                        <a:t> Deng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6"/>
                        </a:rPr>
                        <a:t>9057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773427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0289916-73AD-4793-9B37-E01A83A0F7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278998"/>
              </p:ext>
            </p:extLst>
          </p:nvPr>
        </p:nvGraphicFramePr>
        <p:xfrm>
          <a:off x="6972271" y="5359782"/>
          <a:ext cx="4667382" cy="642834"/>
        </p:xfrm>
        <a:graphic>
          <a:graphicData uri="http://schemas.openxmlformats.org/drawingml/2006/table">
            <a:tbl>
              <a:tblPr/>
              <a:tblGrid>
                <a:gridCol w="466572">
                  <a:extLst>
                    <a:ext uri="{9D8B030D-6E8A-4147-A177-3AD203B41FA5}">
                      <a16:colId xmlns:a16="http://schemas.microsoft.com/office/drawing/2014/main" val="1513463614"/>
                    </a:ext>
                  </a:extLst>
                </a:gridCol>
                <a:gridCol w="1187266">
                  <a:extLst>
                    <a:ext uri="{9D8B030D-6E8A-4147-A177-3AD203B41FA5}">
                      <a16:colId xmlns:a16="http://schemas.microsoft.com/office/drawing/2014/main" val="2457959778"/>
                    </a:ext>
                  </a:extLst>
                </a:gridCol>
                <a:gridCol w="2123263">
                  <a:extLst>
                    <a:ext uri="{9D8B030D-6E8A-4147-A177-3AD203B41FA5}">
                      <a16:colId xmlns:a16="http://schemas.microsoft.com/office/drawing/2014/main" val="1313078816"/>
                    </a:ext>
                  </a:extLst>
                </a:gridCol>
                <a:gridCol w="890281">
                  <a:extLst>
                    <a:ext uri="{9D8B030D-6E8A-4147-A177-3AD203B41FA5}">
                      <a16:colId xmlns:a16="http://schemas.microsoft.com/office/drawing/2014/main" val="408371917"/>
                    </a:ext>
                  </a:extLst>
                </a:gridCol>
              </a:tblGrid>
              <a:tr h="244150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7786487"/>
                  </a:ext>
                </a:extLst>
              </a:tr>
              <a:tr h="39868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CAPCH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37"/>
                        </a:rPr>
                        <a:t>João Rodrigues</a:t>
                      </a:r>
                      <a:r>
                        <a:rPr lang="en-US" sz="900"/>
                        <a:t> (Nokia)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8"/>
                        </a:rPr>
                        <a:t>9062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8408903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42CB5EFB-D4FA-4147-8C64-F1FD6EC6AFD6}"/>
              </a:ext>
            </a:extLst>
          </p:cNvPr>
          <p:cNvSpPr/>
          <p:nvPr/>
        </p:nvSpPr>
        <p:spPr>
          <a:xfrm>
            <a:off x="481077" y="1164031"/>
            <a:ext cx="243893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altLang="zh-CN" dirty="0"/>
              <a:t>Rel-20 5GA OAM Prime topics</a:t>
            </a:r>
            <a:endParaRPr lang="zh-CN" alt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A37D4DD-DA5E-4861-8ED1-B36B3752AECE}"/>
              </a:ext>
            </a:extLst>
          </p:cNvPr>
          <p:cNvSpPr/>
          <p:nvPr/>
        </p:nvSpPr>
        <p:spPr>
          <a:xfrm>
            <a:off x="6855523" y="986835"/>
            <a:ext cx="2588016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Rel-20 5GA OAM Support topics</a:t>
            </a:r>
            <a:endParaRPr lang="zh-CN" alt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0EC61BD-0ACF-4027-9E29-8B8D26837230}"/>
              </a:ext>
            </a:extLst>
          </p:cNvPr>
          <p:cNvSpPr/>
          <p:nvPr/>
        </p:nvSpPr>
        <p:spPr>
          <a:xfrm>
            <a:off x="6855523" y="3503895"/>
            <a:ext cx="2299476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altLang="zh-CN" dirty="0"/>
              <a:t>Rel-20 5GA CH Prime topics</a:t>
            </a:r>
            <a:endParaRPr lang="zh-CN" alt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5F3D607-5F36-441A-8126-4E0C677AC20B}"/>
              </a:ext>
            </a:extLst>
          </p:cNvPr>
          <p:cNvSpPr/>
          <p:nvPr/>
        </p:nvSpPr>
        <p:spPr>
          <a:xfrm>
            <a:off x="6879377" y="5031930"/>
            <a:ext cx="244855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Rel-20 5GA CH Support topics</a:t>
            </a:r>
            <a:endParaRPr lang="zh-CN" altLang="en-US" dirty="0"/>
          </a:p>
        </p:txBody>
      </p:sp>
      <p:pic>
        <p:nvPicPr>
          <p:cNvPr id="14" name="Picture 13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5A10948B-0ED1-4693-B15A-39B4CF7759D3}"/>
              </a:ext>
            </a:extLst>
          </p:cNvPr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25726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DC7CB24D-03BB-4587-9855-0F39982EFB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8630159-43FD-483D-AD51-D4A57E6E5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08722"/>
            <a:ext cx="9102725" cy="1143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3600" dirty="0"/>
              <a:t>SA5 Rel-20 6G NWM Links</a:t>
            </a:r>
            <a:endParaRPr lang="zh-CN" altLang="en-US" sz="36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C2DDA9-E018-41C8-ABC9-5F85346485A7}"/>
              </a:ext>
            </a:extLst>
          </p:cNvPr>
          <p:cNvSpPr txBox="1"/>
          <p:nvPr/>
        </p:nvSpPr>
        <p:spPr>
          <a:xfrm>
            <a:off x="858741" y="1653871"/>
            <a:ext cx="61350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1800" dirty="0"/>
              <a:t>6G OAM</a:t>
            </a:r>
            <a:r>
              <a:rPr lang="zh-CN" altLang="en-US" sz="1800" dirty="0"/>
              <a:t>：</a:t>
            </a:r>
            <a:r>
              <a:rPr lang="en-US" altLang="zh-CN" sz="1800" dirty="0">
                <a:hlinkClick r:id="rId3"/>
              </a:rPr>
              <a:t>https://nwm-trial.etsi.org/#/documents/9204</a:t>
            </a:r>
            <a:r>
              <a:rPr lang="en-US" altLang="zh-CN" sz="1800" dirty="0"/>
              <a:t>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18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1800" dirty="0"/>
              <a:t>6G CH</a:t>
            </a:r>
            <a:r>
              <a:rPr lang="zh-CN" altLang="en-US" sz="1800" dirty="0"/>
              <a:t>：</a:t>
            </a:r>
            <a:r>
              <a:rPr lang="en-US" altLang="zh-CN" sz="1800" dirty="0">
                <a:hlinkClick r:id="rId4"/>
              </a:rPr>
              <a:t>https://nwm-trial.etsi.org/#/documents/9209</a:t>
            </a:r>
            <a:r>
              <a:rPr lang="en-US" altLang="zh-CN" sz="1800" dirty="0"/>
              <a:t> 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83859341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9D950-E5FF-4005-910D-0A035AF00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SA#108 information: </a:t>
            </a:r>
            <a:r>
              <a:rPr lang="en-GB" altLang="zh-CN" sz="400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r>
              <a:rPr lang="en-US" altLang="zh-CN" sz="4000" dirty="0"/>
              <a:t> (ref:SP-250890)</a:t>
            </a:r>
            <a:endParaRPr lang="zh-CN" altLang="en-US" sz="4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D86428-71E6-4912-8E0C-DAD24D8671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4345" y="1302732"/>
            <a:ext cx="8980186" cy="5127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57924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ED96F6F-A072-45F3-BCD6-43E7A3A28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sz="4000" dirty="0"/>
              <a:t>SA#108 information: Overall 6G Workplan </a:t>
            </a:r>
            <a:endParaRPr lang="zh-CN" altLang="en-US" sz="4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B807645-D314-4699-AF8E-7B26328949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2901" y="1093207"/>
            <a:ext cx="8961897" cy="5291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49942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3CC86BC-963B-4FE9-8BE5-32D6FA845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471" y="117281"/>
            <a:ext cx="9102725" cy="1143000"/>
          </a:xfrm>
        </p:spPr>
        <p:txBody>
          <a:bodyPr/>
          <a:lstStyle/>
          <a:p>
            <a:r>
              <a:rPr lang="en-US" altLang="zh-CN" sz="2800" dirty="0"/>
              <a:t>Selecting release for Charging/OAM aspects proposals endorsed in SA#108 </a:t>
            </a:r>
            <a:endParaRPr lang="zh-CN" altLang="en-US" sz="2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2A34F8D-531B-4436-91E0-F846AB6DAF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031" y="1180466"/>
            <a:ext cx="11183938" cy="559434"/>
          </a:xfrm>
        </p:spPr>
        <p:txBody>
          <a:bodyPr/>
          <a:lstStyle/>
          <a:p>
            <a:pPr lvl="0"/>
            <a:r>
              <a:rPr lang="en-US" altLang="zh-CN" sz="1400" dirty="0"/>
              <a:t>Selecting the Release for Charging/OAM aspects </a:t>
            </a:r>
            <a:r>
              <a:rPr lang="en-US" altLang="zh-CN" sz="1400" dirty="0">
                <a:solidFill>
                  <a:srgbClr val="0000FF"/>
                </a:solidFill>
              </a:rPr>
              <a:t>(SP-250888)</a:t>
            </a:r>
            <a:r>
              <a:rPr lang="en-US" altLang="zh-CN" sz="1400" dirty="0"/>
              <a:t>: 4 proposals are endorsed. (details in SA report section 5.1) </a:t>
            </a:r>
            <a:r>
              <a:rPr lang="en-US" altLang="zh-CN" sz="1400" dirty="0">
                <a:highlight>
                  <a:srgbClr val="00FFFF"/>
                </a:highlight>
              </a:rPr>
              <a:t>Action1: Request SA5 companies to follow the endorsed guidelines for future SA5 work</a:t>
            </a:r>
            <a:r>
              <a:rPr lang="en-US" altLang="zh-CN" sz="1400" dirty="0"/>
              <a:t>.</a:t>
            </a:r>
            <a:endParaRPr lang="zh-CN" altLang="en-US" sz="1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B74371-D7EA-4ED6-8AF3-6DC3B370A343}"/>
              </a:ext>
            </a:extLst>
          </p:cNvPr>
          <p:cNvSpPr/>
          <p:nvPr/>
        </p:nvSpPr>
        <p:spPr>
          <a:xfrm>
            <a:off x="595471" y="5989956"/>
            <a:ext cx="771144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altLang="zh-CN" b="1" dirty="0"/>
              <a:t>SA#108 report in: </a:t>
            </a:r>
            <a:r>
              <a:rPr lang="en-US" b="1" u="sng" dirty="0">
                <a:hlinkClick r:id="rId2"/>
              </a:rPr>
              <a:t>https://www.3gpp.org/ftp/tsg_sa/TSG_SA/TSGS_108_Prague_2025-06/Report</a:t>
            </a:r>
            <a:r>
              <a:rPr lang="en-US" b="1" dirty="0"/>
              <a:t> </a:t>
            </a:r>
            <a:endParaRPr lang="zh-CN" altLang="en-US" b="1" dirty="0"/>
          </a:p>
        </p:txBody>
      </p:sp>
      <p:pic>
        <p:nvPicPr>
          <p:cNvPr id="7" name="Picture 2" descr="C:\Users\z00864783\AppData\Roaming\eSpace_Desktop\UserData\z00340018\imagefiles\originalImgfiles\41FC3B47-9DFE-4058-86AC-C7AB4DF88A89.png">
            <a:extLst>
              <a:ext uri="{FF2B5EF4-FFF2-40B4-BE49-F238E27FC236}">
                <a16:creationId xmlns:a16="http://schemas.microsoft.com/office/drawing/2014/main" id="{4119772D-B62B-4E6C-B834-8D85C6FC91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0" y="1682750"/>
            <a:ext cx="5505450" cy="419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50576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CEDA936-10FB-4CD6-8DC7-B9A060454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3GPP SA background information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3GPP SA5 general information</a:t>
            </a:r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744435158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D6CE41-26E1-48C8-94C5-E2DF9A852C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920" y="1139414"/>
            <a:ext cx="9211854" cy="514547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D906BF2-6BA9-49B8-A7B6-646CF2C82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Rel-19~21 timelines with SA5</a:t>
            </a:r>
            <a:endParaRPr lang="zh-CN" alt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4BF3C8D-515E-4D05-B91D-9298D49AA7D9}"/>
              </a:ext>
            </a:extLst>
          </p:cNvPr>
          <p:cNvSpPr/>
          <p:nvPr/>
        </p:nvSpPr>
        <p:spPr>
          <a:xfrm>
            <a:off x="8876478" y="6189730"/>
            <a:ext cx="24368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/>
              <a:t>(updated SA5 based on SP-250420)</a:t>
            </a:r>
            <a:endParaRPr lang="zh-CN" altLang="en-US" sz="1050" b="1" dirty="0"/>
          </a:p>
        </p:txBody>
      </p:sp>
      <p:sp>
        <p:nvSpPr>
          <p:cNvPr id="19" name="Chevron 58">
            <a:extLst>
              <a:ext uri="{FF2B5EF4-FFF2-40B4-BE49-F238E27FC236}">
                <a16:creationId xmlns:a16="http://schemas.microsoft.com/office/drawing/2014/main" id="{AB03A74D-A1BF-44C3-AFD5-97DFFAEF63C1}"/>
              </a:ext>
            </a:extLst>
          </p:cNvPr>
          <p:cNvSpPr/>
          <p:nvPr/>
        </p:nvSpPr>
        <p:spPr bwMode="auto">
          <a:xfrm>
            <a:off x="3323644" y="4066801"/>
            <a:ext cx="2361909" cy="195779"/>
          </a:xfrm>
          <a:prstGeom prst="chevron">
            <a:avLst/>
          </a:prstGeom>
          <a:solidFill>
            <a:srgbClr val="66FFFF"/>
          </a:solidFill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Rel-20 5GA </a:t>
            </a:r>
            <a:r>
              <a:rPr lang="fr-FR" sz="800" b="1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/</a:t>
            </a:r>
            <a:r>
              <a:rPr lang="fr-FR" sz="800" b="1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800" b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0" name="Chevron 58">
            <a:extLst>
              <a:ext uri="{FF2B5EF4-FFF2-40B4-BE49-F238E27FC236}">
                <a16:creationId xmlns:a16="http://schemas.microsoft.com/office/drawing/2014/main" id="{6DB2592E-80C1-4A2B-8E12-8CA514196B84}"/>
              </a:ext>
            </a:extLst>
          </p:cNvPr>
          <p:cNvSpPr/>
          <p:nvPr/>
        </p:nvSpPr>
        <p:spPr bwMode="auto">
          <a:xfrm>
            <a:off x="3654938" y="5488841"/>
            <a:ext cx="1998812" cy="195779"/>
          </a:xfrm>
          <a:prstGeom prst="chevron">
            <a:avLst/>
          </a:prstGeom>
          <a:solidFill>
            <a:srgbClr val="66FFFF"/>
          </a:solidFill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6G study(ies)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4727D3E-A1C2-44BA-B4E7-64D2E4436024}"/>
              </a:ext>
            </a:extLst>
          </p:cNvPr>
          <p:cNvSpPr/>
          <p:nvPr/>
        </p:nvSpPr>
        <p:spPr bwMode="auto">
          <a:xfrm>
            <a:off x="1136116" y="2898169"/>
            <a:ext cx="2520531" cy="195779"/>
          </a:xfrm>
          <a:prstGeom prst="chevron">
            <a:avLst/>
          </a:prstGeom>
          <a:solidFill>
            <a:srgbClr val="66FFFF"/>
          </a:solidFill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</a:t>
            </a:r>
            <a:r>
              <a:rPr lang="en-US" altLang="zh-CN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Rel-19 </a:t>
            </a: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</a:t>
            </a:r>
            <a:r>
              <a:rPr lang="fr-FR" sz="800" b="1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/</a:t>
            </a:r>
            <a:r>
              <a:rPr lang="fr-FR" sz="800" b="1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800" b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" name="Chevron 60">
            <a:extLst>
              <a:ext uri="{FF2B5EF4-FFF2-40B4-BE49-F238E27FC236}">
                <a16:creationId xmlns:a16="http://schemas.microsoft.com/office/drawing/2014/main" id="{C09BCCE7-E21D-4DD6-9542-E8C0B4F8D008}"/>
              </a:ext>
            </a:extLst>
          </p:cNvPr>
          <p:cNvSpPr/>
          <p:nvPr/>
        </p:nvSpPr>
        <p:spPr bwMode="auto">
          <a:xfrm>
            <a:off x="5585101" y="5488841"/>
            <a:ext cx="463193" cy="202512"/>
          </a:xfrm>
          <a:prstGeom prst="chevron">
            <a:avLst/>
          </a:prstGeom>
          <a:solidFill>
            <a:srgbClr val="66FFFF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</p:spTree>
    <p:extLst>
      <p:ext uri="{BB962C8B-B14F-4D97-AF65-F5344CB8AC3E}">
        <p14:creationId xmlns:p14="http://schemas.microsoft.com/office/powerpoint/2010/main" val="952805709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0E34D-9C9F-4609-A944-E0D055A70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Detailed Rel-20 time plan with 5GA/6G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A983E6-F8CF-4F6A-960A-86F451086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268627"/>
            <a:ext cx="10978464" cy="948793"/>
          </a:xfrm>
          <a:ln>
            <a:solidFill>
              <a:schemeClr val="tx1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en-GB" altLang="zh-CN" sz="1600" b="1" dirty="0"/>
              <a:t>Overall Plan:</a:t>
            </a:r>
          </a:p>
          <a:p>
            <a:pPr algn="ctr"/>
            <a:r>
              <a:rPr lang="en-GB" altLang="zh-CN" sz="1550" dirty="0"/>
              <a:t>Start of Rel-20: Jun.2025 (SA#108/SA5#161)</a:t>
            </a:r>
          </a:p>
          <a:p>
            <a:pPr algn="ctr"/>
            <a:r>
              <a:rPr lang="en-GB" altLang="zh-CN" sz="1550" dirty="0"/>
              <a:t>End of Rel-20 (TBD) : Mar.2027 (SA#115/SA5#171) or Jun.2027 (SA#116/SA5#172) </a:t>
            </a:r>
            <a:endParaRPr lang="zh-CN" altLang="en-US" sz="105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9C55F42-DC8A-44FB-9DE1-6A11CB63075E}"/>
              </a:ext>
            </a:extLst>
          </p:cNvPr>
          <p:cNvSpPr/>
          <p:nvPr/>
        </p:nvSpPr>
        <p:spPr>
          <a:xfrm>
            <a:off x="647700" y="2284731"/>
            <a:ext cx="5448300" cy="313932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GB" altLang="zh-CN" sz="1400" b="1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5GA Rel-20: </a:t>
            </a:r>
          </a:p>
          <a:p>
            <a:pPr lvl="0"/>
            <a:endParaRPr lang="en-GB" altLang="zh-CN" sz="1400" b="1" dirty="0">
              <a:solidFill>
                <a:prstClr val="black"/>
              </a:solidFill>
              <a:highlight>
                <a:srgbClr val="00FFFF"/>
              </a:highlight>
              <a:latin typeface="Calibri"/>
            </a:endParaRPr>
          </a:p>
          <a:p>
            <a:pPr lvl="0"/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OAM/CH prime feature:</a:t>
            </a:r>
            <a:endParaRPr lang="zh-CN" altLang="zh-CN" sz="1400" dirty="0">
              <a:solidFill>
                <a:prstClr val="black"/>
              </a:solidFill>
              <a:latin typeface="Calibri"/>
            </a:endParaRPr>
          </a:p>
          <a:p>
            <a:pPr lvl="0"/>
            <a:r>
              <a:rPr lang="en-US" altLang="zh-CN" sz="1400" dirty="0">
                <a:solidFill>
                  <a:srgbClr val="0000FF"/>
                </a:solidFill>
                <a:latin typeface="Calibri"/>
              </a:rPr>
              <a:t>It’s recommended to take max 6~9 months for study phase if normative work is planned for Rel-20. </a:t>
            </a:r>
            <a:endParaRPr lang="en-GB" altLang="zh-CN" sz="1400" dirty="0">
              <a:solidFill>
                <a:srgbClr val="0000FF"/>
              </a:solidFill>
              <a:latin typeface="Calibri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Start of Rel-20 </a:t>
            </a:r>
            <a:r>
              <a:rPr lang="en-GB" altLang="zh-CN" sz="1200" dirty="0">
                <a:solidFill>
                  <a:srgbClr val="FF0000"/>
                </a:solidFill>
                <a:latin typeface="Calibri"/>
              </a:rPr>
              <a:t>prime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 study:</a:t>
            </a:r>
            <a:r>
              <a:rPr lang="en-GB" altLang="zh-CN" sz="1200" dirty="0">
                <a:solidFill>
                  <a:srgbClr val="FF0000"/>
                </a:solidFill>
                <a:latin typeface="Calibri"/>
              </a:rPr>
              <a:t> right after 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Jun.2025 (SA#108/SA5#161)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End of Rel-20 </a:t>
            </a:r>
            <a:r>
              <a:rPr lang="en-US" altLang="zh-CN" sz="1200" dirty="0">
                <a:solidFill>
                  <a:srgbClr val="FF0000"/>
                </a:solidFill>
                <a:latin typeface="Calibri"/>
              </a:rPr>
              <a:t>prime</a:t>
            </a: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 normative: Dec.2026 (SA#114/SA5#170)</a:t>
            </a:r>
          </a:p>
          <a:p>
            <a:pPr lvl="0"/>
            <a:endParaRPr lang="en-GB" altLang="zh-CN" sz="1200" dirty="0">
              <a:solidFill>
                <a:prstClr val="black"/>
              </a:solidFill>
              <a:latin typeface="Calibri"/>
            </a:endParaRPr>
          </a:p>
          <a:p>
            <a:pPr lvl="0"/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OAM/CH supporting to network feature</a:t>
            </a: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(SA5 is ready to support network features pending the availability of inputs from other WGs)</a:t>
            </a:r>
            <a:endParaRPr lang="en-GB" altLang="zh-CN" sz="1400" b="1" dirty="0">
              <a:solidFill>
                <a:prstClr val="black"/>
              </a:solidFill>
              <a:latin typeface="Calibri"/>
            </a:endParaRPr>
          </a:p>
          <a:p>
            <a:pPr lvl="0"/>
            <a:r>
              <a:rPr lang="en-US" altLang="zh-CN" sz="1400" dirty="0">
                <a:solidFill>
                  <a:srgbClr val="0000FF"/>
                </a:solidFill>
                <a:latin typeface="Calibri"/>
              </a:rPr>
              <a:t>All supporting studies/normative WIDs to be agreed no later than May.2026 (SA5#167) and target for approval in Jun.2026 (SA#112). </a:t>
            </a:r>
            <a:endParaRPr lang="zh-CN" altLang="zh-CN" sz="1400" dirty="0">
              <a:solidFill>
                <a:srgbClr val="0000FF"/>
              </a:solidFill>
              <a:latin typeface="Calibri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Start of Rel-20 </a:t>
            </a:r>
            <a:r>
              <a:rPr lang="en-GB" altLang="zh-CN" sz="1200" dirty="0">
                <a:solidFill>
                  <a:srgbClr val="FF0000"/>
                </a:solidFill>
                <a:latin typeface="Calibri"/>
              </a:rPr>
              <a:t>supporting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 study (if needed): </a:t>
            </a:r>
            <a:r>
              <a:rPr lang="en-GB" altLang="zh-CN" sz="1200" dirty="0">
                <a:solidFill>
                  <a:srgbClr val="FF0000"/>
                </a:solidFill>
                <a:latin typeface="Calibri"/>
              </a:rPr>
              <a:t>right after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Jun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.2026 (SA#112/SA5#167)</a:t>
            </a:r>
            <a:endParaRPr lang="en-US" altLang="zh-CN" sz="1200" dirty="0">
              <a:solidFill>
                <a:prstClr val="black"/>
              </a:solidFill>
              <a:latin typeface="Calibri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End of Rel-20 </a:t>
            </a:r>
            <a:r>
              <a:rPr lang="en-US" altLang="zh-CN" sz="1200" dirty="0">
                <a:solidFill>
                  <a:srgbClr val="FF0000"/>
                </a:solidFill>
                <a:latin typeface="Calibri"/>
              </a:rPr>
              <a:t>supporting</a:t>
            </a: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 normative: Mar.2027 (SA#115/SA5#171)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0914C5E-C134-4EE1-93F9-A3C283F4B47E}"/>
              </a:ext>
            </a:extLst>
          </p:cNvPr>
          <p:cNvSpPr/>
          <p:nvPr/>
        </p:nvSpPr>
        <p:spPr>
          <a:xfrm>
            <a:off x="6123288" y="2284731"/>
            <a:ext cx="5502876" cy="160043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6G SI Rel-20:</a:t>
            </a:r>
          </a:p>
          <a:p>
            <a:endParaRPr lang="en-US" altLang="zh-CN" sz="1400" b="1" dirty="0">
              <a:solidFill>
                <a:prstClr val="black"/>
              </a:solidFill>
              <a:highlight>
                <a:srgbClr val="00FFFF"/>
              </a:highlight>
              <a:latin typeface="Calibri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Start of Rel-20 study: Sep.2025 (SA#109/SA5#163)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End of Rel-20 study: 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Mar.2027 (SA#115/SA5#171) or Jun.2027 (SA#116/SA5#172) </a:t>
            </a:r>
          </a:p>
          <a:p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Note: Check point on Mar. 2026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  <a:sym typeface="+mn-ea"/>
              </a:rPr>
              <a:t>(SA#111/SA5#165)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 for 6G end time and future 6G workplan</a:t>
            </a:r>
          </a:p>
        </p:txBody>
      </p:sp>
    </p:spTree>
    <p:extLst>
      <p:ext uri="{BB962C8B-B14F-4D97-AF65-F5344CB8AC3E}">
        <p14:creationId xmlns:p14="http://schemas.microsoft.com/office/powerpoint/2010/main" val="250717048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202371</TotalTime>
  <Words>5229</Words>
  <Application>Microsoft Office PowerPoint</Application>
  <PresentationFormat>Widescreen</PresentationFormat>
  <Paragraphs>933</Paragraphs>
  <Slides>31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7" baseType="lpstr">
      <vt:lpstr>Batang</vt:lpstr>
      <vt:lpstr>Microsoft YaHei UI</vt:lpstr>
      <vt:lpstr>Montserrat</vt:lpstr>
      <vt:lpstr>MS PGothic</vt:lpstr>
      <vt:lpstr>MS PGothic</vt:lpstr>
      <vt:lpstr>Söhne</vt:lpstr>
      <vt:lpstr>等线</vt:lpstr>
      <vt:lpstr>黑体</vt:lpstr>
      <vt:lpstr>宋体</vt:lpstr>
      <vt:lpstr>Microsoft YaHei</vt:lpstr>
      <vt:lpstr>Arial</vt:lpstr>
      <vt:lpstr>Calibri</vt:lpstr>
      <vt:lpstr>Times New Roman</vt:lpstr>
      <vt:lpstr>Wingdings</vt:lpstr>
      <vt:lpstr>Wingdings 3</vt:lpstr>
      <vt:lpstr>Office Theme</vt:lpstr>
      <vt:lpstr>   Rel-20 SA5 Work Planning SA5#162, Goteborg, Sweden, 25 - 29 August 2025 </vt:lpstr>
      <vt:lpstr>Content</vt:lpstr>
      <vt:lpstr>SA#108 information: Rel-20 5GA timeline (ref:SP-250890)</vt:lpstr>
      <vt:lpstr>SA#108 information: Release 20 (FS) 6G timeline (ref:SP-250890)</vt:lpstr>
      <vt:lpstr>SA#108 information: Overall 6G Workplan </vt:lpstr>
      <vt:lpstr>Selecting release for Charging/OAM aspects proposals endorsed in SA#108 </vt:lpstr>
      <vt:lpstr>Content</vt:lpstr>
      <vt:lpstr>Rel-19~21 timelines with SA5</vt:lpstr>
      <vt:lpstr>Detailed Rel-20 time plan with 5GA/6G</vt:lpstr>
      <vt:lpstr>SA5 Rel-20 Capacity Summary </vt:lpstr>
      <vt:lpstr>PowerPoint Presentation</vt:lpstr>
      <vt:lpstr>Content</vt:lpstr>
      <vt:lpstr>PowerPoint Presentation</vt:lpstr>
      <vt:lpstr>SA5 Rel-20 5GA Content Definition steps</vt:lpstr>
      <vt:lpstr>PowerPoint Presentation</vt:lpstr>
      <vt:lpstr>PowerPoint Presentation</vt:lpstr>
      <vt:lpstr>Content</vt:lpstr>
      <vt:lpstr>PowerPoint Presentation</vt:lpstr>
      <vt:lpstr>SA5 Rel-20 6G Content Definition steps</vt:lpstr>
      <vt:lpstr>Rel-20 Source of 6G Requirements</vt:lpstr>
      <vt:lpstr>Content</vt:lpstr>
      <vt:lpstr>SA5 calendar with OAM TU (one track) </vt:lpstr>
      <vt:lpstr>TU Budget for SA5 OAM</vt:lpstr>
      <vt:lpstr>SA5 Rel-20 OAM TU planning (Jan.2025~Mar.2027)</vt:lpstr>
      <vt:lpstr>SA5 calendar with CH TU (one track) </vt:lpstr>
      <vt:lpstr>TU Budget for SA5 CH</vt:lpstr>
      <vt:lpstr>SA5 Rel-20 CH TU planning (Jan.2025~Mar.2027)</vt:lpstr>
      <vt:lpstr>Thank you!</vt:lpstr>
      <vt:lpstr>Sample of OAM TU planning and statistics</vt:lpstr>
      <vt:lpstr>PowerPoint Presentation</vt:lpstr>
      <vt:lpstr>SA5 Rel-20 6G NWM Links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0825</cp:lastModifiedBy>
  <cp:revision>4224</cp:revision>
  <dcterms:created xsi:type="dcterms:W3CDTF">2008-08-30T09:32:10Z</dcterms:created>
  <dcterms:modified xsi:type="dcterms:W3CDTF">2025-08-25T20:18:26Z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(3)HSaI//Rve5D69a2rR01qikLMg8fBi7fbuLeQwCi0aiGGsPyU3Mgg8aLGmQIgGGW6lZ1wBxjJ
EhWORLgYHfONLBrwUqoTgYi53+5skbuNzu1RbWWBoDJb80e/CnqkV80Uhi/gQkluzhJjn68j
wp0cAUzLXar7qmepWlAomGpL/JeoUsQpMTHbemuMvAvVmQbtX+7lO39quxCFl0FTg80GHKUN
ECpYBx/EaLUBOaBg1M</vt:lpwstr>
  </property>
  <property fmtid="{D5CDD505-2E9C-101B-9397-08002B2CF9AE}" pid="3" name="_2015_ms_pID_7253431">
    <vt:lpwstr>reXBAGrBtLORN2aPD1U8fk7kkNE5T5qooM8FCi8nqk2oGuV41nGhlk
SzzKy6PpoM0kaS9w8fznEWNEMGHe0aQbHReC+YkFx70WbT8RPRHIxNaePHGUI1f8SZCIqlOT
Kmy6rfQ+Lr3avZQ1c23Is0xYuR/9XyrYEBWMSLQTZ7CW+f4zoXn8xYkg4xbZOH4gYJBCmCtw
/mlakcnBnbBodogAFs+je1m2ue97hWcmPTq8</vt:lpwstr>
  </property>
  <property fmtid="{D5CDD505-2E9C-101B-9397-08002B2CF9AE}" pid="4" name="_2015_ms_pID_7253432">
    <vt:lpwstr>++FiV3WCZF+LOrc+o4XJwX8=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