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5"/>
  </p:notesMasterIdLst>
  <p:handoutMasterIdLst>
    <p:handoutMasterId r:id="rId36"/>
  </p:handoutMasterIdLst>
  <p:sldIdLst>
    <p:sldId id="303" r:id="rId2"/>
    <p:sldId id="937" r:id="rId3"/>
    <p:sldId id="960" r:id="rId4"/>
    <p:sldId id="934" r:id="rId5"/>
    <p:sldId id="976" r:id="rId6"/>
    <p:sldId id="985" r:id="rId7"/>
    <p:sldId id="982" r:id="rId8"/>
    <p:sldId id="983" r:id="rId9"/>
    <p:sldId id="984" r:id="rId10"/>
    <p:sldId id="954" r:id="rId11"/>
    <p:sldId id="968" r:id="rId12"/>
    <p:sldId id="940" r:id="rId13"/>
    <p:sldId id="943" r:id="rId14"/>
    <p:sldId id="979" r:id="rId15"/>
    <p:sldId id="924" r:id="rId16"/>
    <p:sldId id="980" r:id="rId17"/>
    <p:sldId id="957" r:id="rId18"/>
    <p:sldId id="952" r:id="rId19"/>
    <p:sldId id="704" r:id="rId20"/>
    <p:sldId id="941" r:id="rId21"/>
    <p:sldId id="948" r:id="rId22"/>
    <p:sldId id="935" r:id="rId23"/>
    <p:sldId id="939" r:id="rId24"/>
    <p:sldId id="938" r:id="rId25"/>
    <p:sldId id="962" r:id="rId26"/>
    <p:sldId id="936" r:id="rId27"/>
    <p:sldId id="951" r:id="rId28"/>
    <p:sldId id="977" r:id="rId29"/>
    <p:sldId id="907" r:id="rId30"/>
    <p:sldId id="908" r:id="rId31"/>
    <p:sldId id="925" r:id="rId32"/>
    <p:sldId id="949" r:id="rId33"/>
    <p:sldId id="950" r:id="rId3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FF3300"/>
    <a:srgbClr val="0000FF"/>
    <a:srgbClr val="72AF2F"/>
    <a:srgbClr val="C1E442"/>
    <a:srgbClr val="6600FF"/>
    <a:srgbClr val="FFFFCC"/>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65" autoAdjust="0"/>
    <p:restoredTop sz="97931" autoAdjust="0"/>
  </p:normalViewPr>
  <p:slideViewPr>
    <p:cSldViewPr snapToGrid="0">
      <p:cViewPr varScale="1">
        <p:scale>
          <a:sx n="100" d="100"/>
          <a:sy n="100" d="100"/>
        </p:scale>
        <p:origin x="77" y="13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5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5&#24037;&#20316;\&#26631;&#20934;&#24037;&#20316;\3GPP\SA%23108\SA5%20report\tdoc%20stats\SA5%20tdoc%20statistics-20250527-2024_d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800" b="0" i="0" baseline="0">
                <a:effectLst/>
              </a:rPr>
              <a:t>Rel-19 OAM submitted tdocs</a:t>
            </a:r>
            <a:endParaRPr lang="zh-CN" altLang="zh-CN">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Sheet3!$L$1</c:f>
              <c:strCache>
                <c:ptCount val="1"/>
                <c:pt idx="0">
                  <c:v>total submitted</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Sheet3!$A$2:$A$23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Sheet3!$L$2:$L$23</c:f>
              <c:numCache>
                <c:formatCode>General</c:formatCode>
                <c:ptCount val="22"/>
                <c:pt idx="0">
                  <c:v>357</c:v>
                </c:pt>
                <c:pt idx="1">
                  <c:v>52</c:v>
                </c:pt>
                <c:pt idx="2">
                  <c:v>32</c:v>
                </c:pt>
                <c:pt idx="3">
                  <c:v>109</c:v>
                </c:pt>
                <c:pt idx="4">
                  <c:v>92</c:v>
                </c:pt>
                <c:pt idx="5">
                  <c:v>39</c:v>
                </c:pt>
                <c:pt idx="6">
                  <c:v>89</c:v>
                </c:pt>
                <c:pt idx="7">
                  <c:v>24</c:v>
                </c:pt>
                <c:pt idx="8">
                  <c:v>61</c:v>
                </c:pt>
                <c:pt idx="9">
                  <c:v>38</c:v>
                </c:pt>
                <c:pt idx="10">
                  <c:v>49</c:v>
                </c:pt>
                <c:pt idx="11">
                  <c:v>134</c:v>
                </c:pt>
                <c:pt idx="12">
                  <c:v>153</c:v>
                </c:pt>
                <c:pt idx="13">
                  <c:v>102</c:v>
                </c:pt>
                <c:pt idx="14">
                  <c:v>15</c:v>
                </c:pt>
                <c:pt idx="15">
                  <c:v>174</c:v>
                </c:pt>
                <c:pt idx="16">
                  <c:v>160</c:v>
                </c:pt>
                <c:pt idx="17">
                  <c:v>196</c:v>
                </c:pt>
                <c:pt idx="18">
                  <c:v>203</c:v>
                </c:pt>
                <c:pt idx="19">
                  <c:v>7</c:v>
                </c:pt>
                <c:pt idx="20">
                  <c:v>124</c:v>
                </c:pt>
                <c:pt idx="21">
                  <c:v>63</c:v>
                </c:pt>
              </c:numCache>
            </c:numRef>
          </c:val>
          <c:smooth val="0"/>
          <c:extLst>
            <c:ext xmlns:c16="http://schemas.microsoft.com/office/drawing/2014/chart" uri="{C3380CC4-5D6E-409C-BE32-E72D297353CC}">
              <c16:uniqueId val="{00000000-48A8-4621-AD1C-F4B4B224160D}"/>
            </c:ext>
          </c:extLst>
        </c:ser>
        <c:ser>
          <c:idx val="1"/>
          <c:order val="1"/>
          <c:tx>
            <c:strRef>
              <c:f>Sheet3!$V$1</c:f>
              <c:strCache>
                <c:ptCount val="1"/>
                <c:pt idx="0">
                  <c:v>total agreed</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Sheet3!$A$2:$A$23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Sheet3!$V$2:$V$23</c:f>
              <c:numCache>
                <c:formatCode>General</c:formatCode>
                <c:ptCount val="22"/>
                <c:pt idx="0">
                  <c:v>128</c:v>
                </c:pt>
                <c:pt idx="1">
                  <c:v>32</c:v>
                </c:pt>
                <c:pt idx="2">
                  <c:v>19</c:v>
                </c:pt>
                <c:pt idx="3">
                  <c:v>64</c:v>
                </c:pt>
                <c:pt idx="4">
                  <c:v>70</c:v>
                </c:pt>
                <c:pt idx="5">
                  <c:v>27</c:v>
                </c:pt>
                <c:pt idx="6">
                  <c:v>81</c:v>
                </c:pt>
                <c:pt idx="7">
                  <c:v>22</c:v>
                </c:pt>
                <c:pt idx="8">
                  <c:v>45</c:v>
                </c:pt>
                <c:pt idx="9">
                  <c:v>30</c:v>
                </c:pt>
                <c:pt idx="10">
                  <c:v>48</c:v>
                </c:pt>
                <c:pt idx="11">
                  <c:v>107</c:v>
                </c:pt>
                <c:pt idx="12">
                  <c:v>76</c:v>
                </c:pt>
                <c:pt idx="13">
                  <c:v>61</c:v>
                </c:pt>
                <c:pt idx="14">
                  <c:v>9</c:v>
                </c:pt>
                <c:pt idx="15">
                  <c:v>132</c:v>
                </c:pt>
                <c:pt idx="16">
                  <c:v>108</c:v>
                </c:pt>
                <c:pt idx="17">
                  <c:v>89</c:v>
                </c:pt>
                <c:pt idx="18">
                  <c:v>80</c:v>
                </c:pt>
                <c:pt idx="19">
                  <c:v>6</c:v>
                </c:pt>
                <c:pt idx="20">
                  <c:v>79</c:v>
                </c:pt>
                <c:pt idx="21">
                  <c:v>57</c:v>
                </c:pt>
              </c:numCache>
            </c:numRef>
          </c:val>
          <c:smooth val="0"/>
          <c:extLst>
            <c:ext xmlns:c16="http://schemas.microsoft.com/office/drawing/2014/chart" uri="{C3380CC4-5D6E-409C-BE32-E72D297353CC}">
              <c16:uniqueId val="{00000001-48A8-4621-AD1C-F4B4B224160D}"/>
            </c:ext>
          </c:extLst>
        </c:ser>
        <c:dLbls>
          <c:showLegendKey val="0"/>
          <c:showVal val="0"/>
          <c:showCatName val="0"/>
          <c:showSerName val="0"/>
          <c:showPercent val="0"/>
          <c:showBubbleSize val="0"/>
        </c:dLbls>
        <c:marker val="1"/>
        <c:smooth val="0"/>
        <c:axId val="545164608"/>
        <c:axId val="267170176"/>
      </c:lineChart>
      <c:catAx>
        <c:axId val="545164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67170176"/>
        <c:crosses val="autoZero"/>
        <c:auto val="1"/>
        <c:lblAlgn val="ctr"/>
        <c:lblOffset val="100"/>
        <c:noMultiLvlLbl val="0"/>
      </c:catAx>
      <c:valAx>
        <c:axId val="267170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451646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Planned &amp; Used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Sheet1!$A$2:$A$89</c:f>
              <c:strCache>
                <c:ptCount val="85"/>
                <c:pt idx="0">
                  <c:v>AIML</c:v>
                </c:pt>
                <c:pt idx="4">
                  <c:v>MDA</c:v>
                </c:pt>
                <c:pt idx="8">
                  <c:v>IDM</c:v>
                </c:pt>
                <c:pt idx="12">
                  <c:v>CCL</c:v>
                </c:pt>
                <c:pt idx="16">
                  <c:v>NDT</c:v>
                </c:pt>
                <c:pt idx="20">
                  <c:v>CMO</c:v>
                </c:pt>
                <c:pt idx="24">
                  <c:v>MSEC</c:v>
                </c:pt>
                <c:pt idx="28">
                  <c:v>SBMA</c:v>
                </c:pt>
                <c:pt idx="32">
                  <c:v>PTM</c:v>
                </c:pt>
                <c:pt idx="36">
                  <c:v>MADCOL</c:v>
                </c:pt>
                <c:pt idx="40">
                  <c:v>SREP</c:v>
                </c:pt>
                <c:pt idx="44">
                  <c:v>PM</c:v>
                </c:pt>
                <c:pt idx="48">
                  <c:v>AdNRM</c:v>
                </c:pt>
                <c:pt idx="52">
                  <c:v>TMQ</c:v>
                </c:pt>
                <c:pt idx="56">
                  <c:v>NTNM</c:v>
                </c:pt>
                <c:pt idx="60">
                  <c:v>IABM</c:v>
                </c:pt>
                <c:pt idx="64">
                  <c:v>RedcapM</c:v>
                </c:pt>
                <c:pt idx="68">
                  <c:v>NWDAFM</c:v>
                </c:pt>
                <c:pt idx="72">
                  <c:v>NSM</c:v>
                </c:pt>
                <c:pt idx="76">
                  <c:v>EE</c:v>
                </c:pt>
                <c:pt idx="80">
                  <c:v>Mexpo</c:v>
                </c:pt>
                <c:pt idx="84">
                  <c:v>MStraM</c:v>
                </c:pt>
              </c:strCache>
            </c:strRef>
          </c:cat>
          <c:val>
            <c:numRef>
              <c:f>Sheet1!$B$2:$B$89</c:f>
              <c:numCache>
                <c:formatCode>General</c:formatCode>
                <c:ptCount val="88"/>
                <c:pt idx="0">
                  <c:v>6.1999999999999993</c:v>
                </c:pt>
                <c:pt idx="1">
                  <c:v>6.42</c:v>
                </c:pt>
                <c:pt idx="2">
                  <c:v>0</c:v>
                </c:pt>
                <c:pt idx="3">
                  <c:v>0</c:v>
                </c:pt>
                <c:pt idx="4">
                  <c:v>4.7000000000000011</c:v>
                </c:pt>
                <c:pt idx="5">
                  <c:v>2.91</c:v>
                </c:pt>
                <c:pt idx="6">
                  <c:v>3.8</c:v>
                </c:pt>
                <c:pt idx="7">
                  <c:v>0.8</c:v>
                </c:pt>
                <c:pt idx="8">
                  <c:v>4</c:v>
                </c:pt>
                <c:pt idx="9">
                  <c:v>3.2399999999999998</c:v>
                </c:pt>
                <c:pt idx="10">
                  <c:v>4</c:v>
                </c:pt>
                <c:pt idx="11">
                  <c:v>0.9</c:v>
                </c:pt>
                <c:pt idx="12">
                  <c:v>6.4</c:v>
                </c:pt>
                <c:pt idx="13">
                  <c:v>5.01</c:v>
                </c:pt>
                <c:pt idx="14">
                  <c:v>1.5</c:v>
                </c:pt>
                <c:pt idx="15">
                  <c:v>0</c:v>
                </c:pt>
                <c:pt idx="16">
                  <c:v>3.3</c:v>
                </c:pt>
                <c:pt idx="17">
                  <c:v>3.2699999999999996</c:v>
                </c:pt>
                <c:pt idx="18">
                  <c:v>0</c:v>
                </c:pt>
                <c:pt idx="19">
                  <c:v>0</c:v>
                </c:pt>
                <c:pt idx="20">
                  <c:v>6.6</c:v>
                </c:pt>
                <c:pt idx="21">
                  <c:v>4.49</c:v>
                </c:pt>
                <c:pt idx="22">
                  <c:v>0</c:v>
                </c:pt>
                <c:pt idx="23">
                  <c:v>0</c:v>
                </c:pt>
                <c:pt idx="24">
                  <c:v>0.7</c:v>
                </c:pt>
                <c:pt idx="25">
                  <c:v>0.2</c:v>
                </c:pt>
                <c:pt idx="26">
                  <c:v>0</c:v>
                </c:pt>
                <c:pt idx="27">
                  <c:v>0</c:v>
                </c:pt>
                <c:pt idx="28">
                  <c:v>5.5</c:v>
                </c:pt>
                <c:pt idx="29">
                  <c:v>3.8899999999999997</c:v>
                </c:pt>
                <c:pt idx="30">
                  <c:v>0</c:v>
                </c:pt>
                <c:pt idx="32">
                  <c:v>4</c:v>
                </c:pt>
                <c:pt idx="33">
                  <c:v>1.02</c:v>
                </c:pt>
                <c:pt idx="34">
                  <c:v>2</c:v>
                </c:pt>
                <c:pt idx="35">
                  <c:v>1.1000000000000001</c:v>
                </c:pt>
                <c:pt idx="36">
                  <c:v>0</c:v>
                </c:pt>
                <c:pt idx="37">
                  <c:v>0</c:v>
                </c:pt>
                <c:pt idx="38">
                  <c:v>2.9000000000000004</c:v>
                </c:pt>
                <c:pt idx="39">
                  <c:v>1.57</c:v>
                </c:pt>
                <c:pt idx="40">
                  <c:v>2</c:v>
                </c:pt>
                <c:pt idx="41">
                  <c:v>0.53</c:v>
                </c:pt>
                <c:pt idx="42">
                  <c:v>0.5</c:v>
                </c:pt>
                <c:pt idx="43">
                  <c:v>0.35</c:v>
                </c:pt>
                <c:pt idx="44">
                  <c:v>0</c:v>
                </c:pt>
                <c:pt idx="45">
                  <c:v>0</c:v>
                </c:pt>
                <c:pt idx="46">
                  <c:v>2.1999999999999997</c:v>
                </c:pt>
                <c:pt idx="47">
                  <c:v>2.19</c:v>
                </c:pt>
                <c:pt idx="48">
                  <c:v>0</c:v>
                </c:pt>
                <c:pt idx="49">
                  <c:v>0</c:v>
                </c:pt>
                <c:pt idx="50">
                  <c:v>2.8000000000000003</c:v>
                </c:pt>
                <c:pt idx="51">
                  <c:v>2.2800000000000002</c:v>
                </c:pt>
                <c:pt idx="52">
                  <c:v>0</c:v>
                </c:pt>
                <c:pt idx="53">
                  <c:v>0</c:v>
                </c:pt>
                <c:pt idx="54">
                  <c:v>0.5</c:v>
                </c:pt>
                <c:pt idx="55">
                  <c:v>0.52</c:v>
                </c:pt>
                <c:pt idx="56">
                  <c:v>3.9</c:v>
                </c:pt>
                <c:pt idx="57">
                  <c:v>2.5499999999999998</c:v>
                </c:pt>
                <c:pt idx="58">
                  <c:v>1.6</c:v>
                </c:pt>
                <c:pt idx="59">
                  <c:v>0</c:v>
                </c:pt>
                <c:pt idx="60">
                  <c:v>1.5999999999999999</c:v>
                </c:pt>
                <c:pt idx="61">
                  <c:v>0.53</c:v>
                </c:pt>
                <c:pt idx="62">
                  <c:v>0.1</c:v>
                </c:pt>
                <c:pt idx="63">
                  <c:v>0</c:v>
                </c:pt>
                <c:pt idx="64">
                  <c:v>3.3</c:v>
                </c:pt>
                <c:pt idx="65">
                  <c:v>1.07</c:v>
                </c:pt>
                <c:pt idx="66">
                  <c:v>0</c:v>
                </c:pt>
                <c:pt idx="67">
                  <c:v>0</c:v>
                </c:pt>
                <c:pt idx="68">
                  <c:v>1.5</c:v>
                </c:pt>
                <c:pt idx="69">
                  <c:v>0.64</c:v>
                </c:pt>
                <c:pt idx="70">
                  <c:v>0.7</c:v>
                </c:pt>
                <c:pt idx="71">
                  <c:v>0.30000000000000004</c:v>
                </c:pt>
                <c:pt idx="72">
                  <c:v>2.5</c:v>
                </c:pt>
                <c:pt idx="73">
                  <c:v>0.59</c:v>
                </c:pt>
                <c:pt idx="74">
                  <c:v>0.1</c:v>
                </c:pt>
                <c:pt idx="75">
                  <c:v>0.1</c:v>
                </c:pt>
                <c:pt idx="76">
                  <c:v>5</c:v>
                </c:pt>
                <c:pt idx="77">
                  <c:v>5.0500000000000007</c:v>
                </c:pt>
                <c:pt idx="78">
                  <c:v>0</c:v>
                </c:pt>
                <c:pt idx="79">
                  <c:v>0</c:v>
                </c:pt>
                <c:pt idx="80">
                  <c:v>4.5500000000000007</c:v>
                </c:pt>
                <c:pt idx="81">
                  <c:v>3.26</c:v>
                </c:pt>
                <c:pt idx="82">
                  <c:v>1.45</c:v>
                </c:pt>
                <c:pt idx="83">
                  <c:v>0</c:v>
                </c:pt>
                <c:pt idx="86">
                  <c:v>1.5</c:v>
                </c:pt>
                <c:pt idx="87">
                  <c:v>1.2</c:v>
                </c:pt>
              </c:numCache>
            </c:numRef>
          </c:val>
          <c:extLst>
            <c:ext xmlns:c16="http://schemas.microsoft.com/office/drawing/2014/chart" uri="{C3380CC4-5D6E-409C-BE32-E72D297353CC}">
              <c16:uniqueId val="{00000000-C8C8-4307-9099-CFEEFBB2170D}"/>
            </c:ext>
          </c:extLst>
        </c:ser>
        <c:dLbls>
          <c:showLegendKey val="0"/>
          <c:showVal val="0"/>
          <c:showCatName val="0"/>
          <c:showSerName val="0"/>
          <c:showPercent val="0"/>
          <c:showBubbleSize val="0"/>
        </c:dLbls>
        <c:gapWidth val="219"/>
        <c:overlap val="-27"/>
        <c:axId val="1059389455"/>
        <c:axId val="1238182303"/>
      </c:barChart>
      <c:catAx>
        <c:axId val="105938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8182303"/>
        <c:crosses val="autoZero"/>
        <c:auto val="1"/>
        <c:lblAlgn val="ctr"/>
        <c:lblOffset val="100"/>
        <c:noMultiLvlLbl val="0"/>
      </c:catAx>
      <c:valAx>
        <c:axId val="12381823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059389455"/>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BONUS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Sheet1!$A$97:$A$118</c:f>
              <c:strCache>
                <c:ptCount val="22"/>
                <c:pt idx="0">
                  <c:v>AIML</c:v>
                </c:pt>
                <c:pt idx="1">
                  <c:v>MDA</c:v>
                </c:pt>
                <c:pt idx="2">
                  <c:v>IDM</c:v>
                </c:pt>
                <c:pt idx="3">
                  <c:v>CCL</c:v>
                </c:pt>
                <c:pt idx="4">
                  <c:v>NDT</c:v>
                </c:pt>
                <c:pt idx="5">
                  <c:v>CMO</c:v>
                </c:pt>
                <c:pt idx="6">
                  <c:v>MSEC</c:v>
                </c:pt>
                <c:pt idx="7">
                  <c:v>SBMA</c:v>
                </c:pt>
                <c:pt idx="8">
                  <c:v>PTM</c:v>
                </c:pt>
                <c:pt idx="9">
                  <c:v>MADCOL</c:v>
                </c:pt>
                <c:pt idx="10">
                  <c:v>SREP</c:v>
                </c:pt>
                <c:pt idx="11">
                  <c:v>PM</c:v>
                </c:pt>
                <c:pt idx="12">
                  <c:v>AdNRM</c:v>
                </c:pt>
                <c:pt idx="13">
                  <c:v>TMQ</c:v>
                </c:pt>
                <c:pt idx="14">
                  <c:v>NTNM</c:v>
                </c:pt>
                <c:pt idx="15">
                  <c:v>IABM</c:v>
                </c:pt>
                <c:pt idx="16">
                  <c:v>RedcapM</c:v>
                </c:pt>
                <c:pt idx="17">
                  <c:v>NWDAFM</c:v>
                </c:pt>
                <c:pt idx="18">
                  <c:v>NSM</c:v>
                </c:pt>
                <c:pt idx="19">
                  <c:v>EE</c:v>
                </c:pt>
                <c:pt idx="20">
                  <c:v>Mexpo</c:v>
                </c:pt>
                <c:pt idx="21">
                  <c:v>Monstra</c:v>
                </c:pt>
              </c:strCache>
            </c:strRef>
          </c:cat>
          <c:val>
            <c:numRef>
              <c:f>Sheet1!$B$97:$B$118</c:f>
              <c:numCache>
                <c:formatCode>General</c:formatCode>
                <c:ptCount val="22"/>
                <c:pt idx="0">
                  <c:v>5.7</c:v>
                </c:pt>
                <c:pt idx="1">
                  <c:v>0.33</c:v>
                </c:pt>
                <c:pt idx="2">
                  <c:v>3.76</c:v>
                </c:pt>
                <c:pt idx="3">
                  <c:v>1</c:v>
                </c:pt>
                <c:pt idx="4">
                  <c:v>2.5</c:v>
                </c:pt>
                <c:pt idx="5">
                  <c:v>6.26</c:v>
                </c:pt>
                <c:pt idx="6">
                  <c:v>0</c:v>
                </c:pt>
                <c:pt idx="7">
                  <c:v>0</c:v>
                </c:pt>
                <c:pt idx="8">
                  <c:v>0</c:v>
                </c:pt>
                <c:pt idx="9">
                  <c:v>0</c:v>
                </c:pt>
                <c:pt idx="10">
                  <c:v>0</c:v>
                </c:pt>
                <c:pt idx="11">
                  <c:v>0.3</c:v>
                </c:pt>
                <c:pt idx="12">
                  <c:v>0</c:v>
                </c:pt>
                <c:pt idx="13">
                  <c:v>0</c:v>
                </c:pt>
                <c:pt idx="14">
                  <c:v>0</c:v>
                </c:pt>
                <c:pt idx="15">
                  <c:v>0</c:v>
                </c:pt>
                <c:pt idx="16">
                  <c:v>0</c:v>
                </c:pt>
                <c:pt idx="17">
                  <c:v>0</c:v>
                </c:pt>
                <c:pt idx="18">
                  <c:v>0</c:v>
                </c:pt>
                <c:pt idx="19">
                  <c:v>3.7</c:v>
                </c:pt>
                <c:pt idx="20">
                  <c:v>2.7</c:v>
                </c:pt>
                <c:pt idx="21">
                  <c:v>0</c:v>
                </c:pt>
              </c:numCache>
            </c:numRef>
          </c:val>
          <c:extLst>
            <c:ext xmlns:c16="http://schemas.microsoft.com/office/drawing/2014/chart" uri="{C3380CC4-5D6E-409C-BE32-E72D297353CC}">
              <c16:uniqueId val="{00000000-BD3C-4511-81A2-DA37154C1D79}"/>
            </c:ext>
          </c:extLst>
        </c:ser>
        <c:dLbls>
          <c:showLegendKey val="0"/>
          <c:showVal val="0"/>
          <c:showCatName val="0"/>
          <c:showSerName val="0"/>
          <c:showPercent val="0"/>
          <c:showBubbleSize val="0"/>
        </c:dLbls>
        <c:gapWidth val="219"/>
        <c:overlap val="-27"/>
        <c:axId val="862235103"/>
        <c:axId val="1237457935"/>
      </c:barChart>
      <c:catAx>
        <c:axId val="862235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7457935"/>
        <c:crosses val="autoZero"/>
        <c:auto val="1"/>
        <c:lblAlgn val="ctr"/>
        <c:lblOffset val="100"/>
        <c:noMultiLvlLbl val="0"/>
      </c:catAx>
      <c:valAx>
        <c:axId val="12374579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62235103"/>
        <c:crosses val="autoZero"/>
        <c:crossBetween val="between"/>
      </c:valAx>
      <c:spPr>
        <a:noFill/>
        <a:ln>
          <a:noFill/>
        </a:ln>
        <a:effectLst/>
      </c:spPr>
    </c:plotArea>
    <c:plotVisOnly val="1"/>
    <c:dispBlanksAs val="gap"/>
    <c:showDLblsOverMax val="0"/>
  </c:chart>
  <c:spPr>
    <a:solidFill>
      <a:schemeClr val="bg1"/>
    </a:solidFill>
    <a:ln>
      <a:solidFill>
        <a:schemeClr val="tx1"/>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8/28/2025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8/28/2025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S5-253743, </a:t>
            </a:r>
            <a:r>
              <a:rPr lang="fi-FI" sz="1100" b="1" spc="300" dirty="0">
                <a:ea typeface="+mn-ea"/>
                <a:cs typeface="Arial" panose="020B0604020202020204" pitchFamily="34" charset="0"/>
              </a:rPr>
              <a:t>SA5#162, Goteborg, Sweden, 25 - 29 August 2025</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nwm-trial.etsi.org/#/documents/9140"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nwm-trial.etsi.org/#/documents/9141"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62</a:t>
            </a:r>
            <a:r>
              <a:rPr lang="fr-FR" altLang="zh-CN" sz="2400" dirty="0">
                <a:latin typeface="Arial" pitchFamily="34" charset="0"/>
              </a:rPr>
              <a:t>, </a:t>
            </a:r>
            <a:r>
              <a:rPr lang="fi-FI" altLang="zh-CN" sz="2400" dirty="0">
                <a:latin typeface="Arial" pitchFamily="34" charset="0"/>
              </a:rPr>
              <a:t>Goteborg, Sweden, 25 - 29 August 2025</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9331354"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p>
          <a:p>
            <a:pPr>
              <a:lnSpc>
                <a:spcPct val="80000"/>
              </a:lnSpc>
            </a:pPr>
            <a:r>
              <a:rPr lang="en-GB" altLang="zh-CN" sz="2400" dirty="0">
                <a:latin typeface="Arial" charset="0"/>
              </a:rPr>
              <a:t>Gerald G</a:t>
            </a:r>
            <a:r>
              <a:rPr lang="en-US" altLang="zh-CN" sz="2400" dirty="0">
                <a:latin typeface="Arial" charset="0"/>
              </a:rPr>
              <a:t>ö</a:t>
            </a:r>
            <a:r>
              <a:rPr lang="en-GB" altLang="zh-CN" sz="2400" dirty="0" err="1">
                <a:latin typeface="Arial" charset="0"/>
              </a:rPr>
              <a:t>rmer</a:t>
            </a:r>
            <a:r>
              <a:rPr lang="en-GB" altLang="zh-CN" sz="2400" dirty="0">
                <a:latin typeface="Arial" charset="0"/>
              </a:rPr>
              <a:t>,</a:t>
            </a:r>
            <a:r>
              <a:rPr lang="de-DE" altLang="de-DE" sz="2400" dirty="0">
                <a:latin typeface="Arial" charset="0"/>
              </a:rPr>
              <a:t> SA5 Charging SWG Chair, MATRIXX Software</a:t>
            </a:r>
            <a:endParaRPr lang="en-GB" altLang="zh-CN" sz="2400" dirty="0">
              <a:latin typeface="Arial" charset="0"/>
            </a:endParaRPr>
          </a:p>
          <a:p>
            <a:pPr>
              <a:lnSpc>
                <a:spcPct val="80000"/>
              </a:lnSpc>
            </a:pP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138746105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91740363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progress and relation with other WGs</a:t>
            </a:r>
          </a:p>
          <a:p>
            <a:pPr lvl="1"/>
            <a:r>
              <a:rPr lang="en-US" altLang="zh-CN" dirty="0">
                <a:solidFill>
                  <a:srgbClr val="3333FF"/>
                </a:solidFill>
              </a:rPr>
              <a:t>SA5 WIs/SIs topic overview</a:t>
            </a:r>
            <a:endParaRPr lang="zh-CN" altLang="en-US" dirty="0">
              <a:solidFill>
                <a:srgbClr val="3333FF"/>
              </a:solidFill>
            </a:endParaRPr>
          </a:p>
        </p:txBody>
      </p:sp>
    </p:spTree>
    <p:extLst>
      <p:ext uri="{BB962C8B-B14F-4D97-AF65-F5344CB8AC3E}">
        <p14:creationId xmlns:p14="http://schemas.microsoft.com/office/powerpoint/2010/main" val="48953114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9841353"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(full list)</a:t>
            </a:r>
          </a:p>
        </p:txBody>
      </p:sp>
      <p:graphicFrame>
        <p:nvGraphicFramePr>
          <p:cNvPr id="8" name="表格 2">
            <a:extLst>
              <a:ext uri="{FF2B5EF4-FFF2-40B4-BE49-F238E27FC236}">
                <a16:creationId xmlns:a16="http://schemas.microsoft.com/office/drawing/2014/main" id="{97F9A6CD-D8FC-49D9-A083-EE9217C175BF}"/>
              </a:ext>
            </a:extLst>
          </p:cNvPr>
          <p:cNvGraphicFramePr>
            <a:graphicFrameLocks noGrp="1"/>
          </p:cNvGraphicFramePr>
          <p:nvPr>
            <p:extLst>
              <p:ext uri="{D42A27DB-BD31-4B8C-83A1-F6EECF244321}">
                <p14:modId xmlns:p14="http://schemas.microsoft.com/office/powerpoint/2010/main" val="1816817811"/>
              </p:ext>
            </p:extLst>
          </p:nvPr>
        </p:nvGraphicFramePr>
        <p:xfrm>
          <a:off x="120651" y="820783"/>
          <a:ext cx="11810692" cy="5961888"/>
        </p:xfrm>
        <a:graphic>
          <a:graphicData uri="http://schemas.openxmlformats.org/drawingml/2006/table">
            <a:tbl>
              <a:tblPr/>
              <a:tblGrid>
                <a:gridCol w="496501">
                  <a:extLst>
                    <a:ext uri="{9D8B030D-6E8A-4147-A177-3AD203B41FA5}">
                      <a16:colId xmlns:a16="http://schemas.microsoft.com/office/drawing/2014/main" val="1965733584"/>
                    </a:ext>
                  </a:extLst>
                </a:gridCol>
                <a:gridCol w="275988">
                  <a:extLst>
                    <a:ext uri="{9D8B030D-6E8A-4147-A177-3AD203B41FA5}">
                      <a16:colId xmlns:a16="http://schemas.microsoft.com/office/drawing/2014/main" val="331722294"/>
                    </a:ext>
                  </a:extLst>
                </a:gridCol>
                <a:gridCol w="624110">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870667">
                  <a:extLst>
                    <a:ext uri="{9D8B030D-6E8A-4147-A177-3AD203B41FA5}">
                      <a16:colId xmlns:a16="http://schemas.microsoft.com/office/drawing/2014/main" val="4058451737"/>
                    </a:ext>
                  </a:extLst>
                </a:gridCol>
                <a:gridCol w="889455">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167582">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5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98803">
                <a:tc rowSpan="10">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600" b="1" i="0" u="none" strike="noStrike" dirty="0">
                          <a:solidFill>
                            <a:srgbClr val="000000"/>
                          </a:solidFill>
                          <a:effectLst/>
                          <a:latin typeface="+mn-lt"/>
                          <a:ea typeface="+mn-ea"/>
                        </a:rPr>
                        <a:t>Intelligence and Automation</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28.908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AIML_MGT_Ph2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28.105/552/554/541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11919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eMDAS_Ph3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SP-241947</a:t>
                      </a:r>
                      <a:endParaRPr lang="zh-CN" alt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SP-241946</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28.312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CCLM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28.567/535/536/622/32.161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98803">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NDT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99502">
                <a:tc rowSpan="22">
                  <a:txBody>
                    <a:bodyPr/>
                    <a:lstStyle/>
                    <a:p>
                      <a:pPr marL="53975" indent="0" algn="l" fontAlgn="b"/>
                      <a:r>
                        <a:rPr lang="en-US" altLang="zh-CN" sz="600" b="1" i="0" u="none" strike="noStrike" dirty="0">
                          <a:solidFill>
                            <a:srgbClr val="000000"/>
                          </a:solidFill>
                          <a:effectLst/>
                          <a:latin typeface="+mn-lt"/>
                          <a:ea typeface="+mn-ea"/>
                        </a:rPr>
                        <a:t>Management Architecture and Mechanisms</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SP-241566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-&gt;SBMA_Ph3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28.533/…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Management of planned configurations</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chemeClr val="tx1"/>
                          </a:solidFill>
                          <a:latin typeface="+mn-lt"/>
                          <a:ea typeface="+mn-ea"/>
                          <a:cs typeface="+mn-cs"/>
                        </a:rPr>
                        <a:t>SP-250116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Data management, regarding subscriptions and reporting</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SP-241380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300" kern="100" dirty="0">
                          <a:solidFill>
                            <a:srgbClr val="00B050"/>
                          </a:solidFill>
                          <a:effectLst/>
                          <a:latin typeface="+mn-lt"/>
                          <a:ea typeface="等线" panose="02010600030101010101" pitchFamily="2" charset="-122"/>
                          <a:cs typeface="Kartika"/>
                        </a:rPr>
                        <a:t>28.537/28.550/28.532/32.421/32.422/32.423/28.404/28.405/28.622/28.623</a:t>
                      </a:r>
                      <a:endParaRPr lang="zh-CN" sz="2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B050"/>
                          </a:solidFill>
                          <a:effectLst/>
                          <a:latin typeface="+mn-lt"/>
                          <a:ea typeface="等线" panose="02010600030101010101" pitchFamily="2" charset="-122"/>
                          <a:cs typeface="Calibri" panose="020F0502020204030204" pitchFamily="34" charset="0"/>
                        </a:rPr>
                        <a:t>SP-250511</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28.552/554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rgbClr val="00B050"/>
                          </a:solidFill>
                          <a:latin typeface="+mn-lt"/>
                          <a:ea typeface="+mn-ea"/>
                          <a:cs typeface="+mn-cs"/>
                        </a:rPr>
                        <a:t>SP-250123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28.541/622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rgbClr val="00B050"/>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Subscriber and Equipment Trace and </a:t>
                      </a:r>
                      <a:r>
                        <a:rPr lang="en-US" sz="900" b="0" i="0" u="none" strike="noStrike" dirty="0" err="1">
                          <a:solidFill>
                            <a:srgbClr val="00B050"/>
                          </a:solidFill>
                          <a:effectLst/>
                          <a:latin typeface="+mn-lt"/>
                          <a:ea typeface="宋体" panose="02010600030101010101" pitchFamily="2" charset="-122"/>
                        </a:rPr>
                        <a:t>QoE</a:t>
                      </a:r>
                      <a:r>
                        <a:rPr lang="en-US" sz="900" b="0" i="0" u="none" strike="noStrike" dirty="0">
                          <a:solidFill>
                            <a:srgbClr val="00B050"/>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B050"/>
                          </a:solidFill>
                          <a:effectLst/>
                          <a:latin typeface="+mn-lt"/>
                          <a:ea typeface="等线" panose="02010600030101010101" pitchFamily="2" charset="-122"/>
                          <a:cs typeface="Calibri" panose="020F0502020204030204" pitchFamily="34" charset="0"/>
                        </a:rPr>
                        <a:t>SP-250115</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32.422/405</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400" kern="100" dirty="0">
                          <a:solidFill>
                            <a:srgbClr val="00B050"/>
                          </a:solidFill>
                          <a:effectLst/>
                          <a:latin typeface="+mn-lt"/>
                          <a:ea typeface="等线" panose="02010600030101010101" pitchFamily="2" charset="-122"/>
                          <a:cs typeface="Kartika"/>
                        </a:rPr>
                        <a:t>TS 28.541/552/554/658/662/540/530</a:t>
                      </a:r>
                      <a:endParaRPr lang="zh-CN" altLang="en-US" sz="4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SP-231729</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28.541/540/531/314/315</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8852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SP-231734</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88529">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a:t>
                      </a:r>
                      <a:r>
                        <a:rPr lang="en-US" sz="900" b="0" i="0" u="none" strike="noStrike" dirty="0" err="1">
                          <a:solidFill>
                            <a:srgbClr val="00B050"/>
                          </a:solidFill>
                          <a:effectLst/>
                          <a:latin typeface="+mn-lt"/>
                          <a:ea typeface="宋体" panose="02010600030101010101" pitchFamily="2" charset="-122"/>
                        </a:rPr>
                        <a:t>RedCap</a:t>
                      </a:r>
                      <a:r>
                        <a:rPr lang="en-US" sz="900" b="0" i="0" u="none" strike="noStrike" dirty="0">
                          <a:solidFill>
                            <a:srgbClr val="00B050"/>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28.540/541/552/554</a:t>
                      </a:r>
                      <a:endParaRPr lang="zh-CN"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28.552/28.541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88529">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-&gt;NetShare_OAM_Ph3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SP-241950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28.552/32.130/28.541</a:t>
                      </a:r>
                      <a:endParaRPr lang="zh-CN" altLang="en-US"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98803">
                <a:tc rowSpan="5">
                  <a:txBody>
                    <a:bodyPr/>
                    <a:lstStyle/>
                    <a:p>
                      <a:pPr marL="53975" indent="0" algn="l" defTabSz="1219170" rtl="0" eaLnBrk="1" fontAlgn="b" latinLnBrk="0" hangingPunct="1"/>
                      <a:r>
                        <a:rPr lang="en-US" sz="6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-&gt;Energy_OAM_Ph3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28.310/622/623/541/554/104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19851">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99502">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a:solidFill>
                            <a:srgbClr val="000000"/>
                          </a:solidFill>
                          <a:effectLst/>
                          <a:latin typeface="+mn-lt"/>
                          <a:ea typeface="等线" panose="02010600030101010101" pitchFamily="2" charset="-122"/>
                        </a:rPr>
                        <a:t>MonStra</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SP-241945 </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AE5E8B81-4883-49BE-B88F-D90174D54E91}"/>
              </a:ext>
            </a:extLst>
          </p:cNvPr>
          <p:cNvSpPr txBox="1"/>
          <p:nvPr/>
        </p:nvSpPr>
        <p:spPr>
          <a:xfrm>
            <a:off x="-55080" y="574562"/>
            <a:ext cx="10502280" cy="246221"/>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5</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p>
        </p:txBody>
      </p:sp>
    </p:spTree>
    <p:extLst>
      <p:ext uri="{BB962C8B-B14F-4D97-AF65-F5344CB8AC3E}">
        <p14:creationId xmlns:p14="http://schemas.microsoft.com/office/powerpoint/2010/main" val="57557714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10502280"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(ongoing SI+ </a:t>
            </a:r>
            <a:r>
              <a:rPr lang="en-US" altLang="zh-CN" sz="3200" dirty="0"/>
              <a:t>All </a:t>
            </a:r>
            <a:r>
              <a:rPr lang="en-US" sz="3200" dirty="0"/>
              <a:t>WIs)</a:t>
            </a:r>
          </a:p>
        </p:txBody>
      </p:sp>
      <p:graphicFrame>
        <p:nvGraphicFramePr>
          <p:cNvPr id="5" name="表格 2">
            <a:extLst>
              <a:ext uri="{FF2B5EF4-FFF2-40B4-BE49-F238E27FC236}">
                <a16:creationId xmlns:a16="http://schemas.microsoft.com/office/drawing/2014/main" id="{B2F11E23-E3A3-4D15-ADDB-EAFF038A739B}"/>
              </a:ext>
            </a:extLst>
          </p:cNvPr>
          <p:cNvGraphicFramePr>
            <a:graphicFrameLocks noGrp="1"/>
          </p:cNvGraphicFramePr>
          <p:nvPr>
            <p:extLst>
              <p:ext uri="{D42A27DB-BD31-4B8C-83A1-F6EECF244321}">
                <p14:modId xmlns:p14="http://schemas.microsoft.com/office/powerpoint/2010/main" val="2589438305"/>
              </p:ext>
            </p:extLst>
          </p:nvPr>
        </p:nvGraphicFramePr>
        <p:xfrm>
          <a:off x="190654" y="1190795"/>
          <a:ext cx="11810692" cy="4785389"/>
        </p:xfrm>
        <a:graphic>
          <a:graphicData uri="http://schemas.openxmlformats.org/drawingml/2006/table">
            <a:tbl>
              <a:tblPr/>
              <a:tblGrid>
                <a:gridCol w="496501">
                  <a:extLst>
                    <a:ext uri="{9D8B030D-6E8A-4147-A177-3AD203B41FA5}">
                      <a16:colId xmlns:a16="http://schemas.microsoft.com/office/drawing/2014/main" val="1965733584"/>
                    </a:ext>
                  </a:extLst>
                </a:gridCol>
                <a:gridCol w="260840">
                  <a:extLst>
                    <a:ext uri="{9D8B030D-6E8A-4147-A177-3AD203B41FA5}">
                      <a16:colId xmlns:a16="http://schemas.microsoft.com/office/drawing/2014/main" val="331722294"/>
                    </a:ext>
                  </a:extLst>
                </a:gridCol>
                <a:gridCol w="639258">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759111">
                  <a:extLst>
                    <a:ext uri="{9D8B030D-6E8A-4147-A177-3AD203B41FA5}">
                      <a16:colId xmlns:a16="http://schemas.microsoft.com/office/drawing/2014/main" val="4058451737"/>
                    </a:ext>
                  </a:extLst>
                </a:gridCol>
                <a:gridCol w="1001011">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454185">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84394">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mn-ea"/>
                        </a:rPr>
                        <a:t>Intelligence and Automation</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AIML_MGT_Ph2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28.105/552/554/541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eMDAS_Ph3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SP-241947</a:t>
                      </a:r>
                      <a:endParaRPr lang="zh-CN" alt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28.104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3</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SP-241946</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28.312</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28.567/535/536/622/32.161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113051">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28.561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113051">
                <a:tc rowSpan="13">
                  <a:txBody>
                    <a:bodyPr/>
                    <a:lstStyle/>
                    <a:p>
                      <a:pPr marL="53975" indent="0" algn="l" fontAlgn="b"/>
                      <a:r>
                        <a:rPr lang="en-US" altLang="zh-CN" sz="900" b="1" i="0" u="none" strike="noStrike" dirty="0">
                          <a:solidFill>
                            <a:srgbClr val="000000"/>
                          </a:solidFill>
                          <a:effectLst/>
                          <a:latin typeface="+mn-lt"/>
                          <a:ea typeface="+mn-ea"/>
                        </a:rPr>
                        <a:t>Management Architecture and Mechanisms</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a:solidFill>
                            <a:schemeClr val="tx1"/>
                          </a:solidFill>
                          <a:effectLst/>
                          <a:latin typeface="+mn-lt"/>
                          <a:ea typeface="宋体" panose="02010600030101010101" pitchFamily="2" charset="-122"/>
                        </a:rPr>
                        <a:t>Study on cloud aspects of management and orchestration</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900" kern="1200">
                          <a:solidFill>
                            <a:schemeClr val="tx1"/>
                          </a:solidFill>
                          <a:effectLst/>
                          <a:latin typeface="+mn-lt"/>
                          <a:ea typeface="等线" panose="02010600030101010101" pitchFamily="2" charset="-122"/>
                          <a:cs typeface="Calibri" panose="020F0502020204030204" pitchFamily="34" charset="0"/>
                        </a:rPr>
                        <a:t>SP-241566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a:solidFill>
                            <a:schemeClr val="tx1"/>
                          </a:solidFill>
                          <a:effectLst/>
                          <a:latin typeface="+mn-lt"/>
                          <a:ea typeface="等线" panose="02010600030101010101" pitchFamily="2" charset="-122"/>
                          <a:cs typeface="Kartika"/>
                        </a:rPr>
                        <a:t>TR 28.869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SI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28.533/…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162209">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PTM</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Management of planned configurations</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chemeClr val="tx1"/>
                          </a:solidFill>
                          <a:latin typeface="+mn-lt"/>
                          <a:ea typeface="+mn-ea"/>
                          <a:cs typeface="+mn-cs"/>
                        </a:rPr>
                        <a:t>SP-250116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28.622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84513">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T w="19050" cap="flat" cmpd="sng" algn="ctr">
                      <a:solidFill>
                        <a:schemeClr val="tx1"/>
                      </a:solidFill>
                      <a:prstDash val="solid"/>
                      <a:round/>
                      <a:headEnd type="none" w="med" len="med"/>
                      <a:tailEnd type="none" w="med" len="med"/>
                    </a:lnT>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rPr>
                        <a:t>SREP</a:t>
                      </a:r>
                      <a:endParaRPr lang="en-US" sz="900" b="0" i="0" u="none" strike="noStrike" dirty="0">
                        <a:solidFill>
                          <a:schemeClr val="tx1"/>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Data management, regarding subscriptions and reporting</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SP-241380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28.537/28.550/28.532/32.421/32.422/32.423/28.404/28.405/28.622/28.623</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chemeClr val="tx1"/>
                          </a:solidFill>
                          <a:effectLst/>
                          <a:latin typeface="+mn-lt"/>
                          <a:ea typeface="等线" panose="02010600030101010101" pitchFamily="2" charset="-122"/>
                          <a:cs typeface="Calibri" panose="020F0502020204030204" pitchFamily="34" charset="0"/>
                        </a:rPr>
                        <a:t>SP-250511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28.552/554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rgbClr val="00B050"/>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rgbClr val="00B050"/>
                          </a:solidFill>
                          <a:latin typeface="+mn-lt"/>
                          <a:ea typeface="+mn-ea"/>
                          <a:cs typeface="+mn-cs"/>
                        </a:rPr>
                        <a:t>SP-250123</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28.541/622</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chemeClr val="tx1"/>
                          </a:solidFill>
                          <a:effectLst/>
                          <a:latin typeface="+mn-lt"/>
                          <a:ea typeface="等线" panose="02010600030101010101" pitchFamily="2" charset="-122"/>
                          <a:cs typeface="Calibri" panose="020F0502020204030204" pitchFamily="34" charset="0"/>
                        </a:rPr>
                        <a:t>SP-250115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32.422/405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15</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B05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 (update WID for SA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kern="1200" dirty="0">
                          <a:solidFill>
                            <a:srgbClr val="00B050"/>
                          </a:solidFill>
                          <a:effectLst/>
                          <a:latin typeface="+mn-lt"/>
                          <a:ea typeface="+mn-ea"/>
                          <a:cs typeface="+mn-cs"/>
                        </a:rPr>
                        <a:t>SP-250514</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28.541/552/554/658/662/540/530</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28.541/540/531/314/315</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946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28.540/541/552/554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18</a:t>
                      </a:r>
                    </a:p>
                  </a:txBody>
                  <a:tcPr marL="6350" marR="6350" marT="635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fontAlgn="ctr"/>
                      <a:r>
                        <a:rPr lang="en-US" altLang="zh-CN" sz="900" b="0" i="0" u="none" strike="noStrike" dirty="0">
                          <a:solidFill>
                            <a:srgbClr val="00B050"/>
                          </a:solidFill>
                          <a:effectLst/>
                          <a:latin typeface="+mn-lt"/>
                          <a:ea typeface="等线" panose="02010600030101010101" pitchFamily="2" charset="-122"/>
                        </a:rPr>
                        <a:t>NWDAFM</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SP-241378</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28.552/28.541</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94651">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NSM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SP-241950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28.552/32.130/28.541</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184394">
                <a:tc rowSpan="3">
                  <a:txBody>
                    <a:bodyPr/>
                    <a:lstStyle/>
                    <a:p>
                      <a:r>
                        <a:rPr lang="en-US" altLang="zh-CN" sz="900" b="1" dirty="0">
                          <a:latin typeface="+mn-lt"/>
                        </a:rPr>
                        <a:t>Support of New Services</a:t>
                      </a:r>
                      <a:endParaRPr lang="zh-CN" altLang="en-US" sz="900" b="1" dirty="0">
                        <a:latin typeface="+mn-lt"/>
                      </a:endParaRPr>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EE</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Energy_OAM_Ph3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28.310/622/623/541/554/104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113051">
                <a:tc vMerge="1">
                  <a:txBody>
                    <a:bodyPr/>
                    <a:lstStyle/>
                    <a:p>
                      <a:endParaRPr lang="zh-CN" altLang="en-US"/>
                    </a:p>
                  </a:txBody>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254065">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B050"/>
                          </a:solidFill>
                          <a:effectLst/>
                          <a:latin typeface="+mn-lt"/>
                          <a:ea typeface="等线" panose="02010600030101010101" pitchFamily="2" charset="-122"/>
                        </a:rPr>
                        <a:t>MonStra</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SP-241945 </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28.560</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6" name="TextBox 6">
            <a:extLst>
              <a:ext uri="{FF2B5EF4-FFF2-40B4-BE49-F238E27FC236}">
                <a16:creationId xmlns:a16="http://schemas.microsoft.com/office/drawing/2014/main" id="{4F0BF15A-8B98-4019-8DDC-1011B40A53DE}"/>
              </a:ext>
            </a:extLst>
          </p:cNvPr>
          <p:cNvSpPr txBox="1"/>
          <p:nvPr/>
        </p:nvSpPr>
        <p:spPr>
          <a:xfrm>
            <a:off x="190654" y="739358"/>
            <a:ext cx="10502280" cy="4001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p>
          <a:p>
            <a:pPr marL="341313" indent="-341313">
              <a:spcBef>
                <a:spcPts val="0"/>
              </a:spcBef>
              <a:spcAft>
                <a:spcPts val="0"/>
              </a:spcAft>
              <a:buBlip>
                <a:blip r:embed="rId2"/>
              </a:buBlip>
              <a:defRPr/>
            </a:pPr>
            <a:r>
              <a:rPr lang="en-US" altLang="zh-CN" sz="1000" b="1" kern="0" dirty="0">
                <a:solidFill>
                  <a:srgbClr val="00B050"/>
                </a:solidFill>
                <a:latin typeface="+mn-lt"/>
                <a:ea typeface="MS PGothic" panose="020B0600070205080204" pitchFamily="34" charset="-128"/>
              </a:rPr>
              <a:t>5</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ongoing study. </a:t>
            </a:r>
          </a:p>
        </p:txBody>
      </p:sp>
    </p:spTree>
    <p:extLst>
      <p:ext uri="{BB962C8B-B14F-4D97-AF65-F5344CB8AC3E}">
        <p14:creationId xmlns:p14="http://schemas.microsoft.com/office/powerpoint/2010/main" val="84984720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600428715"/>
              </p:ext>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latin typeface="+mn-lt"/>
                        </a:rPr>
                        <a:t>Apr. 2024~Dec.2024:</a:t>
                      </a:r>
                    </a:p>
                    <a:p>
                      <a:r>
                        <a:rPr lang="en-US" altLang="zh-CN" sz="1200" b="1" dirty="0">
                          <a:latin typeface="+mn-lt"/>
                        </a:rPr>
                        <a:t>SA5#154~#158 (5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TU*5 meetings = 12.5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14 TU*5 meetings= 70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TU*5=10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13 TU*4 meetings= 52 TU</a:t>
                      </a:r>
                      <a:endParaRPr lang="zh-CN" altLang="en-US" sz="1200" dirty="0">
                        <a:highlight>
                          <a:srgbClr val="FFFF00"/>
                        </a:highlight>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06F3D15-1FF9-4503-9438-C16D7D81420E}"/>
              </a:ext>
            </a:extLst>
          </p:cNvPr>
          <p:cNvSpPr>
            <a:spLocks noGrp="1"/>
          </p:cNvSpPr>
          <p:nvPr>
            <p:ph type="title"/>
          </p:nvPr>
        </p:nvSpPr>
        <p:spPr>
          <a:xfrm>
            <a:off x="367201" y="228600"/>
            <a:ext cx="9387988" cy="1143000"/>
          </a:xfrm>
        </p:spPr>
        <p:txBody>
          <a:bodyPr/>
          <a:lstStyle/>
          <a:p>
            <a:r>
              <a:rPr lang="en-US" altLang="zh-CN" sz="4000" dirty="0"/>
              <a:t>SA5 meeting statistics (Rel-19 OAM topics) </a:t>
            </a:r>
            <a:endParaRPr lang="zh-CN" altLang="en-US" sz="4000" dirty="0"/>
          </a:p>
        </p:txBody>
      </p:sp>
      <p:sp>
        <p:nvSpPr>
          <p:cNvPr id="9" name="Rectangle 3">
            <a:extLst>
              <a:ext uri="{FF2B5EF4-FFF2-40B4-BE49-F238E27FC236}">
                <a16:creationId xmlns:a16="http://schemas.microsoft.com/office/drawing/2014/main" id="{3809FF6A-676F-44E0-87F0-69ABCF196E13}"/>
              </a:ext>
            </a:extLst>
          </p:cNvPr>
          <p:cNvSpPr/>
          <p:nvPr/>
        </p:nvSpPr>
        <p:spPr>
          <a:xfrm>
            <a:off x="3314982" y="5450140"/>
            <a:ext cx="7680960" cy="292388"/>
          </a:xfrm>
          <a:prstGeom prst="rect">
            <a:avLst/>
          </a:prstGeom>
        </p:spPr>
        <p:txBody>
          <a:bodyPr wrap="square">
            <a:spAutoFit/>
          </a:bodyPr>
          <a:lstStyle/>
          <a:p>
            <a:r>
              <a:rPr lang="en-US" altLang="zh-CN" b="1" dirty="0"/>
              <a:t>Observation: AIML/CMO/NDT/IDM/CCL/EE/MDA/SBMA are top 8 contribution topics in Rel-19 </a:t>
            </a:r>
            <a:endParaRPr lang="en-US" altLang="zh-CN" dirty="0"/>
          </a:p>
        </p:txBody>
      </p:sp>
      <p:graphicFrame>
        <p:nvGraphicFramePr>
          <p:cNvPr id="10" name="Table 2">
            <a:extLst>
              <a:ext uri="{FF2B5EF4-FFF2-40B4-BE49-F238E27FC236}">
                <a16:creationId xmlns:a16="http://schemas.microsoft.com/office/drawing/2014/main" id="{E5109369-EA5F-44E3-BE35-A99760817DB9}"/>
              </a:ext>
            </a:extLst>
          </p:cNvPr>
          <p:cNvGraphicFramePr>
            <a:graphicFrameLocks noGrp="1"/>
          </p:cNvGraphicFramePr>
          <p:nvPr>
            <p:extLst>
              <p:ext uri="{D42A27DB-BD31-4B8C-83A1-F6EECF244321}">
                <p14:modId xmlns:p14="http://schemas.microsoft.com/office/powerpoint/2010/main" val="3379388854"/>
              </p:ext>
            </p:extLst>
          </p:nvPr>
        </p:nvGraphicFramePr>
        <p:xfrm>
          <a:off x="724896" y="1371600"/>
          <a:ext cx="1888704" cy="4488180"/>
        </p:xfrm>
        <a:graphic>
          <a:graphicData uri="http://schemas.openxmlformats.org/drawingml/2006/table">
            <a:tbl>
              <a:tblPr>
                <a:tableStyleId>{5C22544A-7EE6-4342-B048-85BDC9FD1C3A}</a:tableStyleId>
              </a:tblPr>
              <a:tblGrid>
                <a:gridCol w="629568">
                  <a:extLst>
                    <a:ext uri="{9D8B030D-6E8A-4147-A177-3AD203B41FA5}">
                      <a16:colId xmlns:a16="http://schemas.microsoft.com/office/drawing/2014/main" val="2417134531"/>
                    </a:ext>
                  </a:extLst>
                </a:gridCol>
                <a:gridCol w="629568">
                  <a:extLst>
                    <a:ext uri="{9D8B030D-6E8A-4147-A177-3AD203B41FA5}">
                      <a16:colId xmlns:a16="http://schemas.microsoft.com/office/drawing/2014/main" val="727370457"/>
                    </a:ext>
                  </a:extLst>
                </a:gridCol>
                <a:gridCol w="629568">
                  <a:extLst>
                    <a:ext uri="{9D8B030D-6E8A-4147-A177-3AD203B41FA5}">
                      <a16:colId xmlns:a16="http://schemas.microsoft.com/office/drawing/2014/main" val="1611920453"/>
                    </a:ext>
                  </a:extLst>
                </a:gridCol>
              </a:tblGrid>
              <a:tr h="182880">
                <a:tc>
                  <a:txBody>
                    <a:bodyPr/>
                    <a:lstStyle/>
                    <a:p>
                      <a:pPr algn="l" fontAlgn="ctr"/>
                      <a:r>
                        <a:rPr lang="zh-CN" altLang="en-US" sz="1000" b="1" u="none" strike="noStrike" dirty="0">
                          <a:effectLst/>
                          <a:latin typeface="+mn-lt"/>
                        </a:rPr>
                        <a:t>　</a:t>
                      </a:r>
                      <a:r>
                        <a:rPr lang="en-US" altLang="zh-CN" sz="1000" b="1" u="none" strike="noStrike" dirty="0">
                          <a:effectLst/>
                          <a:latin typeface="+mn-lt"/>
                        </a:rPr>
                        <a:t>Topics</a:t>
                      </a:r>
                      <a:endParaRPr lang="zh-CN" altLang="en-US" sz="1000" b="1" i="0" u="none" strike="noStrike" dirty="0">
                        <a:effectLst/>
                        <a:latin typeface="+mn-lt"/>
                        <a:ea typeface="宋体" panose="02010600030101010101" pitchFamily="2" charset="-122"/>
                      </a:endParaRPr>
                    </a:p>
                  </a:txBody>
                  <a:tcPr marL="7620" marR="7620" marT="7620" marB="0" anchor="ctr">
                    <a:solidFill>
                      <a:srgbClr val="92D050"/>
                    </a:solidFill>
                  </a:tcPr>
                </a:tc>
                <a:tc>
                  <a:txBody>
                    <a:bodyPr/>
                    <a:lstStyle/>
                    <a:p>
                      <a:pPr algn="l" fontAlgn="ctr"/>
                      <a:r>
                        <a:rPr lang="en-US" altLang="zh-CN" sz="1000" b="1" u="none" strike="noStrike" kern="1200" dirty="0">
                          <a:solidFill>
                            <a:schemeClr val="dk1"/>
                          </a:solidFill>
                          <a:effectLst/>
                          <a:latin typeface="+mn-lt"/>
                          <a:ea typeface="+mn-ea"/>
                          <a:cs typeface="+mn-cs"/>
                        </a:rPr>
                        <a:t>Total Submitted </a:t>
                      </a:r>
                      <a:r>
                        <a:rPr lang="en-US" altLang="zh-CN" sz="1000" b="1" u="none" strike="noStrike" kern="1200" dirty="0" err="1">
                          <a:solidFill>
                            <a:schemeClr val="dk1"/>
                          </a:solidFill>
                          <a:effectLst/>
                          <a:latin typeface="+mn-lt"/>
                          <a:ea typeface="+mn-ea"/>
                          <a:cs typeface="+mn-cs"/>
                        </a:rPr>
                        <a:t>tdocs</a:t>
                      </a:r>
                      <a:endParaRPr lang="en-US" altLang="zh-CN" sz="1000" b="1" u="none" strike="noStrike" kern="1200" dirty="0">
                        <a:solidFill>
                          <a:schemeClr val="dk1"/>
                        </a:solidFill>
                        <a:effectLst/>
                        <a:latin typeface="+mn-lt"/>
                        <a:ea typeface="+mn-ea"/>
                        <a:cs typeface="+mn-cs"/>
                      </a:endParaRPr>
                    </a:p>
                  </a:txBody>
                  <a:tcPr marL="7620" marR="7620" marT="7620" marB="0" anchor="ctr">
                    <a:solidFill>
                      <a:srgbClr val="92D050"/>
                    </a:solidFill>
                  </a:tcPr>
                </a:tc>
                <a:tc>
                  <a:txBody>
                    <a:bodyPr/>
                    <a:lstStyle/>
                    <a:p>
                      <a:pPr algn="l" fontAlgn="ctr"/>
                      <a:r>
                        <a:rPr lang="en-US" sz="1000" b="1" u="none" strike="noStrike" kern="1200" dirty="0">
                          <a:solidFill>
                            <a:schemeClr val="dk1"/>
                          </a:solidFill>
                          <a:effectLst/>
                          <a:latin typeface="+mn-lt"/>
                          <a:ea typeface="+mn-ea"/>
                          <a:cs typeface="+mn-cs"/>
                        </a:rPr>
                        <a:t>total agreed </a:t>
                      </a:r>
                      <a:r>
                        <a:rPr lang="en-US" sz="1000" b="1" u="none" strike="noStrike" kern="1200" dirty="0" err="1">
                          <a:solidFill>
                            <a:schemeClr val="dk1"/>
                          </a:solidFill>
                          <a:effectLst/>
                          <a:latin typeface="+mn-lt"/>
                          <a:ea typeface="+mn-ea"/>
                          <a:cs typeface="+mn-cs"/>
                        </a:rPr>
                        <a:t>tdocs</a:t>
                      </a:r>
                      <a:endParaRPr lang="en-US" sz="1000" b="1" u="none" strike="noStrike" kern="1200" dirty="0">
                        <a:solidFill>
                          <a:schemeClr val="dk1"/>
                        </a:solidFill>
                        <a:effectLst/>
                        <a:latin typeface="+mn-lt"/>
                        <a:ea typeface="+mn-ea"/>
                        <a:cs typeface="+mn-cs"/>
                      </a:endParaRPr>
                    </a:p>
                  </a:txBody>
                  <a:tcPr marL="7620" marR="7620" marT="7620" marB="0" anchor="ctr">
                    <a:solidFill>
                      <a:srgbClr val="92D050"/>
                    </a:solidFill>
                  </a:tcPr>
                </a:tc>
                <a:extLst>
                  <a:ext uri="{0D108BD9-81ED-4DB2-BD59-A6C34878D82A}">
                    <a16:rowId xmlns:a16="http://schemas.microsoft.com/office/drawing/2014/main" val="4155866176"/>
                  </a:ext>
                </a:extLst>
              </a:tr>
              <a:tr h="182880">
                <a:tc>
                  <a:txBody>
                    <a:bodyPr/>
                    <a:lstStyle/>
                    <a:p>
                      <a:pPr algn="l" fontAlgn="ctr"/>
                      <a:r>
                        <a:rPr lang="en-US" sz="1000" u="none" strike="noStrike" dirty="0">
                          <a:effectLst/>
                          <a:latin typeface="+mn-lt"/>
                        </a:rPr>
                        <a:t>AIML</a:t>
                      </a:r>
                      <a:endParaRPr lang="en-US" sz="1000" b="0" i="0" u="none" strike="noStrike" dirty="0">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357</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128</a:t>
                      </a:r>
                    </a:p>
                  </a:txBody>
                  <a:tcPr marL="7620" marR="7620" marT="7620" marB="0" anchor="b"/>
                </a:tc>
                <a:extLst>
                  <a:ext uri="{0D108BD9-81ED-4DB2-BD59-A6C34878D82A}">
                    <a16:rowId xmlns:a16="http://schemas.microsoft.com/office/drawing/2014/main" val="877753079"/>
                  </a:ext>
                </a:extLst>
              </a:tr>
              <a:tr h="182880">
                <a:tc>
                  <a:txBody>
                    <a:bodyPr/>
                    <a:lstStyle/>
                    <a:p>
                      <a:pPr algn="l" fontAlgn="ctr"/>
                      <a:r>
                        <a:rPr lang="en-US" sz="1000" u="none" strike="noStrike">
                          <a:effectLst/>
                          <a:latin typeface="+mn-lt"/>
                        </a:rPr>
                        <a:t>MADCOL</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52</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32</a:t>
                      </a:r>
                    </a:p>
                  </a:txBody>
                  <a:tcPr marL="7620" marR="7620" marT="7620" marB="0" anchor="b"/>
                </a:tc>
                <a:extLst>
                  <a:ext uri="{0D108BD9-81ED-4DB2-BD59-A6C34878D82A}">
                    <a16:rowId xmlns:a16="http://schemas.microsoft.com/office/drawing/2014/main" val="1922096186"/>
                  </a:ext>
                </a:extLst>
              </a:tr>
              <a:tr h="182880">
                <a:tc>
                  <a:txBody>
                    <a:bodyPr/>
                    <a:lstStyle/>
                    <a:p>
                      <a:pPr algn="l" fontAlgn="ctr"/>
                      <a:r>
                        <a:rPr lang="en-US" sz="1000" u="none" strike="noStrike">
                          <a:effectLst/>
                          <a:latin typeface="+mn-lt"/>
                        </a:rPr>
                        <a:t>SEPM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32</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19</a:t>
                      </a:r>
                    </a:p>
                  </a:txBody>
                  <a:tcPr marL="7620" marR="7620" marT="7620" marB="0" anchor="b"/>
                </a:tc>
                <a:extLst>
                  <a:ext uri="{0D108BD9-81ED-4DB2-BD59-A6C34878D82A}">
                    <a16:rowId xmlns:a16="http://schemas.microsoft.com/office/drawing/2014/main" val="936105166"/>
                  </a:ext>
                </a:extLst>
              </a:tr>
              <a:tr h="182880">
                <a:tc>
                  <a:txBody>
                    <a:bodyPr/>
                    <a:lstStyle/>
                    <a:p>
                      <a:pPr algn="l" fontAlgn="ctr"/>
                      <a:r>
                        <a:rPr lang="en-US" sz="1000" u="none" strike="noStrike">
                          <a:effectLst/>
                          <a:latin typeface="+mn-lt"/>
                        </a:rPr>
                        <a:t>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109</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64</a:t>
                      </a:r>
                    </a:p>
                  </a:txBody>
                  <a:tcPr marL="7620" marR="7620" marT="7620" marB="0" anchor="b"/>
                </a:tc>
                <a:extLst>
                  <a:ext uri="{0D108BD9-81ED-4DB2-BD59-A6C34878D82A}">
                    <a16:rowId xmlns:a16="http://schemas.microsoft.com/office/drawing/2014/main" val="896430391"/>
                  </a:ext>
                </a:extLst>
              </a:tr>
              <a:tr h="182880">
                <a:tc>
                  <a:txBody>
                    <a:bodyPr/>
                    <a:lstStyle/>
                    <a:p>
                      <a:pPr algn="l" fontAlgn="ctr"/>
                      <a:r>
                        <a:rPr lang="en-US" sz="1000" u="none" strike="noStrike">
                          <a:effectLst/>
                          <a:latin typeface="+mn-lt"/>
                        </a:rPr>
                        <a:t>AdNRM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92</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70</a:t>
                      </a:r>
                    </a:p>
                  </a:txBody>
                  <a:tcPr marL="7620" marR="7620" marT="7620" marB="0" anchor="b"/>
                </a:tc>
                <a:extLst>
                  <a:ext uri="{0D108BD9-81ED-4DB2-BD59-A6C34878D82A}">
                    <a16:rowId xmlns:a16="http://schemas.microsoft.com/office/drawing/2014/main" val="4062951977"/>
                  </a:ext>
                </a:extLst>
              </a:tr>
              <a:tr h="182880">
                <a:tc>
                  <a:txBody>
                    <a:bodyPr/>
                    <a:lstStyle/>
                    <a:p>
                      <a:pPr algn="l" fontAlgn="ctr"/>
                      <a:r>
                        <a:rPr lang="en-US" sz="1000" u="none" strike="noStrike" dirty="0">
                          <a:effectLst/>
                          <a:latin typeface="+mn-lt"/>
                        </a:rPr>
                        <a:t>TMQ</a:t>
                      </a:r>
                      <a:endParaRPr lang="en-US" sz="1000" b="0" i="0" u="none" strike="noStrike" dirty="0">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27</a:t>
                      </a:r>
                    </a:p>
                  </a:txBody>
                  <a:tcPr marL="7620" marR="7620" marT="7620" marB="0" anchor="b"/>
                </a:tc>
                <a:extLst>
                  <a:ext uri="{0D108BD9-81ED-4DB2-BD59-A6C34878D82A}">
                    <a16:rowId xmlns:a16="http://schemas.microsoft.com/office/drawing/2014/main" val="2850585708"/>
                  </a:ext>
                </a:extLst>
              </a:tr>
              <a:tr h="182880">
                <a:tc>
                  <a:txBody>
                    <a:bodyPr/>
                    <a:lstStyle/>
                    <a:p>
                      <a:pPr algn="l" fontAlgn="ctr"/>
                      <a:r>
                        <a:rPr lang="en-US" sz="1000" u="none" strike="noStrike">
                          <a:effectLst/>
                          <a:latin typeface="+mn-lt"/>
                        </a:rPr>
                        <a:t>NTNM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89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81</a:t>
                      </a:r>
                    </a:p>
                  </a:txBody>
                  <a:tcPr marL="7620" marR="7620" marT="7620" marB="0" anchor="b"/>
                </a:tc>
                <a:extLst>
                  <a:ext uri="{0D108BD9-81ED-4DB2-BD59-A6C34878D82A}">
                    <a16:rowId xmlns:a16="http://schemas.microsoft.com/office/drawing/2014/main" val="1306396686"/>
                  </a:ext>
                </a:extLst>
              </a:tr>
              <a:tr h="182880">
                <a:tc>
                  <a:txBody>
                    <a:bodyPr/>
                    <a:lstStyle/>
                    <a:p>
                      <a:pPr algn="l" fontAlgn="ctr"/>
                      <a:r>
                        <a:rPr lang="en-US" sz="1000" u="none" strike="noStrike">
                          <a:effectLst/>
                          <a:latin typeface="+mn-lt"/>
                        </a:rPr>
                        <a:t>IABM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24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22</a:t>
                      </a:r>
                    </a:p>
                  </a:txBody>
                  <a:tcPr marL="7620" marR="7620" marT="7620" marB="0" anchor="b"/>
                </a:tc>
                <a:extLst>
                  <a:ext uri="{0D108BD9-81ED-4DB2-BD59-A6C34878D82A}">
                    <a16:rowId xmlns:a16="http://schemas.microsoft.com/office/drawing/2014/main" val="1818620794"/>
                  </a:ext>
                </a:extLst>
              </a:tr>
              <a:tr h="182880">
                <a:tc>
                  <a:txBody>
                    <a:bodyPr/>
                    <a:lstStyle/>
                    <a:p>
                      <a:pPr algn="l" fontAlgn="ctr"/>
                      <a:r>
                        <a:rPr lang="en-US" sz="1000" u="none" strike="noStrike">
                          <a:effectLst/>
                          <a:latin typeface="+mn-lt"/>
                        </a:rPr>
                        <a:t>RedcapM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61</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45</a:t>
                      </a:r>
                    </a:p>
                  </a:txBody>
                  <a:tcPr marL="7620" marR="7620" marT="7620" marB="0" anchor="b"/>
                </a:tc>
                <a:extLst>
                  <a:ext uri="{0D108BD9-81ED-4DB2-BD59-A6C34878D82A}">
                    <a16:rowId xmlns:a16="http://schemas.microsoft.com/office/drawing/2014/main" val="2462789498"/>
                  </a:ext>
                </a:extLst>
              </a:tr>
              <a:tr h="182880">
                <a:tc>
                  <a:txBody>
                    <a:bodyPr/>
                    <a:lstStyle/>
                    <a:p>
                      <a:pPr algn="l" fontAlgn="ctr"/>
                      <a:r>
                        <a:rPr lang="en-US" sz="1000" u="none" strike="noStrike">
                          <a:effectLst/>
                          <a:latin typeface="+mn-lt"/>
                        </a:rPr>
                        <a:t>NWDAFM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38</a:t>
                      </a: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30</a:t>
                      </a:r>
                    </a:p>
                  </a:txBody>
                  <a:tcPr marL="7620" marR="7620" marT="7620" marB="0" anchor="b"/>
                </a:tc>
                <a:extLst>
                  <a:ext uri="{0D108BD9-81ED-4DB2-BD59-A6C34878D82A}">
                    <a16:rowId xmlns:a16="http://schemas.microsoft.com/office/drawing/2014/main" val="2040879173"/>
                  </a:ext>
                </a:extLst>
              </a:tr>
              <a:tr h="182880">
                <a:tc>
                  <a:txBody>
                    <a:bodyPr/>
                    <a:lstStyle/>
                    <a:p>
                      <a:pPr algn="l" fontAlgn="ctr"/>
                      <a:r>
                        <a:rPr lang="en-US" sz="1000" u="none" strike="noStrike">
                          <a:effectLst/>
                          <a:latin typeface="+mn-lt"/>
                        </a:rPr>
                        <a:t>NSM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49</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48</a:t>
                      </a:r>
                    </a:p>
                  </a:txBody>
                  <a:tcPr marL="7620" marR="7620" marT="7620" marB="0" anchor="b"/>
                </a:tc>
                <a:extLst>
                  <a:ext uri="{0D108BD9-81ED-4DB2-BD59-A6C34878D82A}">
                    <a16:rowId xmlns:a16="http://schemas.microsoft.com/office/drawing/2014/main" val="928268735"/>
                  </a:ext>
                </a:extLst>
              </a:tr>
              <a:tr h="182880">
                <a:tc>
                  <a:txBody>
                    <a:bodyPr/>
                    <a:lstStyle/>
                    <a:p>
                      <a:pPr algn="l" fontAlgn="ctr"/>
                      <a:r>
                        <a:rPr lang="en-US" sz="1000" u="none" strike="noStrike">
                          <a:effectLst/>
                          <a:latin typeface="+mn-lt"/>
                        </a:rPr>
                        <a:t>MDA</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134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107</a:t>
                      </a:r>
                    </a:p>
                  </a:txBody>
                  <a:tcPr marL="7620" marR="7620" marT="7620" marB="0" anchor="b"/>
                </a:tc>
                <a:extLst>
                  <a:ext uri="{0D108BD9-81ED-4DB2-BD59-A6C34878D82A}">
                    <a16:rowId xmlns:a16="http://schemas.microsoft.com/office/drawing/2014/main" val="1508289285"/>
                  </a:ext>
                </a:extLst>
              </a:tr>
              <a:tr h="182880">
                <a:tc>
                  <a:txBody>
                    <a:bodyPr/>
                    <a:lstStyle/>
                    <a:p>
                      <a:pPr algn="l" fontAlgn="ctr"/>
                      <a:r>
                        <a:rPr lang="en-US" sz="1000" u="none" strike="noStrike">
                          <a:effectLst/>
                          <a:latin typeface="+mn-lt"/>
                        </a:rPr>
                        <a:t>EE</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153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76</a:t>
                      </a:r>
                    </a:p>
                  </a:txBody>
                  <a:tcPr marL="7620" marR="7620" marT="7620" marB="0" anchor="b"/>
                </a:tc>
                <a:extLst>
                  <a:ext uri="{0D108BD9-81ED-4DB2-BD59-A6C34878D82A}">
                    <a16:rowId xmlns:a16="http://schemas.microsoft.com/office/drawing/2014/main" val="3328675138"/>
                  </a:ext>
                </a:extLst>
              </a:tr>
              <a:tr h="182880">
                <a:tc>
                  <a:txBody>
                    <a:bodyPr/>
                    <a:lstStyle/>
                    <a:p>
                      <a:pPr algn="l" fontAlgn="ctr"/>
                      <a:r>
                        <a:rPr lang="en-US" sz="1000" u="none" strike="noStrike">
                          <a:effectLst/>
                          <a:latin typeface="+mn-lt"/>
                        </a:rPr>
                        <a:t>Mexpo</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102</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61</a:t>
                      </a:r>
                    </a:p>
                  </a:txBody>
                  <a:tcPr marL="7620" marR="7620" marT="7620" marB="0" anchor="b"/>
                </a:tc>
                <a:extLst>
                  <a:ext uri="{0D108BD9-81ED-4DB2-BD59-A6C34878D82A}">
                    <a16:rowId xmlns:a16="http://schemas.microsoft.com/office/drawing/2014/main" val="2461477489"/>
                  </a:ext>
                </a:extLst>
              </a:tr>
              <a:tr h="182880">
                <a:tc>
                  <a:txBody>
                    <a:bodyPr/>
                    <a:lstStyle/>
                    <a:p>
                      <a:pPr algn="l" fontAlgn="ctr"/>
                      <a:r>
                        <a:rPr lang="en-US" sz="1000" u="none" strike="noStrike">
                          <a:effectLst/>
                          <a:latin typeface="+mn-lt"/>
                        </a:rPr>
                        <a:t>MonstraM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15</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9</a:t>
                      </a:r>
                    </a:p>
                  </a:txBody>
                  <a:tcPr marL="7620" marR="7620" marT="7620" marB="0" anchor="b"/>
                </a:tc>
                <a:extLst>
                  <a:ext uri="{0D108BD9-81ED-4DB2-BD59-A6C34878D82A}">
                    <a16:rowId xmlns:a16="http://schemas.microsoft.com/office/drawing/2014/main" val="79337849"/>
                  </a:ext>
                </a:extLst>
              </a:tr>
              <a:tr h="182880">
                <a:tc>
                  <a:txBody>
                    <a:bodyPr/>
                    <a:lstStyle/>
                    <a:p>
                      <a:pPr algn="l" fontAlgn="ctr"/>
                      <a:r>
                        <a:rPr lang="en-US" sz="1000" u="none" strike="noStrike">
                          <a:effectLst/>
                          <a:latin typeface="+mn-lt"/>
                        </a:rPr>
                        <a:t>IDM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a:solidFill>
                            <a:srgbClr val="FF0000"/>
                          </a:solidFill>
                          <a:effectLst/>
                          <a:latin typeface="+mn-lt"/>
                          <a:ea typeface="+mn-ea"/>
                          <a:cs typeface="+mn-cs"/>
                        </a:rPr>
                        <a:t>174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132</a:t>
                      </a:r>
                    </a:p>
                  </a:txBody>
                  <a:tcPr marL="7620" marR="7620" marT="7620" marB="0" anchor="b"/>
                </a:tc>
                <a:extLst>
                  <a:ext uri="{0D108BD9-81ED-4DB2-BD59-A6C34878D82A}">
                    <a16:rowId xmlns:a16="http://schemas.microsoft.com/office/drawing/2014/main" val="2326562777"/>
                  </a:ext>
                </a:extLst>
              </a:tr>
              <a:tr h="182880">
                <a:tc>
                  <a:txBody>
                    <a:bodyPr/>
                    <a:lstStyle/>
                    <a:p>
                      <a:pPr algn="l" fontAlgn="ctr"/>
                      <a:r>
                        <a:rPr lang="en-US" sz="1000" u="none" strike="noStrike">
                          <a:effectLst/>
                          <a:latin typeface="+mn-lt"/>
                        </a:rPr>
                        <a:t>CCL</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160</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108</a:t>
                      </a:r>
                    </a:p>
                  </a:txBody>
                  <a:tcPr marL="7620" marR="7620" marT="7620" marB="0" anchor="b"/>
                </a:tc>
                <a:extLst>
                  <a:ext uri="{0D108BD9-81ED-4DB2-BD59-A6C34878D82A}">
                    <a16:rowId xmlns:a16="http://schemas.microsoft.com/office/drawing/2014/main" val="3541908560"/>
                  </a:ext>
                </a:extLst>
              </a:tr>
              <a:tr h="182880">
                <a:tc>
                  <a:txBody>
                    <a:bodyPr/>
                    <a:lstStyle/>
                    <a:p>
                      <a:pPr algn="l" fontAlgn="ctr"/>
                      <a:r>
                        <a:rPr lang="en-US" sz="1000" u="none" strike="noStrike">
                          <a:effectLst/>
                          <a:latin typeface="+mn-lt"/>
                        </a:rPr>
                        <a:t>NDT</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a:solidFill>
                            <a:srgbClr val="FF0000"/>
                          </a:solidFill>
                          <a:effectLst/>
                          <a:latin typeface="+mn-lt"/>
                          <a:ea typeface="+mn-ea"/>
                          <a:cs typeface="+mn-cs"/>
                        </a:rPr>
                        <a:t>196</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89</a:t>
                      </a:r>
                    </a:p>
                  </a:txBody>
                  <a:tcPr marL="7620" marR="7620" marT="7620" marB="0" anchor="b"/>
                </a:tc>
                <a:extLst>
                  <a:ext uri="{0D108BD9-81ED-4DB2-BD59-A6C34878D82A}">
                    <a16:rowId xmlns:a16="http://schemas.microsoft.com/office/drawing/2014/main" val="2597921298"/>
                  </a:ext>
                </a:extLst>
              </a:tr>
              <a:tr h="182880">
                <a:tc>
                  <a:txBody>
                    <a:bodyPr/>
                    <a:lstStyle/>
                    <a:p>
                      <a:pPr algn="l" fontAlgn="ctr"/>
                      <a:r>
                        <a:rPr lang="en-US" sz="1000" u="none" strike="noStrike">
                          <a:effectLst/>
                          <a:latin typeface="+mn-lt"/>
                        </a:rPr>
                        <a:t>CMO</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203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80</a:t>
                      </a:r>
                    </a:p>
                  </a:txBody>
                  <a:tcPr marL="7620" marR="7620" marT="7620" marB="0" anchor="b"/>
                </a:tc>
                <a:extLst>
                  <a:ext uri="{0D108BD9-81ED-4DB2-BD59-A6C34878D82A}">
                    <a16:rowId xmlns:a16="http://schemas.microsoft.com/office/drawing/2014/main" val="3641503796"/>
                  </a:ext>
                </a:extLst>
              </a:tr>
              <a:tr h="182880">
                <a:tc>
                  <a:txBody>
                    <a:bodyPr/>
                    <a:lstStyle/>
                    <a:p>
                      <a:pPr algn="l" fontAlgn="ctr"/>
                      <a:r>
                        <a:rPr lang="en-US" sz="1000" u="none" strike="noStrike">
                          <a:effectLst/>
                          <a:latin typeface="+mn-lt"/>
                        </a:rPr>
                        <a:t>MSEC</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a:solidFill>
                            <a:schemeClr val="dk1"/>
                          </a:solidFill>
                          <a:effectLst/>
                          <a:latin typeface="+mn-lt"/>
                          <a:ea typeface="+mn-ea"/>
                          <a:cs typeface="+mn-cs"/>
                        </a:rPr>
                        <a:t>7</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a:t>
                      </a:r>
                    </a:p>
                  </a:txBody>
                  <a:tcPr marL="7620" marR="7620" marT="7620" marB="0" anchor="b"/>
                </a:tc>
                <a:extLst>
                  <a:ext uri="{0D108BD9-81ED-4DB2-BD59-A6C34878D82A}">
                    <a16:rowId xmlns:a16="http://schemas.microsoft.com/office/drawing/2014/main" val="894300442"/>
                  </a:ext>
                </a:extLst>
              </a:tr>
              <a:tr h="182880">
                <a:tc>
                  <a:txBody>
                    <a:bodyPr/>
                    <a:lstStyle/>
                    <a:p>
                      <a:pPr algn="l" fontAlgn="ctr"/>
                      <a:r>
                        <a:rPr lang="en-US" sz="1000" u="none" strike="noStrike">
                          <a:effectLst/>
                          <a:latin typeface="+mn-lt"/>
                        </a:rPr>
                        <a:t>SBMA</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b="1" u="none" strike="noStrike" kern="1200" dirty="0">
                          <a:solidFill>
                            <a:srgbClr val="FF0000"/>
                          </a:solidFill>
                          <a:effectLst/>
                          <a:latin typeface="+mn-lt"/>
                          <a:ea typeface="+mn-ea"/>
                          <a:cs typeface="+mn-cs"/>
                        </a:rPr>
                        <a:t>124</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79</a:t>
                      </a:r>
                    </a:p>
                  </a:txBody>
                  <a:tcPr marL="7620" marR="7620" marT="7620" marB="0" anchor="b"/>
                </a:tc>
                <a:extLst>
                  <a:ext uri="{0D108BD9-81ED-4DB2-BD59-A6C34878D82A}">
                    <a16:rowId xmlns:a16="http://schemas.microsoft.com/office/drawing/2014/main" val="1238918614"/>
                  </a:ext>
                </a:extLst>
              </a:tr>
              <a:tr h="182880">
                <a:tc>
                  <a:txBody>
                    <a:bodyPr/>
                    <a:lstStyle/>
                    <a:p>
                      <a:pPr algn="l" fontAlgn="ctr"/>
                      <a:r>
                        <a:rPr lang="en-US" sz="1000" u="none" strike="noStrike">
                          <a:effectLst/>
                          <a:latin typeface="+mn-lt"/>
                        </a:rPr>
                        <a:t>PTM</a:t>
                      </a:r>
                      <a:endParaRPr lang="en-US" sz="1000" b="0" i="0" u="none" strike="noStrike">
                        <a:effectLst/>
                        <a:latin typeface="+mn-lt"/>
                        <a:ea typeface="宋体" panose="02010600030101010101" pitchFamily="2" charset="-122"/>
                      </a:endParaRP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63</a:t>
                      </a:r>
                    </a:p>
                  </a:txBody>
                  <a:tcPr marL="7620" marR="7620" marT="7620" marB="0" anchor="ctr"/>
                </a:tc>
                <a:tc>
                  <a:txBody>
                    <a:bodyPr/>
                    <a:lstStyle/>
                    <a:p>
                      <a:pPr marL="0" algn="ctr" defTabSz="1219170" rtl="0" eaLnBrk="1" fontAlgn="ctr" latinLnBrk="0" hangingPunct="1"/>
                      <a:r>
                        <a:rPr lang="en-US" altLang="zh-CN" sz="1000" u="none" strike="noStrike" kern="1200" dirty="0">
                          <a:solidFill>
                            <a:schemeClr val="dk1"/>
                          </a:solidFill>
                          <a:effectLst/>
                          <a:latin typeface="+mn-lt"/>
                          <a:ea typeface="+mn-ea"/>
                          <a:cs typeface="+mn-cs"/>
                        </a:rPr>
                        <a:t>57</a:t>
                      </a:r>
                    </a:p>
                  </a:txBody>
                  <a:tcPr marL="7620" marR="7620" marT="7620" marB="0" anchor="b"/>
                </a:tc>
                <a:extLst>
                  <a:ext uri="{0D108BD9-81ED-4DB2-BD59-A6C34878D82A}">
                    <a16:rowId xmlns:a16="http://schemas.microsoft.com/office/drawing/2014/main" val="2690776497"/>
                  </a:ext>
                </a:extLst>
              </a:tr>
            </a:tbl>
          </a:graphicData>
        </a:graphic>
      </p:graphicFrame>
      <p:graphicFrame>
        <p:nvGraphicFramePr>
          <p:cNvPr id="11" name="Chart 5">
            <a:extLst>
              <a:ext uri="{FF2B5EF4-FFF2-40B4-BE49-F238E27FC236}">
                <a16:creationId xmlns:a16="http://schemas.microsoft.com/office/drawing/2014/main" id="{20175C07-F625-4DFB-B2E1-2C9A91A0CB78}"/>
              </a:ext>
            </a:extLst>
          </p:cNvPr>
          <p:cNvGraphicFramePr>
            <a:graphicFrameLocks/>
          </p:cNvGraphicFramePr>
          <p:nvPr>
            <p:extLst>
              <p:ext uri="{D42A27DB-BD31-4B8C-83A1-F6EECF244321}">
                <p14:modId xmlns:p14="http://schemas.microsoft.com/office/powerpoint/2010/main" val="2303433728"/>
              </p:ext>
            </p:extLst>
          </p:nvPr>
        </p:nvGraphicFramePr>
        <p:xfrm>
          <a:off x="3242982" y="1872000"/>
          <a:ext cx="7680960" cy="3124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9734108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a:extLst>
              <a:ext uri="{FF2B5EF4-FFF2-40B4-BE49-F238E27FC236}">
                <a16:creationId xmlns:a16="http://schemas.microsoft.com/office/drawing/2014/main" id="{42882487-C5FC-4033-90D8-DE34E855498E}"/>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sp>
        <p:nvSpPr>
          <p:cNvPr id="7" name="TextBox 12">
            <a:extLst>
              <a:ext uri="{FF2B5EF4-FFF2-40B4-BE49-F238E27FC236}">
                <a16:creationId xmlns:a16="http://schemas.microsoft.com/office/drawing/2014/main" id="{9ACF2BDE-7E0E-4240-A664-38E78A692FA2}"/>
              </a:ext>
            </a:extLst>
          </p:cNvPr>
          <p:cNvSpPr txBox="1"/>
          <p:nvPr/>
        </p:nvSpPr>
        <p:spPr>
          <a:xfrm>
            <a:off x="396155" y="763220"/>
            <a:ext cx="8766133" cy="430887"/>
          </a:xfrm>
          <a:prstGeom prst="rect">
            <a:avLst/>
          </a:prstGeom>
          <a:noFill/>
        </p:spPr>
        <p:txBody>
          <a:bodyPr wrap="square" rtlCol="0">
            <a:spAutoFit/>
          </a:bodyPr>
          <a:lstStyle/>
          <a:p>
            <a:pPr marL="341313" lvl="0" indent="-341313">
              <a:spcBef>
                <a:spcPts val="0"/>
              </a:spcBef>
              <a:spcAft>
                <a:spcPts val="0"/>
              </a:spcAft>
              <a:buBlip>
                <a:blip r:embed="rId2"/>
              </a:buBlip>
              <a:defRPr/>
            </a:pPr>
            <a:r>
              <a:rPr lang="en-US" altLang="zh-CN" sz="1100" b="1" kern="0" dirty="0">
                <a:solidFill>
                  <a:srgbClr val="FF0000"/>
                </a:solidFill>
                <a:latin typeface="Calibri"/>
                <a:ea typeface="MS PGothic" panose="020B0600070205080204" pitchFamily="34" charset="-128"/>
              </a:rPr>
              <a:t>12 CH </a:t>
            </a:r>
            <a:r>
              <a:rPr lang="en-US" altLang="zh-CN" sz="1100" kern="0" dirty="0">
                <a:solidFill>
                  <a:prstClr val="black"/>
                </a:solidFill>
                <a:latin typeface="Calibri"/>
                <a:ea typeface="MS PGothic" panose="020B0600070205080204" pitchFamily="34" charset="-128"/>
              </a:rPr>
              <a:t>topics including:  </a:t>
            </a:r>
            <a:r>
              <a:rPr lang="en-US" altLang="zh-CN" sz="1100" b="1" kern="0" dirty="0">
                <a:solidFill>
                  <a:srgbClr val="FF0000"/>
                </a:solidFill>
                <a:latin typeface="Calibri"/>
                <a:ea typeface="MS PGothic" panose="020B0600070205080204" pitchFamily="34" charset="-128"/>
              </a:rPr>
              <a:t>4 </a:t>
            </a:r>
            <a:r>
              <a:rPr lang="en-US" altLang="zh-CN" sz="1100" kern="0" dirty="0">
                <a:solidFill>
                  <a:prstClr val="black"/>
                </a:solidFill>
                <a:latin typeface="Calibri"/>
                <a:ea typeface="MS PGothic" panose="020B0600070205080204" pitchFamily="34" charset="-128"/>
              </a:rPr>
              <a:t>CH prime feature (in white background) and </a:t>
            </a:r>
            <a:r>
              <a:rPr lang="en-US" altLang="zh-CN" sz="1100" b="1" kern="0" dirty="0">
                <a:solidFill>
                  <a:srgbClr val="FF0000"/>
                </a:solidFill>
                <a:latin typeface="Calibri"/>
                <a:ea typeface="MS PGothic" panose="020B0600070205080204" pitchFamily="34" charset="-128"/>
              </a:rPr>
              <a:t>13</a:t>
            </a:r>
            <a:r>
              <a:rPr lang="en-US" altLang="zh-CN" sz="1100" kern="0" dirty="0">
                <a:solidFill>
                  <a:prstClr val="black"/>
                </a:solidFill>
                <a:latin typeface="Calibri"/>
                <a:ea typeface="MS PGothic" panose="020B0600070205080204" pitchFamily="34" charset="-128"/>
              </a:rPr>
              <a:t> CH support to network features (in red background)</a:t>
            </a:r>
          </a:p>
          <a:p>
            <a:pPr marL="341313" lvl="0" indent="-341313">
              <a:spcBef>
                <a:spcPts val="0"/>
              </a:spcBef>
              <a:spcAft>
                <a:spcPts val="0"/>
              </a:spcAft>
              <a:buBlip>
                <a:blip r:embed="rId2"/>
              </a:buBlip>
              <a:defRPr/>
            </a:pPr>
            <a:r>
              <a:rPr lang="en-US" altLang="zh-CN" sz="1050" kern="0" dirty="0">
                <a:latin typeface="+mn-lt"/>
                <a:ea typeface="宋体" panose="02010600030101010101" pitchFamily="2" charset="-122"/>
              </a:rPr>
              <a:t>8</a:t>
            </a:r>
            <a:r>
              <a:rPr lang="en-US" altLang="zh-CN" sz="1100" kern="0" dirty="0">
                <a:latin typeface="+mn-lt"/>
                <a:ea typeface="MS PGothic" panose="020B0600070205080204" pitchFamily="34" charset="-128"/>
              </a:rPr>
              <a:t> normative features in progress, </a:t>
            </a:r>
            <a:r>
              <a:rPr lang="en-US" altLang="zh-CN" sz="1100" b="1" kern="0" dirty="0">
                <a:solidFill>
                  <a:srgbClr val="00B050"/>
                </a:solidFill>
                <a:latin typeface="+mn-lt"/>
                <a:ea typeface="MS PGothic" panose="020B0600070205080204" pitchFamily="34" charset="-128"/>
              </a:rPr>
              <a:t>5</a:t>
            </a:r>
            <a:r>
              <a:rPr lang="en-US" altLang="zh-CN" sz="1100" kern="0" dirty="0">
                <a:latin typeface="+mn-lt"/>
                <a:ea typeface="MS PGothic" panose="020B0600070205080204" pitchFamily="34" charset="-128"/>
              </a:rPr>
              <a:t> normative WIDs completed and </a:t>
            </a:r>
            <a:r>
              <a:rPr lang="en-US" altLang="zh-CN" sz="1100" b="1" kern="0" dirty="0">
                <a:solidFill>
                  <a:srgbClr val="00B050"/>
                </a:solidFill>
                <a:latin typeface="+mn-lt"/>
                <a:ea typeface="MS PGothic" panose="020B0600070205080204" pitchFamily="34" charset="-128"/>
              </a:rPr>
              <a:t>4</a:t>
            </a:r>
            <a:r>
              <a:rPr lang="en-US" altLang="zh-CN" sz="1100" kern="0" dirty="0">
                <a:latin typeface="+mn-lt"/>
                <a:ea typeface="MS PGothic" panose="020B0600070205080204" pitchFamily="34" charset="-128"/>
              </a:rPr>
              <a:t> SIDs completed (marked in green color). </a:t>
            </a:r>
          </a:p>
        </p:txBody>
      </p:sp>
      <p:graphicFrame>
        <p:nvGraphicFramePr>
          <p:cNvPr id="11" name="表格 2">
            <a:extLst>
              <a:ext uri="{FF2B5EF4-FFF2-40B4-BE49-F238E27FC236}">
                <a16:creationId xmlns:a16="http://schemas.microsoft.com/office/drawing/2014/main" id="{746578AD-230D-414A-98A8-DE6A502F9CF4}"/>
              </a:ext>
            </a:extLst>
          </p:cNvPr>
          <p:cNvGraphicFramePr>
            <a:graphicFrameLocks noGrp="1"/>
          </p:cNvGraphicFramePr>
          <p:nvPr>
            <p:extLst>
              <p:ext uri="{D42A27DB-BD31-4B8C-83A1-F6EECF244321}">
                <p14:modId xmlns:p14="http://schemas.microsoft.com/office/powerpoint/2010/main" val="1945110154"/>
              </p:ext>
            </p:extLst>
          </p:nvPr>
        </p:nvGraphicFramePr>
        <p:xfrm>
          <a:off x="207894" y="1240082"/>
          <a:ext cx="11591757" cy="4666764"/>
        </p:xfrm>
        <a:graphic>
          <a:graphicData uri="http://schemas.openxmlformats.org/drawingml/2006/table">
            <a:tbl>
              <a:tblPr/>
              <a:tblGrid>
                <a:gridCol w="287406">
                  <a:extLst>
                    <a:ext uri="{9D8B030D-6E8A-4147-A177-3AD203B41FA5}">
                      <a16:colId xmlns:a16="http://schemas.microsoft.com/office/drawing/2014/main" val="331722294"/>
                    </a:ext>
                  </a:extLst>
                </a:gridCol>
                <a:gridCol w="609600">
                  <a:extLst>
                    <a:ext uri="{9D8B030D-6E8A-4147-A177-3AD203B41FA5}">
                      <a16:colId xmlns:a16="http://schemas.microsoft.com/office/drawing/2014/main" val="907466837"/>
                    </a:ext>
                  </a:extLst>
                </a:gridCol>
                <a:gridCol w="1327404">
                  <a:extLst>
                    <a:ext uri="{9D8B030D-6E8A-4147-A177-3AD203B41FA5}">
                      <a16:colId xmlns:a16="http://schemas.microsoft.com/office/drawing/2014/main" val="2690706286"/>
                    </a:ext>
                  </a:extLst>
                </a:gridCol>
                <a:gridCol w="4325112">
                  <a:extLst>
                    <a:ext uri="{9D8B030D-6E8A-4147-A177-3AD203B41FA5}">
                      <a16:colId xmlns:a16="http://schemas.microsoft.com/office/drawing/2014/main" val="2178307027"/>
                    </a:ext>
                  </a:extLst>
                </a:gridCol>
                <a:gridCol w="667512">
                  <a:extLst>
                    <a:ext uri="{9D8B030D-6E8A-4147-A177-3AD203B41FA5}">
                      <a16:colId xmlns:a16="http://schemas.microsoft.com/office/drawing/2014/main" val="410137253"/>
                    </a:ext>
                  </a:extLst>
                </a:gridCol>
                <a:gridCol w="941832">
                  <a:extLst>
                    <a:ext uri="{9D8B030D-6E8A-4147-A177-3AD203B41FA5}">
                      <a16:colId xmlns:a16="http://schemas.microsoft.com/office/drawing/2014/main" val="3966773156"/>
                    </a:ext>
                  </a:extLst>
                </a:gridCol>
                <a:gridCol w="722376">
                  <a:extLst>
                    <a:ext uri="{9D8B030D-6E8A-4147-A177-3AD203B41FA5}">
                      <a16:colId xmlns:a16="http://schemas.microsoft.com/office/drawing/2014/main" val="4058451737"/>
                    </a:ext>
                  </a:extLst>
                </a:gridCol>
                <a:gridCol w="2139696">
                  <a:extLst>
                    <a:ext uri="{9D8B030D-6E8A-4147-A177-3AD203B41FA5}">
                      <a16:colId xmlns:a16="http://schemas.microsoft.com/office/drawing/2014/main" val="2608971487"/>
                    </a:ext>
                  </a:extLst>
                </a:gridCol>
                <a:gridCol w="570819">
                  <a:extLst>
                    <a:ext uri="{9D8B030D-6E8A-4147-A177-3AD203B41FA5}">
                      <a16:colId xmlns:a16="http://schemas.microsoft.com/office/drawing/2014/main" val="2276198587"/>
                    </a:ext>
                  </a:extLst>
                </a:gridCol>
              </a:tblGrid>
              <a:tr h="280149">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err="1">
                          <a:solidFill>
                            <a:srgbClr val="000000"/>
                          </a:solidFill>
                          <a:effectLst/>
                          <a:latin typeface="+mn-lt"/>
                          <a:ea typeface="+mn-ea"/>
                          <a:cs typeface="Arial" panose="020B0604020202020204" pitchFamily="34" charset="0"/>
                        </a:rPr>
                        <a:t>Tdoc</a:t>
                      </a: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chemeClr val="tx1"/>
                          </a:solidFill>
                          <a:effectLst/>
                          <a:latin typeface="+mn-lt"/>
                          <a:ea typeface="宋体" panose="02010600030101010101" pitchFamily="2" charset="-122"/>
                        </a:rPr>
                        <a:t>CHSEG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err="1">
                          <a:solidFill>
                            <a:schemeClr val="tx1"/>
                          </a:solidFill>
                          <a:effectLst/>
                          <a:latin typeface="+mn-lt"/>
                          <a:ea typeface="宋体" panose="02010600030101010101" pitchFamily="2" charset="-122"/>
                        </a:rPr>
                        <a:t>CH_FSeg</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chemeClr val="tx1"/>
                          </a:solidFill>
                          <a:effectLst/>
                          <a:latin typeface="+mn-lt"/>
                          <a:ea typeface="宋体" panose="02010600030101010101" pitchFamily="2" charset="-122"/>
                        </a:rPr>
                        <a:t>WID on CHF Segmentation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chemeClr val="tx1"/>
                          </a:solidFill>
                          <a:latin typeface="+mn-lt"/>
                        </a:rPr>
                        <a:t>1040012</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chemeClr val="tx1"/>
                          </a:solidFill>
                          <a:effectLst/>
                          <a:latin typeface="+mn-lt"/>
                          <a:ea typeface="宋体" panose="02010600030101010101" pitchFamily="2" charset="-122"/>
                        </a:rPr>
                        <a:t>Verizon</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SP-250122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32.290/291</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201872">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SATCH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FS_5GSAT_Ph3_CH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satellite access Phase 3</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1040014</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050" kern="1200" dirty="0">
                          <a:solidFill>
                            <a:srgbClr val="00B050"/>
                          </a:solidFill>
                          <a:effectLst/>
                          <a:latin typeface="+mn-lt"/>
                          <a:ea typeface="宋体" panose="02010600030101010101" pitchFamily="2" charset="-122"/>
                          <a:cs typeface="+mn-cs"/>
                        </a:rPr>
                        <a:t>CATT</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TR 28.846</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5GSAT_Ph3-CH</a:t>
                      </a:r>
                    </a:p>
                  </a:txBody>
                  <a:tcPr marL="47990" marR="4799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satellite access Phase 3</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050" kern="1200" dirty="0">
                          <a:solidFill>
                            <a:schemeClr val="tx1"/>
                          </a:solidFill>
                          <a:latin typeface="+mn-lt"/>
                          <a:ea typeface="+mn-ea"/>
                          <a:cs typeface="+mn-cs"/>
                        </a:rPr>
                        <a:t>1070014</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050" kern="1200" dirty="0">
                          <a:solidFill>
                            <a:schemeClr val="tx1"/>
                          </a:solidFill>
                          <a:effectLst/>
                          <a:latin typeface="+mn-lt"/>
                          <a:ea typeface="宋体" panose="02010600030101010101" pitchFamily="2" charset="-122"/>
                          <a:cs typeface="+mn-cs"/>
                        </a:rPr>
                        <a:t>CATT</a:t>
                      </a:r>
                      <a:endParaRPr lang="en-DE" sz="105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SP-250365</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TS32.240/251/255/257/260/291/298</a:t>
                      </a:r>
                      <a:endParaRPr kumimoji="0" lang="zh-CN" alt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GB"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79343423"/>
                  </a:ext>
                </a:extLst>
              </a:tr>
              <a:tr h="201872">
                <a:tc rowSpan="3">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CAPCH/</a:t>
                      </a:r>
                    </a:p>
                    <a:p>
                      <a:pPr algn="ctr">
                        <a:spcAft>
                          <a:spcPts val="0"/>
                        </a:spcAft>
                      </a:pPr>
                      <a:r>
                        <a:rPr lang="en-GB" altLang="zh-CN" sz="1050" kern="1200" dirty="0">
                          <a:solidFill>
                            <a:schemeClr val="tx1"/>
                          </a:solidFill>
                          <a:effectLst/>
                          <a:latin typeface="+mn-lt"/>
                          <a:ea typeface="宋体" panose="02010600030101010101" pitchFamily="2" charset="-122"/>
                          <a:cs typeface="+mn-cs"/>
                        </a:rPr>
                        <a:t>CAPCCH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FS_CAPIF_Ph2_CH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CAPIF </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1040015</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050" kern="1200" dirty="0">
                          <a:solidFill>
                            <a:srgbClr val="00B050"/>
                          </a:solidFill>
                          <a:effectLst/>
                          <a:latin typeface="+mn-lt"/>
                          <a:ea typeface="宋体" panose="02010600030101010101" pitchFamily="2" charset="-122"/>
                          <a:cs typeface="+mn-cs"/>
                        </a:rPr>
                        <a:t>Nokia</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28.849</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CH_CAPIF_EXT </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CAPIF</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chemeClr val="tx1"/>
                          </a:solidFill>
                          <a:latin typeface="+mn-lt"/>
                          <a:ea typeface="+mn-ea"/>
                          <a:cs typeface="+mn-cs"/>
                        </a:rPr>
                        <a:t>1070015</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sz="1050" kern="1200" dirty="0">
                          <a:solidFill>
                            <a:schemeClr val="tx1"/>
                          </a:solidFill>
                          <a:effectLst/>
                          <a:latin typeface="+mn-lt"/>
                          <a:ea typeface="宋体" panose="02010600030101010101" pitchFamily="2" charset="-122"/>
                          <a:cs typeface="+mn-cs"/>
                        </a:rPr>
                        <a:t>Nokia</a:t>
                      </a:r>
                      <a:endParaRPr lang="en-DE" sz="105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SP-250366</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TS32.240/254/291/298</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65204826"/>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CAPIF_Ph3_con-CH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Converged Charging Aspects of CAPIF Phase 3 </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1080014</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kumimoji="0" lang="en-GB"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Nokia</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SP-250509</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 32.254/291/298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WI</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994138006"/>
                  </a:ext>
                </a:extLst>
              </a:tr>
              <a:tr h="362545">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RTCCH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FS_NG_RTC_Ph2_CH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next generation real time communication services phase 2</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1040016</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rgbClr val="00B050"/>
                          </a:solidFill>
                          <a:effectLst/>
                          <a:latin typeface="+mn-lt"/>
                          <a:ea typeface="宋体" panose="02010600030101010101" pitchFamily="2" charset="-122"/>
                        </a:rPr>
                        <a:t>CMCC</a:t>
                      </a:r>
                      <a:br>
                        <a:rPr lang="en-US" sz="1050" dirty="0">
                          <a:solidFill>
                            <a:srgbClr val="00B050"/>
                          </a:solidFill>
                          <a:effectLst/>
                          <a:latin typeface="+mn-lt"/>
                          <a:ea typeface="宋体" panose="02010600030101010101" pitchFamily="2" charset="-122"/>
                        </a:rPr>
                      </a:b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28.851</a:t>
                      </a:r>
                      <a:endParaRPr kumimoji="0" lang="zh-CN" altLang="en-US" sz="105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NG_RTC_Ph2-CH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next generation real time communication services phase 2</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chemeClr val="tx1"/>
                          </a:solidFill>
                          <a:latin typeface="+mn-lt"/>
                          <a:ea typeface="+mn-ea"/>
                          <a:cs typeface="+mn-cs"/>
                        </a:rPr>
                        <a:t>1070016</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CMCC</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SP-250513</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TS32.254/255/260/291/298</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03434650"/>
                  </a:ext>
                </a:extLst>
              </a:tr>
              <a:tr h="201872">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宋体" panose="02010600030101010101" pitchFamily="2" charset="-122"/>
                          <a:cs typeface="+mn-cs"/>
                        </a:rPr>
                        <a:t>UASCH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FS_UAS_Ph2_CH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SID on Charging aspects of Uncrewed Aerial Vehicle</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1040017</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rgbClr val="00B050"/>
                          </a:solidFill>
                          <a:effectLst/>
                          <a:latin typeface="+mn-lt"/>
                          <a:ea typeface="宋体" panose="02010600030101010101" pitchFamily="2" charset="-122"/>
                        </a:rPr>
                        <a:t>CMCC</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28.853</a:t>
                      </a:r>
                      <a:endParaRPr kumimoji="0" lang="zh-CN" altLang="en-US" sz="105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SI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201872">
                <a:tc vMerge="1">
                  <a:txBody>
                    <a:bodyPr/>
                    <a:lstStyle/>
                    <a:p>
                      <a:endParaRPr dirty="0"/>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endParaRPr dirty="0"/>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chemeClr val="tx1"/>
                          </a:solidFill>
                          <a:effectLst/>
                          <a:latin typeface="+mn-lt"/>
                          <a:ea typeface="宋体" panose="02010600030101010101" pitchFamily="2" charset="-122"/>
                          <a:cs typeface="+mn-cs"/>
                        </a:rPr>
                        <a:t>UAS_Ph2-CH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for Uncrewed Aerial Systems Phase 2 </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chemeClr val="tx1"/>
                          </a:solidFill>
                          <a:latin typeface="+mn-lt"/>
                          <a:ea typeface="+mn-ea"/>
                          <a:cs typeface="+mn-cs"/>
                        </a:rPr>
                        <a:t>1070017</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CMCC</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SP-250512</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TS32.240/255/256/291/298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616949726"/>
                  </a:ext>
                </a:extLst>
              </a:tr>
              <a:tr h="38314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rgbClr val="00B050"/>
                          </a:solidFill>
                          <a:effectLst/>
                          <a:latin typeface="+mn-lt"/>
                          <a:ea typeface="宋体" panose="02010600030101010101" pitchFamily="2" charset="-122"/>
                        </a:rPr>
                        <a:t>RAGCH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err="1">
                          <a:solidFill>
                            <a:srgbClr val="00B050"/>
                          </a:solidFill>
                          <a:effectLst/>
                          <a:latin typeface="+mn-lt"/>
                          <a:ea typeface="宋体" panose="02010600030101010101" pitchFamily="2" charset="-122"/>
                        </a:rPr>
                        <a:t>Ranging_SL</a:t>
                      </a:r>
                      <a:r>
                        <a:rPr lang="en-US" sz="1050" dirty="0">
                          <a:solidFill>
                            <a:srgbClr val="00B050"/>
                          </a:solidFill>
                          <a:effectLst/>
                          <a:latin typeface="+mn-lt"/>
                          <a:ea typeface="宋体" panose="02010600030101010101" pitchFamily="2" charset="-122"/>
                        </a:rPr>
                        <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Aspects of Ranging and </a:t>
                      </a:r>
                      <a:r>
                        <a:rPr lang="en-US" sz="1050" dirty="0" err="1">
                          <a:solidFill>
                            <a:srgbClr val="00B050"/>
                          </a:solidFill>
                          <a:effectLst/>
                          <a:latin typeface="+mn-lt"/>
                          <a:ea typeface="宋体" panose="02010600030101010101" pitchFamily="2" charset="-122"/>
                        </a:rPr>
                        <a:t>Sidelink</a:t>
                      </a:r>
                      <a:r>
                        <a:rPr lang="en-US" sz="1050" dirty="0">
                          <a:solidFill>
                            <a:srgbClr val="00B050"/>
                          </a:solidFill>
                          <a:effectLst/>
                          <a:latin typeface="+mn-lt"/>
                          <a:ea typeface="宋体" panose="02010600030101010101" pitchFamily="2" charset="-122"/>
                        </a:rPr>
                        <a:t> Positioning</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1040013</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China Telecom</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271/291/298</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27049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rgbClr val="00B050"/>
                          </a:solidFill>
                          <a:effectLst/>
                          <a:latin typeface="+mn-lt"/>
                          <a:ea typeface="宋体" panose="02010600030101010101" pitchFamily="2" charset="-122"/>
                        </a:rPr>
                        <a:t>EESCH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err="1">
                          <a:solidFill>
                            <a:srgbClr val="00B050"/>
                          </a:solidFill>
                          <a:effectLst/>
                          <a:latin typeface="+mn-lt"/>
                          <a:ea typeface="宋体" panose="02010600030101010101" pitchFamily="2" charset="-122"/>
                        </a:rPr>
                        <a:t>EnergySys</a:t>
                      </a:r>
                      <a:r>
                        <a:rPr lang="en-US" sz="1050" dirty="0">
                          <a:solidFill>
                            <a:srgbClr val="00B050"/>
                          </a:solidFill>
                          <a:effectLst/>
                          <a:latin typeface="+mn-lt"/>
                          <a:ea typeface="宋体" panose="02010600030101010101" pitchFamily="2" charset="-122"/>
                        </a:rPr>
                        <a:t>-CH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Aspects for Energy Efficiency of network slice</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1040018</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Huawei</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050" kern="1200" dirty="0">
                          <a:solidFill>
                            <a:srgbClr val="00B050"/>
                          </a:solidFill>
                          <a:latin typeface="+mn-lt"/>
                          <a:ea typeface="+mn-ea"/>
                          <a:cs typeface="+mn-cs"/>
                        </a:rPr>
                        <a:t>SP-250124</a:t>
                      </a:r>
                      <a:endParaRPr kumimoji="0" lang="en-GB" sz="1050" b="1"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32.240/291/298</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050" dirty="0">
                          <a:solidFill>
                            <a:srgbClr val="00B050"/>
                          </a:solidFill>
                          <a:effectLst/>
                          <a:latin typeface="+mn-lt"/>
                          <a:ea typeface="宋体" panose="02010600030101010101" pitchFamily="2" charset="-122"/>
                        </a:rPr>
                        <a:t>NSCH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050" dirty="0">
                          <a:solidFill>
                            <a:srgbClr val="00B050"/>
                          </a:solidFill>
                          <a:effectLst/>
                          <a:latin typeface="+mn-lt"/>
                          <a:ea typeface="宋体" panose="02010600030101010101" pitchFamily="2" charset="-122"/>
                        </a:rPr>
                        <a:t>NetShare-CH</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050" dirty="0">
                          <a:solidFill>
                            <a:srgbClr val="00B050"/>
                          </a:solidFill>
                          <a:effectLst/>
                          <a:latin typeface="+mn-lt"/>
                          <a:ea typeface="宋体" panose="02010600030101010101" pitchFamily="2" charset="-122"/>
                        </a:rPr>
                        <a:t>WID on Charging enhancement for indirect network sharing</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1040019</a:t>
                      </a:r>
                      <a:endParaRPr lang="zh-CN" altLang="en-US" sz="105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050" dirty="0">
                          <a:solidFill>
                            <a:srgbClr val="00B050"/>
                          </a:solidFill>
                          <a:effectLst/>
                          <a:latin typeface="+mn-lt"/>
                          <a:ea typeface="宋体" panose="02010600030101010101" pitchFamily="2" charset="-122"/>
                        </a:rPr>
                        <a:t>Ericsson</a:t>
                      </a:r>
                      <a:endParaRPr lang="zh-CN" sz="105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32.240/255/256</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B050"/>
                          </a:solidFill>
                          <a:latin typeface="+mn-lt"/>
                        </a:rPr>
                        <a:t>WI</a:t>
                      </a:r>
                      <a:endParaRPr lang="zh-CN" altLang="en-US" sz="105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25122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altLang="zh-CN" sz="1050" dirty="0">
                          <a:solidFill>
                            <a:schemeClr val="tx1"/>
                          </a:solidFill>
                          <a:effectLst/>
                          <a:latin typeface="+mn-lt"/>
                          <a:ea typeface="宋体" panose="02010600030101010101" pitchFamily="2" charset="-122"/>
                        </a:rPr>
                        <a:t>PROCH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altLang="zh-CN" sz="1050" dirty="0">
                          <a:solidFill>
                            <a:schemeClr val="tx1"/>
                          </a:solidFill>
                          <a:effectLst/>
                          <a:latin typeface="+mn-lt"/>
                          <a:ea typeface="宋体" panose="02010600030101010101" pitchFamily="2" charset="-122"/>
                        </a:rPr>
                        <a:t>5G_ProSe_Ph3-CH</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050" dirty="0">
                          <a:solidFill>
                            <a:schemeClr val="tx1"/>
                          </a:solidFill>
                          <a:effectLst/>
                          <a:latin typeface="+mn-lt"/>
                          <a:ea typeface="宋体" panose="02010600030101010101" pitchFamily="2" charset="-122"/>
                        </a:rPr>
                        <a:t>WID on </a:t>
                      </a:r>
                      <a:r>
                        <a:rPr lang="en-US" altLang="zh-CN" sz="1050" dirty="0">
                          <a:solidFill>
                            <a:schemeClr val="tx1"/>
                          </a:solidFill>
                          <a:effectLst/>
                          <a:latin typeface="+mn-lt"/>
                          <a:ea typeface="+mn-ea"/>
                        </a:rPr>
                        <a:t>Charging Aspects for  5G ProSe Phase 3</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1050030</a:t>
                      </a:r>
                      <a:endParaRPr lang="zh-CN" altLang="en-US" sz="105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050" dirty="0">
                          <a:solidFill>
                            <a:schemeClr val="tx1"/>
                          </a:solidFill>
                          <a:effectLst/>
                          <a:latin typeface="+mn-lt"/>
                          <a:ea typeface="宋体" panose="02010600030101010101" pitchFamily="2" charset="-122"/>
                        </a:rPr>
                        <a:t>China Telecom</a:t>
                      </a:r>
                      <a:endParaRPr lang="zh-CN" sz="105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 32.277/291/298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chemeClr val="tx1"/>
                          </a:solidFill>
                          <a:latin typeface="+mn-lt"/>
                        </a:rPr>
                        <a:t>WI</a:t>
                      </a:r>
                      <a:endParaRPr lang="zh-CN" altLang="en-US" sz="105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r h="22109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050" kern="1200" dirty="0">
                          <a:solidFill>
                            <a:srgbClr val="00B050"/>
                          </a:solidFill>
                          <a:effectLst/>
                          <a:latin typeface="+mn-lt"/>
                          <a:ea typeface="宋体" panose="02010600030101010101" pitchFamily="2" charset="-122"/>
                          <a:cs typeface="+mn-cs"/>
                        </a:rPr>
                        <a:t>LCSCH</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a:solidFill>
                            <a:srgbClr val="00B050"/>
                          </a:solidFill>
                          <a:effectLst/>
                          <a:latin typeface="+mn-lt"/>
                          <a:ea typeface="宋体" panose="02010600030101010101" pitchFamily="2" charset="-122"/>
                          <a:cs typeface="+mn-cs"/>
                        </a:rPr>
                        <a:t>CH_5G_eLCS_Ph3</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lang="en-GB" sz="1050" kern="1200" dirty="0">
                          <a:solidFill>
                            <a:srgbClr val="00B050"/>
                          </a:solidFill>
                          <a:effectLst/>
                          <a:latin typeface="+mn-lt"/>
                          <a:ea typeface="宋体" panose="02010600030101010101" pitchFamily="2" charset="-122"/>
                          <a:cs typeface="+mn-cs"/>
                        </a:rPr>
                        <a:t>WID on Charging Aspects of 5GC </a:t>
                      </a:r>
                      <a:r>
                        <a:rPr lang="en-GB" sz="1050" kern="1200" dirty="0" err="1">
                          <a:solidFill>
                            <a:srgbClr val="00B050"/>
                          </a:solidFill>
                          <a:effectLst/>
                          <a:latin typeface="+mn-lt"/>
                          <a:ea typeface="宋体" panose="02010600030101010101" pitchFamily="2" charset="-122"/>
                          <a:cs typeface="+mn-cs"/>
                        </a:rPr>
                        <a:t>LoCation</a:t>
                      </a:r>
                      <a:r>
                        <a:rPr lang="en-GB" sz="1050" kern="1200" dirty="0">
                          <a:solidFill>
                            <a:srgbClr val="00B050"/>
                          </a:solidFill>
                          <a:effectLst/>
                          <a:latin typeface="+mn-lt"/>
                          <a:ea typeface="宋体" panose="02010600030101010101" pitchFamily="2" charset="-122"/>
                          <a:cs typeface="+mn-cs"/>
                        </a:rPr>
                        <a:t> Services</a:t>
                      </a:r>
                      <a:endParaRPr lang="en-DE"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1070019</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en-US" sz="1050" kern="1200" dirty="0">
                          <a:solidFill>
                            <a:srgbClr val="00B050"/>
                          </a:solidFill>
                          <a:effectLst/>
                          <a:latin typeface="+mn-lt"/>
                          <a:ea typeface="宋体" panose="02010600030101010101" pitchFamily="2" charset="-122"/>
                          <a:cs typeface="+mn-cs"/>
                        </a:rPr>
                        <a:t>China Telecom</a:t>
                      </a:r>
                      <a:endParaRPr lang="en-DE" sz="105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050" kern="1200" dirty="0">
                          <a:solidFill>
                            <a:srgbClr val="00B050"/>
                          </a:solidFill>
                          <a:effectLst/>
                          <a:latin typeface="+mn-lt"/>
                          <a:ea typeface="宋体" panose="02010600030101010101" pitchFamily="2" charset="-122"/>
                          <a:cs typeface="+mn-cs"/>
                        </a:rPr>
                        <a:t>SP-250370</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noProof="0" dirty="0">
                          <a:solidFill>
                            <a:srgbClr val="00B050"/>
                          </a:solidFill>
                          <a:effectLst/>
                          <a:latin typeface="+mn-lt"/>
                          <a:ea typeface="宋体" panose="02010600030101010101" pitchFamily="2" charset="-122"/>
                          <a:cs typeface="+mn-cs"/>
                        </a:rPr>
                        <a:t>TS32.271/290/291/298</a:t>
                      </a:r>
                      <a:endParaRPr lang="zh-CN" altLang="en-US" sz="1050" kern="1200" noProof="0" dirty="0">
                        <a:solidFill>
                          <a:srgbClr val="00B050"/>
                        </a:solidFill>
                        <a:effectLst/>
                        <a:latin typeface="+mn-lt"/>
                        <a:ea typeface="宋体" panose="02010600030101010101" pitchFamily="2" charset="-122"/>
                        <a:cs typeface="+mn-cs"/>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WI</a:t>
                      </a:r>
                      <a:endParaRPr lang="zh-CN" altLang="en-US" sz="1050" kern="1200" noProof="0" dirty="0">
                        <a:solidFill>
                          <a:srgbClr val="00B050"/>
                        </a:solidFill>
                        <a:effectLst/>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9623307"/>
                  </a:ext>
                </a:extLst>
              </a:tr>
              <a:tr h="20187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050" kern="1200" dirty="0">
                          <a:solidFill>
                            <a:srgbClr val="00B050"/>
                          </a:solidFill>
                          <a:effectLst/>
                          <a:latin typeface="+mn-lt"/>
                          <a:ea typeface="宋体" panose="02010600030101010101" pitchFamily="2" charset="-122"/>
                          <a:cs typeface="+mn-cs"/>
                        </a:rPr>
                        <a:t>AIOCH</a:t>
                      </a:r>
                      <a:endParaRPr lang="zh-CN" altLang="en-US"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err="1">
                          <a:solidFill>
                            <a:srgbClr val="00B050"/>
                          </a:solidFill>
                          <a:effectLst/>
                          <a:latin typeface="+mn-lt"/>
                          <a:ea typeface="宋体" panose="02010600030101010101" pitchFamily="2" charset="-122"/>
                          <a:cs typeface="+mn-cs"/>
                        </a:rPr>
                        <a:t>AmbientIoT</a:t>
                      </a:r>
                      <a:r>
                        <a:rPr lang="en-GB" sz="1050" kern="1200" dirty="0">
                          <a:solidFill>
                            <a:srgbClr val="00B050"/>
                          </a:solidFill>
                          <a:effectLst/>
                          <a:latin typeface="+mn-lt"/>
                          <a:ea typeface="宋体" panose="02010600030101010101" pitchFamily="2" charset="-122"/>
                          <a:cs typeface="+mn-cs"/>
                        </a:rPr>
                        <a:t>-CH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lang="en-GB" sz="1050" kern="1200" dirty="0">
                          <a:solidFill>
                            <a:srgbClr val="00B050"/>
                          </a:solidFill>
                          <a:effectLst/>
                          <a:latin typeface="+mn-lt"/>
                          <a:ea typeface="宋体" panose="02010600030101010101" pitchFamily="2" charset="-122"/>
                          <a:cs typeface="+mn-cs"/>
                        </a:rPr>
                        <a:t>WID on Charging for Ambient power-enabled Internet of Things</a:t>
                      </a:r>
                      <a:endParaRPr lang="en-DE" sz="105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1070018</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050" kern="1200" dirty="0">
                          <a:solidFill>
                            <a:srgbClr val="00B050"/>
                          </a:solidFill>
                          <a:effectLst/>
                          <a:latin typeface="+mn-lt"/>
                          <a:ea typeface="宋体" panose="02010600030101010101" pitchFamily="2" charset="-122"/>
                          <a:cs typeface="+mn-cs"/>
                        </a:rPr>
                        <a:t>Huawei</a:t>
                      </a:r>
                      <a:endParaRPr lang="en-DE" sz="105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1050" kern="1200" dirty="0">
                          <a:solidFill>
                            <a:srgbClr val="00B050"/>
                          </a:solidFill>
                          <a:effectLst/>
                          <a:latin typeface="+mn-lt"/>
                          <a:ea typeface="宋体" panose="02010600030101010101" pitchFamily="2" charset="-122"/>
                          <a:cs typeface="+mn-cs"/>
                        </a:rPr>
                        <a:t>SP-250369</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noProof="0" dirty="0">
                          <a:solidFill>
                            <a:srgbClr val="00B050"/>
                          </a:solidFill>
                          <a:effectLst/>
                          <a:latin typeface="+mn-lt"/>
                          <a:ea typeface="宋体" panose="02010600030101010101" pitchFamily="2" charset="-122"/>
                          <a:cs typeface="+mn-cs"/>
                        </a:rPr>
                        <a:t>TS32.240/254/291/298</a:t>
                      </a:r>
                      <a:endParaRPr lang="zh-CN" altLang="en-US" sz="1050" kern="1200" noProof="0" dirty="0">
                        <a:solidFill>
                          <a:srgbClr val="00B050"/>
                        </a:solidFill>
                        <a:effectLst/>
                        <a:latin typeface="+mn-lt"/>
                        <a:ea typeface="宋体" panose="02010600030101010101" pitchFamily="2" charset="-122"/>
                        <a:cs typeface="+mn-cs"/>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noProof="0" dirty="0">
                          <a:solidFill>
                            <a:srgbClr val="00B050"/>
                          </a:solidFill>
                          <a:effectLst/>
                          <a:latin typeface="+mn-lt"/>
                          <a:ea typeface="宋体" panose="02010600030101010101" pitchFamily="2" charset="-122"/>
                          <a:cs typeface="+mn-cs"/>
                        </a:rPr>
                        <a:t>WI</a:t>
                      </a:r>
                      <a:endParaRPr lang="zh-CN" altLang="en-US" sz="1050" kern="1200" noProof="0" dirty="0">
                        <a:solidFill>
                          <a:srgbClr val="00B050"/>
                        </a:solidFill>
                        <a:effectLst/>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26379803"/>
                  </a:ext>
                </a:extLst>
              </a:tr>
              <a:tr h="359426">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050" kern="1200" dirty="0">
                          <a:solidFill>
                            <a:schemeClr val="tx1"/>
                          </a:solidFill>
                          <a:effectLst/>
                          <a:latin typeface="+mn-lt"/>
                          <a:ea typeface="宋体" panose="02010600030101010101" pitchFamily="2" charset="-122"/>
                          <a:cs typeface="+mn-cs"/>
                        </a:rPr>
                        <a:t>CHNSH</a:t>
                      </a:r>
                      <a:endParaRPr lang="zh-CN" altLang="en-US" sz="105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kern="1200" dirty="0" err="1">
                          <a:solidFill>
                            <a:schemeClr val="tx1"/>
                          </a:solidFill>
                          <a:effectLst/>
                          <a:latin typeface="+mn-lt"/>
                          <a:ea typeface="宋体" panose="02010600030101010101" pitchFamily="2" charset="-122"/>
                          <a:cs typeface="+mn-cs"/>
                        </a:rPr>
                        <a:t>CH_MOCN_NetShare</a:t>
                      </a:r>
                      <a:endParaRPr lang="en-GB" sz="1050" kern="1200" dirty="0">
                        <a:solidFill>
                          <a:schemeClr val="tx1"/>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GB" sz="1050" b="0" i="0" u="none" strike="noStrike" kern="1200" cap="none" spc="0" normalizeH="0" baseline="0" dirty="0">
                          <a:ln>
                            <a:noFill/>
                          </a:ln>
                          <a:solidFill>
                            <a:schemeClr val="tx1"/>
                          </a:solidFill>
                          <a:effectLst/>
                          <a:uLnTx/>
                          <a:uFillTx/>
                          <a:latin typeface="+mn-lt"/>
                          <a:ea typeface="DengXian" panose="02010600030101010101" pitchFamily="2" charset="-122"/>
                          <a:cs typeface="+mn-cs"/>
                        </a:rPr>
                        <a:t>Charging aspects for Multi-Operator Core Network (MOCN) Network Sharing</a:t>
                      </a:r>
                      <a:endParaRPr kumimoji="0" lang="en-DE" sz="105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1070020</a:t>
                      </a:r>
                    </a:p>
                  </a:txBody>
                  <a:tcPr marL="68580" marR="68580"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en-DE" sz="105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SP-250510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TS28.101/32.130/240/254/291/298</a:t>
                      </a:r>
                      <a:endParaRPr kumimoji="0" lang="zh-CN" altLang="en-US" sz="105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05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1108995"/>
                  </a:ext>
                </a:extLst>
              </a:tr>
            </a:tbl>
          </a:graphicData>
        </a:graphic>
      </p:graphicFrame>
    </p:spTree>
    <p:extLst>
      <p:ext uri="{BB962C8B-B14F-4D97-AF65-F5344CB8AC3E}">
        <p14:creationId xmlns:p14="http://schemas.microsoft.com/office/powerpoint/2010/main" val="235832964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198888243"/>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TU*1eetings = 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TU*3 meetings = 7.5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11 TU*3 meetings= 33 TU</a:t>
                      </a:r>
                    </a:p>
                    <a:p>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2290105926"/>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11 TU*4 meetings= 44 TU</a:t>
                      </a:r>
                      <a:endParaRPr lang="zh-CN" altLang="en-US" sz="1200" dirty="0">
                        <a:highlight>
                          <a:srgbClr val="FFFF00"/>
                        </a:highlight>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progress and relation with other WGs</a:t>
            </a:r>
          </a:p>
          <a:p>
            <a:pPr lvl="1"/>
            <a:r>
              <a:rPr lang="en-US" altLang="zh-CN" dirty="0"/>
              <a:t>SA5 WIs/SIs topic overview</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work</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843422"/>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for the new WIDs/SIDs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a:p>
            <a:pPr marL="609600" lvl="1" indent="0">
              <a:buNone/>
            </a:pPr>
            <a:r>
              <a:rPr lang="en-US" altLang="zh-CN" sz="1400" dirty="0">
                <a:solidFill>
                  <a:srgbClr val="0000FF"/>
                </a:solidFill>
              </a:rPr>
              <a:t>Note</a:t>
            </a:r>
            <a:r>
              <a:rPr lang="zh-CN" altLang="en-US" sz="1400" dirty="0">
                <a:solidFill>
                  <a:srgbClr val="0000FF"/>
                </a:solidFill>
              </a:rPr>
              <a:t>： </a:t>
            </a:r>
            <a:r>
              <a:rPr lang="en-US" altLang="zh-CN" sz="1400" dirty="0">
                <a:solidFill>
                  <a:srgbClr val="0000FF"/>
                </a:solidFill>
              </a:rPr>
              <a:t>While operating in Rapporteurs roles, delegates are expected to carry out their assigned duties with impartiality and in the interests of 3GPP, and regular participation to SA5 f2f meeting is a must for commitment to the rapporteur role</a:t>
            </a:r>
          </a:p>
          <a:p>
            <a:pPr marL="609600" lvl="1" indent="0">
              <a:buNone/>
            </a:pPr>
            <a:endParaRPr lang="en-US" altLang="zh-CN" sz="14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time management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C7F8E6-8FEB-4E23-AF32-EDE0507E7D45}"/>
              </a:ext>
            </a:extLst>
          </p:cNvPr>
          <p:cNvSpPr>
            <a:spLocks noGrp="1"/>
          </p:cNvSpPr>
          <p:nvPr>
            <p:ph type="title"/>
          </p:nvPr>
        </p:nvSpPr>
        <p:spPr>
          <a:xfrm>
            <a:off x="123569" y="182880"/>
            <a:ext cx="9561952" cy="1143000"/>
          </a:xfrm>
        </p:spPr>
        <p:txBody>
          <a:bodyPr/>
          <a:lstStyle/>
          <a:p>
            <a:r>
              <a:rPr lang="en-US" altLang="zh-CN" sz="3600" dirty="0"/>
              <a:t>SA5 Rel-19 OAM TU statistics (Study phase)</a:t>
            </a:r>
            <a:endParaRPr lang="zh-CN" altLang="en-US" sz="3600" dirty="0"/>
          </a:p>
        </p:txBody>
      </p:sp>
      <p:graphicFrame>
        <p:nvGraphicFramePr>
          <p:cNvPr id="5" name="Chart 4">
            <a:extLst>
              <a:ext uri="{FF2B5EF4-FFF2-40B4-BE49-F238E27FC236}">
                <a16:creationId xmlns:a16="http://schemas.microsoft.com/office/drawing/2014/main" id="{FE8B89F1-21DA-430A-AAC0-06390B04F8AB}"/>
              </a:ext>
            </a:extLst>
          </p:cNvPr>
          <p:cNvGraphicFramePr>
            <a:graphicFrameLocks/>
          </p:cNvGraphicFramePr>
          <p:nvPr>
            <p:extLst>
              <p:ext uri="{D42A27DB-BD31-4B8C-83A1-F6EECF244321}">
                <p14:modId xmlns:p14="http://schemas.microsoft.com/office/powerpoint/2010/main" val="3770747678"/>
              </p:ext>
            </p:extLst>
          </p:nvPr>
        </p:nvGraphicFramePr>
        <p:xfrm>
          <a:off x="123569" y="4008344"/>
          <a:ext cx="11816080" cy="231117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6464204-84AB-4339-A79F-081C0352D8A9}"/>
              </a:ext>
            </a:extLst>
          </p:cNvPr>
          <p:cNvSpPr txBox="1"/>
          <p:nvPr/>
        </p:nvSpPr>
        <p:spPr>
          <a:xfrm>
            <a:off x="5645662" y="1245973"/>
            <a:ext cx="6293987" cy="1815882"/>
          </a:xfrm>
          <a:prstGeom prst="rect">
            <a:avLst/>
          </a:prstGeom>
          <a:noFill/>
        </p:spPr>
        <p:txBody>
          <a:bodyPr wrap="square" rtlCol="0">
            <a:spAutoFit/>
          </a:bodyPr>
          <a:lstStyle/>
          <a:p>
            <a:r>
              <a:rPr lang="en-US" altLang="zh-CN" sz="1400" b="1" dirty="0"/>
              <a:t>1. The following topics used TU is very close to planned TU: </a:t>
            </a:r>
          </a:p>
          <a:p>
            <a:pPr marL="285750" indent="-285750">
              <a:buFont typeface="Wingdings" panose="05000000000000000000" pitchFamily="2" charset="2"/>
              <a:buChar char="Ø"/>
            </a:pPr>
            <a:r>
              <a:rPr lang="en-US" altLang="zh-CN" sz="1400" dirty="0"/>
              <a:t>AIML/IDM/NDT/</a:t>
            </a:r>
            <a:r>
              <a:rPr lang="en-US" altLang="zh-CN" sz="1400" dirty="0" err="1"/>
              <a:t>adNRM</a:t>
            </a:r>
            <a:r>
              <a:rPr lang="en-US" altLang="zh-CN" sz="1400" dirty="0"/>
              <a:t>/PM/TMQ/EE/</a:t>
            </a:r>
            <a:r>
              <a:rPr lang="en-US" altLang="zh-CN" sz="1400" dirty="0" err="1"/>
              <a:t>Monstra</a:t>
            </a:r>
            <a:endParaRPr lang="en-US" altLang="zh-CN" sz="1400" dirty="0"/>
          </a:p>
          <a:p>
            <a:r>
              <a:rPr lang="en-US" altLang="zh-CN" sz="1400" b="1" dirty="0"/>
              <a:t>2. The following topics taking advantage of BONUS TU, they are mainly OAM prime topics: </a:t>
            </a:r>
          </a:p>
          <a:p>
            <a:pPr marL="285750" indent="-285750">
              <a:buFont typeface="Wingdings" panose="05000000000000000000" pitchFamily="2" charset="2"/>
              <a:buChar char="Ø"/>
            </a:pPr>
            <a:r>
              <a:rPr lang="en-US" altLang="zh-CN" sz="1400" dirty="0"/>
              <a:t>AIML/IDM/CMO/NDT/EE/</a:t>
            </a:r>
            <a:r>
              <a:rPr lang="en-US" altLang="zh-CN" sz="1400" dirty="0" err="1"/>
              <a:t>Mexpo</a:t>
            </a:r>
            <a:r>
              <a:rPr lang="en-US" altLang="zh-CN" sz="1400" dirty="0"/>
              <a:t>/CCL/MDA</a:t>
            </a:r>
          </a:p>
          <a:p>
            <a:r>
              <a:rPr lang="en-US" altLang="zh-CN" sz="1400" b="1" dirty="0">
                <a:solidFill>
                  <a:srgbClr val="0000FF"/>
                </a:solidFill>
              </a:rPr>
              <a:t>3. Using the topics which used BONUS TU as example, average TU for decent study for a topic should be around 8~10 TU, adding TU in normative phase, 10~15 TU per topic would be desired. </a:t>
            </a:r>
          </a:p>
        </p:txBody>
      </p:sp>
      <p:graphicFrame>
        <p:nvGraphicFramePr>
          <p:cNvPr id="9" name="Table 8">
            <a:extLst>
              <a:ext uri="{FF2B5EF4-FFF2-40B4-BE49-F238E27FC236}">
                <a16:creationId xmlns:a16="http://schemas.microsoft.com/office/drawing/2014/main" id="{9BE0E17A-B3C2-4220-9C69-F81B2870F5E7}"/>
              </a:ext>
            </a:extLst>
          </p:cNvPr>
          <p:cNvGraphicFramePr>
            <a:graphicFrameLocks noGrp="1"/>
          </p:cNvGraphicFramePr>
          <p:nvPr>
            <p:extLst>
              <p:ext uri="{D42A27DB-BD31-4B8C-83A1-F6EECF244321}">
                <p14:modId xmlns:p14="http://schemas.microsoft.com/office/powerpoint/2010/main" val="1396311578"/>
              </p:ext>
            </p:extLst>
          </p:nvPr>
        </p:nvGraphicFramePr>
        <p:xfrm>
          <a:off x="277751" y="1245973"/>
          <a:ext cx="5213729" cy="1798895"/>
        </p:xfrm>
        <a:graphic>
          <a:graphicData uri="http://schemas.openxmlformats.org/drawingml/2006/table">
            <a:tbl>
              <a:tblPr/>
              <a:tblGrid>
                <a:gridCol w="862921">
                  <a:extLst>
                    <a:ext uri="{9D8B030D-6E8A-4147-A177-3AD203B41FA5}">
                      <a16:colId xmlns:a16="http://schemas.microsoft.com/office/drawing/2014/main" val="1429720987"/>
                    </a:ext>
                  </a:extLst>
                </a:gridCol>
                <a:gridCol w="1800895">
                  <a:extLst>
                    <a:ext uri="{9D8B030D-6E8A-4147-A177-3AD203B41FA5}">
                      <a16:colId xmlns:a16="http://schemas.microsoft.com/office/drawing/2014/main" val="3786712831"/>
                    </a:ext>
                  </a:extLst>
                </a:gridCol>
                <a:gridCol w="1331908">
                  <a:extLst>
                    <a:ext uri="{9D8B030D-6E8A-4147-A177-3AD203B41FA5}">
                      <a16:colId xmlns:a16="http://schemas.microsoft.com/office/drawing/2014/main" val="1740488768"/>
                    </a:ext>
                  </a:extLst>
                </a:gridCol>
                <a:gridCol w="1218005">
                  <a:extLst>
                    <a:ext uri="{9D8B030D-6E8A-4147-A177-3AD203B41FA5}">
                      <a16:colId xmlns:a16="http://schemas.microsoft.com/office/drawing/2014/main" val="1986883981"/>
                    </a:ext>
                  </a:extLst>
                </a:gridCol>
              </a:tblGrid>
              <a:tr h="274895">
                <a:tc>
                  <a:txBody>
                    <a:bodyPr/>
                    <a:lstStyle/>
                    <a:p>
                      <a:pPr algn="ctr" fontAlgn="b"/>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Planned TU (study phase)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Bonus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Total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887065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AIML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11.9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56207"/>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MDA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0.33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5.03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204305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IDM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49524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CCL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6.4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5866869"/>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NDT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24956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CMO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112842"/>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EE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8.7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03406"/>
                  </a:ext>
                </a:extLst>
              </a:tr>
              <a:tr h="173918">
                <a:tc>
                  <a:txBody>
                    <a:bodyPr/>
                    <a:lstStyle/>
                    <a:p>
                      <a:pPr algn="ctr" fontAlgn="b"/>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7.25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3077712"/>
                  </a:ext>
                </a:extLst>
              </a:tr>
            </a:tbl>
          </a:graphicData>
        </a:graphic>
      </p:graphicFrame>
      <p:graphicFrame>
        <p:nvGraphicFramePr>
          <p:cNvPr id="10" name="Chart 9">
            <a:extLst>
              <a:ext uri="{FF2B5EF4-FFF2-40B4-BE49-F238E27FC236}">
                <a16:creationId xmlns:a16="http://schemas.microsoft.com/office/drawing/2014/main" id="{C2A10DFF-23C6-435D-8FA3-985BD520631B}"/>
              </a:ext>
            </a:extLst>
          </p:cNvPr>
          <p:cNvGraphicFramePr>
            <a:graphicFrameLocks/>
          </p:cNvGraphicFramePr>
          <p:nvPr>
            <p:extLst>
              <p:ext uri="{D42A27DB-BD31-4B8C-83A1-F6EECF244321}">
                <p14:modId xmlns:p14="http://schemas.microsoft.com/office/powerpoint/2010/main" val="1474612252"/>
              </p:ext>
            </p:extLst>
          </p:nvPr>
        </p:nvGraphicFramePr>
        <p:xfrm>
          <a:off x="7975600" y="3073624"/>
          <a:ext cx="3964049" cy="1666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920437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SA#108</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SP-250890</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501539" y="2003602"/>
            <a:ext cx="4654661" cy="821420"/>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6" name="Content Placeholder 5">
            <a:extLst>
              <a:ext uri="{FF2B5EF4-FFF2-40B4-BE49-F238E27FC236}">
                <a16:creationId xmlns:a16="http://schemas.microsoft.com/office/drawing/2014/main" id="{DC8256FD-8693-4745-BC59-E039841BAB1F}"/>
              </a:ext>
            </a:extLst>
          </p:cNvPr>
          <p:cNvSpPr txBox="1">
            <a:spLocks/>
          </p:cNvSpPr>
          <p:nvPr/>
        </p:nvSpPr>
        <p:spPr bwMode="auto">
          <a:xfrm>
            <a:off x="8466773" y="5798585"/>
            <a:ext cx="2942906" cy="33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600" b="1" kern="0" dirty="0"/>
              <a:t>OCI = Overall Completion Index</a:t>
            </a:r>
            <a:endParaRPr lang="en-US" altLang="en-US" sz="1000" b="1" kern="0" dirty="0"/>
          </a:p>
        </p:txBody>
      </p:sp>
      <p:pic>
        <p:nvPicPr>
          <p:cNvPr id="2" name="图片 1">
            <a:extLst>
              <a:ext uri="{FF2B5EF4-FFF2-40B4-BE49-F238E27FC236}">
                <a16:creationId xmlns:a16="http://schemas.microsoft.com/office/drawing/2014/main" id="{FFA2334D-4ECB-4986-A6E2-E4724EAAA95D}"/>
              </a:ext>
            </a:extLst>
          </p:cNvPr>
          <p:cNvPicPr>
            <a:picLocks noChangeAspect="1"/>
          </p:cNvPicPr>
          <p:nvPr/>
        </p:nvPicPr>
        <p:blipFill>
          <a:blip r:embed="rId3"/>
          <a:stretch>
            <a:fillRect/>
          </a:stretch>
        </p:blipFill>
        <p:spPr>
          <a:xfrm>
            <a:off x="394851" y="1667002"/>
            <a:ext cx="5339199" cy="3095660"/>
          </a:xfrm>
          <a:prstGeom prst="rect">
            <a:avLst/>
          </a:prstGeom>
        </p:spPr>
      </p:pic>
      <p:pic>
        <p:nvPicPr>
          <p:cNvPr id="3" name="图片 2">
            <a:extLst>
              <a:ext uri="{FF2B5EF4-FFF2-40B4-BE49-F238E27FC236}">
                <a16:creationId xmlns:a16="http://schemas.microsoft.com/office/drawing/2014/main" id="{B872B803-2F06-491F-915B-A1841F94C137}"/>
              </a:ext>
            </a:extLst>
          </p:cNvPr>
          <p:cNvPicPr>
            <a:picLocks noChangeAspect="1"/>
          </p:cNvPicPr>
          <p:nvPr/>
        </p:nvPicPr>
        <p:blipFill>
          <a:blip r:embed="rId4"/>
          <a:stretch>
            <a:fillRect/>
          </a:stretch>
        </p:blipFill>
        <p:spPr>
          <a:xfrm>
            <a:off x="5734050" y="1667002"/>
            <a:ext cx="6272648" cy="3249118"/>
          </a:xfrm>
          <a:prstGeom prst="rect">
            <a:avLst/>
          </a:prstGeom>
        </p:spPr>
      </p:pic>
    </p:spTree>
    <p:extLst>
      <p:ext uri="{BB962C8B-B14F-4D97-AF65-F5344CB8AC3E}">
        <p14:creationId xmlns:p14="http://schemas.microsoft.com/office/powerpoint/2010/main" val="306984045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are welcome 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7331520" y="2188355"/>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1888519" y="2215952"/>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6837878" y="5833992"/>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629308" y="1917201"/>
            <a:ext cx="2565116" cy="418576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highlight>
                  <a:srgbClr val="C0C0C0"/>
                </a:highlight>
              </a:rPr>
              <a:t>Dec</a:t>
            </a:r>
            <a:r>
              <a:rPr lang="zh-CN" altLang="en-US" b="1" dirty="0">
                <a:highlight>
                  <a:srgbClr val="C0C0C0"/>
                </a:highlight>
              </a:rPr>
              <a:t> </a:t>
            </a:r>
            <a:r>
              <a:rPr lang="en-US" altLang="zh-CN" b="1" dirty="0">
                <a:highlight>
                  <a:srgbClr val="C0C0C0"/>
                </a:highlight>
              </a:rPr>
              <a:t>2024: </a:t>
            </a:r>
            <a:r>
              <a:rPr lang="en-US" altLang="zh-CN" dirty="0">
                <a:highlight>
                  <a:srgbClr val="C0C0C0"/>
                </a:highlight>
              </a:rPr>
              <a:t>conclude Rel-19 studies which plan to have corresponding normative work in Rel-19. </a:t>
            </a:r>
          </a:p>
          <a:p>
            <a:r>
              <a:rPr lang="en-US" altLang="zh-CN" b="1" dirty="0"/>
              <a:t>Sep 2025: </a:t>
            </a:r>
            <a:r>
              <a:rPr lang="en-US" altLang="zh-CN" dirty="0"/>
              <a:t>conclude all Rel-19 work items. </a:t>
            </a:r>
          </a:p>
          <a:p>
            <a:endParaRPr lang="en-US" altLang="zh-CN" dirty="0"/>
          </a:p>
          <a:p>
            <a:r>
              <a:rPr lang="en-US" altLang="zh-CN" sz="1600" b="1" dirty="0"/>
              <a:t>CH:</a:t>
            </a:r>
          </a:p>
          <a:p>
            <a:r>
              <a:rPr lang="en-US" altLang="zh-CN" b="1" dirty="0">
                <a:highlight>
                  <a:srgbClr val="C0C0C0"/>
                </a:highlight>
              </a:rPr>
              <a:t>Mar 2025: </a:t>
            </a:r>
            <a:r>
              <a:rPr lang="en-US" altLang="zh-CN" dirty="0">
                <a:highlight>
                  <a:srgbClr val="C0C0C0"/>
                </a:highlight>
              </a:rPr>
              <a:t>conclude Rel-19 studies which plan to have corresponding normative work in Rel-19.</a:t>
            </a:r>
          </a:p>
          <a:p>
            <a:r>
              <a:rPr lang="en-US" altLang="zh-CN" b="1" dirty="0"/>
              <a:t>Sep 2025: </a:t>
            </a:r>
            <a:r>
              <a:rPr lang="en-US" altLang="zh-CN" dirty="0"/>
              <a:t>conclude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576526" y="3013925"/>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580209" y="384609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5" name="Isosceles Triangle 154">
            <a:extLst>
              <a:ext uri="{FF2B5EF4-FFF2-40B4-BE49-F238E27FC236}">
                <a16:creationId xmlns:a16="http://schemas.microsoft.com/office/drawing/2014/main" id="{D5094F7F-B5F4-4126-91C0-A896B00E6336}"/>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56" name="Isosceles Triangle 155">
            <a:extLst>
              <a:ext uri="{FF2B5EF4-FFF2-40B4-BE49-F238E27FC236}">
                <a16:creationId xmlns:a16="http://schemas.microsoft.com/office/drawing/2014/main" id="{88E3DD57-73ED-42A3-9CFD-704398090E4D}"/>
              </a:ext>
            </a:extLst>
          </p:cNvPr>
          <p:cNvSpPr/>
          <p:nvPr/>
        </p:nvSpPr>
        <p:spPr bwMode="auto">
          <a:xfrm>
            <a:off x="9582122" y="4616306"/>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90967362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C51E-BFC0-44A5-91BD-8BA4E17D2242}"/>
              </a:ext>
            </a:extLst>
          </p:cNvPr>
          <p:cNvSpPr>
            <a:spLocks noGrp="1"/>
          </p:cNvSpPr>
          <p:nvPr>
            <p:ph type="title"/>
          </p:nvPr>
        </p:nvSpPr>
        <p:spPr/>
        <p:txBody>
          <a:bodyPr/>
          <a:lstStyle/>
          <a:p>
            <a:r>
              <a:rPr lang="en-US" altLang="zh-CN" dirty="0"/>
              <a:t>Rel-19 work progress before SA5#162</a:t>
            </a:r>
            <a:endParaRPr lang="zh-CN" altLang="en-US" dirty="0"/>
          </a:p>
        </p:txBody>
      </p:sp>
      <p:sp>
        <p:nvSpPr>
          <p:cNvPr id="3" name="Content Placeholder 2">
            <a:extLst>
              <a:ext uri="{FF2B5EF4-FFF2-40B4-BE49-F238E27FC236}">
                <a16:creationId xmlns:a16="http://schemas.microsoft.com/office/drawing/2014/main" id="{A78C84A9-1D91-47FB-B90F-108AD8ECB750}"/>
              </a:ext>
            </a:extLst>
          </p:cNvPr>
          <p:cNvSpPr>
            <a:spLocks noGrp="1"/>
          </p:cNvSpPr>
          <p:nvPr>
            <p:ph idx="1"/>
          </p:nvPr>
        </p:nvSpPr>
        <p:spPr>
          <a:xfrm>
            <a:off x="122427" y="1169670"/>
            <a:ext cx="11669523" cy="967740"/>
          </a:xfrm>
        </p:spPr>
        <p:txBody>
          <a:bodyPr/>
          <a:lstStyle/>
          <a:p>
            <a:r>
              <a:rPr lang="en-US" altLang="zh-CN" sz="1800" dirty="0"/>
              <a:t>Reminder: All Rel-19 work shall be 100% completed no later than SA5#162 (Aug.2025), the work tasks which need more time for discussion should be</a:t>
            </a:r>
            <a:r>
              <a:rPr lang="en-US" altLang="zh-CN" sz="1400" dirty="0"/>
              <a:t> </a:t>
            </a:r>
          </a:p>
          <a:p>
            <a:pPr lvl="1"/>
            <a:r>
              <a:rPr lang="en-US" altLang="zh-CN" sz="1400" dirty="0"/>
              <a:t> Ask for 3 months exception (if possibility to reach agreement is high)</a:t>
            </a:r>
          </a:p>
          <a:p>
            <a:pPr lvl="1"/>
            <a:r>
              <a:rPr lang="en-US" altLang="zh-CN" sz="1400" dirty="0"/>
              <a:t> Postponed, submitted to Rel-20 plan for approval if needed </a:t>
            </a:r>
          </a:p>
        </p:txBody>
      </p:sp>
      <p:graphicFrame>
        <p:nvGraphicFramePr>
          <p:cNvPr id="4" name="表格 3">
            <a:extLst>
              <a:ext uri="{FF2B5EF4-FFF2-40B4-BE49-F238E27FC236}">
                <a16:creationId xmlns:a16="http://schemas.microsoft.com/office/drawing/2014/main" id="{46B2732C-D775-40AC-AE41-23CA34FF4B87}"/>
              </a:ext>
            </a:extLst>
          </p:cNvPr>
          <p:cNvGraphicFramePr>
            <a:graphicFrameLocks noGrp="1"/>
          </p:cNvGraphicFramePr>
          <p:nvPr>
            <p:extLst>
              <p:ext uri="{D42A27DB-BD31-4B8C-83A1-F6EECF244321}">
                <p14:modId xmlns:p14="http://schemas.microsoft.com/office/powerpoint/2010/main" val="3557762857"/>
              </p:ext>
            </p:extLst>
          </p:nvPr>
        </p:nvGraphicFramePr>
        <p:xfrm>
          <a:off x="186690" y="2364740"/>
          <a:ext cx="11802109" cy="3657600"/>
        </p:xfrm>
        <a:graphic>
          <a:graphicData uri="http://schemas.openxmlformats.org/drawingml/2006/table">
            <a:tbl>
              <a:tblPr/>
              <a:tblGrid>
                <a:gridCol w="697661">
                  <a:extLst>
                    <a:ext uri="{9D8B030D-6E8A-4147-A177-3AD203B41FA5}">
                      <a16:colId xmlns:a16="http://schemas.microsoft.com/office/drawing/2014/main" val="976856833"/>
                    </a:ext>
                  </a:extLst>
                </a:gridCol>
                <a:gridCol w="5275149">
                  <a:extLst>
                    <a:ext uri="{9D8B030D-6E8A-4147-A177-3AD203B41FA5}">
                      <a16:colId xmlns:a16="http://schemas.microsoft.com/office/drawing/2014/main" val="3347021472"/>
                    </a:ext>
                  </a:extLst>
                </a:gridCol>
                <a:gridCol w="1771650">
                  <a:extLst>
                    <a:ext uri="{9D8B030D-6E8A-4147-A177-3AD203B41FA5}">
                      <a16:colId xmlns:a16="http://schemas.microsoft.com/office/drawing/2014/main" val="114188359"/>
                    </a:ext>
                  </a:extLst>
                </a:gridCol>
                <a:gridCol w="609600">
                  <a:extLst>
                    <a:ext uri="{9D8B030D-6E8A-4147-A177-3AD203B41FA5}">
                      <a16:colId xmlns:a16="http://schemas.microsoft.com/office/drawing/2014/main" val="3779034048"/>
                    </a:ext>
                  </a:extLst>
                </a:gridCol>
                <a:gridCol w="511810">
                  <a:extLst>
                    <a:ext uri="{9D8B030D-6E8A-4147-A177-3AD203B41FA5}">
                      <a16:colId xmlns:a16="http://schemas.microsoft.com/office/drawing/2014/main" val="189230208"/>
                    </a:ext>
                  </a:extLst>
                </a:gridCol>
                <a:gridCol w="815340">
                  <a:extLst>
                    <a:ext uri="{9D8B030D-6E8A-4147-A177-3AD203B41FA5}">
                      <a16:colId xmlns:a16="http://schemas.microsoft.com/office/drawing/2014/main" val="4211559520"/>
                    </a:ext>
                  </a:extLst>
                </a:gridCol>
                <a:gridCol w="1397000">
                  <a:extLst>
                    <a:ext uri="{9D8B030D-6E8A-4147-A177-3AD203B41FA5}">
                      <a16:colId xmlns:a16="http://schemas.microsoft.com/office/drawing/2014/main" val="4119020945"/>
                    </a:ext>
                  </a:extLst>
                </a:gridCol>
                <a:gridCol w="723899">
                  <a:extLst>
                    <a:ext uri="{9D8B030D-6E8A-4147-A177-3AD203B41FA5}">
                      <a16:colId xmlns:a16="http://schemas.microsoft.com/office/drawing/2014/main" val="2636545407"/>
                    </a:ext>
                  </a:extLst>
                </a:gridCol>
              </a:tblGrid>
              <a:tr h="187181">
                <a:tc>
                  <a:txBody>
                    <a:bodyPr/>
                    <a:lstStyle/>
                    <a:p>
                      <a:pPr algn="l" fontAlgn="b"/>
                      <a:r>
                        <a:rPr lang="en-US" sz="900" b="1" i="0" u="none" strike="noStrike" dirty="0" err="1">
                          <a:solidFill>
                            <a:srgbClr val="363636"/>
                          </a:solidFill>
                          <a:effectLst/>
                          <a:latin typeface="Arial" panose="020B0604020202020204" pitchFamily="34" charset="0"/>
                        </a:rPr>
                        <a:t>Unique_ID</a:t>
                      </a:r>
                      <a:endParaRPr lang="en-US" sz="900" b="1" i="0" u="none" strike="noStrike" dirty="0">
                        <a:solidFill>
                          <a:srgbClr val="363636"/>
                        </a:solidFill>
                        <a:effectLs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Name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Acronym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Release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err="1">
                          <a:solidFill>
                            <a:srgbClr val="363636"/>
                          </a:solidFill>
                          <a:effectLst/>
                          <a:latin typeface="Arial" panose="020B0604020202020204" pitchFamily="34" charset="0"/>
                        </a:rPr>
                        <a:t>ResourceNames</a:t>
                      </a:r>
                      <a:endParaRPr lang="en-US" sz="900" b="1" i="0" u="none" strike="noStrike" dirty="0">
                        <a:solidFill>
                          <a:srgbClr val="363636"/>
                        </a:solidFill>
                        <a:effectLs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Start</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Finish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363636"/>
                          </a:solidFill>
                          <a:effectLst/>
                          <a:latin typeface="Arial" panose="020B0604020202020204" pitchFamily="34" charset="0"/>
                        </a:rPr>
                        <a:t>%Complete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05298776"/>
                  </a:ext>
                </a:extLst>
              </a:tr>
              <a:tr h="126371">
                <a:tc>
                  <a:txBody>
                    <a:bodyPr/>
                    <a:lstStyle/>
                    <a:p>
                      <a:pPr algn="l" fontAlgn="b"/>
                      <a:r>
                        <a:rPr lang="en-US" sz="900" b="0" i="0" u="none" strike="noStrike">
                          <a:solidFill>
                            <a:srgbClr val="000000"/>
                          </a:solidFill>
                          <a:effectLst/>
                          <a:latin typeface="Arial" panose="020B0604020202020204" pitchFamily="34" charset="0"/>
                        </a:rPr>
                        <a:t>1060007</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   Energy efficiency and energy saving aspects of 5G networks and services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Energy_OAM_Ph3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66416805"/>
                  </a:ext>
                </a:extLst>
              </a:tr>
              <a:tr h="126371">
                <a:tc>
                  <a:txBody>
                    <a:bodyPr/>
                    <a:lstStyle/>
                    <a:p>
                      <a:pPr algn="l" fontAlgn="b"/>
                      <a:r>
                        <a:rPr lang="en-US" sz="900" b="0" i="0" u="none" strike="noStrike">
                          <a:solidFill>
                            <a:srgbClr val="000000"/>
                          </a:solidFill>
                          <a:effectLst/>
                          <a:latin typeface="Arial" panose="020B0604020202020204" pitchFamily="34" charset="0"/>
                        </a:rPr>
                        <a:t>1060011</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dirty="0">
                          <a:solidFill>
                            <a:srgbClr val="000000"/>
                          </a:solidFill>
                          <a:effectLst/>
                          <a:latin typeface="Arial" panose="020B0604020202020204" pitchFamily="34" charset="0"/>
                        </a:rPr>
                        <a:t>AI/ML Management Phase 2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AIML_MGT_Ph2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52%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66476930"/>
                  </a:ext>
                </a:extLst>
              </a:tr>
              <a:tr h="126371">
                <a:tc>
                  <a:txBody>
                    <a:bodyPr/>
                    <a:lstStyle/>
                    <a:p>
                      <a:pPr algn="l" fontAlgn="b"/>
                      <a:r>
                        <a:rPr lang="en-US" sz="900" b="0" i="0" u="none" strike="noStrike">
                          <a:solidFill>
                            <a:srgbClr val="000000"/>
                          </a:solidFill>
                          <a:effectLst/>
                          <a:latin typeface="Arial" panose="020B0604020202020204" pitchFamily="34" charset="0"/>
                        </a:rPr>
                        <a:t>1060008</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FF"/>
                          </a:solidFill>
                          <a:effectLst/>
                          <a:latin typeface="Arial" panose="020B0604020202020204" pitchFamily="34" charset="0"/>
                        </a:rPr>
                        <a:t>Management Aspects of RedCap features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NR_RedCap_OAM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5698565"/>
                  </a:ext>
                </a:extLst>
              </a:tr>
              <a:tr h="126371">
                <a:tc>
                  <a:txBody>
                    <a:bodyPr/>
                    <a:lstStyle/>
                    <a:p>
                      <a:pPr algn="l" fontAlgn="b"/>
                      <a:r>
                        <a:rPr lang="en-US" sz="900" b="0" i="0" u="none" strike="noStrike">
                          <a:solidFill>
                            <a:srgbClr val="000000"/>
                          </a:solidFill>
                          <a:effectLst/>
                          <a:latin typeface="Arial" panose="020B0604020202020204" pitchFamily="34" charset="0"/>
                        </a:rPr>
                        <a:t>1070014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Charging aspects of satellite access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5GSAT_Ph3-CH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Fri </a:t>
                      </a:r>
                      <a:r>
                        <a:rPr lang="en-US" sz="900" b="0" i="0" u="none" strike="noStrike" dirty="0">
                          <a:solidFill>
                            <a:srgbClr val="000000"/>
                          </a:solidFill>
                          <a:effectLst/>
                          <a:highlight>
                            <a:srgbClr val="00FFFF"/>
                          </a:highlight>
                          <a:latin typeface="Arial" panose="020B0604020202020204" pitchFamily="34" charset="0"/>
                        </a:rPr>
                        <a:t>06/06/25-&gt;9/9/2025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87319878"/>
                  </a:ext>
                </a:extLst>
              </a:tr>
              <a:tr h="126371">
                <a:tc>
                  <a:txBody>
                    <a:bodyPr/>
                    <a:lstStyle/>
                    <a:p>
                      <a:pPr algn="l" fontAlgn="b"/>
                      <a:r>
                        <a:rPr lang="en-US" sz="900" b="0" i="0" u="none" strike="noStrike">
                          <a:solidFill>
                            <a:srgbClr val="000000"/>
                          </a:solidFill>
                          <a:effectLst/>
                          <a:latin typeface="Arial" panose="020B0604020202020204" pitchFamily="34" charset="0"/>
                        </a:rPr>
                        <a:t>1060017</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Management of Network Sharing Phase 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NetShare_OAM_Ph3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Thu 30/01/25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Fri </a:t>
                      </a:r>
                      <a:r>
                        <a:rPr lang="en-US" altLang="zh-CN" sz="900" b="0" i="0" u="none" strike="noStrike" dirty="0">
                          <a:solidFill>
                            <a:srgbClr val="000000"/>
                          </a:solidFill>
                          <a:effectLst/>
                          <a:highlight>
                            <a:srgbClr val="00FFFF"/>
                          </a:highlight>
                          <a:latin typeface="Arial" panose="020B0604020202020204" pitchFamily="34" charset="0"/>
                        </a:rPr>
                        <a:t>06/06/25-&gt;9/9/2025</a:t>
                      </a:r>
                      <a:endParaRPr lang="en-US" sz="900" b="0" i="0" u="none" strike="noStrike" dirty="0">
                        <a:solidFill>
                          <a:srgbClr val="000000"/>
                        </a:solidFill>
                        <a:effectLs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80741349"/>
                  </a:ext>
                </a:extLst>
              </a:tr>
              <a:tr h="126371">
                <a:tc>
                  <a:txBody>
                    <a:bodyPr/>
                    <a:lstStyle/>
                    <a:p>
                      <a:pPr algn="l" fontAlgn="b"/>
                      <a:r>
                        <a:rPr lang="en-US" sz="900" b="0" i="0" u="none" strike="noStrike">
                          <a:solidFill>
                            <a:srgbClr val="000000"/>
                          </a:solidFill>
                          <a:effectLst/>
                          <a:latin typeface="Arial" panose="020B0604020202020204" pitchFamily="34" charset="0"/>
                        </a:rPr>
                        <a:t>1070015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   Charging aspects of CAPIF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CH_CAPIF_EXT</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79363700"/>
                  </a:ext>
                </a:extLst>
              </a:tr>
              <a:tr h="126371">
                <a:tc>
                  <a:txBody>
                    <a:bodyPr/>
                    <a:lstStyle/>
                    <a:p>
                      <a:pPr algn="l" fontAlgn="b"/>
                      <a:r>
                        <a:rPr lang="en-US" sz="900" b="0" i="0" u="none" strike="noStrike">
                          <a:solidFill>
                            <a:srgbClr val="000000"/>
                          </a:solidFill>
                          <a:effectLst/>
                          <a:latin typeface="Arial" panose="020B0604020202020204" pitchFamily="34" charset="0"/>
                        </a:rPr>
                        <a:t>1080019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   Converged Charging aspects of CAPIF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CAPIF_Ph3_con-CH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Thu 05/06/25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30134887"/>
                  </a:ext>
                </a:extLst>
              </a:tr>
              <a:tr h="126371">
                <a:tc>
                  <a:txBody>
                    <a:bodyPr/>
                    <a:lstStyle/>
                    <a:p>
                      <a:pPr algn="l" fontAlgn="b"/>
                      <a:r>
                        <a:rPr lang="en-US" sz="900" b="0" i="0" u="none" strike="noStrike">
                          <a:solidFill>
                            <a:srgbClr val="000000"/>
                          </a:solidFill>
                          <a:effectLst/>
                          <a:latin typeface="Arial" panose="020B0604020202020204" pitchFamily="34" charset="0"/>
                        </a:rPr>
                        <a:t>1060009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Enhanced OAM for management service exposure to external consumers through CAPIF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MExpo</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80%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06606206"/>
                  </a:ext>
                </a:extLst>
              </a:tr>
              <a:tr h="126371">
                <a:tc>
                  <a:txBody>
                    <a:bodyPr/>
                    <a:lstStyle/>
                    <a:p>
                      <a:pPr algn="l" fontAlgn="b"/>
                      <a:r>
                        <a:rPr lang="en-US" sz="900" b="0" i="0" u="none" strike="noStrike">
                          <a:solidFill>
                            <a:srgbClr val="000000"/>
                          </a:solidFill>
                          <a:effectLst/>
                          <a:latin typeface="Arial" panose="020B0604020202020204" pitchFamily="34" charset="0"/>
                        </a:rPr>
                        <a:t>1040012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FF"/>
                          </a:solidFill>
                          <a:effectLst/>
                          <a:latin typeface="Arial" panose="020B0604020202020204" pitchFamily="34" charset="0"/>
                        </a:rPr>
                        <a:t>CHF Segmentation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CHFSeg</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12/06/24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79419539"/>
                  </a:ext>
                </a:extLst>
              </a:tr>
              <a:tr h="126371">
                <a:tc>
                  <a:txBody>
                    <a:bodyPr/>
                    <a:lstStyle/>
                    <a:p>
                      <a:pPr algn="l" fontAlgn="b"/>
                      <a:r>
                        <a:rPr lang="en-US" sz="900" b="0" i="0" u="none" strike="noStrike">
                          <a:solidFill>
                            <a:srgbClr val="000000"/>
                          </a:solidFill>
                          <a:effectLst/>
                          <a:latin typeface="Arial" panose="020B0604020202020204" pitchFamily="34" charset="0"/>
                        </a:rPr>
                        <a:t>1050033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00"/>
                          </a:solidFill>
                          <a:effectLst/>
                          <a:latin typeface="Arial" panose="020B0604020202020204" pitchFamily="34" charset="0"/>
                        </a:rPr>
                        <a:t>Data management regarding subscriptions and reporting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Data_SREP</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28/12/24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40%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79575958"/>
                  </a:ext>
                </a:extLst>
              </a:tr>
              <a:tr h="126371">
                <a:tc>
                  <a:txBody>
                    <a:bodyPr/>
                    <a:lstStyle/>
                    <a:p>
                      <a:pPr algn="l" fontAlgn="b"/>
                      <a:r>
                        <a:rPr lang="en-US" sz="900" b="0" i="0" u="none" strike="noStrike">
                          <a:solidFill>
                            <a:srgbClr val="000000"/>
                          </a:solidFill>
                          <a:effectLst/>
                          <a:latin typeface="Arial" panose="020B0604020202020204" pitchFamily="34" charset="0"/>
                        </a:rPr>
                        <a:t>1070016</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   Charging aspects of next generation real time communication services phase 2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NG_RTC_Ph2-CH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26582829"/>
                  </a:ext>
                </a:extLst>
              </a:tr>
              <a:tr h="126371">
                <a:tc>
                  <a:txBody>
                    <a:bodyPr/>
                    <a:lstStyle/>
                    <a:p>
                      <a:pPr algn="l" fontAlgn="b"/>
                      <a:r>
                        <a:rPr lang="en-US" sz="900" b="0" i="0" u="none" strike="noStrike">
                          <a:solidFill>
                            <a:srgbClr val="000000"/>
                          </a:solidFill>
                          <a:effectLst/>
                          <a:latin typeface="Arial" panose="020B0604020202020204" pitchFamily="34" charset="0"/>
                        </a:rPr>
                        <a:t>1070017</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   Charging for Uncrewed Aerial Systems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UAS_Ph3-CH</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45%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07790332"/>
                  </a:ext>
                </a:extLst>
              </a:tr>
              <a:tr h="126371">
                <a:tc>
                  <a:txBody>
                    <a:bodyPr/>
                    <a:lstStyle/>
                    <a:p>
                      <a:pPr algn="l" fontAlgn="b"/>
                      <a:r>
                        <a:rPr lang="en-US" sz="900" b="0" i="0" u="none" strike="noStrike">
                          <a:solidFill>
                            <a:srgbClr val="000000"/>
                          </a:solidFill>
                          <a:effectLst/>
                          <a:latin typeface="Arial" panose="020B0604020202020204" pitchFamily="34" charset="0"/>
                        </a:rPr>
                        <a:t>1070020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Charging aspects for Multi-Operator Core Network (MOCN) Network Sharing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CH_MOCN_NetShare</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26/03/25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75%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0921085"/>
                  </a:ext>
                </a:extLst>
              </a:tr>
              <a:tr h="126371">
                <a:tc>
                  <a:txBody>
                    <a:bodyPr/>
                    <a:lstStyle/>
                    <a:p>
                      <a:pPr algn="l" fontAlgn="b"/>
                      <a:r>
                        <a:rPr lang="en-US" sz="900" b="0" i="0" u="none" strike="noStrike">
                          <a:solidFill>
                            <a:srgbClr val="000000"/>
                          </a:solidFill>
                          <a:effectLst/>
                          <a:latin typeface="Arial" panose="020B0604020202020204" pitchFamily="34" charset="0"/>
                        </a:rPr>
                        <a:t>1060006</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Service Based Management Architecture enhancement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SBMA_Ph3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87389123"/>
                  </a:ext>
                </a:extLst>
              </a:tr>
              <a:tr h="126371">
                <a:tc>
                  <a:txBody>
                    <a:bodyPr/>
                    <a:lstStyle/>
                    <a:p>
                      <a:pPr algn="l" fontAlgn="b"/>
                      <a:r>
                        <a:rPr lang="en-US" sz="900" b="0" i="0" u="none" strike="noStrike">
                          <a:solidFill>
                            <a:srgbClr val="000000"/>
                          </a:solidFill>
                          <a:effectLst/>
                          <a:latin typeface="Arial" panose="020B0604020202020204" pitchFamily="34" charset="0"/>
                        </a:rPr>
                        <a:t>1060014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Management Data Analytics phase 3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eMDAS_Ph3</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85%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41474575"/>
                  </a:ext>
                </a:extLst>
              </a:tr>
              <a:tr h="126371">
                <a:tc>
                  <a:txBody>
                    <a:bodyPr/>
                    <a:lstStyle/>
                    <a:p>
                      <a:pPr algn="l" fontAlgn="b"/>
                      <a:r>
                        <a:rPr lang="en-US" sz="900" b="0" i="0" u="none" strike="noStrike">
                          <a:solidFill>
                            <a:srgbClr val="000000"/>
                          </a:solidFill>
                          <a:effectLst/>
                          <a:latin typeface="Arial" panose="020B0604020202020204" pitchFamily="34" charset="0"/>
                        </a:rPr>
                        <a:t>1060005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Management aspects of Network Digital Twins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NDT</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4627482"/>
                  </a:ext>
                </a:extLst>
              </a:tr>
              <a:tr h="126371">
                <a:tc>
                  <a:txBody>
                    <a:bodyPr/>
                    <a:lstStyle/>
                    <a:p>
                      <a:pPr algn="l" fontAlgn="b"/>
                      <a:r>
                        <a:rPr lang="en-US" sz="900" b="0" i="0" u="none" strike="noStrike">
                          <a:solidFill>
                            <a:srgbClr val="000000"/>
                          </a:solidFill>
                          <a:effectLst/>
                          <a:latin typeface="Arial" panose="020B0604020202020204" pitchFamily="34" charset="0"/>
                        </a:rPr>
                        <a:t>1020010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1" u="none" strike="noStrike">
                          <a:solidFill>
                            <a:srgbClr val="000000"/>
                          </a:solidFill>
                          <a:effectLst/>
                          <a:latin typeface="Arial" panose="020B0604020202020204" pitchFamily="34" charset="0"/>
                        </a:rPr>
                        <a:t>Study on Cloud Aspects of Management and Orchestration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FS_Cloud_OAM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9284176"/>
                  </a:ext>
                </a:extLst>
              </a:tr>
              <a:tr h="126371">
                <a:tc>
                  <a:txBody>
                    <a:bodyPr/>
                    <a:lstStyle/>
                    <a:p>
                      <a:pPr algn="l" fontAlgn="b"/>
                      <a:r>
                        <a:rPr lang="en-US" sz="900" b="0" i="0" u="none" strike="noStrike">
                          <a:solidFill>
                            <a:srgbClr val="000000"/>
                          </a:solidFill>
                          <a:effectLst/>
                          <a:latin typeface="Arial" panose="020B0604020202020204" pitchFamily="34" charset="0"/>
                        </a:rPr>
                        <a:t>1050032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Management of planned configurations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PlanM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04/09/24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75%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4945070"/>
                  </a:ext>
                </a:extLst>
              </a:tr>
              <a:tr h="126371">
                <a:tc>
                  <a:txBody>
                    <a:bodyPr/>
                    <a:lstStyle/>
                    <a:p>
                      <a:pPr algn="l" fontAlgn="b"/>
                      <a:r>
                        <a:rPr lang="en-US" sz="900" b="0" i="0" u="none" strike="noStrike">
                          <a:solidFill>
                            <a:srgbClr val="000000"/>
                          </a:solidFill>
                          <a:effectLst/>
                          <a:latin typeface="Arial" panose="020B0604020202020204" pitchFamily="34" charset="0"/>
                        </a:rPr>
                        <a:t>1060010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Closed Control Loop Management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CCLM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80%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78188812"/>
                  </a:ext>
                </a:extLst>
              </a:tr>
              <a:tr h="126371">
                <a:tc>
                  <a:txBody>
                    <a:bodyPr/>
                    <a:lstStyle/>
                    <a:p>
                      <a:pPr algn="l" fontAlgn="b"/>
                      <a:r>
                        <a:rPr lang="en-US" sz="900" b="0" i="0" u="none" strike="noStrike">
                          <a:solidFill>
                            <a:srgbClr val="000000"/>
                          </a:solidFill>
                          <a:effectLst/>
                          <a:latin typeface="Arial" panose="020B0604020202020204" pitchFamily="34" charset="0"/>
                        </a:rPr>
                        <a:t>1020025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FF"/>
                          </a:solidFill>
                          <a:effectLst/>
                          <a:latin typeface="Arial" panose="020B0604020202020204" pitchFamily="34" charset="0"/>
                        </a:rPr>
                        <a:t>Data management phase 2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MADCOL_Ph2</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highlight>
                            <a:srgbClr val="00FFFF"/>
                          </a:highlight>
                          <a:latin typeface="Arial" panose="020B0604020202020204" pitchFamily="34" charset="0"/>
                        </a:rPr>
                        <a:t>88%-&gt;</a:t>
                      </a:r>
                      <a:r>
                        <a:rPr lang="en-US" altLang="zh-CN" sz="900" b="0" i="0" u="none" strike="noStrike" dirty="0">
                          <a:solidFill>
                            <a:srgbClr val="000000"/>
                          </a:solidFill>
                          <a:effectLst/>
                          <a:highlight>
                            <a:srgbClr val="00FFFF"/>
                          </a:highlight>
                          <a:latin typeface="Arial" panose="020B0604020202020204" pitchFamily="34" charset="0"/>
                        </a:rPr>
                        <a:t>98%</a:t>
                      </a:r>
                      <a:endParaRPr lang="en-US" sz="900" b="0" i="0" u="none" strike="noStrike" dirty="0">
                        <a:solidFill>
                          <a:srgbClr val="000000"/>
                        </a:solidFill>
                        <a:effectLst/>
                        <a:highlight>
                          <a:srgbClr val="00FFFF"/>
                        </a:highlight>
                        <a:latin typeface="Arial" panose="020B0604020202020204" pitchFamily="34" charset="0"/>
                      </a:endParaRP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7366148"/>
                  </a:ext>
                </a:extLst>
              </a:tr>
              <a:tr h="126371">
                <a:tc>
                  <a:txBody>
                    <a:bodyPr/>
                    <a:lstStyle/>
                    <a:p>
                      <a:pPr algn="l" fontAlgn="b"/>
                      <a:r>
                        <a:rPr lang="en-US" sz="900" b="0" i="0" u="none" strike="noStrike">
                          <a:solidFill>
                            <a:srgbClr val="000000"/>
                          </a:solidFill>
                          <a:effectLst/>
                          <a:latin typeface="Arial" panose="020B0604020202020204" pitchFamily="34" charset="0"/>
                        </a:rPr>
                        <a:t>1020026</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FF"/>
                          </a:solidFill>
                          <a:effectLst/>
                          <a:latin typeface="Arial" panose="020B0604020202020204" pitchFamily="34" charset="0"/>
                        </a:rPr>
                        <a:t>5G performance measurements and KPIs phase 4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PM_KPI_5G_Ph4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90%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2071107"/>
                  </a:ext>
                </a:extLst>
              </a:tr>
              <a:tr h="126371">
                <a:tc>
                  <a:txBody>
                    <a:bodyPr/>
                    <a:lstStyle/>
                    <a:p>
                      <a:pPr algn="l" fontAlgn="b"/>
                      <a:r>
                        <a:rPr lang="en-US" sz="900" b="0" i="0" u="none" strike="noStrike">
                          <a:solidFill>
                            <a:srgbClr val="000000"/>
                          </a:solidFill>
                          <a:effectLst/>
                          <a:latin typeface="Arial" panose="020B0604020202020204" pitchFamily="34" charset="0"/>
                        </a:rPr>
                        <a:t>1020028</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FF"/>
                          </a:solidFill>
                          <a:effectLst/>
                          <a:latin typeface="Arial" panose="020B0604020202020204" pitchFamily="34" charset="0"/>
                        </a:rPr>
                        <a:t>Subscriber and Equipment Trace and QoE collection management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TraceQoE_OAM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Wed 03/01/24</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80%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45313902"/>
                  </a:ext>
                </a:extLst>
              </a:tr>
              <a:tr h="126371">
                <a:tc>
                  <a:txBody>
                    <a:bodyPr/>
                    <a:lstStyle/>
                    <a:p>
                      <a:pPr algn="l" fontAlgn="b"/>
                      <a:r>
                        <a:rPr lang="en-US" sz="900" b="0" i="0" u="none" strike="noStrike" dirty="0">
                          <a:solidFill>
                            <a:srgbClr val="000000"/>
                          </a:solidFill>
                          <a:effectLst/>
                          <a:latin typeface="Arial" panose="020B0604020202020204" pitchFamily="34" charset="0"/>
                        </a:rPr>
                        <a:t>1060015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Management of IAB nodes </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NR_MOBILE_IAB_OAM</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rPr>
                        <a:t>Rel-19</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Sat 01/03/25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rPr>
                        <a:t>Tue 09/09/25</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3333FF"/>
                          </a:solidFill>
                          <a:effectLst/>
                          <a:latin typeface="Arial" panose="020B0604020202020204" pitchFamily="34" charset="0"/>
                        </a:rPr>
                        <a:t>70%</a:t>
                      </a:r>
                    </a:p>
                  </a:txBody>
                  <a:tcPr marL="9525" marR="9525" marT="9525"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38913470"/>
                  </a:ext>
                </a:extLst>
              </a:tr>
            </a:tbl>
          </a:graphicData>
        </a:graphic>
      </p:graphicFrame>
    </p:spTree>
    <p:extLst>
      <p:ext uri="{BB962C8B-B14F-4D97-AF65-F5344CB8AC3E}">
        <p14:creationId xmlns:p14="http://schemas.microsoft.com/office/powerpoint/2010/main" val="231977189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4">
            <a:extLst>
              <a:ext uri="{FF2B5EF4-FFF2-40B4-BE49-F238E27FC236}">
                <a16:creationId xmlns:a16="http://schemas.microsoft.com/office/drawing/2014/main" id="{714DA8B1-C20E-402A-B644-277CB38EDBD5}"/>
              </a:ext>
            </a:extLst>
          </p:cNvPr>
          <p:cNvGraphicFramePr>
            <a:graphicFrameLocks noGrp="1"/>
          </p:cNvGraphicFramePr>
          <p:nvPr>
            <p:extLst>
              <p:ext uri="{D42A27DB-BD31-4B8C-83A1-F6EECF244321}">
                <p14:modId xmlns:p14="http://schemas.microsoft.com/office/powerpoint/2010/main" val="4183860515"/>
              </p:ext>
            </p:extLst>
          </p:nvPr>
        </p:nvGraphicFramePr>
        <p:xfrm>
          <a:off x="413454" y="876688"/>
          <a:ext cx="8950002" cy="4533900"/>
        </p:xfrm>
        <a:graphic>
          <a:graphicData uri="http://schemas.openxmlformats.org/drawingml/2006/table">
            <a:tbl>
              <a:tblPr firstRow="1" bandRow="1">
                <a:tableStyleId>{72833802-FEF1-4C79-8D5D-14CF1EAF98D9}</a:tableStyleId>
              </a:tblPr>
              <a:tblGrid>
                <a:gridCol w="1488498">
                  <a:extLst>
                    <a:ext uri="{9D8B030D-6E8A-4147-A177-3AD203B41FA5}">
                      <a16:colId xmlns:a16="http://schemas.microsoft.com/office/drawing/2014/main" val="4071695017"/>
                    </a:ext>
                  </a:extLst>
                </a:gridCol>
                <a:gridCol w="4195103">
                  <a:extLst>
                    <a:ext uri="{9D8B030D-6E8A-4147-A177-3AD203B41FA5}">
                      <a16:colId xmlns:a16="http://schemas.microsoft.com/office/drawing/2014/main" val="3560591246"/>
                    </a:ext>
                  </a:extLst>
                </a:gridCol>
                <a:gridCol w="3266401">
                  <a:extLst>
                    <a:ext uri="{9D8B030D-6E8A-4147-A177-3AD203B41FA5}">
                      <a16:colId xmlns:a16="http://schemas.microsoft.com/office/drawing/2014/main" val="20003"/>
                    </a:ext>
                  </a:extLst>
                </a:gridCol>
              </a:tblGrid>
              <a:tr h="125307">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NTN_OAM_Ph2 (China Unicom/CATT):</a:t>
                      </a:r>
                      <a:r>
                        <a:rPr lang="zh-CN" altLang="en-US" sz="900" b="0" i="0" u="none" strike="noStrike" dirty="0">
                          <a:solidFill>
                            <a:srgbClr val="000000"/>
                          </a:solidFill>
                          <a:effectLst/>
                          <a:latin typeface="+mn-lt"/>
                          <a:ea typeface="等线" panose="02010600030101010101" pitchFamily="2" charset="-122"/>
                          <a:cs typeface="Calibri" panose="020F0502020204030204" pitchFamily="34" charset="0"/>
                        </a:rPr>
                        <a:t>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5GSAT_Ph3_CH (CATT)</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NG_RTC_Ph2_CH (CMCC)</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7567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PM_KPI_5G_Ph4(CMCC):</a:t>
                      </a:r>
                      <a:r>
                        <a:rPr lang="zh-CN" altLang="en-US" sz="900" b="0" i="0" u="none" strike="noStrike" dirty="0">
                          <a:solidFill>
                            <a:schemeClr val="tx1"/>
                          </a:solidFill>
                          <a:effectLst/>
                          <a:latin typeface="+mn-lt"/>
                          <a:ea typeface="等线" panose="02010600030101010101" pitchFamily="2" charset="-122"/>
                          <a:cs typeface="Calibri" panose="020F0502020204030204" pitchFamily="34" charset="0"/>
                        </a:rPr>
                        <a:t> </a:t>
                      </a: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TS 28.552</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p>
                      <a:pPr algn="ctr"/>
                      <a:r>
                        <a:rPr lang="en-US" altLang="zh-CN" sz="900" dirty="0">
                          <a:solidFill>
                            <a:srgbClr val="FF0000"/>
                          </a:solidFill>
                          <a:highlight>
                            <a:srgbClr val="FFFF00"/>
                          </a:highlight>
                          <a:latin typeface="+mn-lt"/>
                          <a:cs typeface="Calibri" panose="020F0502020204030204" pitchFamily="34" charset="0"/>
                        </a:rPr>
                        <a:t>Enhanced NRM/PM support </a:t>
                      </a:r>
                    </a:p>
                    <a:p>
                      <a:pPr algn="ctr"/>
                      <a:r>
                        <a:rPr lang="en-US" altLang="zh-CN" sz="900" dirty="0">
                          <a:solidFill>
                            <a:srgbClr val="FF0000"/>
                          </a:solidFill>
                          <a:highlight>
                            <a:srgbClr val="FFFF00"/>
                          </a:highlight>
                          <a:latin typeface="+mn-lt"/>
                          <a:cs typeface="Calibri" panose="020F0502020204030204" pitchFamily="34" charset="0"/>
                        </a:rPr>
                        <a:t>Potential to be discussed in Rel-20 5GA (ZTE)</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highlight>
                            <a:srgbClr val="FFFF00"/>
                          </a:highlight>
                          <a:latin typeface="+mn-lt"/>
                          <a:cs typeface="Calibri" panose="020F0502020204030204" pitchFamily="34" charset="0"/>
                        </a:rPr>
                        <a:t>Potential to be discussed in Rel-20 5GA (CT)</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(CH indicated in SA2 WID), No need for extra CH support</a:t>
                      </a:r>
                      <a:endParaRPr kumimoji="0" lang="zh-CN" altLang="en-US" sz="900" b="1" i="0" u="none" strike="noStrike" kern="1200" cap="none" spc="0" normalizeH="0" baseline="0" dirty="0">
                        <a:ln>
                          <a:noFill/>
                        </a:ln>
                        <a:solidFill>
                          <a:srgbClr val="3333FF"/>
                        </a:solidFill>
                        <a:effectLst/>
                        <a:uLnTx/>
                        <a:uFillTx/>
                        <a:latin typeface="Calibri"/>
                        <a:ea typeface="等线" panose="02010600030101010101"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AdNRM_Ph3(Samsung):</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In scope of Rel-20 AdNRM_Ph4-OAM</a:t>
                      </a:r>
                      <a:endParaRPr lang="zh-CN" altLang="en-US" sz="900" b="0" dirty="0">
                        <a:solidFill>
                          <a:schemeClr val="tx1"/>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(CH indicated in SA2 WID), No need for extra CH support</a:t>
                      </a:r>
                      <a:endParaRPr kumimoji="0" lang="zh-CN" altLang="en-US" sz="900" b="1" i="0" u="none" strike="noStrike" kern="1200" cap="none" spc="0" normalizeH="0" baseline="0" dirty="0">
                        <a:ln>
                          <a:noFill/>
                        </a:ln>
                        <a:solidFill>
                          <a:srgbClr val="3333FF"/>
                        </a:solidFill>
                        <a:effectLst/>
                        <a:uLnTx/>
                        <a:uFillTx/>
                        <a:latin typeface="Calibri"/>
                        <a:ea typeface="等线" panose="02010600030101010101"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(CATT):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altLang="zh-CN" sz="900" b="0" dirty="0">
                        <a:solidFill>
                          <a:schemeClr val="tx1"/>
                        </a:solidFill>
                        <a:latin typeface="+mn-lt"/>
                        <a:cs typeface="Calibri" panose="020F0502020204030204" pitchFamily="34" charset="0"/>
                      </a:endParaRPr>
                    </a:p>
                    <a:p>
                      <a:pPr algn="ctr" fontAlgn="ctr"/>
                      <a:r>
                        <a:rPr lang="en-US" altLang="zh-CN" sz="900" b="1" i="0" u="none" strike="noStrike" dirty="0">
                          <a:solidFill>
                            <a:srgbClr val="3333FF"/>
                          </a:solidFill>
                          <a:effectLst/>
                          <a:latin typeface="+mn-lt"/>
                          <a:ea typeface="等线" panose="02010600030101010101" pitchFamily="2" charset="-122"/>
                        </a:rPr>
                        <a:t>In scope of Rel-20 </a:t>
                      </a:r>
                      <a:r>
                        <a:rPr lang="en-US" altLang="zh-CN" sz="900" b="1" i="0" u="none" strike="noStrike" dirty="0" err="1">
                          <a:solidFill>
                            <a:srgbClr val="3333FF"/>
                          </a:solidFill>
                          <a:effectLst/>
                          <a:latin typeface="+mn-lt"/>
                          <a:ea typeface="等线" panose="02010600030101010101" pitchFamily="2" charset="-122"/>
                        </a:rPr>
                        <a:t>PM_KPI_Trace_MDT_QoE</a:t>
                      </a:r>
                      <a:r>
                        <a:rPr lang="en-US" altLang="zh-CN" sz="900" b="1" i="0" u="none" strike="noStrike" dirty="0">
                          <a:solidFill>
                            <a:srgbClr val="3333FF"/>
                          </a:solidFill>
                          <a:effectLst/>
                          <a:latin typeface="+mn-lt"/>
                          <a:ea typeface="等线" panose="02010600030101010101" pitchFamily="2" charset="-122"/>
                        </a:rPr>
                        <a:t>-OAM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(China Telecom)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(CH indicated in SA2 WID), No need for extra CH support</a:t>
                      </a:r>
                      <a:endParaRPr kumimoji="0" lang="zh-CN" altLang="en-US" sz="900" b="1" i="0" u="none" strike="noStrike" kern="1200" cap="none" spc="0" normalizeH="0" baseline="0" dirty="0">
                        <a:ln>
                          <a:noFill/>
                        </a:ln>
                        <a:solidFill>
                          <a:srgbClr val="3333FF"/>
                        </a:solidFill>
                        <a:effectLst/>
                        <a:uLnTx/>
                        <a:uFillTx/>
                        <a:latin typeface="Calibri"/>
                        <a:ea typeface="等线" panose="02010600030101010101"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Configuration support</a:t>
                      </a:r>
                    </a:p>
                    <a:p>
                      <a:pPr algn="ctr" fontAlgn="ctr"/>
                      <a:r>
                        <a:rPr lang="en-US" altLang="zh-CN" sz="900" b="1" i="0" u="none" strike="noStrike" dirty="0">
                          <a:solidFill>
                            <a:srgbClr val="3333FF"/>
                          </a:solidFill>
                          <a:effectLst/>
                          <a:latin typeface="+mn-lt"/>
                          <a:ea typeface="等线" panose="02010600030101010101" pitchFamily="2" charset="-122"/>
                        </a:rPr>
                        <a:t>In scope of Rel-20 </a:t>
                      </a:r>
                      <a:r>
                        <a:rPr lang="en-US" altLang="zh-CN" sz="900" b="1" i="0" u="none" strike="noStrike" dirty="0" err="1">
                          <a:solidFill>
                            <a:srgbClr val="3333FF"/>
                          </a:solidFill>
                          <a:effectLst/>
                          <a:latin typeface="+mn-lt"/>
                          <a:ea typeface="等线" panose="02010600030101010101" pitchFamily="2" charset="-122"/>
                        </a:rPr>
                        <a:t>PM_KPI_Trace_MDT_QoE</a:t>
                      </a:r>
                      <a:r>
                        <a:rPr lang="en-US" altLang="zh-CN" sz="900" b="1" i="0" u="none" strike="noStrike" dirty="0">
                          <a:solidFill>
                            <a:srgbClr val="3333FF"/>
                          </a:solidFill>
                          <a:effectLst/>
                          <a:latin typeface="+mn-lt"/>
                          <a:ea typeface="等线" panose="02010600030101010101" pitchFamily="2" charset="-122"/>
                        </a:rPr>
                        <a:t>-OAM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(CH indicated in SA2 WID), No need for extra CH support</a:t>
                      </a:r>
                      <a:endParaRPr kumimoji="0" lang="zh-CN" altLang="en-US" sz="900" b="1" i="0" u="none" strike="noStrike" kern="1200" cap="none" spc="0" normalizeH="0" baseline="0" dirty="0">
                        <a:ln>
                          <a:noFill/>
                        </a:ln>
                        <a:solidFill>
                          <a:srgbClr val="3333FF"/>
                        </a:solidFill>
                        <a:effectLst/>
                        <a:uLnTx/>
                        <a:uFillTx/>
                        <a:latin typeface="Calibri"/>
                        <a:ea typeface="等线" panose="02010600030101010101"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In scope of Rel-20 </a:t>
                      </a:r>
                      <a:r>
                        <a:rPr lang="en-US" altLang="zh-CN" sz="900" b="1" i="0" u="none" strike="noStrike" dirty="0" err="1">
                          <a:solidFill>
                            <a:srgbClr val="3333FF"/>
                          </a:solidFill>
                          <a:effectLst/>
                          <a:latin typeface="+mn-lt"/>
                          <a:ea typeface="等线" panose="02010600030101010101" pitchFamily="2" charset="-122"/>
                        </a:rPr>
                        <a:t>PM_KPI_Trace_MDT_QoE</a:t>
                      </a:r>
                      <a:r>
                        <a:rPr lang="en-US" altLang="zh-CN" sz="900" b="1" i="0" u="none" strike="noStrike" dirty="0">
                          <a:solidFill>
                            <a:srgbClr val="3333FF"/>
                          </a:solidFill>
                          <a:effectLst/>
                          <a:latin typeface="+mn-lt"/>
                          <a:ea typeface="等线" panose="02010600030101010101" pitchFamily="2" charset="-122"/>
                        </a:rPr>
                        <a:t>-OAM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UAS_Ph3_CH (CMCC)</a:t>
                      </a:r>
                      <a:endParaRPr lang="zh-CN" altLang="en-US" sz="900" b="0" i="0" u="none" strike="noStrike" kern="1200" dirty="0">
                        <a:solidFill>
                          <a:schemeClr val="tx1"/>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NRM (ZTE)</a:t>
                      </a: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In scope of Rel-20 </a:t>
                      </a:r>
                      <a:r>
                        <a:rPr lang="en-US" altLang="zh-CN" sz="900" b="1" i="0" u="none" strike="noStrike" dirty="0" err="1">
                          <a:solidFill>
                            <a:srgbClr val="3333FF"/>
                          </a:solidFill>
                          <a:effectLst/>
                          <a:latin typeface="+mn-lt"/>
                          <a:ea typeface="等线" panose="02010600030101010101" pitchFamily="2" charset="-122"/>
                        </a:rPr>
                        <a:t>PM_KPI_Trace_MDT_QoE</a:t>
                      </a:r>
                      <a:r>
                        <a:rPr lang="en-US" altLang="zh-CN" sz="900" b="1" i="0" u="none" strike="noStrike" dirty="0">
                          <a:solidFill>
                            <a:srgbClr val="3333FF"/>
                          </a:solidFill>
                          <a:effectLst/>
                          <a:latin typeface="+mn-lt"/>
                          <a:ea typeface="等线" panose="02010600030101010101" pitchFamily="2" charset="-122"/>
                        </a:rPr>
                        <a:t>-OAM</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(CH indicated in SA2 WID), No need for extra CH support</a:t>
                      </a:r>
                      <a:endParaRPr kumimoji="0" lang="zh-CN" altLang="en-US" sz="900" b="1" i="0" u="none" strike="noStrike" kern="1200" cap="none" spc="0" normalizeH="0" baseline="0" dirty="0">
                        <a:ln>
                          <a:noFill/>
                        </a:ln>
                        <a:solidFill>
                          <a:srgbClr val="3333FF"/>
                        </a:solidFill>
                        <a:effectLst/>
                        <a:uLnTx/>
                        <a:uFillTx/>
                        <a:latin typeface="Calibri"/>
                        <a:ea typeface="等线" panose="02010600030101010101"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2530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3333FF"/>
                          </a:solidFill>
                          <a:effectLst/>
                          <a:latin typeface="+mn-lt"/>
                          <a:ea typeface="等线" panose="02010600030101010101" pitchFamily="2" charset="-122"/>
                        </a:rPr>
                        <a:t>In scope of Rel-20 AdNRM_Ph4-OAM</a:t>
                      </a:r>
                      <a:endParaRPr lang="en-US" altLang="zh-CN" sz="900" b="0" i="0" u="none" strike="noStrike" dirty="0">
                        <a:solidFill>
                          <a:srgbClr val="FF33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3333FF"/>
                          </a:solidFill>
                          <a:effectLst/>
                          <a:latin typeface="+mn-lt"/>
                          <a:ea typeface="等线" panose="02010600030101010101" pitchFamily="2" charset="-122"/>
                          <a:cs typeface="Calibri" panose="020F0502020204030204" pitchFamily="34" charset="0"/>
                        </a:rPr>
                        <a:t>PM_KPI_5G_Ph4(ATSSS): </a:t>
                      </a: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TS 28.552/554</a:t>
                      </a:r>
                      <a:endParaRPr lang="en-US" sz="900" b="0" i="0" u="none" strike="noStrike" dirty="0">
                        <a:solidFill>
                          <a:srgbClr val="3333FF"/>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altLang="zh-CN" sz="900" b="1" i="0" u="none" strike="noStrike" kern="1200" cap="none" spc="0" normalizeH="0" baseline="0" noProof="0" dirty="0">
                          <a:ln>
                            <a:noFill/>
                          </a:ln>
                          <a:solidFill>
                            <a:srgbClr val="3333FF"/>
                          </a:solidFill>
                          <a:effectLst/>
                          <a:uLnTx/>
                          <a:uFillTx/>
                          <a:latin typeface="Calibri"/>
                          <a:ea typeface="等线" panose="02010600030101010101" pitchFamily="2" charset="-122"/>
                          <a:cs typeface="+mn-cs"/>
                        </a:rPr>
                        <a:t>No need for extra CH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20049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AIML_MGT_Ph2 (NEC/Intel): TS 28.105</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NWDAF_OAM_Ph2 (China Telecom): TS 28.552/28.541 </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highlight>
                            <a:srgbClr val="FFFF00"/>
                          </a:highlight>
                          <a:uLnTx/>
                          <a:uFillTx/>
                          <a:latin typeface="+mn-lt"/>
                          <a:ea typeface="+mn-ea"/>
                          <a:cs typeface="Calibri" panose="020F0502020204030204" pitchFamily="34" charset="0"/>
                        </a:rPr>
                        <a:t>Potential Rel-20 topic (CATT)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chemeClr val="tx1"/>
                          </a:solidFill>
                          <a:effectLst/>
                          <a:latin typeface="+mn-lt"/>
                          <a:ea typeface="+mn-ea"/>
                          <a:cs typeface="Calibri" panose="020F0502020204030204" pitchFamily="34" charset="0"/>
                        </a:rPr>
                        <a:t>EnergySys</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Energy_OAM_Ph3 (Huawei): TS 28.310</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Mexpo (Nokia): TS 28.579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(Huawei)</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85866244"/>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chemeClr val="tx1"/>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NetShare_OAM_Ph3 (China Unicom):</a:t>
                      </a: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 TS 28.130</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 (Ericsson)</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5454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AmbientIoT</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sz="900" b="0" i="0" u="none" strike="noStrike" dirty="0">
                          <a:solidFill>
                            <a:schemeClr val="tx1"/>
                          </a:solidFill>
                          <a:effectLst/>
                          <a:latin typeface="+mn-lt"/>
                          <a:ea typeface="等线" panose="02010600030101010101" pitchFamily="2" charset="-122"/>
                          <a:cs typeface="Calibri" panose="020F0502020204030204" pitchFamily="34" charset="0"/>
                        </a:rPr>
                        <a:t>AdNRM_Ph3 (Huawei):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dirty="0">
                          <a:solidFill>
                            <a:srgbClr val="FF3300"/>
                          </a:solidFill>
                          <a:latin typeface="+mn-lt"/>
                          <a:cs typeface="Calibri" panose="020F0502020204030204" pitchFamily="34" charset="0"/>
                        </a:rPr>
                        <a:t> </a:t>
                      </a:r>
                      <a:r>
                        <a:rPr lang="en-US" altLang="zh-CN" sz="900" dirty="0">
                          <a:solidFill>
                            <a:srgbClr val="FF3300"/>
                          </a:solidFill>
                          <a:highlight>
                            <a:srgbClr val="FFFF00"/>
                          </a:highlight>
                          <a:latin typeface="+mn-lt"/>
                          <a:cs typeface="Calibri" panose="020F0502020204030204" pitchFamily="34" charset="0"/>
                        </a:rPr>
                        <a:t>PM (potential to be discussed in Rel-20)</a:t>
                      </a:r>
                      <a:endParaRPr lang="en-US" sz="900" b="0" i="0" u="none" strike="noStrike" dirty="0">
                        <a:solidFill>
                          <a:srgbClr val="FF3300"/>
                        </a:solidFill>
                        <a:effectLst/>
                        <a:highlight>
                          <a:srgbClr val="FFFF00"/>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chemeClr val="tx1"/>
                          </a:solidFill>
                          <a:effectLst/>
                          <a:latin typeface="+mn-lt"/>
                          <a:ea typeface="等线" panose="02010600030101010101" pitchFamily="2" charset="-122"/>
                          <a:cs typeface="Calibri" panose="020F0502020204030204" pitchFamily="34" charset="0"/>
                        </a:rPr>
                        <a:t>AmbientIoT_CH</a:t>
                      </a:r>
                      <a:r>
                        <a:rPr lang="en-US" altLang="zh-CN" sz="900" b="0" i="0" u="none" strike="noStrike" kern="1200" dirty="0">
                          <a:solidFill>
                            <a:schemeClr val="tx1"/>
                          </a:solidFill>
                          <a:effectLst/>
                          <a:latin typeface="+mn-lt"/>
                          <a:ea typeface="等线" panose="02010600030101010101" pitchFamily="2" charset="-122"/>
                          <a:cs typeface="Calibri" panose="020F0502020204030204" pitchFamily="34" charset="0"/>
                        </a:rPr>
                        <a:t> (Huawei)</a:t>
                      </a:r>
                      <a:endParaRPr lang="zh-CN" altLang="en-US" sz="900" b="0" i="0" u="none" strike="noStrike" kern="1200" dirty="0">
                        <a:solidFill>
                          <a:schemeClr val="tx1"/>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bl>
          </a:graphicData>
        </a:graphic>
      </p:graphicFrame>
      <p:sp>
        <p:nvSpPr>
          <p:cNvPr id="20" name="Title 3">
            <a:extLst>
              <a:ext uri="{FF2B5EF4-FFF2-40B4-BE49-F238E27FC236}">
                <a16:creationId xmlns:a16="http://schemas.microsoft.com/office/drawing/2014/main" id="{622B74D0-CDAA-4DFF-8CD0-15B264BBAC5D}"/>
              </a:ext>
            </a:extLst>
          </p:cNvPr>
          <p:cNvSpPr txBox="1">
            <a:spLocks/>
          </p:cNvSpPr>
          <p:nvPr/>
        </p:nvSpPr>
        <p:spPr bwMode="auto">
          <a:xfrm>
            <a:off x="487679" y="226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21" name="TextBox 8">
            <a:extLst>
              <a:ext uri="{FF2B5EF4-FFF2-40B4-BE49-F238E27FC236}">
                <a16:creationId xmlns:a16="http://schemas.microsoft.com/office/drawing/2014/main" id="{01CBD384-9D75-47FA-B94B-3089033D2C3F}"/>
              </a:ext>
            </a:extLst>
          </p:cNvPr>
          <p:cNvSpPr txBox="1"/>
          <p:nvPr/>
        </p:nvSpPr>
        <p:spPr>
          <a:xfrm rot="21008097">
            <a:off x="8831978" y="5478614"/>
            <a:ext cx="2851537" cy="600164"/>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and to be finalized in SA#109</a:t>
            </a:r>
            <a:endParaRPr lang="zh-CN" altLang="en-US" dirty="0">
              <a:solidFill>
                <a:srgbClr val="FF0000"/>
              </a:solidFill>
              <a:highlight>
                <a:srgbClr val="00FFFF"/>
              </a:highlight>
            </a:endParaRPr>
          </a:p>
        </p:txBody>
      </p:sp>
      <p:sp>
        <p:nvSpPr>
          <p:cNvPr id="22" name="Rectangle 10">
            <a:extLst>
              <a:ext uri="{FF2B5EF4-FFF2-40B4-BE49-F238E27FC236}">
                <a16:creationId xmlns:a16="http://schemas.microsoft.com/office/drawing/2014/main" id="{83CEBC06-CE60-44FF-BA03-5BBB0BA8A6D5}"/>
              </a:ext>
            </a:extLst>
          </p:cNvPr>
          <p:cNvSpPr/>
          <p:nvPr/>
        </p:nvSpPr>
        <p:spPr>
          <a:xfrm>
            <a:off x="162180" y="622772"/>
            <a:ext cx="9036530" cy="253916"/>
          </a:xfrm>
          <a:prstGeom prst="rect">
            <a:avLst/>
          </a:prstGeom>
        </p:spPr>
        <p:txBody>
          <a:bodyPr wrap="square">
            <a:spAutoFit/>
          </a:bodyPr>
          <a:lstStyle/>
          <a:p>
            <a:r>
              <a:rPr lang="en-US" altLang="zh-CN" sz="1050" dirty="0">
                <a:solidFill>
                  <a:srgbClr val="3333FF"/>
                </a:solidFill>
              </a:rPr>
              <a:t>Feedback are welcome in NWM link: </a:t>
            </a:r>
            <a:r>
              <a:rPr lang="en-US" altLang="zh-CN" sz="1050" dirty="0">
                <a:solidFill>
                  <a:srgbClr val="3333FF"/>
                </a:solidFill>
                <a:hlinkClick r:id="rId2"/>
              </a:rPr>
              <a:t>https://nwm-trial.etsi.org/#/documents/9140</a:t>
            </a:r>
            <a:r>
              <a:rPr lang="en-US" altLang="zh-CN" sz="1050" dirty="0">
                <a:solidFill>
                  <a:srgbClr val="3333FF"/>
                </a:solidFill>
              </a:rPr>
              <a:t> : SA5 Rel-19 management support to SA2 features mapping table </a:t>
            </a:r>
          </a:p>
        </p:txBody>
      </p:sp>
    </p:spTree>
    <p:extLst>
      <p:ext uri="{BB962C8B-B14F-4D97-AF65-F5344CB8AC3E}">
        <p14:creationId xmlns:p14="http://schemas.microsoft.com/office/powerpoint/2010/main" val="270790451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4">
            <a:extLst>
              <a:ext uri="{FF2B5EF4-FFF2-40B4-BE49-F238E27FC236}">
                <a16:creationId xmlns:a16="http://schemas.microsoft.com/office/drawing/2014/main" id="{C4FB7A1D-FE20-43E2-9E83-A738AC7D7A7B}"/>
              </a:ext>
            </a:extLst>
          </p:cNvPr>
          <p:cNvGraphicFramePr>
            <a:graphicFrameLocks noGrp="1"/>
          </p:cNvGraphicFramePr>
          <p:nvPr>
            <p:extLst>
              <p:ext uri="{D42A27DB-BD31-4B8C-83A1-F6EECF244321}">
                <p14:modId xmlns:p14="http://schemas.microsoft.com/office/powerpoint/2010/main" val="1430604359"/>
              </p:ext>
            </p:extLst>
          </p:nvPr>
        </p:nvGraphicFramePr>
        <p:xfrm>
          <a:off x="1372541" y="1317133"/>
          <a:ext cx="5340679" cy="4358355"/>
        </p:xfrm>
        <a:graphic>
          <a:graphicData uri="http://schemas.openxmlformats.org/drawingml/2006/table">
            <a:tbl>
              <a:tblPr firstRow="1" bandRow="1">
                <a:tableStyleId>{72833802-FEF1-4C79-8D5D-14CF1EAF98D9}</a:tableStyleId>
              </a:tblPr>
              <a:tblGrid>
                <a:gridCol w="1911679">
                  <a:extLst>
                    <a:ext uri="{9D8B030D-6E8A-4147-A177-3AD203B41FA5}">
                      <a16:colId xmlns:a16="http://schemas.microsoft.com/office/drawing/2014/main" val="4071695017"/>
                    </a:ext>
                  </a:extLst>
                </a:gridCol>
                <a:gridCol w="3429000">
                  <a:extLst>
                    <a:ext uri="{9D8B030D-6E8A-4147-A177-3AD203B41FA5}">
                      <a16:colId xmlns:a16="http://schemas.microsoft.com/office/drawing/2014/main" val="3526857515"/>
                    </a:ext>
                  </a:extLst>
                </a:gridCol>
              </a:tblGrid>
              <a:tr h="240910">
                <a:tc>
                  <a:txBody>
                    <a:bodyPr/>
                    <a:lstStyle/>
                    <a:p>
                      <a:pPr algn="ctr"/>
                      <a:r>
                        <a:rPr lang="en-US" altLang="zh-CN" sz="1000" dirty="0">
                          <a:solidFill>
                            <a:schemeClr val="tx1"/>
                          </a:solidFill>
                          <a:latin typeface="+mn-lt"/>
                        </a:rPr>
                        <a:t>Acronym</a:t>
                      </a:r>
                      <a:endParaRPr lang="zh-CN" altLang="en-US" sz="1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mn-lt"/>
                          <a:ea typeface="+mn-ea"/>
                          <a:cs typeface="+mn-cs"/>
                        </a:rPr>
                        <a:t>OAM</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110964">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Netw_Energy_NR_enh</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NR_AIML_air</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AIML_MGT_Ph2 (NEC/Intel): TS 28.105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NR_duplex_evo</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19167">
                <a:tc>
                  <a:txBody>
                    <a:bodyPr/>
                    <a:lstStyle/>
                    <a:p>
                      <a:pPr algn="ctr" fontAlgn="ctr"/>
                      <a:r>
                        <a:rPr lang="en-US" sz="9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IoT_NTN_TDD</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45313309"/>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NR_MC_enh2-Core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3289556"/>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chemeClr val="tx1"/>
                          </a:solidFill>
                          <a:effectLst/>
                          <a:latin typeface="+mn-lt"/>
                          <a:ea typeface="等线" panose="02010600030101010101" pitchFamily="2" charset="-122"/>
                        </a:rPr>
                        <a:t>LTE_terr_bcast_Ph2-Core</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6580323"/>
                  </a:ext>
                </a:extLst>
              </a:tr>
              <a:tr h="15586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err="1">
                          <a:solidFill>
                            <a:srgbClr val="000000"/>
                          </a:solidFill>
                          <a:effectLst/>
                          <a:latin typeface="+mn-lt"/>
                          <a:ea typeface="等线" panose="02010600030101010101" pitchFamily="2" charset="-122"/>
                        </a:rPr>
                        <a:t>Ambient_IoT_Solutions</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AdNRM_Ph3 (Huawei): TS 28.540/28.541</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69367">
                <a:tc>
                  <a:txBody>
                    <a:bodyPr/>
                    <a:lstStyle/>
                    <a:p>
                      <a:pPr algn="ctr" fontAlgn="ctr"/>
                      <a:r>
                        <a:rPr lang="en-US" sz="900" b="1" i="0" u="none" strike="noStrike" dirty="0">
                          <a:solidFill>
                            <a:srgbClr val="000000"/>
                          </a:solidFill>
                          <a:effectLst/>
                          <a:latin typeface="+mn-lt"/>
                          <a:ea typeface="等线" panose="02010600030101010101" pitchFamily="2" charset="-122"/>
                        </a:rPr>
                        <a:t>NR_Mob_Ph4-Core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 </a:t>
                      </a:r>
                      <a:r>
                        <a:rPr lang="en-US" sz="900" b="0" i="0" u="none" strike="noStrike" dirty="0">
                          <a:solidFill>
                            <a:srgbClr val="000000"/>
                          </a:solidFill>
                          <a:effectLst/>
                          <a:latin typeface="+mn-lt"/>
                          <a:ea typeface="等线" panose="02010600030101010101" pitchFamily="2" charset="-122"/>
                        </a:rPr>
                        <a:t>TS 28.552/28.554</a:t>
                      </a:r>
                    </a:p>
                    <a:p>
                      <a:pPr algn="ctr" fontAlgn="ctr"/>
                      <a:r>
                        <a:rPr lang="en-US" sz="900" b="1" i="0" u="none" strike="noStrike" dirty="0">
                          <a:solidFill>
                            <a:srgbClr val="000000"/>
                          </a:solidFill>
                          <a:effectLst/>
                          <a:latin typeface="+mn-lt"/>
                          <a:ea typeface="等线" panose="02010600030101010101" pitchFamily="2" charset="-122"/>
                        </a:rPr>
                        <a:t>AdNRM_Ph3: </a:t>
                      </a: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TS 28.540/28.541</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1846">
                <a:tc>
                  <a:txBody>
                    <a:bodyPr/>
                    <a:lstStyle/>
                    <a:p>
                      <a:pPr algn="ctr" fontAlgn="ctr"/>
                      <a:r>
                        <a:rPr lang="nn-NO" sz="900" b="1" i="0" u="none" strike="noStrike" dirty="0">
                          <a:solidFill>
                            <a:srgbClr val="000000"/>
                          </a:solidFill>
                          <a:effectLst/>
                          <a:latin typeface="+mn-lt"/>
                          <a:ea typeface="等线" panose="02010600030101010101" pitchFamily="2" charset="-122"/>
                        </a:rPr>
                        <a:t>LTE_TN_NR_NTN_mob-Core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NTN_OAM_Ph2: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233609">
                <a:tc>
                  <a:txBody>
                    <a:bodyPr/>
                    <a:lstStyle/>
                    <a:p>
                      <a:pPr algn="ctr" fontAlgn="ctr"/>
                      <a:r>
                        <a:rPr lang="en-US" sz="900" b="1" i="0" u="none" strike="noStrike" dirty="0" err="1">
                          <a:solidFill>
                            <a:schemeClr val="tx1"/>
                          </a:solidFill>
                          <a:effectLst/>
                          <a:latin typeface="+mn-lt"/>
                          <a:ea typeface="等线" panose="02010600030101010101" pitchFamily="2" charset="-122"/>
                        </a:rPr>
                        <a:t>NR_SL_relay_multihop</a:t>
                      </a:r>
                      <a:r>
                        <a:rPr lang="en-US" sz="900" b="1" i="0" u="none" strike="noStrike" dirty="0">
                          <a:solidFill>
                            <a:schemeClr val="tx1"/>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146093505"/>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LCS_BDS_B2b_LTE_NR-Core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91927076"/>
                  </a:ext>
                </a:extLst>
              </a:tr>
              <a:tr h="233609">
                <a:tc>
                  <a:txBody>
                    <a:bodyPr/>
                    <a:lstStyle/>
                    <a:p>
                      <a:pPr algn="ctr" fontAlgn="ctr"/>
                      <a:r>
                        <a:rPr lang="en-US" sz="900" b="1" i="0" u="none" strike="noStrike" dirty="0">
                          <a:solidFill>
                            <a:schemeClr val="tx1"/>
                          </a:solidFill>
                          <a:effectLst/>
                          <a:latin typeface="+mn-lt"/>
                          <a:ea typeface="等线" panose="02010600030101010101" pitchFamily="2" charset="-122"/>
                        </a:rPr>
                        <a:t>LCS_NAVIC_L1_SPS_NR_LTE-Core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3333FF"/>
                          </a:solidFill>
                          <a:effectLst/>
                          <a:latin typeface="+mn-lt"/>
                          <a:ea typeface="等线" panose="02010600030101010101" pitchFamily="2" charset="-122"/>
                        </a:rPr>
                        <a:t>No need for extra OAM support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267789880"/>
                  </a:ext>
                </a:extLst>
              </a:tr>
              <a:tr h="251130">
                <a:tc>
                  <a:txBody>
                    <a:bodyPr/>
                    <a:lstStyle/>
                    <a:p>
                      <a:pPr algn="ctr" fontAlgn="ctr"/>
                      <a:r>
                        <a:rPr lang="en-US" sz="900" b="1" i="0" u="none" strike="noStrike" dirty="0">
                          <a:solidFill>
                            <a:srgbClr val="000000"/>
                          </a:solidFill>
                          <a:effectLst/>
                          <a:latin typeface="+mn-lt"/>
                          <a:ea typeface="等线" panose="02010600030101010101" pitchFamily="2" charset="-122"/>
                        </a:rPr>
                        <a:t>NR_ENDC_SON_MDT_Ph4-Core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 </a:t>
                      </a:r>
                      <a:r>
                        <a:rPr lang="nn-NO" sz="900" b="0" i="0" u="none" strike="noStrike" dirty="0">
                          <a:solidFill>
                            <a:srgbClr val="000000"/>
                          </a:solidFill>
                          <a:effectLst/>
                          <a:latin typeface="+mn-lt"/>
                          <a:ea typeface="等线" panose="02010600030101010101" pitchFamily="2" charset="-122"/>
                        </a:rPr>
                        <a:t>TS 28.552/28.554</a:t>
                      </a:r>
                    </a:p>
                    <a:p>
                      <a:pPr algn="ctr" fontAlgn="ctr"/>
                      <a:r>
                        <a:rPr lang="nn-NO" sz="900" b="1" i="0" u="none" strike="noStrike" dirty="0">
                          <a:solidFill>
                            <a:srgbClr val="000000"/>
                          </a:solidFill>
                          <a:effectLst/>
                          <a:latin typeface="+mn-lt"/>
                          <a:ea typeface="等线" panose="02010600030101010101" pitchFamily="2" charset="-122"/>
                        </a:rPr>
                        <a:t>AdNRM_Ph3:</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nn-NO" sz="900" b="1" i="0" u="none" strike="noStrike" dirty="0">
                        <a:solidFill>
                          <a:srgbClr val="000000"/>
                        </a:solidFill>
                        <a:effectLst/>
                        <a:latin typeface="+mn-lt"/>
                        <a:ea typeface="等线" panose="02010600030101010101" pitchFamily="2" charset="-122"/>
                      </a:endParaRPr>
                    </a:p>
                    <a:p>
                      <a:pPr algn="ctr" fontAlgn="ctr"/>
                      <a:r>
                        <a:rPr lang="nn-NO" sz="900" b="1" i="0" u="none" strike="noStrike" dirty="0">
                          <a:solidFill>
                            <a:srgbClr val="000000"/>
                          </a:solidFill>
                          <a:effectLst/>
                          <a:latin typeface="+mn-lt"/>
                          <a:ea typeface="等线" panose="02010600030101010101" pitchFamily="2" charset="-122"/>
                        </a:rPr>
                        <a:t>TraceQoE_OAM</a:t>
                      </a:r>
                      <a:r>
                        <a:rPr lang="en-US" sz="900" b="1" i="0" u="none" strike="noStrike" dirty="0">
                          <a:solidFill>
                            <a:srgbClr val="000000"/>
                          </a:solidFill>
                          <a:effectLst/>
                          <a:latin typeface="+mn-lt"/>
                          <a:ea typeface="等线" panose="02010600030101010101" pitchFamily="2" charset="-122"/>
                        </a:rPr>
                        <a:t>:</a:t>
                      </a:r>
                      <a:r>
                        <a:rPr lang="zh-CN" altLang="en-US" sz="900" b="1" i="0" u="none" strike="noStrike" dirty="0">
                          <a:solidFill>
                            <a:srgbClr val="000000"/>
                          </a:solidFill>
                          <a:effectLst/>
                          <a:latin typeface="+mn-lt"/>
                          <a:ea typeface="等线" panose="02010600030101010101" pitchFamily="2" charset="-122"/>
                        </a:rPr>
                        <a:t> </a:t>
                      </a:r>
                      <a:r>
                        <a:rPr lang="en-US" altLang="zh-CN" sz="900" b="1" i="0" u="none" strike="noStrike" dirty="0">
                          <a:solidFill>
                            <a:srgbClr val="000000"/>
                          </a:solidFill>
                          <a:effectLst/>
                          <a:latin typeface="+mn-lt"/>
                          <a:ea typeface="等线" panose="02010600030101010101" pitchFamily="2" charset="-122"/>
                        </a:rPr>
                        <a:t>TS</a:t>
                      </a:r>
                      <a:r>
                        <a:rPr lang="zh-CN" altLang="en-US" sz="900" b="1" i="0" u="none" strike="noStrike" dirty="0">
                          <a:solidFill>
                            <a:srgbClr val="000000"/>
                          </a:solidFill>
                          <a:effectLst/>
                          <a:latin typeface="+mn-lt"/>
                          <a:ea typeface="等线" panose="02010600030101010101" pitchFamily="2" charset="-122"/>
                        </a:rPr>
                        <a:t> </a:t>
                      </a:r>
                      <a:r>
                        <a:rPr lang="en-US" altLang="zh-CN" sz="900" b="1" i="0" u="none" strike="noStrike" dirty="0">
                          <a:solidFill>
                            <a:srgbClr val="000000"/>
                          </a:solidFill>
                          <a:effectLst/>
                          <a:latin typeface="+mn-lt"/>
                          <a:ea typeface="等线" panose="02010600030101010101" pitchFamily="2" charset="-122"/>
                        </a:rPr>
                        <a:t>28.422</a:t>
                      </a:r>
                      <a:endParaRPr lang="nn-NO"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AdNRM_Ph3 (Huawei): </a:t>
                      </a: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TS 28.541/TS 28.540</a:t>
                      </a:r>
                      <a:endParaRPr lang="en-US" sz="900" b="0"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245780545"/>
                  </a:ext>
                </a:extLst>
              </a:tr>
              <a:tr h="0">
                <a:tc>
                  <a:txBody>
                    <a:bodyPr/>
                    <a:lstStyle/>
                    <a:p>
                      <a:pPr algn="ctr" fontAlgn="ctr"/>
                      <a:r>
                        <a:rPr lang="en-US" sz="900" b="1" i="0" u="none" strike="noStrike" dirty="0" err="1">
                          <a:solidFill>
                            <a:srgbClr val="000000"/>
                          </a:solidFill>
                          <a:effectLst/>
                          <a:latin typeface="+mn-lt"/>
                          <a:ea typeface="等线" panose="02010600030101010101" pitchFamily="2" charset="-122"/>
                        </a:rPr>
                        <a:t>NR_AIML_NGRAN_enh</a:t>
                      </a:r>
                      <a:r>
                        <a:rPr lang="en-US" sz="900" b="1" i="0" u="none" strike="noStrike" dirty="0">
                          <a:solidFill>
                            <a:srgbClr val="000000"/>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AIML_MGT_Ph2 </a:t>
                      </a:r>
                      <a:r>
                        <a:rPr lang="en-US" altLang="zh-CN" sz="900" b="0" kern="1200" dirty="0">
                          <a:solidFill>
                            <a:srgbClr val="3333FF"/>
                          </a:solidFill>
                          <a:latin typeface="+mn-lt"/>
                          <a:ea typeface="+mn-ea"/>
                          <a:cs typeface="+mn-cs"/>
                        </a:rPr>
                        <a:t>(Huawei) : </a:t>
                      </a:r>
                      <a:r>
                        <a:rPr lang="en-US" altLang="zh-CN" sz="900" b="0" kern="1200" dirty="0">
                          <a:solidFill>
                            <a:schemeClr val="tx1"/>
                          </a:solidFill>
                          <a:latin typeface="+mn-lt"/>
                          <a:ea typeface="+mn-ea"/>
                          <a:cs typeface="+mn-cs"/>
                        </a:rPr>
                        <a:t>TS 28.105</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Energy_OAM_Ph3: </a:t>
                      </a:r>
                      <a:r>
                        <a:rPr lang="en-US" altLang="zh-CN" sz="900" b="0" kern="1200" dirty="0">
                          <a:solidFill>
                            <a:schemeClr val="tx1"/>
                          </a:solidFill>
                          <a:latin typeface="+mn-lt"/>
                          <a:ea typeface="+mn-ea"/>
                          <a:cs typeface="+mn-cs"/>
                        </a:rPr>
                        <a:t>TS 28.310</a:t>
                      </a:r>
                      <a:endParaRPr lang="zh-CN" altLang="en-US" sz="900" b="0"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3" name="Title 3">
            <a:extLst>
              <a:ext uri="{FF2B5EF4-FFF2-40B4-BE49-F238E27FC236}">
                <a16:creationId xmlns:a16="http://schemas.microsoft.com/office/drawing/2014/main" id="{DB986861-2438-4FE8-8018-CA6A2882C052}"/>
              </a:ext>
            </a:extLst>
          </p:cNvPr>
          <p:cNvSpPr txBox="1">
            <a:spLocks/>
          </p:cNvSpPr>
          <p:nvPr/>
        </p:nvSpPr>
        <p:spPr bwMode="auto">
          <a:xfrm>
            <a:off x="487679" y="63114"/>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矩形 8">
            <a:extLst>
              <a:ext uri="{FF2B5EF4-FFF2-40B4-BE49-F238E27FC236}">
                <a16:creationId xmlns:a16="http://schemas.microsoft.com/office/drawing/2014/main" id="{2434AA13-A41A-4B52-87AE-53E89EAB81C8}"/>
              </a:ext>
            </a:extLst>
          </p:cNvPr>
          <p:cNvSpPr/>
          <p:nvPr/>
        </p:nvSpPr>
        <p:spPr>
          <a:xfrm>
            <a:off x="6996737" y="3004756"/>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5" name="矩形 9">
            <a:extLst>
              <a:ext uri="{FF2B5EF4-FFF2-40B4-BE49-F238E27FC236}">
                <a16:creationId xmlns:a16="http://schemas.microsoft.com/office/drawing/2014/main" id="{9EF66AF5-61C9-4E33-A73F-4616C7329690}"/>
              </a:ext>
            </a:extLst>
          </p:cNvPr>
          <p:cNvSpPr/>
          <p:nvPr/>
        </p:nvSpPr>
        <p:spPr>
          <a:xfrm>
            <a:off x="6996737" y="3261963"/>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16" name="矩形 10">
            <a:extLst>
              <a:ext uri="{FF2B5EF4-FFF2-40B4-BE49-F238E27FC236}">
                <a16:creationId xmlns:a16="http://schemas.microsoft.com/office/drawing/2014/main" id="{C98DA7DB-A0B9-4950-AD1A-BB7A0F2A5141}"/>
              </a:ext>
            </a:extLst>
          </p:cNvPr>
          <p:cNvSpPr/>
          <p:nvPr/>
        </p:nvSpPr>
        <p:spPr>
          <a:xfrm>
            <a:off x="6996737" y="3519170"/>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8" name="Rectangle 11">
            <a:extLst>
              <a:ext uri="{FF2B5EF4-FFF2-40B4-BE49-F238E27FC236}">
                <a16:creationId xmlns:a16="http://schemas.microsoft.com/office/drawing/2014/main" id="{F0184D49-E952-4B7C-9002-A3CB5CA18723}"/>
              </a:ext>
            </a:extLst>
          </p:cNvPr>
          <p:cNvSpPr/>
          <p:nvPr/>
        </p:nvSpPr>
        <p:spPr>
          <a:xfrm>
            <a:off x="165601" y="736245"/>
            <a:ext cx="9648000" cy="507831"/>
          </a:xfrm>
          <a:prstGeom prst="rect">
            <a:avLst/>
          </a:prstGeom>
        </p:spPr>
        <p:txBody>
          <a:bodyPr wrap="square">
            <a:spAutoFit/>
          </a:bodyPr>
          <a:lstStyle/>
          <a:p>
            <a:r>
              <a:rPr lang="en-US" altLang="zh-CN" sz="1400" dirty="0">
                <a:solidFill>
                  <a:srgbClr val="3333FF"/>
                </a:solidFill>
              </a:rPr>
              <a:t>Feedback are welcome in NWM link: </a:t>
            </a:r>
            <a:r>
              <a:rPr lang="en-US" altLang="zh-CN" dirty="0">
                <a:solidFill>
                  <a:srgbClr val="3333FF"/>
                </a:solidFill>
                <a:hlinkClick r:id="rId2"/>
              </a:rPr>
              <a:t>https://nwm-trial.etsi.org/#/documents/9141</a:t>
            </a:r>
            <a:r>
              <a:rPr lang="en-US" altLang="zh-CN" dirty="0">
                <a:solidFill>
                  <a:srgbClr val="3333FF"/>
                </a:solidFill>
              </a:rPr>
              <a:t> :SA5 Rel-19 management support to RAN1/RAN2/RAN3 feature</a:t>
            </a:r>
          </a:p>
        </p:txBody>
      </p:sp>
    </p:spTree>
    <p:extLst>
      <p:ext uri="{BB962C8B-B14F-4D97-AF65-F5344CB8AC3E}">
        <p14:creationId xmlns:p14="http://schemas.microsoft.com/office/powerpoint/2010/main" val="56288675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F2F8DFC8-B863-4A6F-9378-61B773C4654B}"/>
              </a:ext>
            </a:extLst>
          </p:cNvPr>
          <p:cNvSpPr txBox="1">
            <a:spLocks/>
          </p:cNvSpPr>
          <p:nvPr/>
        </p:nvSpPr>
        <p:spPr bwMode="auto">
          <a:xfrm>
            <a:off x="91275" y="-91004"/>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5">
            <a:extLst>
              <a:ext uri="{FF2B5EF4-FFF2-40B4-BE49-F238E27FC236}">
                <a16:creationId xmlns:a16="http://schemas.microsoft.com/office/drawing/2014/main" id="{1941283F-65FF-4A34-9B39-8768F4C3BAB9}"/>
              </a:ext>
            </a:extLst>
          </p:cNvPr>
          <p:cNvGraphicFramePr>
            <a:graphicFrameLocks noGrp="1"/>
          </p:cNvGraphicFramePr>
          <p:nvPr>
            <p:extLst>
              <p:ext uri="{D42A27DB-BD31-4B8C-83A1-F6EECF244321}">
                <p14:modId xmlns:p14="http://schemas.microsoft.com/office/powerpoint/2010/main" val="447046357"/>
              </p:ext>
            </p:extLst>
          </p:nvPr>
        </p:nvGraphicFramePr>
        <p:xfrm>
          <a:off x="91604" y="408587"/>
          <a:ext cx="12009121" cy="6499860"/>
        </p:xfrm>
        <a:graphic>
          <a:graphicData uri="http://schemas.openxmlformats.org/drawingml/2006/table">
            <a:tbl>
              <a:tblPr firstRow="1" bandRow="1"/>
              <a:tblGrid>
                <a:gridCol w="624293">
                  <a:extLst>
                    <a:ext uri="{9D8B030D-6E8A-4147-A177-3AD203B41FA5}">
                      <a16:colId xmlns:a16="http://schemas.microsoft.com/office/drawing/2014/main" val="4071695017"/>
                    </a:ext>
                  </a:extLst>
                </a:gridCol>
                <a:gridCol w="783203">
                  <a:extLst>
                    <a:ext uri="{9D8B030D-6E8A-4147-A177-3AD203B41FA5}">
                      <a16:colId xmlns:a16="http://schemas.microsoft.com/office/drawing/2014/main" val="3614201570"/>
                    </a:ext>
                  </a:extLst>
                </a:gridCol>
                <a:gridCol w="828607">
                  <a:extLst>
                    <a:ext uri="{9D8B030D-6E8A-4147-A177-3AD203B41FA5}">
                      <a16:colId xmlns:a16="http://schemas.microsoft.com/office/drawing/2014/main" val="3265652922"/>
                    </a:ext>
                  </a:extLst>
                </a:gridCol>
                <a:gridCol w="828607">
                  <a:extLst>
                    <a:ext uri="{9D8B030D-6E8A-4147-A177-3AD203B41FA5}">
                      <a16:colId xmlns:a16="http://schemas.microsoft.com/office/drawing/2014/main" val="3327203166"/>
                    </a:ext>
                  </a:extLst>
                </a:gridCol>
                <a:gridCol w="1377063">
                  <a:extLst>
                    <a:ext uri="{9D8B030D-6E8A-4147-A177-3AD203B41FA5}">
                      <a16:colId xmlns:a16="http://schemas.microsoft.com/office/drawing/2014/main" val="3630350376"/>
                    </a:ext>
                  </a:extLst>
                </a:gridCol>
                <a:gridCol w="532563">
                  <a:extLst>
                    <a:ext uri="{9D8B030D-6E8A-4147-A177-3AD203B41FA5}">
                      <a16:colId xmlns:a16="http://schemas.microsoft.com/office/drawing/2014/main" val="3202688"/>
                    </a:ext>
                  </a:extLst>
                </a:gridCol>
                <a:gridCol w="371880">
                  <a:extLst>
                    <a:ext uri="{9D8B030D-6E8A-4147-A177-3AD203B41FA5}">
                      <a16:colId xmlns:a16="http://schemas.microsoft.com/office/drawing/2014/main" val="1560111670"/>
                    </a:ext>
                  </a:extLst>
                </a:gridCol>
                <a:gridCol w="747608">
                  <a:extLst>
                    <a:ext uri="{9D8B030D-6E8A-4147-A177-3AD203B41FA5}">
                      <a16:colId xmlns:a16="http://schemas.microsoft.com/office/drawing/2014/main" val="1913383577"/>
                    </a:ext>
                  </a:extLst>
                </a:gridCol>
                <a:gridCol w="875553">
                  <a:extLst>
                    <a:ext uri="{9D8B030D-6E8A-4147-A177-3AD203B41FA5}">
                      <a16:colId xmlns:a16="http://schemas.microsoft.com/office/drawing/2014/main" val="3584294532"/>
                    </a:ext>
                  </a:extLst>
                </a:gridCol>
                <a:gridCol w="1022459">
                  <a:extLst>
                    <a:ext uri="{9D8B030D-6E8A-4147-A177-3AD203B41FA5}">
                      <a16:colId xmlns:a16="http://schemas.microsoft.com/office/drawing/2014/main" val="790597164"/>
                    </a:ext>
                  </a:extLst>
                </a:gridCol>
                <a:gridCol w="1815757">
                  <a:extLst>
                    <a:ext uri="{9D8B030D-6E8A-4147-A177-3AD203B41FA5}">
                      <a16:colId xmlns:a16="http://schemas.microsoft.com/office/drawing/2014/main" val="2567962841"/>
                    </a:ext>
                  </a:extLst>
                </a:gridCol>
                <a:gridCol w="683288">
                  <a:extLst>
                    <a:ext uri="{9D8B030D-6E8A-4147-A177-3AD203B41FA5}">
                      <a16:colId xmlns:a16="http://schemas.microsoft.com/office/drawing/2014/main" val="2531575634"/>
                    </a:ext>
                  </a:extLst>
                </a:gridCol>
                <a:gridCol w="583048">
                  <a:extLst>
                    <a:ext uri="{9D8B030D-6E8A-4147-A177-3AD203B41FA5}">
                      <a16:colId xmlns:a16="http://schemas.microsoft.com/office/drawing/2014/main" val="105663574"/>
                    </a:ext>
                  </a:extLst>
                </a:gridCol>
                <a:gridCol w="935192">
                  <a:extLst>
                    <a:ext uri="{9D8B030D-6E8A-4147-A177-3AD203B41FA5}">
                      <a16:colId xmlns:a16="http://schemas.microsoft.com/office/drawing/2014/main" val="4221935209"/>
                    </a:ext>
                  </a:extLst>
                </a:gridCol>
              </a:tblGrid>
              <a:tr h="173028">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600" dirty="0">
                          <a:solidFill>
                            <a:schemeClr val="tx1"/>
                          </a:solidFill>
                          <a:latin typeface="Calibri" panose="020F0502020204030204" pitchFamily="34" charset="0"/>
                          <a:cs typeface="Calibri" panose="020F0502020204030204" pitchFamily="34" charset="0"/>
                        </a:rPr>
                        <a:t>Abbreviation</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600" dirty="0">
                          <a:solidFill>
                            <a:schemeClr val="tx1"/>
                          </a:solidFill>
                          <a:latin typeface="Calibri" panose="020F0502020204030204" pitchFamily="34" charset="0"/>
                          <a:cs typeface="Calibri" panose="020F0502020204030204" pitchFamily="34" charset="0"/>
                        </a:rPr>
                        <a:t>Acronym</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600" b="1" dirty="0">
                          <a:solidFill>
                            <a:schemeClr val="tx1"/>
                          </a:solidFill>
                          <a:latin typeface="Calibri" panose="020F0502020204030204" pitchFamily="34" charset="0"/>
                          <a:cs typeface="Calibri" panose="020F0502020204030204" pitchFamily="34" charset="0"/>
                        </a:rPr>
                        <a:t>SA5  Specs</a:t>
                      </a:r>
                      <a:endParaRPr lang="zh-CN" altLang="en-US" sz="6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SA1</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SA2</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600" dirty="0">
                          <a:solidFill>
                            <a:schemeClr val="tx1"/>
                          </a:solidFill>
                          <a:latin typeface="Calibri" panose="020F0502020204030204" pitchFamily="34" charset="0"/>
                          <a:cs typeface="Calibri" panose="020F0502020204030204" pitchFamily="34" charset="0"/>
                        </a:rPr>
                        <a:t>SA4</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SA6</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RAN1</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RAN2</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RAN3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600" dirty="0">
                          <a:solidFill>
                            <a:schemeClr val="tx1"/>
                          </a:solidFill>
                          <a:latin typeface="Calibri" panose="020F0502020204030204" pitchFamily="34" charset="0"/>
                          <a:cs typeface="Calibri" panose="020F0502020204030204" pitchFamily="34" charset="0"/>
                        </a:rPr>
                        <a:t>CT3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CT4</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Other related groups</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28.105,</a:t>
                      </a:r>
                      <a:r>
                        <a:rPr lang="zh-CN" altLang="en-US" sz="600" dirty="0">
                          <a:latin typeface="Calibri" panose="020F0502020204030204" pitchFamily="34" charset="0"/>
                          <a:cs typeface="Calibri" panose="020F0502020204030204" pitchFamily="34" charset="0"/>
                        </a:rPr>
                        <a:t> </a:t>
                      </a:r>
                      <a:r>
                        <a:rPr lang="en-US" altLang="zh-CN" sz="600">
                          <a:latin typeface="Calibri" panose="020F0502020204030204" pitchFamily="34" charset="0"/>
                          <a:cs typeface="Calibri" panose="020F0502020204030204" pitchFamily="34" charset="0"/>
                        </a:rPr>
                        <a:t>TS 28.541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AIML_MT_Ph2(R19) TS</a:t>
                      </a:r>
                      <a:r>
                        <a:rPr lang="zh-CN" altLang="en-US" sz="600" dirty="0">
                          <a:latin typeface="Calibri" panose="020F0502020204030204" pitchFamily="34" charset="0"/>
                          <a:cs typeface="Calibri" panose="020F0502020204030204" pitchFamily="34" charset="0"/>
                        </a:rPr>
                        <a:t> </a:t>
                      </a:r>
                      <a:r>
                        <a:rPr lang="en-US" altLang="zh-CN" sz="600" dirty="0">
                          <a:latin typeface="Calibri" panose="020F0502020204030204" pitchFamily="34" charset="0"/>
                          <a:cs typeface="Calibri" panose="020F0502020204030204" pitchFamily="34" charset="0"/>
                        </a:rPr>
                        <a:t>22.261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AIML_CN(R19)</a:t>
                      </a:r>
                    </a:p>
                    <a:p>
                      <a:r>
                        <a:rPr lang="en-US" altLang="zh-CN" sz="600" dirty="0">
                          <a:latin typeface="Calibri" panose="020F0502020204030204" pitchFamily="34" charset="0"/>
                          <a:cs typeface="Calibri" panose="020F0502020204030204" pitchFamily="34" charset="0"/>
                        </a:rPr>
                        <a:t>TS 23.288, TS 23.501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NR_AIML_air</a:t>
                      </a:r>
                      <a:r>
                        <a:rPr lang="en-US" altLang="zh-CN" sz="600" dirty="0">
                          <a:latin typeface="Calibri" panose="020F0502020204030204" pitchFamily="34" charset="0"/>
                          <a:cs typeface="Calibri" panose="020F0502020204030204" pitchFamily="34" charset="0"/>
                        </a:rPr>
                        <a:t>-Core (R19), TR 38.843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err="1">
                          <a:solidFill>
                            <a:schemeClr val="tx1"/>
                          </a:solidFill>
                          <a:latin typeface="Calibri" panose="020F0502020204030204" pitchFamily="34" charset="0"/>
                          <a:cs typeface="Calibri" panose="020F0502020204030204" pitchFamily="34" charset="0"/>
                        </a:rPr>
                        <a:t>NR_AIML_NGRAN_enh</a:t>
                      </a:r>
                      <a:r>
                        <a:rPr lang="en-US" altLang="zh-CN" sz="600" dirty="0">
                          <a:solidFill>
                            <a:schemeClr val="tx1"/>
                          </a:solidFill>
                          <a:latin typeface="Calibri" panose="020F0502020204030204" pitchFamily="34" charset="0"/>
                          <a:cs typeface="Calibri" panose="020F0502020204030204" pitchFamily="34" charset="0"/>
                        </a:rPr>
                        <a:t>-Core</a:t>
                      </a: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28.105, TS 38.300, TS 38.423, TS 38.413</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3GPP SA (TR 22.850)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0968084"/>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28.104</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28.312</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GSMA/CAMARA/ETSI ZSM/TMF</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28.567</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ETSI ZSM</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28.561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ETSI ZSM</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ETSI NFV</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6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28.533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PlanM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TS28.572</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28.537,TS 28.622,TS 28.623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Data_SREP</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28.622, TS 28.623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2972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28.552, TS 28.554</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6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XRMPh2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TS 23.501, TS 23.502; TS 23.503, TS 23.316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6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NR_Mob_Ph4-Core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TS 38.300, TS 37.340, TS 38.423, TS 38.331</a:t>
                      </a:r>
                      <a:endPar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38.300, TS 38.401, TS 38.473, TS 38.413, TS 37.340, TS 38.423</a:t>
                      </a:r>
                      <a:endParaRPr lang="zh-CN" altLang="en-US" sz="6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60559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kern="1200" dirty="0">
                          <a:solidFill>
                            <a:schemeClr val="tx1"/>
                          </a:solidFill>
                          <a:latin typeface="Calibri" panose="020F0502020204030204" pitchFamily="34" charset="0"/>
                          <a:ea typeface="+mn-ea"/>
                          <a:cs typeface="Calibri" panose="020F0502020204030204" pitchFamily="34" charset="0"/>
                        </a:rPr>
                        <a:t>VMR_Ph2 (R19) TS 23.501, TS 23.502, 23.273 </a:t>
                      </a:r>
                    </a:p>
                    <a:p>
                      <a:r>
                        <a:rPr lang="en-US" altLang="zh-CN" sz="600" kern="1200" dirty="0">
                          <a:solidFill>
                            <a:schemeClr val="tx1"/>
                          </a:solidFill>
                          <a:latin typeface="Calibri" panose="020F0502020204030204" pitchFamily="34" charset="0"/>
                          <a:ea typeface="+mn-ea"/>
                          <a:cs typeface="Calibri" panose="020F0502020204030204" pitchFamily="34" charset="0"/>
                        </a:rPr>
                        <a:t>5G_ProSe_Ph3 (R19)  TS 23.304</a:t>
                      </a:r>
                    </a:p>
                    <a:p>
                      <a:r>
                        <a:rPr lang="en-US" altLang="zh-CN" sz="600" kern="1200" dirty="0" err="1">
                          <a:solidFill>
                            <a:schemeClr val="tx1"/>
                          </a:solidFill>
                          <a:latin typeface="Calibri" panose="020F0502020204030204" pitchFamily="34" charset="0"/>
                          <a:ea typeface="+mn-ea"/>
                          <a:cs typeface="Calibri" panose="020F0502020204030204" pitchFamily="34" charset="0"/>
                        </a:rPr>
                        <a:t>AmbientIoT</a:t>
                      </a:r>
                      <a:r>
                        <a:rPr lang="en-US" altLang="zh-CN" sz="600" kern="1200" dirty="0">
                          <a:solidFill>
                            <a:schemeClr val="tx1"/>
                          </a:solidFill>
                          <a:latin typeface="Calibri" panose="020F0502020204030204" pitchFamily="34" charset="0"/>
                          <a:ea typeface="+mn-ea"/>
                          <a:cs typeface="Calibri" panose="020F0502020204030204" pitchFamily="34" charset="0"/>
                        </a:rPr>
                        <a:t> (R19)  TS 22.261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kern="1200" dirty="0">
                          <a:solidFill>
                            <a:schemeClr val="tx1"/>
                          </a:solidFill>
                          <a:latin typeface="Calibri" panose="020F0502020204030204" pitchFamily="34" charset="0"/>
                          <a:ea typeface="+mn-ea"/>
                          <a:cs typeface="Calibri" panose="020F0502020204030204" pitchFamily="34" charset="0"/>
                        </a:rPr>
                        <a:t>UPEAS_Ph2(R19) TS 23.501</a:t>
                      </a:r>
                    </a:p>
                    <a:p>
                      <a:r>
                        <a:rPr lang="en-US" altLang="zh-CN" sz="600" kern="1200" dirty="0">
                          <a:solidFill>
                            <a:schemeClr val="tx1"/>
                          </a:solidFill>
                          <a:latin typeface="Calibri" panose="020F0502020204030204" pitchFamily="34" charset="0"/>
                          <a:ea typeface="+mn-ea"/>
                          <a:cs typeface="Calibri" panose="020F0502020204030204" pitchFamily="34" charset="0"/>
                        </a:rPr>
                        <a:t>MASSS (R19)  TS 23.501</a:t>
                      </a:r>
                      <a:endParaRPr lang="en-US" altLang="zh-CN" sz="600" dirty="0">
                        <a:solidFill>
                          <a:srgbClr val="00B050"/>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6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err="1">
                          <a:ln>
                            <a:noFill/>
                          </a:ln>
                          <a:solidFill>
                            <a:schemeClr val="tx1"/>
                          </a:solidFill>
                          <a:effectLst/>
                          <a:uLnTx/>
                          <a:uFillTx/>
                          <a:latin typeface="Calibri" panose="020F0502020204030204" pitchFamily="34" charset="0"/>
                          <a:ea typeface="+mn-ea"/>
                          <a:cs typeface="Calibri" panose="020F0502020204030204" pitchFamily="34" charset="0"/>
                        </a:rPr>
                        <a:t>Ambient_IoT_Solutions</a:t>
                      </a:r>
                      <a:r>
                        <a:rPr kumimoji="0" lang="en-US" altLang="zh-CN" sz="6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-Core(R19)</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TS 38.291, TS 38.391, TS 38.191, TS 38.194, TS 38.195</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6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NR_Mob_Ph4-Core(R19)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TS 38.300, TS 37.340, TS 38.423, TS 38.331</a:t>
                      </a:r>
                      <a:endParaRPr lang="zh-CN" altLang="en-US" sz="600" dirty="0">
                        <a:solidFill>
                          <a:schemeClr val="tx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38.300, TS 38.401, TS 38.473, TS 38.413, TS 37.340, TS 38.423</a:t>
                      </a:r>
                      <a:endParaRPr lang="zh-CN" altLang="en-US" sz="600" b="0" dirty="0">
                        <a:solidFill>
                          <a:schemeClr val="tx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NR_WAB_5GFemto(R19)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28.541, TS 28.540, TS 38.300, TS 38.413, TS 38.423, TS 38.410, TS 38.401</a:t>
                      </a:r>
                      <a:endParaRPr lang="zh-CN" altLang="en-US" sz="6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b="0" dirty="0">
                          <a:latin typeface="Calibri" panose="020F0502020204030204" pitchFamily="34" charset="0"/>
                          <a:cs typeface="Calibri" panose="020F0502020204030204" pitchFamily="34" charset="0"/>
                        </a:rPr>
                        <a:t>SBIProtoc19 (R19)</a:t>
                      </a:r>
                      <a:endParaRPr lang="zh-CN" altLang="en-US" sz="6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GSMA (GST)</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34605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32.422, TS 32.423, TS 28.622, TS 28.623</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dirty="0">
                          <a:solidFill>
                            <a:schemeClr val="tx1"/>
                          </a:solidFill>
                          <a:latin typeface="Calibri" panose="020F0502020204030204" pitchFamily="34" charset="0"/>
                          <a:cs typeface="Calibri" panose="020F0502020204030204" pitchFamily="34" charset="0"/>
                        </a:rPr>
                        <a:t>TS 38.300, TS 38.401, TS 38.473, TS 38.413, TS 37.340, TS 38.423</a:t>
                      </a:r>
                      <a:endParaRPr lang="zh-CN" altLang="en-US" sz="6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X</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52629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600" b="0" i="0" u="none" strike="noStrike" kern="1200" dirty="0">
                          <a:solidFill>
                            <a:srgbClr val="000000"/>
                          </a:solidFill>
                          <a:effectLst/>
                          <a:latin typeface="Calibri" panose="020F0502020204030204" pitchFamily="34" charset="0"/>
                          <a:ea typeface="+mn-ea"/>
                          <a:cs typeface="Calibri" panose="020F0502020204030204" pitchFamily="34" charset="0"/>
                        </a:rPr>
                        <a:t>FS_5GSAT_Ph3_ARCH(R19)</a:t>
                      </a:r>
                    </a:p>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600" b="0" i="0" u="none" strike="noStrike" kern="1200" dirty="0">
                          <a:solidFill>
                            <a:srgbClr val="000000"/>
                          </a:solidFill>
                          <a:effectLst/>
                          <a:latin typeface="Calibri" panose="020F0502020204030204" pitchFamily="34" charset="0"/>
                          <a:ea typeface="+mn-ea"/>
                          <a:cs typeface="Calibri" panose="020F0502020204030204" pitchFamily="34" charset="0"/>
                        </a:rPr>
                        <a:t>TS 23.501, TR 23.700-29</a:t>
                      </a:r>
                      <a:endParaRPr lang="zh-CN" altLang="en-US" sz="6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b="0" i="0" u="none" strike="noStrike" kern="1200" dirty="0">
                          <a:solidFill>
                            <a:schemeClr val="tx1"/>
                          </a:solidFill>
                          <a:effectLst/>
                          <a:latin typeface="Calibri" panose="020F0502020204030204" pitchFamily="34" charset="0"/>
                          <a:ea typeface="+mn-ea"/>
                          <a:cs typeface="Calibri" panose="020F0502020204030204" pitchFamily="34" charset="0"/>
                        </a:rPr>
                        <a:t>NR_NTN_Ph3-Core</a:t>
                      </a: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38.300, TS 38.413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IoT_NTN_Ph3-Core(R19)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36.300, TS 36.413</a:t>
                      </a:r>
                    </a:p>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LTE_TN_NR_NTN_mob</a:t>
                      </a: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600" b="0" i="0" u="none" strike="noStrike" kern="1200" dirty="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36.300, TS 36.306, TS 36.331</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600" b="0" i="0" u="none" strike="noStrike" kern="1200" dirty="0">
                        <a:solidFill>
                          <a:schemeClr val="tx1"/>
                        </a:solidFill>
                        <a:effectLst/>
                        <a:highlight>
                          <a:srgbClr val="FF0000"/>
                        </a:highligh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28.315, 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NR_mobile_IAB</a:t>
                      </a:r>
                      <a:r>
                        <a:rPr lang="en-US" altLang="zh-CN" sz="600" dirty="0">
                          <a:latin typeface="Calibri" panose="020F0502020204030204" pitchFamily="34" charset="0"/>
                          <a:cs typeface="Calibri" panose="020F0502020204030204" pitchFamily="34" charset="0"/>
                        </a:rPr>
                        <a:t>-Core(R18)</a:t>
                      </a:r>
                    </a:p>
                    <a:p>
                      <a:r>
                        <a:rPr lang="en-US" altLang="zh-CN" sz="600" dirty="0">
                          <a:latin typeface="Calibri" panose="020F0502020204030204" pitchFamily="34" charset="0"/>
                          <a:cs typeface="Calibri" panose="020F0502020204030204" pitchFamily="34" charset="0"/>
                        </a:rPr>
                        <a:t>TS 38.174, TS 38.300, TS 38.401</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43257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NR_RedCap_OAM</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28.552, TS 28.541, TS 28.540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NR_REDCAP_Ph2(R18)</a:t>
                      </a:r>
                    </a:p>
                    <a:p>
                      <a:r>
                        <a:rPr lang="en-US" altLang="zh-CN" sz="600" dirty="0">
                          <a:latin typeface="Calibri" panose="020F0502020204030204" pitchFamily="34" charset="0"/>
                          <a:cs typeface="Calibri" panose="020F0502020204030204" pitchFamily="34" charset="0"/>
                        </a:rPr>
                        <a:t>TS 23.501, TS 23.502, TS 28.876</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NR_redcap_enh</a:t>
                      </a:r>
                      <a:r>
                        <a:rPr lang="en-US" altLang="zh-CN" sz="600" dirty="0">
                          <a:latin typeface="Calibri" panose="020F0502020204030204" pitchFamily="34" charset="0"/>
                          <a:cs typeface="Calibri" panose="020F0502020204030204" pitchFamily="34" charset="0"/>
                        </a:rPr>
                        <a:t>-Core (R18)</a:t>
                      </a:r>
                    </a:p>
                    <a:p>
                      <a:r>
                        <a:rPr lang="en-US" altLang="zh-CN" sz="600" dirty="0">
                          <a:latin typeface="Calibri" panose="020F0502020204030204" pitchFamily="34" charset="0"/>
                          <a:cs typeface="Calibri" panose="020F0502020204030204" pitchFamily="34" charset="0"/>
                        </a:rPr>
                        <a:t>TS 38.300, TS 38.423, TS 38.413, TS 38.331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1730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28.552, TS 28.541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latin typeface="Calibri" panose="020F0502020204030204" pitchFamily="34" charset="0"/>
                          <a:cs typeface="Calibri" panose="020F0502020204030204" pitchFamily="34" charset="0"/>
                        </a:rPr>
                        <a:t>eNA_Ph</a:t>
                      </a:r>
                      <a:r>
                        <a:rPr lang="en-US" altLang="zh-CN" sz="600" dirty="0">
                          <a:latin typeface="Calibri" panose="020F0502020204030204" pitchFamily="34" charset="0"/>
                          <a:cs typeface="Calibri" panose="020F0502020204030204" pitchFamily="34" charset="0"/>
                        </a:rPr>
                        <a:t> 2 (R17), TS 23.288</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600" dirty="0">
                          <a:latin typeface="Calibri" panose="020F0502020204030204" pitchFamily="34" charset="0"/>
                          <a:cs typeface="Calibri" panose="020F0502020204030204" pitchFamily="34" charset="0"/>
                        </a:rPr>
                        <a:t>TS 32.130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TS 22.261</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TEI19_NetShare(R19), TS 23.501, TS 23.502</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ltLang="zh-CN"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34605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ltLang="zh-CN" sz="600" dirty="0">
                          <a:latin typeface="Calibri" panose="020F0502020204030204" pitchFamily="34" charset="0"/>
                          <a:cs typeface="Calibri" panose="020F0502020204030204" pitchFamily="34" charset="0"/>
                        </a:rPr>
                        <a:t>TS 28.310, TS 28.541, TS 28.540, TS 28.552, </a:t>
                      </a:r>
                      <a:r>
                        <a:rPr lang="en-US" altLang="zh-CN" sz="600">
                          <a:latin typeface="Calibri" panose="020F0502020204030204" pitchFamily="34" charset="0"/>
                          <a:cs typeface="Calibri" panose="020F0502020204030204" pitchFamily="34" charset="0"/>
                        </a:rPr>
                        <a:t>TS 28.554</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TS 22.261 (EE as a service)</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EnergySys (R19)j,  TS 23.501, TS 23.502, TS 23.503</a:t>
                      </a:r>
                    </a:p>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err="1">
                          <a:solidFill>
                            <a:schemeClr val="tx1"/>
                          </a:solidFill>
                          <a:latin typeface="Calibri" panose="020F0502020204030204" pitchFamily="34" charset="0"/>
                          <a:cs typeface="Calibri" panose="020F0502020204030204" pitchFamily="34" charset="0"/>
                        </a:rPr>
                        <a:t>NR_AIML_NGRAN_enh</a:t>
                      </a:r>
                      <a:r>
                        <a:rPr lang="en-US" altLang="zh-CN" sz="600" dirty="0">
                          <a:solidFill>
                            <a:schemeClr val="tx1"/>
                          </a:solidFill>
                          <a:latin typeface="Calibri" panose="020F0502020204030204" pitchFamily="34" charset="0"/>
                          <a:cs typeface="Calibri" panose="020F0502020204030204" pitchFamily="34" charset="0"/>
                        </a:rPr>
                        <a:t>-Core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 b="0" i="0" u="none" strike="noStrike" kern="1200" dirty="0">
                          <a:solidFill>
                            <a:schemeClr val="tx1"/>
                          </a:solidFill>
                          <a:effectLst/>
                          <a:latin typeface="Calibri" panose="020F0502020204030204" pitchFamily="34" charset="0"/>
                          <a:ea typeface="+mn-ea"/>
                          <a:cs typeface="Calibri" panose="020F0502020204030204" pitchFamily="34" charset="0"/>
                        </a:rPr>
                        <a:t>TS 38.300, TS 38.423, TS 38.413</a:t>
                      </a:r>
                      <a:endParaRPr lang="zh-CN" altLang="en-US" sz="600" dirty="0">
                        <a:solidFill>
                          <a:schemeClr val="tx1"/>
                        </a:solidFill>
                        <a:latin typeface="Calibri" panose="020F0502020204030204" pitchFamily="34" charset="0"/>
                        <a:cs typeface="Calibri" panose="020F0502020204030204" pitchFamily="34" charset="0"/>
                      </a:endParaRPr>
                    </a:p>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NGMN/ETSI NFV/</a:t>
                      </a:r>
                      <a:r>
                        <a:rPr lang="en-US" altLang="zh-CN" sz="600" dirty="0">
                          <a:solidFill>
                            <a:schemeClr val="tx1"/>
                          </a:solidFill>
                          <a:latin typeface="Calibri" panose="020F0502020204030204" pitchFamily="34" charset="0"/>
                          <a:cs typeface="Calibri" panose="020F0502020204030204" pitchFamily="34" charset="0"/>
                        </a:rPr>
                        <a:t>ETSI EE/ITU-T SG5</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486315"/>
                  </a:ext>
                </a:extLst>
              </a:tr>
              <a:tr h="2595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ltLang="zh-CN" sz="600" dirty="0">
                          <a:latin typeface="Calibri" panose="020F0502020204030204" pitchFamily="34" charset="0"/>
                          <a:cs typeface="Calibri" panose="020F0502020204030204" pitchFamily="34" charset="0"/>
                        </a:rPr>
                        <a:t>TS 28.579</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latin typeface="Calibri" panose="020F0502020204030204" pitchFamily="34" charset="0"/>
                          <a:cs typeface="Calibri" panose="020F0502020204030204" pitchFamily="34" charset="0"/>
                        </a:rPr>
                        <a:t>TS 22.261 (EE as a service)</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TS 33.222 (CAPIF)</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TS 23.222(CAPIF)</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600" dirty="0">
                          <a:solidFill>
                            <a:schemeClr val="tx1"/>
                          </a:solidFill>
                          <a:latin typeface="Calibri" panose="020F0502020204030204" pitchFamily="34" charset="0"/>
                          <a:cs typeface="Calibri" panose="020F0502020204030204" pitchFamily="34" charset="0"/>
                        </a:rPr>
                        <a:t> TS 29.222 (CAPIF)</a:t>
                      </a:r>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6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600" dirty="0">
                          <a:solidFill>
                            <a:schemeClr val="tx1"/>
                          </a:solidFill>
                          <a:latin typeface="Calibri" panose="020F0502020204030204" pitchFamily="34" charset="0"/>
                          <a:cs typeface="Calibri" panose="020F0502020204030204" pitchFamily="34" charset="0"/>
                        </a:rPr>
                        <a:t>GSMA OPG/CAMARA/TMF</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1705196"/>
                  </a:ext>
                </a:extLst>
              </a:tr>
              <a:tr h="259542">
                <a:tc>
                  <a:txBody>
                    <a:bodyPr/>
                    <a:lstStyle/>
                    <a:p>
                      <a:pPr algn="ctr" fontAlgn="ctr"/>
                      <a:r>
                        <a:rPr lang="en-US" sz="600" b="1" i="0" u="none" strike="noStrike" dirty="0" err="1">
                          <a:solidFill>
                            <a:schemeClr val="tx1"/>
                          </a:solidFill>
                          <a:effectLst/>
                          <a:latin typeface="Calibri" panose="020F0502020204030204" pitchFamily="34" charset="0"/>
                          <a:ea typeface="等线" panose="02010600030101010101" pitchFamily="2" charset="-122"/>
                          <a:cs typeface="Calibri" panose="020F0502020204030204" pitchFamily="34" charset="0"/>
                        </a:rPr>
                        <a:t>MonStra</a:t>
                      </a:r>
                      <a:endParaRPr lang="en-US" sz="600" b="1"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6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r>
                        <a:rPr lang="en-US" sz="6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TS 28.560</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600" dirty="0">
                          <a:latin typeface="Calibri" panose="020F0502020204030204" pitchFamily="34" charset="0"/>
                          <a:cs typeface="Calibri" panose="020F0502020204030204" pitchFamily="34" charset="0"/>
                        </a:rPr>
                        <a:t>TS 22.261-6.51 (</a:t>
                      </a:r>
                      <a:r>
                        <a:rPr lang="en-US" altLang="zh-CN" sz="600" dirty="0" err="1">
                          <a:latin typeface="Calibri" panose="020F0502020204030204" pitchFamily="34" charset="0"/>
                          <a:cs typeface="Calibri" panose="020F0502020204030204" pitchFamily="34" charset="0"/>
                        </a:rPr>
                        <a:t>MonStra</a:t>
                      </a:r>
                      <a:r>
                        <a:rPr lang="en-US" altLang="zh-CN" sz="600" dirty="0">
                          <a:latin typeface="Calibri" panose="020F0502020204030204" pitchFamily="34" charset="0"/>
                          <a:cs typeface="Calibri" panose="020F0502020204030204" pitchFamily="34" charset="0"/>
                        </a:rPr>
                        <a:t>) </a:t>
                      </a: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6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750562"/>
                  </a:ext>
                </a:extLst>
              </a:tr>
            </a:tbl>
          </a:graphicData>
        </a:graphic>
      </p:graphicFrame>
      <p:sp>
        <p:nvSpPr>
          <p:cNvPr id="10" name="TextBox 9">
            <a:extLst>
              <a:ext uri="{FF2B5EF4-FFF2-40B4-BE49-F238E27FC236}">
                <a16:creationId xmlns:a16="http://schemas.microsoft.com/office/drawing/2014/main" id="{454EEF7A-75C9-4332-841E-04617D0EE983}"/>
              </a:ext>
            </a:extLst>
          </p:cNvPr>
          <p:cNvSpPr txBox="1"/>
          <p:nvPr/>
        </p:nvSpPr>
        <p:spPr>
          <a:xfrm rot="21008097">
            <a:off x="9627667" y="3827063"/>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23205093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E46B68FC-7FE6-4767-BF09-9D42AB03F671}"/>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6" name="Table 8">
            <a:extLst>
              <a:ext uri="{FF2B5EF4-FFF2-40B4-BE49-F238E27FC236}">
                <a16:creationId xmlns:a16="http://schemas.microsoft.com/office/drawing/2014/main" id="{65E26874-B8FA-463F-8B47-7500C22C14FA}"/>
              </a:ext>
            </a:extLst>
          </p:cNvPr>
          <p:cNvGraphicFramePr>
            <a:graphicFrameLocks noGrp="1"/>
          </p:cNvGraphicFramePr>
          <p:nvPr>
            <p:extLst>
              <p:ext uri="{D42A27DB-BD31-4B8C-83A1-F6EECF244321}">
                <p14:modId xmlns:p14="http://schemas.microsoft.com/office/powerpoint/2010/main" val="1363809688"/>
              </p:ext>
            </p:extLst>
          </p:nvPr>
        </p:nvGraphicFramePr>
        <p:xfrm>
          <a:off x="533728" y="948688"/>
          <a:ext cx="10745823" cy="5334566"/>
        </p:xfrm>
        <a:graphic>
          <a:graphicData uri="http://schemas.openxmlformats.org/drawingml/2006/table">
            <a:tbl>
              <a:tblPr firstRow="1" bandRow="1"/>
              <a:tblGrid>
                <a:gridCol w="734633">
                  <a:extLst>
                    <a:ext uri="{9D8B030D-6E8A-4147-A177-3AD203B41FA5}">
                      <a16:colId xmlns:a16="http://schemas.microsoft.com/office/drawing/2014/main" val="1266671088"/>
                    </a:ext>
                  </a:extLst>
                </a:gridCol>
                <a:gridCol w="973394">
                  <a:extLst>
                    <a:ext uri="{9D8B030D-6E8A-4147-A177-3AD203B41FA5}">
                      <a16:colId xmlns:a16="http://schemas.microsoft.com/office/drawing/2014/main" val="2242797767"/>
                    </a:ext>
                  </a:extLst>
                </a:gridCol>
                <a:gridCol w="1101213">
                  <a:extLst>
                    <a:ext uri="{9D8B030D-6E8A-4147-A177-3AD203B41FA5}">
                      <a16:colId xmlns:a16="http://schemas.microsoft.com/office/drawing/2014/main" val="1306722892"/>
                    </a:ext>
                  </a:extLst>
                </a:gridCol>
                <a:gridCol w="1838606">
                  <a:extLst>
                    <a:ext uri="{9D8B030D-6E8A-4147-A177-3AD203B41FA5}">
                      <a16:colId xmlns:a16="http://schemas.microsoft.com/office/drawing/2014/main" val="3174082855"/>
                    </a:ext>
                  </a:extLst>
                </a:gridCol>
                <a:gridCol w="1101239">
                  <a:extLst>
                    <a:ext uri="{9D8B030D-6E8A-4147-A177-3AD203B41FA5}">
                      <a16:colId xmlns:a16="http://schemas.microsoft.com/office/drawing/2014/main" val="2572188835"/>
                    </a:ext>
                  </a:extLst>
                </a:gridCol>
                <a:gridCol w="1288026">
                  <a:extLst>
                    <a:ext uri="{9D8B030D-6E8A-4147-A177-3AD203B41FA5}">
                      <a16:colId xmlns:a16="http://schemas.microsoft.com/office/drawing/2014/main" val="2657680655"/>
                    </a:ext>
                  </a:extLst>
                </a:gridCol>
                <a:gridCol w="1828800">
                  <a:extLst>
                    <a:ext uri="{9D8B030D-6E8A-4147-A177-3AD203B41FA5}">
                      <a16:colId xmlns:a16="http://schemas.microsoft.com/office/drawing/2014/main" val="20005"/>
                    </a:ext>
                  </a:extLst>
                </a:gridCol>
                <a:gridCol w="1081548">
                  <a:extLst>
                    <a:ext uri="{9D8B030D-6E8A-4147-A177-3AD203B41FA5}">
                      <a16:colId xmlns:a16="http://schemas.microsoft.com/office/drawing/2014/main" val="1705493217"/>
                    </a:ext>
                  </a:extLst>
                </a:gridCol>
                <a:gridCol w="798364">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457766">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altLang="zh-CN"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CAPCCH</a:t>
                      </a:r>
                      <a:endParaRPr lang="zh-CN" alt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CAPIF_Ph3_con-CH</a:t>
                      </a: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CAPIF_Ph3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23.222)</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NG_RTC_Ph2?? (TS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a:solidFill>
                            <a:schemeClr val="tx1"/>
                          </a:solidFill>
                          <a:latin typeface="微软雅黑" panose="020B0503020204020204" pitchFamily="34" charset="-122"/>
                          <a:ea typeface="微软雅黑" panose="020B0503020204020204" pitchFamily="34" charset="-122"/>
                          <a:cs typeface="+mn-cs"/>
                        </a:rPr>
                        <a:t>ID_UAS(R17)</a:t>
                      </a:r>
                      <a:endParaRPr lang="en-DE" sz="800" kern="120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a:solidFill>
                            <a:schemeClr val="tx1"/>
                          </a:solidFill>
                          <a:latin typeface="微软雅黑" panose="020B0503020204020204" pitchFamily="34" charset="-122"/>
                          <a:ea typeface="微软雅黑" panose="020B0503020204020204" pitchFamily="34" charset="-122"/>
                          <a:cs typeface="+mn-cs"/>
                        </a:rPr>
                        <a:t>(TS 22.125)</a:t>
                      </a:r>
                      <a:endParaRPr lang="en-DE" sz="800" kern="120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a:solidFill>
                            <a:schemeClr val="tx1"/>
                          </a:solidFill>
                          <a:latin typeface="微软雅黑" panose="020B0503020204020204" pitchFamily="34" charset="-122"/>
                          <a:ea typeface="微软雅黑" panose="020B0503020204020204" pitchFamily="34" charset="-122"/>
                          <a:cs typeface="+mn-cs"/>
                        </a:rPr>
                        <a:t>UAS_Ph3 (R19)</a:t>
                      </a:r>
                      <a:br>
                        <a:rPr lang="en-US" sz="800" kern="1200">
                          <a:solidFill>
                            <a:schemeClr val="tx1"/>
                          </a:solidFill>
                          <a:latin typeface="微软雅黑" panose="020B0503020204020204" pitchFamily="34" charset="-122"/>
                          <a:ea typeface="微软雅黑" panose="020B0503020204020204" pitchFamily="34" charset="-122"/>
                          <a:cs typeface="+mn-cs"/>
                        </a:rPr>
                      </a:br>
                      <a:r>
                        <a:rPr lang="en-US" sz="800" kern="1200">
                          <a:solidFill>
                            <a:schemeClr val="tx1"/>
                          </a:solidFill>
                          <a:latin typeface="微软雅黑" panose="020B0503020204020204" pitchFamily="34" charset="-122"/>
                          <a:ea typeface="微软雅黑" panose="020B0503020204020204" pitchFamily="34" charset="-122"/>
                          <a:cs typeface="+mn-cs"/>
                        </a:rPr>
                        <a:t>(TS 22.125)</a:t>
                      </a:r>
                      <a:endParaRPr lang="en-DE" sz="800" kern="120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ID_UAS (R17)</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UAS_Ph2 (R18)</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(TS23.256; TS 23.502; TS 23.503)</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UAS_Ph3 (R19) </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 23.256; TS 23.288; TS 23.502)</a:t>
                      </a:r>
                      <a:endParaRPr lang="en-DE"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GB" sz="800" kern="1200">
                          <a:solidFill>
                            <a:schemeClr val="tx1"/>
                          </a:solidFill>
                          <a:latin typeface="微软雅黑" panose="020B0503020204020204" pitchFamily="34" charset="-122"/>
                          <a:ea typeface="微软雅黑" panose="020B0503020204020204" pitchFamily="34" charset="-122"/>
                          <a:cs typeface="+mn-cs"/>
                        </a:rPr>
                        <a:t>UASAPP_Ph3</a:t>
                      </a:r>
                      <a:r>
                        <a:rPr lang="en-DE" sz="800" kern="1200">
                          <a:solidFill>
                            <a:schemeClr val="tx1"/>
                          </a:solidFill>
                          <a:latin typeface="微软雅黑" panose="020B0503020204020204" pitchFamily="34" charset="-122"/>
                          <a:ea typeface="微软雅黑" panose="020B0503020204020204" pitchFamily="34" charset="-122"/>
                          <a:cs typeface="+mn-cs"/>
                        </a:rPr>
                        <a:t> (R19)</a:t>
                      </a:r>
                      <a:br>
                        <a:rPr lang="en-GB" sz="800" kern="1200">
                          <a:solidFill>
                            <a:schemeClr val="tx1"/>
                          </a:solidFill>
                          <a:latin typeface="微软雅黑" panose="020B0503020204020204" pitchFamily="34" charset="-122"/>
                          <a:ea typeface="微软雅黑" panose="020B0503020204020204" pitchFamily="34" charset="-122"/>
                          <a:cs typeface="+mn-cs"/>
                        </a:rPr>
                      </a:br>
                      <a:r>
                        <a:rPr lang="en-GB" sz="800" kern="1200">
                          <a:solidFill>
                            <a:schemeClr val="tx1"/>
                          </a:solidFill>
                          <a:latin typeface="微软雅黑" panose="020B0503020204020204" pitchFamily="34" charset="-122"/>
                          <a:ea typeface="微软雅黑" panose="020B0503020204020204" pitchFamily="34" charset="-122"/>
                          <a:cs typeface="+mn-cs"/>
                        </a:rPr>
                        <a:t>(TS 23.255; TS 23.434)</a:t>
                      </a:r>
                      <a:endParaRPr lang="en-DE" sz="800" kern="120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a:solidFill>
                            <a:schemeClr val="tx1"/>
                          </a:solidFill>
                          <a:latin typeface="微软雅黑" panose="020B0503020204020204" pitchFamily="34" charset="-122"/>
                          <a:ea typeface="微软雅黑" panose="020B0503020204020204" pitchFamily="34" charset="-122"/>
                          <a:cs typeface="+mn-cs"/>
                        </a:rPr>
                        <a:t>ID_UAS</a:t>
                      </a:r>
                      <a:r>
                        <a:rPr lang="zh-CN" altLang="en-US" sz="800" kern="1200">
                          <a:solidFill>
                            <a:schemeClr val="tx1"/>
                          </a:solidFill>
                          <a:latin typeface="微软雅黑" panose="020B0503020204020204" pitchFamily="34" charset="-122"/>
                          <a:ea typeface="微软雅黑" panose="020B0503020204020204" pitchFamily="34" charset="-122"/>
                          <a:cs typeface="+mn-cs"/>
                        </a:rPr>
                        <a:t>（</a:t>
                      </a:r>
                      <a:r>
                        <a:rPr lang="en-US" sz="800" kern="1200">
                          <a:solidFill>
                            <a:schemeClr val="tx1"/>
                          </a:solidFill>
                          <a:latin typeface="微软雅黑" panose="020B0503020204020204" pitchFamily="34" charset="-122"/>
                          <a:ea typeface="微软雅黑" panose="020B0503020204020204" pitchFamily="34" charset="-122"/>
                          <a:cs typeface="+mn-cs"/>
                        </a:rPr>
                        <a:t>R17</a:t>
                      </a:r>
                      <a:r>
                        <a:rPr lang="zh-CN" altLang="en-US" sz="800" kern="1200">
                          <a:solidFill>
                            <a:schemeClr val="tx1"/>
                          </a:solidFill>
                          <a:latin typeface="微软雅黑" panose="020B0503020204020204" pitchFamily="34" charset="-122"/>
                          <a:ea typeface="微软雅黑" panose="020B0503020204020204" pitchFamily="34" charset="-122"/>
                          <a:cs typeface="+mn-cs"/>
                        </a:rPr>
                        <a:t>）</a:t>
                      </a:r>
                      <a:endParaRPr lang="en-DE" sz="800" kern="1200">
                        <a:solidFill>
                          <a:schemeClr val="tx1"/>
                        </a:solidFill>
                        <a:latin typeface="微软雅黑" panose="020B0503020204020204" pitchFamily="34" charset="-122"/>
                        <a:ea typeface="微软雅黑" panose="020B0503020204020204" pitchFamily="34" charset="-122"/>
                        <a:cs typeface="+mn-cs"/>
                      </a:endParaRPr>
                    </a:p>
                    <a:p>
                      <a:pPr>
                        <a:buNone/>
                      </a:pPr>
                      <a:r>
                        <a:rPr lang="en-DE" sz="800" kern="1200">
                          <a:solidFill>
                            <a:schemeClr val="tx1"/>
                          </a:solidFill>
                          <a:latin typeface="微软雅黑" panose="020B0503020204020204" pitchFamily="34" charset="-122"/>
                          <a:ea typeface="微软雅黑" panose="020B0503020204020204" pitchFamily="34" charset="-122"/>
                          <a:cs typeface="+mn-cs"/>
                        </a:rPr>
                        <a:t>(TS 24.501; TS 24.301; TS 24.008; TS 27.007)</a:t>
                      </a:r>
                    </a:p>
                    <a:p>
                      <a:pPr>
                        <a:buNone/>
                      </a:pPr>
                      <a:r>
                        <a:rPr lang="en-DE" sz="800" kern="1200">
                          <a:solidFill>
                            <a:schemeClr val="tx1"/>
                          </a:solidFill>
                          <a:latin typeface="微软雅黑" panose="020B0503020204020204" pitchFamily="34" charset="-122"/>
                          <a:ea typeface="微软雅黑" panose="020B0503020204020204" pitchFamily="34" charset="-122"/>
                          <a:cs typeface="+mn-cs"/>
                        </a:rPr>
                        <a:t>UAS_Ph2（R18)</a:t>
                      </a:r>
                    </a:p>
                    <a:p>
                      <a:pPr>
                        <a:buNone/>
                      </a:pPr>
                      <a:r>
                        <a:rPr lang="en-DE" sz="800" kern="1200">
                          <a:solidFill>
                            <a:schemeClr val="tx1"/>
                          </a:solidFill>
                          <a:latin typeface="微软雅黑" panose="020B0503020204020204" pitchFamily="34" charset="-122"/>
                          <a:ea typeface="微软雅黑" panose="020B0503020204020204" pitchFamily="34" charset="-122"/>
                          <a:cs typeface="+mn-cs"/>
                        </a:rPr>
                        <a:t>(TS 24.588; TS 24.578; TS 24.501; TS 23.122; TS 24.587; TS 27.007)</a:t>
                      </a:r>
                    </a:p>
                    <a:p>
                      <a:pPr>
                        <a:buNone/>
                      </a:pPr>
                      <a:r>
                        <a:rPr lang="en-GB" sz="800" kern="1200">
                          <a:solidFill>
                            <a:schemeClr val="tx1"/>
                          </a:solidFill>
                          <a:latin typeface="微软雅黑" panose="020B0503020204020204" pitchFamily="34" charset="-122"/>
                          <a:ea typeface="微软雅黑" panose="020B0503020204020204" pitchFamily="34" charset="-122"/>
                          <a:cs typeface="+mn-cs"/>
                        </a:rPr>
                        <a:t>UASAPP_Ph3</a:t>
                      </a:r>
                      <a:r>
                        <a:rPr lang="en-DE" sz="800" kern="1200">
                          <a:solidFill>
                            <a:schemeClr val="tx1"/>
                          </a:solidFill>
                          <a:latin typeface="微软雅黑" panose="020B0503020204020204" pitchFamily="34" charset="-122"/>
                          <a:ea typeface="微软雅黑" panose="020B0503020204020204" pitchFamily="34" charset="-122"/>
                          <a:cs typeface="+mn-cs"/>
                        </a:rPr>
                        <a:t> (R19)</a:t>
                      </a:r>
                      <a:br>
                        <a:rPr lang="en-GB" sz="800" kern="1200">
                          <a:solidFill>
                            <a:schemeClr val="tx1"/>
                          </a:solidFill>
                          <a:latin typeface="微软雅黑" panose="020B0503020204020204" pitchFamily="34" charset="-122"/>
                          <a:ea typeface="微软雅黑" panose="020B0503020204020204" pitchFamily="34" charset="-122"/>
                          <a:cs typeface="+mn-cs"/>
                        </a:rPr>
                      </a:br>
                      <a:r>
                        <a:rPr lang="en-GB" sz="800" kern="1200">
                          <a:solidFill>
                            <a:schemeClr val="tx1"/>
                          </a:solidFill>
                          <a:latin typeface="微软雅黑" panose="020B0503020204020204" pitchFamily="34" charset="-122"/>
                          <a:ea typeface="微软雅黑" panose="020B0503020204020204" pitchFamily="34" charset="-122"/>
                          <a:cs typeface="+mn-cs"/>
                        </a:rPr>
                        <a:t>(TS 27.007; TS 24.257)</a:t>
                      </a:r>
                      <a:endParaRPr lang="en-DE" sz="800" kern="120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 29.256; TS 29.502; TS 29.503; TS 29.504; TS 29.505; TS 29.510; TS 29.518; TS 29.571; TS 29.274)</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sz="800" kern="1200" dirty="0">
                          <a:solidFill>
                            <a:schemeClr val="tx1"/>
                          </a:solidFill>
                          <a:latin typeface="微软雅黑" panose="020B0503020204020204" pitchFamily="34" charset="-122"/>
                          <a:ea typeface="微软雅黑" panose="020B0503020204020204" pitchFamily="34" charset="-122"/>
                          <a:cs typeface="+mn-cs"/>
                        </a:rPr>
                        <a:t>R18)</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US" sz="800" kern="1200" dirty="0">
                          <a:solidFill>
                            <a:schemeClr val="tx1"/>
                          </a:solidFill>
                          <a:latin typeface="微软雅黑" panose="020B0503020204020204" pitchFamily="34" charset="-122"/>
                          <a:ea typeface="微软雅黑" panose="020B0503020204020204" pitchFamily="34" charset="-122"/>
                          <a:cs typeface="+mn-cs"/>
                        </a:rPr>
                        <a:t>(TS 29.255; TS 29.513; TS 29.522; TS 29.525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UASAPP_Ph3</a:t>
                      </a:r>
                      <a:r>
                        <a:rPr lang="en-DE" sz="800" kern="1200" dirty="0">
                          <a:solidFill>
                            <a:schemeClr val="tx1"/>
                          </a:solidFill>
                          <a:latin typeface="微软雅黑" panose="020B0503020204020204" pitchFamily="34" charset="-122"/>
                          <a:ea typeface="微软雅黑" panose="020B0503020204020204" pitchFamily="34" charset="-122"/>
                          <a:cs typeface="+mn-cs"/>
                        </a:rPr>
                        <a:t> (R19)</a:t>
                      </a:r>
                      <a:br>
                        <a:rPr lang="en-GB" sz="800" kern="1200" dirty="0">
                          <a:solidFill>
                            <a:schemeClr val="tx1"/>
                          </a:solidFill>
                          <a:latin typeface="微软雅黑" panose="020B0503020204020204" pitchFamily="34" charset="-122"/>
                          <a:ea typeface="微软雅黑" panose="020B0503020204020204" pitchFamily="34" charset="-122"/>
                          <a:cs typeface="+mn-cs"/>
                        </a:rPr>
                      </a:br>
                      <a:r>
                        <a:rPr lang="en-GB" sz="800" kern="1200" dirty="0">
                          <a:solidFill>
                            <a:schemeClr val="tx1"/>
                          </a:solidFill>
                          <a:latin typeface="微软雅黑" panose="020B0503020204020204" pitchFamily="34" charset="-122"/>
                          <a:ea typeface="微软雅黑" panose="020B0503020204020204" pitchFamily="34" charset="-122"/>
                          <a:cs typeface="+mn-cs"/>
                        </a:rPr>
                        <a:t>(TS 29.257)</a:t>
                      </a:r>
                      <a:endParaRPr lang="en-DE"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(TS 29.522; TS 29.122; TS 29.512)</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GB" sz="800" kern="1200" dirty="0">
                          <a:solidFill>
                            <a:schemeClr val="tx1"/>
                          </a:solidFill>
                          <a:latin typeface="微软雅黑" panose="020B0503020204020204" pitchFamily="34" charset="-122"/>
                          <a:ea typeface="微软雅黑" panose="020B0503020204020204" pitchFamily="34" charset="-122"/>
                          <a:cs typeface="+mn-cs"/>
                        </a:rPr>
                        <a:t>R18)</a:t>
                      </a:r>
                      <a:endParaRPr lang="en-DE" sz="800" kern="1200" dirty="0">
                        <a:solidFill>
                          <a:schemeClr val="tx1"/>
                        </a:solidFill>
                        <a:latin typeface="微软雅黑" panose="020B0503020204020204" pitchFamily="34" charset="-122"/>
                        <a:ea typeface="微软雅黑" panose="020B0503020204020204" pitchFamily="34" charset="-122"/>
                        <a:cs typeface="+mn-cs"/>
                      </a:endParaRPr>
                    </a:p>
                    <a:p>
                      <a:pPr>
                        <a:buNone/>
                      </a:pPr>
                      <a:r>
                        <a:rPr lang="en-GB" sz="800" kern="1200" dirty="0">
                          <a:solidFill>
                            <a:schemeClr val="tx1"/>
                          </a:solidFill>
                          <a:latin typeface="微软雅黑" panose="020B0503020204020204" pitchFamily="34" charset="-122"/>
                          <a:ea typeface="微软雅黑" panose="020B0503020204020204" pitchFamily="34" charset="-122"/>
                          <a:cs typeface="+mn-cs"/>
                        </a:rPr>
                        <a:t>(TS 29.256; TS 23.008; TS 29.503; TS 29.505; TS 29.510; TS 29.518; 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endParaRPr lang="en-DE"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TEI19_NetShare</a:t>
                      </a:r>
                      <a:br>
                        <a:rPr lang="en-GB" altLang="zh-CN" sz="800" kern="1200" dirty="0">
                          <a:solidFill>
                            <a:schemeClr val="tx1"/>
                          </a:solidFill>
                          <a:latin typeface="微软雅黑" panose="020B0503020204020204" pitchFamily="34" charset="-122"/>
                          <a:ea typeface="微软雅黑" panose="020B0503020204020204" pitchFamily="34" charset="-122"/>
                          <a:cs typeface="+mn-cs"/>
                        </a:rPr>
                      </a:br>
                      <a:r>
                        <a:rPr lang="en-GB" altLang="zh-CN" sz="800" kern="1200" dirty="0">
                          <a:solidFill>
                            <a:schemeClr val="tx1"/>
                          </a:solidFill>
                          <a:latin typeface="微软雅黑" panose="020B0503020204020204" pitchFamily="34" charset="-122"/>
                          <a:ea typeface="微软雅黑" panose="020B0503020204020204" pitchFamily="34" charset="-122"/>
                          <a:cs typeface="+mn-cs"/>
                        </a:rPr>
                        <a:t>(24.501)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TEI19_NetShare</a:t>
                      </a:r>
                      <a:br>
                        <a:rPr lang="en-GB" altLang="zh-CN" sz="800" kern="1200" dirty="0">
                          <a:solidFill>
                            <a:schemeClr val="tx1"/>
                          </a:solidFill>
                          <a:latin typeface="微软雅黑" panose="020B0503020204020204" pitchFamily="34" charset="-122"/>
                          <a:ea typeface="微软雅黑" panose="020B0503020204020204" pitchFamily="34" charset="-122"/>
                          <a:cs typeface="+mn-cs"/>
                        </a:rPr>
                      </a:br>
                      <a:r>
                        <a:rPr lang="en-GB" altLang="zh-CN" sz="800" kern="1200" dirty="0">
                          <a:solidFill>
                            <a:schemeClr val="tx1"/>
                          </a:solidFill>
                          <a:latin typeface="微软雅黑" panose="020B0503020204020204" pitchFamily="34" charset="-122"/>
                          <a:ea typeface="微软雅黑" panose="020B0503020204020204" pitchFamily="34" charset="-122"/>
                          <a:cs typeface="+mn-cs"/>
                        </a:rPr>
                        <a:t>(29.502; 29.503; 29.509; 29.510; 29.531)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r h="0">
                <a:tc>
                  <a:txBody>
                    <a:bodyPr/>
                    <a:lstStyle/>
                    <a:p>
                      <a:pPr algn="ctr">
                        <a:spcAft>
                          <a:spcPts val="0"/>
                        </a:spcAft>
                      </a:pPr>
                      <a:r>
                        <a:rPr lang="en-GB"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AmbientIoT</a:t>
                      </a:r>
                      <a:r>
                        <a:rPr lang="en-GB"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-CH</a:t>
                      </a:r>
                    </a:p>
                  </a:txBody>
                  <a:tcPr marL="48003" marR="48003" marT="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sz="800" kern="1200" dirty="0" err="1">
                          <a:solidFill>
                            <a:schemeClr val="tx1"/>
                          </a:solidFill>
                          <a:latin typeface="微软雅黑" panose="020B0503020204020204" pitchFamily="34" charset="-122"/>
                          <a:ea typeface="微软雅黑" panose="020B0503020204020204" pitchFamily="34" charset="-122"/>
                          <a:cs typeface="+mn-cs"/>
                        </a:rPr>
                        <a:t>AmbientIoT</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sz="800" kern="1200" dirty="0" err="1">
                          <a:solidFill>
                            <a:schemeClr val="tx1"/>
                          </a:solidFill>
                          <a:latin typeface="微软雅黑" panose="020B0503020204020204" pitchFamily="34" charset="-122"/>
                          <a:ea typeface="微软雅黑" panose="020B0503020204020204" pitchFamily="34" charset="-122"/>
                          <a:cs typeface="+mn-cs"/>
                        </a:rPr>
                        <a:t>AmbientIoT</a:t>
                      </a:r>
                      <a:r>
                        <a:rPr lang="en-US" altLang="zh-CN" sz="800" kern="1200" dirty="0">
                          <a:solidFill>
                            <a:schemeClr val="tx1"/>
                          </a:solidFill>
                          <a:latin typeface="微软雅黑" panose="020B0503020204020204" pitchFamily="34" charset="-122"/>
                          <a:ea typeface="微软雅黑" panose="020B0503020204020204" pitchFamily="34" charset="-122"/>
                          <a:cs typeface="+mn-cs"/>
                        </a:rPr>
                        <a:t>-ARC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23.369)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AmbientIoT</a:t>
                      </a:r>
                      <a:r>
                        <a:rPr lang="en-US" altLang="zh-CN" sz="800" kern="1200">
                          <a:solidFill>
                            <a:schemeClr val="tx1"/>
                          </a:solidFill>
                          <a:latin typeface="微软雅黑" panose="020B0503020204020204" pitchFamily="34" charset="-122"/>
                          <a:ea typeface="微软雅黑" panose="020B0503020204020204" pitchFamily="34" charset="-122"/>
                          <a:cs typeface="+mn-cs"/>
                        </a:rPr>
                        <a:t>-CT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29.522)</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22183779"/>
                  </a:ext>
                </a:extLst>
              </a:tr>
            </a:tbl>
          </a:graphicData>
        </a:graphic>
      </p:graphicFrame>
      <p:sp>
        <p:nvSpPr>
          <p:cNvPr id="8" name="TextBox 10">
            <a:extLst>
              <a:ext uri="{FF2B5EF4-FFF2-40B4-BE49-F238E27FC236}">
                <a16:creationId xmlns:a16="http://schemas.microsoft.com/office/drawing/2014/main" id="{5D6BDBFE-4CA6-4999-976A-0C5F05D153BC}"/>
              </a:ext>
            </a:extLst>
          </p:cNvPr>
          <p:cNvSpPr txBox="1"/>
          <p:nvPr/>
        </p:nvSpPr>
        <p:spPr>
          <a:xfrm rot="21008097">
            <a:off x="8186070" y="6067245"/>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47788828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201806</TotalTime>
  <Words>8006</Words>
  <Application>Microsoft Office PowerPoint</Application>
  <PresentationFormat>Widescreen</PresentationFormat>
  <Paragraphs>1832</Paragraphs>
  <Slides>33</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33</vt:i4>
      </vt:variant>
    </vt:vector>
  </HeadingPairs>
  <TitlesOfParts>
    <vt:vector size="49" baseType="lpstr">
      <vt:lpstr>Batang</vt:lpstr>
      <vt:lpstr>Kartika</vt:lpstr>
      <vt:lpstr>Montserrat</vt:lpstr>
      <vt:lpstr>ＭＳ Ｐゴシック</vt:lpstr>
      <vt:lpstr>ＭＳ Ｐゴシック</vt:lpstr>
      <vt:lpstr>PMingLiU</vt:lpstr>
      <vt:lpstr>DengXian</vt:lpstr>
      <vt:lpstr>DengXian</vt:lpstr>
      <vt:lpstr>宋体</vt:lpstr>
      <vt:lpstr>微软雅黑</vt:lpstr>
      <vt:lpstr>Arial</vt:lpstr>
      <vt:lpstr>Calibri</vt:lpstr>
      <vt:lpstr>Times New Roman</vt:lpstr>
      <vt:lpstr>Wingdings</vt:lpstr>
      <vt:lpstr>Wingdings 3</vt:lpstr>
      <vt:lpstr>Office Theme</vt:lpstr>
      <vt:lpstr>   Rel-19 SA5 work planning SA5#162, Goteborg, Sweden, 25 - 29 August 2025</vt:lpstr>
      <vt:lpstr>Content</vt:lpstr>
      <vt:lpstr>PowerPoint Presentation</vt:lpstr>
      <vt:lpstr>PowerPoint Presentation</vt:lpstr>
      <vt:lpstr>Rel-19 work progress before SA5#162</vt:lpstr>
      <vt:lpstr>PowerPoint Presentation</vt:lpstr>
      <vt:lpstr>PowerPoint Presentation</vt:lpstr>
      <vt:lpstr>PowerPoint Presentation</vt:lpstr>
      <vt:lpstr>PowerPoint Presentation</vt:lpstr>
      <vt:lpstr>Rel-19 SA5 Management and Orchestration cooperation with other groups  (for SA5 internal use)</vt:lpstr>
      <vt:lpstr>Leaders’ recommendation for SA5 work improvement</vt:lpstr>
      <vt:lpstr>Content</vt:lpstr>
      <vt:lpstr>Overview of Rel-19 SA5 OAM topics (full list)</vt:lpstr>
      <vt:lpstr>Overview of Rel-19 SA5 OAM topics (ongoing SI+ All WIs)</vt:lpstr>
      <vt:lpstr>SA5 Rel-19 OAM TU planning (Jan.2024~Sep.2025)</vt:lpstr>
      <vt:lpstr>SA5 meeting statistics (Rel-19 OAM topics) </vt:lpstr>
      <vt:lpstr>PowerPoint Presentation</vt:lpstr>
      <vt:lpstr>SA5 Rel-19 CH TU planning (May.2024~Sep.2025)</vt:lpstr>
      <vt:lpstr>Thank you!</vt:lpstr>
      <vt:lpstr>Annex</vt:lpstr>
      <vt:lpstr>Chair’s recommendation on Rel-19 work</vt:lpstr>
      <vt:lpstr>Expectation of SA5 rapporteur role</vt:lpstr>
      <vt:lpstr>PowerPoint Presentation</vt:lpstr>
      <vt:lpstr>Reference From TR 21.900 on rapporteur roles</vt:lpstr>
      <vt:lpstr>Annex</vt:lpstr>
      <vt:lpstr>SA5 TU planning &amp; statistics</vt:lpstr>
      <vt:lpstr>Template for TU estimation</vt:lpstr>
      <vt:lpstr>SA5 Rel-19 OAM TU statistics (Study phase)</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0828</cp:lastModifiedBy>
  <cp:revision>4117</cp:revision>
  <dcterms:created xsi:type="dcterms:W3CDTF">2008-08-30T09:32:10Z</dcterms:created>
  <dcterms:modified xsi:type="dcterms:W3CDTF">2025-08-28T21:48:46Z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