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10" r:id="rId3"/>
    <p:sldId id="717" r:id="rId4"/>
    <p:sldId id="1135" r:id="rId5"/>
    <p:sldId id="1133" r:id="rId6"/>
    <p:sldId id="711" r:id="rId7"/>
    <p:sldId id="712" r:id="rId8"/>
    <p:sldId id="1137" r:id="rId9"/>
    <p:sldId id="914" r:id="rId10"/>
    <p:sldId id="1136" r:id="rId11"/>
    <p:sldId id="1138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9EDF4"/>
    <a:srgbClr val="D0D8E8"/>
    <a:srgbClr val="62A14D"/>
    <a:srgbClr val="FF3300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3D05F8-A5CF-4A33-A724-91BE3019209F}" v="1" dt="2023-05-18T12:01:38.19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396" y="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083D05F8-A5CF-4A33-A724-91BE3019209F}"/>
    <pc:docChg chg="undo custSel addSld modSld">
      <pc:chgData name="Thomas Tovinger" userId="d52090d9-82c6-45ae-b052-95c46e96cc30" providerId="ADAL" clId="{083D05F8-A5CF-4A33-A724-91BE3019209F}" dt="2023-05-18T12:05:14.072" v="9" actId="20577"/>
      <pc:docMkLst>
        <pc:docMk/>
      </pc:docMkLst>
      <pc:sldChg chg="addSp delSp modSp mod">
        <pc:chgData name="Thomas Tovinger" userId="d52090d9-82c6-45ae-b052-95c46e96cc30" providerId="ADAL" clId="{083D05F8-A5CF-4A33-A724-91BE3019209F}" dt="2023-05-18T12:05:14.072" v="9" actId="20577"/>
        <pc:sldMkLst>
          <pc:docMk/>
          <pc:sldMk cId="2159359972" sldId="1136"/>
        </pc:sldMkLst>
        <pc:spChg chg="mod">
          <ac:chgData name="Thomas Tovinger" userId="d52090d9-82c6-45ae-b052-95c46e96cc30" providerId="ADAL" clId="{083D05F8-A5CF-4A33-A724-91BE3019209F}" dt="2023-05-18T12:05:14.072" v="9" actId="20577"/>
          <ac:spMkLst>
            <pc:docMk/>
            <pc:sldMk cId="2159359972" sldId="1136"/>
            <ac:spMk id="2" creationId="{2252E261-4DC2-0965-911A-BB6525E420AB}"/>
          </ac:spMkLst>
        </pc:spChg>
        <pc:spChg chg="add del">
          <ac:chgData name="Thomas Tovinger" userId="d52090d9-82c6-45ae-b052-95c46e96cc30" providerId="ADAL" clId="{083D05F8-A5CF-4A33-A724-91BE3019209F}" dt="2023-05-18T12:00:51.867" v="1" actId="22"/>
          <ac:spMkLst>
            <pc:docMk/>
            <pc:sldMk cId="2159359972" sldId="1136"/>
            <ac:spMk id="5" creationId="{6EEF0044-41B2-1F62-1E48-C7A8A503051F}"/>
          </ac:spMkLst>
        </pc:spChg>
        <pc:spChg chg="add del mod">
          <ac:chgData name="Thomas Tovinger" userId="d52090d9-82c6-45ae-b052-95c46e96cc30" providerId="ADAL" clId="{083D05F8-A5CF-4A33-A724-91BE3019209F}" dt="2023-05-18T12:01:21.618" v="5" actId="22"/>
          <ac:spMkLst>
            <pc:docMk/>
            <pc:sldMk cId="2159359972" sldId="1136"/>
            <ac:spMk id="7" creationId="{4453289C-2DAB-2295-77BF-EB6035991A19}"/>
          </ac:spMkLst>
        </pc:spChg>
      </pc:sldChg>
      <pc:sldChg chg="modSp add mod">
        <pc:chgData name="Thomas Tovinger" userId="d52090d9-82c6-45ae-b052-95c46e96cc30" providerId="ADAL" clId="{083D05F8-A5CF-4A33-A724-91BE3019209F}" dt="2023-05-18T12:05:08.479" v="7" actId="20577"/>
        <pc:sldMkLst>
          <pc:docMk/>
          <pc:sldMk cId="90228881" sldId="1138"/>
        </pc:sldMkLst>
        <pc:spChg chg="mod">
          <ac:chgData name="Thomas Tovinger" userId="d52090d9-82c6-45ae-b052-95c46e96cc30" providerId="ADAL" clId="{083D05F8-A5CF-4A33-A724-91BE3019209F}" dt="2023-05-18T12:05:08.479" v="7" actId="20577"/>
          <ac:spMkLst>
            <pc:docMk/>
            <pc:sldMk cId="90228881" sldId="1138"/>
            <ac:spMk id="2" creationId="{2252E261-4DC2-0965-911A-BB6525E420A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5/18/2023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5/17/2023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3gpp.org/ftp/tsg_sa/WG2_Arch/TSGS2_156E_Electronic_2023-04/Docs/S2-2306262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01979"/>
            <a:ext cx="6400800" cy="220764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SA5 Chair &amp; Vice Chairs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38434" y="2081470"/>
            <a:ext cx="700004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Rel-19 Workshop Planning input from SA5 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E261-4DC2-0965-911A-BB6525E42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4730A-2204-363A-DDDF-0AAA23822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8388350" cy="4830763"/>
          </a:xfrm>
        </p:spPr>
        <p:txBody>
          <a:bodyPr/>
          <a:lstStyle/>
          <a:p>
            <a:r>
              <a:rPr lang="en-US" sz="2000" dirty="0"/>
              <a:t>Assumptions for SA5 OAM (</a:t>
            </a:r>
            <a:r>
              <a:rPr lang="en-US" sz="2000" dirty="0">
                <a:solidFill>
                  <a:srgbClr val="FF0000"/>
                </a:solidFill>
              </a:rPr>
              <a:t>diff to SA2 marked in red)</a:t>
            </a:r>
            <a:r>
              <a:rPr lang="en-US" sz="2000" dirty="0"/>
              <a:t>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 (same daily schema as SA2) 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Q4+QL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 TUs per meeting (incl. 2 TUs as buffer) = 180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59.4 TU ~ 60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Resulting total TUs avail. f. SI/WI: 10 meetings x 18 sessions = 180 TU minus 60 =&gt; 120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With 20 SI/WI =&gt; Average 6 TU per SI/WI (0.6/meeting). </a:t>
            </a:r>
            <a:r>
              <a:rPr lang="en-US" sz="1600" dirty="0">
                <a:solidFill>
                  <a:schemeClr val="accent1"/>
                </a:solidFill>
                <a:highlight>
                  <a:srgbClr val="FFFF00"/>
                </a:highlight>
              </a:rPr>
              <a:t>Cf. SA2: Average 6.8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Possible MAX Total no. of SI/WI = 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Proposed max number of TUs allocated to any SI/WI in 1 meeting = same as in SA2 = 2</a:t>
            </a:r>
            <a:endParaRPr lang="en-SE" sz="16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5935997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E261-4DC2-0965-911A-BB6525E42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4730A-2204-363A-DDDF-0AAA23822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8388350" cy="4830763"/>
          </a:xfrm>
        </p:spPr>
        <p:txBody>
          <a:bodyPr/>
          <a:lstStyle/>
          <a:p>
            <a:r>
              <a:rPr lang="en-US" sz="2000" dirty="0"/>
              <a:t>Assumptions for SA5 CH: </a:t>
            </a:r>
          </a:p>
          <a:p>
            <a:pPr lvl="1"/>
            <a:r>
              <a:rPr lang="en-US" sz="1600" dirty="0"/>
              <a:t>6 ordinary meetings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4 sessions per meeting day  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calls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Wednesday Q3-Q4 and Thursday Q1-Q2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closing plenary regular on Thursday Q3-Q4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There are currently no parallel CH stream for any session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Maintenance regular on Wednesday (Q1-Q2)+ Q3 Buffer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Resulting total TUs avail. for SI/WI: 10 meetings x 8 sessions = 80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Current calculation without any change on the schedule for max no. of SI/WI = 12 (currently 5 WID and 6 SID in Rel-18)</a:t>
            </a:r>
          </a:p>
        </p:txBody>
      </p:sp>
    </p:spTree>
    <p:extLst>
      <p:ext uri="{BB962C8B-B14F-4D97-AF65-F5344CB8AC3E}">
        <p14:creationId xmlns:p14="http://schemas.microsoft.com/office/powerpoint/2010/main" val="902288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 err="1">
                <a:solidFill>
                  <a:schemeClr val="accent1"/>
                </a:solidFill>
              </a:rPr>
              <a:t>From</a:t>
            </a:r>
            <a:r>
              <a:rPr lang="de-DE" altLang="de-DE" b="1" dirty="0">
                <a:solidFill>
                  <a:schemeClr val="accent1"/>
                </a:solidFill>
              </a:rPr>
              <a:t> SA </a:t>
            </a:r>
            <a:r>
              <a:rPr lang="de-DE" altLang="de-DE" b="1" dirty="0" err="1">
                <a:solidFill>
                  <a:schemeClr val="accent1"/>
                </a:solidFill>
              </a:rPr>
              <a:t>chair</a:t>
            </a:r>
            <a:r>
              <a:rPr lang="de-DE" altLang="de-DE" b="1" dirty="0">
                <a:solidFill>
                  <a:schemeClr val="accent1"/>
                </a:solidFill>
              </a:rPr>
              <a:t>: </a:t>
            </a:r>
            <a:r>
              <a:rPr lang="de-DE" altLang="de-DE" b="1" dirty="0"/>
              <a:t>Rel-19 Workshop Plan </a:t>
            </a:r>
            <a:br>
              <a:rPr lang="de-DE" altLang="de-DE" b="1" dirty="0"/>
            </a:br>
            <a:r>
              <a:rPr lang="de-DE" altLang="de-DE" b="1" dirty="0"/>
              <a:t>(endorsed in SP-230383)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83632"/>
            <a:ext cx="8345488" cy="4946146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14313" y="228600"/>
            <a:ext cx="7102475" cy="818147"/>
          </a:xfrm>
        </p:spPr>
        <p:txBody>
          <a:bodyPr/>
          <a:lstStyle/>
          <a:p>
            <a:pPr eaLnBrk="1" hangingPunct="1"/>
            <a:r>
              <a:rPr lang="de-DE" altLang="de-DE" b="1" dirty="0" err="1">
                <a:solidFill>
                  <a:schemeClr val="accent1"/>
                </a:solidFill>
              </a:rPr>
              <a:t>From</a:t>
            </a:r>
            <a:r>
              <a:rPr lang="de-DE" altLang="de-DE" b="1" dirty="0">
                <a:solidFill>
                  <a:schemeClr val="accent1"/>
                </a:solidFill>
              </a:rPr>
              <a:t> SA </a:t>
            </a:r>
            <a:r>
              <a:rPr lang="de-DE" altLang="de-DE" b="1" dirty="0" err="1">
                <a:solidFill>
                  <a:schemeClr val="accent1"/>
                </a:solidFill>
              </a:rPr>
              <a:t>chair</a:t>
            </a:r>
            <a:r>
              <a:rPr lang="de-DE" altLang="de-DE" b="1" dirty="0">
                <a:solidFill>
                  <a:schemeClr val="accent1"/>
                </a:solidFill>
              </a:rPr>
              <a:t>: </a:t>
            </a:r>
            <a:r>
              <a:rPr lang="de-DE" altLang="de-DE" b="1" dirty="0"/>
              <a:t>Rel-19 Workshop Agenda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898159-1BEB-7207-8FF5-10AEC2B0A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51614"/>
              </p:ext>
            </p:extLst>
          </p:nvPr>
        </p:nvGraphicFramePr>
        <p:xfrm>
          <a:off x="872490" y="1729588"/>
          <a:ext cx="7399020" cy="3952558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val="691195157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3787118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Agenda Item#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09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Opening of the SA Rel-19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Tuesday, 13 June 2023, 0900 local time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566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Welcome Speech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99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Introduction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43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IPR Call &amp; Antitrust reminders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31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Approval of Agenda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079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Liaisons Statements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26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526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80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Rel-19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890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i="1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3.2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Rel-19 (e.g., TU Budget, Max# of SIDs/WIDs, Max size per SID/WID)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77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Rel-19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36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45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 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19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Rel-19 items/direction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592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Guidance to the WGs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7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61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36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Close of the SA Rel-19 Workshop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Wednesday, 14 June 2023, 1800 local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0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1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28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69263" y="2039939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67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1538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6" y="5337176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1701801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9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1701801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1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6" y="1701801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1701801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4" y="1716089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386014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38601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3162301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5865814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804989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8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526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1" y="1804989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3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9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9" y="1825626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1804989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3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8359776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4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424114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9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6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3009901" y="4040189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2106614" y="3517901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1635126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2725739" y="3794126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5141913" y="4349751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859089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852739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719264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822451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5188" y="193516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903289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275" y="5630864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1" y="193516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1320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53976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 err="1">
                <a:solidFill>
                  <a:schemeClr val="accent1"/>
                </a:solidFill>
              </a:rPr>
              <a:t>From</a:t>
            </a:r>
            <a:r>
              <a:rPr lang="de-DE" altLang="de-DE" b="1" dirty="0">
                <a:solidFill>
                  <a:schemeClr val="accent1"/>
                </a:solidFill>
              </a:rPr>
              <a:t> SA </a:t>
            </a:r>
            <a:r>
              <a:rPr lang="de-DE" altLang="de-DE" b="1" dirty="0" err="1">
                <a:solidFill>
                  <a:schemeClr val="accent1"/>
                </a:solidFill>
              </a:rPr>
              <a:t>chair</a:t>
            </a:r>
            <a:r>
              <a:rPr lang="de-DE" altLang="de-DE" b="1" dirty="0">
                <a:solidFill>
                  <a:schemeClr val="accent1"/>
                </a:solidFill>
              </a:rPr>
              <a:t>: </a:t>
            </a:r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1" y="609600"/>
            <a:ext cx="7091361" cy="501650"/>
          </a:xfrm>
        </p:spPr>
        <p:txBody>
          <a:bodyPr/>
          <a:lstStyle/>
          <a:p>
            <a:r>
              <a:rPr lang="de-DE" altLang="de-DE" b="1" dirty="0" err="1">
                <a:solidFill>
                  <a:schemeClr val="accent1"/>
                </a:solidFill>
              </a:rPr>
              <a:t>From</a:t>
            </a:r>
            <a:r>
              <a:rPr lang="de-DE" altLang="de-DE" b="1" dirty="0">
                <a:solidFill>
                  <a:schemeClr val="accent1"/>
                </a:solidFill>
              </a:rPr>
              <a:t> SA </a:t>
            </a:r>
            <a:r>
              <a:rPr lang="de-DE" altLang="de-DE" b="1" dirty="0" err="1">
                <a:solidFill>
                  <a:schemeClr val="accent1"/>
                </a:solidFill>
              </a:rPr>
              <a:t>chair</a:t>
            </a:r>
            <a:r>
              <a:rPr lang="de-DE" altLang="de-DE" b="1" dirty="0">
                <a:solidFill>
                  <a:schemeClr val="accent1"/>
                </a:solidFill>
              </a:rPr>
              <a:t>: </a:t>
            </a:r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1554480"/>
            <a:ext cx="8495031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4188" y="366712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 err="1">
                <a:solidFill>
                  <a:schemeClr val="accent1"/>
                </a:solidFill>
              </a:rPr>
              <a:t>From</a:t>
            </a:r>
            <a:r>
              <a:rPr lang="de-DE" altLang="de-DE" b="1" dirty="0">
                <a:solidFill>
                  <a:schemeClr val="accent1"/>
                </a:solidFill>
              </a:rPr>
              <a:t> SA </a:t>
            </a:r>
            <a:r>
              <a:rPr lang="de-DE" altLang="de-DE" b="1" dirty="0" err="1">
                <a:solidFill>
                  <a:schemeClr val="accent1"/>
                </a:solidFill>
              </a:rPr>
              <a:t>chair</a:t>
            </a:r>
            <a:r>
              <a:rPr lang="de-DE" altLang="de-DE" b="1" dirty="0">
                <a:solidFill>
                  <a:schemeClr val="accent1"/>
                </a:solidFill>
              </a:rPr>
              <a:t>: </a:t>
            </a:r>
            <a:r>
              <a:rPr lang="de-DE" altLang="de-DE" b="1" dirty="0"/>
              <a:t>WG Input to Rel-19 Workshop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158535"/>
            <a:ext cx="8345488" cy="5171243"/>
          </a:xfrm>
        </p:spPr>
        <p:txBody>
          <a:bodyPr/>
          <a:lstStyle/>
          <a:p>
            <a:pPr lvl="0"/>
            <a:r>
              <a:rPr lang="en-US" sz="2000" dirty="0"/>
              <a:t>SA WG to provides the data on the available WG capacity including following information - </a:t>
            </a:r>
          </a:p>
          <a:p>
            <a:pPr lvl="1"/>
            <a:r>
              <a:rPr lang="en-US" sz="1600" dirty="0"/>
              <a:t>The Max number of TUs available for Rel-19 SIs/WIs </a:t>
            </a:r>
          </a:p>
          <a:p>
            <a:pPr lvl="1"/>
            <a:r>
              <a:rPr lang="en-US" sz="1600" dirty="0">
                <a:highlight>
                  <a:srgbClr val="FFFF00"/>
                </a:highlight>
              </a:rPr>
              <a:t>The maximum number of TUs available for any SI/WI (</a:t>
            </a:r>
            <a:r>
              <a:rPr lang="en-US" altLang="zh-CN" sz="1600" dirty="0">
                <a:highlight>
                  <a:srgbClr val="FFFF00"/>
                </a:highlight>
              </a:rPr>
              <a:t>not for each study SI/WI individually)</a:t>
            </a:r>
            <a:endParaRPr lang="en-US" sz="1600" dirty="0">
              <a:highlight>
                <a:srgbClr val="FFFF00"/>
              </a:highlight>
            </a:endParaRPr>
          </a:p>
          <a:p>
            <a:pPr lvl="1"/>
            <a:r>
              <a:rPr lang="en-US" sz="1600" dirty="0"/>
              <a:t>The recommended maximum number of Rel-19 SIs/Wis</a:t>
            </a:r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2000" dirty="0"/>
              <a:t>Assumptions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3 parallel streams per session</a:t>
            </a:r>
          </a:p>
          <a:p>
            <a:pPr lvl="1"/>
            <a:r>
              <a:rPr lang="en-US" sz="1600" dirty="0"/>
              <a:t>Max 5 sessions per meeting day 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 </a:t>
            </a:r>
          </a:p>
          <a:p>
            <a:pPr marL="0" indent="0">
              <a:buNone/>
            </a:pPr>
            <a:endParaRPr lang="en-US" sz="2000" dirty="0"/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696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 err="1">
                <a:solidFill>
                  <a:schemeClr val="accent1"/>
                </a:solidFill>
              </a:rPr>
              <a:t>From</a:t>
            </a:r>
            <a:r>
              <a:rPr lang="de-DE" altLang="de-DE" b="1" dirty="0">
                <a:solidFill>
                  <a:schemeClr val="accent1"/>
                </a:solidFill>
              </a:rPr>
              <a:t> SA </a:t>
            </a:r>
            <a:r>
              <a:rPr lang="de-DE" altLang="de-DE" b="1" dirty="0" err="1">
                <a:solidFill>
                  <a:schemeClr val="accent1"/>
                </a:solidFill>
              </a:rPr>
              <a:t>chair</a:t>
            </a:r>
            <a:r>
              <a:rPr lang="de-DE" altLang="de-DE" b="1" dirty="0">
                <a:solidFill>
                  <a:schemeClr val="accent1"/>
                </a:solidFill>
              </a:rPr>
              <a:t>: </a:t>
            </a:r>
            <a:r>
              <a:rPr lang="de-DE" altLang="de-DE" b="1" dirty="0"/>
              <a:t>WG Input to Rel-19 Workshop (</a:t>
            </a:r>
            <a:r>
              <a:rPr lang="de-DE" altLang="de-DE" b="1" dirty="0" err="1"/>
              <a:t>example</a:t>
            </a:r>
            <a:r>
              <a:rPr lang="de-DE" altLang="de-DE" b="1" dirty="0"/>
              <a:t> for SA2)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738FDD-3D70-65F9-C61B-36EEF7332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7136"/>
              </p:ext>
            </p:extLst>
          </p:nvPr>
        </p:nvGraphicFramePr>
        <p:xfrm>
          <a:off x="488950" y="1350879"/>
          <a:ext cx="8388351" cy="4642096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Drafting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SID/WID]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Work Planning]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5096853-E475-6131-56C5-6AC9748C73D9}"/>
              </a:ext>
            </a:extLst>
          </p:cNvPr>
          <p:cNvSpPr txBox="1">
            <a:spLocks/>
          </p:cNvSpPr>
          <p:nvPr/>
        </p:nvSpPr>
        <p:spPr bwMode="auto">
          <a:xfrm>
            <a:off x="641350" y="6065520"/>
            <a:ext cx="682783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de-DE" altLang="de-DE" sz="1400" b="1" kern="0" dirty="0"/>
              <a:t>NOTE: </a:t>
            </a:r>
            <a:r>
              <a:rPr lang="de-DE" altLang="de-DE" sz="1400" kern="0" dirty="0"/>
              <a:t>Please see </a:t>
            </a:r>
            <a:r>
              <a:rPr lang="de-DE" altLang="de-DE" sz="1400" b="1" kern="0" dirty="0">
                <a:hlinkClick r:id="rId2"/>
              </a:rPr>
              <a:t>S2-2306262</a:t>
            </a:r>
            <a:r>
              <a:rPr lang="de-DE" altLang="de-DE" sz="1400" kern="0" dirty="0"/>
              <a:t> as an example for SA2 work planning sheet</a:t>
            </a:r>
          </a:p>
        </p:txBody>
      </p:sp>
    </p:spTree>
    <p:extLst>
      <p:ext uri="{BB962C8B-B14F-4D97-AF65-F5344CB8AC3E}">
        <p14:creationId xmlns:p14="http://schemas.microsoft.com/office/powerpoint/2010/main" val="1079223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/>
              <a:t>WG Input to Rel-19 Workshop (</a:t>
            </a:r>
            <a:r>
              <a:rPr lang="de-DE" altLang="de-DE" b="1" dirty="0" err="1"/>
              <a:t>example</a:t>
            </a:r>
            <a:r>
              <a:rPr lang="de-DE" altLang="de-DE" b="1" dirty="0"/>
              <a:t> </a:t>
            </a:r>
            <a:r>
              <a:rPr lang="de-DE" altLang="de-DE" b="1" dirty="0" err="1"/>
              <a:t>for</a:t>
            </a:r>
            <a:r>
              <a:rPr lang="de-DE" altLang="de-DE" b="1" dirty="0"/>
              <a:t> SA5 OAM)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738FDD-3D70-65F9-C61B-36EEF7332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293901"/>
              </p:ext>
            </p:extLst>
          </p:nvPr>
        </p:nvGraphicFramePr>
        <p:xfrm>
          <a:off x="488950" y="1350879"/>
          <a:ext cx="8388351" cy="4388784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556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9">
            <a:extLst>
              <a:ext uri="{FF2B5EF4-FFF2-40B4-BE49-F238E27FC236}">
                <a16:creationId xmlns:a16="http://schemas.microsoft.com/office/drawing/2014/main" id="{0721111E-BCDB-49E5-BB90-2751614F29C4}"/>
              </a:ext>
            </a:extLst>
          </p:cNvPr>
          <p:cNvCxnSpPr>
            <a:cxnSpLocks/>
          </p:cNvCxnSpPr>
          <p:nvPr/>
        </p:nvCxnSpPr>
        <p:spPr bwMode="auto">
          <a:xfrm>
            <a:off x="234750" y="1438373"/>
            <a:ext cx="6499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93C2B73-F280-45C6-BF9B-B622F9DA05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53309" y="1765345"/>
            <a:ext cx="0" cy="3357158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F6D99CF8-250F-40AA-8D35-EEB43F1D940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810792" y="1735579"/>
            <a:ext cx="2977" cy="3386924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AC4D0791-E582-4CE1-A349-2D7382D7BA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67084" y="1736770"/>
            <a:ext cx="0" cy="350173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8" name="TextBox 86">
            <a:extLst>
              <a:ext uri="{FF2B5EF4-FFF2-40B4-BE49-F238E27FC236}">
                <a16:creationId xmlns:a16="http://schemas.microsoft.com/office/drawing/2014/main" id="{A98D9C69-92B3-48F7-B7B5-DFBD193F2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194" y="1511741"/>
            <a:ext cx="455574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TSG#101</a:t>
            </a:r>
          </a:p>
        </p:txBody>
      </p:sp>
      <p:cxnSp>
        <p:nvCxnSpPr>
          <p:cNvPr id="9" name="Straight Connector 115">
            <a:extLst>
              <a:ext uri="{FF2B5EF4-FFF2-40B4-BE49-F238E27FC236}">
                <a16:creationId xmlns:a16="http://schemas.microsoft.com/office/drawing/2014/main" id="{8A632F0C-8EE3-4721-9435-2F646F2FD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71909" y="1765345"/>
            <a:ext cx="7144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86670FBD-6A52-4A66-8095-50A72D0F6A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015" y="1783204"/>
            <a:ext cx="0" cy="285273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CDEE3A7E-EC2A-4FE4-8BAB-63E504405EA1}"/>
              </a:ext>
            </a:extLst>
          </p:cNvPr>
          <p:cNvCxnSpPr>
            <a:cxnSpLocks noChangeShapeType="1"/>
            <a:endCxn id="19" idx="2"/>
          </p:cNvCxnSpPr>
          <p:nvPr/>
        </p:nvCxnSpPr>
        <p:spPr bwMode="auto">
          <a:xfrm>
            <a:off x="1258878" y="1945047"/>
            <a:ext cx="23313" cy="337980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2" name="Straight Connector 114">
            <a:extLst>
              <a:ext uri="{FF2B5EF4-FFF2-40B4-BE49-F238E27FC236}">
                <a16:creationId xmlns:a16="http://schemas.microsoft.com/office/drawing/2014/main" id="{A84BDF95-116C-4551-92B4-92E0A98CD6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86697" y="1765345"/>
            <a:ext cx="0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3" name="Straight Connector 114">
            <a:extLst>
              <a:ext uri="{FF2B5EF4-FFF2-40B4-BE49-F238E27FC236}">
                <a16:creationId xmlns:a16="http://schemas.microsoft.com/office/drawing/2014/main" id="{4DC2D321-EF6C-4552-96A4-EFAD25C79AC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51460" y="1765345"/>
            <a:ext cx="2977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B4BFA980-C622-46A3-B23F-C09C47E6881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302520" y="1765345"/>
            <a:ext cx="7739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C273D0FB-8448-4BD9-AE6F-F6BED57FFC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25800" y="1765345"/>
            <a:ext cx="7144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6EA00536-6C4E-45B2-AB5B-4F4EFB23EE1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64308" y="1765345"/>
            <a:ext cx="2977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925DFCB8-9C29-4E8E-B58F-C4A3C71258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3403" y="1765345"/>
            <a:ext cx="0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F7B47089-62EE-4473-9AA8-50D59FF8A2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86746" y="1767726"/>
            <a:ext cx="2381" cy="335477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9" name="TextBox 1">
            <a:extLst>
              <a:ext uri="{FF2B5EF4-FFF2-40B4-BE49-F238E27FC236}">
                <a16:creationId xmlns:a16="http://schemas.microsoft.com/office/drawing/2014/main" id="{E0DB00DF-8150-423F-8277-60AAC6F9C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26" y="5174808"/>
            <a:ext cx="1072730" cy="15004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375" b="1" dirty="0">
                <a:latin typeface="Montserrat" panose="00000500000000000000" pitchFamily="50" charset="0"/>
              </a:rPr>
              <a:t>Note</a:t>
            </a:r>
            <a:r>
              <a:rPr lang="en-GB" altLang="en-US" sz="375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20" name="TextBox 86">
            <a:extLst>
              <a:ext uri="{FF2B5EF4-FFF2-40B4-BE49-F238E27FC236}">
                <a16:creationId xmlns:a16="http://schemas.microsoft.com/office/drawing/2014/main" id="{21351EB1-79C4-4FA8-A028-4725E425C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5295" y="1511741"/>
            <a:ext cx="4700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TSG#102</a:t>
            </a:r>
            <a:endParaRPr lang="en-GB" altLang="en-US" sz="300">
              <a:latin typeface="Montserrat"/>
            </a:endParaRPr>
          </a:p>
        </p:txBody>
      </p:sp>
      <p:sp>
        <p:nvSpPr>
          <p:cNvPr id="21" name="TextBox 86">
            <a:extLst>
              <a:ext uri="{FF2B5EF4-FFF2-40B4-BE49-F238E27FC236}">
                <a16:creationId xmlns:a16="http://schemas.microsoft.com/office/drawing/2014/main" id="{487BB1E9-F16B-4E8D-B2C3-89D2E1E57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715" y="1511741"/>
            <a:ext cx="4700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TSG#103</a:t>
            </a:r>
            <a:endParaRPr lang="en-GB" altLang="en-US" sz="300">
              <a:latin typeface="Montserrat"/>
            </a:endParaRPr>
          </a:p>
        </p:txBody>
      </p:sp>
      <p:sp>
        <p:nvSpPr>
          <p:cNvPr id="22" name="TextBox 86">
            <a:extLst>
              <a:ext uri="{FF2B5EF4-FFF2-40B4-BE49-F238E27FC236}">
                <a16:creationId xmlns:a16="http://schemas.microsoft.com/office/drawing/2014/main" id="{F37180E3-93F5-42A3-81FE-FD7253822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863" y="1511741"/>
            <a:ext cx="476412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TSG#104</a:t>
            </a:r>
            <a:endParaRPr lang="en-GB" altLang="en-US" sz="300">
              <a:latin typeface="Montserrat"/>
            </a:endParaRPr>
          </a:p>
        </p:txBody>
      </p:sp>
      <p:sp>
        <p:nvSpPr>
          <p:cNvPr id="23" name="TextBox 86">
            <a:extLst>
              <a:ext uri="{FF2B5EF4-FFF2-40B4-BE49-F238E27FC236}">
                <a16:creationId xmlns:a16="http://schemas.microsoft.com/office/drawing/2014/main" id="{7E57336F-3A37-4C92-A47A-BFA5B8D42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284" y="1511741"/>
            <a:ext cx="4700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TSG#105</a:t>
            </a:r>
            <a:endParaRPr lang="en-GB" altLang="en-US" sz="300">
              <a:latin typeface="Montserrat"/>
            </a:endParaRPr>
          </a:p>
        </p:txBody>
      </p:sp>
      <p:sp>
        <p:nvSpPr>
          <p:cNvPr id="24" name="TextBox 86">
            <a:extLst>
              <a:ext uri="{FF2B5EF4-FFF2-40B4-BE49-F238E27FC236}">
                <a16:creationId xmlns:a16="http://schemas.microsoft.com/office/drawing/2014/main" id="{6CFEFA66-DB5E-4A8E-83F9-4C1B73FA5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0497" y="1511741"/>
            <a:ext cx="473206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TSG#106</a:t>
            </a:r>
            <a:endParaRPr lang="en-GB" altLang="en-US" sz="300">
              <a:latin typeface="Montserrat"/>
            </a:endParaRPr>
          </a:p>
        </p:txBody>
      </p:sp>
      <p:sp>
        <p:nvSpPr>
          <p:cNvPr id="25" name="TextBox 86">
            <a:extLst>
              <a:ext uri="{FF2B5EF4-FFF2-40B4-BE49-F238E27FC236}">
                <a16:creationId xmlns:a16="http://schemas.microsoft.com/office/drawing/2014/main" id="{D5A62833-B2C8-41DF-B462-A88C6BBCC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6718" y="1511741"/>
            <a:ext cx="471604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TSG#107</a:t>
            </a:r>
            <a:endParaRPr lang="en-GB" altLang="en-US" sz="300">
              <a:latin typeface="Montserrat"/>
            </a:endParaRPr>
          </a:p>
        </p:txBody>
      </p:sp>
      <p:sp>
        <p:nvSpPr>
          <p:cNvPr id="26" name="TextBox 86">
            <a:extLst>
              <a:ext uri="{FF2B5EF4-FFF2-40B4-BE49-F238E27FC236}">
                <a16:creationId xmlns:a16="http://schemas.microsoft.com/office/drawing/2014/main" id="{13BE53D2-A92A-48BA-8485-0CB235FCF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9820" y="1511741"/>
            <a:ext cx="47481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TSG#108</a:t>
            </a:r>
            <a:endParaRPr lang="en-GB" altLang="en-US" sz="300">
              <a:latin typeface="Montserrat"/>
            </a:endParaRPr>
          </a:p>
        </p:txBody>
      </p:sp>
      <p:sp>
        <p:nvSpPr>
          <p:cNvPr id="27" name="TextBox 86">
            <a:extLst>
              <a:ext uri="{FF2B5EF4-FFF2-40B4-BE49-F238E27FC236}">
                <a16:creationId xmlns:a16="http://schemas.microsoft.com/office/drawing/2014/main" id="{678851CE-FD45-492E-A28F-C5339EB68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7118" y="1511741"/>
            <a:ext cx="473206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TSG#109</a:t>
            </a:r>
            <a:endParaRPr lang="en-GB" altLang="en-US" sz="300">
              <a:latin typeface="Montserrat"/>
            </a:endParaRPr>
          </a:p>
        </p:txBody>
      </p:sp>
      <p:sp>
        <p:nvSpPr>
          <p:cNvPr id="28" name="TextBox 86">
            <a:extLst>
              <a:ext uri="{FF2B5EF4-FFF2-40B4-BE49-F238E27FC236}">
                <a16:creationId xmlns:a16="http://schemas.microsoft.com/office/drawing/2014/main" id="{91E1B2E9-24B4-4DBF-AA4F-3D2B59483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7422" y="1511741"/>
            <a:ext cx="455574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TSG#110</a:t>
            </a:r>
            <a:endParaRPr lang="en-GB" altLang="en-US" sz="300">
              <a:latin typeface="Montserrat"/>
            </a:endParaRPr>
          </a:p>
        </p:txBody>
      </p:sp>
      <p:sp>
        <p:nvSpPr>
          <p:cNvPr id="29" name="TextBox 86">
            <a:extLst>
              <a:ext uri="{FF2B5EF4-FFF2-40B4-BE49-F238E27FC236}">
                <a16:creationId xmlns:a16="http://schemas.microsoft.com/office/drawing/2014/main" id="{796E7D98-5716-48D5-913A-49D0FD7EA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9797" y="1511741"/>
            <a:ext cx="434735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TSG#111</a:t>
            </a:r>
            <a:endParaRPr lang="en-GB" altLang="en-US" sz="300">
              <a:latin typeface="Montserrat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A9C46A1-4914-478F-825B-C27013A5C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283" y="1511741"/>
            <a:ext cx="449162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TSG#112</a:t>
            </a:r>
            <a:endParaRPr lang="en-GB" altLang="en-US" sz="300">
              <a:latin typeface="Montserrat"/>
            </a:endParaRPr>
          </a:p>
        </p:txBody>
      </p:sp>
      <p:sp>
        <p:nvSpPr>
          <p:cNvPr id="31" name="TextBox 86">
            <a:extLst>
              <a:ext uri="{FF2B5EF4-FFF2-40B4-BE49-F238E27FC236}">
                <a16:creationId xmlns:a16="http://schemas.microsoft.com/office/drawing/2014/main" id="{811B47A8-A9C8-4224-9575-0642F8BAD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03" y="1522457"/>
            <a:ext cx="445956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TSG#99</a:t>
            </a:r>
            <a:endParaRPr lang="en-GB" altLang="en-US" sz="300">
              <a:latin typeface="Montserrat"/>
            </a:endParaRPr>
          </a:p>
        </p:txBody>
      </p:sp>
      <p:sp>
        <p:nvSpPr>
          <p:cNvPr id="32" name="Chevron 60">
            <a:extLst>
              <a:ext uri="{FF2B5EF4-FFF2-40B4-BE49-F238E27FC236}">
                <a16:creationId xmlns:a16="http://schemas.microsoft.com/office/drawing/2014/main" id="{039254FC-D00F-4738-B7E7-05478FA9A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547" y="1962037"/>
            <a:ext cx="704850" cy="210740"/>
          </a:xfrm>
          <a:prstGeom prst="chevron">
            <a:avLst>
              <a:gd name="adj" fmla="val 50077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450">
                <a:latin typeface="Montserrat"/>
              </a:rPr>
              <a:t>RAN4 </a:t>
            </a:r>
          </a:p>
          <a:p>
            <a:pPr algn="ctr"/>
            <a:r>
              <a:rPr lang="fr-FR" altLang="en-US" sz="450">
                <a:latin typeface="Montserrat"/>
              </a:rPr>
              <a:t>content def.</a:t>
            </a:r>
          </a:p>
        </p:txBody>
      </p:sp>
      <p:sp>
        <p:nvSpPr>
          <p:cNvPr id="33" name="Chevron 60">
            <a:extLst>
              <a:ext uri="{FF2B5EF4-FFF2-40B4-BE49-F238E27FC236}">
                <a16:creationId xmlns:a16="http://schemas.microsoft.com/office/drawing/2014/main" id="{E0479407-B332-4719-8EAA-9E4D362E5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318" y="1962037"/>
            <a:ext cx="890588" cy="21074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600" b="1" dirty="0">
                <a:latin typeface="Montserrat" panose="00000500000000000000" pitchFamily="50" charset="0"/>
              </a:rPr>
              <a:t> </a:t>
            </a:r>
            <a:r>
              <a:rPr lang="fr-FR" altLang="en-US" sz="600" dirty="0">
                <a:latin typeface="Montserrat" panose="00000500000000000000" pitchFamily="50" charset="0"/>
              </a:rPr>
              <a:t>RAN Content </a:t>
            </a:r>
            <a:r>
              <a:rPr lang="fr-FR" altLang="en-US" sz="600" dirty="0" err="1">
                <a:latin typeface="Montserrat" panose="00000500000000000000" pitchFamily="50" charset="0"/>
              </a:rPr>
              <a:t>def</a:t>
            </a:r>
            <a:r>
              <a:rPr lang="fr-FR" altLang="en-US" sz="6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34" name="TextBox 1">
            <a:extLst>
              <a:ext uri="{FF2B5EF4-FFF2-40B4-BE49-F238E27FC236}">
                <a16:creationId xmlns:a16="http://schemas.microsoft.com/office/drawing/2014/main" id="{B4876F43-500A-44C2-B90A-C0AA034CE2A5}"/>
              </a:ext>
            </a:extLst>
          </p:cNvPr>
          <p:cNvSpPr txBox="1"/>
          <p:nvPr/>
        </p:nvSpPr>
        <p:spPr>
          <a:xfrm>
            <a:off x="2606474" y="1346696"/>
            <a:ext cx="421910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5" name="TextBox 57">
            <a:extLst>
              <a:ext uri="{FF2B5EF4-FFF2-40B4-BE49-F238E27FC236}">
                <a16:creationId xmlns:a16="http://schemas.microsoft.com/office/drawing/2014/main" id="{898521D4-54A2-4414-BD76-34D015381605}"/>
              </a:ext>
            </a:extLst>
          </p:cNvPr>
          <p:cNvSpPr txBox="1"/>
          <p:nvPr/>
        </p:nvSpPr>
        <p:spPr>
          <a:xfrm>
            <a:off x="4634109" y="1346696"/>
            <a:ext cx="412292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36" name="TextBox 2">
            <a:extLst>
              <a:ext uri="{FF2B5EF4-FFF2-40B4-BE49-F238E27FC236}">
                <a16:creationId xmlns:a16="http://schemas.microsoft.com/office/drawing/2014/main" id="{7225E504-1DF0-4DB8-B39F-A76442B14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724" y="1589133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37" name="TextBox 59">
            <a:extLst>
              <a:ext uri="{FF2B5EF4-FFF2-40B4-BE49-F238E27FC236}">
                <a16:creationId xmlns:a16="http://schemas.microsoft.com/office/drawing/2014/main" id="{025A1DC8-DBD0-45EC-A0DC-4AECFD616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8084" y="1579608"/>
            <a:ext cx="28886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Mar.</a:t>
            </a:r>
          </a:p>
        </p:txBody>
      </p:sp>
      <p:sp>
        <p:nvSpPr>
          <p:cNvPr id="38" name="TextBox 60">
            <a:extLst>
              <a:ext uri="{FF2B5EF4-FFF2-40B4-BE49-F238E27FC236}">
                <a16:creationId xmlns:a16="http://schemas.microsoft.com/office/drawing/2014/main" id="{C20FDC14-0920-49DE-A648-6151F5A72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3821" y="1589133"/>
            <a:ext cx="28886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Mar.</a:t>
            </a:r>
          </a:p>
        </p:txBody>
      </p:sp>
      <p:sp>
        <p:nvSpPr>
          <p:cNvPr id="39" name="TextBox 61">
            <a:extLst>
              <a:ext uri="{FF2B5EF4-FFF2-40B4-BE49-F238E27FC236}">
                <a16:creationId xmlns:a16="http://schemas.microsoft.com/office/drawing/2014/main" id="{2E9C853B-F248-475B-AE1B-399DB0DCA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7143" y="1589133"/>
            <a:ext cx="28886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Mar.</a:t>
            </a:r>
          </a:p>
        </p:txBody>
      </p:sp>
      <p:sp>
        <p:nvSpPr>
          <p:cNvPr id="40" name="TextBox 62">
            <a:extLst>
              <a:ext uri="{FF2B5EF4-FFF2-40B4-BE49-F238E27FC236}">
                <a16:creationId xmlns:a16="http://schemas.microsoft.com/office/drawing/2014/main" id="{D56560B0-067B-45D3-9546-4B1128E30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3624" y="1589133"/>
            <a:ext cx="282450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Jun.</a:t>
            </a:r>
          </a:p>
        </p:txBody>
      </p:sp>
      <p:sp>
        <p:nvSpPr>
          <p:cNvPr id="41" name="TextBox 63">
            <a:extLst>
              <a:ext uri="{FF2B5EF4-FFF2-40B4-BE49-F238E27FC236}">
                <a16:creationId xmlns:a16="http://schemas.microsoft.com/office/drawing/2014/main" id="{B57822CC-1B4F-42C1-BBBF-71A8A2B0E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403" y="1589133"/>
            <a:ext cx="282450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Jun.</a:t>
            </a:r>
          </a:p>
        </p:txBody>
      </p:sp>
      <p:sp>
        <p:nvSpPr>
          <p:cNvPr id="42" name="TextBox 64">
            <a:extLst>
              <a:ext uri="{FF2B5EF4-FFF2-40B4-BE49-F238E27FC236}">
                <a16:creationId xmlns:a16="http://schemas.microsoft.com/office/drawing/2014/main" id="{AD5A2933-AA45-4855-846F-C1FA02108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828" y="1589133"/>
            <a:ext cx="282450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Jun.</a:t>
            </a:r>
          </a:p>
        </p:txBody>
      </p:sp>
      <p:sp>
        <p:nvSpPr>
          <p:cNvPr id="43" name="TextBox 65">
            <a:extLst>
              <a:ext uri="{FF2B5EF4-FFF2-40B4-BE49-F238E27FC236}">
                <a16:creationId xmlns:a16="http://schemas.microsoft.com/office/drawing/2014/main" id="{069BB920-9196-4F58-A14D-422F440C6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4649" y="1589133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44" name="TextBox 66">
            <a:extLst>
              <a:ext uri="{FF2B5EF4-FFF2-40B4-BE49-F238E27FC236}">
                <a16:creationId xmlns:a16="http://schemas.microsoft.com/office/drawing/2014/main" id="{299CE7F2-06A4-4A92-AE2F-F14C78D7D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803" y="1589133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D0B53CF-2C17-4E7C-84A6-05620A235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903" y="1604610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46" name="TextBox 69">
            <a:extLst>
              <a:ext uri="{FF2B5EF4-FFF2-40B4-BE49-F238E27FC236}">
                <a16:creationId xmlns:a16="http://schemas.microsoft.com/office/drawing/2014/main" id="{E713CEDC-60F5-4734-A700-3DDD902C7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399" y="1589133"/>
            <a:ext cx="290464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Dec.</a:t>
            </a:r>
          </a:p>
        </p:txBody>
      </p:sp>
      <p:sp>
        <p:nvSpPr>
          <p:cNvPr id="47" name="TextBox 70">
            <a:extLst>
              <a:ext uri="{FF2B5EF4-FFF2-40B4-BE49-F238E27FC236}">
                <a16:creationId xmlns:a16="http://schemas.microsoft.com/office/drawing/2014/main" id="{AB64E089-14C8-4C63-AD5B-1A65E7ABF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8753" y="1589133"/>
            <a:ext cx="290464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Dec.</a:t>
            </a:r>
          </a:p>
        </p:txBody>
      </p:sp>
      <p:sp>
        <p:nvSpPr>
          <p:cNvPr id="48" name="TextBox 71">
            <a:extLst>
              <a:ext uri="{FF2B5EF4-FFF2-40B4-BE49-F238E27FC236}">
                <a16:creationId xmlns:a16="http://schemas.microsoft.com/office/drawing/2014/main" id="{6EB2BBE2-0E0F-42DD-A908-6083D1D49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815" y="1589133"/>
            <a:ext cx="290464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Dec.</a:t>
            </a:r>
          </a:p>
        </p:txBody>
      </p:sp>
      <p:sp>
        <p:nvSpPr>
          <p:cNvPr id="49" name="TextBox 91">
            <a:extLst>
              <a:ext uri="{FF2B5EF4-FFF2-40B4-BE49-F238E27FC236}">
                <a16:creationId xmlns:a16="http://schemas.microsoft.com/office/drawing/2014/main" id="{B58B147E-5671-4BFD-9122-E872A5EEDF2D}"/>
              </a:ext>
            </a:extLst>
          </p:cNvPr>
          <p:cNvSpPr txBox="1"/>
          <p:nvPr/>
        </p:nvSpPr>
        <p:spPr>
          <a:xfrm>
            <a:off x="6504580" y="1332408"/>
            <a:ext cx="417102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50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80DADBB-96ED-4E5E-92DB-2630E6692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937" y="1125786"/>
            <a:ext cx="386954" cy="22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Diamond 3">
            <a:extLst>
              <a:ext uri="{FF2B5EF4-FFF2-40B4-BE49-F238E27FC236}">
                <a16:creationId xmlns:a16="http://schemas.microsoft.com/office/drawing/2014/main" id="{B043C5CB-26C7-4E05-B7E3-C537F9C49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172" y="1928699"/>
            <a:ext cx="672703" cy="294084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450"/>
          </a:p>
        </p:txBody>
      </p:sp>
      <p:sp>
        <p:nvSpPr>
          <p:cNvPr id="52" name="TextBox 6">
            <a:extLst>
              <a:ext uri="{FF2B5EF4-FFF2-40B4-BE49-F238E27FC236}">
                <a16:creationId xmlns:a16="http://schemas.microsoft.com/office/drawing/2014/main" id="{9964F0A6-B4CC-44CC-9D7E-DF5AF43AD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53" y="1990611"/>
            <a:ext cx="49410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450" b="1">
                <a:latin typeface="Montserrat"/>
              </a:rPr>
              <a:t> </a:t>
            </a:r>
            <a:r>
              <a:rPr lang="fr-FR" altLang="en-US" sz="450">
                <a:latin typeface="Montserrat"/>
              </a:rPr>
              <a:t>RAN Rel-19 workshop</a:t>
            </a:r>
          </a:p>
        </p:txBody>
      </p:sp>
      <p:sp>
        <p:nvSpPr>
          <p:cNvPr id="53" name="Diamond 16">
            <a:extLst>
              <a:ext uri="{FF2B5EF4-FFF2-40B4-BE49-F238E27FC236}">
                <a16:creationId xmlns:a16="http://schemas.microsoft.com/office/drawing/2014/main" id="{79AB2882-3774-41F7-8D80-8A5396DDD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266" y="2256359"/>
            <a:ext cx="650081" cy="276225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750"/>
          </a:p>
        </p:txBody>
      </p:sp>
      <p:sp>
        <p:nvSpPr>
          <p:cNvPr id="54" name="Chevron 79">
            <a:extLst>
              <a:ext uri="{FF2B5EF4-FFF2-40B4-BE49-F238E27FC236}">
                <a16:creationId xmlns:a16="http://schemas.microsoft.com/office/drawing/2014/main" id="{31D03FB7-2414-48C2-85C9-4E5048A34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281" y="2872864"/>
            <a:ext cx="559594" cy="157163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25">
                <a:latin typeface="Montserrat"/>
              </a:rPr>
              <a:t>RAN4_Perf </a:t>
            </a:r>
            <a:endParaRPr lang="fr-FR" altLang="en-US" sz="375">
              <a:latin typeface="Montserrat"/>
            </a:endParaRPr>
          </a:p>
        </p:txBody>
      </p:sp>
      <p:sp>
        <p:nvSpPr>
          <p:cNvPr id="55" name="Chevron 58">
            <a:extLst>
              <a:ext uri="{FF2B5EF4-FFF2-40B4-BE49-F238E27FC236}">
                <a16:creationId xmlns:a16="http://schemas.microsoft.com/office/drawing/2014/main" id="{A69122BB-2AF3-4655-8E7C-A10A5800CFEB}"/>
              </a:ext>
            </a:extLst>
          </p:cNvPr>
          <p:cNvSpPr/>
          <p:nvPr/>
        </p:nvSpPr>
        <p:spPr bwMode="auto">
          <a:xfrm>
            <a:off x="2492175" y="3048363"/>
            <a:ext cx="2864644" cy="16906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56" name="Chevron 60">
            <a:extLst>
              <a:ext uri="{FF2B5EF4-FFF2-40B4-BE49-F238E27FC236}">
                <a16:creationId xmlns:a16="http://schemas.microsoft.com/office/drawing/2014/main" id="{D1850993-E973-4540-990E-D84E40FC199F}"/>
              </a:ext>
            </a:extLst>
          </p:cNvPr>
          <p:cNvSpPr/>
          <p:nvPr/>
        </p:nvSpPr>
        <p:spPr bwMode="auto">
          <a:xfrm>
            <a:off x="1814710" y="2702367"/>
            <a:ext cx="3011090" cy="15597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57" name="Chevron 60">
            <a:extLst>
              <a:ext uri="{FF2B5EF4-FFF2-40B4-BE49-F238E27FC236}">
                <a16:creationId xmlns:a16="http://schemas.microsoft.com/office/drawing/2014/main" id="{A1F02D97-2515-4C18-BCCD-C0B22026AC18}"/>
              </a:ext>
            </a:extLst>
          </p:cNvPr>
          <p:cNvSpPr/>
          <p:nvPr/>
        </p:nvSpPr>
        <p:spPr bwMode="auto">
          <a:xfrm>
            <a:off x="1461094" y="2525677"/>
            <a:ext cx="2375297" cy="1666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Stage 2 (SA2, SA6,…) Normative</a:t>
            </a:r>
          </a:p>
        </p:txBody>
      </p:sp>
      <p:sp>
        <p:nvSpPr>
          <p:cNvPr id="58" name="Chevron 60">
            <a:extLst>
              <a:ext uri="{FF2B5EF4-FFF2-40B4-BE49-F238E27FC236}">
                <a16:creationId xmlns:a16="http://schemas.microsoft.com/office/drawing/2014/main" id="{7DF826FC-2562-447A-AC7D-F4598559F0AE}"/>
              </a:ext>
            </a:extLst>
          </p:cNvPr>
          <p:cNvSpPr/>
          <p:nvPr/>
        </p:nvSpPr>
        <p:spPr bwMode="auto">
          <a:xfrm>
            <a:off x="2279053" y="2875246"/>
            <a:ext cx="3011090" cy="15597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675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59" name="Chevron 58">
            <a:extLst>
              <a:ext uri="{FF2B5EF4-FFF2-40B4-BE49-F238E27FC236}">
                <a16:creationId xmlns:a16="http://schemas.microsoft.com/office/drawing/2014/main" id="{4623866D-B100-48D8-86AE-8D413B992C9E}"/>
              </a:ext>
            </a:extLst>
          </p:cNvPr>
          <p:cNvSpPr/>
          <p:nvPr/>
        </p:nvSpPr>
        <p:spPr bwMode="auto">
          <a:xfrm>
            <a:off x="4091184" y="3234814"/>
            <a:ext cx="1789509" cy="179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1BAA0339-BBF8-4B97-A6C0-141953DA3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659" y="2282553"/>
            <a:ext cx="785813" cy="21074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600" dirty="0">
                <a:latin typeface="Montserrat" panose="00000500000000000000" pitchFamily="50" charset="0"/>
              </a:rPr>
              <a:t>St.2 Content </a:t>
            </a:r>
            <a:r>
              <a:rPr lang="fr-FR" altLang="en-US" sz="600" dirty="0" err="1">
                <a:latin typeface="Montserrat" panose="00000500000000000000" pitchFamily="50" charset="0"/>
              </a:rPr>
              <a:t>approval</a:t>
            </a:r>
            <a:endParaRPr lang="fr-FR" altLang="en-US" sz="600" dirty="0">
              <a:latin typeface="Montserrat" panose="00000500000000000000" pitchFamily="50" charset="0"/>
            </a:endParaRPr>
          </a:p>
        </p:txBody>
      </p:sp>
      <p:sp>
        <p:nvSpPr>
          <p:cNvPr id="61" name="TextBox 7">
            <a:extLst>
              <a:ext uri="{FF2B5EF4-FFF2-40B4-BE49-F238E27FC236}">
                <a16:creationId xmlns:a16="http://schemas.microsoft.com/office/drawing/2014/main" id="{B49A3C1C-6D9E-4B71-8F71-CA8D6B956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267" y="2277790"/>
            <a:ext cx="4860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450">
                <a:latin typeface="Montserrat"/>
              </a:rPr>
              <a:t>SA Rel-19 </a:t>
            </a:r>
          </a:p>
          <a:p>
            <a:pPr algn="ctr"/>
            <a:r>
              <a:rPr lang="fr-FR" altLang="en-US" sz="450">
                <a:latin typeface="Montserrat"/>
              </a:rPr>
              <a:t>Workshop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417DE3C7-EDE7-4E50-BAED-5F8C4960C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63" y="1524839"/>
            <a:ext cx="476412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 dirty="0">
                <a:latin typeface="Montserrat"/>
              </a:rPr>
              <a:t>TSG#100</a:t>
            </a:r>
            <a:endParaRPr lang="en-GB" altLang="en-US" sz="300" dirty="0">
              <a:latin typeface="Montserrat"/>
            </a:endParaRP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1EEAC8AD-4379-4CBA-BD98-FCDE4F70B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24" y="1602229"/>
            <a:ext cx="301686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June</a:t>
            </a:r>
          </a:p>
        </p:txBody>
      </p: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2A5A664A-2D3D-4F03-BB19-CAC0223A071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80069" y="1686763"/>
            <a:ext cx="3572" cy="343574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5" name="TextBox 28">
            <a:extLst>
              <a:ext uri="{FF2B5EF4-FFF2-40B4-BE49-F238E27FC236}">
                <a16:creationId xmlns:a16="http://schemas.microsoft.com/office/drawing/2014/main" id="{FE9B703E-68CB-4835-B371-8E5F873422DE}"/>
              </a:ext>
            </a:extLst>
          </p:cNvPr>
          <p:cNvSpPr txBox="1"/>
          <p:nvPr/>
        </p:nvSpPr>
        <p:spPr>
          <a:xfrm>
            <a:off x="912215" y="1349077"/>
            <a:ext cx="412292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6" name="Rectangle 12">
            <a:extLst>
              <a:ext uri="{FF2B5EF4-FFF2-40B4-BE49-F238E27FC236}">
                <a16:creationId xmlns:a16="http://schemas.microsoft.com/office/drawing/2014/main" id="{1149B9D1-9FC8-4859-90FE-DD61197CB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993" y="5015305"/>
            <a:ext cx="6524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35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D3331AF5-1A80-4802-BB4B-6EB3CEE108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7409" y="1674858"/>
            <a:ext cx="0" cy="340240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8" name="Rectangle 3">
            <a:extLst>
              <a:ext uri="{FF2B5EF4-FFF2-40B4-BE49-F238E27FC236}">
                <a16:creationId xmlns:a16="http://schemas.microsoft.com/office/drawing/2014/main" id="{2C6D9975-9049-4733-971B-AFD4A348E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387" y="2504247"/>
            <a:ext cx="5069681" cy="930441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 sz="750" dirty="0"/>
          </a:p>
        </p:txBody>
      </p:sp>
      <p:sp>
        <p:nvSpPr>
          <p:cNvPr id="69" name="TextBox 4">
            <a:extLst>
              <a:ext uri="{FF2B5EF4-FFF2-40B4-BE49-F238E27FC236}">
                <a16:creationId xmlns:a16="http://schemas.microsoft.com/office/drawing/2014/main" id="{94D46BE9-138F-4082-AF0F-1833778AB2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346" y="3250873"/>
            <a:ext cx="2719014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75" dirty="0"/>
              <a:t>NEW at TSG#99 - Working assumption for SA, endorsed for RAN </a:t>
            </a:r>
          </a:p>
        </p:txBody>
      </p:sp>
      <p:sp>
        <p:nvSpPr>
          <p:cNvPr id="70" name="Chevron 60">
            <a:extLst>
              <a:ext uri="{FF2B5EF4-FFF2-40B4-BE49-F238E27FC236}">
                <a16:creationId xmlns:a16="http://schemas.microsoft.com/office/drawing/2014/main" id="{D63708F9-6378-4143-B362-943E6881459D}"/>
              </a:ext>
            </a:extLst>
          </p:cNvPr>
          <p:cNvSpPr/>
          <p:nvPr/>
        </p:nvSpPr>
        <p:spPr bwMode="auto">
          <a:xfrm>
            <a:off x="1225349" y="1766535"/>
            <a:ext cx="548879" cy="1666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A261021C-3654-40B8-B16A-A0CC36C89D27}"/>
              </a:ext>
            </a:extLst>
          </p:cNvPr>
          <p:cNvSpPr/>
          <p:nvPr/>
        </p:nvSpPr>
        <p:spPr bwMode="auto">
          <a:xfrm>
            <a:off x="275231" y="1764154"/>
            <a:ext cx="1046560" cy="1666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87A5B7A8-21D1-43AF-9CF3-F57729F0539D}"/>
              </a:ext>
            </a:extLst>
          </p:cNvPr>
          <p:cNvSpPr txBox="1">
            <a:spLocks/>
          </p:cNvSpPr>
          <p:nvPr/>
        </p:nvSpPr>
        <p:spPr bwMode="auto">
          <a:xfrm>
            <a:off x="137119" y="992913"/>
            <a:ext cx="6379742" cy="2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1800" dirty="0">
                <a:solidFill>
                  <a:schemeClr val="accent1"/>
                </a:solidFill>
              </a:rPr>
              <a:t>From S5-234062:</a:t>
            </a:r>
            <a:r>
              <a:rPr lang="en-GB" sz="1800" dirty="0"/>
              <a:t> Release 19 timeline– figure with SA5 OAM (considering of sync with SA1/SA2/SA6/RAN/CT)</a:t>
            </a:r>
            <a:endParaRPr lang="en-US" sz="1800" dirty="0"/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6D18C63-8B79-419A-8FFC-83DC2C667CBD}"/>
              </a:ext>
            </a:extLst>
          </p:cNvPr>
          <p:cNvSpPr/>
          <p:nvPr/>
        </p:nvSpPr>
        <p:spPr bwMode="auto">
          <a:xfrm>
            <a:off x="1767084" y="3812468"/>
            <a:ext cx="1031677" cy="1625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 (SA5 OAM)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D401BDA8-F258-49F6-9516-C5531C755238}"/>
              </a:ext>
            </a:extLst>
          </p:cNvPr>
          <p:cNvSpPr/>
          <p:nvPr/>
        </p:nvSpPr>
        <p:spPr bwMode="auto">
          <a:xfrm>
            <a:off x="3360258" y="4744168"/>
            <a:ext cx="962620" cy="25423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525" dirty="0">
                <a:latin typeface="Montserrat" panose="00000500000000000000" pitchFamily="50" charset="0"/>
                <a:ea typeface="ＭＳ Ｐゴシック" charset="-128"/>
              </a:rPr>
              <a:t>Stage 1 (Standalone OAM –part 2/SA5 RAN </a:t>
            </a:r>
            <a:r>
              <a:rPr lang="fr-FR" sz="525" dirty="0" err="1">
                <a:latin typeface="Montserrat" panose="00000500000000000000" pitchFamily="50" charset="0"/>
                <a:ea typeface="ＭＳ Ｐゴシック" charset="-128"/>
              </a:rPr>
              <a:t>related</a:t>
            </a:r>
            <a:r>
              <a:rPr lang="fr-FR" sz="525" dirty="0">
                <a:latin typeface="Montserrat" panose="00000500000000000000" pitchFamily="50" charset="0"/>
                <a:ea typeface="ＭＳ Ｐゴシック" charset="-128"/>
              </a:rPr>
              <a:t> OAM)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274BFABB-2E29-4D6C-A5D9-B946CE759E1E}"/>
              </a:ext>
            </a:extLst>
          </p:cNvPr>
          <p:cNvSpPr/>
          <p:nvPr/>
        </p:nvSpPr>
        <p:spPr bwMode="auto">
          <a:xfrm>
            <a:off x="3351923" y="5011929"/>
            <a:ext cx="2010827" cy="27459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sz="675" dirty="0">
                <a:latin typeface="Montserrat" panose="00000500000000000000" pitchFamily="50" charset="0"/>
                <a:ea typeface="ＭＳ Ｐゴシック" charset="-128"/>
              </a:rPr>
              <a:t>Stage 2 Functional and stage 3 work (standalone OAM part 2/RAN related OAM)</a:t>
            </a:r>
          </a:p>
        </p:txBody>
      </p:sp>
      <p:sp>
        <p:nvSpPr>
          <p:cNvPr id="91" name="矩形 1">
            <a:extLst>
              <a:ext uri="{FF2B5EF4-FFF2-40B4-BE49-F238E27FC236}">
                <a16:creationId xmlns:a16="http://schemas.microsoft.com/office/drawing/2014/main" id="{494185F5-C5FE-4734-B817-D91278C24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63" y="3461341"/>
            <a:ext cx="5612605" cy="2132771"/>
          </a:xfrm>
          <a:prstGeom prst="rect">
            <a:avLst/>
          </a:prstGeom>
          <a:noFill/>
          <a:ln w="1905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750"/>
          </a:p>
        </p:txBody>
      </p:sp>
      <p:sp>
        <p:nvSpPr>
          <p:cNvPr id="92" name="文本框 2">
            <a:extLst>
              <a:ext uri="{FF2B5EF4-FFF2-40B4-BE49-F238E27FC236}">
                <a16:creationId xmlns:a16="http://schemas.microsoft.com/office/drawing/2014/main" id="{66FDFAC2-D8F8-4531-8A25-D3CF624EC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7325" y="3575697"/>
            <a:ext cx="138211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50" b="1" dirty="0">
                <a:solidFill>
                  <a:srgbClr val="0000FF"/>
                </a:solidFill>
              </a:rPr>
              <a:t>SA5 OAM Rel-19 Timeline </a:t>
            </a:r>
            <a:endParaRPr lang="zh-CN" altLang="en-US" sz="750" b="1" dirty="0">
              <a:solidFill>
                <a:srgbClr val="0000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391863-9417-4BA5-996D-C4B59948DFBE}"/>
              </a:ext>
            </a:extLst>
          </p:cNvPr>
          <p:cNvSpPr/>
          <p:nvPr/>
        </p:nvSpPr>
        <p:spPr bwMode="auto">
          <a:xfrm>
            <a:off x="1304926" y="3735724"/>
            <a:ext cx="451139" cy="41177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zh-CN" sz="600" b="1" dirty="0">
                <a:latin typeface="Arial" charset="0"/>
              </a:rPr>
              <a:t>SA5#151~152</a:t>
            </a:r>
            <a:r>
              <a:rPr lang="en-US" altLang="zh-CN" sz="600" dirty="0">
                <a:latin typeface="Arial" charset="0"/>
              </a:rPr>
              <a:t>:New Rel-19 SIDs</a:t>
            </a:r>
            <a:endParaRPr lang="zh-CN" altLang="en-US" sz="600" dirty="0">
              <a:latin typeface="Arial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7D0FE85-E0F3-43D5-8615-37689107E2B4}"/>
              </a:ext>
            </a:extLst>
          </p:cNvPr>
          <p:cNvSpPr/>
          <p:nvPr/>
        </p:nvSpPr>
        <p:spPr bwMode="auto">
          <a:xfrm>
            <a:off x="2613605" y="4756714"/>
            <a:ext cx="753591" cy="39244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675" b="1" dirty="0">
                <a:latin typeface="Arial" charset="0"/>
              </a:rPr>
              <a:t>SA5#155~156:</a:t>
            </a:r>
            <a:r>
              <a:rPr lang="en-US" altLang="zh-CN" sz="675" dirty="0">
                <a:latin typeface="Arial" charset="0"/>
              </a:rPr>
              <a:t>New WIDs</a:t>
            </a:r>
          </a:p>
          <a:p>
            <a:r>
              <a:rPr lang="en-US" altLang="zh-CN" sz="675" dirty="0">
                <a:latin typeface="Arial" charset="0"/>
              </a:rPr>
              <a:t>package 2</a:t>
            </a:r>
            <a:endParaRPr lang="zh-CN" altLang="en-US" sz="675" dirty="0">
              <a:latin typeface="Arial" charset="0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64731DF-408C-46C2-A6A9-DB7D85C79868}"/>
              </a:ext>
            </a:extLst>
          </p:cNvPr>
          <p:cNvCxnSpPr>
            <a:cxnSpLocks/>
          </p:cNvCxnSpPr>
          <p:nvPr/>
        </p:nvCxnSpPr>
        <p:spPr bwMode="auto">
          <a:xfrm>
            <a:off x="2791001" y="5160692"/>
            <a:ext cx="0" cy="4334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9726608A-DDC6-4377-A90A-9E97B64CB74B}"/>
              </a:ext>
            </a:extLst>
          </p:cNvPr>
          <p:cNvCxnSpPr>
            <a:cxnSpLocks/>
          </p:cNvCxnSpPr>
          <p:nvPr/>
        </p:nvCxnSpPr>
        <p:spPr bwMode="auto">
          <a:xfrm flipH="1">
            <a:off x="5350311" y="5070491"/>
            <a:ext cx="1150" cy="5236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7" name="Chevron 60">
            <a:extLst>
              <a:ext uri="{FF2B5EF4-FFF2-40B4-BE49-F238E27FC236}">
                <a16:creationId xmlns:a16="http://schemas.microsoft.com/office/drawing/2014/main" id="{489337C7-FE4E-40E2-9C3C-38847D1E6B6C}"/>
              </a:ext>
            </a:extLst>
          </p:cNvPr>
          <p:cNvSpPr/>
          <p:nvPr/>
        </p:nvSpPr>
        <p:spPr bwMode="auto">
          <a:xfrm>
            <a:off x="2731788" y="3807066"/>
            <a:ext cx="637877" cy="18347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525" dirty="0">
                <a:latin typeface="Montserrat" panose="00000500000000000000" pitchFamily="50" charset="0"/>
                <a:ea typeface="ＭＳ Ｐゴシック" charset="-128"/>
              </a:rPr>
              <a:t>Studies (SA5 OAM)</a:t>
            </a: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99D16E3A-E211-4825-BC28-EA84119254C7}"/>
              </a:ext>
            </a:extLst>
          </p:cNvPr>
          <p:cNvSpPr/>
          <p:nvPr/>
        </p:nvSpPr>
        <p:spPr bwMode="auto">
          <a:xfrm>
            <a:off x="2299295" y="4274687"/>
            <a:ext cx="1531463" cy="20208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Stage 1 (</a:t>
            </a:r>
            <a:r>
              <a:rPr lang="fr-FR" altLang="zh-CN" sz="600" dirty="0">
                <a:latin typeface="Montserrat" panose="00000500000000000000" pitchFamily="50" charset="0"/>
                <a:ea typeface="ＭＳ Ｐゴシック" charset="-128"/>
              </a:rPr>
              <a:t>Standalone OAM-part 1/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SA2/SA6 related OAM)</a:t>
            </a: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441A68E0-5D21-4A39-BAB1-C40AE40C8A71}"/>
              </a:ext>
            </a:extLst>
          </p:cNvPr>
          <p:cNvSpPr/>
          <p:nvPr/>
        </p:nvSpPr>
        <p:spPr bwMode="auto">
          <a:xfrm>
            <a:off x="2404662" y="4480213"/>
            <a:ext cx="2406253" cy="21368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sz="600" dirty="0">
                <a:latin typeface="Montserrat" panose="00000500000000000000" pitchFamily="50" charset="0"/>
                <a:ea typeface="ＭＳ Ｐゴシック" charset="-128"/>
              </a:rPr>
              <a:t>Stage 2 Functional work (</a:t>
            </a: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</a:rPr>
              <a:t>SA2/6 </a:t>
            </a:r>
            <a:r>
              <a:rPr lang="en-US" sz="600" dirty="0">
                <a:latin typeface="Montserrat" panose="00000500000000000000" pitchFamily="50" charset="0"/>
                <a:ea typeface="ＭＳ Ｐゴシック" charset="-128"/>
              </a:rPr>
              <a:t>related OAM) and CT related stage3 work, Stage2/stage3 for standalone OAM-part1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1C806E2-A949-459E-88BF-F9C288D4D26F}"/>
              </a:ext>
            </a:extLst>
          </p:cNvPr>
          <p:cNvSpPr/>
          <p:nvPr/>
        </p:nvSpPr>
        <p:spPr bwMode="auto">
          <a:xfrm>
            <a:off x="2438534" y="2120949"/>
            <a:ext cx="1374638" cy="257964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79CCF4C0-33A4-4D28-A8C0-A99D538A281A}"/>
              </a:ext>
            </a:extLst>
          </p:cNvPr>
          <p:cNvSpPr/>
          <p:nvPr/>
        </p:nvSpPr>
        <p:spPr bwMode="auto">
          <a:xfrm>
            <a:off x="3375509" y="2318594"/>
            <a:ext cx="1969446" cy="2683254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1752441-777B-4187-99C7-BDC88CC65DF4}"/>
              </a:ext>
            </a:extLst>
          </p:cNvPr>
          <p:cNvSpPr txBox="1"/>
          <p:nvPr/>
        </p:nvSpPr>
        <p:spPr>
          <a:xfrm>
            <a:off x="6409108" y="1839283"/>
            <a:ext cx="2656761" cy="38664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825" b="1" dirty="0">
                <a:latin typeface="+mn-lt"/>
                <a:ea typeface="Microsoft YaHei" panose="020B0503020204020204" pitchFamily="34" charset="-122"/>
              </a:rPr>
              <a:t>Categorization of SA5 work: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Standalone OAM (part 1 and part 2) </a:t>
            </a:r>
          </a:p>
          <a:p>
            <a:pPr lvl="1"/>
            <a:r>
              <a:rPr lang="en-US" altLang="zh-CN" sz="750" dirty="0">
                <a:latin typeface="+mn-lt"/>
                <a:ea typeface="Microsoft YaHei" panose="020B0503020204020204" pitchFamily="34" charset="-122"/>
              </a:rPr>
              <a:t>Part1: work related to Rel-18 study with no Rel-18 WI and other potential high priority </a:t>
            </a:r>
            <a:r>
              <a:rPr lang="en-US" altLang="zh-CN" sz="750" dirty="0" err="1">
                <a:latin typeface="+mn-lt"/>
                <a:ea typeface="Microsoft YaHei" panose="020B0503020204020204" pitchFamily="34" charset="-122"/>
              </a:rPr>
              <a:t>WIs.</a:t>
            </a:r>
            <a:endParaRPr lang="en-US" altLang="zh-CN" sz="750" dirty="0">
              <a:latin typeface="+mn-lt"/>
              <a:ea typeface="Microsoft YaHei" panose="020B0503020204020204" pitchFamily="34" charset="-122"/>
            </a:endParaRPr>
          </a:p>
          <a:p>
            <a:pPr lvl="1"/>
            <a:r>
              <a:rPr lang="en-US" altLang="zh-CN" sz="750" dirty="0">
                <a:latin typeface="+mn-lt"/>
                <a:ea typeface="Microsoft YaHei" panose="020B0503020204020204" pitchFamily="34" charset="-122"/>
              </a:rPr>
              <a:t>Part2: other potential rel-19 SIs/</a:t>
            </a:r>
            <a:r>
              <a:rPr lang="en-US" altLang="zh-CN" sz="750" dirty="0" err="1">
                <a:latin typeface="+mn-lt"/>
                <a:ea typeface="Microsoft YaHei" panose="020B0503020204020204" pitchFamily="34" charset="-122"/>
              </a:rPr>
              <a:t>WIs.</a:t>
            </a:r>
            <a:endParaRPr lang="en-US" altLang="zh-CN" sz="750" dirty="0">
              <a:latin typeface="+mn-lt"/>
              <a:ea typeface="Microsoft YaHei" panose="020B0503020204020204" pitchFamily="34" charset="-122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SA1 related OAM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SA2/6 related OAM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RAN/CT related OAM</a:t>
            </a:r>
            <a:endParaRPr lang="en-US" altLang="zh-CN" sz="825" b="1" dirty="0">
              <a:latin typeface="+mn-lt"/>
              <a:ea typeface="Microsoft YaHei" panose="020B0503020204020204" pitchFamily="34" charset="-122"/>
            </a:endParaRPr>
          </a:p>
          <a:p>
            <a:r>
              <a:rPr lang="en-US" altLang="zh-CN" sz="825" b="1" dirty="0">
                <a:latin typeface="+mn-lt"/>
                <a:ea typeface="Microsoft YaHei" panose="020B0503020204020204" pitchFamily="34" charset="-122"/>
              </a:rPr>
              <a:t>Key sync periods and potential sync consideration:</a:t>
            </a:r>
          </a:p>
          <a:p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① 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(SA5#150)</a:t>
            </a:r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~Dec.2023 (SA5#152/</a:t>
            </a:r>
            <a:r>
              <a:rPr lang="en-US" altLang="zh-CN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TSG#102)</a:t>
            </a:r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follow SA1 discussion with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DP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②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Oct (SA5#151) ~Dec.2023 (SA5#152/TSG#102):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Rel-19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SIs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discussion time window. All SIs are to be ready in TSG#102.</a:t>
            </a:r>
          </a:p>
          <a:p>
            <a:pPr lvl="0"/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③</a:t>
            </a:r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Jan (SA5#153) ~Jun. 2024 (SA5#155/TSG#104)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: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WID package 1(</a:t>
            </a:r>
            <a:r>
              <a:rPr lang="en-US" altLang="zh-CN" sz="825" b="1" dirty="0">
                <a:solidFill>
                  <a:srgbClr val="FF0000"/>
                </a:solidFill>
                <a:latin typeface="Calibri"/>
                <a:ea typeface="Microsoft YaHei" panose="020B0503020204020204" pitchFamily="34" charset="-122"/>
              </a:rPr>
              <a:t>Standalone OAM part1  and SA2/SA6 related OAM)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discussion time window. Standalone OAM part 1 and SA2/SA6 related </a:t>
            </a:r>
            <a:r>
              <a:rPr lang="en-US" altLang="zh-CN" sz="825" dirty="0" err="1">
                <a:latin typeface="+mn-lt"/>
                <a:ea typeface="Microsoft YaHei" panose="020B0503020204020204" pitchFamily="34" charset="-122"/>
              </a:rPr>
              <a:t>Wis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should be ready in TSG#104, to be able to sync with SA2/SA6 discussion.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④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(SA5#155)~Sep. 2024 (SA5#156/TSG#105)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: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WID package 2 (standalone OAM part 2 and RAN/CT related OAM)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 discussion time window. Standalone OAM part 2 and RAN related SIs are to be ready in TSG#105, to be able to sync with RAN/CT.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⑤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(SA5#150) ~Dec.2023 (SA5#152/ TSG#102)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potential sync time window with SA1(6 months).</a:t>
            </a:r>
            <a:endParaRPr lang="en-US" altLang="zh-CN" sz="825" b="1" dirty="0">
              <a:solidFill>
                <a:srgbClr val="0000FF"/>
              </a:solidFill>
              <a:latin typeface="+mn-lt"/>
              <a:ea typeface="Microsoft YaHei" panose="020B0503020204020204" pitchFamily="34" charset="-122"/>
            </a:endParaRP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⑥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Apr (SA5#154)~Dec,2024 (SA5#158): 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potential sync </a:t>
            </a:r>
            <a:r>
              <a:rPr lang="en-US" altLang="zh-CN" sz="825" dirty="0">
                <a:solidFill>
                  <a:prstClr val="black"/>
                </a:solidFill>
                <a:latin typeface="Calibri"/>
                <a:ea typeface="Microsoft YaHei" panose="020B0503020204020204" pitchFamily="34" charset="-122"/>
              </a:rPr>
              <a:t>time window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with SA2/SA6(9 months).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⑦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Oct,2024(SA5#157)~Sep,2025 (TSG#109): 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potential sync time window with RAN/CT (12 months).</a:t>
            </a:r>
            <a:endParaRPr lang="zh-CN" altLang="en-US" sz="825" dirty="0">
              <a:latin typeface="+mn-lt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4A0C4C09-656A-4EBA-845F-2F07940F10B8}"/>
              </a:ext>
            </a:extLst>
          </p:cNvPr>
          <p:cNvSpPr/>
          <p:nvPr/>
        </p:nvSpPr>
        <p:spPr>
          <a:xfrm>
            <a:off x="1026110" y="3797751"/>
            <a:ext cx="280846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</a:t>
            </a:r>
            <a:endParaRPr lang="zh-CN" altLang="en-US" sz="750" b="1" dirty="0">
              <a:solidFill>
                <a:srgbClr val="FF0000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30C3BC8D-9B3D-4C68-BB15-89D9518B50A6}"/>
              </a:ext>
            </a:extLst>
          </p:cNvPr>
          <p:cNvSpPr/>
          <p:nvPr/>
        </p:nvSpPr>
        <p:spPr>
          <a:xfrm>
            <a:off x="2454199" y="1891908"/>
            <a:ext cx="155844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⑥ </a:t>
            </a:r>
            <a:r>
              <a:rPr lang="en-US" altLang="zh-CN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9 months SA2/6 sync</a:t>
            </a:r>
            <a:endParaRPr lang="zh-CN" altLang="en-US" sz="9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C28EA64-B696-44E3-8A86-6E6942D29097}"/>
              </a:ext>
            </a:extLst>
          </p:cNvPr>
          <p:cNvSpPr/>
          <p:nvPr/>
        </p:nvSpPr>
        <p:spPr>
          <a:xfrm>
            <a:off x="3838175" y="2096834"/>
            <a:ext cx="174599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⑦</a:t>
            </a:r>
            <a:r>
              <a:rPr lang="zh-CN" altLang="en-US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12 months RAN/CT sync</a:t>
            </a:r>
            <a:endParaRPr lang="zh-CN" altLang="en-US" sz="9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F672F5D-F087-4297-A821-A00B29A4F040}"/>
              </a:ext>
            </a:extLst>
          </p:cNvPr>
          <p:cNvCxnSpPr/>
          <p:nvPr/>
        </p:nvCxnSpPr>
        <p:spPr bwMode="auto">
          <a:xfrm flipH="1">
            <a:off x="2791000" y="5374897"/>
            <a:ext cx="83224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F7E8C959-7BA6-4823-BADF-3A961A71841A}"/>
              </a:ext>
            </a:extLst>
          </p:cNvPr>
          <p:cNvSpPr txBox="1"/>
          <p:nvPr/>
        </p:nvSpPr>
        <p:spPr>
          <a:xfrm>
            <a:off x="3629201" y="5339290"/>
            <a:ext cx="1184940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25" dirty="0">
                <a:solidFill>
                  <a:srgbClr val="FF0000"/>
                </a:solidFill>
              </a:rPr>
              <a:t>Work item 15 months</a:t>
            </a:r>
            <a:endParaRPr lang="zh-CN" altLang="en-US" sz="825" dirty="0">
              <a:solidFill>
                <a:srgbClr val="FF0000"/>
              </a:solidFill>
            </a:endParaRP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E96FAFF9-E821-427A-935B-4C9B8B79E197}"/>
              </a:ext>
            </a:extLst>
          </p:cNvPr>
          <p:cNvCxnSpPr>
            <a:cxnSpLocks/>
          </p:cNvCxnSpPr>
          <p:nvPr/>
        </p:nvCxnSpPr>
        <p:spPr bwMode="auto">
          <a:xfrm>
            <a:off x="4764368" y="5387060"/>
            <a:ext cx="598383" cy="34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5D8C3F65-DA37-4EB5-BFB9-0D5C32715617}"/>
              </a:ext>
            </a:extLst>
          </p:cNvPr>
          <p:cNvCxnSpPr>
            <a:cxnSpLocks/>
          </p:cNvCxnSpPr>
          <p:nvPr/>
        </p:nvCxnSpPr>
        <p:spPr bwMode="auto">
          <a:xfrm>
            <a:off x="1759929" y="5070491"/>
            <a:ext cx="0" cy="5236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32B44854-85F5-491F-B801-ED62ED2F380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767084" y="5408927"/>
            <a:ext cx="233645" cy="32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5" name="TextBox 114">
            <a:extLst>
              <a:ext uri="{FF2B5EF4-FFF2-40B4-BE49-F238E27FC236}">
                <a16:creationId xmlns:a16="http://schemas.microsoft.com/office/drawing/2014/main" id="{885CEAF4-B1D6-4BD1-A6E5-063D27B49715}"/>
              </a:ext>
            </a:extLst>
          </p:cNvPr>
          <p:cNvSpPr txBox="1"/>
          <p:nvPr/>
        </p:nvSpPr>
        <p:spPr>
          <a:xfrm>
            <a:off x="2000729" y="5256891"/>
            <a:ext cx="572513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8" dirty="0">
                <a:solidFill>
                  <a:srgbClr val="FF0000"/>
                </a:solidFill>
              </a:rPr>
              <a:t>Studies 6 months</a:t>
            </a:r>
            <a:endParaRPr lang="zh-CN" altLang="en-US" sz="788" dirty="0">
              <a:solidFill>
                <a:srgbClr val="FF0000"/>
              </a:solidFill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2657363F-DB56-493D-AF99-87EEDFB91981}"/>
              </a:ext>
            </a:extLst>
          </p:cNvPr>
          <p:cNvCxnSpPr>
            <a:cxnSpLocks/>
          </p:cNvCxnSpPr>
          <p:nvPr/>
        </p:nvCxnSpPr>
        <p:spPr bwMode="auto">
          <a:xfrm>
            <a:off x="2573242" y="5418473"/>
            <a:ext cx="22551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5DF9E10-CF5B-4034-A300-39D0483974F1}"/>
              </a:ext>
            </a:extLst>
          </p:cNvPr>
          <p:cNvSpPr/>
          <p:nvPr/>
        </p:nvSpPr>
        <p:spPr bwMode="auto">
          <a:xfrm>
            <a:off x="796503" y="3489098"/>
            <a:ext cx="957963" cy="2292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zh-CN" sz="600" b="1" dirty="0">
                <a:latin typeface="Arial" charset="0"/>
              </a:rPr>
              <a:t>SA5#150~152:</a:t>
            </a:r>
            <a:r>
              <a:rPr lang="en-US" altLang="zh-CN" sz="600" dirty="0">
                <a:latin typeface="Arial" charset="0"/>
              </a:rPr>
              <a:t>Follow SA1 discussion with DP</a:t>
            </a:r>
            <a:endParaRPr lang="zh-CN" altLang="en-US" sz="600" dirty="0">
              <a:latin typeface="Arial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529448A-9C3F-4531-9663-E9DC4C8A210F}"/>
              </a:ext>
            </a:extLst>
          </p:cNvPr>
          <p:cNvSpPr/>
          <p:nvPr/>
        </p:nvSpPr>
        <p:spPr>
          <a:xfrm>
            <a:off x="571693" y="3503850"/>
            <a:ext cx="280846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</a:t>
            </a:r>
            <a:endParaRPr lang="zh-CN" altLang="en-US" sz="750" b="1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15CFC2-31B8-40AA-8A16-DACFBF0A6FB5}"/>
              </a:ext>
            </a:extLst>
          </p:cNvPr>
          <p:cNvSpPr/>
          <p:nvPr/>
        </p:nvSpPr>
        <p:spPr>
          <a:xfrm>
            <a:off x="2270846" y="4890248"/>
            <a:ext cx="309700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 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55B002B-A295-4A5D-A8B2-E75613959CF9}"/>
              </a:ext>
            </a:extLst>
          </p:cNvPr>
          <p:cNvSpPr/>
          <p:nvPr/>
        </p:nvSpPr>
        <p:spPr bwMode="auto">
          <a:xfrm>
            <a:off x="831491" y="1759954"/>
            <a:ext cx="967143" cy="204711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CE6C41E3-2444-4AFC-95DE-794BDCD08AB2}"/>
              </a:ext>
            </a:extLst>
          </p:cNvPr>
          <p:cNvSpPr/>
          <p:nvPr/>
        </p:nvSpPr>
        <p:spPr>
          <a:xfrm>
            <a:off x="624727" y="2785022"/>
            <a:ext cx="1162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 </a:t>
            </a:r>
            <a:r>
              <a:rPr lang="en-US" altLang="zh-CN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 months SA1 sync</a:t>
            </a:r>
            <a:endParaRPr lang="zh-CN" altLang="en-US" sz="9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3" name="Chevron 60">
            <a:extLst>
              <a:ext uri="{FF2B5EF4-FFF2-40B4-BE49-F238E27FC236}">
                <a16:creationId xmlns:a16="http://schemas.microsoft.com/office/drawing/2014/main" id="{79FF77CC-9D95-4D39-8EF6-2BF1718D0B4B}"/>
              </a:ext>
            </a:extLst>
          </p:cNvPr>
          <p:cNvSpPr/>
          <p:nvPr/>
        </p:nvSpPr>
        <p:spPr bwMode="auto">
          <a:xfrm>
            <a:off x="1787325" y="3654343"/>
            <a:ext cx="1581679" cy="136328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altLang="zh-CN" sz="600" dirty="0">
                <a:latin typeface="Montserrat" panose="00000500000000000000" pitchFamily="50" charset="0"/>
                <a:ea typeface="ＭＳ Ｐゴシック" charset="-128"/>
              </a:rPr>
              <a:t>Studies (SA5 OAM) (standalone OAM-part2)</a:t>
            </a:r>
          </a:p>
        </p:txBody>
      </p:sp>
      <p:sp>
        <p:nvSpPr>
          <p:cNvPr id="112" name="Rectangle 2">
            <a:extLst>
              <a:ext uri="{FF2B5EF4-FFF2-40B4-BE49-F238E27FC236}">
                <a16:creationId xmlns:a16="http://schemas.microsoft.com/office/drawing/2014/main" id="{F2ADCDCA-FF4B-4867-B037-BBBA350A32D0}"/>
              </a:ext>
            </a:extLst>
          </p:cNvPr>
          <p:cNvSpPr/>
          <p:nvPr/>
        </p:nvSpPr>
        <p:spPr>
          <a:xfrm>
            <a:off x="1731726" y="4253799"/>
            <a:ext cx="309700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③</a:t>
            </a:r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D5AFF775-764C-4384-95EE-A355EAD07A13}"/>
              </a:ext>
            </a:extLst>
          </p:cNvPr>
          <p:cNvSpPr/>
          <p:nvPr/>
        </p:nvSpPr>
        <p:spPr bwMode="auto">
          <a:xfrm>
            <a:off x="1937892" y="4034580"/>
            <a:ext cx="2896201" cy="681378"/>
          </a:xfrm>
          <a:prstGeom prst="rect">
            <a:avLst/>
          </a:prstGeom>
          <a:noFill/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5351138B-6E09-4678-B3EB-1A28F51CB8F6}"/>
              </a:ext>
            </a:extLst>
          </p:cNvPr>
          <p:cNvSpPr/>
          <p:nvPr/>
        </p:nvSpPr>
        <p:spPr bwMode="auto">
          <a:xfrm>
            <a:off x="2561650" y="4727031"/>
            <a:ext cx="2788661" cy="567158"/>
          </a:xfrm>
          <a:prstGeom prst="rect">
            <a:avLst/>
          </a:prstGeom>
          <a:noFill/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412AFA0-A22C-4E4A-A1E7-78F63FBE3909}"/>
              </a:ext>
            </a:extLst>
          </p:cNvPr>
          <p:cNvSpPr/>
          <p:nvPr/>
        </p:nvSpPr>
        <p:spPr bwMode="auto">
          <a:xfrm>
            <a:off x="1967400" y="4048878"/>
            <a:ext cx="783413" cy="2192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525" b="1" dirty="0">
                <a:latin typeface="Arial" charset="0"/>
              </a:rPr>
              <a:t>SA5#153~155:</a:t>
            </a:r>
            <a:r>
              <a:rPr lang="en-US" altLang="zh-CN" sz="525" dirty="0">
                <a:latin typeface="Arial" charset="0"/>
              </a:rPr>
              <a:t> New WIDs package 1</a:t>
            </a:r>
            <a:endParaRPr lang="zh-CN" altLang="en-US" sz="525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2973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3007</TotalTime>
  <Words>2452</Words>
  <Application>Microsoft Office PowerPoint</Application>
  <PresentationFormat>On-screen Show (4:3)</PresentationFormat>
  <Paragraphs>422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Microsoft YaHei</vt:lpstr>
      <vt:lpstr>Microsoft YaHei UI</vt:lpstr>
      <vt:lpstr>Arial</vt:lpstr>
      <vt:lpstr>Calibri</vt:lpstr>
      <vt:lpstr>Montserrat</vt:lpstr>
      <vt:lpstr>Times New Roman</vt:lpstr>
      <vt:lpstr>Wingdings</vt:lpstr>
      <vt:lpstr>Office Theme</vt:lpstr>
      <vt:lpstr>PowerPoint Presentation</vt:lpstr>
      <vt:lpstr>From SA chair: Rel-19 Workshop Plan  (endorsed in SP-230383)</vt:lpstr>
      <vt:lpstr>From SA chair: Rel-19 Workshop Agenda </vt:lpstr>
      <vt:lpstr>From SA chair: Rel-19 Timeline</vt:lpstr>
      <vt:lpstr>From SA chair: Release 19 timeline - text version</vt:lpstr>
      <vt:lpstr>From SA chair: WG Input to Rel-19 Workshop</vt:lpstr>
      <vt:lpstr>From SA chair: WG Input to Rel-19 Workshop (example for SA2)</vt:lpstr>
      <vt:lpstr>WG Input to Rel-19 Workshop (example for SA5 OAM)</vt:lpstr>
      <vt:lpstr>PowerPoint Presentation</vt:lpstr>
      <vt:lpstr>TU Budget for SA5 OAM</vt:lpstr>
      <vt:lpstr>TU Budget for SA5 CH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Thomas Tovinger</cp:lastModifiedBy>
  <cp:revision>26</cp:revision>
  <dcterms:created xsi:type="dcterms:W3CDTF">2008-08-30T09:32:10Z</dcterms:created>
  <dcterms:modified xsi:type="dcterms:W3CDTF">2023-05-18T12:05:18Z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