
<file path=[Content_Types].xml><?xml version="1.0" encoding="utf-8"?>
<Types xmlns="http://schemas.openxmlformats.org/package/2006/content-types">
  <Default Extension="doc" ContentType="application/msword"/>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 id="2147483940" r:id="rId7"/>
  </p:sldMasterIdLst>
  <p:notesMasterIdLst>
    <p:notesMasterId r:id="rId28"/>
  </p:notesMasterIdLst>
  <p:handoutMasterIdLst>
    <p:handoutMasterId r:id="rId29"/>
  </p:handoutMasterIdLst>
  <p:sldIdLst>
    <p:sldId id="303" r:id="rId8"/>
    <p:sldId id="726" r:id="rId9"/>
    <p:sldId id="668" r:id="rId10"/>
    <p:sldId id="670" r:id="rId11"/>
    <p:sldId id="930" r:id="rId12"/>
    <p:sldId id="635" r:id="rId13"/>
    <p:sldId id="953" r:id="rId14"/>
    <p:sldId id="931" r:id="rId15"/>
    <p:sldId id="960" r:id="rId16"/>
    <p:sldId id="961" r:id="rId17"/>
    <p:sldId id="958" r:id="rId18"/>
    <p:sldId id="956" r:id="rId19"/>
    <p:sldId id="957" r:id="rId20"/>
    <p:sldId id="959" r:id="rId21"/>
    <p:sldId id="962" r:id="rId22"/>
    <p:sldId id="964" r:id="rId23"/>
    <p:sldId id="965" r:id="rId24"/>
    <p:sldId id="963" r:id="rId25"/>
    <p:sldId id="936" r:id="rId26"/>
    <p:sldId id="704" r:id="rId2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RIXX Software" initials="GG" lastIdx="1" clrIdx="0">
    <p:extLst>
      <p:ext uri="{19B8F6BF-5375-455C-9EA6-DF929625EA0E}">
        <p15:presenceInfo xmlns:p15="http://schemas.microsoft.com/office/powerpoint/2012/main" userId="MATRIXX Softwar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5C88D0"/>
    <a:srgbClr val="FFFFCC"/>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20" autoAdjust="0"/>
    <p:restoredTop sz="92197" autoAdjust="0"/>
  </p:normalViewPr>
  <p:slideViewPr>
    <p:cSldViewPr snapToGrid="0">
      <p:cViewPr varScale="1">
        <p:scale>
          <a:sx n="80" d="100"/>
          <a:sy n="80" d="100"/>
        </p:scale>
        <p:origin x="830"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100" d="100"/>
          <a:sy n="100" d="100"/>
        </p:scale>
        <p:origin x="1722" y="-12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3/3/2023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3/3/2023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83336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2117220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801218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2218919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788702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704146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5836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805179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
        <p:nvSpPr>
          <p:cNvPr id="5" name="标题 4"/>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2561068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70930350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147831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1841330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928227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EB3DEB1-7EBD-41E7-8CD2-408332011F25}" type="datetimeFigureOut">
              <a:rPr lang="zh-CN" altLang="en-US" smtClean="0"/>
              <a:t>2023/3/3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161516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1266" y="6423758"/>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S5-232009 CH exec report from SA5#147</a:t>
            </a: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52" r:id="rId4"/>
    <p:sldLayoutId id="2147483953" r:id="rId5"/>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B3DEB1-7EBD-41E7-8CD2-408332011F25}" type="datetimeFigureOut">
              <a:rPr lang="zh-CN" altLang="en-US" smtClean="0"/>
              <a:t>2023/3/3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230352186"/>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Microsoft_Word_97_-_2003_Document.doc"/><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14400" y="2551671"/>
            <a:ext cx="10363200"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GB" altLang="zh-CN" sz="4800" b="1" dirty="0"/>
              <a:t>Exec Report SA5#147 </a:t>
            </a:r>
            <a:br>
              <a:rPr lang="en-GB" sz="4800" b="1" i="1" dirty="0"/>
            </a:br>
            <a:r>
              <a:rPr lang="en-GB" sz="4800" dirty="0">
                <a:latin typeface="Arial" pitchFamily="34" charset="0"/>
              </a:rPr>
              <a:t> </a:t>
            </a:r>
            <a:r>
              <a:rPr lang="en-GB" altLang="zh-CN" sz="3200" b="1" dirty="0"/>
              <a:t>Charging Management (CH)</a:t>
            </a: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19300" y="4328507"/>
            <a:ext cx="8534400" cy="1752600"/>
          </a:xfrm>
        </p:spPr>
        <p:txBody>
          <a:bodyPr/>
          <a:lstStyle/>
          <a:p>
            <a:pPr>
              <a:lnSpc>
                <a:spcPct val="80000"/>
              </a:lnSpc>
            </a:pPr>
            <a:r>
              <a:rPr lang="en-GB" altLang="zh-CN" sz="2400" dirty="0">
                <a:latin typeface="Arial" charset="0"/>
              </a:rPr>
              <a:t>Gerald G</a:t>
            </a:r>
            <a:r>
              <a:rPr lang="en-US" sz="2400" dirty="0">
                <a:latin typeface="Arial" charset="0"/>
              </a:rPr>
              <a:t>ö</a:t>
            </a:r>
            <a:r>
              <a:rPr lang="en-GB" altLang="zh-CN" sz="2400" dirty="0">
                <a:latin typeface="Arial" charset="0"/>
              </a:rPr>
              <a:t>rmer</a:t>
            </a:r>
            <a:r>
              <a:rPr lang="de-DE" altLang="de-DE" sz="2400" dirty="0">
                <a:latin typeface="Arial" charset="0"/>
              </a:rPr>
              <a:t> SA5 Vice Chair, MATRIXX Software</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solidFill>
                  <a:srgbClr val="00B050"/>
                </a:solidFill>
              </a:rPr>
              <a:t>Rel-18 Study (FS_NETSLICE_CH_Ph2)</a:t>
            </a:r>
          </a:p>
        </p:txBody>
      </p:sp>
      <p:graphicFrame>
        <p:nvGraphicFramePr>
          <p:cNvPr id="3" name="Table 2"/>
          <p:cNvGraphicFramePr>
            <a:graphicFrameLocks noGrp="1"/>
          </p:cNvGraphicFramePr>
          <p:nvPr>
            <p:extLst>
              <p:ext uri="{D42A27DB-BD31-4B8C-83A1-F6EECF244321}">
                <p14:modId xmlns:p14="http://schemas.microsoft.com/office/powerpoint/2010/main" val="2958604315"/>
              </p:ext>
            </p:extLst>
          </p:nvPr>
        </p:nvGraphicFramePr>
        <p:xfrm>
          <a:off x="476812" y="1725949"/>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3832871">
                  <a:extLst>
                    <a:ext uri="{9D8B030D-6E8A-4147-A177-3AD203B41FA5}">
                      <a16:colId xmlns:a16="http://schemas.microsoft.com/office/drawing/2014/main" val="20001"/>
                    </a:ext>
                  </a:extLst>
                </a:gridCol>
                <a:gridCol w="1312652">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770190">
                  <a:extLst>
                    <a:ext uri="{9D8B030D-6E8A-4147-A177-3AD203B41FA5}">
                      <a16:colId xmlns:a16="http://schemas.microsoft.com/office/drawing/2014/main" val="1044384781"/>
                    </a:ext>
                  </a:extLst>
                </a:gridCol>
                <a:gridCol w="755779">
                  <a:extLst>
                    <a:ext uri="{9D8B030D-6E8A-4147-A177-3AD203B41FA5}">
                      <a16:colId xmlns:a16="http://schemas.microsoft.com/office/drawing/2014/main" val="20007"/>
                    </a:ext>
                  </a:extLst>
                </a:gridCol>
                <a:gridCol w="169575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920023</a:t>
                      </a: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Study on 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FS_NETSLICE_CH_Ph2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10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98</a:t>
                      </a:r>
                      <a:r>
                        <a:rPr lang="en-GB" altLang="zh-CN" sz="1000" b="0" i="0" u="none" strike="noStrike" dirty="0">
                          <a:solidFill>
                            <a:srgbClr val="000000"/>
                          </a:solidFill>
                          <a:effectLst/>
                          <a:latin typeface="Arial" panose="020B0604020202020204" pitchFamily="34" charset="0"/>
                        </a:rPr>
                        <a:t>%</a:t>
                      </a:r>
                      <a:endParaRPr lang="en-GB" sz="10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1000" b="0" i="0" u="none" strike="noStrike" dirty="0">
                          <a:solidFill>
                            <a:srgbClr val="000000"/>
                          </a:solidFill>
                          <a:effectLst/>
                          <a:latin typeface="Arial" panose="020B0604020202020204" pitchFamily="34" charset="0"/>
                        </a:rPr>
                        <a:t>SP-201082</a:t>
                      </a:r>
                    </a:p>
                  </a:txBody>
                  <a:tcPr marL="12700" marR="12700" marT="12703" marB="0" anchor="ctr"/>
                </a:tc>
                <a:tc>
                  <a:txBody>
                    <a:bodyPr/>
                    <a:lstStyle/>
                    <a:p>
                      <a:pPr algn="ctr">
                        <a:lnSpc>
                          <a:spcPct val="107000"/>
                        </a:lnSpc>
                        <a:spcAft>
                          <a:spcPts val="800"/>
                        </a:spcAft>
                      </a:pPr>
                      <a:r>
                        <a:rPr lang="en-GB" sz="1100" kern="1200" dirty="0">
                          <a:solidFill>
                            <a:srgbClr val="00B050"/>
                          </a:solidFill>
                          <a:latin typeface="+mn-lt"/>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a:t>
            </a:r>
            <a:r>
              <a:rPr lang="de-DE" altLang="de-DE" sz="2000" kern="0" dirty="0">
                <a:solidFill>
                  <a:schemeClr val="accent1"/>
                </a:solidFill>
              </a:rPr>
              <a:t>SA5#146Bis-e</a:t>
            </a:r>
            <a:r>
              <a:rPr lang="de-DE" altLang="de-DE" sz="2000" kern="0" dirty="0"/>
              <a:t> :</a:t>
            </a:r>
          </a:p>
          <a:p>
            <a:pPr lvl="1">
              <a:spcBef>
                <a:spcPts val="0"/>
              </a:spcBef>
              <a:spcAft>
                <a:spcPts val="0"/>
              </a:spcAft>
              <a:defRPr/>
            </a:pPr>
            <a:r>
              <a:rPr lang="en-US" altLang="zh-CN" sz="1400" dirty="0">
                <a:latin typeface="Calibri" pitchFamily="34" charset="0"/>
                <a:ea typeface="宋体" pitchFamily="2" charset="-122"/>
                <a:cs typeface="Arial" charset="0"/>
              </a:rPr>
              <a:t>6 pCRs for TR 32.847 were approved covering</a:t>
            </a:r>
          </a:p>
          <a:p>
            <a:pPr lvl="2">
              <a:spcBef>
                <a:spcPts val="0"/>
              </a:spcBef>
              <a:spcAft>
                <a:spcPts val="0"/>
              </a:spcAft>
              <a:defRPr/>
            </a:pPr>
            <a:r>
              <a:rPr lang="en-GB" sz="1400" dirty="0">
                <a:latin typeface="Calibri" pitchFamily="34" charset="0"/>
                <a:ea typeface="宋体" pitchFamily="2" charset="-122"/>
                <a:cs typeface="Arial" charset="0"/>
              </a:rPr>
              <a:t>Refinements on conclusions and solve editor’s note for Key issue#6 </a:t>
            </a:r>
          </a:p>
          <a:p>
            <a:pPr lvl="2">
              <a:spcBef>
                <a:spcPts val="0"/>
              </a:spcBef>
              <a:spcAft>
                <a:spcPts val="0"/>
              </a:spcAft>
              <a:defRPr/>
            </a:pPr>
            <a:r>
              <a:rPr lang="en-US" sz="1400" dirty="0">
                <a:latin typeface="Calibri" pitchFamily="34" charset="0"/>
                <a:ea typeface="宋体" pitchFamily="2" charset="-122"/>
                <a:cs typeface="Arial" charset="0"/>
              </a:rPr>
              <a:t>Solution for Key Issue #9 Network Slice Charging by the Tenant</a:t>
            </a:r>
          </a:p>
          <a:p>
            <a:pPr lvl="2">
              <a:spcBef>
                <a:spcPts val="0"/>
              </a:spcBef>
              <a:spcAft>
                <a:spcPts val="0"/>
              </a:spcAft>
              <a:defRPr/>
            </a:pPr>
            <a:r>
              <a:rPr lang="en-US" sz="1400" dirty="0">
                <a:latin typeface="Calibri" pitchFamily="34" charset="0"/>
                <a:ea typeface="宋体" pitchFamily="2" charset="-122"/>
                <a:cs typeface="Arial" charset="0"/>
              </a:rPr>
              <a:t>Final conclusions and recommendations for the study</a:t>
            </a:r>
          </a:p>
          <a:p>
            <a:pPr lvl="1">
              <a:spcBef>
                <a:spcPts val="0"/>
              </a:spcBef>
              <a:spcAft>
                <a:spcPts val="0"/>
              </a:spcAft>
              <a:defRPr/>
            </a:pPr>
            <a:r>
              <a:rPr lang="en-US" altLang="zh-CN" sz="1400" dirty="0">
                <a:latin typeface="Calibri" pitchFamily="34" charset="0"/>
                <a:ea typeface="宋体" pitchFamily="2" charset="-122"/>
                <a:cs typeface="Arial" charset="0"/>
              </a:rPr>
              <a:t>Draft TR 32.847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S5‑232723)</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32.847 for Approval </a:t>
            </a:r>
            <a:r>
              <a:rPr lang="en-US" altLang="zh-CN" sz="1400" dirty="0">
                <a:latin typeface="Calibri" pitchFamily="34" charset="0"/>
                <a:ea typeface="宋体" pitchFamily="2" charset="-122"/>
                <a:cs typeface="Arial" charset="0"/>
              </a:rPr>
              <a:t>(S5-232744)</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none</a:t>
            </a:r>
            <a:endParaRPr lang="en-US" sz="1400" kern="0" dirty="0"/>
          </a:p>
        </p:txBody>
      </p:sp>
    </p:spTree>
    <p:extLst>
      <p:ext uri="{BB962C8B-B14F-4D97-AF65-F5344CB8AC3E}">
        <p14:creationId xmlns:p14="http://schemas.microsoft.com/office/powerpoint/2010/main" val="77623582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extLst>
              <p:ext uri="{D42A27DB-BD31-4B8C-83A1-F6EECF244321}">
                <p14:modId xmlns:p14="http://schemas.microsoft.com/office/powerpoint/2010/main" val="171190665"/>
              </p:ext>
            </p:extLst>
          </p:nvPr>
        </p:nvGraphicFramePr>
        <p:xfrm>
          <a:off x="440266" y="1364193"/>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94768">
                  <a:extLst>
                    <a:ext uri="{9D8B030D-6E8A-4147-A177-3AD203B41FA5}">
                      <a16:colId xmlns:a16="http://schemas.microsoft.com/office/drawing/2014/main" val="3549349587"/>
                    </a:ext>
                  </a:extLst>
                </a:gridCol>
                <a:gridCol w="671804">
                  <a:extLst>
                    <a:ext uri="{9D8B030D-6E8A-4147-A177-3AD203B41FA5}">
                      <a16:colId xmlns:a16="http://schemas.microsoft.com/office/drawing/2014/main" val="20007"/>
                    </a:ext>
                  </a:extLst>
                </a:gridCol>
                <a:gridCol w="1855148">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85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88 %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595842" y="2300819"/>
            <a:ext cx="11000316" cy="397615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a:t>
            </a:r>
            <a:r>
              <a:rPr lang="de-DE" altLang="de-DE" sz="2000" kern="0" dirty="0">
                <a:solidFill>
                  <a:schemeClr val="accent1"/>
                </a:solidFill>
              </a:rPr>
              <a:t>SA5#146Bis-e</a:t>
            </a:r>
            <a:r>
              <a:rPr lang="de-DE" altLang="de-DE" sz="2000" kern="0" dirty="0"/>
              <a:t> :</a:t>
            </a:r>
          </a:p>
          <a:p>
            <a:pPr lvl="1">
              <a:spcBef>
                <a:spcPts val="0"/>
              </a:spcBef>
              <a:spcAft>
                <a:spcPts val="0"/>
              </a:spcAft>
              <a:defRPr/>
            </a:pPr>
            <a:r>
              <a:rPr lang="en-US" altLang="zh-CN" sz="1400" kern="0" dirty="0"/>
              <a:t>17 pCRs for TR 28.826 were approved covering</a:t>
            </a:r>
          </a:p>
          <a:p>
            <a:pPr lvl="2">
              <a:spcBef>
                <a:spcPts val="0"/>
              </a:spcBef>
              <a:spcAft>
                <a:spcPts val="0"/>
              </a:spcAft>
              <a:defRPr/>
            </a:pPr>
            <a:r>
              <a:rPr lang="en-US" altLang="zh-CN" sz="1400" kern="0" dirty="0"/>
              <a:t>Solutions for common IEs applied, bitrate charging, location accuracy, undefined attribute handling in CDR and IoT charging information optimization</a:t>
            </a:r>
          </a:p>
          <a:p>
            <a:pPr lvl="2">
              <a:spcBef>
                <a:spcPts val="0"/>
              </a:spcBef>
              <a:spcAft>
                <a:spcPts val="0"/>
              </a:spcAft>
              <a:defRPr/>
            </a:pPr>
            <a:r>
              <a:rPr lang="en-US" altLang="zh-CN" sz="1400" kern="0" dirty="0"/>
              <a:t>New use case on requested units and quota management indication</a:t>
            </a:r>
          </a:p>
          <a:p>
            <a:pPr lvl="2">
              <a:spcBef>
                <a:spcPts val="0"/>
              </a:spcBef>
              <a:spcAft>
                <a:spcPts val="0"/>
              </a:spcAft>
              <a:defRPr/>
            </a:pPr>
            <a:r>
              <a:rPr lang="en-US" altLang="zh-CN" sz="1400" kern="0" dirty="0"/>
              <a:t>Additional evaluations for charging information optimization, charging request optimization, rating input enhancement, and chargeable events and sessions cancelling</a:t>
            </a:r>
          </a:p>
          <a:p>
            <a:pPr lvl="2">
              <a:spcBef>
                <a:spcPts val="0"/>
              </a:spcBef>
              <a:spcAft>
                <a:spcPts val="0"/>
              </a:spcAft>
              <a:defRPr/>
            </a:pPr>
            <a:r>
              <a:rPr lang="en-US" altLang="zh-CN" sz="1400" kern="0" dirty="0"/>
              <a:t>Additional conclusions for charging information optimization</a:t>
            </a:r>
          </a:p>
          <a:p>
            <a:pPr lvl="2">
              <a:spcBef>
                <a:spcPts val="0"/>
              </a:spcBef>
              <a:spcAft>
                <a:spcPts val="0"/>
              </a:spcAft>
              <a:defRPr/>
            </a:pPr>
            <a:r>
              <a:rPr lang="en-US" altLang="zh-CN" sz="1400" kern="0" dirty="0"/>
              <a:t>Solving termination action issue</a:t>
            </a:r>
          </a:p>
          <a:p>
            <a:pPr lvl="2">
              <a:spcBef>
                <a:spcPts val="0"/>
              </a:spcBef>
              <a:spcAft>
                <a:spcPts val="0"/>
              </a:spcAft>
              <a:defRPr/>
            </a:pPr>
            <a:r>
              <a:rPr lang="en-US" altLang="zh-CN" sz="1400" kern="0" dirty="0"/>
              <a:t>Clarifications and corrections</a:t>
            </a:r>
          </a:p>
          <a:p>
            <a:pPr lvl="1">
              <a:spcBef>
                <a:spcPts val="0"/>
              </a:spcBef>
              <a:spcAft>
                <a:spcPts val="0"/>
              </a:spcAft>
              <a:defRPr/>
            </a:pPr>
            <a:r>
              <a:rPr lang="en-US" altLang="zh-CN" sz="1400" dirty="0">
                <a:latin typeface="Calibri" pitchFamily="34" charset="0"/>
                <a:ea typeface="宋体" pitchFamily="2" charset="-122"/>
                <a:cs typeface="Arial" charset="0"/>
              </a:rPr>
              <a:t>Draft TR 28.826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S5‑232724)</a:t>
            </a:r>
            <a:r>
              <a:rPr lang="en-US" altLang="zh-CN" sz="1400" kern="0" dirty="0"/>
              <a:t> </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(FS_CHROAM)</a:t>
            </a:r>
          </a:p>
        </p:txBody>
      </p:sp>
      <p:graphicFrame>
        <p:nvGraphicFramePr>
          <p:cNvPr id="3" name="Table 2"/>
          <p:cNvGraphicFramePr>
            <a:graphicFrameLocks noGrp="1"/>
          </p:cNvGraphicFramePr>
          <p:nvPr>
            <p:extLst>
              <p:ext uri="{D42A27DB-BD31-4B8C-83A1-F6EECF244321}">
                <p14:modId xmlns:p14="http://schemas.microsoft.com/office/powerpoint/2010/main" val="655609219"/>
              </p:ext>
            </p:extLst>
          </p:nvPr>
        </p:nvGraphicFramePr>
        <p:xfrm>
          <a:off x="440266" y="144438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728181447"/>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a:solidFill>
                            <a:srgbClr val="000000"/>
                          </a:solidFill>
                          <a:effectLst/>
                          <a:latin typeface="Arial" panose="020B0604020202020204" pitchFamily="34" charset="0"/>
                        </a:rPr>
                        <a:t>90</a:t>
                      </a:r>
                      <a:r>
                        <a:rPr lang="en-GB" altLang="zh-CN" sz="800" b="0" i="0" u="none" strike="noStrike">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95 %</a:t>
                      </a:r>
                    </a:p>
                  </a:txBody>
                  <a:tcPr marL="48003" marR="48003" marT="0" marB="0" anchor="ct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6" y="2643187"/>
            <a:ext cx="11156853" cy="33514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a:t>
            </a:r>
            <a:r>
              <a:rPr lang="de-DE" altLang="de-DE" sz="2000" kern="0" dirty="0">
                <a:solidFill>
                  <a:schemeClr val="accent1"/>
                </a:solidFill>
              </a:rPr>
              <a:t>SA5#146Bis-e</a:t>
            </a:r>
            <a:r>
              <a:rPr lang="de-DE" altLang="de-DE" sz="2000" kern="0" dirty="0"/>
              <a:t> :</a:t>
            </a:r>
          </a:p>
          <a:p>
            <a:pPr lvl="1">
              <a:spcBef>
                <a:spcPts val="0"/>
              </a:spcBef>
              <a:spcAft>
                <a:spcPts val="0"/>
              </a:spcAft>
              <a:defRPr/>
            </a:pPr>
            <a:r>
              <a:rPr lang="en-US" altLang="zh-CN" sz="1400" kern="0" dirty="0"/>
              <a:t>12 pCRs for TR 28.827 were approved covering</a:t>
            </a:r>
            <a:endParaRPr lang="en-US" dirty="0">
              <a:effectLst/>
            </a:endParaRP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Solutions for triggering of V-CHF, H-CHF, and A-CHF communication, service to be used between CHFs, finding H-CHF and A-CHF, and QBC and FBC common PDU session level triggers</a:t>
            </a:r>
            <a:endParaRPr lang="en-US" sz="1100" dirty="0">
              <a:effectLst/>
              <a:latin typeface="Calibri" panose="020F0502020204030204" pitchFamily="34" charset="0"/>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Additional evaluations for charging in visited MNO for wholesale charging towards home MNO, convey charging information from visited MNO to home MNO, and convey charging information from an MNO to an additional actor</a:t>
            </a:r>
            <a:endParaRPr lang="en-US" sz="1100" dirty="0">
              <a:effectLst/>
              <a:latin typeface="Calibri" panose="020F0502020204030204" pitchFamily="34" charset="0"/>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Additional conclusions for convey charging information from visited MNO to home MNO</a:t>
            </a:r>
            <a:endParaRPr lang="en-US" sz="1100" dirty="0">
              <a:effectLst/>
              <a:latin typeface="Calibri" panose="020F0502020204030204" pitchFamily="34" charset="0"/>
              <a:ea typeface="Calibri" panose="020F0502020204030204" pitchFamily="34" charset="0"/>
            </a:endParaRP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Clarifications and corrections</a:t>
            </a:r>
            <a:endParaRPr lang="en-US" sz="1100" dirty="0">
              <a:effectLst/>
              <a:latin typeface="Calibri" panose="020F0502020204030204" pitchFamily="34" charset="0"/>
              <a:ea typeface="Calibri" panose="020F0502020204030204" pitchFamily="34" charset="0"/>
            </a:endParaRPr>
          </a:p>
          <a:p>
            <a:pPr lvl="1">
              <a:spcBef>
                <a:spcPts val="0"/>
              </a:spcBef>
              <a:spcAft>
                <a:spcPts val="0"/>
              </a:spcAft>
              <a:defRPr/>
            </a:pPr>
            <a:r>
              <a:rPr lang="en-US" altLang="zh-CN" sz="1600" dirty="0">
                <a:latin typeface="Calibri" pitchFamily="34" charset="0"/>
                <a:ea typeface="宋体" pitchFamily="2" charset="-122"/>
                <a:cs typeface="Arial" charset="0"/>
              </a:rPr>
              <a:t>Draft TR 28.827 (</a:t>
            </a:r>
            <a:r>
              <a:rPr lang="en-US" altLang="zh-CN" sz="1600" dirty="0">
                <a:solidFill>
                  <a:srgbClr val="00B0F0"/>
                </a:solidFill>
                <a:latin typeface="Calibri" pitchFamily="34" charset="0"/>
                <a:ea typeface="宋体" pitchFamily="2" charset="-122"/>
                <a:cs typeface="Arial" charset="0"/>
              </a:rPr>
              <a:t>email approval </a:t>
            </a:r>
            <a:r>
              <a:rPr lang="en-US" altLang="zh-CN" sz="1600" dirty="0">
                <a:latin typeface="Calibri" pitchFamily="34" charset="0"/>
                <a:ea typeface="宋体" pitchFamily="2" charset="-122"/>
                <a:cs typeface="Arial" charset="0"/>
              </a:rPr>
              <a:t>S5‑232725)</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solidFill>
                  <a:srgbClr val="00B050"/>
                </a:solidFill>
              </a:rPr>
              <a:t>Rel-18 Study (</a:t>
            </a:r>
            <a:r>
              <a:rPr lang="en-GB" altLang="en-US" b="1" dirty="0" err="1">
                <a:solidFill>
                  <a:srgbClr val="00B050"/>
                </a:solidFill>
              </a:rPr>
              <a:t>FS_eNPN_CH</a:t>
            </a:r>
            <a:r>
              <a:rPr lang="en-GB" altLang="en-US" b="1" dirty="0">
                <a:solidFill>
                  <a:srgbClr val="00B050"/>
                </a:solidFill>
              </a:rPr>
              <a:t>)</a:t>
            </a:r>
          </a:p>
        </p:txBody>
      </p:sp>
      <p:graphicFrame>
        <p:nvGraphicFramePr>
          <p:cNvPr id="3" name="Table 2"/>
          <p:cNvGraphicFramePr>
            <a:graphicFrameLocks noGrp="1"/>
          </p:cNvGraphicFramePr>
          <p:nvPr>
            <p:extLst>
              <p:ext uri="{D42A27DB-BD31-4B8C-83A1-F6EECF244321}">
                <p14:modId xmlns:p14="http://schemas.microsoft.com/office/powerpoint/2010/main" val="3480799106"/>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FS_eNPN_CH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24/03/2023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SP-211447</a:t>
                      </a:r>
                    </a:p>
                  </a:txBody>
                  <a:tcPr marL="12700" marR="12700" marT="12703" marB="0" anchor="ctr"/>
                </a:tc>
                <a:tc>
                  <a:txBody>
                    <a:bodyPr/>
                    <a:lstStyle/>
                    <a:p>
                      <a:pPr algn="ctr">
                        <a:lnSpc>
                          <a:spcPct val="107000"/>
                        </a:lnSpc>
                        <a:spcAft>
                          <a:spcPts val="800"/>
                        </a:spcAft>
                      </a:pPr>
                      <a:r>
                        <a:rPr lang="en-GB" sz="1100" kern="1200" dirty="0">
                          <a:solidFill>
                            <a:srgbClr val="00B050"/>
                          </a:solidFill>
                          <a:latin typeface="+mn-lt"/>
                          <a:ea typeface="+mn-ea"/>
                          <a:cs typeface="+mn-cs"/>
                        </a:rPr>
                        <a:t>100%</a:t>
                      </a: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332914"/>
            <a:ext cx="11311467"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a:t>
            </a:r>
            <a:r>
              <a:rPr lang="de-DE" altLang="de-DE" sz="2000" kern="0" dirty="0">
                <a:solidFill>
                  <a:schemeClr val="accent1"/>
                </a:solidFill>
              </a:rPr>
              <a:t>SA5#146Bis-e</a:t>
            </a:r>
            <a:r>
              <a:rPr lang="de-DE" altLang="de-DE" sz="2000" kern="0" dirty="0"/>
              <a:t>:</a:t>
            </a:r>
          </a:p>
          <a:p>
            <a:pPr lvl="1">
              <a:spcBef>
                <a:spcPts val="0"/>
              </a:spcBef>
              <a:spcAft>
                <a:spcPts val="0"/>
              </a:spcAft>
              <a:defRPr/>
            </a:pPr>
            <a:r>
              <a:rPr lang="en-US" altLang="zh-CN" sz="1400" kern="0" dirty="0"/>
              <a:t>11 pCRs for TR 28.828 were approved for introduction of: </a:t>
            </a:r>
          </a:p>
          <a:p>
            <a:pPr lvl="2">
              <a:spcBef>
                <a:spcPts val="0"/>
              </a:spcBef>
              <a:spcAft>
                <a:spcPts val="0"/>
              </a:spcAft>
              <a:defRPr/>
            </a:pPr>
            <a:r>
              <a:rPr lang="en-US" altLang="zh-CN" sz="1400" kern="0" dirty="0"/>
              <a:t>Correction on conclusion for SNPN topic 2 and PNI-NPN topic 1</a:t>
            </a:r>
          </a:p>
          <a:p>
            <a:pPr lvl="2">
              <a:spcBef>
                <a:spcPts val="0"/>
              </a:spcBef>
              <a:spcAft>
                <a:spcPts val="0"/>
              </a:spcAft>
              <a:defRPr/>
            </a:pPr>
            <a:r>
              <a:rPr lang="en-US" altLang="zh-CN" sz="1400" kern="0" dirty="0"/>
              <a:t>Solve Editor's Note in SNPN topic 2 and PNI-NPN topic 1 </a:t>
            </a:r>
          </a:p>
          <a:p>
            <a:pPr lvl="2">
              <a:spcBef>
                <a:spcPts val="0"/>
              </a:spcBef>
              <a:spcAft>
                <a:spcPts val="0"/>
              </a:spcAft>
              <a:defRPr/>
            </a:pPr>
            <a:r>
              <a:rPr lang="en-US" altLang="zh-CN" sz="1400" kern="0" dirty="0"/>
              <a:t>Add converged charging for data connectivity in PNI-NPN</a:t>
            </a:r>
          </a:p>
          <a:p>
            <a:pPr lvl="2">
              <a:spcBef>
                <a:spcPts val="0"/>
              </a:spcBef>
              <a:spcAft>
                <a:spcPts val="0"/>
              </a:spcAft>
              <a:defRPr/>
            </a:pPr>
            <a:r>
              <a:rPr lang="en-US" altLang="zh-CN" sz="1400" kern="0" dirty="0"/>
              <a:t>Correction on the solution 3 in the Topic 1</a:t>
            </a:r>
          </a:p>
          <a:p>
            <a:pPr lvl="2">
              <a:spcBef>
                <a:spcPts val="0"/>
              </a:spcBef>
              <a:spcAft>
                <a:spcPts val="0"/>
              </a:spcAft>
              <a:defRPr/>
            </a:pPr>
            <a:r>
              <a:rPr lang="en-US" altLang="zh-CN" sz="1400" kern="0" dirty="0"/>
              <a:t>Remove editor's note for the Topic 1</a:t>
            </a:r>
          </a:p>
          <a:p>
            <a:pPr lvl="2">
              <a:spcBef>
                <a:spcPts val="0"/>
              </a:spcBef>
              <a:spcAft>
                <a:spcPts val="0"/>
              </a:spcAft>
              <a:defRPr/>
            </a:pPr>
            <a:r>
              <a:rPr lang="en-US" altLang="zh-CN" sz="1400" kern="0" dirty="0"/>
              <a:t>Correction on the solution 2 in the Topic 3</a:t>
            </a:r>
          </a:p>
          <a:p>
            <a:pPr lvl="2">
              <a:spcBef>
                <a:spcPts val="0"/>
              </a:spcBef>
              <a:spcAft>
                <a:spcPts val="0"/>
              </a:spcAft>
              <a:defRPr/>
            </a:pPr>
            <a:r>
              <a:rPr lang="en-US" altLang="zh-CN" sz="1400" kern="0" dirty="0"/>
              <a:t>Remove editor's note for the Topic 3</a:t>
            </a:r>
          </a:p>
          <a:p>
            <a:pPr lvl="2">
              <a:spcBef>
                <a:spcPts val="0"/>
              </a:spcBef>
              <a:spcAft>
                <a:spcPts val="0"/>
              </a:spcAft>
              <a:defRPr/>
            </a:pPr>
            <a:r>
              <a:rPr lang="en-US" altLang="zh-CN" sz="1400" kern="0" dirty="0"/>
              <a:t>Update conclusions and recommendations</a:t>
            </a:r>
          </a:p>
          <a:p>
            <a:pPr lvl="1">
              <a:spcBef>
                <a:spcPts val="0"/>
              </a:spcBef>
              <a:spcAft>
                <a:spcPts val="0"/>
              </a:spcAft>
              <a:defRPr/>
            </a:pPr>
            <a:r>
              <a:rPr lang="en-US" altLang="zh-CN" sz="1400" dirty="0">
                <a:latin typeface="Calibri" pitchFamily="34" charset="0"/>
                <a:ea typeface="宋体" pitchFamily="2" charset="-122"/>
                <a:cs typeface="Arial" charset="0"/>
              </a:rPr>
              <a:t>Draft TR 28.828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S5‑232726)</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28.828 for Approval </a:t>
            </a:r>
            <a:r>
              <a:rPr lang="en-US" altLang="zh-CN" sz="1400" dirty="0">
                <a:latin typeface="Calibri" pitchFamily="34" charset="0"/>
                <a:ea typeface="宋体" pitchFamily="2" charset="-122"/>
                <a:cs typeface="Arial" charset="0"/>
              </a:rPr>
              <a:t>(S5-232428)</a:t>
            </a: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none</a:t>
            </a: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(FS_TSNCH)</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2779270769"/>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16/06/2023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20 %</a:t>
                      </a: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algn="ctr">
                        <a:lnSpc>
                          <a:spcPct val="107000"/>
                        </a:lnSpc>
                        <a:spcAft>
                          <a:spcPts val="800"/>
                        </a:spcAft>
                      </a:pPr>
                      <a:r>
                        <a:rPr lang="en-GB" sz="1100" dirty="0">
                          <a:solidFill>
                            <a:srgbClr val="FF0000"/>
                          </a:solidFill>
                        </a:rPr>
                        <a:t>25 %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a:t>
            </a:r>
            <a:r>
              <a:rPr lang="de-DE" altLang="de-DE" sz="2000" kern="0" dirty="0">
                <a:solidFill>
                  <a:schemeClr val="accent1"/>
                </a:solidFill>
              </a:rPr>
              <a:t>SA5#146Bis-e</a:t>
            </a:r>
            <a:r>
              <a:rPr lang="de-DE" altLang="de-DE" sz="2000" kern="0" dirty="0"/>
              <a:t> :</a:t>
            </a:r>
          </a:p>
          <a:p>
            <a:pPr lvl="1">
              <a:spcBef>
                <a:spcPts val="0"/>
              </a:spcBef>
              <a:spcAft>
                <a:spcPts val="0"/>
              </a:spcAft>
              <a:defRPr/>
            </a:pP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4 pCRs for TR 28.839 were approved for introduction of: </a:t>
            </a:r>
          </a:p>
          <a:p>
            <a:pPr lvl="2">
              <a:spcBef>
                <a:spcPts val="0"/>
              </a:spcBef>
              <a:spcAft>
                <a:spcPts val="0"/>
              </a:spcAft>
              <a:defRPr/>
            </a:pPr>
            <a:r>
              <a:rPr lang="en-US" altLang="zh-CN" sz="1400" dirty="0">
                <a:latin typeface="Calibri" pitchFamily="34" charset="0"/>
                <a:ea typeface="宋体" pitchFamily="2" charset="-122"/>
                <a:cs typeface="Arial" charset="0"/>
              </a:rPr>
              <a:t>New use cases and corresponding potential charging requirements and key issues about Enablers for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Time Sensitive Communications,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Time Sensitive Communication and </a:t>
            </a:r>
          </a:p>
          <a:p>
            <a:pPr lvl="3">
              <a:spcBef>
                <a:spcPts val="0"/>
              </a:spcBef>
              <a:spcAft>
                <a:spcPts val="0"/>
              </a:spcAft>
              <a:buFont typeface="Wingdings" panose="05000000000000000000" pitchFamily="2" charset="2"/>
              <a:buChar char="§"/>
              <a:defRPr/>
            </a:pPr>
            <a:r>
              <a:rPr lang="en-US" altLang="zh-CN" sz="1400" dirty="0">
                <a:latin typeface="Calibri" pitchFamily="34" charset="0"/>
                <a:ea typeface="宋体" pitchFamily="2" charset="-122"/>
                <a:cs typeface="Arial" charset="0"/>
              </a:rPr>
              <a:t>TSN 5GS bridge Charging;</a:t>
            </a:r>
          </a:p>
          <a:p>
            <a:pPr lvl="2">
              <a:spcBef>
                <a:spcPts val="0"/>
              </a:spcBef>
              <a:spcAft>
                <a:spcPts val="0"/>
              </a:spcAft>
              <a:defRPr/>
            </a:pPr>
            <a:r>
              <a:rPr lang="en-US" altLang="zh-CN" sz="1400" dirty="0">
                <a:latin typeface="Calibri" pitchFamily="34" charset="0"/>
                <a:ea typeface="宋体" pitchFamily="2" charset="-122"/>
                <a:cs typeface="Arial" charset="0"/>
              </a:rPr>
              <a:t>A possible solution for the Network Exposure Charging</a:t>
            </a:r>
          </a:p>
          <a:p>
            <a:pPr lvl="1">
              <a:spcBef>
                <a:spcPts val="0"/>
              </a:spcBef>
              <a:spcAft>
                <a:spcPts val="0"/>
              </a:spcAft>
              <a:defRPr/>
            </a:pPr>
            <a:r>
              <a:rPr lang="en-US" altLang="zh-CN" sz="1400" dirty="0">
                <a:latin typeface="Calibri" pitchFamily="34" charset="0"/>
                <a:ea typeface="宋体" pitchFamily="2" charset="-122"/>
                <a:cs typeface="Arial" charset="0"/>
              </a:rPr>
              <a:t>Draft TR 28.839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S5‑232727)</a:t>
            </a:r>
            <a:endParaRPr lang="en-US" altLang="zh-CN" sz="1400" kern="0" dirty="0"/>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Add new use cases and solutions of the study</a:t>
            </a:r>
            <a:endParaRPr lang="en-US" altLang="zh-CN" sz="1400" kern="0" dirty="0"/>
          </a:p>
        </p:txBody>
      </p:sp>
    </p:spTree>
    <p:extLst>
      <p:ext uri="{BB962C8B-B14F-4D97-AF65-F5344CB8AC3E}">
        <p14:creationId xmlns:p14="http://schemas.microsoft.com/office/powerpoint/2010/main" val="232197126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FS_CHFSeg</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229088286"/>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3 pCRs for TR 28.840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and reference </a:t>
            </a:r>
          </a:p>
          <a:p>
            <a:pPr lvl="1">
              <a:spcBef>
                <a:spcPts val="0"/>
              </a:spcBef>
              <a:spcAft>
                <a:spcPts val="0"/>
              </a:spcAft>
              <a:defRPr/>
            </a:pPr>
            <a:r>
              <a:rPr lang="en-US" altLang="zh-CN" sz="1400" dirty="0">
                <a:latin typeface="Calibri" pitchFamily="34" charset="0"/>
                <a:ea typeface="宋体" pitchFamily="2" charset="-122"/>
                <a:cs typeface="Arial" charset="0"/>
              </a:rPr>
              <a:t>Draft TR 28.840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S5‑232728)</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Drafting of requirements and Key issues for the study</a:t>
            </a:r>
            <a:endParaRPr lang="en-US" altLang="zh-CN"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FS_SCV</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2247832003"/>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16/06/2023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8 pCRs for TR 28.843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marR="0" lvl="2">
              <a:spcBef>
                <a:spcPts val="0"/>
              </a:spcBef>
              <a:spcAft>
                <a:spcPts val="0"/>
              </a:spcAft>
              <a:defRPr/>
            </a:pPr>
            <a:r>
              <a:rPr lang="en-US" sz="1400" dirty="0">
                <a:latin typeface="Calibri" pitchFamily="34" charset="0"/>
                <a:ea typeface="宋体" pitchFamily="2" charset="-122"/>
                <a:cs typeface="Arial" charset="0"/>
              </a:rPr>
              <a:t>Updated Skeleton, Scope and Reference</a:t>
            </a:r>
          </a:p>
          <a:p>
            <a:pPr marR="0" lvl="2">
              <a:spcBef>
                <a:spcPts val="0"/>
              </a:spcBef>
              <a:spcAft>
                <a:spcPts val="0"/>
              </a:spcAft>
              <a:defRPr/>
            </a:pPr>
            <a:r>
              <a:rPr lang="en-US" sz="1400" dirty="0">
                <a:latin typeface="Calibri" pitchFamily="34" charset="0"/>
                <a:ea typeface="宋体" pitchFamily="2" charset="-122"/>
                <a:cs typeface="Arial" charset="0"/>
              </a:rPr>
              <a:t>General description for background</a:t>
            </a:r>
          </a:p>
          <a:p>
            <a:pPr marR="0" lvl="2">
              <a:spcBef>
                <a:spcPts val="0"/>
              </a:spcBef>
              <a:spcAft>
                <a:spcPts val="0"/>
              </a:spcAft>
              <a:defRPr/>
            </a:pPr>
            <a:r>
              <a:rPr lang="en-US" sz="1400" dirty="0">
                <a:latin typeface="Calibri" pitchFamily="34" charset="0"/>
                <a:ea typeface="宋体" pitchFamily="2" charset="-122"/>
                <a:cs typeface="Arial" charset="0"/>
              </a:rPr>
              <a:t>Business Roles</a:t>
            </a:r>
          </a:p>
          <a:p>
            <a:pPr marR="0" lvl="2">
              <a:spcBef>
                <a:spcPts val="0"/>
              </a:spcBef>
              <a:spcAft>
                <a:spcPts val="0"/>
              </a:spcAft>
              <a:defRPr/>
            </a:pPr>
            <a:r>
              <a:rPr lang="en-US" sz="1400" dirty="0">
                <a:latin typeface="Calibri" pitchFamily="34" charset="0"/>
                <a:ea typeface="宋体" pitchFamily="2" charset="-122"/>
                <a:cs typeface="Arial" charset="0"/>
              </a:rPr>
              <a:t>Key issues for consideration</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Draft TR 28.843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S5‑232729)</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sz="1400" dirty="0"/>
              <a:t>Add new use cases and solutions of the study</a:t>
            </a:r>
          </a:p>
        </p:txBody>
      </p:sp>
    </p:spTree>
    <p:extLst>
      <p:ext uri="{BB962C8B-B14F-4D97-AF65-F5344CB8AC3E}">
        <p14:creationId xmlns:p14="http://schemas.microsoft.com/office/powerpoint/2010/main" val="134663544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FS_5GSAT_CH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1446521344"/>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3 pCRs for TR 28.844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TR</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and reference </a:t>
            </a:r>
          </a:p>
          <a:p>
            <a:pPr lvl="1">
              <a:spcBef>
                <a:spcPts val="0"/>
              </a:spcBef>
              <a:spcAft>
                <a:spcPts val="0"/>
              </a:spcAft>
              <a:defRPr/>
            </a:pPr>
            <a:r>
              <a:rPr lang="en-US" altLang="zh-CN" sz="1400" dirty="0">
                <a:latin typeface="Calibri" pitchFamily="34" charset="0"/>
                <a:ea typeface="宋体" pitchFamily="2" charset="-122"/>
                <a:cs typeface="Arial" charset="0"/>
              </a:rPr>
              <a:t>Draft TR 28.844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S5‑232730)</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Drafting of requirements and Key issues for the study</a:t>
            </a:r>
            <a:endParaRPr lang="en-US" altLang="zh-CN" sz="1400" kern="0" dirty="0"/>
          </a:p>
        </p:txBody>
      </p:sp>
    </p:spTree>
    <p:extLst>
      <p:ext uri="{BB962C8B-B14F-4D97-AF65-F5344CB8AC3E}">
        <p14:creationId xmlns:p14="http://schemas.microsoft.com/office/powerpoint/2010/main" val="298138824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SA#99</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1193653"/>
              </p:ext>
            </p:extLst>
          </p:nvPr>
        </p:nvGraphicFramePr>
        <p:xfrm>
          <a:off x="661595" y="2131921"/>
          <a:ext cx="10651674" cy="1435396"/>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algn="ctr" defTabSz="1219170" rtl="0" eaLnBrk="1" latinLnBrk="0" hangingPunct="1">
                        <a:spcBef>
                          <a:spcPts val="0"/>
                        </a:spcBef>
                        <a:spcAft>
                          <a:spcPts val="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S5-232744</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Presentation of TR 32.847 for approval</a:t>
                      </a:r>
                      <a:endParaRPr kumimoji="0" lang="fr-FR"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486137">
                <a:tc>
                  <a:txBody>
                    <a:bodyPr/>
                    <a:lstStyle/>
                    <a:p>
                      <a:pPr marL="0" marR="0" algn="ctr" defTabSz="1219170" rtl="0" eaLnBrk="1" latinLnBrk="0" hangingPunct="1">
                        <a:spcBef>
                          <a:spcPts val="0"/>
                        </a:spcBef>
                        <a:spcAft>
                          <a:spcPts val="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S5-232428</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Presentation of TR 28.828 for approval</a:t>
                      </a:r>
                      <a:endParaRPr kumimoji="0" lang="fr-FR"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A4462-8410-4856-8E91-37BCEC64D8D3}"/>
              </a:ext>
            </a:extLst>
          </p:cNvPr>
          <p:cNvSpPr>
            <a:spLocks noGrp="1"/>
          </p:cNvSpPr>
          <p:nvPr>
            <p:ph type="title"/>
          </p:nvPr>
        </p:nvSpPr>
        <p:spPr>
          <a:xfrm>
            <a:off x="285718" y="145473"/>
            <a:ext cx="9725891" cy="1143000"/>
          </a:xfrm>
        </p:spPr>
        <p:txBody>
          <a:bodyPr/>
          <a:lstStyle/>
          <a:p>
            <a:r>
              <a:rPr lang="en-US" sz="3200" dirty="0">
                <a:ea typeface="+mn-ea"/>
                <a:cs typeface="Arial" panose="020B0604020202020204" pitchFamily="34" charset="0"/>
              </a:rPr>
              <a:t>Charging CRs  </a:t>
            </a:r>
          </a:p>
        </p:txBody>
      </p:sp>
      <p:sp>
        <p:nvSpPr>
          <p:cNvPr id="3" name="Content Placeholder 2">
            <a:extLst>
              <a:ext uri="{FF2B5EF4-FFF2-40B4-BE49-F238E27FC236}">
                <a16:creationId xmlns:a16="http://schemas.microsoft.com/office/drawing/2014/main" id="{126A0F4C-1F3F-4B7E-AB9C-EEE50D4A050E}"/>
              </a:ext>
            </a:extLst>
          </p:cNvPr>
          <p:cNvSpPr>
            <a:spLocks noGrp="1"/>
          </p:cNvSpPr>
          <p:nvPr>
            <p:ph idx="1"/>
          </p:nvPr>
        </p:nvSpPr>
        <p:spPr>
          <a:xfrm>
            <a:off x="839076" y="1643974"/>
            <a:ext cx="10240729" cy="4059458"/>
          </a:xfrm>
        </p:spPr>
        <p:txBody>
          <a:bodyPr/>
          <a:lstStyle/>
          <a:p>
            <a:endParaRPr lang="en-US" sz="2800" dirty="0"/>
          </a:p>
          <a:p>
            <a:endParaRPr lang="en-US" sz="2800" dirty="0"/>
          </a:p>
          <a:p>
            <a:endParaRPr lang="en-US" sz="2800" dirty="0"/>
          </a:p>
          <a:p>
            <a:endParaRPr lang="en-US" sz="2800" dirty="0"/>
          </a:p>
          <a:p>
            <a:pPr marL="0" indent="0">
              <a:buNone/>
            </a:pPr>
            <a:endParaRPr lang="en-US" sz="2800" dirty="0"/>
          </a:p>
          <a:p>
            <a:r>
              <a:rPr lang="en-US" sz="2800" dirty="0"/>
              <a:t>Maintenance and Rel-18 small Enhancements</a:t>
            </a:r>
          </a:p>
          <a:p>
            <a:pPr marL="0" indent="0">
              <a:buNone/>
            </a:pPr>
            <a:endParaRPr lang="en-US" sz="2800" dirty="0"/>
          </a:p>
        </p:txBody>
      </p:sp>
      <p:graphicFrame>
        <p:nvGraphicFramePr>
          <p:cNvPr id="4" name="Object 3">
            <a:extLst>
              <a:ext uri="{FF2B5EF4-FFF2-40B4-BE49-F238E27FC236}">
                <a16:creationId xmlns:a16="http://schemas.microsoft.com/office/drawing/2014/main" id="{D2A786C3-DAFC-E70A-8E12-306190E30D4E}"/>
              </a:ext>
            </a:extLst>
          </p:cNvPr>
          <p:cNvGraphicFramePr>
            <a:graphicFrameLocks noChangeAspect="1"/>
          </p:cNvGraphicFramePr>
          <p:nvPr>
            <p:extLst>
              <p:ext uri="{D42A27DB-BD31-4B8C-83A1-F6EECF244321}">
                <p14:modId xmlns:p14="http://schemas.microsoft.com/office/powerpoint/2010/main" val="2196926771"/>
              </p:ext>
            </p:extLst>
          </p:nvPr>
        </p:nvGraphicFramePr>
        <p:xfrm>
          <a:off x="6762750" y="1876236"/>
          <a:ext cx="2195513" cy="1902014"/>
        </p:xfrm>
        <a:graphic>
          <a:graphicData uri="http://schemas.openxmlformats.org/presentationml/2006/ole">
            <mc:AlternateContent xmlns:mc="http://schemas.openxmlformats.org/markup-compatibility/2006">
              <mc:Choice xmlns:v="urn:schemas-microsoft-com:vml" Requires="v">
                <p:oleObj name="Document" showAsIcon="1" r:id="rId2" imgW="914282" imgH="792515" progId="Word.Document.8">
                  <p:embed/>
                </p:oleObj>
              </mc:Choice>
              <mc:Fallback>
                <p:oleObj name="Document" showAsIcon="1" r:id="rId2" imgW="914282" imgH="792515" progId="Word.Document.8">
                  <p:embed/>
                  <p:pic>
                    <p:nvPicPr>
                      <p:cNvPr id="0" name=""/>
                      <p:cNvPicPr/>
                      <p:nvPr/>
                    </p:nvPicPr>
                    <p:blipFill>
                      <a:blip r:embed="rId3"/>
                      <a:stretch>
                        <a:fillRect/>
                      </a:stretch>
                    </p:blipFill>
                    <p:spPr>
                      <a:xfrm>
                        <a:off x="6762750" y="1876236"/>
                        <a:ext cx="2195513" cy="1902014"/>
                      </a:xfrm>
                      <a:prstGeom prst="rect">
                        <a:avLst/>
                      </a:prstGeom>
                    </p:spPr>
                  </p:pic>
                </p:oleObj>
              </mc:Fallback>
            </mc:AlternateContent>
          </a:graphicData>
        </a:graphic>
      </p:graphicFrame>
    </p:spTree>
    <p:extLst>
      <p:ext uri="{BB962C8B-B14F-4D97-AF65-F5344CB8AC3E}">
        <p14:creationId xmlns:p14="http://schemas.microsoft.com/office/powerpoint/2010/main" val="218276589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3331" y="1768475"/>
            <a:ext cx="10363200" cy="1470025"/>
          </a:xfrm>
        </p:spPr>
        <p:txBody>
          <a:bodyPr/>
          <a:lstStyle/>
          <a:p>
            <a:r>
              <a:rPr lang="en-GB" altLang="zh-CN" sz="4400" dirty="0"/>
              <a:t>Administrative aspects</a:t>
            </a:r>
            <a:endParaRPr lang="en-US" dirty="0"/>
          </a:p>
        </p:txBody>
      </p:sp>
      <p:sp>
        <p:nvSpPr>
          <p:cNvPr id="3" name="Content Placeholder 2"/>
          <p:cNvSpPr>
            <a:spLocks noGrp="1"/>
          </p:cNvSpPr>
          <p:nvPr>
            <p:ph type="subTitle" idx="1"/>
          </p:nvPr>
        </p:nvSpPr>
        <p:spPr>
          <a:xfrm>
            <a:off x="2409825" y="3429000"/>
            <a:ext cx="9090212" cy="2133599"/>
          </a:xfrm>
        </p:spPr>
        <p:txBody>
          <a:bodyPr/>
          <a:lstStyle/>
          <a:p>
            <a:pPr marL="342900" indent="-342900" algn="l">
              <a:buFont typeface="Wingdings" panose="05000000000000000000" pitchFamily="2" charset="2"/>
              <a:buChar char="Ø"/>
            </a:pPr>
            <a:r>
              <a:rPr lang="en-US" sz="2400" dirty="0"/>
              <a:t>Next SA5#148e</a:t>
            </a:r>
            <a:r>
              <a:rPr lang="fr-FR" sz="2400" dirty="0"/>
              <a:t> CH meeting schedule (17th April – 25th April): </a:t>
            </a:r>
          </a:p>
          <a:p>
            <a:pPr marL="952485" lvl="1" indent="-342900" algn="l">
              <a:buFont typeface="Arial" panose="020B0604020202020204" pitchFamily="34" charset="0"/>
              <a:buChar char="•"/>
            </a:pPr>
            <a:r>
              <a:rPr lang="fr-FR" sz="2000" dirty="0"/>
              <a:t>CH group will use the complete agenda </a:t>
            </a:r>
          </a:p>
          <a:p>
            <a:pPr marL="952485" lvl="1" indent="-342900" algn="l">
              <a:buFont typeface="Arial" panose="020B0604020202020204" pitchFamily="34" charset="0"/>
              <a:buChar char="•"/>
            </a:pPr>
            <a:r>
              <a:rPr lang="en-GB" sz="2000" dirty="0"/>
              <a:t>Submission deadline Friday 7th April 2023 23:59 pm (CET)</a:t>
            </a:r>
            <a:endParaRPr lang="en-US" sz="2000" dirty="0"/>
          </a:p>
          <a:p>
            <a:pPr marL="952485" lvl="1" indent="-342900" algn="l">
              <a:buFont typeface="Arial" panose="020B0604020202020204" pitchFamily="34" charset="0"/>
              <a:buChar char="•"/>
            </a:pPr>
            <a:r>
              <a:rPr lang="fr-FR" altLang="zh-CN" sz="2000" dirty="0"/>
              <a:t>Start of CH meeting on </a:t>
            </a:r>
            <a:r>
              <a:rPr lang="fr-FR" altLang="zh-CN" sz="2000" dirty="0" err="1"/>
              <a:t>Monday</a:t>
            </a:r>
            <a:r>
              <a:rPr lang="fr-FR" altLang="zh-CN" sz="2000" dirty="0"/>
              <a:t> 17th April (first week)</a:t>
            </a:r>
          </a:p>
          <a:p>
            <a:pPr marL="952485" lvl="1" indent="-342900" algn="l">
              <a:buFont typeface="Arial" panose="020B0604020202020204" pitchFamily="34" charset="0"/>
              <a:buChar char="•"/>
            </a:pPr>
            <a:r>
              <a:rPr lang="fr-FR" altLang="zh-CN" sz="2000" dirty="0"/>
              <a:t>End of CH meeting on </a:t>
            </a:r>
            <a:r>
              <a:rPr lang="fr-FR" altLang="zh-CN" sz="2000" dirty="0" err="1"/>
              <a:t>Monday</a:t>
            </a:r>
            <a:r>
              <a:rPr lang="fr-FR" altLang="zh-CN" sz="2000" dirty="0"/>
              <a:t> 24th April (second week)</a:t>
            </a:r>
            <a:endParaRPr lang="fr-FR" sz="2000" dirty="0"/>
          </a:p>
          <a:p>
            <a:pPr marL="952485" lvl="1" indent="-342900" algn="l">
              <a:buFont typeface="Arial" panose="020B0604020202020204" pitchFamily="34" charset="0"/>
              <a:buChar char="•"/>
            </a:pPr>
            <a:endParaRPr lang="fr-FR" sz="2000" dirty="0"/>
          </a:p>
          <a:p>
            <a:pPr marL="952485" lvl="1" indent="-342900" algn="l">
              <a:buFont typeface="Arial" panose="020B0604020202020204" pitchFamily="34" charset="0"/>
              <a:buChar char="•"/>
            </a:pPr>
            <a:endParaRPr lang="fr-FR" sz="2000" dirty="0"/>
          </a:p>
        </p:txBody>
      </p:sp>
    </p:spTree>
    <p:extLst>
      <p:ext uri="{BB962C8B-B14F-4D97-AF65-F5344CB8AC3E}">
        <p14:creationId xmlns:p14="http://schemas.microsoft.com/office/powerpoint/2010/main" val="352477064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67" y="410966"/>
            <a:ext cx="8973312" cy="768101"/>
          </a:xfrm>
        </p:spPr>
        <p:txBody>
          <a:bodyPr/>
          <a:lstStyle/>
          <a:p>
            <a:r>
              <a:rPr lang="sv-SE" dirty="0"/>
              <a:t>Incoming LSs</a:t>
            </a:r>
          </a:p>
        </p:txBody>
      </p:sp>
      <p:graphicFrame>
        <p:nvGraphicFramePr>
          <p:cNvPr id="6" name="Table Placeholder 4">
            <a:extLst>
              <a:ext uri="{FF2B5EF4-FFF2-40B4-BE49-F238E27FC236}">
                <a16:creationId xmlns:a16="http://schemas.microsoft.com/office/drawing/2014/main" id="{81E1A320-EF42-4A25-A368-F111EC773BBE}"/>
              </a:ext>
            </a:extLst>
          </p:cNvPr>
          <p:cNvGraphicFramePr>
            <a:graphicFrameLocks/>
          </p:cNvGraphicFramePr>
          <p:nvPr>
            <p:extLst>
              <p:ext uri="{D42A27DB-BD31-4B8C-83A1-F6EECF244321}">
                <p14:modId xmlns:p14="http://schemas.microsoft.com/office/powerpoint/2010/main" val="436528361"/>
              </p:ext>
            </p:extLst>
          </p:nvPr>
        </p:nvGraphicFramePr>
        <p:xfrm>
          <a:off x="702067" y="1939341"/>
          <a:ext cx="10950002" cy="3480017"/>
        </p:xfrm>
        <a:graphic>
          <a:graphicData uri="http://schemas.openxmlformats.org/drawingml/2006/table">
            <a:tbl>
              <a:tblPr firstRow="1" bandRow="1">
                <a:tableStyleId>{5C22544A-7EE6-4342-B048-85BDC9FD1C3A}</a:tableStyleId>
              </a:tblPr>
              <a:tblGrid>
                <a:gridCol w="1259969">
                  <a:extLst>
                    <a:ext uri="{9D8B030D-6E8A-4147-A177-3AD203B41FA5}">
                      <a16:colId xmlns:a16="http://schemas.microsoft.com/office/drawing/2014/main" val="570476699"/>
                    </a:ext>
                  </a:extLst>
                </a:gridCol>
                <a:gridCol w="6279306">
                  <a:extLst>
                    <a:ext uri="{9D8B030D-6E8A-4147-A177-3AD203B41FA5}">
                      <a16:colId xmlns:a16="http://schemas.microsoft.com/office/drawing/2014/main" val="2618836924"/>
                    </a:ext>
                  </a:extLst>
                </a:gridCol>
                <a:gridCol w="1124727">
                  <a:extLst>
                    <a:ext uri="{9D8B030D-6E8A-4147-A177-3AD203B41FA5}">
                      <a16:colId xmlns:a16="http://schemas.microsoft.com/office/drawing/2014/main" val="3016348962"/>
                    </a:ext>
                  </a:extLst>
                </a:gridCol>
                <a:gridCol w="1175657">
                  <a:extLst>
                    <a:ext uri="{9D8B030D-6E8A-4147-A177-3AD203B41FA5}">
                      <a16:colId xmlns:a16="http://schemas.microsoft.com/office/drawing/2014/main" val="3690116950"/>
                    </a:ext>
                  </a:extLst>
                </a:gridCol>
                <a:gridCol w="1110343">
                  <a:extLst>
                    <a:ext uri="{9D8B030D-6E8A-4147-A177-3AD203B41FA5}">
                      <a16:colId xmlns:a16="http://schemas.microsoft.com/office/drawing/2014/main" val="2952368263"/>
                    </a:ext>
                  </a:extLst>
                </a:gridCol>
              </a:tblGrid>
              <a:tr h="1289281">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80827">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S5-232019</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LS out Rel17 Reply LS on Enhancement on Charging Identifier Uniqueness Mechanism</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C4-225411</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postponed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695524"/>
                  </a:ext>
                </a:extLst>
              </a:tr>
              <a:tr h="380827">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S5-232023</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Resubmitted LS reply to 3GPP SA2 on shared EHE and HR PDU session with SBO in V-PLMN</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GSMA</a:t>
                      </a:r>
                      <a:endParaRPr kumimoji="0" lang="en-US"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67721556"/>
                  </a:ext>
                </a:extLst>
              </a:tr>
              <a:tr h="434693">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S5-232029</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Resubmitted LS on shared EHE and HR PDU session with SBO in V-PLMN</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S2-2209884</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replied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S5-232734</a:t>
                      </a:r>
                      <a:endPar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86784937"/>
                  </a:ext>
                </a:extLst>
              </a:tr>
              <a:tr h="399856">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S5-232032</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LS about CHF Logic Realization </a:t>
                      </a:r>
                      <a:r>
                        <a:rPr kumimoji="0" lang="en-GB" sz="1600" b="0" i="0" u="none" strike="noStrike" kern="1200" cap="none" spc="0" normalizeH="0" baseline="0" dirty="0" err="1">
                          <a:ln>
                            <a:noFill/>
                          </a:ln>
                          <a:solidFill>
                            <a:prstClr val="black"/>
                          </a:solidFill>
                          <a:effectLst/>
                          <a:uLnTx/>
                          <a:uFillTx/>
                          <a:latin typeface="Calibri" panose="020F0502020204030204" pitchFamily="34" charset="0"/>
                          <a:ea typeface="DengXian" panose="02010600030101010101" pitchFamily="2" charset="-122"/>
                          <a:cs typeface="+mn-cs"/>
                        </a:rPr>
                        <a:t>wrt</a:t>
                      </a: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 Spending Limits functionality</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S2-2301634</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replied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S5-232735</a:t>
                      </a:r>
                      <a:endPar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1476133"/>
                  </a:ext>
                </a:extLst>
              </a:tr>
              <a:tr h="380827">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S5-232765</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Reply LS on controlling number of UEs and PDU sessions for NPN</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S2-2303687</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27278191"/>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945161495"/>
              </p:ext>
            </p:extLst>
          </p:nvPr>
        </p:nvGraphicFramePr>
        <p:xfrm>
          <a:off x="685800" y="2089763"/>
          <a:ext cx="10763250" cy="2290746"/>
        </p:xfrm>
        <a:graphic>
          <a:graphicData uri="http://schemas.openxmlformats.org/drawingml/2006/table">
            <a:tbl>
              <a:tblPr firstRow="1" bandRow="1">
                <a:tableStyleId>{5C22544A-7EE6-4342-B048-85BDC9FD1C3A}</a:tableStyleId>
              </a:tblPr>
              <a:tblGrid>
                <a:gridCol w="1000125">
                  <a:extLst>
                    <a:ext uri="{9D8B030D-6E8A-4147-A177-3AD203B41FA5}">
                      <a16:colId xmlns:a16="http://schemas.microsoft.com/office/drawing/2014/main" val="570476699"/>
                    </a:ext>
                  </a:extLst>
                </a:gridCol>
                <a:gridCol w="6638925">
                  <a:extLst>
                    <a:ext uri="{9D8B030D-6E8A-4147-A177-3AD203B41FA5}">
                      <a16:colId xmlns:a16="http://schemas.microsoft.com/office/drawing/2014/main" val="2618836924"/>
                    </a:ext>
                  </a:extLst>
                </a:gridCol>
                <a:gridCol w="1275071">
                  <a:extLst>
                    <a:ext uri="{9D8B030D-6E8A-4147-A177-3AD203B41FA5}">
                      <a16:colId xmlns:a16="http://schemas.microsoft.com/office/drawing/2014/main" val="3016348962"/>
                    </a:ext>
                  </a:extLst>
                </a:gridCol>
                <a:gridCol w="616376">
                  <a:extLst>
                    <a:ext uri="{9D8B030D-6E8A-4147-A177-3AD203B41FA5}">
                      <a16:colId xmlns:a16="http://schemas.microsoft.com/office/drawing/2014/main" val="3690116950"/>
                    </a:ext>
                  </a:extLst>
                </a:gridCol>
                <a:gridCol w="1232753">
                  <a:extLst>
                    <a:ext uri="{9D8B030D-6E8A-4147-A177-3AD203B41FA5}">
                      <a16:colId xmlns:a16="http://schemas.microsoft.com/office/drawing/2014/main" val="2952368263"/>
                    </a:ext>
                  </a:extLst>
                </a:gridCol>
              </a:tblGrid>
              <a:tr h="131538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1219170" rtl="0" eaLnBrk="1" latinLnBrk="0" hangingPunct="1">
                        <a:spcAft>
                          <a:spcPts val="0"/>
                        </a:spcAft>
                      </a:pPr>
                      <a:r>
                        <a:rPr lang="sv-SE" sz="1600" b="1" kern="1200" dirty="0">
                          <a:solidFill>
                            <a:schemeClr val="tx1"/>
                          </a:solidFill>
                          <a:effectLst/>
                          <a:latin typeface="+mn-lt"/>
                          <a:ea typeface="+mn-ea"/>
                          <a:cs typeface="+mn-cs"/>
                        </a:rPr>
                        <a:t>Cc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Reply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5877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S5-232734</a:t>
                      </a:r>
                      <a:endPar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LS reply to 3GPP SA2 on shared EHE and HR PDU session with SBO in V-PLMN</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GSMA OPG, SA2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sv-SE" sz="1600" kern="1200" dirty="0">
                          <a:solidFill>
                            <a:schemeClr val="tx1"/>
                          </a:solidFill>
                          <a:effectLst/>
                          <a:latin typeface="Calibri" panose="020F0502020204030204" pitchFamily="34" charset="0"/>
                          <a:ea typeface="DengXian" panose="02010600030101010101" pitchFamily="2" charset="-122"/>
                          <a:cs typeface="+mn-cs"/>
                        </a:rPr>
                        <a:t>SA</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S5-232029</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r h="32657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S5-232735</a:t>
                      </a:r>
                      <a:endPar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Reply LS on CHF Logic Realization </a:t>
                      </a:r>
                      <a:r>
                        <a:rPr kumimoji="0" lang="en-GB" sz="1600" b="0" i="0" u="none" strike="noStrike" kern="1200" cap="none" spc="0" normalizeH="0" baseline="0" dirty="0" err="1">
                          <a:ln>
                            <a:noFill/>
                          </a:ln>
                          <a:solidFill>
                            <a:prstClr val="black"/>
                          </a:solidFill>
                          <a:effectLst/>
                          <a:uLnTx/>
                          <a:uFillTx/>
                          <a:latin typeface="Calibri" panose="020F0502020204030204" pitchFamily="34" charset="0"/>
                          <a:ea typeface="DengXian" panose="02010600030101010101" pitchFamily="2" charset="-122"/>
                          <a:cs typeface="+mn-cs"/>
                        </a:rPr>
                        <a:t>wrt</a:t>
                      </a: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 Spending Limits functionality</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900"/>
                        </a:spcAft>
                      </a:pPr>
                      <a:r>
                        <a:rPr lang="fr-FR" sz="1600" kern="1200" dirty="0">
                          <a:solidFill>
                            <a:schemeClr val="tx1"/>
                          </a:solidFill>
                          <a:effectLst/>
                          <a:latin typeface="Calibri" panose="020F0502020204030204" pitchFamily="34" charset="0"/>
                          <a:ea typeface="DengXian" panose="02010600030101010101" pitchFamily="2" charset="-122"/>
                          <a:cs typeface="+mn-cs"/>
                        </a:rPr>
                        <a:t>SA2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S5-232032</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p>
                      <a:pPr marL="0" marR="0" algn="ctr">
                        <a:spcBef>
                          <a:spcPts val="0"/>
                        </a:spcBef>
                        <a:spcAft>
                          <a:spcPts val="0"/>
                        </a:spcAft>
                      </a:pP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9424537"/>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2312047262"/>
              </p:ext>
            </p:extLst>
          </p:nvPr>
        </p:nvGraphicFramePr>
        <p:xfrm>
          <a:off x="723900" y="1889721"/>
          <a:ext cx="10858502" cy="2823674"/>
        </p:xfrm>
        <a:graphic>
          <a:graphicData uri="http://schemas.openxmlformats.org/drawingml/2006/table">
            <a:tbl>
              <a:tblPr/>
              <a:tblGrid>
                <a:gridCol w="1181100">
                  <a:extLst>
                    <a:ext uri="{9D8B030D-6E8A-4147-A177-3AD203B41FA5}">
                      <a16:colId xmlns:a16="http://schemas.microsoft.com/office/drawing/2014/main" val="20000"/>
                    </a:ext>
                  </a:extLst>
                </a:gridCol>
                <a:gridCol w="7219950">
                  <a:extLst>
                    <a:ext uri="{9D8B030D-6E8A-4147-A177-3AD203B41FA5}">
                      <a16:colId xmlns:a16="http://schemas.microsoft.com/office/drawing/2014/main" val="20001"/>
                    </a:ext>
                  </a:extLst>
                </a:gridCol>
                <a:gridCol w="2457452">
                  <a:extLst>
                    <a:ext uri="{9D8B030D-6E8A-4147-A177-3AD203B41FA5}">
                      <a16:colId xmlns:a16="http://schemas.microsoft.com/office/drawing/2014/main" val="1853449902"/>
                    </a:ext>
                  </a:extLst>
                </a:gridCol>
              </a:tblGrid>
              <a:tr h="5548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S5-232736</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Revision of SP-221159 WID on Charging Aspects for NSACF of Network Slicing Phase 2</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GB"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MATRIXX Software</a:t>
                      </a:r>
                      <a:endParaRPr kumimoji="0" lang="en-US"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S5-232800</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for NSSAA of Network Slicing Phase 2</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GB"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MATRIXX Software</a:t>
                      </a:r>
                      <a:endParaRPr kumimoji="0" lang="en-US"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6216114"/>
                  </a:ext>
                </a:extLst>
              </a:tr>
              <a:tr h="453755">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S5-232737</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for Enhanced Support of Non-Public Networks</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Mobile</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05488"/>
                  </a:ext>
                </a:extLst>
              </a:tr>
              <a:tr h="453755">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S5-232738</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Rescoping of New Study on Structure of Charging for Verticals</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GB"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VODAFONE Group Plc</a:t>
                      </a:r>
                      <a:endParaRPr kumimoji="0" lang="en-US" sz="16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75690882"/>
                  </a:ext>
                </a:extLst>
              </a:tr>
              <a:tr h="453755">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S5-232739</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CHF Distributed Availability</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Nokia, Nokia Shanghai Bell</a:t>
                      </a: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2858373"/>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3294021390"/>
              </p:ext>
            </p:extLst>
          </p:nvPr>
        </p:nvGraphicFramePr>
        <p:xfrm>
          <a:off x="485457" y="1406267"/>
          <a:ext cx="11407699" cy="4450277"/>
        </p:xfrm>
        <a:graphic>
          <a:graphicData uri="http://schemas.openxmlformats.org/drawingml/2006/table">
            <a:tbl>
              <a:tblPr firstRow="1" firstCol="1" bandRow="1">
                <a:tableStyleId>{F5AB1C69-6EDB-4FF4-983F-18BD219EF322}</a:tableStyleId>
              </a:tblPr>
              <a:tblGrid>
                <a:gridCol w="690200">
                  <a:extLst>
                    <a:ext uri="{9D8B030D-6E8A-4147-A177-3AD203B41FA5}">
                      <a16:colId xmlns:a16="http://schemas.microsoft.com/office/drawing/2014/main" val="20000"/>
                    </a:ext>
                  </a:extLst>
                </a:gridCol>
                <a:gridCol w="5506946">
                  <a:extLst>
                    <a:ext uri="{9D8B030D-6E8A-4147-A177-3AD203B41FA5}">
                      <a16:colId xmlns:a16="http://schemas.microsoft.com/office/drawing/2014/main" val="20001"/>
                    </a:ext>
                  </a:extLst>
                </a:gridCol>
                <a:gridCol w="1084881">
                  <a:extLst>
                    <a:ext uri="{9D8B030D-6E8A-4147-A177-3AD203B41FA5}">
                      <a16:colId xmlns:a16="http://schemas.microsoft.com/office/drawing/2014/main" val="20002"/>
                    </a:ext>
                  </a:extLst>
                </a:gridCol>
                <a:gridCol w="881994">
                  <a:extLst>
                    <a:ext uri="{9D8B030D-6E8A-4147-A177-3AD203B41FA5}">
                      <a16:colId xmlns:a16="http://schemas.microsoft.com/office/drawing/2014/main" val="20005"/>
                    </a:ext>
                  </a:extLst>
                </a:gridCol>
                <a:gridCol w="484690">
                  <a:extLst>
                    <a:ext uri="{9D8B030D-6E8A-4147-A177-3AD203B41FA5}">
                      <a16:colId xmlns:a16="http://schemas.microsoft.com/office/drawing/2014/main" val="20006"/>
                    </a:ext>
                  </a:extLst>
                </a:gridCol>
                <a:gridCol w="705157">
                  <a:extLst>
                    <a:ext uri="{9D8B030D-6E8A-4147-A177-3AD203B41FA5}">
                      <a16:colId xmlns:a16="http://schemas.microsoft.com/office/drawing/2014/main" val="3182844481"/>
                    </a:ext>
                  </a:extLst>
                </a:gridCol>
                <a:gridCol w="564308">
                  <a:extLst>
                    <a:ext uri="{9D8B030D-6E8A-4147-A177-3AD203B41FA5}">
                      <a16:colId xmlns:a16="http://schemas.microsoft.com/office/drawing/2014/main" val="20007"/>
                    </a:ext>
                  </a:extLst>
                </a:gridCol>
                <a:gridCol w="1489523">
                  <a:extLst>
                    <a:ext uri="{9D8B030D-6E8A-4147-A177-3AD203B41FA5}">
                      <a16:colId xmlns:a16="http://schemas.microsoft.com/office/drawing/2014/main" val="20008"/>
                    </a:ext>
                  </a:extLst>
                </a:gridCol>
              </a:tblGrid>
              <a:tr h="391472">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a:t>
                      </a:r>
                      <a:r>
                        <a:rPr lang="en-GB" sz="800" dirty="0" err="1"/>
                        <a:t>yyyy</a:t>
                      </a:r>
                      <a:r>
                        <a:rPr lang="en-GB" sz="800" dirty="0"/>
                        <a:t>)</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310053">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28126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p>
                      <a:pPr marL="0" algn="ctr" defTabSz="1219170" rtl="0" eaLnBrk="1" fontAlgn="t" latinLnBrk="0" hangingPunct="1"/>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of Network Slicing Phase 2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NETSLICE_CH_Ph2</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SP-221159</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algn="ctr">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345908">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p>
                      <a:pPr algn="ctr" fontAlgn="t"/>
                      <a:endParaRPr lang="en-GB" sz="800" b="1" i="0" u="none" strike="noStrike" dirty="0">
                        <a:solidFill>
                          <a:srgbClr val="000000"/>
                        </a:solidFill>
                        <a:effectLst/>
                        <a:latin typeface="Arial" panose="020B0604020202020204" pitchFamily="34" charset="0"/>
                      </a:endParaRP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55883">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900023</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B050"/>
                          </a:solidFill>
                          <a:effectLst/>
                          <a:latin typeface="Arial" panose="020B0604020202020204" pitchFamily="34" charset="0"/>
                          <a:ea typeface="+mn-ea"/>
                          <a:cs typeface="+mn-cs"/>
                        </a:rPr>
                        <a:t>Study on charging aspects for enhancements of Network Slicing Phase 2</a:t>
                      </a:r>
                      <a:endParaRPr lang="en-GB" sz="1200" b="1" i="0" u="none" strike="noStrike" kern="1200" dirty="0">
                        <a:solidFill>
                          <a:srgbClr val="00B050"/>
                        </a:solidFill>
                        <a:effectLst/>
                        <a:latin typeface="Arial" panose="020B0604020202020204" pitchFamily="34" charset="0"/>
                        <a:ea typeface="+mn-ea"/>
                        <a:cs typeface="+mn-cs"/>
                      </a:endParaRPr>
                    </a:p>
                  </a:txBody>
                  <a:tcPr marL="48003" marR="48003" marT="0" marB="0" anchor="ctr"/>
                </a:tc>
                <a:tc>
                  <a:txBody>
                    <a:bodyPr/>
                    <a:lstStyle/>
                    <a:p>
                      <a:pPr marL="0" algn="ctr" defTabSz="914296" rtl="0" eaLnBrk="1" fontAlgn="t" latinLnBrk="0" hangingPunct="1">
                        <a:spcAft>
                          <a:spcPts val="0"/>
                        </a:spcAft>
                      </a:pPr>
                      <a:r>
                        <a:rPr lang="fr-FR" sz="900" kern="1200" dirty="0">
                          <a:solidFill>
                            <a:schemeClr val="dk1"/>
                          </a:solidFill>
                          <a:latin typeface="+mn-lt"/>
                          <a:ea typeface="+mn-ea"/>
                          <a:cs typeface="+mn-cs"/>
                        </a:rPr>
                        <a:t>FS_NETSLICE_CH_Ph2</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95%</a:t>
                      </a: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SP-201082</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00B050"/>
                          </a:solidFill>
                          <a:latin typeface="+mn-lt"/>
                          <a:ea typeface="+mn-ea"/>
                          <a:cs typeface="+mn-cs"/>
                        </a:rPr>
                        <a:t>100%</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4"/>
                  </a:ext>
                </a:extLst>
              </a:tr>
              <a:tr h="284707">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Nchf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FS_NCHF_Ph2</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75</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88</a:t>
                      </a:r>
                      <a:r>
                        <a:rPr lang="en-US" altLang="zh-CN" sz="900" kern="1200" dirty="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5"/>
                  </a:ext>
                </a:extLst>
              </a:tr>
              <a:tr h="40926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FS_CHROAM</a:t>
                      </a:r>
                      <a:endParaRPr lang="fr-FR"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black"/>
                          </a:solidFill>
                          <a:effectLst/>
                          <a:uLnTx/>
                          <a:uFillTx/>
                          <a:latin typeface="Calibri"/>
                          <a:ea typeface="+mn-ea"/>
                          <a:cs typeface="+mn-cs"/>
                        </a:rPr>
                        <a:t>24/03/2023</a:t>
                      </a: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90</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95</a:t>
                      </a:r>
                      <a:r>
                        <a:rPr lang="en-US" altLang="zh-CN" sz="900" kern="1200" dirty="0">
                          <a:solidFill>
                            <a:srgbClr val="FF0000"/>
                          </a:solidFill>
                          <a:latin typeface="+mn-lt"/>
                          <a:ea typeface="+mn-ea"/>
                          <a:cs typeface="+mn-cs"/>
                        </a:rPr>
                        <a:t>%</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6"/>
                  </a:ext>
                </a:extLst>
              </a:tr>
              <a:tr h="400369">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B050"/>
                          </a:solidFill>
                          <a:effectLst/>
                          <a:latin typeface="Arial" panose="020B0604020202020204" pitchFamily="34" charset="0"/>
                          <a:ea typeface="+mn-ea"/>
                          <a:cs typeface="+mn-cs"/>
                        </a:rPr>
                        <a:t>Study on Charging Aspects for Enhanced support of Non-Public Networks </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FS_eNPN_CH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24/03/2023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75</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SP-211447</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00B050"/>
                          </a:solidFill>
                          <a:latin typeface="+mn-lt"/>
                          <a:ea typeface="+mn-ea"/>
                          <a:cs typeface="+mn-cs"/>
                        </a:rPr>
                        <a:t>100</a:t>
                      </a:r>
                      <a:r>
                        <a:rPr lang="en-US" altLang="zh-CN" sz="900" kern="1200" dirty="0">
                          <a:solidFill>
                            <a:srgbClr val="00B050"/>
                          </a:solidFill>
                          <a:latin typeface="+mn-lt"/>
                          <a:ea typeface="+mn-ea"/>
                          <a:cs typeface="+mn-cs"/>
                        </a:rPr>
                        <a:t>%</a:t>
                      </a:r>
                      <a:endParaRPr lang="en-GB" sz="900" kern="1200" dirty="0">
                        <a:solidFill>
                          <a:srgbClr val="00B05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7"/>
                  </a:ext>
                </a:extLst>
              </a:tr>
              <a:tr h="37708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Time Sensitive Networking charging </a:t>
                      </a:r>
                      <a:br>
                        <a:rPr lang="en-US" sz="1200" b="1" i="0" u="none" strike="noStrike" kern="1200" dirty="0">
                          <a:solidFill>
                            <a:srgbClr val="0000FF"/>
                          </a:solidFill>
                          <a:effectLst/>
                          <a:latin typeface="Arial" panose="020B0604020202020204" pitchFamily="34" charset="0"/>
                          <a:ea typeface="+mn-ea"/>
                          <a:cs typeface="+mn-cs"/>
                        </a:rPr>
                      </a:br>
                      <a:endParaRPr lang="en-US" sz="1200" b="1" i="0" u="none" strike="noStrike" kern="1200" dirty="0">
                        <a:solidFill>
                          <a:schemeClr val="bg1">
                            <a:lumMod val="50000"/>
                          </a:schemeClr>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FS_TSNCH</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10%</a:t>
                      </a:r>
                    </a:p>
                  </a:txBody>
                  <a:tcPr marL="48003" marR="48003" marT="0"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25%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141432467"/>
                  </a:ext>
                </a:extLst>
              </a:tr>
              <a:tr h="31612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892005409"/>
                  </a:ext>
                </a:extLst>
              </a:tr>
              <a:tr h="27429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16/06/2023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9963600"/>
                  </a:ext>
                </a:extLst>
              </a:tr>
              <a:tr h="2925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1480612945"/>
                  </a:ext>
                </a:extLst>
              </a:tr>
              <a:tr h="390690">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p>
                      <a:pPr algn="ctr" fontAlgn="t"/>
                      <a:endParaRPr lang="en-GB" sz="800" b="1" i="0" u="none" strike="noStrike" dirty="0">
                        <a:solidFill>
                          <a:srgbClr val="000000"/>
                        </a:solidFill>
                        <a:effectLst/>
                        <a:latin typeface="Arial" panose="020B0604020202020204" pitchFamily="34" charset="0"/>
                      </a:endParaRP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p>
                      <a:pPr algn="ct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bl>
          </a:graphicData>
        </a:graphic>
      </p:graphicFrame>
      <p:sp>
        <p:nvSpPr>
          <p:cNvPr id="6259" name="TextBox 1"/>
          <p:cNvSpPr txBox="1">
            <a:spLocks noChangeArrowheads="1"/>
          </p:cNvSpPr>
          <p:nvPr/>
        </p:nvSpPr>
        <p:spPr bwMode="auto">
          <a:xfrm>
            <a:off x="392151" y="6018212"/>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87692101"/>
              </p:ext>
            </p:extLst>
          </p:nvPr>
        </p:nvGraphicFramePr>
        <p:xfrm>
          <a:off x="1115876" y="1478555"/>
          <a:ext cx="10184439" cy="991501"/>
        </p:xfrm>
        <a:graphic>
          <a:graphicData uri="http://schemas.openxmlformats.org/drawingml/2006/table">
            <a:tbl>
              <a:tblPr/>
              <a:tblGrid>
                <a:gridCol w="1483887">
                  <a:extLst>
                    <a:ext uri="{9D8B030D-6E8A-4147-A177-3AD203B41FA5}">
                      <a16:colId xmlns:a16="http://schemas.microsoft.com/office/drawing/2014/main" val="20000"/>
                    </a:ext>
                  </a:extLst>
                </a:gridCol>
                <a:gridCol w="8700552">
                  <a:extLst>
                    <a:ext uri="{9D8B030D-6E8A-4147-A177-3AD203B41FA5}">
                      <a16:colId xmlns:a16="http://schemas.microsoft.com/office/drawing/2014/main" val="20001"/>
                    </a:ext>
                  </a:extLst>
                </a:gridCol>
              </a:tblGrid>
              <a:tr h="505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ctr" defTabSz="1219170" rtl="0" eaLnBrk="1" fontAlgn="t" latinLnBrk="0" hangingPunct="1">
                        <a:spcAft>
                          <a:spcPts val="900"/>
                        </a:spcAft>
                      </a:pPr>
                      <a:endParaRPr lang="fr-FR" sz="2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endParaRPr lang="fr-FR" sz="2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848610"/>
                  </a:ext>
                </a:extLst>
              </a:tr>
            </a:tbl>
          </a:graphicData>
        </a:graphic>
      </p:graphicFrame>
    </p:spTree>
    <p:extLst>
      <p:ext uri="{BB962C8B-B14F-4D97-AF65-F5344CB8AC3E}">
        <p14:creationId xmlns:p14="http://schemas.microsoft.com/office/powerpoint/2010/main" val="307560390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3" name="Table 2"/>
          <p:cNvGraphicFramePr>
            <a:graphicFrameLocks noGrp="1"/>
          </p:cNvGraphicFramePr>
          <p:nvPr>
            <p:extLst>
              <p:ext uri="{D42A27DB-BD31-4B8C-83A1-F6EECF244321}">
                <p14:modId xmlns:p14="http://schemas.microsoft.com/office/powerpoint/2010/main" val="581412508"/>
              </p:ext>
            </p:extLst>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15/09/2023</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SP-221159</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5%</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SA#98e:</a:t>
            </a:r>
          </a:p>
          <a:p>
            <a:pPr lvl="1">
              <a:spcBef>
                <a:spcPts val="0"/>
              </a:spcBef>
              <a:spcAft>
                <a:spcPts val="0"/>
              </a:spcAft>
              <a:defRPr/>
            </a:pPr>
            <a:r>
              <a:rPr lang="en-US" altLang="zh-CN" sz="1400" dirty="0">
                <a:latin typeface="Calibri" pitchFamily="34" charset="0"/>
                <a:ea typeface="宋体" pitchFamily="2" charset="-122"/>
                <a:cs typeface="Arial" charset="0"/>
              </a:rPr>
              <a:t>5 pCRs for TS 28.203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TS</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reference, terms and abbreviations </a:t>
            </a:r>
          </a:p>
          <a:p>
            <a:pPr lvl="1">
              <a:spcBef>
                <a:spcPts val="0"/>
              </a:spcBef>
              <a:spcAft>
                <a:spcPts val="0"/>
              </a:spcAft>
              <a:defRPr/>
            </a:pPr>
            <a:r>
              <a:rPr lang="en-US" altLang="zh-CN" sz="1400" dirty="0">
                <a:latin typeface="Calibri" pitchFamily="34" charset="0"/>
                <a:ea typeface="宋体" pitchFamily="2" charset="-122"/>
                <a:cs typeface="Arial" charset="0"/>
              </a:rPr>
              <a:t>Draft TS 28.203 (</a:t>
            </a:r>
            <a:r>
              <a:rPr lang="en-US" altLang="zh-CN" sz="1400" dirty="0">
                <a:solidFill>
                  <a:srgbClr val="00B0F0"/>
                </a:solidFill>
                <a:latin typeface="Calibri" pitchFamily="34" charset="0"/>
                <a:ea typeface="宋体" pitchFamily="2" charset="-122"/>
                <a:cs typeface="Arial" charset="0"/>
              </a:rPr>
              <a:t>email approval </a:t>
            </a:r>
            <a:r>
              <a:rPr lang="en-US" altLang="zh-CN" sz="1400" dirty="0">
                <a:latin typeface="Calibri" pitchFamily="34" charset="0"/>
                <a:ea typeface="宋体" pitchFamily="2" charset="-122"/>
                <a:cs typeface="Arial" charset="0"/>
              </a:rPr>
              <a:t>S5‑232722)</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marR="0" lvl="1">
              <a:spcBef>
                <a:spcPts val="0"/>
              </a:spcBef>
              <a:spcAft>
                <a:spcPts val="600"/>
              </a:spcAft>
              <a:defRPr/>
            </a:pPr>
            <a:r>
              <a:rPr lang="de-DE" sz="1400" kern="0" dirty="0"/>
              <a:t>introduce charging principles and charging architecture</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2.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3C568A-0C46-4592-BB68-CDB41342D77A}">
  <ds:schemaRefs>
    <ds:schemaRef ds:uri="http://purl.org/dc/dcmitype/"/>
    <ds:schemaRef ds:uri="http://www.w3.org/XML/1998/namespace"/>
    <ds:schemaRef ds:uri="b4d06219-a142-4c5f-be55-53f74cb980c7"/>
    <ds:schemaRef ds:uri="http://purl.org/dc/terms/"/>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687e87d0-d0a8-4c48-8f94-14f0c67212c5"/>
    <ds:schemaRef ds:uri="71c5aaf6-e6ce-465b-b873-5148d2a4c105"/>
  </ds:schemaRefs>
</ds:datastoreItem>
</file>

<file path=customXml/itemProps4.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5.xml><?xml version="1.0" encoding="utf-8"?>
<ds:datastoreItem xmlns:ds="http://schemas.openxmlformats.org/officeDocument/2006/customXml" ds:itemID="{C533F262-609D-4DE1-971D-E33E47E685D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278</TotalTime>
  <Words>1659</Words>
  <Application>Microsoft Office PowerPoint</Application>
  <PresentationFormat>Widescreen</PresentationFormat>
  <Paragraphs>451</Paragraphs>
  <Slides>20</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20</vt:i4>
      </vt:variant>
    </vt:vector>
  </HeadingPairs>
  <TitlesOfParts>
    <vt:vector size="28" baseType="lpstr">
      <vt:lpstr>Arial</vt:lpstr>
      <vt:lpstr>Calibri</vt:lpstr>
      <vt:lpstr>Calibri Light</vt:lpstr>
      <vt:lpstr>Times New Roman</vt:lpstr>
      <vt:lpstr>Wingdings</vt:lpstr>
      <vt:lpstr>Office Theme</vt:lpstr>
      <vt:lpstr>自定义设计方案</vt:lpstr>
      <vt:lpstr>Microsoft Word 97 - 2003 Document</vt:lpstr>
      <vt:lpstr>    Exec Report SA5#147   Charging Management (CH)  </vt:lpstr>
      <vt:lpstr>Administrative aspects</vt:lpstr>
      <vt:lpstr>Incoming LSs</vt:lpstr>
      <vt:lpstr>Outgoing LSs</vt:lpstr>
      <vt:lpstr>Charging (CH) WIs/SIs</vt:lpstr>
      <vt:lpstr>PowerPoint Presentation</vt:lpstr>
      <vt:lpstr>SA5 progress – Summary</vt:lpstr>
      <vt:lpstr>PowerPoint Presentation</vt:lpstr>
      <vt:lpstr>Rel-18 Charging Aspects of Network Slicing Phase 2 </vt:lpstr>
      <vt:lpstr>Rel-18 Study (FS_NETSLICE_CH_Ph2)</vt:lpstr>
      <vt:lpstr>Rel-18 Study (FS_NCHF_Ph2)</vt:lpstr>
      <vt:lpstr>Rel-18 Study (FS_CHROAM)</vt:lpstr>
      <vt:lpstr>Rel-18 Study (FS_eNPN_CH)</vt:lpstr>
      <vt:lpstr>Rel-18 Study (FS_TSNCH) </vt:lpstr>
      <vt:lpstr>Rel-18 Study (FS_CHFSeg) </vt:lpstr>
      <vt:lpstr>Rel-18 Study (FS_SCV) </vt:lpstr>
      <vt:lpstr>Rel-18 Study (FS_5GSAT_CH) </vt:lpstr>
      <vt:lpstr>PowerPoint Presentation</vt:lpstr>
      <vt:lpstr>Charging CRs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MATRIXX Software </cp:lastModifiedBy>
  <cp:revision>461</cp:revision>
  <dcterms:created xsi:type="dcterms:W3CDTF">2019-03-13T01:38:36Z</dcterms:created>
  <dcterms:modified xsi:type="dcterms:W3CDTF">2023-03-03T05:48:40Z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(3)/upS5PqvUDxNtma0YdN1Fox7Xn/nfxuaa+w3rYYzf8kSp2ei/nt/92xNPSIHc1B+PDECOvh7
j8sXXkg7brBlCuV8Xn1grKTW5iBWIvnvHTaR7/lFCp2HPdL9+TIELnuZbakFXhnHokKoAY8R
1COIqWGYFY4Oj+H03ngfhGVT/jbJDFRrh1sN0O4G2zmlg4HqySiseYU/Br4US1MyTe27D/z7
zNhNo2u3i5JRaiFjGw</vt:lpwstr>
  </property>
  <property fmtid="{D5CDD505-2E9C-101B-9397-08002B2CF9AE}" pid="4" name="_2015_ms_pID_7253431">
    <vt:lpwstr>1m/N6mBBIl3e6HWOczWVxhvYeZMHI42Un1iqWxOhoClRqH9WsC3xZL
ypnVtu99CsEepB7quqB6twn6EutnzOSrQkrG4it9oRUwpMeVTgdx0s+/OhG14ghiDuY4WFDH
ZUbByvxp7743cCyYovqWQgcyYcm0Ww3P+jWXG3d/q+jZh+yJ1WY29eglMvAdOJ88AFRww4uw
dPxVZh4QeM/0/EtJSHh3AcogYWAiEApPsQAM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Yw==</vt:lpwstr>
  </property>
</Properties>
</file>