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2"/>
  </p:notesMasterIdLst>
  <p:handoutMasterIdLst>
    <p:handoutMasterId r:id="rId33"/>
  </p:handoutMasterIdLst>
  <p:sldIdLst>
    <p:sldId id="303" r:id="rId2"/>
    <p:sldId id="893" r:id="rId3"/>
    <p:sldId id="670" r:id="rId4"/>
    <p:sldId id="900" r:id="rId5"/>
    <p:sldId id="636" r:id="rId6"/>
    <p:sldId id="726" r:id="rId7"/>
    <p:sldId id="895" r:id="rId8"/>
    <p:sldId id="921" r:id="rId9"/>
    <p:sldId id="922" r:id="rId10"/>
    <p:sldId id="909" r:id="rId11"/>
    <p:sldId id="910" r:id="rId12"/>
    <p:sldId id="877" r:id="rId13"/>
    <p:sldId id="917" r:id="rId14"/>
    <p:sldId id="911" r:id="rId15"/>
    <p:sldId id="902" r:id="rId16"/>
    <p:sldId id="912" r:id="rId17"/>
    <p:sldId id="903" r:id="rId18"/>
    <p:sldId id="913" r:id="rId19"/>
    <p:sldId id="914" r:id="rId20"/>
    <p:sldId id="915" r:id="rId21"/>
    <p:sldId id="916" r:id="rId22"/>
    <p:sldId id="891" r:id="rId23"/>
    <p:sldId id="876" r:id="rId24"/>
    <p:sldId id="737" r:id="rId25"/>
    <p:sldId id="859" r:id="rId26"/>
    <p:sldId id="793" r:id="rId27"/>
    <p:sldId id="860" r:id="rId28"/>
    <p:sldId id="704" r:id="rId29"/>
    <p:sldId id="918" r:id="rId30"/>
    <p:sldId id="919" r:id="rId3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110" d="100"/>
          <a:sy n="110" d="100"/>
        </p:scale>
        <p:origin x="7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7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5/24/2022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5/24/2022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S5-223006, SA5#143e, </a:t>
            </a:r>
            <a:r>
              <a:rPr lang="en-US" sz="1100" b="1" spc="300" dirty="0">
                <a:ea typeface="+mn-ea"/>
                <a:cs typeface="Arial" panose="020B0604020202020204" pitchFamily="34" charset="0"/>
              </a:rPr>
              <a:t>e-meeting</a:t>
            </a:r>
            <a:r>
              <a:rPr lang="en-GB" sz="1100" b="1" spc="300" dirty="0">
                <a:ea typeface="+mn-ea"/>
                <a:cs typeface="Arial" panose="020B0604020202020204" pitchFamily="34" charset="0"/>
              </a:rPr>
              <a:t>, 9</a:t>
            </a:r>
            <a:r>
              <a:rPr lang="en-US" sz="1100" b="1" spc="300" dirty="0">
                <a:ea typeface="+mn-ea"/>
                <a:cs typeface="Arial" panose="020B0604020202020204" pitchFamily="34" charset="0"/>
              </a:rPr>
              <a:t>– 17 </a:t>
            </a:r>
            <a:r>
              <a:rPr lang="en-US" altLang="zh-CN" sz="1100" b="1" spc="300" dirty="0">
                <a:ea typeface="+mn-ea"/>
                <a:cs typeface="Arial" panose="020B0604020202020204" pitchFamily="34" charset="0"/>
              </a:rPr>
              <a:t>May</a:t>
            </a:r>
            <a:r>
              <a:rPr lang="en-US" sz="1100" b="1" spc="300" dirty="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3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OAM&amp;P Exec Report</a:t>
            </a:r>
            <a:r>
              <a:rPr lang="en-GB" sz="4800" b="1" i="1" dirty="0"/>
              <a:t/>
            </a:r>
            <a:br>
              <a:rPr lang="en-GB" sz="4800" b="1" i="1" dirty="0"/>
            </a:br>
            <a:r>
              <a:rPr lang="fr-FR" sz="2400" dirty="0">
                <a:latin typeface="Arial" pitchFamily="34" charset="0"/>
              </a:rPr>
              <a:t>SA5#143e, 9 – 17 </a:t>
            </a:r>
            <a:r>
              <a:rPr lang="en-US" altLang="zh-CN" sz="2400" dirty="0">
                <a:latin typeface="Arial" pitchFamily="34" charset="0"/>
              </a:rPr>
              <a:t>May</a:t>
            </a:r>
            <a:r>
              <a:rPr lang="en-US" sz="2400" dirty="0">
                <a:latin typeface="Arial" pitchFamily="34" charset="0"/>
              </a:rPr>
              <a:t>, 2022</a:t>
            </a:r>
            <a:r>
              <a:rPr lang="fr-FR" sz="2400" dirty="0">
                <a:latin typeface="Arial" pitchFamily="34" charset="0"/>
              </a:rPr>
              <a:t/>
            </a:r>
            <a:br>
              <a:rPr lang="fr-FR" sz="2400" dirty="0">
                <a:latin typeface="Arial" pitchFamily="34" charset="0"/>
              </a:rPr>
            </a:br>
            <a:r>
              <a:rPr lang="en-US" sz="2400" dirty="0">
                <a:latin typeface="Arial" pitchFamily="34" charset="0"/>
              </a:rPr>
              <a:t>e-meeting</a:t>
            </a:r>
            <a:r>
              <a:rPr lang="fr-FR" sz="2400" dirty="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Rel-17 </a:t>
            </a:r>
            <a:r>
              <a:rPr lang="en-US" sz="3600" dirty="0"/>
              <a:t>SA5 OAM WIs/S</a:t>
            </a:r>
            <a:r>
              <a:rPr lang="en-US" altLang="zh-CN" sz="3600" dirty="0"/>
              <a:t>I</a:t>
            </a:r>
            <a:r>
              <a:rPr lang="en-US" sz="3600" dirty="0"/>
              <a:t>s</a:t>
            </a:r>
          </a:p>
        </p:txBody>
      </p:sp>
      <p:graphicFrame>
        <p:nvGraphicFramePr>
          <p:cNvPr id="15" name="表格 14"/>
          <p:cNvGraphicFramePr>
            <a:graphicFrameLocks noGrp="1"/>
          </p:cNvGraphicFramePr>
          <p:nvPr>
            <p:extLst>
              <p:ext uri="{D42A27DB-BD31-4B8C-83A1-F6EECF244321}">
                <p14:modId xmlns:p14="http://schemas.microsoft.com/office/powerpoint/2010/main" val="2833840281"/>
              </p:ext>
            </p:extLst>
          </p:nvPr>
        </p:nvGraphicFramePr>
        <p:xfrm>
          <a:off x="5330021" y="694204"/>
          <a:ext cx="6861980" cy="6145530"/>
        </p:xfrm>
        <a:graphic>
          <a:graphicData uri="http://schemas.openxmlformats.org/drawingml/2006/table">
            <a:tbl>
              <a:tblPr>
                <a:effectLst/>
                <a:tableStyleId>{5C22544A-7EE6-4342-B048-85BDC9FD1C3A}</a:tableStyleId>
              </a:tblPr>
              <a:tblGrid>
                <a:gridCol w="292340">
                  <a:extLst>
                    <a:ext uri="{9D8B030D-6E8A-4147-A177-3AD203B41FA5}">
                      <a16:colId xmlns:a16="http://schemas.microsoft.com/office/drawing/2014/main" xmlns="" val="20000"/>
                    </a:ext>
                  </a:extLst>
                </a:gridCol>
                <a:gridCol w="4520926">
                  <a:extLst>
                    <a:ext uri="{9D8B030D-6E8A-4147-A177-3AD203B41FA5}">
                      <a16:colId xmlns:a16="http://schemas.microsoft.com/office/drawing/2014/main" xmlns="" val="20001"/>
                    </a:ext>
                  </a:extLst>
                </a:gridCol>
                <a:gridCol w="1333295">
                  <a:extLst>
                    <a:ext uri="{9D8B030D-6E8A-4147-A177-3AD203B41FA5}">
                      <a16:colId xmlns:a16="http://schemas.microsoft.com/office/drawing/2014/main" xmlns="" val="20002"/>
                    </a:ext>
                  </a:extLst>
                </a:gridCol>
                <a:gridCol w="715419">
                  <a:extLst>
                    <a:ext uri="{9D8B030D-6E8A-4147-A177-3AD203B41FA5}">
                      <a16:colId xmlns:a16="http://schemas.microsoft.com/office/drawing/2014/main" xmlns="" val="20003"/>
                    </a:ext>
                  </a:extLst>
                </a:gridCol>
              </a:tblGrid>
              <a:tr h="281526">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Rel-17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a16="http://schemas.microsoft.com/office/drawing/2014/main" xmlns="" val="10000"/>
                  </a:ext>
                </a:extLst>
              </a:tr>
              <a:tr h="162292">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GB" sz="1100" baseline="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NRM features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1"/>
                  </a:ext>
                </a:extLst>
              </a:tr>
              <a:tr h="162292">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162292">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308023">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)-&gt; (postpone to Rel-18)</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5"/>
                  </a:ext>
                </a:extLst>
              </a:tr>
              <a:tr h="162292">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File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6"/>
                  </a:ext>
                </a:extLst>
              </a:tr>
              <a:tr h="308023">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FFFF00"/>
                          </a:highlight>
                          <a:latin typeface="Arial" panose="020B0604020202020204" pitchFamily="34" charset="0"/>
                          <a:ea typeface="宋体" panose="02010600030101010101" pitchFamily="2" charset="-122"/>
                          <a:cs typeface="Arial" panose="020B0604020202020204" pitchFamily="34" charset="0"/>
                        </a:rPr>
                        <a:t>(</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kumimoji="0" lang="en-US" altLang="zh-CN" sz="1100" b="0" i="0" u="none" strike="noStrike" kern="1200" cap="none" spc="0" normalizeH="0" baseline="0" noProof="0" dirty="0" smtClean="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&gt;(postp</a:t>
                      </a:r>
                      <a:r>
                        <a:rPr lang="en-US" altLang="zh-CN" sz="1100" kern="1200" noProof="0" dirty="0" smtClean="0">
                          <a:solidFill>
                            <a:schemeClr val="tx1"/>
                          </a:solidFill>
                          <a:effectLst/>
                          <a:highlight>
                            <a:srgbClr val="FFFF00"/>
                          </a:highlight>
                          <a:latin typeface="Arial" panose="020B0604020202020204" pitchFamily="34" charset="0"/>
                          <a:ea typeface="+mn-ea"/>
                          <a:cs typeface="Arial" panose="020B0604020202020204" pitchFamily="34" charset="0"/>
                        </a:rPr>
                        <a:t>one to Rel-18</a:t>
                      </a:r>
                      <a:r>
                        <a:rPr kumimoji="0" lang="en-US" altLang="zh-CN" sz="1100" b="0" i="0" u="none" strike="noStrike" kern="1200" cap="none" spc="0" normalizeH="0" baseline="0" noProof="0" dirty="0" smtClean="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Access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control on management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MSAC</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930010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7"/>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mn-ea"/>
                          <a:cs typeface="Arial" panose="020B0604020202020204" pitchFamily="34" charset="0"/>
                        </a:rPr>
                        <a:t>Enhancement of service-based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NSA_SBMA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930009</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8"/>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9"/>
                  </a:ext>
                </a:extLst>
              </a:tr>
              <a:tr h="308023">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baseline="0" dirty="0" smtClean="0">
                          <a:solidFill>
                            <a:schemeClr val="tx1"/>
                          </a:solidFill>
                          <a:effectLst/>
                          <a:highlight>
                            <a:srgbClr val="00FF00"/>
                          </a:highlight>
                          <a:latin typeface="Arial" panose="020B0604020202020204" pitchFamily="34" charset="0"/>
                          <a:ea typeface="+mn-ea"/>
                          <a:cs typeface="Arial" panose="020B0604020202020204" pitchFamily="34" charset="0"/>
                        </a:rPr>
                        <a:t>-&gt; (</a:t>
                      </a:r>
                      <a:r>
                        <a:rPr lang="en-US" altLang="zh-CN" sz="1100" kern="1200" baseline="0" dirty="0">
                          <a:solidFill>
                            <a:schemeClr val="tx1"/>
                          </a:solidFill>
                          <a:effectLst/>
                          <a:highlight>
                            <a:srgbClr val="00FF00"/>
                          </a:highlight>
                          <a:latin typeface="Arial" panose="020B0604020202020204" pitchFamily="34" charset="0"/>
                          <a:ea typeface="+mn-ea"/>
                          <a:cs typeface="Arial" panose="020B0604020202020204" pitchFamily="34" charset="0"/>
                        </a:rPr>
                        <a:t>finished)</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baseline="0" dirty="0">
                          <a:solidFill>
                            <a:schemeClr val="tx1"/>
                          </a:solidFill>
                          <a:effectLst/>
                          <a:highlight>
                            <a:srgbClr val="00FF00"/>
                          </a:highlight>
                          <a:latin typeface="Arial" panose="020B0604020202020204" pitchFamily="34" charset="0"/>
                          <a:ea typeface="+mn-ea"/>
                          <a:cs typeface="Arial" panose="020B0604020202020204" pitchFamily="34" charset="0"/>
                        </a:rPr>
                        <a:t>-&gt; (finished)</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308023">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kumimoji="0" lang="en-US" altLang="zh-CN" sz="11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-&gt; (finished)</a:t>
                      </a:r>
                      <a:r>
                        <a:rPr lang="en-US" altLang="zh-CN" sz="1100" kern="1200" dirty="0">
                          <a:solidFill>
                            <a:schemeClr val="tx1"/>
                          </a:solidFill>
                          <a:effectLst/>
                          <a:latin typeface="Arial" panose="020B0604020202020204" pitchFamily="34" charset="0"/>
                          <a:ea typeface="+mn-ea"/>
                          <a:cs typeface="Arial" panose="020B0604020202020204" pitchFamily="34" charset="0"/>
                        </a:rPr>
                        <a:t>Enhancements 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3"/>
                  </a:ext>
                </a:extLst>
              </a:tr>
              <a:tr h="308023">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of Self-Organizing Networks (SON) for 5G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4"/>
                  </a:ext>
                </a:extLst>
              </a:tr>
              <a:tr h="178170">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Generic 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extLst>
                  <a:ext uri="{0D108BD9-81ED-4DB2-BD59-A6C34878D82A}">
                    <a16:rowId xmlns:a16="http://schemas.microsoft.com/office/drawing/2014/main" xmlns="" val="10015"/>
                  </a:ext>
                </a:extLst>
              </a:tr>
              <a:tr h="162292">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of Handover Optimization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6"/>
                  </a:ext>
                </a:extLst>
              </a:tr>
              <a:tr h="162292">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7"/>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Discovery 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8"/>
                  </a:ext>
                </a:extLst>
              </a:tr>
              <a:tr h="308023">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kumimoji="0" lang="en-US" altLang="zh-CN" sz="1100" b="0" i="0" u="none" strike="noStrike" kern="1200" cap="none" spc="0" normalizeH="0" baseline="0" noProof="0" dirty="0" smtClean="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-&gt; (finished)</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data collection control and 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9"/>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0"/>
                  </a:ext>
                </a:extLst>
              </a:tr>
              <a:tr h="308023">
                <a:tc>
                  <a:txBody>
                    <a:bodyPr/>
                    <a:lstStyle/>
                    <a:p>
                      <a:pPr marL="0" algn="just"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1"/>
                  </a:ext>
                </a:extLst>
              </a:tr>
              <a:tr h="162292">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2"/>
                  </a:ext>
                </a:extLst>
              </a:tr>
              <a:tr h="162292">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a:solidFill>
                            <a:schemeClr val="tx1"/>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Edge Computing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3"/>
                  </a:ext>
                </a:extLst>
              </a:tr>
              <a:tr h="308023">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Exception)-&gt;(postpone to Rel-18)</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Network </a:t>
                      </a:r>
                      <a:r>
                        <a:rPr lang="en-US" altLang="zh-CN" sz="1100" kern="1200" dirty="0">
                          <a:solidFill>
                            <a:schemeClr val="tx1"/>
                          </a:solidFill>
                          <a:effectLst/>
                          <a:latin typeface="Arial" panose="020B0604020202020204" pitchFamily="34" charset="0"/>
                          <a:ea typeface="+mn-ea"/>
                          <a:cs typeface="Arial" panose="020B0604020202020204" pitchFamily="34" charset="0"/>
                        </a:rPr>
                        <a:t>slice provisioning enhancement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dk1"/>
                          </a:solidFill>
                          <a:effectLst/>
                          <a:latin typeface="Arial" panose="020B0604020202020204" pitchFamily="34" charset="0"/>
                          <a:ea typeface="+mn-ea"/>
                          <a:cs typeface="Arial" panose="020B0604020202020204" pitchFamily="34" charset="0"/>
                        </a:rPr>
                        <a:t>eNETSLICE_PRO</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940033</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4"/>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3142322781"/>
              </p:ext>
            </p:extLst>
          </p:nvPr>
        </p:nvGraphicFramePr>
        <p:xfrm>
          <a:off x="120651" y="2219240"/>
          <a:ext cx="5209369" cy="3113723"/>
        </p:xfrm>
        <a:graphic>
          <a:graphicData uri="http://schemas.openxmlformats.org/drawingml/2006/table">
            <a:tbl>
              <a:tblPr>
                <a:tableStyleId>{5C22544A-7EE6-4342-B048-85BDC9FD1C3A}</a:tableStyleId>
              </a:tblPr>
              <a:tblGrid>
                <a:gridCol w="278620">
                  <a:extLst>
                    <a:ext uri="{9D8B030D-6E8A-4147-A177-3AD203B41FA5}">
                      <a16:colId xmlns:a16="http://schemas.microsoft.com/office/drawing/2014/main" xmlns="" val="20000"/>
                    </a:ext>
                  </a:extLst>
                </a:gridCol>
                <a:gridCol w="3125722">
                  <a:extLst>
                    <a:ext uri="{9D8B030D-6E8A-4147-A177-3AD203B41FA5}">
                      <a16:colId xmlns:a16="http://schemas.microsoft.com/office/drawing/2014/main" xmlns="" val="20001"/>
                    </a:ext>
                  </a:extLst>
                </a:gridCol>
                <a:gridCol w="1050621">
                  <a:extLst>
                    <a:ext uri="{9D8B030D-6E8A-4147-A177-3AD203B41FA5}">
                      <a16:colId xmlns:a16="http://schemas.microsoft.com/office/drawing/2014/main" xmlns="" val="20002"/>
                    </a:ext>
                  </a:extLst>
                </a:gridCol>
                <a:gridCol w="754406">
                  <a:extLst>
                    <a:ext uri="{9D8B030D-6E8A-4147-A177-3AD203B41FA5}">
                      <a16:colId xmlns:a16="http://schemas.microsoft.com/office/drawing/2014/main" xmlns="" val="20003"/>
                    </a:ext>
                  </a:extLst>
                </a:gridCol>
              </a:tblGrid>
              <a:tr h="228518">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a:solidFill>
                            <a:schemeClr val="dk1"/>
                          </a:solidFill>
                          <a:effectLst/>
                          <a:latin typeface="Arial" panose="020B0604020202020204" pitchFamily="34" charset="0"/>
                          <a:ea typeface="+mn-ea"/>
                          <a:cs typeface="Arial" panose="020B0604020202020204" pitchFamily="34" charset="0"/>
                        </a:rPr>
                        <a:t>Rel-17 OAM&amp;P Studies</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a16="http://schemas.microsoft.com/office/drawing/2014/main" xmlns="" val="10000"/>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autonomous network levels</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5"/>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management and orchestration aspects with integrated satellite components in a 5G network</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6"/>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Data Analytics Service (finished)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850028 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7"/>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effectLst/>
                          <a:latin typeface="Arial" panose="020B0604020202020204" pitchFamily="34" charset="0"/>
                          <a:ea typeface="宋体" panose="02010600030101010101" pitchFamily="2" charset="-122"/>
                          <a:cs typeface="Arial" panose="020B0604020202020204" pitchFamily="34" charset="0"/>
                        </a:rPr>
                        <a:t>Study on enhancements of edge computing management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8"/>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a:t>
                      </a:r>
                      <a:r>
                        <a:rPr lang="en-US" sz="1100" kern="1200" dirty="0">
                          <a:solidFill>
                            <a:schemeClr val="dk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access control for management service</a:t>
                      </a: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Arial" panose="020B0604020202020204" pitchFamily="34" charset="0"/>
                        </a:rPr>
                        <a:t>890016</a:t>
                      </a:r>
                      <a:endParaRPr lang="zh-CN" alt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9"/>
                  </a:ext>
                </a:extLst>
              </a:tr>
              <a:tr h="0">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new aspects of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FS_EE5G</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870021</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0"/>
                  </a:ext>
                </a:extLst>
              </a:tr>
              <a:tr h="0">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mn-ea"/>
                          <a:cs typeface="Arial" panose="020B0604020202020204" pitchFamily="34" charset="0"/>
                        </a:rPr>
                        <a:t>Study on Management Aspects of 5G Network Sharing</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FS_MANS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1"/>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network slice management enhancements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FS_NSMEN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860022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2"/>
                  </a:ext>
                </a:extLst>
              </a:tr>
            </a:tbl>
          </a:graphicData>
        </a:graphic>
      </p:graphicFrame>
      <p:sp>
        <p:nvSpPr>
          <p:cNvPr id="17" name="矩形 16"/>
          <p:cNvSpPr/>
          <p:nvPr/>
        </p:nvSpPr>
        <p:spPr>
          <a:xfrm>
            <a:off x="208552" y="1016000"/>
            <a:ext cx="4895076" cy="830997"/>
          </a:xfrm>
          <a:prstGeom prst="rect">
            <a:avLst/>
          </a:prstGeom>
        </p:spPr>
        <p:txBody>
          <a:bodyPr wrap="square">
            <a:spAutoFit/>
          </a:bodyPr>
          <a:lstStyle/>
          <a:p>
            <a:r>
              <a:rPr lang="en-US" altLang="zh-CN" sz="1600" b="1" dirty="0" smtClean="0">
                <a:solidFill>
                  <a:srgbClr val="0000FF"/>
                </a:solidFill>
                <a:latin typeface="+mn-lt"/>
              </a:rPr>
              <a:t>All the Rel-17 WIs/SIs are completed. Altogether </a:t>
            </a:r>
            <a:r>
              <a:rPr lang="en-US" altLang="zh-CN" sz="1600" b="1" dirty="0" smtClean="0">
                <a:solidFill>
                  <a:srgbClr val="FF0000"/>
                </a:solidFill>
                <a:latin typeface="+mn-lt"/>
              </a:rPr>
              <a:t>21</a:t>
            </a:r>
            <a:r>
              <a:rPr lang="en-US" altLang="zh-CN" sz="1600" b="1" dirty="0" smtClean="0">
                <a:solidFill>
                  <a:srgbClr val="0000FF"/>
                </a:solidFill>
                <a:latin typeface="+mn-lt"/>
              </a:rPr>
              <a:t> </a:t>
            </a:r>
            <a:r>
              <a:rPr lang="en-US" altLang="zh-CN" sz="1600" b="1" dirty="0">
                <a:solidFill>
                  <a:srgbClr val="0000FF"/>
                </a:solidFill>
                <a:latin typeface="+mn-lt"/>
              </a:rPr>
              <a:t>finished WIs, 8 finished </a:t>
            </a:r>
            <a:r>
              <a:rPr lang="en-US" altLang="zh-CN" sz="1600" b="1" dirty="0" smtClean="0">
                <a:solidFill>
                  <a:srgbClr val="0000FF"/>
                </a:solidFill>
                <a:latin typeface="+mn-lt"/>
              </a:rPr>
              <a:t>Sis, 3 WIs are agreed to move to Rel-18.</a:t>
            </a:r>
            <a:endParaRPr lang="en-US" altLang="zh-CN" sz="1600" b="1" dirty="0">
              <a:solidFill>
                <a:srgbClr val="0000FF"/>
              </a:solidFill>
              <a:latin typeface="+mn-lt"/>
            </a:endParaRPr>
          </a:p>
        </p:txBody>
      </p:sp>
    </p:spTree>
    <p:extLst>
      <p:ext uri="{BB962C8B-B14F-4D97-AF65-F5344CB8AC3E}">
        <p14:creationId xmlns:p14="http://schemas.microsoft.com/office/powerpoint/2010/main" val="22845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graphicFrame>
        <p:nvGraphicFramePr>
          <p:cNvPr id="12" name="表格 11"/>
          <p:cNvGraphicFramePr>
            <a:graphicFrameLocks noGrp="1"/>
          </p:cNvGraphicFramePr>
          <p:nvPr>
            <p:extLst>
              <p:ext uri="{D42A27DB-BD31-4B8C-83A1-F6EECF244321}">
                <p14:modId xmlns:p14="http://schemas.microsoft.com/office/powerpoint/2010/main" val="1344064646"/>
              </p:ext>
            </p:extLst>
          </p:nvPr>
        </p:nvGraphicFramePr>
        <p:xfrm>
          <a:off x="6433503" y="3371349"/>
          <a:ext cx="5543746" cy="3150870"/>
        </p:xfrm>
        <a:graphic>
          <a:graphicData uri="http://schemas.openxmlformats.org/drawingml/2006/table">
            <a:tbl>
              <a:tblPr>
                <a:tableStyleId>{5C22544A-7EE6-4342-B048-85BDC9FD1C3A}</a:tableStyleId>
              </a:tblPr>
              <a:tblGrid>
                <a:gridCol w="305109">
                  <a:extLst>
                    <a:ext uri="{9D8B030D-6E8A-4147-A177-3AD203B41FA5}">
                      <a16:colId xmlns:a16="http://schemas.microsoft.com/office/drawing/2014/main" xmlns="" val="20000"/>
                    </a:ext>
                  </a:extLst>
                </a:gridCol>
                <a:gridCol w="2321057">
                  <a:extLst>
                    <a:ext uri="{9D8B030D-6E8A-4147-A177-3AD203B41FA5}">
                      <a16:colId xmlns:a16="http://schemas.microsoft.com/office/drawing/2014/main" xmlns="" val="20001"/>
                    </a:ext>
                  </a:extLst>
                </a:gridCol>
                <a:gridCol w="1016148">
                  <a:extLst>
                    <a:ext uri="{9D8B030D-6E8A-4147-A177-3AD203B41FA5}">
                      <a16:colId xmlns:a16="http://schemas.microsoft.com/office/drawing/2014/main" xmlns="" val="20002"/>
                    </a:ext>
                  </a:extLst>
                </a:gridCol>
                <a:gridCol w="1053737"/>
                <a:gridCol w="847695"/>
              </a:tblGrid>
              <a:tr h="318465">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48197">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42790">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148197">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3"/>
                  </a:ext>
                </a:extLst>
              </a:tr>
              <a:tr h="129278">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4"/>
                  </a:ext>
                </a:extLst>
              </a:tr>
              <a:tr h="129278">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Additional NRM features Phase 2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AdNRM_ph2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5"/>
                  </a:ext>
                </a:extLst>
              </a:tr>
              <a:tr h="1292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29</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6"/>
                  </a:ext>
                </a:extLst>
              </a:tr>
              <a:tr h="356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30</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Enhancements of 5G performance measurements and KPIs phase 2</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China Telecom, Intel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ePM_KPI_5G_Ph2</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S5-222578</a:t>
                      </a: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9"/>
                  </a:ext>
                </a:extLst>
              </a:tr>
              <a:tr h="24279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31</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900" dirty="0" smtClean="0">
                          <a:solidFill>
                            <a:srgbClr val="0000FF"/>
                          </a:solidFill>
                          <a:effectLst/>
                          <a:latin typeface="Arial" panose="020B0604020202020204" pitchFamily="34" charset="0"/>
                          <a:ea typeface="+mn-ea"/>
                          <a:cs typeface="Arial" panose="020B0604020202020204" pitchFamily="34" charset="0"/>
                        </a:rPr>
                        <a:t>Enhancement of </a:t>
                      </a:r>
                      <a:r>
                        <a:rPr lang="en-GB" altLang="zh-CN" sz="900" dirty="0" err="1" smtClean="0">
                          <a:solidFill>
                            <a:srgbClr val="0000FF"/>
                          </a:solidFill>
                          <a:effectLst/>
                          <a:latin typeface="Arial" panose="020B0604020202020204" pitchFamily="34" charset="0"/>
                          <a:ea typeface="+mn-ea"/>
                          <a:cs typeface="Arial" panose="020B0604020202020204" pitchFamily="34" charset="0"/>
                        </a:rPr>
                        <a:t>QoE</a:t>
                      </a:r>
                      <a:r>
                        <a:rPr lang="en-GB" altLang="zh-CN" sz="900" dirty="0" smtClean="0">
                          <a:solidFill>
                            <a:srgbClr val="0000FF"/>
                          </a:solidFill>
                          <a:effectLst/>
                          <a:latin typeface="Arial" panose="020B0604020202020204" pitchFamily="34" charset="0"/>
                          <a:ea typeface="+mn-ea"/>
                          <a:cs typeface="Arial" panose="020B0604020202020204" pitchFamily="34" charset="0"/>
                        </a:rPr>
                        <a:t> Measurement Collection (move</a:t>
                      </a:r>
                      <a:r>
                        <a:rPr lang="en-GB" altLang="zh-CN" sz="900" baseline="0" dirty="0" smtClean="0">
                          <a:solidFill>
                            <a:srgbClr val="0000FF"/>
                          </a:solidFill>
                          <a:effectLst/>
                          <a:latin typeface="Arial" panose="020B0604020202020204" pitchFamily="34" charset="0"/>
                          <a:ea typeface="+mn-ea"/>
                          <a:cs typeface="Arial" panose="020B0604020202020204" pitchFamily="34" charset="0"/>
                        </a:rPr>
                        <a:t> from Rel-17)</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Ericsson</a:t>
                      </a:r>
                      <a:endParaRPr lang="zh-CN" altLang="en-US" sz="900" kern="1200" dirty="0" smtClean="0">
                        <a:solidFill>
                          <a:srgbClr val="0000FF"/>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FF"/>
                          </a:solidFill>
                          <a:effectLst/>
                          <a:latin typeface="Arial" panose="020B0604020202020204" pitchFamily="34" charset="0"/>
                          <a:ea typeface="+mn-ea"/>
                          <a:cs typeface="Arial" panose="020B0604020202020204" pitchFamily="34" charset="0"/>
                        </a:rPr>
                        <a:t>eQoE</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SP-200193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24279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32</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Access control on management service</a:t>
                      </a:r>
                      <a:r>
                        <a:rPr lang="en-GB" altLang="zh-CN" sz="900" dirty="0" smtClean="0">
                          <a:solidFill>
                            <a:srgbClr val="0000FF"/>
                          </a:solidFill>
                          <a:effectLst/>
                          <a:latin typeface="Arial" panose="020B0604020202020204" pitchFamily="34" charset="0"/>
                          <a:ea typeface="+mn-ea"/>
                          <a:cs typeface="Arial" panose="020B0604020202020204" pitchFamily="34" charset="0"/>
                        </a:rPr>
                        <a:t>(move</a:t>
                      </a:r>
                      <a:r>
                        <a:rPr lang="en-GB" altLang="zh-CN" sz="900" baseline="0" dirty="0" smtClean="0">
                          <a:solidFill>
                            <a:srgbClr val="0000FF"/>
                          </a:solidFill>
                          <a:effectLst/>
                          <a:latin typeface="Arial" panose="020B0604020202020204" pitchFamily="34" charset="0"/>
                          <a:ea typeface="+mn-ea"/>
                          <a:cs typeface="Arial" panose="020B0604020202020204" pitchFamily="34" charset="0"/>
                        </a:rPr>
                        <a:t> from Rel-17)</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Nokia</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MSAC</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SP-210859</a:t>
                      </a: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48197">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7"/>
                  </a:ext>
                </a:extLst>
              </a:tr>
              <a:tr h="149318">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33</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r h="242790">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34</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Network slice provisioning enhancement</a:t>
                      </a:r>
                      <a:r>
                        <a:rPr lang="en-GB" altLang="zh-CN" sz="900" dirty="0" smtClean="0">
                          <a:solidFill>
                            <a:srgbClr val="0000FF"/>
                          </a:solidFill>
                          <a:effectLst/>
                          <a:latin typeface="Arial" panose="020B0604020202020204" pitchFamily="34" charset="0"/>
                          <a:ea typeface="+mn-ea"/>
                          <a:cs typeface="Arial" panose="020B0604020202020204" pitchFamily="34" charset="0"/>
                        </a:rPr>
                        <a:t>(move</a:t>
                      </a:r>
                      <a:r>
                        <a:rPr lang="en-GB" altLang="zh-CN" sz="900" baseline="0" dirty="0" smtClean="0">
                          <a:solidFill>
                            <a:srgbClr val="0000FF"/>
                          </a:solidFill>
                          <a:effectLst/>
                          <a:latin typeface="Arial" panose="020B0604020202020204" pitchFamily="34" charset="0"/>
                          <a:ea typeface="+mn-ea"/>
                          <a:cs typeface="Arial" panose="020B0604020202020204" pitchFamily="34" charset="0"/>
                        </a:rPr>
                        <a:t> from Rel-17)</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Samsung</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FF"/>
                          </a:solidFill>
                          <a:effectLst/>
                          <a:latin typeface="Arial" panose="020B0604020202020204" pitchFamily="34" charset="0"/>
                          <a:ea typeface="+mn-ea"/>
                          <a:cs typeface="Arial" panose="020B0604020202020204" pitchFamily="34" charset="0"/>
                        </a:rPr>
                        <a:t>eNETSLICE_PRO</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SP-211434</a:t>
                      </a:r>
                      <a:endParaRPr lang="zh-CN" alt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700311983"/>
              </p:ext>
            </p:extLst>
          </p:nvPr>
        </p:nvGraphicFramePr>
        <p:xfrm>
          <a:off x="203775" y="1072482"/>
          <a:ext cx="6082029" cy="5251346"/>
        </p:xfrm>
        <a:graphic>
          <a:graphicData uri="http://schemas.openxmlformats.org/drawingml/2006/table">
            <a:tbl>
              <a:tblPr>
                <a:tableStyleId>{5C22544A-7EE6-4342-B048-85BDC9FD1C3A}</a:tableStyleId>
              </a:tblPr>
              <a:tblGrid>
                <a:gridCol w="290725">
                  <a:extLst>
                    <a:ext uri="{9D8B030D-6E8A-4147-A177-3AD203B41FA5}">
                      <a16:colId xmlns:a16="http://schemas.microsoft.com/office/drawing/2014/main" xmlns="" val="20000"/>
                    </a:ext>
                  </a:extLst>
                </a:gridCol>
                <a:gridCol w="2774381">
                  <a:extLst>
                    <a:ext uri="{9D8B030D-6E8A-4147-A177-3AD203B41FA5}">
                      <a16:colId xmlns:a16="http://schemas.microsoft.com/office/drawing/2014/main" xmlns="" val="20001"/>
                    </a:ext>
                  </a:extLst>
                </a:gridCol>
                <a:gridCol w="987393">
                  <a:extLst>
                    <a:ext uri="{9D8B030D-6E8A-4147-A177-3AD203B41FA5}">
                      <a16:colId xmlns:a16="http://schemas.microsoft.com/office/drawing/2014/main" xmlns="" val="20002"/>
                    </a:ext>
                  </a:extLst>
                </a:gridCol>
                <a:gridCol w="1107376">
                  <a:extLst>
                    <a:ext uri="{9D8B030D-6E8A-4147-A177-3AD203B41FA5}">
                      <a16:colId xmlns:a16="http://schemas.microsoft.com/office/drawing/2014/main" xmlns="" val="20003"/>
                    </a:ext>
                  </a:extLst>
                </a:gridCol>
                <a:gridCol w="922154">
                  <a:extLst>
                    <a:ext uri="{9D8B030D-6E8A-4147-A177-3AD203B41FA5}">
                      <a16:colId xmlns:a16="http://schemas.microsoft.com/office/drawing/2014/main" xmlns="" val="20005"/>
                    </a:ext>
                  </a:extLst>
                </a:gridCol>
              </a:tblGrid>
              <a:tr h="215991">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5856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158563">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a:latin typeface="Arial" panose="020B0604020202020204" pitchFamily="34" charset="0"/>
                          <a:cs typeface="Arial" panose="020B0604020202020204" pitchFamily="34" charset="0"/>
                        </a:rPr>
                        <a:t>FS_eANL</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262923">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FS_ANLEVA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275058">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dk1"/>
                          </a:solidFill>
                          <a:latin typeface="Arial" panose="020B0604020202020204" pitchFamily="34" charset="0"/>
                          <a:ea typeface="+mn-ea"/>
                          <a:cs typeface="Arial" panose="020B0604020202020204" pitchFamily="34" charset="0"/>
                        </a:rPr>
                        <a:t>FS_eIDMS_MN</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275058">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effectLst/>
                          <a:latin typeface="Arial" panose="020B0604020202020204" pitchFamily="34" charset="0"/>
                          <a:ea typeface="+mn-ea"/>
                          <a:cs typeface="Arial" panose="020B0604020202020204" pitchFamily="34" charset="0"/>
                        </a:rPr>
                        <a:t>Study</a:t>
                      </a:r>
                      <a:r>
                        <a:rPr lang="en-US" altLang="zh-CN" sz="900" baseline="0" dirty="0">
                          <a:effectLst/>
                          <a:latin typeface="Arial" panose="020B0604020202020204" pitchFamily="34" charset="0"/>
                          <a:ea typeface="+mn-ea"/>
                          <a:cs typeface="Arial" panose="020B0604020202020204" pitchFamily="34" charset="0"/>
                        </a:rPr>
                        <a:t> </a:t>
                      </a:r>
                      <a:r>
                        <a:rPr lang="en-US" altLang="zh-CN" sz="900" dirty="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FS_NETSLICE_IDMS</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SP-220278</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5"/>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6"/>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7"/>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SP-220153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8"/>
                  </a:ext>
                </a:extLst>
              </a:tr>
              <a:tr h="2203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8</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Study on measurement data collection to support RAN intelligence (wait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Intel,</a:t>
                      </a:r>
                      <a:r>
                        <a:rPr lang="en-US" altLang="zh-CN" sz="900" kern="1200" baseline="0" dirty="0" smtClean="0">
                          <a:solidFill>
                            <a:srgbClr val="0000FF"/>
                          </a:solidFill>
                          <a:effectLst/>
                          <a:latin typeface="Arial" panose="020B0604020202020204" pitchFamily="34" charset="0"/>
                          <a:ea typeface="+mn-ea"/>
                          <a:cs typeface="Arial" panose="020B0604020202020204" pitchFamily="34" charset="0"/>
                        </a:rPr>
                        <a:t> </a:t>
                      </a:r>
                      <a:r>
                        <a:rPr lang="en-US" altLang="zh-CN" sz="900" kern="1200" baseline="0" smtClean="0">
                          <a:solidFill>
                            <a:srgbClr val="0000FF"/>
                          </a:solidFill>
                          <a:effectLst/>
                          <a:latin typeface="Arial" panose="020B0604020202020204" pitchFamily="34" charset="0"/>
                          <a:ea typeface="+mn-ea"/>
                          <a:cs typeface="Arial" panose="020B0604020202020204" pitchFamily="34" charset="0"/>
                        </a:rPr>
                        <a:t>China Mobile</a:t>
                      </a:r>
                      <a:endParaRPr lang="en-US"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FS_MEDACO_RAN</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S5-222631</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19"/>
                  </a:ext>
                </a:extLst>
              </a:tr>
              <a:tr h="195481">
                <a:tc gridSpan="5">
                  <a:txBody>
                    <a:bodyPr/>
                    <a:lstStyle/>
                    <a:p>
                      <a:pPr algn="l">
                        <a:spcAft>
                          <a:spcPts val="0"/>
                        </a:spcAft>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9"/>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SP-220146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5GLAN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FS_5GLAN_Mgt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3"/>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FS_MCVNF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4"/>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FS_MANS_ph2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5"/>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6"/>
                  </a:ext>
                </a:extLst>
              </a:tr>
              <a:tr h="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7"/>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900" dirty="0">
                          <a:effectLst/>
                          <a:latin typeface="Arial" panose="020B0604020202020204" pitchFamily="34" charset="0"/>
                          <a:ea typeface="宋体" panose="02010600030101010101" pitchFamily="2" charset="-122"/>
                        </a:rPr>
                        <a:t>Study on YANG PUSH </a:t>
                      </a:r>
                      <a:endParaRPr lang="zh-CN" sz="1200" dirty="0">
                        <a:effectLst/>
                        <a:latin typeface="Times New Roman" panose="02020603050405020304" pitchFamily="18"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8"/>
                  </a:ext>
                </a:extLst>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18</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Study on Management Aspects of </a:t>
                      </a:r>
                      <a:r>
                        <a:rPr lang="en-US" altLang="zh-CN" sz="900" kern="1200" dirty="0" err="1">
                          <a:solidFill>
                            <a:srgbClr val="0000FF"/>
                          </a:solidFill>
                          <a:effectLst/>
                          <a:latin typeface="Arial" panose="020B0604020202020204" pitchFamily="34" charset="0"/>
                          <a:ea typeface="宋体" panose="02010600030101010101" pitchFamily="2" charset="-122"/>
                          <a:cs typeface="+mn-cs"/>
                        </a:rPr>
                        <a:t>IoT</a:t>
                      </a:r>
                      <a:r>
                        <a:rPr lang="en-US" altLang="zh-CN" sz="900" kern="1200" dirty="0">
                          <a:solidFill>
                            <a:srgbClr val="0000FF"/>
                          </a:solidFill>
                          <a:effectLst/>
                          <a:latin typeface="Arial" panose="020B0604020202020204" pitchFamily="34" charset="0"/>
                          <a:ea typeface="宋体" panose="02010600030101010101" pitchFamily="2" charset="-122"/>
                          <a:cs typeface="+mn-cs"/>
                        </a:rPr>
                        <a:t> NTN Enhancements (wait</a:t>
                      </a:r>
                      <a:r>
                        <a:rPr lang="en-US" altLang="zh-CN" sz="900" kern="1200" baseline="0" dirty="0">
                          <a:solidFill>
                            <a:srgbClr val="0000FF"/>
                          </a:solidFill>
                          <a:effectLst/>
                          <a:latin typeface="Arial" panose="020B0604020202020204" pitchFamily="34" charset="0"/>
                          <a:ea typeface="宋体" panose="02010600030101010101" pitchFamily="2" charset="-122"/>
                          <a:cs typeface="+mn-cs"/>
                        </a:rPr>
                        <a:t> for SA approval)</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China Unicom</a:t>
                      </a:r>
                      <a:endParaRPr lang="zh-CN" altLang="en-US" sz="900" kern="1200" dirty="0" smtClean="0">
                        <a:solidFill>
                          <a:srgbClr val="0000FF"/>
                        </a:solidFill>
                        <a:effectLst/>
                        <a:latin typeface="Arial" panose="020B0604020202020204"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FS_IOT_NTN</a:t>
                      </a:r>
                      <a:endParaRPr lang="zh-CN" altLang="en-US"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S5-222579</a:t>
                      </a:r>
                      <a:endParaRPr lang="zh-CN" alt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20"/>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935861757"/>
              </p:ext>
            </p:extLst>
          </p:nvPr>
        </p:nvGraphicFramePr>
        <p:xfrm>
          <a:off x="6433503" y="1086337"/>
          <a:ext cx="5543747" cy="2275523"/>
        </p:xfrm>
        <a:graphic>
          <a:graphicData uri="http://schemas.openxmlformats.org/drawingml/2006/table">
            <a:tbl>
              <a:tblPr>
                <a:tableStyleId>{5C22544A-7EE6-4342-B048-85BDC9FD1C3A}</a:tableStyleId>
              </a:tblPr>
              <a:tblGrid>
                <a:gridCol w="266240">
                  <a:extLst>
                    <a:ext uri="{9D8B030D-6E8A-4147-A177-3AD203B41FA5}">
                      <a16:colId xmlns:a16="http://schemas.microsoft.com/office/drawing/2014/main" xmlns="" val="20000"/>
                    </a:ext>
                  </a:extLst>
                </a:gridCol>
                <a:gridCol w="2835189">
                  <a:extLst>
                    <a:ext uri="{9D8B030D-6E8A-4147-A177-3AD203B41FA5}">
                      <a16:colId xmlns:a16="http://schemas.microsoft.com/office/drawing/2014/main" xmlns="" val="20001"/>
                    </a:ext>
                  </a:extLst>
                </a:gridCol>
                <a:gridCol w="555254">
                  <a:extLst>
                    <a:ext uri="{9D8B030D-6E8A-4147-A177-3AD203B41FA5}">
                      <a16:colId xmlns:a16="http://schemas.microsoft.com/office/drawing/2014/main" xmlns="" val="20002"/>
                    </a:ext>
                  </a:extLst>
                </a:gridCol>
                <a:gridCol w="1042572">
                  <a:extLst>
                    <a:ext uri="{9D8B030D-6E8A-4147-A177-3AD203B41FA5}">
                      <a16:colId xmlns:a16="http://schemas.microsoft.com/office/drawing/2014/main" xmlns="" val="20003"/>
                    </a:ext>
                  </a:extLst>
                </a:gridCol>
                <a:gridCol w="844492">
                  <a:extLst>
                    <a:ext uri="{9D8B030D-6E8A-4147-A177-3AD203B41FA5}">
                      <a16:colId xmlns:a16="http://schemas.microsoft.com/office/drawing/2014/main" xmlns="" val="20005"/>
                    </a:ext>
                  </a:extLst>
                </a:gridCol>
              </a:tblGrid>
              <a:tr h="171513">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40654">
                <a:tc gridSpan="5">
                  <a:txBody>
                    <a:bodyPr/>
                    <a:lstStyle/>
                    <a:p>
                      <a:pPr marL="0" algn="l" defTabSz="1219170" rtl="0" eaLnBrk="1" latinLnBrk="0" hangingPunct="1">
                        <a:spcAft>
                          <a:spcPts val="0"/>
                        </a:spcAft>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2"/>
                  </a:ext>
                </a:extLst>
              </a:tr>
              <a:tr h="1300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3"/>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4"/>
                  </a:ext>
                </a:extLst>
              </a:tr>
              <a:tr h="2289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5"/>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FS_DCSA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6"/>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7"/>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sp>
        <p:nvSpPr>
          <p:cNvPr id="7" name="矩形 6"/>
          <p:cNvSpPr/>
          <p:nvPr/>
        </p:nvSpPr>
        <p:spPr>
          <a:xfrm>
            <a:off x="411846" y="739001"/>
            <a:ext cx="8773296"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smtClean="0">
                <a:solidFill>
                  <a:srgbClr val="FF3300"/>
                </a:solidFill>
                <a:latin typeface="+mn-lt"/>
              </a:rPr>
              <a:t>34</a:t>
            </a:r>
            <a:r>
              <a:rPr lang="en-US" altLang="zh-CN" sz="1200" b="1" dirty="0" smtClean="0">
                <a:solidFill>
                  <a:srgbClr val="0000FF"/>
                </a:solidFill>
                <a:latin typeface="+mn-lt"/>
              </a:rPr>
              <a:t> </a:t>
            </a:r>
            <a:r>
              <a:rPr lang="en-US" altLang="zh-CN" sz="1200" b="1" dirty="0">
                <a:solidFill>
                  <a:srgbClr val="0000FF"/>
                </a:solidFill>
                <a:latin typeface="+mn-lt"/>
              </a:rPr>
              <a:t>WIs/Sis, including 23 ongoing Sis and </a:t>
            </a:r>
            <a:r>
              <a:rPr lang="en-US" altLang="zh-CN" sz="1200" b="1" dirty="0" smtClean="0">
                <a:solidFill>
                  <a:srgbClr val="0000FF"/>
                </a:solidFill>
                <a:latin typeface="+mn-lt"/>
              </a:rPr>
              <a:t>8 </a:t>
            </a:r>
            <a:r>
              <a:rPr lang="en-US" altLang="zh-CN" sz="1200" b="1" dirty="0">
                <a:solidFill>
                  <a:srgbClr val="0000FF"/>
                </a:solidFill>
                <a:latin typeface="+mn-lt"/>
              </a:rPr>
              <a:t>ongoing </a:t>
            </a:r>
            <a:r>
              <a:rPr lang="en-US" altLang="zh-CN" sz="1200" b="1" dirty="0" err="1">
                <a:solidFill>
                  <a:srgbClr val="0000FF"/>
                </a:solidFill>
                <a:latin typeface="+mn-lt"/>
              </a:rPr>
              <a:t>Wis</a:t>
            </a:r>
            <a:r>
              <a:rPr lang="en-US" altLang="zh-CN" sz="1200" b="1" dirty="0">
                <a:solidFill>
                  <a:srgbClr val="0000FF"/>
                </a:solidFill>
                <a:latin typeface="+mn-lt"/>
              </a:rPr>
              <a:t>, </a:t>
            </a:r>
            <a:r>
              <a:rPr lang="en-US" altLang="zh-CN" sz="1200" b="1" dirty="0" smtClean="0">
                <a:solidFill>
                  <a:srgbClr val="0000FF"/>
                </a:solidFill>
                <a:latin typeface="+mn-lt"/>
              </a:rPr>
              <a:t>2 SIs </a:t>
            </a:r>
            <a:r>
              <a:rPr lang="en-US" altLang="zh-CN" sz="1200" b="1" dirty="0">
                <a:solidFill>
                  <a:srgbClr val="0000FF"/>
                </a:solidFill>
                <a:latin typeface="+mn-lt"/>
              </a:rPr>
              <a:t>and 1 WI are waiting for SA approval. </a:t>
            </a:r>
          </a:p>
        </p:txBody>
      </p:sp>
    </p:spTree>
    <p:extLst>
      <p:ext uri="{BB962C8B-B14F-4D97-AF65-F5344CB8AC3E}">
        <p14:creationId xmlns:p14="http://schemas.microsoft.com/office/powerpoint/2010/main" val="388857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04800" y="925291"/>
            <a:ext cx="5844745" cy="5339923"/>
          </a:xfrm>
          <a:prstGeom prst="rect">
            <a:avLst/>
          </a:prstGeom>
          <a:solidFill>
            <a:schemeClr val="bg1"/>
          </a:solidFill>
        </p:spPr>
        <p:txBody>
          <a:bodyPr wrap="square">
            <a:spAutoFit/>
          </a:bodyPr>
          <a:lstStyle/>
          <a:p>
            <a:pPr lvl="0"/>
            <a:r>
              <a:rPr lang="en-US" altLang="zh-CN" sz="1100" dirty="0">
                <a:solidFill>
                  <a:prstClr val="black"/>
                </a:solidFill>
                <a:latin typeface="Calibri"/>
              </a:rPr>
              <a:t>[SA5#143e], 6.3-MAINT, S5-223388 Data change notifications YANG-in-Rest format</a:t>
            </a:r>
          </a:p>
          <a:p>
            <a:pPr lvl="0"/>
            <a:r>
              <a:rPr lang="en-US" altLang="zh-CN" sz="1100" dirty="0">
                <a:solidFill>
                  <a:prstClr val="black"/>
                </a:solidFill>
                <a:latin typeface="Calibri"/>
              </a:rPr>
              <a:t>[SA5#143e], 6.3-MAINT, S5-223514 Rel-17 CR 28.532 Clarify usage of </a:t>
            </a:r>
            <a:r>
              <a:rPr lang="en-US" altLang="zh-CN" sz="1100" dirty="0" err="1">
                <a:solidFill>
                  <a:prstClr val="black"/>
                </a:solidFill>
                <a:latin typeface="Calibri"/>
              </a:rPr>
              <a:t>notifyMOIChanges</a:t>
            </a:r>
            <a:r>
              <a:rPr lang="en-US" altLang="zh-CN" sz="1100" dirty="0">
                <a:solidFill>
                  <a:prstClr val="black"/>
                </a:solidFill>
                <a:latin typeface="Calibri"/>
              </a:rPr>
              <a:t> for NRMs defined in YANG</a:t>
            </a:r>
            <a:endParaRPr lang="en-US" altLang="zh-CN" sz="1100" b="1" dirty="0">
              <a:solidFill>
                <a:prstClr val="black"/>
              </a:solidFill>
              <a:latin typeface="Calibri"/>
            </a:endParaRP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28.535:</a:t>
            </a:r>
          </a:p>
          <a:p>
            <a:pPr lvl="0"/>
            <a:r>
              <a:rPr lang="en-US" altLang="zh-CN" sz="1100" dirty="0">
                <a:solidFill>
                  <a:prstClr val="black"/>
                </a:solidFill>
                <a:latin typeface="Calibri"/>
              </a:rPr>
              <a:t>[SA5#143e], 6.3-MAINT, S5-223371 Remove Editor's Note in clause 4.2.5.3</a:t>
            </a: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28.536:</a:t>
            </a:r>
          </a:p>
          <a:p>
            <a:pPr lvl="0"/>
            <a:r>
              <a:rPr lang="en-US" altLang="zh-CN" sz="1100" dirty="0">
                <a:solidFill>
                  <a:prstClr val="black"/>
                </a:solidFill>
                <a:latin typeface="Calibri"/>
              </a:rPr>
              <a:t>[SA5#143e], 6.3-MAINT, GROUP#10 (S5-223310/ S5-223311) CR 28.536 Minor correction on the format for </a:t>
            </a:r>
            <a:r>
              <a:rPr lang="en-US" altLang="zh-CN" sz="1100" dirty="0" err="1">
                <a:solidFill>
                  <a:prstClr val="black"/>
                </a:solidFill>
                <a:latin typeface="Calibri"/>
              </a:rPr>
              <a:t>cosla</a:t>
            </a:r>
            <a:r>
              <a:rPr lang="en-US" altLang="zh-CN" sz="1100" dirty="0">
                <a:solidFill>
                  <a:prstClr val="black"/>
                </a:solidFill>
                <a:latin typeface="Calibri"/>
              </a:rPr>
              <a:t> </a:t>
            </a:r>
            <a:r>
              <a:rPr lang="en-US" altLang="zh-CN" sz="1100" dirty="0" err="1">
                <a:solidFill>
                  <a:prstClr val="black"/>
                </a:solidFill>
                <a:latin typeface="Calibri"/>
              </a:rPr>
              <a:t>yaml</a:t>
            </a:r>
            <a:r>
              <a:rPr lang="en-US" altLang="zh-CN" sz="1100" dirty="0">
                <a:solidFill>
                  <a:prstClr val="black"/>
                </a:solidFill>
                <a:latin typeface="Calibri"/>
              </a:rPr>
              <a:t> file</a:t>
            </a:r>
          </a:p>
          <a:p>
            <a:pPr lvl="0"/>
            <a:r>
              <a:rPr lang="en-US" altLang="zh-CN" sz="1100" dirty="0">
                <a:solidFill>
                  <a:prstClr val="black"/>
                </a:solidFill>
                <a:latin typeface="Calibri"/>
              </a:rPr>
              <a:t>[SA5#143e], 6.3-MAINT, GROUP#11 (S5-223375/ S5-223377) Correct attribute properties in </a:t>
            </a:r>
            <a:r>
              <a:rPr lang="en-US" altLang="zh-CN" sz="1100" dirty="0" err="1">
                <a:solidFill>
                  <a:prstClr val="black"/>
                </a:solidFill>
                <a:latin typeface="Calibri"/>
              </a:rPr>
              <a:t>assuranceTargetList</a:t>
            </a:r>
            <a:endParaRPr lang="en-US" altLang="zh-CN" sz="1100" dirty="0">
              <a:solidFill>
                <a:prstClr val="black"/>
              </a:solidFill>
              <a:latin typeface="Calibri"/>
            </a:endParaRP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28.537:</a:t>
            </a:r>
          </a:p>
          <a:p>
            <a:pPr lvl="0"/>
            <a:r>
              <a:rPr lang="en-US" altLang="zh-CN" sz="1100" dirty="0">
                <a:solidFill>
                  <a:prstClr val="black"/>
                </a:solidFill>
                <a:latin typeface="Calibri"/>
              </a:rPr>
              <a:t>[SA5#143e], 6.3-MAINT, S5-223133 Rel-17 CR for TS28.537 </a:t>
            </a:r>
            <a:r>
              <a:rPr lang="en-US" altLang="zh-CN" sz="1100" dirty="0" err="1">
                <a:solidFill>
                  <a:prstClr val="black"/>
                </a:solidFill>
                <a:latin typeface="Calibri"/>
              </a:rPr>
              <a:t>editorialCorrections</a:t>
            </a:r>
            <a:endParaRPr lang="en-US" altLang="zh-CN" sz="1100" dirty="0">
              <a:solidFill>
                <a:prstClr val="black"/>
              </a:solidFill>
              <a:latin typeface="Calibri"/>
            </a:endParaRP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28.541:</a:t>
            </a:r>
          </a:p>
          <a:p>
            <a:pPr lvl="0"/>
            <a:r>
              <a:rPr lang="en-US" altLang="zh-CN" sz="1100" dirty="0">
                <a:solidFill>
                  <a:prstClr val="black"/>
                </a:solidFill>
                <a:latin typeface="Calibri"/>
              </a:rPr>
              <a:t>[SA5#143e], 6.3-MAINT, S5-223073 Rel-17 CR TS28541 Correction to property of </a:t>
            </a:r>
            <a:r>
              <a:rPr lang="en-US" altLang="zh-CN" sz="1100" dirty="0" err="1">
                <a:solidFill>
                  <a:prstClr val="black"/>
                </a:solidFill>
                <a:latin typeface="Calibri"/>
              </a:rPr>
              <a:t>EP_Transport</a:t>
            </a:r>
            <a:r>
              <a:rPr lang="en-US" altLang="zh-CN" sz="1100" dirty="0">
                <a:solidFill>
                  <a:prstClr val="black"/>
                </a:solidFill>
                <a:latin typeface="Calibri"/>
              </a:rPr>
              <a:t> attribute </a:t>
            </a:r>
            <a:r>
              <a:rPr lang="en-US" altLang="zh-CN" sz="1100" dirty="0" err="1">
                <a:solidFill>
                  <a:prstClr val="black"/>
                </a:solidFill>
                <a:latin typeface="Calibri"/>
              </a:rPr>
              <a:t>ipAddress</a:t>
            </a:r>
            <a:endParaRPr lang="en-US" altLang="zh-CN" sz="1100" dirty="0">
              <a:solidFill>
                <a:prstClr val="black"/>
              </a:solidFill>
              <a:latin typeface="Calibri"/>
            </a:endParaRPr>
          </a:p>
          <a:p>
            <a:pPr lvl="0"/>
            <a:r>
              <a:rPr lang="en-US" altLang="zh-CN" sz="1100" dirty="0">
                <a:solidFill>
                  <a:prstClr val="black"/>
                </a:solidFill>
                <a:latin typeface="Calibri"/>
              </a:rPr>
              <a:t>[SA5#143e], 6.3-MAINT, S5-223146 Rel-17 CR TS28541 Fixing attribute properties for </a:t>
            </a:r>
            <a:r>
              <a:rPr lang="en-US" altLang="zh-CN" sz="1100" dirty="0" err="1">
                <a:solidFill>
                  <a:prstClr val="black"/>
                </a:solidFill>
                <a:latin typeface="Calibri"/>
              </a:rPr>
              <a:t>ServiceProfile</a:t>
            </a:r>
            <a:r>
              <a:rPr lang="en-US" altLang="zh-CN" sz="1100" dirty="0">
                <a:solidFill>
                  <a:prstClr val="black"/>
                </a:solidFill>
                <a:latin typeface="Calibri"/>
              </a:rPr>
              <a:t> attribute </a:t>
            </a:r>
            <a:r>
              <a:rPr lang="en-US" altLang="zh-CN" sz="1100" dirty="0" err="1">
                <a:solidFill>
                  <a:prstClr val="black"/>
                </a:solidFill>
                <a:latin typeface="Calibri"/>
              </a:rPr>
              <a:t>networkSliceSharingIndicator</a:t>
            </a:r>
            <a:endParaRPr lang="en-US" altLang="zh-CN" sz="1100" dirty="0">
              <a:solidFill>
                <a:prstClr val="black"/>
              </a:solidFill>
              <a:latin typeface="Calibri"/>
            </a:endParaRPr>
          </a:p>
          <a:p>
            <a:pPr lvl="0"/>
            <a:r>
              <a:rPr lang="en-US" altLang="zh-CN" sz="1100" dirty="0">
                <a:solidFill>
                  <a:prstClr val="black"/>
                </a:solidFill>
                <a:latin typeface="Calibri"/>
              </a:rPr>
              <a:t>[SA5#143e], 6.3-MAINT, GROUP#12 (S5-223155/ S5-223186) Correct </a:t>
            </a:r>
            <a:r>
              <a:rPr lang="en-US" altLang="zh-CN" sz="1100" dirty="0" err="1">
                <a:solidFill>
                  <a:prstClr val="black"/>
                </a:solidFill>
                <a:latin typeface="Calibri"/>
              </a:rPr>
              <a:t>isOrdered-isUnique</a:t>
            </a:r>
            <a:r>
              <a:rPr lang="en-US" altLang="zh-CN" sz="1100" dirty="0">
                <a:solidFill>
                  <a:prstClr val="black"/>
                </a:solidFill>
                <a:latin typeface="Calibri"/>
              </a:rPr>
              <a:t> for </a:t>
            </a:r>
            <a:r>
              <a:rPr lang="en-US" altLang="zh-CN" sz="1100" dirty="0" err="1">
                <a:solidFill>
                  <a:prstClr val="black"/>
                </a:solidFill>
                <a:latin typeface="Calibri"/>
              </a:rPr>
              <a:t>multivalue</a:t>
            </a:r>
            <a:r>
              <a:rPr lang="en-US" altLang="zh-CN" sz="1100" dirty="0">
                <a:solidFill>
                  <a:prstClr val="black"/>
                </a:solidFill>
                <a:latin typeface="Calibri"/>
              </a:rPr>
              <a:t> attributes</a:t>
            </a:r>
          </a:p>
          <a:p>
            <a:pPr lvl="0"/>
            <a:r>
              <a:rPr lang="en-US" altLang="zh-CN" sz="1100" dirty="0">
                <a:solidFill>
                  <a:prstClr val="black"/>
                </a:solidFill>
                <a:latin typeface="Calibri"/>
              </a:rPr>
              <a:t>[SA5#143e], 6.3-MAINT, S5-223233 Rel-17 CR 28.541 Correction on attribute latency of </a:t>
            </a:r>
            <a:r>
              <a:rPr lang="en-US" altLang="zh-CN" sz="1100" dirty="0" err="1">
                <a:solidFill>
                  <a:prstClr val="black"/>
                </a:solidFill>
                <a:latin typeface="Calibri"/>
              </a:rPr>
              <a:t>SubnetProfiles</a:t>
            </a:r>
            <a:endParaRPr lang="en-US" altLang="zh-CN" sz="1100" dirty="0">
              <a:solidFill>
                <a:prstClr val="black"/>
              </a:solidFill>
              <a:latin typeface="Calibri"/>
            </a:endParaRPr>
          </a:p>
          <a:p>
            <a:pPr lvl="0"/>
            <a:r>
              <a:rPr lang="en-US" altLang="zh-CN" sz="1100" dirty="0">
                <a:solidFill>
                  <a:prstClr val="black"/>
                </a:solidFill>
                <a:latin typeface="Calibri"/>
              </a:rPr>
              <a:t>[SA5#143e], 6.3-MAINT, S5-223309 Rel-17 CR TS 28.541 Address the unnecessary reference for the </a:t>
            </a:r>
            <a:r>
              <a:rPr lang="en-US" altLang="zh-CN" sz="1100" dirty="0" err="1">
                <a:solidFill>
                  <a:prstClr val="black"/>
                </a:solidFill>
                <a:latin typeface="Calibri"/>
              </a:rPr>
              <a:t>yaml</a:t>
            </a:r>
            <a:r>
              <a:rPr lang="en-US" altLang="zh-CN" sz="1100" dirty="0">
                <a:solidFill>
                  <a:prstClr val="black"/>
                </a:solidFill>
                <a:latin typeface="Calibri"/>
              </a:rPr>
              <a:t> file</a:t>
            </a:r>
          </a:p>
          <a:p>
            <a:pPr lvl="0"/>
            <a:r>
              <a:rPr lang="en-US" altLang="zh-CN" sz="1100" dirty="0">
                <a:solidFill>
                  <a:prstClr val="black"/>
                </a:solidFill>
                <a:latin typeface="Calibri"/>
              </a:rPr>
              <a:t>[SA5#143e], 6.3-MAINT, S5-223451 Rel-17 CR TS 28.541 Correction to multiplicity of relation between </a:t>
            </a:r>
            <a:r>
              <a:rPr lang="en-US" altLang="zh-CN" sz="1100" dirty="0" err="1">
                <a:solidFill>
                  <a:prstClr val="black"/>
                </a:solidFill>
                <a:latin typeface="Calibri"/>
              </a:rPr>
              <a:t>NetworkSlice</a:t>
            </a:r>
            <a:r>
              <a:rPr lang="en-US" altLang="zh-CN" sz="1100" dirty="0">
                <a:solidFill>
                  <a:prstClr val="black"/>
                </a:solidFill>
                <a:latin typeface="Calibri"/>
              </a:rPr>
              <a:t> IOC and </a:t>
            </a:r>
            <a:r>
              <a:rPr lang="en-US" altLang="zh-CN" sz="1100" dirty="0" err="1">
                <a:solidFill>
                  <a:prstClr val="black"/>
                </a:solidFill>
                <a:latin typeface="Calibri"/>
              </a:rPr>
              <a:t>NetworkSliceSubnet</a:t>
            </a:r>
            <a:r>
              <a:rPr lang="en-US" altLang="zh-CN" sz="1100" dirty="0">
                <a:solidFill>
                  <a:prstClr val="black"/>
                </a:solidFill>
                <a:latin typeface="Calibri"/>
              </a:rPr>
              <a:t> IOC</a:t>
            </a:r>
          </a:p>
          <a:p>
            <a:pPr lvl="0"/>
            <a:r>
              <a:rPr lang="en-US" altLang="zh-CN" sz="1100" dirty="0">
                <a:solidFill>
                  <a:prstClr val="black"/>
                </a:solidFill>
                <a:latin typeface="Calibri"/>
              </a:rPr>
              <a:t>[SA5#143e], 6.3-MAINT, S5-223490 Rel-17 CR 28.541 Update Figure L.2.1 and accompanying paragraph</a:t>
            </a:r>
            <a:endParaRPr lang="en-US" altLang="zh-CN" sz="1100" b="1" dirty="0">
              <a:solidFill>
                <a:prstClr val="black"/>
              </a:solidFill>
              <a:latin typeface="Calibri"/>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(1/2)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158941" y="925291"/>
            <a:ext cx="5847004" cy="555536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mj-lt"/>
              </a:rPr>
              <a:t>The following topics were discussed in the meeting.</a:t>
            </a:r>
          </a:p>
          <a:p>
            <a:r>
              <a:rPr lang="en-US" altLang="zh-CN" sz="1100" b="1" dirty="0">
                <a:latin typeface="+mn-lt"/>
              </a:rPr>
              <a:t>Collaboration with CT on Forge </a:t>
            </a:r>
          </a:p>
          <a:p>
            <a:r>
              <a:rPr lang="en-US" altLang="zh-CN" sz="1100" dirty="0">
                <a:latin typeface="+mn-lt"/>
              </a:rPr>
              <a:t>[SA5#143e], 6.3-MAINT, GROUP#1 (S5-223052/S5-223053/S5-223054/S5-223055/S5-223056/S5-223057) CR TS 28.541 </a:t>
            </a:r>
            <a:r>
              <a:rPr lang="en-US" altLang="zh-CN" sz="1100" dirty="0" err="1">
                <a:latin typeface="+mn-lt"/>
              </a:rPr>
              <a:t>OpenAPI</a:t>
            </a:r>
            <a:r>
              <a:rPr lang="en-US" altLang="zh-CN" sz="1100" dirty="0">
                <a:latin typeface="+mn-lt"/>
              </a:rPr>
              <a:t> file name and dependence change-5gcNrm-nrNRM-SliceNrm</a:t>
            </a:r>
          </a:p>
          <a:p>
            <a:r>
              <a:rPr lang="en-US" altLang="zh-CN" sz="1100" dirty="0">
                <a:latin typeface="+mn-lt"/>
              </a:rPr>
              <a:t>[SA5#143e], 6.3-MAINT, GROUP#2 (S5-223058/S5-223059/S5-223060/S5-223061) CR TS 28.623 </a:t>
            </a:r>
            <a:r>
              <a:rPr lang="en-US" altLang="zh-CN" sz="1100" dirty="0" err="1">
                <a:latin typeface="+mn-lt"/>
              </a:rPr>
              <a:t>OpenAPI</a:t>
            </a:r>
            <a:r>
              <a:rPr lang="en-US" altLang="zh-CN" sz="1100" dirty="0">
                <a:latin typeface="+mn-lt"/>
              </a:rPr>
              <a:t> file name and dependence change-</a:t>
            </a:r>
            <a:r>
              <a:rPr lang="en-US" altLang="zh-CN" sz="1100" dirty="0" err="1">
                <a:latin typeface="+mn-lt"/>
              </a:rPr>
              <a:t>comDefs</a:t>
            </a:r>
            <a:r>
              <a:rPr lang="en-US" altLang="zh-CN" sz="1100" dirty="0">
                <a:latin typeface="+mn-lt"/>
              </a:rPr>
              <a:t>- </a:t>
            </a:r>
            <a:r>
              <a:rPr lang="en-US" altLang="zh-CN" sz="1100" dirty="0" err="1">
                <a:latin typeface="+mn-lt"/>
              </a:rPr>
              <a:t>genericNrm</a:t>
            </a:r>
            <a:endParaRPr lang="en-US" altLang="zh-CN" sz="1100" dirty="0">
              <a:latin typeface="+mn-lt"/>
            </a:endParaRPr>
          </a:p>
          <a:p>
            <a:r>
              <a:rPr lang="en-US" altLang="zh-CN" sz="1100" dirty="0">
                <a:latin typeface="+mn-lt"/>
              </a:rPr>
              <a:t>[SA5#143e], 6.3-MAINT, GROUP#3 (S5-223068/S5-223069) CR TS 28.536 </a:t>
            </a:r>
            <a:r>
              <a:rPr lang="en-US" altLang="zh-CN" sz="1100" dirty="0" err="1">
                <a:latin typeface="+mn-lt"/>
              </a:rPr>
              <a:t>OpenAPI</a:t>
            </a:r>
            <a:r>
              <a:rPr lang="en-US" altLang="zh-CN" sz="1100" dirty="0">
                <a:latin typeface="+mn-lt"/>
              </a:rPr>
              <a:t> file name and dependence change- </a:t>
            </a:r>
            <a:r>
              <a:rPr lang="en-US" altLang="zh-CN" sz="1100" dirty="0" err="1">
                <a:latin typeface="+mn-lt"/>
              </a:rPr>
              <a:t>coslaNrm</a:t>
            </a:r>
            <a:endParaRPr lang="en-US" altLang="zh-CN" sz="1100" dirty="0">
              <a:latin typeface="+mn-lt"/>
            </a:endParaRPr>
          </a:p>
          <a:p>
            <a:r>
              <a:rPr lang="en-US" altLang="zh-CN" sz="1100" dirty="0">
                <a:latin typeface="+mn-lt"/>
              </a:rPr>
              <a:t>[SA5#143e], 6.3-MAINT, S5-223072 Rel-17 CR TS 28.538 </a:t>
            </a:r>
            <a:r>
              <a:rPr lang="en-US" altLang="zh-CN" sz="1100" dirty="0" err="1">
                <a:latin typeface="+mn-lt"/>
              </a:rPr>
              <a:t>OpenAPI</a:t>
            </a:r>
            <a:r>
              <a:rPr lang="en-US" altLang="zh-CN" sz="1100" dirty="0">
                <a:latin typeface="+mn-lt"/>
              </a:rPr>
              <a:t> file name and dependence change-</a:t>
            </a:r>
            <a:r>
              <a:rPr lang="en-US" altLang="zh-CN" sz="1100" dirty="0" err="1">
                <a:latin typeface="+mn-lt"/>
              </a:rPr>
              <a:t>edgeNrm</a:t>
            </a:r>
            <a:endParaRPr lang="en-US" altLang="zh-CN" sz="1100" dirty="0">
              <a:latin typeface="+mn-lt"/>
            </a:endParaRPr>
          </a:p>
          <a:p>
            <a:r>
              <a:rPr lang="en-US" altLang="zh-CN" sz="1100" dirty="0">
                <a:latin typeface="+mn-lt"/>
              </a:rPr>
              <a:t>[SA5#143e], 6.3-MAINT, GROUP#4 (S5-223314/ S5-223317) CR 28.550 </a:t>
            </a:r>
            <a:r>
              <a:rPr lang="en-US" altLang="zh-CN" sz="1100" dirty="0" err="1">
                <a:latin typeface="+mn-lt"/>
              </a:rPr>
              <a:t>OpenAPI</a:t>
            </a:r>
            <a:r>
              <a:rPr lang="en-US" altLang="zh-CN" sz="1100" dirty="0">
                <a:latin typeface="+mn-lt"/>
              </a:rPr>
              <a:t> file name and dependence change</a:t>
            </a:r>
          </a:p>
          <a:p>
            <a:r>
              <a:rPr lang="en-US" altLang="zh-CN" sz="1100" dirty="0">
                <a:latin typeface="+mn-lt"/>
              </a:rPr>
              <a:t>[SA5#143e], 6.3-MAINT, GROUP#5 (S5-223312/ S5-223313/ S5-223315/ S5-223316) CR 28.532 </a:t>
            </a:r>
            <a:r>
              <a:rPr lang="en-US" altLang="zh-CN" sz="1100" dirty="0" err="1">
                <a:latin typeface="+mn-lt"/>
              </a:rPr>
              <a:t>OpenAPI</a:t>
            </a:r>
            <a:r>
              <a:rPr lang="en-US" altLang="zh-CN" sz="1100" dirty="0">
                <a:latin typeface="+mn-lt"/>
              </a:rPr>
              <a:t> file name and dependence change- part1/part2</a:t>
            </a:r>
          </a:p>
          <a:p>
            <a:r>
              <a:rPr lang="en-US" altLang="zh-CN" sz="1100" dirty="0">
                <a:latin typeface="+mn-lt"/>
              </a:rPr>
              <a:t>[SA5#143e], 6.3-MAINT, GROUP#6 (S5-223125/ S5-223126) CR 28.623 </a:t>
            </a:r>
            <a:r>
              <a:rPr lang="en-US" altLang="zh-CN" sz="1100" dirty="0" err="1">
                <a:latin typeface="+mn-lt"/>
              </a:rPr>
              <a:t>yaml</a:t>
            </a:r>
            <a:r>
              <a:rPr lang="en-US" altLang="zh-CN" sz="1100" dirty="0">
                <a:latin typeface="+mn-lt"/>
              </a:rPr>
              <a:t> indentation correction for </a:t>
            </a:r>
            <a:r>
              <a:rPr lang="en-US" altLang="zh-CN" sz="1100" dirty="0" err="1">
                <a:latin typeface="+mn-lt"/>
              </a:rPr>
              <a:t>comDefs.yaml</a:t>
            </a:r>
            <a:endParaRPr lang="en-US" altLang="zh-CN" sz="1100" dirty="0">
              <a:latin typeface="+mn-lt"/>
            </a:endParaRPr>
          </a:p>
          <a:p>
            <a:endParaRPr lang="en-US" altLang="zh-CN" sz="1100" b="1" dirty="0">
              <a:latin typeface="+mn-lt"/>
            </a:endParaRPr>
          </a:p>
          <a:p>
            <a:r>
              <a:rPr lang="en-US" altLang="zh-CN" sz="1100" b="1" dirty="0">
                <a:latin typeface="+mn-lt"/>
              </a:rPr>
              <a:t>Non-inclusive language update (TS 32.592&amp;28.313&amp;28.658&amp;28.659&amp;32.406&amp;32.452&amp;32.511)</a:t>
            </a:r>
          </a:p>
          <a:p>
            <a:r>
              <a:rPr lang="en-US" altLang="zh-CN" sz="1100" dirty="0">
                <a:latin typeface="+mn-lt"/>
              </a:rPr>
              <a:t>[SA5#143e], 6.3-MAINT, GROUP#7 (S5-223166/ S5-223198/ S5-223331/ S5-223332/ S5-223369/ S5-223393/S5-223435) Non-inclusive language correction</a:t>
            </a:r>
          </a:p>
          <a:p>
            <a:endParaRPr lang="en-US" altLang="zh-CN" sz="1100" b="1" dirty="0">
              <a:latin typeface="+mn-lt"/>
            </a:endParaRPr>
          </a:p>
          <a:p>
            <a:r>
              <a:rPr lang="en-US" altLang="zh-CN" sz="1100" b="1" dirty="0">
                <a:latin typeface="+mn-lt"/>
              </a:rPr>
              <a:t>TS 28.531:</a:t>
            </a:r>
          </a:p>
          <a:p>
            <a:r>
              <a:rPr lang="en-US" altLang="zh-CN" sz="1100" dirty="0">
                <a:latin typeface="+mn-lt"/>
              </a:rPr>
              <a:t>[SA5#143e], 6.3-MAINT, S5-223243 Rel-17 CR 28.531 adding procedure network service priority management</a:t>
            </a:r>
          </a:p>
          <a:p>
            <a:r>
              <a:rPr lang="en-US" altLang="zh-CN" sz="1100" b="1" dirty="0">
                <a:latin typeface="+mn-lt"/>
              </a:rPr>
              <a:t>TS 28.532:</a:t>
            </a:r>
          </a:p>
          <a:p>
            <a:r>
              <a:rPr lang="en-US" altLang="zh-CN" sz="1100" dirty="0">
                <a:latin typeface="+mn-lt"/>
              </a:rPr>
              <a:t>[SA5#143e], 6.3-MAINT, S5-223194 Rel-17 CR 28.532 Align allowed file transfer protocols in stage 2 with stage 1 requirements</a:t>
            </a:r>
          </a:p>
          <a:p>
            <a:r>
              <a:rPr lang="en-US" altLang="zh-CN" sz="1100" dirty="0">
                <a:latin typeface="+mn-lt"/>
              </a:rPr>
              <a:t>[SA5#143e], 6.3-MAINT, GROUP#8 (S5-223357/ S5-223358) CR 28.532 Correct definition of Resource</a:t>
            </a:r>
          </a:p>
          <a:p>
            <a:r>
              <a:rPr lang="en-US" altLang="zh-CN" sz="1100" dirty="0">
                <a:solidFill>
                  <a:prstClr val="black"/>
                </a:solidFill>
                <a:latin typeface="Calibri"/>
              </a:rPr>
              <a:t>[SA5#143e], 6.3-MAINT, GROUP#9 (S5-223359/ S5-223360/ S5-223362) Rel-17 CR 28.532 Correct </a:t>
            </a:r>
            <a:r>
              <a:rPr lang="en-US" altLang="zh-CN" sz="1100" dirty="0" err="1">
                <a:solidFill>
                  <a:prstClr val="black"/>
                </a:solidFill>
                <a:latin typeface="Calibri"/>
              </a:rPr>
              <a:t>notifyMOIChanges</a:t>
            </a:r>
            <a:r>
              <a:rPr lang="en-US" altLang="zh-CN" sz="1100" dirty="0">
                <a:solidFill>
                  <a:prstClr val="black"/>
                </a:solidFill>
                <a:latin typeface="Calibri"/>
              </a:rPr>
              <a:t> (stage 2/REST SS/ </a:t>
            </a:r>
            <a:r>
              <a:rPr lang="en-US" altLang="zh-CN" sz="1100" dirty="0" err="1">
                <a:solidFill>
                  <a:prstClr val="black"/>
                </a:solidFill>
                <a:latin typeface="Calibri"/>
              </a:rPr>
              <a:t>OpenAPI</a:t>
            </a:r>
            <a:r>
              <a:rPr lang="en-US" altLang="zh-CN" sz="1100" dirty="0">
                <a:solidFill>
                  <a:prstClr val="black"/>
                </a:solidFill>
                <a:latin typeface="Calibri"/>
              </a:rPr>
              <a:t> definitions)</a:t>
            </a:r>
            <a:endParaRPr lang="en-US" altLang="zh-CN" sz="1100" dirty="0">
              <a:latin typeface="+mn-lt"/>
            </a:endParaRPr>
          </a:p>
        </p:txBody>
      </p:sp>
    </p:spTree>
    <p:extLst>
      <p:ext uri="{BB962C8B-B14F-4D97-AF65-F5344CB8AC3E}">
        <p14:creationId xmlns:p14="http://schemas.microsoft.com/office/powerpoint/2010/main" val="196438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(2/2)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139921" y="987637"/>
            <a:ext cx="8908859" cy="5262979"/>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mj-lt"/>
              </a:rPr>
              <a:t>The following topics were discussed in the meeting (cont’d).</a:t>
            </a:r>
          </a:p>
          <a:p>
            <a:pPr defTabSz="1219170" eaLnBrk="1" fontAlgn="auto" hangingPunct="1">
              <a:spcBef>
                <a:spcPts val="0"/>
              </a:spcBef>
              <a:spcAft>
                <a:spcPts val="0"/>
              </a:spcAft>
              <a:defRPr/>
            </a:pPr>
            <a:endParaRPr lang="en-US" altLang="zh-CN" sz="1400" b="1" dirty="0">
              <a:solidFill>
                <a:prstClr val="black"/>
              </a:solidFill>
              <a:latin typeface="+mj-lt"/>
            </a:endParaRPr>
          </a:p>
          <a:p>
            <a:pPr lvl="0"/>
            <a:r>
              <a:rPr lang="en-US" altLang="zh-CN" sz="1100" b="1" dirty="0">
                <a:solidFill>
                  <a:prstClr val="black"/>
                </a:solidFill>
                <a:latin typeface="Calibri"/>
              </a:rPr>
              <a:t>TS 28.550:</a:t>
            </a:r>
          </a:p>
          <a:p>
            <a:pPr lvl="0"/>
            <a:r>
              <a:rPr lang="en-US" altLang="zh-CN" sz="1100" dirty="0">
                <a:solidFill>
                  <a:prstClr val="black"/>
                </a:solidFill>
                <a:latin typeface="Calibri"/>
              </a:rPr>
              <a:t>[SA5#143e], 6.3-MAINT, GROUP#13 (S5-223422/ S5-223423/ S5-223425) Add granularity period examples</a:t>
            </a:r>
          </a:p>
          <a:p>
            <a:endParaRPr lang="en-US" altLang="zh-CN" sz="1100" b="1" dirty="0">
              <a:latin typeface="+mj-lt"/>
            </a:endParaRPr>
          </a:p>
          <a:p>
            <a:r>
              <a:rPr lang="en-US" altLang="zh-CN" sz="1100" b="1" dirty="0">
                <a:latin typeface="+mj-lt"/>
              </a:rPr>
              <a:t>TS 28.552:</a:t>
            </a:r>
          </a:p>
          <a:p>
            <a:r>
              <a:rPr lang="en-US" altLang="zh-CN" sz="1100" dirty="0">
                <a:latin typeface="+mj-lt"/>
              </a:rPr>
              <a:t>[SA5#143e], 6.3-MAINT, S5-223124 Rel-17 Correct the definition of DRB setup related counters</a:t>
            </a:r>
          </a:p>
          <a:p>
            <a:r>
              <a:rPr lang="en-US" altLang="zh-CN" sz="1100" dirty="0">
                <a:latin typeface="+mj-lt"/>
              </a:rPr>
              <a:t>[SA5#143e], 6.3-MAINT, S5-223134 Rel-17 CR for TS28.552 </a:t>
            </a:r>
            <a:r>
              <a:rPr lang="en-US" altLang="zh-CN" sz="1100" dirty="0" err="1">
                <a:latin typeface="+mj-lt"/>
              </a:rPr>
              <a:t>editorialCorrections</a:t>
            </a:r>
            <a:endParaRPr lang="en-US" altLang="zh-CN" sz="1100" dirty="0">
              <a:latin typeface="+mj-lt"/>
            </a:endParaRPr>
          </a:p>
          <a:p>
            <a:r>
              <a:rPr lang="en-US" altLang="zh-CN" sz="1100" dirty="0">
                <a:latin typeface="+mj-lt"/>
              </a:rPr>
              <a:t>[SA5#143e], 6.3-MAINT, GROUP#14 (S5-223299/ S5-223300) Rel-17 CR for TS28.552 Change/add the measurement object class to support MOCN network sharing with multiple Cell Identity broadcast scenarios</a:t>
            </a:r>
          </a:p>
          <a:p>
            <a:r>
              <a:rPr lang="en-US" altLang="zh-CN" sz="1100" dirty="0">
                <a:latin typeface="+mj-lt"/>
              </a:rPr>
              <a:t>[SA5#143e], 6.3-MAINT, S5-223301 Rel-17 CR for TS28.552 Correct Mean and Max Time of requested conditional handover executions</a:t>
            </a:r>
          </a:p>
          <a:p>
            <a:endParaRPr lang="en-US" altLang="zh-CN" sz="1100" b="1" dirty="0">
              <a:latin typeface="+mj-lt"/>
            </a:endParaRPr>
          </a:p>
          <a:p>
            <a:r>
              <a:rPr lang="en-US" altLang="zh-CN" sz="1100" b="1" dirty="0">
                <a:latin typeface="+mj-lt"/>
              </a:rPr>
              <a:t>TS 28.622&amp; 28.623:</a:t>
            </a:r>
          </a:p>
          <a:p>
            <a:r>
              <a:rPr lang="en-US" altLang="zh-CN" sz="1100" dirty="0">
                <a:latin typeface="+mj-lt"/>
              </a:rPr>
              <a:t>[SA5#143e], 6.3-MAINT, GROUP#15 (S5-223152/ S5-223153) Correct </a:t>
            </a:r>
            <a:r>
              <a:rPr lang="en-US" altLang="zh-CN" sz="1100" dirty="0" err="1">
                <a:latin typeface="+mj-lt"/>
              </a:rPr>
              <a:t>isOrdered-isUnique</a:t>
            </a:r>
            <a:r>
              <a:rPr lang="en-US" altLang="zh-CN" sz="1100" dirty="0">
                <a:latin typeface="+mj-lt"/>
              </a:rPr>
              <a:t> for </a:t>
            </a:r>
            <a:r>
              <a:rPr lang="en-US" altLang="zh-CN" sz="1100" dirty="0" err="1">
                <a:latin typeface="+mj-lt"/>
              </a:rPr>
              <a:t>multivalue</a:t>
            </a:r>
            <a:r>
              <a:rPr lang="en-US" altLang="zh-CN" sz="1100" dirty="0">
                <a:latin typeface="+mj-lt"/>
              </a:rPr>
              <a:t> attributes</a:t>
            </a:r>
          </a:p>
          <a:p>
            <a:r>
              <a:rPr lang="en-US" altLang="zh-CN" sz="1100" dirty="0">
                <a:latin typeface="+mj-lt"/>
              </a:rPr>
              <a:t>[SA5#143e], 6.3-MAINT, S5-223165 Rel-17 CR 28.622 Add missing definitions of common data types</a:t>
            </a:r>
          </a:p>
          <a:p>
            <a:r>
              <a:rPr lang="en-US" altLang="zh-CN" sz="1100" dirty="0">
                <a:latin typeface="+mj-lt"/>
              </a:rPr>
              <a:t>[SA5#143e], 6.3-MAINT, GROUP#16 (S5-223199/ S5-223200) Alarm Handling Clarifications</a:t>
            </a:r>
          </a:p>
          <a:p>
            <a:r>
              <a:rPr lang="en-US" altLang="zh-CN" sz="1100" dirty="0">
                <a:latin typeface="+mj-lt"/>
              </a:rPr>
              <a:t>[SA5#143e], 6.3-MAINT, S5-223244 Rel-17 CR 28.623 Fix description of attribute </a:t>
            </a:r>
            <a:r>
              <a:rPr lang="en-US" altLang="zh-CN" sz="1100" dirty="0" err="1">
                <a:latin typeface="+mj-lt"/>
              </a:rPr>
              <a:t>mnsScope</a:t>
            </a:r>
            <a:endParaRPr lang="en-US" altLang="zh-CN" sz="1100" dirty="0">
              <a:latin typeface="+mj-lt"/>
            </a:endParaRPr>
          </a:p>
          <a:p>
            <a:r>
              <a:rPr lang="en-US" altLang="zh-CN" sz="1100" dirty="0">
                <a:latin typeface="+mj-lt"/>
              </a:rPr>
              <a:t>[SA5#143e], 6.3-MAINT, GROUP#17 (S5-223405/ S5-223406/ S5-223407) CR 28.622 Clarification for IRP and SBMA framework</a:t>
            </a:r>
          </a:p>
          <a:p>
            <a:r>
              <a:rPr lang="en-US" altLang="zh-CN" sz="1100" dirty="0">
                <a:latin typeface="+mj-lt"/>
              </a:rPr>
              <a:t>[SA5#143e], 6.3-MAINT, GROUP#18 (S5-223507/ S5-223508) CR 28.623 Alignment of attribute values of attribute </a:t>
            </a:r>
            <a:r>
              <a:rPr lang="en-US" altLang="zh-CN" sz="1100" dirty="0" err="1">
                <a:latin typeface="+mj-lt"/>
              </a:rPr>
              <a:t>tjMDTReportInterval</a:t>
            </a:r>
            <a:r>
              <a:rPr lang="en-US" altLang="zh-CN" sz="1100" dirty="0">
                <a:latin typeface="+mj-lt"/>
              </a:rPr>
              <a:t> to TS 32.422, TS 38.413 and TS 38.423</a:t>
            </a:r>
          </a:p>
          <a:p>
            <a:endParaRPr lang="en-US" altLang="zh-CN" sz="1100" b="1" dirty="0">
              <a:latin typeface="+mj-lt"/>
            </a:endParaRPr>
          </a:p>
          <a:p>
            <a:r>
              <a:rPr lang="en-US" altLang="zh-CN" sz="1100" b="1" dirty="0">
                <a:latin typeface="+mj-lt"/>
              </a:rPr>
              <a:t>TS 32.156:</a:t>
            </a:r>
          </a:p>
          <a:p>
            <a:r>
              <a:rPr lang="en-US" altLang="zh-CN" sz="1100" dirty="0">
                <a:latin typeface="+mj-lt"/>
              </a:rPr>
              <a:t>[SA5#143e], 6.3-MAINT, GROUP#19 (S5-223419/ S5-223420) CR 32.156 Clarification of property </a:t>
            </a:r>
            <a:r>
              <a:rPr lang="en-US" altLang="zh-CN" sz="1100" dirty="0" err="1">
                <a:latin typeface="+mj-lt"/>
              </a:rPr>
              <a:t>defaultValue</a:t>
            </a:r>
            <a:endParaRPr lang="en-US" altLang="zh-CN" sz="1100" dirty="0">
              <a:latin typeface="+mj-lt"/>
            </a:endParaRPr>
          </a:p>
          <a:p>
            <a:endParaRPr lang="en-US" altLang="zh-CN" sz="1100" b="1" dirty="0">
              <a:latin typeface="+mj-lt"/>
            </a:endParaRPr>
          </a:p>
          <a:p>
            <a:r>
              <a:rPr lang="en-US" altLang="zh-CN" sz="1100" b="1" dirty="0">
                <a:latin typeface="+mj-lt"/>
              </a:rPr>
              <a:t>TS 32.158:</a:t>
            </a:r>
          </a:p>
          <a:p>
            <a:r>
              <a:rPr lang="en-US" altLang="zh-CN" sz="1100" dirty="0">
                <a:latin typeface="+mj-lt"/>
              </a:rPr>
              <a:t>[SA5#143e], 6.3-MAINT, GROUP#20 (S5-223195/ S5-223196) CR 32.158 Clarify clause Design pattern for reading a resource</a:t>
            </a:r>
          </a:p>
          <a:p>
            <a:endParaRPr lang="en-US" altLang="zh-CN" sz="1100" b="1" dirty="0">
              <a:latin typeface="+mj-lt"/>
            </a:endParaRPr>
          </a:p>
          <a:p>
            <a:r>
              <a:rPr lang="en-US" altLang="zh-CN" sz="1100" b="1" dirty="0">
                <a:latin typeface="+mj-lt"/>
              </a:rPr>
              <a:t>TS 32.422&amp;32.423:</a:t>
            </a:r>
          </a:p>
          <a:p>
            <a:r>
              <a:rPr lang="en-US" altLang="zh-CN" sz="1100" dirty="0">
                <a:latin typeface="+mj-lt"/>
              </a:rPr>
              <a:t>[SA5#143e], 6.3-MAINT, GROUP#21 (S5-223245/ S5-223246/ S5-223247/ S5-223248) CR 32.422/32.423 adding missing signaling and interface related to SMF for trace</a:t>
            </a:r>
          </a:p>
        </p:txBody>
      </p:sp>
    </p:spTree>
    <p:extLst>
      <p:ext uri="{BB962C8B-B14F-4D97-AF65-F5344CB8AC3E}">
        <p14:creationId xmlns:p14="http://schemas.microsoft.com/office/powerpoint/2010/main" val="2455270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eaLnBrk="1" fontAlgn="t" hangingPunct="1"/>
            <a:r>
              <a:rPr lang="en-US" altLang="zh-CN" sz="3200" kern="0" dirty="0"/>
              <a:t>Rel-17 WI </a:t>
            </a:r>
            <a:r>
              <a:rPr lang="en-US" altLang="zh-CN" sz="3200" kern="0" dirty="0" err="1"/>
              <a:t>eQOE</a:t>
            </a:r>
            <a:r>
              <a:rPr lang="en-US" altLang="zh-CN" sz="3200" kern="0" dirty="0"/>
              <a:t>/MSAC/</a:t>
            </a:r>
            <a:r>
              <a:rPr lang="en-US" altLang="zh-CN" sz="3200" dirty="0"/>
              <a:t>ECM/</a:t>
            </a:r>
            <a:r>
              <a:rPr lang="en-US" altLang="zh-CN" sz="3200" dirty="0" err="1"/>
              <a:t>eNETSLICE_PRO</a:t>
            </a:r>
            <a:endParaRPr lang="zh-CN" altLang="zh-CN" sz="3200" dirty="0"/>
          </a:p>
          <a:p>
            <a:pPr eaLnBrk="1" fontAlgn="t" hangingPunct="1"/>
            <a:endParaRPr lang="zh-CN" altLang="zh-CN" sz="2800" dirty="0"/>
          </a:p>
          <a:p>
            <a:endParaRPr lang="sv-SE" sz="3200" kern="0" dirty="0"/>
          </a:p>
        </p:txBody>
      </p:sp>
      <p:sp>
        <p:nvSpPr>
          <p:cNvPr id="9" name="矩形 8"/>
          <p:cNvSpPr/>
          <p:nvPr/>
        </p:nvSpPr>
        <p:spPr>
          <a:xfrm>
            <a:off x="6870357" y="3547616"/>
            <a:ext cx="5227859" cy="1938992"/>
          </a:xfrm>
          <a:prstGeom prst="rect">
            <a:avLst/>
          </a:prstGeom>
          <a:ln>
            <a:noFill/>
          </a:ln>
        </p:spPr>
        <p:txBody>
          <a:bodyPr wrap="square">
            <a:spAutoFit/>
          </a:bodyPr>
          <a:lstStyle/>
          <a:p>
            <a:r>
              <a:rPr lang="en-US" altLang="zh-CN" sz="1200" b="1" dirty="0">
                <a:solidFill>
                  <a:srgbClr val="FF0000"/>
                </a:solidFill>
                <a:latin typeface="+mn-lt"/>
                <a:cs typeface="Arial" charset="0"/>
              </a:rPr>
              <a:t>ECM: </a:t>
            </a:r>
            <a:r>
              <a:rPr lang="en-US" altLang="zh-CN" sz="1200" dirty="0">
                <a:solidFill>
                  <a:prstClr val="black"/>
                </a:solidFill>
                <a:latin typeface="+mn-lt"/>
                <a:cs typeface="Arial" charset="0"/>
              </a:rPr>
              <a:t>:</a:t>
            </a:r>
          </a:p>
          <a:p>
            <a:pPr marL="171450" indent="-171450">
              <a:buFont typeface="Wingdings" panose="05000000000000000000" pitchFamily="2" charset="2"/>
              <a:buChar char="Ø"/>
            </a:pPr>
            <a:r>
              <a:rPr lang="en-US" altLang="zh-CN" sz="1200" dirty="0">
                <a:solidFill>
                  <a:prstClr val="black"/>
                </a:solidFill>
                <a:latin typeface="+mn-lt"/>
                <a:cs typeface="Arial" charset="0"/>
              </a:rPr>
              <a:t>All the comment raised by MCC in #142e were addressed.</a:t>
            </a:r>
          </a:p>
          <a:p>
            <a:pPr marL="171450" indent="-171450">
              <a:buFont typeface="Wingdings" panose="05000000000000000000" pitchFamily="2" charset="2"/>
              <a:buChar char="Ø"/>
            </a:pPr>
            <a:endParaRPr lang="en-US" altLang="zh-CN" sz="1200" dirty="0">
              <a:solidFill>
                <a:prstClr val="black"/>
              </a:solidFill>
              <a:latin typeface="+mn-lt"/>
              <a:cs typeface="Arial" charset="0"/>
            </a:endParaRPr>
          </a:p>
          <a:p>
            <a:r>
              <a:rPr lang="en-US" altLang="zh-CN" sz="1200" b="1" dirty="0" err="1">
                <a:solidFill>
                  <a:srgbClr val="FF0000"/>
                </a:solidFill>
                <a:latin typeface="+mn-lt"/>
                <a:cs typeface="Arial" charset="0"/>
              </a:rPr>
              <a:t>eNETSLICE_PRO</a:t>
            </a:r>
            <a:r>
              <a:rPr lang="en-US" altLang="zh-CN" sz="1200" b="1" dirty="0" smtClean="0">
                <a:solidFill>
                  <a:srgbClr val="FF0000"/>
                </a:solidFill>
                <a:latin typeface="+mn-lt"/>
                <a:cs typeface="Arial" charset="0"/>
              </a:rPr>
              <a:t>:</a:t>
            </a:r>
          </a:p>
          <a:p>
            <a:pPr marL="171450" lvl="0" indent="-171450">
              <a:buFont typeface="Wingdings" panose="05000000000000000000" pitchFamily="2" charset="2"/>
              <a:buChar char="Ø"/>
            </a:pPr>
            <a:r>
              <a:rPr lang="en-US" altLang="zh-CN" sz="1200" dirty="0">
                <a:solidFill>
                  <a:prstClr val="black"/>
                </a:solidFill>
                <a:latin typeface="Calibri"/>
                <a:cs typeface="Arial" charset="0"/>
              </a:rPr>
              <a:t>Group agreed on the contribution providing details of </a:t>
            </a:r>
            <a:r>
              <a:rPr lang="en-US" altLang="zh-CN" sz="1200" dirty="0" err="1">
                <a:solidFill>
                  <a:prstClr val="black"/>
                </a:solidFill>
                <a:latin typeface="Calibri"/>
                <a:cs typeface="Arial" charset="0"/>
              </a:rPr>
              <a:t>NetworkSliceSubnetProvider</a:t>
            </a:r>
            <a:r>
              <a:rPr lang="en-US" altLang="zh-CN" sz="1200" dirty="0">
                <a:solidFill>
                  <a:prstClr val="black"/>
                </a:solidFill>
                <a:latin typeface="Calibri"/>
                <a:cs typeface="Arial" charset="0"/>
              </a:rPr>
              <a:t> capabilities. The only objective left is to add asynchronous support to the procedures in 28.531. Group decided to carry-on this WID to Rel-18. </a:t>
            </a:r>
            <a:endParaRPr lang="en-US" altLang="zh-CN" sz="1200" dirty="0">
              <a:solidFill>
                <a:prstClr val="black"/>
              </a:solidFill>
              <a:latin typeface="Calibri"/>
              <a:cs typeface="Arial" charset="0"/>
            </a:endParaRPr>
          </a:p>
          <a:p>
            <a:endParaRPr lang="en-US" altLang="zh-CN" sz="1200" b="1" dirty="0" smtClean="0">
              <a:solidFill>
                <a:srgbClr val="FF0000"/>
              </a:solidFill>
              <a:latin typeface="+mn-lt"/>
              <a:cs typeface="Arial" charset="0"/>
            </a:endParaRPr>
          </a:p>
          <a:p>
            <a:pPr marL="171450" indent="-171450">
              <a:buFont typeface="Wingdings" panose="05000000000000000000" pitchFamily="2" charset="2"/>
              <a:buChar char="Ø"/>
            </a:pPr>
            <a:endParaRPr lang="en-US" altLang="zh-CN" sz="1200" dirty="0">
              <a:solidFill>
                <a:prstClr val="black"/>
              </a:solidFill>
              <a:latin typeface="+mn-lt"/>
              <a:cs typeface="Arial" charset="0"/>
            </a:endParaRP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509444468"/>
              </p:ext>
            </p:extLst>
          </p:nvPr>
        </p:nvGraphicFramePr>
        <p:xfrm>
          <a:off x="205572" y="838103"/>
          <a:ext cx="11681825" cy="2237182"/>
        </p:xfrm>
        <a:graphic>
          <a:graphicData uri="http://schemas.openxmlformats.org/drawingml/2006/table">
            <a:tbl>
              <a:tblPr firstRow="1" bandRow="1">
                <a:tableStyleId>{5C22544A-7EE6-4342-B048-85BDC9FD1C3A}</a:tableStyleId>
              </a:tblPr>
              <a:tblGrid>
                <a:gridCol w="788313">
                  <a:extLst>
                    <a:ext uri="{9D8B030D-6E8A-4147-A177-3AD203B41FA5}">
                      <a16:colId xmlns:a16="http://schemas.microsoft.com/office/drawing/2014/main" xmlns="" val="20000"/>
                    </a:ext>
                  </a:extLst>
                </a:gridCol>
                <a:gridCol w="1949340">
                  <a:extLst>
                    <a:ext uri="{9D8B030D-6E8A-4147-A177-3AD203B41FA5}">
                      <a16:colId xmlns:a16="http://schemas.microsoft.com/office/drawing/2014/main" xmlns="" val="20001"/>
                    </a:ext>
                  </a:extLst>
                </a:gridCol>
                <a:gridCol w="1504950">
                  <a:extLst>
                    <a:ext uri="{9D8B030D-6E8A-4147-A177-3AD203B41FA5}">
                      <a16:colId xmlns:a16="http://schemas.microsoft.com/office/drawing/2014/main" xmlns="" val="20002"/>
                    </a:ext>
                  </a:extLst>
                </a:gridCol>
                <a:gridCol w="2174243">
                  <a:extLst>
                    <a:ext uri="{9D8B030D-6E8A-4147-A177-3AD203B41FA5}">
                      <a16:colId xmlns:a16="http://schemas.microsoft.com/office/drawing/2014/main" xmlns="" val="20003"/>
                    </a:ext>
                  </a:extLst>
                </a:gridCol>
                <a:gridCol w="1007795">
                  <a:extLst>
                    <a:ext uri="{9D8B030D-6E8A-4147-A177-3AD203B41FA5}">
                      <a16:colId xmlns:a16="http://schemas.microsoft.com/office/drawing/2014/main" xmlns="" val="20004"/>
                    </a:ext>
                  </a:extLst>
                </a:gridCol>
                <a:gridCol w="1461649">
                  <a:extLst>
                    <a:ext uri="{9D8B030D-6E8A-4147-A177-3AD203B41FA5}">
                      <a16:colId xmlns:a16="http://schemas.microsoft.com/office/drawing/2014/main" xmlns="" val="20005"/>
                    </a:ext>
                  </a:extLst>
                </a:gridCol>
                <a:gridCol w="771207">
                  <a:extLst>
                    <a:ext uri="{9D8B030D-6E8A-4147-A177-3AD203B41FA5}">
                      <a16:colId xmlns:a16="http://schemas.microsoft.com/office/drawing/2014/main" xmlns="" val="20006"/>
                    </a:ext>
                  </a:extLst>
                </a:gridCol>
                <a:gridCol w="1153299">
                  <a:extLst>
                    <a:ext uri="{9D8B030D-6E8A-4147-A177-3AD203B41FA5}">
                      <a16:colId xmlns:a16="http://schemas.microsoft.com/office/drawing/2014/main" xmlns="" val="20007"/>
                    </a:ext>
                  </a:extLst>
                </a:gridCol>
                <a:gridCol w="871029">
                  <a:extLst>
                    <a:ext uri="{9D8B030D-6E8A-4147-A177-3AD203B41FA5}">
                      <a16:colId xmlns:a16="http://schemas.microsoft.com/office/drawing/2014/main" xmlns="" val="20008"/>
                    </a:ext>
                  </a:extLst>
                </a:gridCol>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407219">
                <a:tc>
                  <a:txBody>
                    <a:bodyPr/>
                    <a:lstStyle/>
                    <a:p>
                      <a:pPr algn="ctr">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eQoE</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latin typeface="+mn-lt"/>
                          <a:ea typeface="宋体" panose="02010600030101010101" pitchFamily="2" charset="-122"/>
                          <a:cs typeface="Arial" panose="020B0604020202020204" pitchFamily="34" charset="0"/>
                        </a:rPr>
                        <a:t>Enhancement of </a:t>
                      </a:r>
                      <a:r>
                        <a:rPr lang="en-GB" sz="1100" dirty="0" err="1">
                          <a:solidFill>
                            <a:srgbClr val="000000"/>
                          </a:solidFill>
                          <a:effectLst/>
                          <a:latin typeface="+mn-lt"/>
                          <a:ea typeface="宋体" panose="02010600030101010101" pitchFamily="2" charset="-122"/>
                          <a:cs typeface="Arial" panose="020B0604020202020204" pitchFamily="34" charset="0"/>
                        </a:rPr>
                        <a:t>QoE</a:t>
                      </a:r>
                      <a:r>
                        <a:rPr lang="en-GB" sz="1100" dirty="0">
                          <a:solidFill>
                            <a:srgbClr val="000000"/>
                          </a:solidFill>
                          <a:effectLst/>
                          <a:latin typeface="+mn-lt"/>
                          <a:ea typeface="宋体" panose="02010600030101010101" pitchFamily="2" charset="-122"/>
                          <a:cs typeface="Arial" panose="020B0604020202020204" pitchFamily="34" charset="0"/>
                        </a:rPr>
                        <a:t> Measurement Collection</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15%-&gt;20%-&gt;40%-&gt;60%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-&gt;90%-&gt;92%-&gt;95%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dk1"/>
                          </a:solidFill>
                          <a:effectLst/>
                          <a:latin typeface="+mn-lt"/>
                          <a:ea typeface="+mn-ea"/>
                          <a:cs typeface="Arial" panose="020B0604020202020204" pitchFamily="34" charset="0"/>
                        </a:rPr>
                        <a:t>TS28.307/28.308/28.309/28.404/28.405/28.406/28.622/28.623/28.533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SP-200193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r>
                        <a:rPr lang="en-GB" altLang="zh-CN" sz="1100" b="1" kern="1200" dirty="0" smtClean="0">
                          <a:solidFill>
                            <a:schemeClr val="tx1"/>
                          </a:solidFill>
                          <a:effectLst/>
                          <a:latin typeface="+mn-lt"/>
                          <a:ea typeface="+mn-ea"/>
                          <a:cs typeface="Arial" panose="020B0604020202020204" pitchFamily="34" charset="0"/>
                        </a:rPr>
                        <a:t>)-&gt; </a:t>
                      </a:r>
                      <a:r>
                        <a:rPr lang="en-GB" altLang="zh-CN" sz="1100" b="1" kern="1200" baseline="0" dirty="0" smtClean="0">
                          <a:solidFill>
                            <a:schemeClr val="tx1"/>
                          </a:solidFill>
                          <a:effectLst/>
                          <a:latin typeface="+mn-lt"/>
                          <a:ea typeface="+mn-ea"/>
                          <a:cs typeface="Arial" panose="020B0604020202020204" pitchFamily="34" charset="0"/>
                        </a:rPr>
                        <a:t>SA#98 </a:t>
                      </a:r>
                      <a:r>
                        <a:rPr lang="en-US" altLang="zh-CN" sz="1100" b="1" kern="1200" baseline="0" dirty="0" smtClean="0">
                          <a:solidFill>
                            <a:schemeClr val="tx1"/>
                          </a:solidFill>
                          <a:effectLst/>
                          <a:latin typeface="+mn-lt"/>
                          <a:ea typeface="+mn-ea"/>
                          <a:cs typeface="Arial" panose="020B0604020202020204" pitchFamily="34" charset="0"/>
                        </a:rPr>
                        <a:t>(</a:t>
                      </a:r>
                      <a:r>
                        <a:rPr lang="en-GB" altLang="zh-CN" sz="1100" b="1" kern="1200" baseline="0" dirty="0" smtClean="0">
                          <a:solidFill>
                            <a:schemeClr val="tx1"/>
                          </a:solidFill>
                          <a:effectLst/>
                          <a:latin typeface="+mn-lt"/>
                          <a:ea typeface="+mn-ea"/>
                          <a:cs typeface="Arial" panose="020B0604020202020204" pitchFamily="34" charset="0"/>
                        </a:rPr>
                        <a:t>Dec 2022)</a:t>
                      </a:r>
                      <a:endParaRPr lang="sv-SE" altLang="zh-CN" sz="1100" b="1"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Ericsson</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507442">
                <a:tc>
                  <a:txBody>
                    <a:bodyPr/>
                    <a:lstStyle/>
                    <a:p>
                      <a:pPr algn="ctr">
                        <a:spcAft>
                          <a:spcPts val="0"/>
                        </a:spcAft>
                      </a:pPr>
                      <a:r>
                        <a:rPr lang="en-US" altLang="zh-CN" sz="1100" b="1" dirty="0">
                          <a:solidFill>
                            <a:schemeClr val="tx1"/>
                          </a:solidFill>
                          <a:effectLst/>
                          <a:latin typeface="+mn-lt"/>
                          <a:ea typeface="+mn-ea"/>
                        </a:rPr>
                        <a:t>MSAC</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100" dirty="0">
                          <a:effectLst/>
                          <a:latin typeface="+mn-lt"/>
                          <a:ea typeface="+mn-ea"/>
                        </a:rPr>
                        <a:t>Access control for management service</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0</a:t>
                      </a:r>
                      <a:r>
                        <a:rPr lang="en-US" altLang="zh-CN" sz="1100" b="0" kern="1200" dirty="0">
                          <a:solidFill>
                            <a:schemeClr val="dk1"/>
                          </a:solidFill>
                          <a:effectLst/>
                          <a:latin typeface="+mn-lt"/>
                          <a:ea typeface="+mn-ea"/>
                          <a:cs typeface="Arial" panose="020B0604020202020204" pitchFamily="34" charset="0"/>
                        </a:rPr>
                        <a:t>%-&gt;</a:t>
                      </a:r>
                      <a:r>
                        <a:rPr lang="sv-SE" sz="1100" b="0" kern="1200" dirty="0">
                          <a:solidFill>
                            <a:schemeClr val="dk1"/>
                          </a:solidFill>
                          <a:effectLst/>
                          <a:latin typeface="+mn-lt"/>
                          <a:ea typeface="+mn-ea"/>
                          <a:cs typeface="Arial" panose="020B0604020202020204" pitchFamily="34" charset="0"/>
                        </a:rPr>
                        <a:t>10%-&gt;50%</a:t>
                      </a:r>
                      <a:r>
                        <a:rPr lang="en-US" altLang="zh-CN" sz="1100" b="0" kern="1200" dirty="0">
                          <a:solidFill>
                            <a:schemeClr val="dk1"/>
                          </a:solidFill>
                          <a:effectLst/>
                          <a:latin typeface="+mn-lt"/>
                          <a:ea typeface="+mn-ea"/>
                          <a:cs typeface="Arial" panose="020B0604020202020204" pitchFamily="34" charset="0"/>
                        </a:rPr>
                        <a:t>-&gt;60%-&gt;65%-&gt;67%</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SimSun" panose="02010600030101010101" pitchFamily="2" charset="-122"/>
                          <a:cs typeface="+mn-cs"/>
                        </a:rPr>
                        <a:t>TS28.533/28.622/28.623/28.532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SP-210859</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r>
                        <a:rPr lang="en-GB" altLang="zh-CN" sz="1100" b="1" kern="1200" dirty="0" smtClean="0">
                          <a:solidFill>
                            <a:schemeClr val="tx1"/>
                          </a:solidFill>
                          <a:effectLst/>
                          <a:latin typeface="+mn-lt"/>
                          <a:ea typeface="+mn-ea"/>
                          <a:cs typeface="Arial" panose="020B0604020202020204" pitchFamily="34" charset="0"/>
                        </a:rPr>
                        <a:t>)-&gt;</a:t>
                      </a:r>
                      <a:r>
                        <a:rPr lang="en-GB" altLang="zh-CN" sz="1100" b="1" kern="1200" baseline="0" dirty="0" smtClean="0">
                          <a:solidFill>
                            <a:schemeClr val="tx1"/>
                          </a:solidFill>
                          <a:effectLst/>
                          <a:latin typeface="+mn-lt"/>
                          <a:ea typeface="+mn-ea"/>
                          <a:cs typeface="Arial" panose="020B0604020202020204" pitchFamily="34" charset="0"/>
                        </a:rPr>
                        <a:t>  SA#98 </a:t>
                      </a:r>
                      <a:r>
                        <a:rPr lang="en-US" altLang="zh-CN" sz="1100" b="1" kern="1200" baseline="0" dirty="0" smtClean="0">
                          <a:solidFill>
                            <a:schemeClr val="tx1"/>
                          </a:solidFill>
                          <a:effectLst/>
                          <a:latin typeface="+mn-lt"/>
                          <a:ea typeface="+mn-ea"/>
                          <a:cs typeface="Arial" panose="020B0604020202020204" pitchFamily="34" charset="0"/>
                        </a:rPr>
                        <a:t>(</a:t>
                      </a:r>
                      <a:r>
                        <a:rPr lang="en-GB" altLang="zh-CN" sz="1100" b="1" kern="1200" baseline="0" dirty="0" smtClean="0">
                          <a:solidFill>
                            <a:schemeClr val="tx1"/>
                          </a:solidFill>
                          <a:effectLst/>
                          <a:latin typeface="+mn-lt"/>
                          <a:ea typeface="+mn-ea"/>
                          <a:cs typeface="Arial" panose="020B0604020202020204" pitchFamily="34" charset="0"/>
                        </a:rPr>
                        <a:t>Dec 2022)</a:t>
                      </a:r>
                      <a:endParaRPr lang="sv-SE" altLang="zh-CN" sz="110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Nokia</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a:solidFill>
                            <a:schemeClr val="dk1"/>
                          </a:solidFill>
                          <a:effectLst/>
                          <a:latin typeface="+mn-lt"/>
                          <a:ea typeface="SimSun" panose="02010600030101010101" pitchFamily="2" charset="-122"/>
                          <a:cs typeface="+mn-cs"/>
                        </a:rPr>
                        <a:t>SA3</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251976">
                <a:tc>
                  <a:txBody>
                    <a:bodyPr/>
                    <a:lstStyle/>
                    <a:p>
                      <a:pPr marL="0" algn="ctr" defTabSz="1219170" rtl="0" eaLnBrk="1" latinLnBrk="0" hangingPunct="1">
                        <a:spcAft>
                          <a:spcPts val="0"/>
                        </a:spcAft>
                      </a:pPr>
                      <a:r>
                        <a:rPr lang="en-US" altLang="zh-CN" sz="1100" b="1" kern="1200" dirty="0">
                          <a:solidFill>
                            <a:schemeClr val="tx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mn-ea"/>
                          <a:cs typeface="Arial" panose="020B0604020202020204" pitchFamily="34" charset="0"/>
                        </a:rPr>
                        <a:t>Edge Computing Management</a:t>
                      </a:r>
                      <a:endParaRPr lang="zh-CN" alt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0%-&gt;10%-&gt;25%-&gt;50%-90%-&gt;100%</a:t>
                      </a:r>
                      <a:endParaRPr lang="zh-CN" sz="1100" b="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mn-ea"/>
                          <a:cs typeface="Arial" panose="020B0604020202020204" pitchFamily="34" charset="0"/>
                        </a:rPr>
                        <a:t>TS 28.538</a:t>
                      </a:r>
                      <a:endParaRPr lang="zh-CN" alt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SP-210388</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dirty="0">
                          <a:solidFill>
                            <a:schemeClr val="dk1"/>
                          </a:solidFill>
                          <a:effectLst/>
                          <a:latin typeface="+mn-lt"/>
                          <a:ea typeface="+mn-ea"/>
                          <a:cs typeface="Arial" panose="020B0604020202020204" pitchFamily="34" charset="0"/>
                        </a:rPr>
                        <a:t> 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Samsung</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SA2/SA6/NFV</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251976">
                <a:tc>
                  <a:txBody>
                    <a:bodyPr/>
                    <a:lstStyle/>
                    <a:p>
                      <a:pPr algn="ctr">
                        <a:spcAft>
                          <a:spcPts val="0"/>
                        </a:spcAft>
                      </a:pPr>
                      <a:r>
                        <a:rPr lang="en-US" altLang="zh-CN" sz="1100" b="1" dirty="0" err="1">
                          <a:solidFill>
                            <a:schemeClr val="tx1"/>
                          </a:solidFill>
                        </a:rPr>
                        <a:t>eNETSLICE_PRO</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100">
                          <a:effectLst/>
                          <a:latin typeface="+mn-lt"/>
                          <a:ea typeface="+mn-ea"/>
                        </a:rPr>
                        <a:t>Network slice provisioning enhancement</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0%-&gt;0</a:t>
                      </a:r>
                      <a:r>
                        <a:rPr lang="en-US" altLang="zh-CN" sz="1100" b="0" kern="1200" dirty="0">
                          <a:solidFill>
                            <a:schemeClr val="tx1"/>
                          </a:solidFill>
                          <a:effectLst/>
                          <a:latin typeface="+mn-lt"/>
                          <a:ea typeface="+mn-ea"/>
                          <a:cs typeface="Arial" panose="020B0604020202020204" pitchFamily="34" charset="0"/>
                        </a:rPr>
                        <a:t>%-&gt;50%-&gt;70</a:t>
                      </a:r>
                      <a:r>
                        <a:rPr lang="en-US" altLang="zh-CN" sz="1100" b="0" kern="1200" dirty="0" smtClean="0">
                          <a:solidFill>
                            <a:schemeClr val="tx1"/>
                          </a:solidFill>
                          <a:effectLst/>
                          <a:latin typeface="+mn-lt"/>
                          <a:ea typeface="+mn-ea"/>
                          <a:cs typeface="Arial" panose="020B0604020202020204" pitchFamily="34" charset="0"/>
                        </a:rPr>
                        <a:t>%-&gt;85%</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a:solidFill>
                            <a:schemeClr val="dk1"/>
                          </a:solidFill>
                          <a:effectLst/>
                          <a:latin typeface="+mn-lt"/>
                          <a:ea typeface="SimSun" panose="02010600030101010101" pitchFamily="2" charset="-122"/>
                          <a:cs typeface="+mn-cs"/>
                        </a:rPr>
                        <a:t>TS 28.531/28.541</a:t>
                      </a:r>
                      <a:endParaRPr lang="en-US" altLang="zh-CN"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S5-215497</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r>
                        <a:rPr lang="en-GB" altLang="zh-CN" sz="1100" b="1" kern="1200" dirty="0" smtClean="0">
                          <a:solidFill>
                            <a:schemeClr val="tx1"/>
                          </a:solidFill>
                          <a:effectLst/>
                          <a:latin typeface="+mn-lt"/>
                          <a:ea typeface="+mn-ea"/>
                          <a:cs typeface="Arial" panose="020B0604020202020204" pitchFamily="34" charset="0"/>
                        </a:rPr>
                        <a:t>)-&gt; SA#97 (Sep 2022)</a:t>
                      </a:r>
                      <a:endParaRPr lang="sv-SE" altLang="zh-CN" sz="110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a:solidFill>
                            <a:schemeClr val="dk1"/>
                          </a:solidFill>
                          <a:effectLst/>
                          <a:latin typeface="+mn-lt"/>
                          <a:ea typeface="SimSun" panose="02010600030101010101" pitchFamily="2" charset="-122"/>
                          <a:cs typeface="+mn-cs"/>
                        </a:rPr>
                        <a:t>Samsung</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Slicing</a:t>
                      </a: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6" name="矩形 5"/>
          <p:cNvSpPr/>
          <p:nvPr/>
        </p:nvSpPr>
        <p:spPr>
          <a:xfrm>
            <a:off x="381000" y="3511290"/>
            <a:ext cx="5701145" cy="2308324"/>
          </a:xfrm>
          <a:prstGeom prst="rect">
            <a:avLst/>
          </a:prstGeom>
          <a:solidFill>
            <a:schemeClr val="bg1"/>
          </a:solidFill>
        </p:spPr>
        <p:txBody>
          <a:bodyPr wrap="square">
            <a:spAutoFit/>
          </a:bodyPr>
          <a:lstStyle/>
          <a:p>
            <a:r>
              <a:rPr lang="en-US" altLang="zh-CN" sz="1200" b="1" dirty="0" err="1">
                <a:solidFill>
                  <a:srgbClr val="FF0000"/>
                </a:solidFill>
                <a:latin typeface="+mn-lt"/>
                <a:cs typeface="Arial" charset="0"/>
              </a:rPr>
              <a:t>eQoE</a:t>
            </a:r>
            <a:r>
              <a:rPr lang="en-US" altLang="zh-CN" sz="1200" b="1" dirty="0">
                <a:solidFill>
                  <a:srgbClr val="FF0000"/>
                </a:solidFill>
                <a:latin typeface="+mn-lt"/>
                <a:cs typeface="Arial" charset="0"/>
              </a:rPr>
              <a:t>: </a:t>
            </a:r>
            <a:r>
              <a:rPr lang="en-US" altLang="zh-CN" sz="1200" dirty="0">
                <a:latin typeface="+mn-lt"/>
                <a:cs typeface="Arial" charset="0"/>
              </a:rPr>
              <a:t>The following topics were discussed and need further discussion.</a:t>
            </a:r>
          </a:p>
          <a:p>
            <a:pPr marL="171450" indent="-171450">
              <a:buFont typeface="Wingdings" panose="05000000000000000000" pitchFamily="2" charset="2"/>
              <a:buChar char="Ø"/>
            </a:pPr>
            <a:r>
              <a:rPr lang="en-US" altLang="zh-CN" sz="1200" dirty="0">
                <a:solidFill>
                  <a:prstClr val="black"/>
                </a:solidFill>
                <a:latin typeface="+mn-lt"/>
                <a:cs typeface="Arial" charset="0"/>
              </a:rPr>
              <a:t>Slow progress at this meeting. However, Nokia and Ericsson have agreed on some technical issues that were the main reason for objecting CRs. Assuming e-mail approvals of S5-223746 and S5-223747 will go fine, the completion rate is estimated to 95%.</a:t>
            </a:r>
          </a:p>
          <a:p>
            <a:endParaRPr lang="en-US" altLang="zh-CN" sz="1200" b="1" dirty="0">
              <a:solidFill>
                <a:srgbClr val="FF0000"/>
              </a:solidFill>
              <a:latin typeface="+mn-lt"/>
            </a:endParaRPr>
          </a:p>
          <a:p>
            <a:r>
              <a:rPr lang="en-US" altLang="zh-CN" sz="1200" b="1" dirty="0">
                <a:solidFill>
                  <a:srgbClr val="FF0000"/>
                </a:solidFill>
                <a:latin typeface="+mn-lt"/>
              </a:rPr>
              <a:t>MSAC: </a:t>
            </a:r>
            <a:endParaRPr lang="en-US" altLang="zh-CN" sz="1200" dirty="0">
              <a:latin typeface="+mn-lt"/>
            </a:endParaRPr>
          </a:p>
          <a:p>
            <a:pPr marL="171450" indent="-171450">
              <a:buFont typeface="Wingdings" panose="05000000000000000000" pitchFamily="2" charset="2"/>
              <a:buChar char="Ø"/>
            </a:pPr>
            <a:r>
              <a:rPr lang="en-US" altLang="zh-CN" sz="1200" dirty="0">
                <a:solidFill>
                  <a:prstClr val="black"/>
                </a:solidFill>
                <a:latin typeface="+mn-lt"/>
                <a:cs typeface="Arial" charset="0"/>
              </a:rPr>
              <a:t>Authentication/Authorization Work flow update reviewed and mainly accepted; the </a:t>
            </a:r>
            <a:r>
              <a:rPr lang="en-US" altLang="zh-CN" sz="1200" dirty="0" err="1">
                <a:solidFill>
                  <a:prstClr val="black"/>
                </a:solidFill>
                <a:latin typeface="+mn-lt"/>
                <a:cs typeface="Arial" charset="0"/>
              </a:rPr>
              <a:t>AccessRight</a:t>
            </a:r>
            <a:r>
              <a:rPr lang="en-US" altLang="zh-CN" sz="1200" dirty="0">
                <a:solidFill>
                  <a:prstClr val="black"/>
                </a:solidFill>
                <a:latin typeface="+mn-lt"/>
                <a:cs typeface="Arial" charset="0"/>
              </a:rPr>
              <a:t> design is open for further discussion, impacting NRM modeling for both stage 2 and stage 3.</a:t>
            </a:r>
          </a:p>
          <a:p>
            <a:pPr marL="171450" indent="-171450">
              <a:buFont typeface="Wingdings" panose="05000000000000000000" pitchFamily="2" charset="2"/>
              <a:buChar char="Ø"/>
            </a:pPr>
            <a:r>
              <a:rPr lang="en-US" altLang="zh-CN" sz="1200" dirty="0">
                <a:solidFill>
                  <a:prstClr val="black"/>
                </a:solidFill>
                <a:latin typeface="Calibri"/>
                <a:cs typeface="Arial" charset="0"/>
              </a:rPr>
              <a:t>The group agreed to postpone the work to Rel-18. </a:t>
            </a:r>
            <a:endParaRPr lang="en-US" altLang="zh-CN" sz="1200" dirty="0">
              <a:solidFill>
                <a:prstClr val="black"/>
              </a:solidFill>
              <a:latin typeface="+mn-lt"/>
              <a:cs typeface="Arial" charset="0"/>
            </a:endParaRPr>
          </a:p>
          <a:p>
            <a:endParaRPr lang="en-US" altLang="zh-CN" sz="1200" dirty="0">
              <a:latin typeface="+mn-lt"/>
            </a:endParaRPr>
          </a:p>
        </p:txBody>
      </p:sp>
    </p:spTree>
    <p:extLst>
      <p:ext uri="{BB962C8B-B14F-4D97-AF65-F5344CB8AC3E}">
        <p14:creationId xmlns:p14="http://schemas.microsoft.com/office/powerpoint/2010/main" val="364860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eaLnBrk="1" fontAlgn="t" hangingPunct="1"/>
            <a:r>
              <a:rPr lang="en-US" altLang="zh-CN" sz="3200" kern="0" dirty="0"/>
              <a:t>Rel-17 WI MADCOL/</a:t>
            </a:r>
            <a:r>
              <a:rPr lang="en-GB" altLang="zh-CN" sz="3200" dirty="0" err="1"/>
              <a:t>eMDAS</a:t>
            </a:r>
            <a:r>
              <a:rPr lang="en-GB" altLang="zh-CN" sz="3200" dirty="0"/>
              <a:t>/</a:t>
            </a:r>
            <a:r>
              <a:rPr lang="en-GB" altLang="zh-CN" sz="3200" dirty="0" err="1"/>
              <a:t>eCOSLA</a:t>
            </a:r>
            <a:r>
              <a:rPr lang="en-GB" altLang="zh-CN" sz="3200" dirty="0"/>
              <a:t>/IDMS_MN</a:t>
            </a:r>
            <a:endParaRPr lang="zh-CN" altLang="zh-CN" sz="3200" dirty="0"/>
          </a:p>
          <a:p>
            <a:pPr eaLnBrk="1" fontAlgn="t" hangingPunct="1"/>
            <a:endParaRPr lang="zh-CN" altLang="zh-CN" sz="2800" dirty="0"/>
          </a:p>
          <a:p>
            <a:endParaRPr lang="sv-SE" sz="3200" kern="0" dirty="0"/>
          </a:p>
        </p:txBody>
      </p:sp>
      <p:sp>
        <p:nvSpPr>
          <p:cNvPr id="10" name="文本框 9"/>
          <p:cNvSpPr txBox="1"/>
          <p:nvPr/>
        </p:nvSpPr>
        <p:spPr>
          <a:xfrm>
            <a:off x="205573" y="29882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666745401"/>
              </p:ext>
            </p:extLst>
          </p:nvPr>
        </p:nvGraphicFramePr>
        <p:xfrm>
          <a:off x="205572" y="838103"/>
          <a:ext cx="11681825" cy="2141481"/>
        </p:xfrm>
        <a:graphic>
          <a:graphicData uri="http://schemas.openxmlformats.org/drawingml/2006/table">
            <a:tbl>
              <a:tblPr firstRow="1" bandRow="1">
                <a:tableStyleId>{5C22544A-7EE6-4342-B048-85BDC9FD1C3A}</a:tableStyleId>
              </a:tblPr>
              <a:tblGrid>
                <a:gridCol w="788313">
                  <a:extLst>
                    <a:ext uri="{9D8B030D-6E8A-4147-A177-3AD203B41FA5}">
                      <a16:colId xmlns:a16="http://schemas.microsoft.com/office/drawing/2014/main" xmlns="" val="20000"/>
                    </a:ext>
                  </a:extLst>
                </a:gridCol>
                <a:gridCol w="1949340">
                  <a:extLst>
                    <a:ext uri="{9D8B030D-6E8A-4147-A177-3AD203B41FA5}">
                      <a16:colId xmlns:a16="http://schemas.microsoft.com/office/drawing/2014/main" xmlns="" val="20001"/>
                    </a:ext>
                  </a:extLst>
                </a:gridCol>
                <a:gridCol w="1504950">
                  <a:extLst>
                    <a:ext uri="{9D8B030D-6E8A-4147-A177-3AD203B41FA5}">
                      <a16:colId xmlns:a16="http://schemas.microsoft.com/office/drawing/2014/main" xmlns="" val="20002"/>
                    </a:ext>
                  </a:extLst>
                </a:gridCol>
                <a:gridCol w="2174243">
                  <a:extLst>
                    <a:ext uri="{9D8B030D-6E8A-4147-A177-3AD203B41FA5}">
                      <a16:colId xmlns:a16="http://schemas.microsoft.com/office/drawing/2014/main" xmlns="" val="20003"/>
                    </a:ext>
                  </a:extLst>
                </a:gridCol>
                <a:gridCol w="1007795">
                  <a:extLst>
                    <a:ext uri="{9D8B030D-6E8A-4147-A177-3AD203B41FA5}">
                      <a16:colId xmlns:a16="http://schemas.microsoft.com/office/drawing/2014/main" xmlns="" val="20004"/>
                    </a:ext>
                  </a:extLst>
                </a:gridCol>
                <a:gridCol w="1461649">
                  <a:extLst>
                    <a:ext uri="{9D8B030D-6E8A-4147-A177-3AD203B41FA5}">
                      <a16:colId xmlns:a16="http://schemas.microsoft.com/office/drawing/2014/main" xmlns="" val="20005"/>
                    </a:ext>
                  </a:extLst>
                </a:gridCol>
                <a:gridCol w="771207">
                  <a:extLst>
                    <a:ext uri="{9D8B030D-6E8A-4147-A177-3AD203B41FA5}">
                      <a16:colId xmlns:a16="http://schemas.microsoft.com/office/drawing/2014/main" xmlns="" val="20006"/>
                    </a:ext>
                  </a:extLst>
                </a:gridCol>
                <a:gridCol w="1153299">
                  <a:extLst>
                    <a:ext uri="{9D8B030D-6E8A-4147-A177-3AD203B41FA5}">
                      <a16:colId xmlns:a16="http://schemas.microsoft.com/office/drawing/2014/main" xmlns="" val="20007"/>
                    </a:ext>
                  </a:extLst>
                </a:gridCol>
                <a:gridCol w="871029">
                  <a:extLst>
                    <a:ext uri="{9D8B030D-6E8A-4147-A177-3AD203B41FA5}">
                      <a16:colId xmlns:a16="http://schemas.microsoft.com/office/drawing/2014/main" xmlns="" val="20008"/>
                    </a:ext>
                  </a:extLst>
                </a:gridCol>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407219">
                <a:tc>
                  <a:txBody>
                    <a:bodyPr/>
                    <a:lstStyle/>
                    <a:p>
                      <a:pPr algn="ctr">
                        <a:spcAft>
                          <a:spcPts val="0"/>
                        </a:spcAft>
                      </a:pPr>
                      <a:r>
                        <a:rPr lang="en-GB" sz="1100" b="1" dirty="0">
                          <a:solidFill>
                            <a:schemeClr val="tx1"/>
                          </a:solidFill>
                          <a:effectLst/>
                          <a:latin typeface="+mn-lt"/>
                          <a:ea typeface="宋体" panose="02010600030101010101" pitchFamily="2" charset="-122"/>
                          <a:cs typeface="Arial" panose="020B0604020202020204" pitchFamily="34" charset="0"/>
                        </a:rPr>
                        <a:t>MADCOL</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effectLst/>
                          <a:latin typeface="+mn-lt"/>
                          <a:ea typeface="+mn-ea"/>
                          <a:cs typeface="Arial" panose="020B0604020202020204" pitchFamily="34" charset="0"/>
                        </a:rPr>
                        <a:t>40%-&gt;40%-&gt;45%-&gt;55</a:t>
                      </a:r>
                      <a:r>
                        <a:rPr lang="en-US" altLang="zh-CN" sz="1100" b="0" kern="1200" dirty="0" smtClean="0">
                          <a:solidFill>
                            <a:schemeClr val="tx1"/>
                          </a:solidFill>
                          <a:effectLst/>
                          <a:latin typeface="+mn-lt"/>
                          <a:ea typeface="+mn-ea"/>
                          <a:cs typeface="Arial" panose="020B0604020202020204" pitchFamily="34" charset="0"/>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-&gt;100%</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SP-200465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507442">
                <a:tc>
                  <a:txBody>
                    <a:bodyPr/>
                    <a:lstStyle/>
                    <a:p>
                      <a:pPr algn="ctr">
                        <a:spcAft>
                          <a:spcPts val="0"/>
                        </a:spcAft>
                      </a:pPr>
                      <a:r>
                        <a:rPr lang="en-US" sz="1100" b="1" dirty="0" err="1">
                          <a:solidFill>
                            <a:schemeClr val="tx1"/>
                          </a:solidFill>
                          <a:effectLst/>
                          <a:latin typeface="+mn-lt"/>
                          <a:ea typeface="宋体" panose="02010600030101010101" pitchFamily="2" charset="-122"/>
                          <a:cs typeface="Arial" panose="020B0604020202020204" pitchFamily="34" charset="0"/>
                        </a:rPr>
                        <a:t>eMDAS</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a:solidFill>
                            <a:schemeClr val="tx1"/>
                          </a:solidFill>
                          <a:effectLst/>
                          <a:latin typeface="+mn-lt"/>
                          <a:ea typeface="宋体" panose="02010600030101010101" pitchFamily="2" charset="-122"/>
                          <a:cs typeface="Arial" panose="020B0604020202020204" pitchFamily="34" charset="0"/>
                        </a:rPr>
                        <a:t>Enhancements of Management Data Analytics Service</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0%-&gt;10%-&gt;25%-&gt;45%-&gt;65%-&gt;85%-&gt;100%</a:t>
                      </a:r>
                      <a:endParaRPr lang="sv-SE" altLang="zh-CN"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TS 28.104/ and another new TS (being requested by the revised WID)</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SP-210132 </a:t>
                      </a:r>
                      <a:r>
                        <a:rPr lang="en-US" sz="1100" kern="1200" dirty="0">
                          <a:solidFill>
                            <a:schemeClr val="tx1"/>
                          </a:solidFill>
                          <a:effectLst/>
                          <a:latin typeface="+mn-lt"/>
                          <a:ea typeface="+mn-ea"/>
                          <a:cs typeface="Arial" panose="020B0604020202020204" pitchFamily="34" charset="0"/>
                        </a:rPr>
                        <a:t>-&gt;</a:t>
                      </a:r>
                      <a:r>
                        <a:rPr lang="en-US" sz="1100" kern="1200" baseline="0" dirty="0">
                          <a:solidFill>
                            <a:schemeClr val="tx1"/>
                          </a:solidFill>
                          <a:effectLst/>
                          <a:latin typeface="+mn-lt"/>
                          <a:ea typeface="+mn-ea"/>
                          <a:cs typeface="Arial" panose="020B0604020202020204" pitchFamily="34" charset="0"/>
                        </a:rPr>
                        <a:t> Revised WID in S5 216348</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endParaRPr lang="en-GB" altLang="zh-CN"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Intel,NEC</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SA2/RAN3</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Data analytics</a:t>
                      </a: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251976">
                <a:tc>
                  <a:txBody>
                    <a:bodyPr/>
                    <a:lstStyle/>
                    <a:p>
                      <a:pPr marL="0" algn="ctr" defTabSz="1219170" rtl="0" eaLnBrk="1" latinLnBrk="0" hangingPunct="1">
                        <a:spcAft>
                          <a:spcPts val="0"/>
                        </a:spcAft>
                      </a:pPr>
                      <a:r>
                        <a:rPr lang="en-US" altLang="zh-CN" sz="1100" b="1" kern="1200" dirty="0" err="1">
                          <a:solidFill>
                            <a:schemeClr val="tx1"/>
                          </a:solidFill>
                          <a:effectLst/>
                          <a:latin typeface="+mn-lt"/>
                          <a:ea typeface="宋体" panose="02010600030101010101" pitchFamily="2" charset="-122"/>
                          <a:cs typeface="Arial" panose="020B0604020202020204" pitchFamily="34" charset="0"/>
                        </a:rPr>
                        <a:t>eCOSLA</a:t>
                      </a:r>
                      <a:endParaRPr lang="en-US" altLang="zh-CN" sz="1100" b="1"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chemeClr val="tx1"/>
                          </a:solidFill>
                          <a:effectLst/>
                          <a:latin typeface="+mn-lt"/>
                          <a:ea typeface="宋体" panose="02010600030101010101" pitchFamily="2" charset="-122"/>
                          <a:cs typeface="Arial" panose="020B0604020202020204" pitchFamily="34" charset="0"/>
                        </a:rPr>
                        <a:t>Enhanced Closed loop SLS Assurance</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60%-&gt;70%-&gt;80%-&gt;90%-&gt;95%-&gt;100%</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tx1"/>
                          </a:solidFill>
                          <a:effectLst/>
                          <a:latin typeface="+mn-lt"/>
                          <a:ea typeface="+mn-ea"/>
                          <a:cs typeface="Arial" panose="020B0604020202020204" pitchFamily="34" charset="0"/>
                        </a:rPr>
                        <a:t>TS28.535/28.536/28.533/28.541/28.546/28.552/28.553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mn-lt"/>
                          <a:ea typeface="+mn-ea"/>
                          <a:cs typeface="Arial" panose="020B0604020202020204" pitchFamily="34" charset="0"/>
                        </a:rPr>
                        <a:t>SP-200196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endParaRPr lang="sv-SE" altLang="zh-CN" sz="110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mn-lt"/>
                          <a:ea typeface="+mn-ea"/>
                          <a:cs typeface="Arial" panose="020B0604020202020204" pitchFamily="34" charset="0"/>
                        </a:rPr>
                        <a:t>Ericsson</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ZSM/SA2/RAN3</a:t>
                      </a:r>
                      <a:endParaRPr lang="sv-SE"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Closed loop interaction</a:t>
                      </a: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251976">
                <a:tc>
                  <a:txBody>
                    <a:bodyPr/>
                    <a:lstStyle/>
                    <a:p>
                      <a:pPr algn="ctr">
                        <a:spcAft>
                          <a:spcPts val="0"/>
                        </a:spcAft>
                      </a:pPr>
                      <a:r>
                        <a:rPr lang="en-GB" sz="1100" b="1" dirty="0">
                          <a:solidFill>
                            <a:schemeClr val="tx1"/>
                          </a:solidFill>
                          <a:effectLst/>
                          <a:latin typeface="+mn-lt"/>
                          <a:ea typeface="宋体" panose="02010600030101010101" pitchFamily="2" charset="-122"/>
                          <a:cs typeface="Arial" panose="020B0604020202020204" pitchFamily="34" charset="0"/>
                        </a:rPr>
                        <a:t>IDMS_MN</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chemeClr val="tx1"/>
                          </a:solidFill>
                          <a:effectLst/>
                          <a:latin typeface="+mn-lt"/>
                          <a:ea typeface="宋体" panose="02010600030101010101" pitchFamily="2" charset="-122"/>
                          <a:cs typeface="Arial" panose="020B0604020202020204" pitchFamily="34" charset="0"/>
                        </a:rPr>
                        <a:t>Intent driven management service for mobile networks</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70%-&gt;75%-&gt;80%-&gt;95%-&gt;99%-&gt;100%</a:t>
                      </a:r>
                      <a:endParaRPr lang="sv-SE" altLang="zh-CN"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TR28.812/TS 28.312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SP-180899</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SA2/RAN3/ZSM</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Intent</a:t>
                      </a: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11" name="矩形 10"/>
          <p:cNvSpPr/>
          <p:nvPr/>
        </p:nvSpPr>
        <p:spPr>
          <a:xfrm>
            <a:off x="385203" y="3382919"/>
            <a:ext cx="4986006" cy="2800767"/>
          </a:xfrm>
          <a:prstGeom prst="rect">
            <a:avLst/>
          </a:prstGeom>
          <a:solidFill>
            <a:schemeClr val="bg1"/>
          </a:solidFill>
        </p:spPr>
        <p:txBody>
          <a:bodyPr wrap="square">
            <a:spAutoFit/>
          </a:bodyPr>
          <a:lstStyle/>
          <a:p>
            <a:r>
              <a:rPr lang="en-US" altLang="zh-CN" sz="1100" b="1" dirty="0">
                <a:solidFill>
                  <a:srgbClr val="FF0000"/>
                </a:solidFill>
                <a:latin typeface="+mn-lt"/>
                <a:cs typeface="Arial" charset="0"/>
              </a:rPr>
              <a:t>MADCOL:</a:t>
            </a:r>
            <a:endParaRPr lang="en-US" altLang="zh-CN" sz="1100" dirty="0">
              <a:latin typeface="+mn-lt"/>
            </a:endParaRPr>
          </a:p>
          <a:p>
            <a:pPr marL="171450" indent="-171450">
              <a:buFont typeface="Wingdings" panose="05000000000000000000" pitchFamily="2" charset="2"/>
              <a:buChar char="Ø"/>
            </a:pPr>
            <a:r>
              <a:rPr lang="en-US" altLang="zh-CN" sz="1100" dirty="0">
                <a:latin typeface="+mn-lt"/>
              </a:rPr>
              <a:t>The work on providing a solution allowing to request management data based on a network abstraction was completed. In addition, the last missing pieces for the solution allowing to discover which kinds of management data Network Functions can produce were added. With this the WI is completed. </a:t>
            </a:r>
          </a:p>
          <a:p>
            <a:pPr lvl="0"/>
            <a:endParaRPr lang="en-US" altLang="zh-CN" sz="1100" b="1" dirty="0" smtClean="0">
              <a:solidFill>
                <a:srgbClr val="FF0000"/>
              </a:solidFill>
              <a:latin typeface="+mn-lt"/>
              <a:cs typeface="Arial" charset="0"/>
            </a:endParaRPr>
          </a:p>
          <a:p>
            <a:pPr lvl="0"/>
            <a:r>
              <a:rPr lang="en-US" altLang="zh-CN" sz="1100" b="1" dirty="0" err="1" smtClean="0">
                <a:solidFill>
                  <a:srgbClr val="FF0000"/>
                </a:solidFill>
                <a:latin typeface="+mn-lt"/>
                <a:cs typeface="Arial" charset="0"/>
              </a:rPr>
              <a:t>eCOSLA</a:t>
            </a:r>
            <a:r>
              <a:rPr lang="en-US" altLang="zh-CN" sz="1100" b="1" dirty="0">
                <a:solidFill>
                  <a:srgbClr val="FF0000"/>
                </a:solidFill>
                <a:latin typeface="+mn-lt"/>
                <a:cs typeface="Arial" charset="0"/>
              </a:rPr>
              <a:t>: </a:t>
            </a:r>
            <a:r>
              <a:rPr lang="en-US" altLang="zh-CN" sz="1100" dirty="0">
                <a:solidFill>
                  <a:prstClr val="black"/>
                </a:solidFill>
                <a:latin typeface="+mn-lt"/>
                <a:cs typeface="Arial" charset="0"/>
              </a:rPr>
              <a:t>:</a:t>
            </a:r>
          </a:p>
          <a:p>
            <a:pPr marL="171450" lvl="0" indent="-171450">
              <a:buFont typeface="Wingdings" panose="05000000000000000000" pitchFamily="2" charset="2"/>
              <a:buChar char="Ø"/>
            </a:pPr>
            <a:r>
              <a:rPr lang="en-US" altLang="zh-CN" sz="1100" dirty="0">
                <a:latin typeface="+mn-lt"/>
              </a:rPr>
              <a:t>The group has been working to resolve last outstanding stage 2 definitions, including stage 3 updates. The work item has been completed. </a:t>
            </a:r>
          </a:p>
          <a:p>
            <a:pPr lvl="0"/>
            <a:endParaRPr lang="en-US" altLang="zh-CN" sz="1100" b="1" dirty="0" smtClean="0">
              <a:solidFill>
                <a:srgbClr val="FF0000"/>
              </a:solidFill>
              <a:latin typeface="+mn-lt"/>
              <a:cs typeface="Arial" charset="0"/>
            </a:endParaRPr>
          </a:p>
          <a:p>
            <a:pPr lvl="0"/>
            <a:r>
              <a:rPr lang="en-US" altLang="zh-CN" sz="1100" b="1" dirty="0" smtClean="0">
                <a:solidFill>
                  <a:srgbClr val="FF0000"/>
                </a:solidFill>
                <a:latin typeface="+mn-lt"/>
                <a:cs typeface="Arial" charset="0"/>
              </a:rPr>
              <a:t>IDMS_MN</a:t>
            </a:r>
            <a:r>
              <a:rPr lang="en-US" altLang="zh-CN" sz="1100" b="1" dirty="0">
                <a:solidFill>
                  <a:srgbClr val="FF0000"/>
                </a:solidFill>
                <a:latin typeface="+mn-lt"/>
                <a:cs typeface="Arial" charset="0"/>
              </a:rPr>
              <a:t>:</a:t>
            </a:r>
          </a:p>
          <a:p>
            <a:pPr lvl="0"/>
            <a:r>
              <a:rPr lang="en-US" altLang="zh-CN" sz="1100" dirty="0">
                <a:latin typeface="+mn-lt"/>
              </a:rPr>
              <a:t>Following aspects were discussed and agreed:</a:t>
            </a:r>
          </a:p>
          <a:p>
            <a:pPr marL="171450" lvl="0" indent="-171450">
              <a:buFont typeface="Wingdings" panose="05000000000000000000" pitchFamily="2" charset="2"/>
              <a:buChar char="Ø"/>
            </a:pPr>
            <a:r>
              <a:rPr lang="en-US" altLang="zh-CN" sz="1100" dirty="0">
                <a:latin typeface="+mn-lt"/>
              </a:rPr>
              <a:t>Clean up on stage 2 </a:t>
            </a:r>
          </a:p>
          <a:p>
            <a:pPr marL="171450" lvl="0" indent="-171450">
              <a:buFont typeface="Wingdings" panose="05000000000000000000" pitchFamily="2" charset="2"/>
              <a:buChar char="Ø"/>
            </a:pPr>
            <a:r>
              <a:rPr lang="en-US" altLang="zh-CN" sz="1100" dirty="0">
                <a:latin typeface="+mn-lt"/>
              </a:rPr>
              <a:t>Clean up on stage3 </a:t>
            </a:r>
            <a:r>
              <a:rPr lang="en-US" altLang="zh-CN" sz="1100" dirty="0" err="1">
                <a:latin typeface="+mn-lt"/>
              </a:rPr>
              <a:t>yaml</a:t>
            </a:r>
            <a:r>
              <a:rPr lang="en-US" altLang="zh-CN" sz="1100" dirty="0">
                <a:latin typeface="+mn-lt"/>
              </a:rPr>
              <a:t> file </a:t>
            </a:r>
          </a:p>
          <a:p>
            <a:pPr marL="171450" lvl="0" indent="-171450">
              <a:buFont typeface="Wingdings" panose="05000000000000000000" pitchFamily="2" charset="2"/>
              <a:buChar char="Ø"/>
            </a:pPr>
            <a:r>
              <a:rPr lang="en-US" altLang="zh-CN" sz="1100" dirty="0">
                <a:latin typeface="+mn-lt"/>
              </a:rPr>
              <a:t>Stage 2 and stage 3 update on Service Support Expectation.</a:t>
            </a:r>
          </a:p>
          <a:p>
            <a:pPr lvl="0"/>
            <a:r>
              <a:rPr lang="en-US" altLang="zh-CN" sz="1100" dirty="0">
                <a:latin typeface="+mn-lt"/>
              </a:rPr>
              <a:t>The WID is completed. </a:t>
            </a:r>
          </a:p>
        </p:txBody>
      </p:sp>
      <p:sp>
        <p:nvSpPr>
          <p:cNvPr id="4" name="矩形 3"/>
          <p:cNvSpPr/>
          <p:nvPr/>
        </p:nvSpPr>
        <p:spPr>
          <a:xfrm>
            <a:off x="5811981" y="3305650"/>
            <a:ext cx="5825836" cy="2831544"/>
          </a:xfrm>
          <a:prstGeom prst="rect">
            <a:avLst/>
          </a:prstGeom>
        </p:spPr>
        <p:txBody>
          <a:bodyPr wrap="square">
            <a:spAutoFit/>
          </a:bodyPr>
          <a:lstStyle/>
          <a:p>
            <a:r>
              <a:rPr lang="en-US" altLang="zh-CN" sz="1100" b="1" dirty="0" err="1">
                <a:solidFill>
                  <a:srgbClr val="FF0000"/>
                </a:solidFill>
                <a:latin typeface="+mj-lt"/>
                <a:cs typeface="Arial" charset="0"/>
              </a:rPr>
              <a:t>eMDAS</a:t>
            </a:r>
            <a:r>
              <a:rPr lang="en-US" altLang="zh-CN" sz="1100" b="1" dirty="0">
                <a:solidFill>
                  <a:srgbClr val="FF0000"/>
                </a:solidFill>
                <a:latin typeface="+mj-lt"/>
                <a:cs typeface="Arial" charset="0"/>
              </a:rPr>
              <a:t>: </a:t>
            </a:r>
          </a:p>
          <a:p>
            <a:r>
              <a:rPr lang="en-US" altLang="zh-CN" sz="1050" dirty="0">
                <a:latin typeface="+mn-lt"/>
              </a:rPr>
              <a:t>This Rel-17 WI is completed with the following outcome from this meeting, and two new TSs 28.104 and 28.105 are to be sent to SA for approval:</a:t>
            </a:r>
          </a:p>
          <a:p>
            <a:pPr marL="171450" indent="-171450">
              <a:buFont typeface="Wingdings" panose="05000000000000000000" pitchFamily="2" charset="2"/>
              <a:buChar char="Ø"/>
            </a:pPr>
            <a:r>
              <a:rPr lang="en-US" altLang="zh-CN" sz="1050" dirty="0">
                <a:latin typeface="+mn-lt"/>
              </a:rPr>
              <a:t>enhancements on use cases, requirements and data definitions for some MDA capabilities, </a:t>
            </a:r>
          </a:p>
          <a:p>
            <a:pPr marL="171450" indent="-171450">
              <a:buFont typeface="Wingdings" panose="05000000000000000000" pitchFamily="2" charset="2"/>
              <a:buChar char="Ø"/>
            </a:pPr>
            <a:r>
              <a:rPr lang="en-US" altLang="zh-CN" sz="1050" dirty="0">
                <a:latin typeface="+mn-lt"/>
              </a:rPr>
              <a:t>definition of NRM for MDA report,</a:t>
            </a:r>
          </a:p>
          <a:p>
            <a:pPr marL="171450" indent="-171450">
              <a:buFont typeface="Wingdings" panose="05000000000000000000" pitchFamily="2" charset="2"/>
              <a:buChar char="Ø"/>
            </a:pPr>
            <a:r>
              <a:rPr lang="en-US" altLang="zh-CN" sz="1050" dirty="0">
                <a:latin typeface="+mn-lt"/>
              </a:rPr>
              <a:t>generic MDA workflow,</a:t>
            </a:r>
          </a:p>
          <a:p>
            <a:pPr marL="171450" indent="-171450">
              <a:buFont typeface="Wingdings" panose="05000000000000000000" pitchFamily="2" charset="2"/>
              <a:buChar char="Ø"/>
            </a:pPr>
            <a:r>
              <a:rPr lang="en-US" altLang="zh-CN" sz="1050" dirty="0">
                <a:latin typeface="+mn-lt"/>
              </a:rPr>
              <a:t>AI/ML support for MDA,</a:t>
            </a:r>
          </a:p>
          <a:p>
            <a:pPr marL="171450" indent="-171450">
              <a:buFont typeface="Wingdings" panose="05000000000000000000" pitchFamily="2" charset="2"/>
              <a:buChar char="Ø"/>
            </a:pPr>
            <a:r>
              <a:rPr lang="en-US" altLang="zh-CN" sz="1050" dirty="0">
                <a:latin typeface="+mn-lt"/>
              </a:rPr>
              <a:t>enhancements of AI/ML NRM,</a:t>
            </a:r>
          </a:p>
          <a:p>
            <a:pPr marL="171450" indent="-171450">
              <a:buFont typeface="Wingdings" panose="05000000000000000000" pitchFamily="2" charset="2"/>
              <a:buChar char="Ø"/>
            </a:pPr>
            <a:r>
              <a:rPr lang="en-US" altLang="zh-CN" sz="1050" dirty="0" err="1">
                <a:latin typeface="+mn-lt"/>
              </a:rPr>
              <a:t>MnS</a:t>
            </a:r>
            <a:r>
              <a:rPr lang="en-US" altLang="zh-CN" sz="1050" dirty="0">
                <a:latin typeface="+mn-lt"/>
              </a:rPr>
              <a:t> components for MDA reporting,</a:t>
            </a:r>
          </a:p>
          <a:p>
            <a:pPr marL="171450" indent="-171450">
              <a:buFont typeface="Wingdings" panose="05000000000000000000" pitchFamily="2" charset="2"/>
              <a:buChar char="Ø"/>
            </a:pPr>
            <a:r>
              <a:rPr lang="en-US" altLang="zh-CN" sz="1050" dirty="0">
                <a:latin typeface="+mn-lt"/>
              </a:rPr>
              <a:t>new UC, requirements and solutions on handling erroneous data &amp; decisions</a:t>
            </a:r>
          </a:p>
          <a:p>
            <a:pPr marL="171450" indent="-171450">
              <a:buFont typeface="Wingdings" panose="05000000000000000000" pitchFamily="2" charset="2"/>
              <a:buChar char="Ø"/>
            </a:pPr>
            <a:r>
              <a:rPr lang="en-US" altLang="zh-CN" sz="1050" dirty="0">
                <a:latin typeface="+mn-lt"/>
              </a:rPr>
              <a:t>stage 3 SS for both TS 28.104 and 28.105.</a:t>
            </a:r>
          </a:p>
          <a:p>
            <a:pPr marL="171450" indent="-171450">
              <a:buFont typeface="Wingdings" panose="05000000000000000000" pitchFamily="2" charset="2"/>
              <a:buChar char="Ø"/>
            </a:pPr>
            <a:r>
              <a:rPr lang="en-US" altLang="zh-CN" sz="1050" dirty="0">
                <a:latin typeface="+mn-lt"/>
              </a:rPr>
              <a:t>rapporteur clean-up.</a:t>
            </a:r>
          </a:p>
          <a:p>
            <a:pPr marL="171450" indent="-171450">
              <a:buFont typeface="Wingdings" panose="05000000000000000000" pitchFamily="2" charset="2"/>
              <a:buChar char="Ø"/>
            </a:pPr>
            <a:endParaRPr lang="en-US" altLang="zh-CN" sz="1050" dirty="0">
              <a:latin typeface="+mn-lt"/>
            </a:endParaRPr>
          </a:p>
          <a:p>
            <a:r>
              <a:rPr lang="en-US" altLang="zh-CN" sz="1050" dirty="0">
                <a:latin typeface="+mn-lt"/>
              </a:rPr>
              <a:t>The issues that cannot be solved in Rel-17 are proposed to move to Rel-18, including:</a:t>
            </a:r>
          </a:p>
          <a:p>
            <a:pPr marL="171450" indent="-171450">
              <a:buFont typeface="Wingdings" panose="05000000000000000000" pitchFamily="2" charset="2"/>
              <a:buChar char="Ø"/>
            </a:pPr>
            <a:r>
              <a:rPr lang="en-US" altLang="zh-CN" sz="1050" dirty="0">
                <a:latin typeface="+mn-lt"/>
              </a:rPr>
              <a:t>analytics data definition for failure prediction,</a:t>
            </a:r>
          </a:p>
          <a:p>
            <a:pPr marL="171450" indent="-171450">
              <a:buFont typeface="Wingdings" panose="05000000000000000000" pitchFamily="2" charset="2"/>
              <a:buChar char="Ø"/>
            </a:pPr>
            <a:r>
              <a:rPr lang="en-US" altLang="zh-CN" sz="1050" dirty="0">
                <a:latin typeface="+mn-lt"/>
              </a:rPr>
              <a:t>recommended actions related to non-3GPP domain,</a:t>
            </a:r>
          </a:p>
          <a:p>
            <a:pPr marL="171450" indent="-171450">
              <a:buFont typeface="Wingdings" panose="05000000000000000000" pitchFamily="2" charset="2"/>
              <a:buChar char="Ø"/>
            </a:pPr>
            <a:r>
              <a:rPr lang="en-US" altLang="zh-CN" sz="1050" dirty="0">
                <a:latin typeface="+mn-lt"/>
              </a:rPr>
              <a:t>analytics data definition for failure prediction (if cannot be approved in email approval).</a:t>
            </a:r>
          </a:p>
        </p:txBody>
      </p:sp>
    </p:spTree>
    <p:extLst>
      <p:ext uri="{BB962C8B-B14F-4D97-AF65-F5344CB8AC3E}">
        <p14:creationId xmlns:p14="http://schemas.microsoft.com/office/powerpoint/2010/main" val="90503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Intelligence and Automation</a:t>
            </a:r>
          </a:p>
        </p:txBody>
      </p:sp>
      <p:sp>
        <p:nvSpPr>
          <p:cNvPr id="9" name="矩形 8"/>
          <p:cNvSpPr/>
          <p:nvPr/>
        </p:nvSpPr>
        <p:spPr>
          <a:xfrm>
            <a:off x="78541" y="4180956"/>
            <a:ext cx="4054265" cy="2123658"/>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a:solidFill>
                  <a:srgbClr val="FF0000"/>
                </a:solidFill>
                <a:latin typeface="+mn-lt"/>
                <a:cs typeface="Arial" charset="0"/>
              </a:rPr>
              <a:t>FS_eANL</a:t>
            </a:r>
            <a:r>
              <a:rPr lang="en-US" altLang="zh-CN" sz="1100" b="1" dirty="0">
                <a:solidFill>
                  <a:srgbClr val="FF0000"/>
                </a:solidFill>
                <a:latin typeface="+mn-lt"/>
                <a:cs typeface="Arial" charset="0"/>
              </a:rPr>
              <a:t>: </a:t>
            </a:r>
            <a:r>
              <a:rPr lang="en-US" altLang="zh-CN" sz="1100" dirty="0">
                <a:latin typeface="+mn-lt"/>
              </a:rPr>
              <a:t>The following aspects were discussed and agreed:</a:t>
            </a:r>
            <a:endParaRPr lang="zh-CN" altLang="zh-CN" sz="1100" dirty="0">
              <a:latin typeface="+mn-lt"/>
            </a:endParaRPr>
          </a:p>
          <a:p>
            <a:pPr marL="171450" indent="-171450">
              <a:buFont typeface="Wingdings" panose="05000000000000000000" pitchFamily="2" charset="2"/>
              <a:buChar char="Ø"/>
            </a:pPr>
            <a:r>
              <a:rPr lang="en-US" altLang="zh-CN" sz="1100" dirty="0">
                <a:latin typeface="+mn-lt"/>
              </a:rPr>
              <a:t>Key issues of enhancement of ANL for network optimization</a:t>
            </a:r>
          </a:p>
          <a:p>
            <a:pPr marL="171450" indent="-171450">
              <a:buFont typeface="Wingdings" panose="05000000000000000000" pitchFamily="2" charset="2"/>
              <a:buChar char="Ø"/>
            </a:pPr>
            <a:r>
              <a:rPr lang="en-US" altLang="zh-CN" sz="1100" dirty="0">
                <a:latin typeface="+mn-lt"/>
              </a:rPr>
              <a:t>Key issue of autonomous network level for 5GC NF deployment</a:t>
            </a:r>
          </a:p>
          <a:p>
            <a:pPr marL="171450" indent="-171450">
              <a:buFont typeface="Wingdings" panose="05000000000000000000" pitchFamily="2" charset="2"/>
              <a:buChar char="Ø"/>
            </a:pPr>
            <a:r>
              <a:rPr lang="en-US" altLang="zh-CN" sz="1100" dirty="0">
                <a:latin typeface="+mn-lt"/>
              </a:rPr>
              <a:t>Key issue of autonomous network level for RAN energy saving</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FS_ANLEVA: </a:t>
            </a:r>
            <a:r>
              <a:rPr lang="en-US" altLang="zh-CN" sz="1100" dirty="0">
                <a:latin typeface="+mn-lt"/>
              </a:rPr>
              <a:t>The following aspects were discussed and agreed:</a:t>
            </a:r>
            <a:endParaRPr lang="zh-CN" altLang="zh-CN" sz="1100" dirty="0">
              <a:latin typeface="+mn-lt"/>
            </a:endParaRPr>
          </a:p>
          <a:p>
            <a:pPr marL="171450" indent="-171450">
              <a:buFont typeface="Wingdings" panose="05000000000000000000" pitchFamily="2" charset="2"/>
              <a:buChar char="Ø"/>
            </a:pPr>
            <a:r>
              <a:rPr lang="en-US" altLang="zh-CN" sz="1100" dirty="0">
                <a:latin typeface="+mn-lt"/>
              </a:rPr>
              <a:t>Key issue of dimensions for autonomous network levels</a:t>
            </a:r>
          </a:p>
          <a:p>
            <a:pPr marL="171450" indent="-171450">
              <a:buFont typeface="Wingdings" panose="05000000000000000000" pitchFamily="2" charset="2"/>
              <a:buChar char="Ø"/>
            </a:pPr>
            <a:r>
              <a:rPr lang="en-US" altLang="zh-CN" sz="1100" dirty="0">
                <a:latin typeface="+mn-lt"/>
              </a:rPr>
              <a:t>Key issues of generic methodology for autonomous network levels evaluation</a:t>
            </a:r>
          </a:p>
          <a:p>
            <a:pPr marL="171450" indent="-171450">
              <a:buFont typeface="Wingdings" panose="05000000000000000000" pitchFamily="2" charset="2"/>
              <a:buChar char="Ø"/>
            </a:pPr>
            <a:r>
              <a:rPr lang="en-US" altLang="zh-CN" sz="1100" dirty="0">
                <a:latin typeface="+mn-lt"/>
              </a:rPr>
              <a:t>General process of evaluating the autonomous network level</a:t>
            </a:r>
          </a:p>
          <a:p>
            <a:pPr marL="171450" indent="-171450">
              <a:buFont typeface="Wingdings" panose="05000000000000000000" pitchFamily="2" charset="2"/>
              <a:buChar char="Ø"/>
            </a:pPr>
            <a:r>
              <a:rPr lang="en-US" altLang="zh-CN" sz="1100" dirty="0">
                <a:latin typeface="+mn-lt"/>
              </a:rPr>
              <a:t>Key Issue of determine evaluated object of autonomous</a:t>
            </a:r>
          </a:p>
          <a:p>
            <a:pPr marL="171450" indent="-171450">
              <a:buFont typeface="Wingdings" panose="05000000000000000000" pitchFamily="2" charset="2"/>
              <a:buChar char="Ø"/>
            </a:pPr>
            <a:r>
              <a:rPr lang="en-US" altLang="zh-CN" sz="1100" dirty="0">
                <a:latin typeface="+mn-lt"/>
              </a:rPr>
              <a:t>Key issues of KEI and process of autonomous network levels evaluation for network optimization </a:t>
            </a:r>
            <a:endParaRPr lang="zh-CN" altLang="zh-CN" sz="1100" dirty="0">
              <a:latin typeface="+mn-lt"/>
            </a:endParaRPr>
          </a:p>
        </p:txBody>
      </p:sp>
      <p:sp>
        <p:nvSpPr>
          <p:cNvPr id="10" name="文本框 9"/>
          <p:cNvSpPr txBox="1"/>
          <p:nvPr/>
        </p:nvSpPr>
        <p:spPr>
          <a:xfrm>
            <a:off x="156264" y="3115000"/>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8124723" y="4164832"/>
            <a:ext cx="3713364" cy="2292935"/>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FS_AIML_MGMT</a:t>
            </a:r>
          </a:p>
          <a:p>
            <a:pPr defTabSz="1219170">
              <a:defRPr/>
            </a:pPr>
            <a:r>
              <a:rPr lang="en-US" altLang="zh-CN" sz="1100" dirty="0">
                <a:latin typeface="+mn-lt"/>
              </a:rPr>
              <a:t>The UC on AI/ML model performance management was agreed.</a:t>
            </a:r>
          </a:p>
          <a:p>
            <a:pPr defTabSz="1219170" eaLnBrk="1" fontAlgn="auto" hangingPunct="1">
              <a:spcBef>
                <a:spcPts val="0"/>
              </a:spcBef>
              <a:spcAft>
                <a:spcPts val="0"/>
              </a:spcAft>
              <a:defRPr/>
            </a:pPr>
            <a:r>
              <a:rPr lang="en-US" altLang="zh-CN" sz="1100" b="1" dirty="0">
                <a:solidFill>
                  <a:srgbClr val="FF0000"/>
                </a:solidFill>
                <a:latin typeface="+mn-lt"/>
                <a:cs typeface="Arial" charset="0"/>
              </a:rPr>
              <a:t>FS_MANWDAF: </a:t>
            </a:r>
            <a:r>
              <a:rPr lang="en-US" altLang="zh-CN" sz="1100" dirty="0" smtClean="0">
                <a:latin typeface="+mn-lt"/>
                <a:cs typeface="Arial" charset="0"/>
              </a:rPr>
              <a:t>the following topics are approved.</a:t>
            </a:r>
            <a:endParaRPr lang="en-US" altLang="zh-CN" sz="1050" dirty="0">
              <a:latin typeface="+mn-lt"/>
              <a:cs typeface="Arial" charset="0"/>
            </a:endParaRPr>
          </a:p>
          <a:p>
            <a:pPr marL="171450" lvl="0" indent="-171450" defTabSz="1219170">
              <a:buFont typeface="Wingdings" panose="05000000000000000000" pitchFamily="2" charset="2"/>
              <a:buChar char="Ø"/>
              <a:defRPr/>
            </a:pPr>
            <a:r>
              <a:rPr lang="en-US" altLang="zh-CN" sz="1100" dirty="0" smtClean="0">
                <a:latin typeface="+mn-lt"/>
              </a:rPr>
              <a:t>Add </a:t>
            </a:r>
            <a:r>
              <a:rPr lang="en-US" altLang="zh-CN" sz="1100" dirty="0">
                <a:latin typeface="+mn-lt"/>
              </a:rPr>
              <a:t>potential solution for KI#3</a:t>
            </a:r>
          </a:p>
          <a:p>
            <a:pPr marL="171450" lvl="0" indent="-171450" defTabSz="1219170">
              <a:buFont typeface="Wingdings" panose="05000000000000000000" pitchFamily="2" charset="2"/>
              <a:buChar char="Ø"/>
              <a:defRPr/>
            </a:pPr>
            <a:r>
              <a:rPr lang="en-US" altLang="zh-CN" sz="1100" dirty="0" smtClean="0">
                <a:latin typeface="+mn-lt"/>
              </a:rPr>
              <a:t>New </a:t>
            </a:r>
            <a:r>
              <a:rPr lang="en-US" altLang="zh-CN" sz="1100" dirty="0">
                <a:latin typeface="+mn-lt"/>
              </a:rPr>
              <a:t>KI about performance metrics of NWDAF on data collection aspect</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FS_FSEV: </a:t>
            </a:r>
            <a:r>
              <a:rPr lang="en-US" altLang="zh-CN" sz="1100" dirty="0">
                <a:latin typeface="+mn-lt"/>
              </a:rPr>
              <a:t>The following aspects were discussed and noted:</a:t>
            </a:r>
          </a:p>
          <a:p>
            <a:pPr marL="171450" indent="-171450" defTabSz="1219170">
              <a:buFont typeface="Wingdings" panose="05000000000000000000" pitchFamily="2" charset="2"/>
              <a:buChar char="Ø"/>
              <a:defRPr/>
            </a:pPr>
            <a:r>
              <a:rPr lang="en-US" altLang="zh-CN" sz="1100" dirty="0">
                <a:latin typeface="+mn-lt"/>
              </a:rPr>
              <a:t>Concepts and relation</a:t>
            </a:r>
          </a:p>
          <a:p>
            <a:pPr marL="171450" indent="-171450" defTabSz="1219170">
              <a:buFont typeface="Wingdings" panose="05000000000000000000" pitchFamily="2" charset="2"/>
              <a:buChar char="Ø"/>
              <a:defRPr/>
            </a:pPr>
            <a:r>
              <a:rPr lang="en-US" altLang="zh-CN" sz="1100" dirty="0">
                <a:latin typeface="+mn-lt"/>
              </a:rPr>
              <a:t>Management framework</a:t>
            </a:r>
          </a:p>
          <a:p>
            <a:pPr marL="171450" indent="-171450" defTabSz="1219170">
              <a:buFont typeface="Wingdings" panose="05000000000000000000" pitchFamily="2" charset="2"/>
              <a:buChar char="Ø"/>
              <a:defRPr/>
            </a:pPr>
            <a:r>
              <a:rPr lang="en-US" altLang="zh-CN" sz="1100" dirty="0">
                <a:latin typeface="+mn-lt"/>
              </a:rPr>
              <a:t>3 key issues description and solutions</a:t>
            </a:r>
          </a:p>
          <a:p>
            <a:pPr marL="171450" indent="-171450" defTabSz="1219170">
              <a:buFont typeface="Wingdings" panose="05000000000000000000" pitchFamily="2" charset="2"/>
              <a:buChar char="Ø"/>
              <a:defRPr/>
            </a:pPr>
            <a:r>
              <a:rPr lang="en-US" altLang="zh-CN" sz="1100" dirty="0">
                <a:latin typeface="+mn-lt"/>
              </a:rPr>
              <a:t>NOTE: rapporteur change from Chen Wang to </a:t>
            </a:r>
            <a:r>
              <a:rPr lang="en-US" altLang="zh-CN" sz="1100" dirty="0" err="1">
                <a:latin typeface="+mn-lt"/>
              </a:rPr>
              <a:t>Lingli</a:t>
            </a:r>
            <a:r>
              <a:rPr lang="en-US" altLang="zh-CN" sz="1100" dirty="0">
                <a:latin typeface="+mn-lt"/>
              </a:rPr>
              <a:t> Deng (China Mobile).</a:t>
            </a:r>
          </a:p>
        </p:txBody>
      </p:sp>
      <p:graphicFrame>
        <p:nvGraphicFramePr>
          <p:cNvPr id="2" name="表格 1"/>
          <p:cNvGraphicFramePr>
            <a:graphicFrameLocks noGrp="1"/>
          </p:cNvGraphicFramePr>
          <p:nvPr>
            <p:extLst>
              <p:ext uri="{D42A27DB-BD31-4B8C-83A1-F6EECF244321}">
                <p14:modId xmlns:p14="http://schemas.microsoft.com/office/powerpoint/2010/main" val="492196043"/>
              </p:ext>
            </p:extLst>
          </p:nvPr>
        </p:nvGraphicFramePr>
        <p:xfrm>
          <a:off x="156264" y="710046"/>
          <a:ext cx="11820994" cy="3470910"/>
        </p:xfrm>
        <a:graphic>
          <a:graphicData uri="http://schemas.openxmlformats.org/drawingml/2006/table">
            <a:tbl>
              <a:tblPr firstRow="1" bandRow="1">
                <a:tableStyleId>{5C22544A-7EE6-4342-B048-85BDC9FD1C3A}</a:tableStyleId>
              </a:tblPr>
              <a:tblGrid>
                <a:gridCol w="1201196">
                  <a:extLst>
                    <a:ext uri="{9D8B030D-6E8A-4147-A177-3AD203B41FA5}">
                      <a16:colId xmlns:a16="http://schemas.microsoft.com/office/drawing/2014/main" xmlns="" val="20000"/>
                    </a:ext>
                  </a:extLst>
                </a:gridCol>
                <a:gridCol w="3280528">
                  <a:extLst>
                    <a:ext uri="{9D8B030D-6E8A-4147-A177-3AD203B41FA5}">
                      <a16:colId xmlns:a16="http://schemas.microsoft.com/office/drawing/2014/main" xmlns="" val="20001"/>
                    </a:ext>
                  </a:extLst>
                </a:gridCol>
                <a:gridCol w="1282045">
                  <a:extLst>
                    <a:ext uri="{9D8B030D-6E8A-4147-A177-3AD203B41FA5}">
                      <a16:colId xmlns:a16="http://schemas.microsoft.com/office/drawing/2014/main" xmlns="" val="20002"/>
                    </a:ext>
                  </a:extLst>
                </a:gridCol>
                <a:gridCol w="970961">
                  <a:extLst>
                    <a:ext uri="{9D8B030D-6E8A-4147-A177-3AD203B41FA5}">
                      <a16:colId xmlns:a16="http://schemas.microsoft.com/office/drawing/2014/main" xmlns="" val="4086969189"/>
                    </a:ext>
                  </a:extLst>
                </a:gridCol>
                <a:gridCol w="1781666">
                  <a:extLst>
                    <a:ext uri="{9D8B030D-6E8A-4147-A177-3AD203B41FA5}">
                      <a16:colId xmlns:a16="http://schemas.microsoft.com/office/drawing/2014/main" xmlns="" val="20003"/>
                    </a:ext>
                  </a:extLst>
                </a:gridCol>
                <a:gridCol w="904973">
                  <a:extLst>
                    <a:ext uri="{9D8B030D-6E8A-4147-A177-3AD203B41FA5}">
                      <a16:colId xmlns:a16="http://schemas.microsoft.com/office/drawing/2014/main" xmlns="" val="20004"/>
                    </a:ext>
                  </a:extLst>
                </a:gridCol>
                <a:gridCol w="1395167">
                  <a:extLst>
                    <a:ext uri="{9D8B030D-6E8A-4147-A177-3AD203B41FA5}">
                      <a16:colId xmlns:a16="http://schemas.microsoft.com/office/drawing/2014/main" xmlns="" val="20005"/>
                    </a:ext>
                  </a:extLst>
                </a:gridCol>
                <a:gridCol w="1004458">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autonomous network levels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(SP-211446)</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0-&gt;10-&gt;25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94422">
                <a:tc>
                  <a:txBody>
                    <a:bodyPr/>
                    <a:lstStyle/>
                    <a:p>
                      <a:pPr marL="0" algn="l"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FS_ANLEVA</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evaluation of autonomous network levels(FS_ANLEVA) (SP-211445)</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28.909</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GB"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&gt;10%</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383923">
                <a:tc>
                  <a:txBody>
                    <a:bodyPr/>
                    <a:lstStyle/>
                    <a:p>
                      <a:pPr>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enhanced intent driven management services for mobile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(SP-211450)</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ETSI ZSM, TM Forum</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131767">
                <a:tc>
                  <a:txBody>
                    <a:bodyPr/>
                    <a:lstStyle/>
                    <a:p>
                      <a:pPr>
                        <a:lnSpc>
                          <a:spcPct val="150000"/>
                        </a:lnSpc>
                        <a:spcAft>
                          <a:spcPts val="0"/>
                        </a:spcAft>
                      </a:pPr>
                      <a:r>
                        <a:rPr lang="en-US" sz="900" b="1"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FS_NETSLICE_IDMS</a:t>
                      </a:r>
                      <a:endParaRPr lang="zh-CN" sz="1050" b="1">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intent-driven management for network slicing (FS_NETSLICE_IDMS) (SP-220278)</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28.836</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r h="212424">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FS_AIML_MGMT</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AI/ ML management (FS_AIML_MGMT) (SP-211443)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Intel, NEC</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28.908</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SA1, SA2, RAN3 and RAN2 </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5"/>
                  </a:ext>
                </a:extLst>
              </a:tr>
              <a:tr h="212424">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FS_MANWDAF</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the management aspects related to NWDAF (FS_MANWDAF) (SP-211435)</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Telecom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6"/>
                  </a:ext>
                </a:extLst>
              </a:tr>
              <a:tr h="279837">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FS_FSEV</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Fault Supervision Evolution  (FS_FSEV) (SP-220153)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7"/>
                  </a:ext>
                </a:extLst>
              </a:tr>
            </a:tbl>
          </a:graphicData>
        </a:graphic>
      </p:graphicFrame>
      <p:sp>
        <p:nvSpPr>
          <p:cNvPr id="7" name="矩形 8">
            <a:extLst>
              <a:ext uri="{FF2B5EF4-FFF2-40B4-BE49-F238E27FC236}">
                <a16:creationId xmlns:a16="http://schemas.microsoft.com/office/drawing/2014/main" xmlns="" id="{3BEE0E18-59E2-4CB8-97BE-E9E2463FC97F}"/>
              </a:ext>
            </a:extLst>
          </p:cNvPr>
          <p:cNvSpPr/>
          <p:nvPr/>
        </p:nvSpPr>
        <p:spPr>
          <a:xfrm>
            <a:off x="4012574" y="4180956"/>
            <a:ext cx="3969203" cy="2292935"/>
          </a:xfrm>
          <a:prstGeom prst="rect">
            <a:avLst/>
          </a:prstGeom>
          <a:ln>
            <a:noFill/>
          </a:ln>
        </p:spPr>
        <p:txBody>
          <a:bodyPr wrap="square">
            <a:spAutoFit/>
          </a:bodyPr>
          <a:lstStyle/>
          <a:p>
            <a:pPr lvl="0" defTabSz="1219170">
              <a:defRPr/>
            </a:pPr>
            <a:r>
              <a:rPr lang="en-US" altLang="zh-CN" sz="1100" b="1" dirty="0" err="1">
                <a:solidFill>
                  <a:srgbClr val="FF0000"/>
                </a:solidFill>
                <a:latin typeface="+mn-lt"/>
                <a:cs typeface="Arial" charset="0"/>
              </a:rPr>
              <a:t>FS_eIDMS_MN</a:t>
            </a:r>
            <a:r>
              <a:rPr lang="en-US" altLang="zh-CN" sz="1100" b="1" dirty="0">
                <a:solidFill>
                  <a:srgbClr val="FF0000"/>
                </a:solidFill>
                <a:latin typeface="+mn-lt"/>
                <a:cs typeface="Arial" charset="0"/>
              </a:rPr>
              <a:t>:  </a:t>
            </a:r>
            <a:r>
              <a:rPr lang="en-US" altLang="zh-CN" sz="1100" dirty="0">
                <a:latin typeface="+mn-lt"/>
              </a:rPr>
              <a:t>Made good progress for WOP#1 and WOP#3, and following aspects were discussed and agreed:</a:t>
            </a:r>
          </a:p>
          <a:p>
            <a:pPr marL="171450" lvl="0" indent="-171450" defTabSz="1219170">
              <a:buFont typeface="Wingdings" panose="05000000000000000000" pitchFamily="2" charset="2"/>
              <a:buChar char="Ø"/>
              <a:defRPr/>
            </a:pPr>
            <a:r>
              <a:rPr lang="en-US" altLang="zh-CN" sz="1100" dirty="0">
                <a:latin typeface="+mn-lt"/>
              </a:rPr>
              <a:t>WOP#1</a:t>
            </a:r>
          </a:p>
          <a:p>
            <a:pPr marL="17145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intent driven approach for RAN energy saving</a:t>
            </a:r>
          </a:p>
          <a:p>
            <a:pPr marL="17145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Enhancement of radio network intent expectation</a:t>
            </a:r>
          </a:p>
          <a:p>
            <a:pPr marL="17145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5GC related intent expectation</a:t>
            </a:r>
          </a:p>
          <a:p>
            <a:pPr marL="171450" lvl="0" indent="-171450" defTabSz="1219170">
              <a:buFont typeface="Wingdings" panose="05000000000000000000" pitchFamily="2" charset="2"/>
              <a:buChar char="Ø"/>
              <a:defRPr/>
            </a:pPr>
            <a:r>
              <a:rPr lang="en-US" altLang="zh-CN" sz="1100" dirty="0">
                <a:latin typeface="+mn-lt"/>
              </a:rPr>
              <a:t>WOP#3</a:t>
            </a:r>
          </a:p>
          <a:p>
            <a:pPr marL="171450" lvl="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solution for radio service intent expectation</a:t>
            </a:r>
          </a:p>
          <a:p>
            <a:r>
              <a:rPr lang="en-US" altLang="zh-CN" sz="1100" b="1" dirty="0">
                <a:solidFill>
                  <a:srgbClr val="FF0000"/>
                </a:solidFill>
                <a:latin typeface="+mn-lt"/>
                <a:cs typeface="Arial" charset="0"/>
              </a:rPr>
              <a:t>FS_NETSLICE_IDMS</a:t>
            </a:r>
          </a:p>
          <a:p>
            <a:pPr marL="171450" indent="-171450">
              <a:buFont typeface="Wingdings" panose="05000000000000000000" pitchFamily="2" charset="2"/>
              <a:buChar char="Ø"/>
            </a:pPr>
            <a:r>
              <a:rPr lang="en-US" altLang="zh-CN" sz="1100" dirty="0">
                <a:latin typeface="+mn-lt"/>
              </a:rPr>
              <a:t>The group has been discussing and agreed on additional clarification of concepts and overview, and potential use cases and requirements for intent driven management of network slicing.</a:t>
            </a:r>
            <a:endParaRPr lang="zh-CN" altLang="zh-CN" sz="1100" dirty="0">
              <a:latin typeface="+mn-lt"/>
            </a:endParaRPr>
          </a:p>
        </p:txBody>
      </p:sp>
    </p:spTree>
    <p:extLst>
      <p:ext uri="{BB962C8B-B14F-4D97-AF65-F5344CB8AC3E}">
        <p14:creationId xmlns:p14="http://schemas.microsoft.com/office/powerpoint/2010/main" val="397791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Management Architecture and Mechanisms</a:t>
            </a:r>
            <a:endParaRPr lang="sv-SE" sz="2800" kern="0" dirty="0"/>
          </a:p>
        </p:txBody>
      </p:sp>
      <p:sp>
        <p:nvSpPr>
          <p:cNvPr id="10" name="文本框 9"/>
          <p:cNvSpPr txBox="1"/>
          <p:nvPr/>
        </p:nvSpPr>
        <p:spPr>
          <a:xfrm>
            <a:off x="271232" y="3658873"/>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703358250"/>
              </p:ext>
            </p:extLst>
          </p:nvPr>
        </p:nvGraphicFramePr>
        <p:xfrm>
          <a:off x="271230" y="491882"/>
          <a:ext cx="11681826" cy="3147331"/>
        </p:xfrm>
        <a:graphic>
          <a:graphicData uri="http://schemas.openxmlformats.org/drawingml/2006/table">
            <a:tbl>
              <a:tblPr firstRow="1" bandRow="1">
                <a:tableStyleId>{5C22544A-7EE6-4342-B048-85BDC9FD1C3A}</a:tableStyleId>
              </a:tblPr>
              <a:tblGrid>
                <a:gridCol w="953997">
                  <a:extLst>
                    <a:ext uri="{9D8B030D-6E8A-4147-A177-3AD203B41FA5}">
                      <a16:colId xmlns:a16="http://schemas.microsoft.com/office/drawing/2014/main" xmlns="" val="20000"/>
                    </a:ext>
                  </a:extLst>
                </a:gridCol>
                <a:gridCol w="4340686">
                  <a:extLst>
                    <a:ext uri="{9D8B030D-6E8A-4147-A177-3AD203B41FA5}">
                      <a16:colId xmlns:a16="http://schemas.microsoft.com/office/drawing/2014/main" xmlns="" val="20001"/>
                    </a:ext>
                  </a:extLst>
                </a:gridCol>
                <a:gridCol w="1216550">
                  <a:extLst>
                    <a:ext uri="{9D8B030D-6E8A-4147-A177-3AD203B41FA5}">
                      <a16:colId xmlns:a16="http://schemas.microsoft.com/office/drawing/2014/main" xmlns="" val="20002"/>
                    </a:ext>
                  </a:extLst>
                </a:gridCol>
                <a:gridCol w="1049572">
                  <a:extLst>
                    <a:ext uri="{9D8B030D-6E8A-4147-A177-3AD203B41FA5}">
                      <a16:colId xmlns:a16="http://schemas.microsoft.com/office/drawing/2014/main" xmlns="" val="3285939756"/>
                    </a:ext>
                  </a:extLst>
                </a:gridCol>
                <a:gridCol w="1653871">
                  <a:extLst>
                    <a:ext uri="{9D8B030D-6E8A-4147-A177-3AD203B41FA5}">
                      <a16:colId xmlns:a16="http://schemas.microsoft.com/office/drawing/2014/main" xmlns="" val="20003"/>
                    </a:ext>
                  </a:extLst>
                </a:gridCol>
                <a:gridCol w="985962">
                  <a:extLst>
                    <a:ext uri="{9D8B030D-6E8A-4147-A177-3AD203B41FA5}">
                      <a16:colId xmlns:a16="http://schemas.microsoft.com/office/drawing/2014/main" xmlns="" val="20004"/>
                    </a:ext>
                  </a:extLst>
                </a:gridCol>
                <a:gridCol w="755374">
                  <a:extLst>
                    <a:ext uri="{9D8B030D-6E8A-4147-A177-3AD203B41FA5}">
                      <a16:colId xmlns:a16="http://schemas.microsoft.com/office/drawing/2014/main" xmlns="" val="20005"/>
                    </a:ext>
                  </a:extLst>
                </a:gridCol>
                <a:gridCol w="725814">
                  <a:extLst>
                    <a:ext uri="{9D8B030D-6E8A-4147-A177-3AD203B41FA5}">
                      <a16:colId xmlns:a16="http://schemas.microsoft.com/office/drawing/2014/main" xmlns="" val="20006"/>
                    </a:ext>
                  </a:extLst>
                </a:gridCol>
              </a:tblGrid>
              <a:tr h="38705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3439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FS_eSBMA</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service based management architecture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28.925</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45-&gt;50-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74174">
                <a:tc>
                  <a:txBody>
                    <a:bodyPr/>
                    <a:lstStyle/>
                    <a:p>
                      <a:pPr algn="just">
                        <a:spcAft>
                          <a:spcPts val="0"/>
                        </a:spcAft>
                      </a:pPr>
                      <a:r>
                        <a:rPr lang="en-US" sz="1050" b="1" kern="100" dirty="0" err="1">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FS_eSBMAe</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Basic SBMA enabler enhancements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FS_eSBMAe</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(SP-220145)</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5-</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 </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174174">
                <a:tc>
                  <a:txBody>
                    <a:bodyPr/>
                    <a:lstStyle/>
                    <a:p>
                      <a:pPr algn="just">
                        <a:spcAft>
                          <a:spcPts val="0"/>
                        </a:spcAft>
                      </a:pPr>
                      <a:r>
                        <a:rPr lang="en-US" sz="1050" b="1" kern="100" dirty="0" err="1">
                          <a:effectLst/>
                          <a:latin typeface="Calibri" panose="020F0502020204030204" pitchFamily="34" charset="0"/>
                          <a:ea typeface="宋体" panose="02010600030101010101" pitchFamily="2" charset="-122"/>
                          <a:cs typeface="Times New Roman" panose="02020603050405020304" pitchFamily="18" charset="0"/>
                        </a:rPr>
                        <a:t>FS_URLLC_Mgt</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URLLC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FS_URLLC_Mgt</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(SP-220146)</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ChinaUnicom</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17417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FS_5GLAN_Mgt</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5GLAN (FS_5GLAN_Mgt) (SP-220324)</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r h="343940">
                <a:tc>
                  <a:txBody>
                    <a:bodyPr/>
                    <a:lstStyle/>
                    <a:p>
                      <a:pPr algn="just">
                        <a:spcAft>
                          <a:spcPts val="0"/>
                        </a:spcAft>
                      </a:pPr>
                      <a:r>
                        <a:rPr lang="en-US"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FS_MCVNF</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of Cloud Native Virtualized Network Functions (FS_MCVNF) (SP-220150)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5"/>
                  </a:ext>
                </a:extLst>
              </a:tr>
              <a:tr h="3439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FS_MANS_ph2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Aspects of 5G MOCN Network Sharing Phase2 (FS_MANS_ph2) SP-220151)</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Unicom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6"/>
                  </a:ext>
                </a:extLst>
              </a:tr>
              <a:tr h="343940">
                <a:tc>
                  <a:txBody>
                    <a:bodyPr/>
                    <a:lstStyle/>
                    <a:p>
                      <a:pPr marL="0" algn="l" defTabSz="1219170" rtl="0" eaLnBrk="1" latinLnBrk="0" hangingPunct="1">
                        <a:lnSpc>
                          <a:spcPct val="150000"/>
                        </a:lnSpc>
                        <a:spcAft>
                          <a:spcPts val="0"/>
                        </a:spcAft>
                      </a:pPr>
                      <a:r>
                        <a:rPr lang="en-US" sz="900" b="1" kern="1200" dirty="0">
                          <a:solidFill>
                            <a:schemeClr val="tx1"/>
                          </a:solidFill>
                          <a:effectLst/>
                          <a:latin typeface="微软雅黑" panose="020B0503020204020204" pitchFamily="34" charset="-122"/>
                          <a:ea typeface="+mn-ea"/>
                          <a:cs typeface="Arial" panose="020B0604020202020204" pitchFamily="34" charset="0"/>
                        </a:rPr>
                        <a:t>FS_CICDNS</a:t>
                      </a:r>
                      <a:endParaRPr lang="zh-CN" sz="900" b="1" kern="1200" dirty="0">
                        <a:solidFill>
                          <a:schemeClr val="tx1"/>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continuous integration continuous delivery support for 3GPP NFs (FS_CICDNS) (SP-211427)</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Lenovo</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28.819</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SA5#143e/SA#96(Jun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80-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85-&gt;100%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7"/>
                  </a:ext>
                </a:extLst>
              </a:tr>
              <a:tr h="174174">
                <a:tc>
                  <a:txBody>
                    <a:bodyPr/>
                    <a:lstStyle/>
                    <a:p>
                      <a:pPr marL="0" algn="l" defTabSz="1219170" rtl="0" eaLnBrk="1" latinLnBrk="0" hangingPunct="1">
                        <a:lnSpc>
                          <a:spcPct val="150000"/>
                        </a:lnSpc>
                        <a:spcAft>
                          <a:spcPts val="0"/>
                        </a:spcAft>
                      </a:pPr>
                      <a:r>
                        <a:rPr lang="en-US" sz="900" b="1" kern="1200">
                          <a:solidFill>
                            <a:srgbClr val="000000"/>
                          </a:solidFill>
                          <a:effectLst/>
                          <a:latin typeface="微软雅黑" panose="020B0503020204020204" pitchFamily="34" charset="-122"/>
                          <a:ea typeface="+mn-ea"/>
                          <a:cs typeface="Arial" panose="020B0604020202020204" pitchFamily="34" charset="0"/>
                        </a:rPr>
                        <a:t>FS_5GMDT_Ph2</a:t>
                      </a:r>
                      <a:endParaRPr lang="zh-CN" sz="900" b="1" kern="120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of Trace/MDT phase 2 (FS_5GMDT_Ph2) (SP-220152)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28.837</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SA5#146/SA#98(Dec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8"/>
                  </a:ext>
                </a:extLst>
              </a:tr>
              <a:tr h="242079">
                <a:tc>
                  <a:txBody>
                    <a:bodyPr/>
                    <a:lstStyle/>
                    <a:p>
                      <a:pPr marL="0" algn="l" defTabSz="1219170" rtl="0" eaLnBrk="1" latinLnBrk="0" hangingPunct="1">
                        <a:lnSpc>
                          <a:spcPct val="150000"/>
                        </a:lnSpc>
                        <a:spcAft>
                          <a:spcPts val="0"/>
                        </a:spcAft>
                      </a:pPr>
                      <a:r>
                        <a:rPr lang="en-US" sz="900" b="1" kern="1200" dirty="0">
                          <a:solidFill>
                            <a:srgbClr val="000000"/>
                          </a:solidFill>
                          <a:effectLst/>
                          <a:latin typeface="微软雅黑" panose="020B0503020204020204" pitchFamily="34" charset="-122"/>
                          <a:ea typeface="+mn-ea"/>
                          <a:cs typeface="Arial" panose="020B0604020202020204" pitchFamily="34" charset="0"/>
                        </a:rPr>
                        <a:t>FS_YANG</a:t>
                      </a:r>
                      <a:endParaRPr lang="zh-CN" sz="900" b="1"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YANG PUSH(FS_YANG) ( SP-200765)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28.818</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SA5#146/SA#98(Dec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10-</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9"/>
                  </a:ext>
                </a:extLst>
              </a:tr>
            </a:tbl>
          </a:graphicData>
        </a:graphic>
      </p:graphicFrame>
      <p:sp>
        <p:nvSpPr>
          <p:cNvPr id="7" name="矩形 6"/>
          <p:cNvSpPr/>
          <p:nvPr/>
        </p:nvSpPr>
        <p:spPr>
          <a:xfrm>
            <a:off x="205572" y="3898128"/>
            <a:ext cx="6042829" cy="240065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err="1" smtClean="0">
                <a:solidFill>
                  <a:srgbClr val="FF0000"/>
                </a:solidFill>
                <a:latin typeface="+mn-lt"/>
                <a:cs typeface="Arial" charset="0"/>
              </a:rPr>
              <a:t>FS_eSBMA</a:t>
            </a:r>
            <a:r>
              <a:rPr lang="en-US" altLang="zh-CN" sz="1000" dirty="0" smtClean="0">
                <a:latin typeface="+mn-lt"/>
                <a:cs typeface="Arial" charset="0"/>
              </a:rPr>
              <a:t>: the </a:t>
            </a:r>
            <a:r>
              <a:rPr lang="en-US" altLang="zh-CN" sz="1000" dirty="0">
                <a:latin typeface="+mn-lt"/>
                <a:cs typeface="Arial" charset="0"/>
              </a:rPr>
              <a:t>following topics are approved</a:t>
            </a:r>
            <a:r>
              <a:rPr lang="en-US" altLang="zh-CN" sz="1000" dirty="0" smtClean="0">
                <a:latin typeface="+mn-lt"/>
                <a:cs typeface="Arial" charset="0"/>
              </a:rPr>
              <a:t>.</a:t>
            </a:r>
            <a:endParaRPr lang="en-US" altLang="zh-CN" sz="1000" b="1"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latin typeface="+mn-lt"/>
              </a:rPr>
              <a:t>Analysis </a:t>
            </a:r>
            <a:r>
              <a:rPr lang="en-US" altLang="zh-CN" sz="1000" dirty="0">
                <a:latin typeface="+mn-lt"/>
              </a:rPr>
              <a:t>on IRP specifications needs to support SBMA is approved.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Issue on  illustration of using </a:t>
            </a:r>
            <a:r>
              <a:rPr lang="en-US" altLang="zh-CN" sz="1000" dirty="0" err="1">
                <a:latin typeface="+mn-lt"/>
              </a:rPr>
              <a:t>MnS</a:t>
            </a:r>
            <a:r>
              <a:rPr lang="en-US" altLang="zh-CN" sz="1000" dirty="0">
                <a:latin typeface="+mn-lt"/>
              </a:rPr>
              <a:t> in management reference model in TS 32.101 and issue requirements of management service discovery are for email approval. </a:t>
            </a:r>
          </a:p>
          <a:p>
            <a:pPr lvl="0" defTabSz="1219170" eaLnBrk="1" fontAlgn="auto" hangingPunct="1">
              <a:spcBef>
                <a:spcPts val="0"/>
              </a:spcBef>
              <a:spcAft>
                <a:spcPts val="0"/>
              </a:spcAft>
              <a:defRPr/>
            </a:pPr>
            <a:r>
              <a:rPr lang="en-US" altLang="zh-CN" sz="1000" b="1" dirty="0" err="1" smtClean="0">
                <a:solidFill>
                  <a:srgbClr val="FF0000"/>
                </a:solidFill>
                <a:latin typeface="+mn-lt"/>
                <a:cs typeface="Arial" charset="0"/>
              </a:rPr>
              <a:t>FS_eSBMAe</a:t>
            </a:r>
            <a:r>
              <a:rPr lang="en-US" altLang="zh-CN" sz="1000" dirty="0" smtClean="0">
                <a:latin typeface="+mn-lt"/>
                <a:cs typeface="Arial" charset="0"/>
              </a:rPr>
              <a:t>:</a:t>
            </a:r>
            <a:endParaRPr lang="en-US" altLang="zh-CN" sz="1000" dirty="0">
              <a:latin typeface="+mn-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The description of the shortcomings of the currently specified notification subscription mechanism was improved.</a:t>
            </a:r>
          </a:p>
          <a:p>
            <a:pPr lvl="0" defTabSz="1219170" eaLnBrk="1" fontAlgn="auto" hangingPunct="1">
              <a:spcBef>
                <a:spcPts val="0"/>
              </a:spcBef>
              <a:spcAft>
                <a:spcPts val="0"/>
              </a:spcAft>
              <a:defRPr/>
            </a:pPr>
            <a:r>
              <a:rPr lang="en-US" altLang="zh-CN" sz="1000" b="1" dirty="0" err="1">
                <a:solidFill>
                  <a:srgbClr val="FF0000"/>
                </a:solidFill>
                <a:latin typeface="+mn-lt"/>
                <a:cs typeface="Arial" charset="0"/>
              </a:rPr>
              <a:t>FS_URLLC_Mgt</a:t>
            </a:r>
            <a:r>
              <a:rPr lang="en-US" altLang="zh-CN" sz="1000" dirty="0" smtClean="0">
                <a:latin typeface="+mn-lt"/>
                <a:cs typeface="Arial" charset="0"/>
              </a:rPr>
              <a:t>: the </a:t>
            </a:r>
            <a:r>
              <a:rPr lang="en-US" altLang="zh-CN" sz="1000" dirty="0">
                <a:latin typeface="+mn-lt"/>
                <a:cs typeface="Arial" charset="0"/>
              </a:rPr>
              <a:t>following topics are approved</a:t>
            </a:r>
            <a:r>
              <a:rPr lang="en-US" altLang="zh-CN" sz="1000" dirty="0" smtClean="0">
                <a:latin typeface="+mn-lt"/>
                <a:cs typeface="Arial" charset="0"/>
              </a:rPr>
              <a:t>.</a:t>
            </a:r>
            <a:endParaRPr lang="en-US" altLang="zh-CN" sz="1000" b="1"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latin typeface="+mn-lt"/>
              </a:rPr>
              <a:t>Add </a:t>
            </a:r>
            <a:r>
              <a:rPr lang="en-US" altLang="zh-CN" sz="1000" dirty="0">
                <a:latin typeface="+mn-lt"/>
              </a:rPr>
              <a:t>candidates for study of feature </a:t>
            </a:r>
            <a:r>
              <a:rPr lang="en-US" altLang="zh-CN" sz="1000" dirty="0" smtClean="0">
                <a:latin typeface="+mn-lt"/>
              </a:rPr>
              <a:t>management</a:t>
            </a:r>
            <a:endParaRPr lang="en-US" altLang="zh-CN" sz="1000" dirty="0">
              <a:latin typeface="+mn-lt"/>
            </a:endParaRPr>
          </a:p>
          <a:p>
            <a:pPr defTabSz="1219170" eaLnBrk="1" fontAlgn="auto" hangingPunct="1">
              <a:spcBef>
                <a:spcPts val="0"/>
              </a:spcBef>
              <a:spcAft>
                <a:spcPts val="0"/>
              </a:spcAft>
              <a:defRPr/>
            </a:pPr>
            <a:r>
              <a:rPr lang="en-US" altLang="zh-CN" sz="1000" b="1" dirty="0">
                <a:solidFill>
                  <a:srgbClr val="FF0000"/>
                </a:solidFill>
                <a:latin typeface="+mn-lt"/>
                <a:cs typeface="Arial" charset="0"/>
              </a:rPr>
              <a:t>FS_5GLAN_Mgt</a:t>
            </a:r>
            <a:r>
              <a:rPr lang="en-US" altLang="zh-CN" sz="1000" b="1" dirty="0">
                <a:latin typeface="+mn-lt"/>
                <a:cs typeface="Arial" charset="0"/>
              </a:rPr>
              <a:t>: </a:t>
            </a:r>
            <a:r>
              <a:rPr lang="en-US" altLang="zh-CN" sz="1000" dirty="0">
                <a:latin typeface="+mn-lt"/>
              </a:rPr>
              <a:t>This SI studies the use cases, requirements, and enhancement of the management system (e.g. performance measurement and related new KPIs in VN group level ) to support 5G-LAN capabilities defined by TS 23.501</a:t>
            </a:r>
            <a:r>
              <a:rPr lang="en-US" altLang="zh-CN" sz="1000" dirty="0" smtClean="0">
                <a:latin typeface="+mn-lt"/>
              </a:rPr>
              <a:t>. Plan </a:t>
            </a:r>
            <a:r>
              <a:rPr lang="en-US" altLang="zh-CN" sz="1000" dirty="0">
                <a:latin typeface="+mn-lt"/>
              </a:rPr>
              <a:t>to change the rapporteur from  </a:t>
            </a:r>
            <a:r>
              <a:rPr lang="en-US" altLang="zh-CN" sz="1000" dirty="0" err="1">
                <a:latin typeface="+mn-lt"/>
              </a:rPr>
              <a:t>Xiaowen</a:t>
            </a:r>
            <a:r>
              <a:rPr lang="en-US" altLang="zh-CN" sz="1000" dirty="0">
                <a:latin typeface="+mn-lt"/>
              </a:rPr>
              <a:t> Sun to </a:t>
            </a:r>
            <a:r>
              <a:rPr lang="en-US" altLang="zh-CN" sz="1000" dirty="0" err="1">
                <a:latin typeface="+mn-lt"/>
              </a:rPr>
              <a:t>Yushuang</a:t>
            </a:r>
            <a:r>
              <a:rPr lang="en-US" altLang="zh-CN" sz="1000" dirty="0">
                <a:latin typeface="+mn-lt"/>
              </a:rPr>
              <a:t> Hu.</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FS_MCVNF</a:t>
            </a:r>
            <a:r>
              <a:rPr lang="zh-CN" altLang="en-US" sz="1000" dirty="0" smtClean="0">
                <a:latin typeface="+mn-lt"/>
                <a:cs typeface="Arial" charset="0"/>
              </a:rPr>
              <a:t>：</a:t>
            </a:r>
            <a:r>
              <a:rPr lang="en-US" altLang="zh-CN" sz="1000" dirty="0" smtClean="0">
                <a:latin typeface="+mn-lt"/>
                <a:cs typeface="Arial" charset="0"/>
              </a:rPr>
              <a:t>Several </a:t>
            </a:r>
            <a:r>
              <a:rPr lang="en-US" altLang="zh-CN" sz="1000" dirty="0">
                <a:latin typeface="+mn-lt"/>
                <a:cs typeface="Arial" charset="0"/>
              </a:rPr>
              <a:t>contributions have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err="1" smtClean="0">
                <a:latin typeface="+mn-lt"/>
              </a:rPr>
              <a:t>pCR</a:t>
            </a:r>
            <a:r>
              <a:rPr lang="en-US" altLang="zh-CN" sz="1000" dirty="0" smtClean="0">
                <a:latin typeface="+mn-lt"/>
              </a:rPr>
              <a:t> </a:t>
            </a:r>
            <a:r>
              <a:rPr lang="en-US" altLang="zh-CN" sz="1000" dirty="0">
                <a:latin typeface="+mn-lt"/>
              </a:rPr>
              <a:t>28.834 Add TR </a:t>
            </a:r>
            <a:r>
              <a:rPr lang="en-US" altLang="zh-CN" sz="1000" dirty="0" smtClean="0">
                <a:latin typeface="+mn-lt"/>
              </a:rPr>
              <a:t>structure and scope </a:t>
            </a:r>
            <a:endParaRPr lang="en-US" altLang="zh-CN" sz="1000" dirty="0" smtClean="0">
              <a:latin typeface="+mn-lt"/>
            </a:endParaRPr>
          </a:p>
          <a:p>
            <a:pPr lvl="0" defTabSz="1219170" eaLnBrk="1" fontAlgn="auto" hangingPunct="1">
              <a:spcBef>
                <a:spcPts val="0"/>
              </a:spcBef>
              <a:spcAft>
                <a:spcPts val="0"/>
              </a:spcAft>
              <a:defRPr/>
            </a:pPr>
            <a:r>
              <a:rPr lang="en-US" altLang="zh-CN" sz="1000" b="1" dirty="0">
                <a:solidFill>
                  <a:srgbClr val="FF0000"/>
                </a:solidFill>
                <a:latin typeface="Calibri"/>
                <a:cs typeface="Arial" charset="0"/>
              </a:rPr>
              <a:t>FS_YANG: </a:t>
            </a:r>
            <a:r>
              <a:rPr lang="en-US" altLang="zh-CN" sz="1000" dirty="0">
                <a:solidFill>
                  <a:prstClr val="black"/>
                </a:solidFill>
                <a:latin typeface="Calibri"/>
              </a:rPr>
              <a:t>No contribution submitted to this meeting. </a:t>
            </a:r>
            <a:endParaRPr lang="en-US" altLang="zh-CN" sz="1000" dirty="0">
              <a:latin typeface="+mn-lt"/>
            </a:endParaRPr>
          </a:p>
        </p:txBody>
      </p:sp>
      <p:sp>
        <p:nvSpPr>
          <p:cNvPr id="6" name="矩形 5"/>
          <p:cNvSpPr/>
          <p:nvPr/>
        </p:nvSpPr>
        <p:spPr>
          <a:xfrm>
            <a:off x="6629399" y="3898128"/>
            <a:ext cx="5323657" cy="2554545"/>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FS_MANS_ph2</a:t>
            </a:r>
          </a:p>
          <a:p>
            <a:pPr defTabSz="1219170" eaLnBrk="1" fontAlgn="auto" hangingPunct="1">
              <a:spcBef>
                <a:spcPts val="0"/>
              </a:spcBef>
              <a:spcAft>
                <a:spcPts val="0"/>
              </a:spcAft>
              <a:defRPr/>
            </a:pPr>
            <a:r>
              <a:rPr lang="en-US" altLang="zh-CN" sz="1000" dirty="0">
                <a:latin typeface="+mn-lt"/>
              </a:rPr>
              <a:t>Several contributions have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1. S5-223602 </a:t>
            </a:r>
            <a:r>
              <a:rPr lang="en-US" altLang="zh-CN" sz="1000" dirty="0" err="1">
                <a:latin typeface="+mn-lt"/>
              </a:rPr>
              <a:t>pCR</a:t>
            </a:r>
            <a:r>
              <a:rPr lang="en-US" altLang="zh-CN" sz="1000" dirty="0">
                <a:latin typeface="+mn-lt"/>
              </a:rPr>
              <a:t> TR 28.835 Add concepts and overview</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2. S5-223603 </a:t>
            </a:r>
            <a:r>
              <a:rPr lang="en-US" altLang="zh-CN" sz="1000" dirty="0" err="1">
                <a:latin typeface="+mn-lt"/>
              </a:rPr>
              <a:t>pCR</a:t>
            </a:r>
            <a:r>
              <a:rPr lang="en-US" altLang="zh-CN" sz="1000" dirty="0">
                <a:latin typeface="+mn-lt"/>
              </a:rPr>
              <a:t> TR 28.835 Add key issue management requirement between MOP-NM and MOP-SR-DM</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3. S5-223604 </a:t>
            </a:r>
            <a:r>
              <a:rPr lang="en-US" altLang="zh-CN" sz="1000" dirty="0" err="1">
                <a:latin typeface="+mn-lt"/>
              </a:rPr>
              <a:t>pCR</a:t>
            </a:r>
            <a:r>
              <a:rPr lang="en-US" altLang="zh-CN" sz="1000" dirty="0">
                <a:latin typeface="+mn-lt"/>
              </a:rPr>
              <a:t> TR 28.835 Add key issue service-based management architecture for MOCN</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FS_CICDNS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err="1">
                <a:latin typeface="+mn-lt"/>
              </a:rPr>
              <a:t>pCR</a:t>
            </a:r>
            <a:r>
              <a:rPr lang="en-US" altLang="zh-CN" sz="1000" dirty="0">
                <a:latin typeface="+mn-lt"/>
              </a:rPr>
              <a:t> 28.819 Add process for multiple vendor case </a:t>
            </a:r>
            <a:endParaRPr lang="en-US" altLang="zh-CN" sz="1000" dirty="0" smtClean="0">
              <a:latin typeface="+mn-lt"/>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err="1">
                <a:latin typeface="+mn-lt"/>
              </a:rPr>
              <a:t>pCR</a:t>
            </a:r>
            <a:r>
              <a:rPr lang="en-US" altLang="zh-CN" sz="1000" dirty="0">
                <a:latin typeface="+mn-lt"/>
              </a:rPr>
              <a:t> 28.819 Add description of deployment </a:t>
            </a:r>
            <a:r>
              <a:rPr lang="en-US" altLang="zh-CN" sz="1000" dirty="0" smtClean="0">
                <a:latin typeface="+mn-lt"/>
              </a:rPr>
              <a:t>options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err="1">
                <a:latin typeface="+mn-lt"/>
              </a:rPr>
              <a:t>pCR</a:t>
            </a:r>
            <a:r>
              <a:rPr lang="en-US" altLang="zh-CN" sz="1000" dirty="0">
                <a:latin typeface="+mn-lt"/>
              </a:rPr>
              <a:t> 28.819 Update text for editorial </a:t>
            </a:r>
            <a:r>
              <a:rPr lang="en-US" altLang="zh-CN" sz="1000" dirty="0" smtClean="0">
                <a:latin typeface="+mn-lt"/>
              </a:rPr>
              <a:t>issues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err="1">
                <a:latin typeface="+mn-lt"/>
              </a:rPr>
              <a:t>pCR</a:t>
            </a:r>
            <a:r>
              <a:rPr lang="en-US" altLang="zh-CN" sz="1000" dirty="0">
                <a:latin typeface="+mn-lt"/>
              </a:rPr>
              <a:t> 28.819 Update text for vendor feedback use case</a:t>
            </a:r>
            <a:endParaRPr lang="en-US" altLang="zh-CN" sz="1000" dirty="0">
              <a:latin typeface="+mn-lt"/>
            </a:endParaRP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FS_5GMDT_Ph2: </a:t>
            </a:r>
            <a:r>
              <a:rPr lang="en-US" altLang="zh-CN" sz="1000" dirty="0">
                <a:latin typeface="+mn-lt"/>
              </a:rPr>
              <a:t>The following aspects have been </a:t>
            </a:r>
            <a:r>
              <a:rPr lang="en-US" altLang="zh-CN" sz="1000" dirty="0" smtClean="0">
                <a:latin typeface="+mn-lt"/>
              </a:rPr>
              <a:t>approved.</a:t>
            </a:r>
            <a:endParaRPr lang="en-US" altLang="zh-CN" sz="1000" dirty="0">
              <a:latin typeface="+mn-lt"/>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Description and Problem Statement of Key Issue ‘Name Containment in case of Handover for </a:t>
            </a:r>
            <a:r>
              <a:rPr lang="en-US" altLang="zh-CN" sz="1000" dirty="0" err="1">
                <a:latin typeface="+mn-lt"/>
              </a:rPr>
              <a:t>Signalling</a:t>
            </a:r>
            <a:r>
              <a:rPr lang="en-US" altLang="zh-CN" sz="1000" dirty="0">
                <a:latin typeface="+mn-lt"/>
              </a:rPr>
              <a:t> Based Trace Activation’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Description and Problem Statement of Key Issue ‘Gaps in </a:t>
            </a:r>
            <a:r>
              <a:rPr lang="en-US" altLang="zh-CN" sz="1000" dirty="0" err="1">
                <a:latin typeface="+mn-lt"/>
              </a:rPr>
              <a:t>Signalling</a:t>
            </a:r>
            <a:r>
              <a:rPr lang="en-US" altLang="zh-CN" sz="1000" dirty="0">
                <a:latin typeface="+mn-lt"/>
              </a:rPr>
              <a:t> Trace Activation’</a:t>
            </a:r>
          </a:p>
          <a:p>
            <a:pPr lvl="0" defTabSz="1219170" eaLnBrk="1" fontAlgn="auto" hangingPunct="1">
              <a:spcBef>
                <a:spcPts val="0"/>
              </a:spcBef>
              <a:spcAft>
                <a:spcPts val="0"/>
              </a:spcAft>
              <a:defRPr/>
            </a:pPr>
            <a:endParaRPr lang="en-US" altLang="zh-CN" sz="1000" dirty="0">
              <a:latin typeface="+mn-lt"/>
              <a:cs typeface="Arial" charset="0"/>
            </a:endParaRPr>
          </a:p>
        </p:txBody>
      </p:sp>
    </p:spTree>
    <p:extLst>
      <p:ext uri="{BB962C8B-B14F-4D97-AF65-F5344CB8AC3E}">
        <p14:creationId xmlns:p14="http://schemas.microsoft.com/office/powerpoint/2010/main" val="34113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Support of New Services</a:t>
            </a:r>
          </a:p>
        </p:txBody>
      </p:sp>
      <p:sp>
        <p:nvSpPr>
          <p:cNvPr id="10" name="文本框 9"/>
          <p:cNvSpPr txBox="1"/>
          <p:nvPr/>
        </p:nvSpPr>
        <p:spPr>
          <a:xfrm>
            <a:off x="205572" y="31797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784783207"/>
              </p:ext>
            </p:extLst>
          </p:nvPr>
        </p:nvGraphicFramePr>
        <p:xfrm>
          <a:off x="205572" y="720634"/>
          <a:ext cx="11681826" cy="3040380"/>
        </p:xfrm>
        <a:graphic>
          <a:graphicData uri="http://schemas.openxmlformats.org/drawingml/2006/table">
            <a:tbl>
              <a:tblPr firstRow="1" bandRow="1">
                <a:tableStyleId>{5C22544A-7EE6-4342-B048-85BDC9FD1C3A}</a:tableStyleId>
              </a:tblPr>
              <a:tblGrid>
                <a:gridCol w="815982">
                  <a:extLst>
                    <a:ext uri="{9D8B030D-6E8A-4147-A177-3AD203B41FA5}">
                      <a16:colId xmlns:a16="http://schemas.microsoft.com/office/drawing/2014/main" xmlns="" val="20000"/>
                    </a:ext>
                  </a:extLst>
                </a:gridCol>
                <a:gridCol w="4493199">
                  <a:extLst>
                    <a:ext uri="{9D8B030D-6E8A-4147-A177-3AD203B41FA5}">
                      <a16:colId xmlns:a16="http://schemas.microsoft.com/office/drawing/2014/main" xmlns="" val="20001"/>
                    </a:ext>
                  </a:extLst>
                </a:gridCol>
                <a:gridCol w="928577">
                  <a:extLst>
                    <a:ext uri="{9D8B030D-6E8A-4147-A177-3AD203B41FA5}">
                      <a16:colId xmlns:a16="http://schemas.microsoft.com/office/drawing/2014/main" xmlns="" val="20002"/>
                    </a:ext>
                  </a:extLst>
                </a:gridCol>
                <a:gridCol w="871870">
                  <a:extLst>
                    <a:ext uri="{9D8B030D-6E8A-4147-A177-3AD203B41FA5}">
                      <a16:colId xmlns:a16="http://schemas.microsoft.com/office/drawing/2014/main" xmlns="" val="1670201933"/>
                    </a:ext>
                  </a:extLst>
                </a:gridCol>
                <a:gridCol w="1750828">
                  <a:extLst>
                    <a:ext uri="{9D8B030D-6E8A-4147-A177-3AD203B41FA5}">
                      <a16:colId xmlns:a16="http://schemas.microsoft.com/office/drawing/2014/main" xmlns="" val="20003"/>
                    </a:ext>
                  </a:extLst>
                </a:gridCol>
                <a:gridCol w="964019">
                  <a:extLst>
                    <a:ext uri="{9D8B030D-6E8A-4147-A177-3AD203B41FA5}">
                      <a16:colId xmlns:a16="http://schemas.microsoft.com/office/drawing/2014/main" xmlns="" val="20004"/>
                    </a:ext>
                  </a:extLst>
                </a:gridCol>
                <a:gridCol w="1063807">
                  <a:extLst>
                    <a:ext uri="{9D8B030D-6E8A-4147-A177-3AD203B41FA5}">
                      <a16:colId xmlns:a16="http://schemas.microsoft.com/office/drawing/2014/main" xmlns="" val="20005"/>
                    </a:ext>
                  </a:extLst>
                </a:gridCol>
                <a:gridCol w="793544">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algn="just">
                        <a:spcAft>
                          <a:spcPts val="0"/>
                        </a:spcAft>
                      </a:pPr>
                      <a:r>
                        <a:rPr lang="en-GB" sz="1050" b="1" kern="100">
                          <a:effectLst/>
                          <a:latin typeface="Calibri" panose="020F0502020204030204" pitchFamily="34" charset="0"/>
                          <a:ea typeface="宋体" panose="02010600030101010101" pitchFamily="2" charset="-122"/>
                          <a:cs typeface="Times New Roman" panose="02020603050405020304" pitchFamily="18" charset="0"/>
                        </a:rPr>
                        <a:t>FS_OAM_eNPN</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management of non-public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FS_OAM_eNPN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(SP-211436)</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28.907</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94422">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FS_EE5G_Ph2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new aspects of EE for 5G networks Phase 2 (FS_EE5G_Ph2) (SP-211440)</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SA5#149/ SA#100(June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RAN WGs</a:t>
                      </a: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212470">
                <a:tc>
                  <a:txBody>
                    <a:bodyPr/>
                    <a:lstStyle/>
                    <a:p>
                      <a:pPr algn="just">
                        <a:spcAft>
                          <a:spcPts val="0"/>
                        </a:spcAft>
                      </a:pPr>
                      <a:r>
                        <a:rPr lang="en-US"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FS_NSOEU</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Network and Service Operations for Energy Utilities ( FS_NSOEU) (SP-211622)</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28.829</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0-&gt;10</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SEI</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131767">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FS_KQI_5G</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5080" marR="5080" marT="508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New Study on Key Quality Indicators (KQIs) for 5G service experience (FS_KQI_5G) ( SP-211433)</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SA4,RAN2,RAN3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r h="21242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FS_DCSA</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Deterministic Communication Service Assurance (FS_DCSA) (SP-211442)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SA6, RAN2, SA4</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5"/>
                  </a:ext>
                </a:extLst>
              </a:tr>
              <a:tr h="21242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FS_NSCE</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Network Slice Management Capability Exposure  (FS_NSCE ) (SP-220142)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Alibaba</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70-&gt;75-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&gt;80%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SA3, SA, RAN</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6"/>
                  </a:ext>
                </a:extLst>
              </a:tr>
              <a:tr h="279837">
                <a:tc>
                  <a:txBody>
                    <a:bodyPr/>
                    <a:lstStyle/>
                    <a:p>
                      <a:pPr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FS_MEC_ECM</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alignment with ETSI MEC for Edge computing management (FS_MEC_ECM) (SP-220147)</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SA6, ETSI MEC</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7"/>
                  </a:ext>
                </a:extLst>
              </a:tr>
            </a:tbl>
          </a:graphicData>
        </a:graphic>
      </p:graphicFrame>
      <p:sp>
        <p:nvSpPr>
          <p:cNvPr id="7" name="矩形 6"/>
          <p:cNvSpPr/>
          <p:nvPr/>
        </p:nvSpPr>
        <p:spPr>
          <a:xfrm>
            <a:off x="151275" y="3767941"/>
            <a:ext cx="5663600" cy="1938992"/>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err="1">
                <a:solidFill>
                  <a:srgbClr val="FF0000"/>
                </a:solidFill>
                <a:latin typeface="+mn-lt"/>
                <a:cs typeface="Arial" charset="0"/>
              </a:rPr>
              <a:t>FS_OAM_eNPN</a:t>
            </a:r>
            <a:r>
              <a:rPr lang="en-US" altLang="zh-CN" sz="1000" b="1" dirty="0">
                <a:solidFill>
                  <a:srgbClr val="FF0000"/>
                </a:solidFill>
                <a:latin typeface="+mn-lt"/>
                <a:cs typeface="Arial" charset="0"/>
              </a:rPr>
              <a:t>: </a:t>
            </a:r>
            <a:r>
              <a:rPr lang="en-US" altLang="zh-CN" sz="1000" dirty="0">
                <a:latin typeface="+mn-lt"/>
              </a:rPr>
              <a:t>The group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Key Issue on SLA monitoring and evaluation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Potential solution for  fault management capabilities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Potential solution for  management of the related information for NPN service customer</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FS_EE5G_Ph2</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No </a:t>
            </a:r>
            <a:r>
              <a:rPr lang="en-US" altLang="zh-CN" sz="1000" dirty="0" smtClean="0">
                <a:solidFill>
                  <a:prstClr val="black"/>
                </a:solidFill>
                <a:latin typeface="Calibri"/>
              </a:rPr>
              <a:t>contribution submitted to this </a:t>
            </a:r>
            <a:r>
              <a:rPr lang="en-US" altLang="zh-CN" sz="1000" dirty="0">
                <a:solidFill>
                  <a:prstClr val="black"/>
                </a:solidFill>
                <a:latin typeface="Calibri"/>
              </a:rPr>
              <a:t>meeting</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FS_NSOEU</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Business </a:t>
            </a:r>
            <a:r>
              <a:rPr lang="en-US" altLang="zh-CN" sz="1000" dirty="0">
                <a:solidFill>
                  <a:prstClr val="black"/>
                </a:solidFill>
                <a:latin typeface="Calibri"/>
              </a:rPr>
              <a:t>use case - Energy outage coordination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Business </a:t>
            </a:r>
            <a:r>
              <a:rPr lang="en-US" altLang="zh-CN" sz="1000" dirty="0">
                <a:solidFill>
                  <a:prstClr val="black"/>
                </a:solidFill>
                <a:latin typeface="Calibri"/>
              </a:rPr>
              <a:t>use case - Utility provides performance and failure info</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Business </a:t>
            </a:r>
            <a:r>
              <a:rPr lang="en-US" altLang="zh-CN" sz="1000" dirty="0">
                <a:solidFill>
                  <a:prstClr val="black"/>
                </a:solidFill>
                <a:latin typeface="Calibri"/>
              </a:rPr>
              <a:t>use case - MNO provides performance </a:t>
            </a:r>
            <a:r>
              <a:rPr lang="en-US" altLang="zh-CN" sz="1000" dirty="0" smtClean="0">
                <a:solidFill>
                  <a:prstClr val="black"/>
                </a:solidFill>
                <a:latin typeface="Calibri"/>
              </a:rPr>
              <a:t>info</a:t>
            </a:r>
            <a:endParaRPr lang="en-US" altLang="zh-CN" sz="10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000" dirty="0">
                <a:solidFill>
                  <a:prstClr val="black"/>
                </a:solidFill>
                <a:latin typeface="Calibri"/>
              </a:rPr>
              <a:t> </a:t>
            </a:r>
            <a:r>
              <a:rPr lang="en-US" altLang="zh-CN" sz="1000" b="1" dirty="0">
                <a:solidFill>
                  <a:srgbClr val="FF0000"/>
                </a:solidFill>
                <a:latin typeface="Calibri"/>
                <a:cs typeface="Arial" charset="0"/>
              </a:rPr>
              <a:t>FS_KQI_5G: </a:t>
            </a:r>
            <a:r>
              <a:rPr lang="en-US" altLang="zh-CN" sz="1000" dirty="0">
                <a:solidFill>
                  <a:prstClr val="black"/>
                </a:solidFill>
                <a:latin typeface="Calibri"/>
              </a:rPr>
              <a:t>The following aspects were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The background of definition of KQI</a:t>
            </a:r>
            <a:r>
              <a:rPr lang="en-US" altLang="zh-CN" sz="1000" dirty="0" smtClean="0">
                <a:solidFill>
                  <a:prstClr val="black"/>
                </a:solidFill>
                <a:latin typeface="Calibri"/>
              </a:rPr>
              <a:t>.</a:t>
            </a:r>
            <a:endParaRPr lang="en-US" altLang="zh-CN" sz="1000" dirty="0">
              <a:latin typeface="+mn-lt"/>
            </a:endParaRPr>
          </a:p>
        </p:txBody>
      </p:sp>
      <p:sp>
        <p:nvSpPr>
          <p:cNvPr id="8" name="矩形 7"/>
          <p:cNvSpPr/>
          <p:nvPr/>
        </p:nvSpPr>
        <p:spPr>
          <a:xfrm>
            <a:off x="6019336" y="3761014"/>
            <a:ext cx="5663600" cy="2554545"/>
          </a:xfrm>
          <a:prstGeom prst="rect">
            <a:avLst/>
          </a:prstGeom>
          <a:ln>
            <a:noFill/>
          </a:ln>
        </p:spPr>
        <p:txBody>
          <a:bodyPr wrap="square">
            <a:spAutoFit/>
          </a:bodyPr>
          <a:lstStyle/>
          <a:p>
            <a:r>
              <a:rPr lang="en-US" altLang="zh-CN" sz="1000" b="1" dirty="0">
                <a:solidFill>
                  <a:srgbClr val="FF0000"/>
                </a:solidFill>
                <a:latin typeface="+mn-lt"/>
                <a:cs typeface="Arial" charset="0"/>
              </a:rPr>
              <a:t>FS_DCSA:  </a:t>
            </a:r>
            <a:r>
              <a:rPr lang="en-US" altLang="zh-CN" sz="1000" dirty="0">
                <a:latin typeface="+mn-lt"/>
              </a:rPr>
              <a:t>The following aspects were approved:</a:t>
            </a:r>
            <a:endParaRPr lang="zh-CN" altLang="zh-CN" sz="1000" dirty="0">
              <a:latin typeface="+mn-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Management framework of FS_DCSA;</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Issue description for provisioning of network functions related to DCSA</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Issue description for service assurance of Video monitoring and PLC control;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Solution for service assurance of Video monitoring and PLC control;</a:t>
            </a:r>
          </a:p>
          <a:p>
            <a:pPr lvl="0" defTabSz="1219170" eaLnBrk="1" fontAlgn="auto" hangingPunct="1">
              <a:spcBef>
                <a:spcPts val="0"/>
              </a:spcBef>
              <a:spcAft>
                <a:spcPts val="0"/>
              </a:spcAft>
              <a:defRPr/>
            </a:pPr>
            <a:r>
              <a:rPr lang="en-US" altLang="zh-CN" sz="1000" b="1" dirty="0" smtClean="0">
                <a:solidFill>
                  <a:srgbClr val="FF0000"/>
                </a:solidFill>
                <a:latin typeface="+mn-lt"/>
                <a:cs typeface="Arial" charset="0"/>
              </a:rPr>
              <a:t>FS_NSCE: </a:t>
            </a:r>
            <a:r>
              <a:rPr lang="en-US" altLang="zh-CN" sz="1000" dirty="0" smtClean="0">
                <a:solidFill>
                  <a:prstClr val="black"/>
                </a:solidFill>
                <a:latin typeface="Calibri"/>
              </a:rPr>
              <a:t>Several </a:t>
            </a:r>
            <a:r>
              <a:rPr lang="en-US" altLang="zh-CN" sz="1000" dirty="0">
                <a:solidFill>
                  <a:prstClr val="black"/>
                </a:solidFill>
                <a:latin typeface="Calibri"/>
              </a:rPr>
              <a:t>contributions have been approved:</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S5-223620  Make Description in issues and gaps more uniform</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S5-223621  Update position and add solution for direct </a:t>
            </a:r>
            <a:r>
              <a:rPr lang="en-US" altLang="zh-CN" sz="1000" dirty="0" err="1">
                <a:solidFill>
                  <a:prstClr val="black"/>
                </a:solidFill>
                <a:latin typeface="Calibri"/>
              </a:rPr>
              <a:t>MnS</a:t>
            </a:r>
            <a:r>
              <a:rPr lang="en-US" altLang="zh-CN" sz="1000" dirty="0">
                <a:solidFill>
                  <a:prstClr val="black"/>
                </a:solidFill>
                <a:latin typeface="Calibri"/>
              </a:rPr>
              <a:t> exposure</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S5-223623  Add note on possible charging </a:t>
            </a:r>
            <a:r>
              <a:rPr lang="en-US" altLang="zh-CN" sz="1000" dirty="0" smtClean="0">
                <a:solidFill>
                  <a:prstClr val="black"/>
                </a:solidFill>
                <a:latin typeface="Calibri"/>
              </a:rPr>
              <a:t>impact</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S5-223624  Solution for Network slice management capability exposure</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S5-223625  Add procedure for consumption of exposed </a:t>
            </a:r>
            <a:r>
              <a:rPr lang="en-US" altLang="zh-CN" sz="1000" dirty="0" err="1">
                <a:solidFill>
                  <a:prstClr val="black"/>
                </a:solidFill>
                <a:latin typeface="Calibri"/>
              </a:rPr>
              <a:t>MnS</a:t>
            </a:r>
            <a:r>
              <a:rPr lang="en-US" altLang="zh-CN" sz="1000" dirty="0">
                <a:solidFill>
                  <a:prstClr val="black"/>
                </a:solidFill>
                <a:latin typeface="Calibri"/>
              </a:rPr>
              <a:t> after service order is completed</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S5-223622  Update to solution regarding CAPIF based management capability</a:t>
            </a:r>
          </a:p>
          <a:p>
            <a:pPr lvl="0" defTabSz="1219170" eaLnBrk="1" fontAlgn="auto" hangingPunct="1">
              <a:spcBef>
                <a:spcPts val="0"/>
              </a:spcBef>
              <a:spcAft>
                <a:spcPts val="0"/>
              </a:spcAft>
              <a:defRPr/>
            </a:pPr>
            <a:r>
              <a:rPr lang="en-US" altLang="zh-CN" sz="1000" b="1" dirty="0" smtClean="0">
                <a:solidFill>
                  <a:srgbClr val="FF0000"/>
                </a:solidFill>
                <a:latin typeface="+mn-lt"/>
                <a:cs typeface="Arial" charset="0"/>
              </a:rPr>
              <a:t>FS_MEC_ECM</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Only </a:t>
            </a:r>
            <a:r>
              <a:rPr lang="en-US" altLang="zh-CN" sz="1000" dirty="0">
                <a:solidFill>
                  <a:prstClr val="black"/>
                </a:solidFill>
                <a:latin typeface="Calibri"/>
              </a:rPr>
              <a:t>the background information for ETSI MEC was approved during SA5#143e meeting,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There were some discussions on EAS application management and EAS LCM management with alignment with ETSI MEC , but not consensus. </a:t>
            </a:r>
          </a:p>
        </p:txBody>
      </p:sp>
    </p:spTree>
    <p:extLst>
      <p:ext uri="{BB962C8B-B14F-4D97-AF65-F5344CB8AC3E}">
        <p14:creationId xmlns:p14="http://schemas.microsoft.com/office/powerpoint/2010/main" val="159337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5572" y="3066161"/>
            <a:ext cx="5663600" cy="646331"/>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mn-lt"/>
                <a:cs typeface="Arial" charset="0"/>
              </a:rPr>
              <a:t>RANSC: </a:t>
            </a:r>
            <a:r>
              <a:rPr lang="en-US" altLang="zh-CN" sz="1200" dirty="0" smtClean="0">
                <a:solidFill>
                  <a:prstClr val="black"/>
                </a:solidFill>
                <a:latin typeface="Calibri"/>
              </a:rPr>
              <a:t>The </a:t>
            </a:r>
            <a:r>
              <a:rPr lang="en-US" altLang="zh-CN" sz="1200" dirty="0">
                <a:solidFill>
                  <a:prstClr val="black"/>
                </a:solidFill>
                <a:latin typeface="Calibri"/>
              </a:rPr>
              <a:t>following aspects were </a:t>
            </a:r>
            <a:r>
              <a:rPr lang="en-US" altLang="zh-CN" sz="1200" dirty="0" smtClean="0">
                <a:solidFill>
                  <a:prstClr val="black"/>
                </a:solidFill>
                <a:latin typeface="Calibri"/>
              </a:rPr>
              <a:t>discussed and noted:</a:t>
            </a:r>
            <a:endParaRPr lang="en-US" altLang="zh-CN" sz="1200" dirty="0">
              <a:solidFill>
                <a:prstClr val="black"/>
              </a:solidFill>
              <a:latin typeface="Calibri"/>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a:rPr>
              <a:t>  Concept and background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a:rPr>
              <a:t>  </a:t>
            </a:r>
            <a:r>
              <a:rPr lang="en-US" altLang="zh-CN" sz="1200" dirty="0" err="1">
                <a:solidFill>
                  <a:prstClr val="black"/>
                </a:solidFill>
                <a:latin typeface="Calibri"/>
              </a:rPr>
              <a:t>Usecase</a:t>
            </a:r>
            <a:r>
              <a:rPr lang="en-US" altLang="zh-CN" sz="1200" dirty="0">
                <a:solidFill>
                  <a:prstClr val="black"/>
                </a:solidFill>
                <a:latin typeface="Calibri"/>
              </a:rPr>
              <a:t> and requirement for ARCF data </a:t>
            </a:r>
            <a:r>
              <a:rPr lang="en-US" altLang="zh-CN" sz="1200" dirty="0" smtClean="0">
                <a:solidFill>
                  <a:prstClr val="black"/>
                </a:solidFill>
                <a:latin typeface="Calibri"/>
              </a:rPr>
              <a:t>handling</a:t>
            </a:r>
            <a:endParaRPr lang="en-US" altLang="zh-CN" sz="1200" dirty="0">
              <a:solidFill>
                <a:prstClr val="black"/>
              </a:solidFill>
              <a:latin typeface="Calibri"/>
            </a:endParaRPr>
          </a:p>
        </p:txBody>
      </p:sp>
      <p:sp>
        <p:nvSpPr>
          <p:cNvPr id="10" name="文本框 9"/>
          <p:cNvSpPr txBox="1"/>
          <p:nvPr/>
        </p:nvSpPr>
        <p:spPr>
          <a:xfrm>
            <a:off x="143227" y="2572693"/>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694120378"/>
              </p:ext>
            </p:extLst>
          </p:nvPr>
        </p:nvGraphicFramePr>
        <p:xfrm>
          <a:off x="143227" y="1373899"/>
          <a:ext cx="11681826" cy="887730"/>
        </p:xfrm>
        <a:graphic>
          <a:graphicData uri="http://schemas.openxmlformats.org/drawingml/2006/table">
            <a:tbl>
              <a:tblPr firstRow="1" bandRow="1">
                <a:tableStyleId>{5C22544A-7EE6-4342-B048-85BDC9FD1C3A}</a:tableStyleId>
              </a:tblPr>
              <a:tblGrid>
                <a:gridCol w="569276">
                  <a:extLst>
                    <a:ext uri="{9D8B030D-6E8A-4147-A177-3AD203B41FA5}">
                      <a16:colId xmlns:a16="http://schemas.microsoft.com/office/drawing/2014/main" xmlns="" val="20000"/>
                    </a:ext>
                  </a:extLst>
                </a:gridCol>
                <a:gridCol w="3660714">
                  <a:extLst>
                    <a:ext uri="{9D8B030D-6E8A-4147-A177-3AD203B41FA5}">
                      <a16:colId xmlns:a16="http://schemas.microsoft.com/office/drawing/2014/main" xmlns="" val="20001"/>
                    </a:ext>
                  </a:extLst>
                </a:gridCol>
                <a:gridCol w="1493122">
                  <a:extLst>
                    <a:ext uri="{9D8B030D-6E8A-4147-A177-3AD203B41FA5}">
                      <a16:colId xmlns:a16="http://schemas.microsoft.com/office/drawing/2014/main" xmlns="" val="20002"/>
                    </a:ext>
                  </a:extLst>
                </a:gridCol>
                <a:gridCol w="1051296">
                  <a:extLst>
                    <a:ext uri="{9D8B030D-6E8A-4147-A177-3AD203B41FA5}">
                      <a16:colId xmlns:a16="http://schemas.microsoft.com/office/drawing/2014/main" xmlns="" val="3723773406"/>
                    </a:ext>
                  </a:extLst>
                </a:gridCol>
                <a:gridCol w="1733384">
                  <a:extLst>
                    <a:ext uri="{9D8B030D-6E8A-4147-A177-3AD203B41FA5}">
                      <a16:colId xmlns:a16="http://schemas.microsoft.com/office/drawing/2014/main" xmlns="" val="20003"/>
                    </a:ext>
                  </a:extLst>
                </a:gridCol>
                <a:gridCol w="1017767">
                  <a:extLst>
                    <a:ext uri="{9D8B030D-6E8A-4147-A177-3AD203B41FA5}">
                      <a16:colId xmlns:a16="http://schemas.microsoft.com/office/drawing/2014/main" xmlns="" val="20004"/>
                    </a:ext>
                  </a:extLst>
                </a:gridCol>
                <a:gridCol w="1129085">
                  <a:extLst>
                    <a:ext uri="{9D8B030D-6E8A-4147-A177-3AD203B41FA5}">
                      <a16:colId xmlns:a16="http://schemas.microsoft.com/office/drawing/2014/main" xmlns="" val="20005"/>
                    </a:ext>
                  </a:extLst>
                </a:gridCol>
                <a:gridCol w="1027182">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a:lnSpc>
                          <a:spcPct val="150000"/>
                        </a:lnSpc>
                        <a:spcAft>
                          <a:spcPts val="0"/>
                        </a:spcAft>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RANSC</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Self-Configuration of RAN NEs (RANSC) (SP-211431)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a:t>
                      </a: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Mobile,Huawei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28.317</a:t>
                      </a:r>
                    </a:p>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SA5#149/ SA#100 (June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 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sp>
        <p:nvSpPr>
          <p:cNvPr id="7"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Intelligence and Automation</a:t>
            </a:r>
          </a:p>
        </p:txBody>
      </p:sp>
    </p:spTree>
    <p:extLst>
      <p:ext uri="{BB962C8B-B14F-4D97-AF65-F5344CB8AC3E}">
        <p14:creationId xmlns:p14="http://schemas.microsoft.com/office/powerpoint/2010/main" val="54832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a:t>Incoming 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66614054"/>
              </p:ext>
            </p:extLst>
          </p:nvPr>
        </p:nvGraphicFramePr>
        <p:xfrm>
          <a:off x="119811" y="1519933"/>
          <a:ext cx="11946577" cy="3283453"/>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S5-223020</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LS on Logical relationship between query parameters</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C4-222302</a:t>
                      </a:r>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mn-ea"/>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mn-lt"/>
                          <a:ea typeface="宋体" panose="02010600030101010101" pitchFamily="2" charset="-122"/>
                          <a:cs typeface="Arial" panose="020B0604020202020204" pitchFamily="34" charset="0"/>
                        </a:rPr>
                        <a:t>S5-223517</a:t>
                      </a:r>
                      <a:endParaRPr lang="zh-CN"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S5-223021</a:t>
                      </a:r>
                    </a:p>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Response to request for TM Forum AN Use Case material at Joint Workshop 23rd February 2022 and updated slides meeting 16th March 2022- LS22-0003</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TM Forum</a:t>
                      </a:r>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Noted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S5-223022</a:t>
                      </a:r>
                    </a:p>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err="1" smtClean="0">
                          <a:solidFill>
                            <a:srgbClr val="000000"/>
                          </a:solidFill>
                          <a:effectLst/>
                          <a:latin typeface="+mn-lt"/>
                          <a:ea typeface="SimSun" panose="02010600030101010101" pitchFamily="2" charset="-122"/>
                          <a:cs typeface="Arial" panose="020B0604020202020204" pitchFamily="34" charset="0"/>
                        </a:rPr>
                        <a:t>Ls</a:t>
                      </a:r>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 ccSA5 Request to clarify whether there are IPR issues with using 3GPP terminology and </a:t>
                      </a:r>
                    </a:p>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information objects and names in code contributed to ONAP</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ONAP</a:t>
                      </a:r>
                    </a:p>
                    <a:p>
                      <a:pPr algn="l" fontAlgn="t"/>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Noted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S5-223026</a:t>
                      </a:r>
                    </a:p>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Reply LS to ETSI MEC ccSA5 on MEC Federation and interest to collaborate</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S6-220931 </a:t>
                      </a:r>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Noted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S5-223515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LS on Issues Network Slice information delivery to a 3rd party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mn-lt"/>
                          <a:ea typeface="SimSun" panose="02010600030101010101" pitchFamily="2" charset="-122"/>
                          <a:cs typeface="Arial" panose="020B0604020202020204" pitchFamily="34" charset="0"/>
                        </a:rPr>
                        <a:t>S6-220975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fr-FR" altLang="zh-CN" sz="1100" kern="1200" dirty="0">
                          <a:solidFill>
                            <a:schemeClr val="dk1"/>
                          </a:solidFill>
                          <a:effectLst/>
                          <a:latin typeface="+mn-lt"/>
                          <a:ea typeface="+mn-ea"/>
                          <a:cs typeface="Arial" panose="020B0604020202020204" pitchFamily="34" charset="0"/>
                        </a:rPr>
                        <a:t>S5-223516 </a:t>
                      </a: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Resubmitted Reply LS to SA5 on beam measurement reports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R3-221383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fr-FR" altLang="zh-CN" sz="1100" kern="1200" dirty="0" smtClean="0">
                          <a:solidFill>
                            <a:schemeClr val="dk1"/>
                          </a:solidFill>
                          <a:effectLst/>
                          <a:latin typeface="+mn-lt"/>
                          <a:ea typeface="+mn-ea"/>
                          <a:cs typeface="Arial" panose="020B0604020202020204" pitchFamily="34" charset="0"/>
                        </a:rPr>
                        <a:t>S5-223524</a:t>
                      </a: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9810">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a:solidFill>
                            <a:srgbClr val="000000"/>
                          </a:solidFill>
                          <a:effectLst/>
                          <a:latin typeface="+mn-lt"/>
                          <a:ea typeface="SimSun" panose="02010600030101010101" pitchFamily="2" charset="-122"/>
                          <a:cs typeface="Arial" panose="020B0604020202020204" pitchFamily="34" charset="0"/>
                        </a:rPr>
                        <a:t>Resubmitted LS on configuration updates of MDT M1, M8 and M9 in RAN3 specifications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R3-221445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altLang="zh-CN" sz="1100" dirty="0">
                          <a:effectLst/>
                          <a:latin typeface="+mn-lt"/>
                          <a:cs typeface="Arial" panose="020B0604020202020204" pitchFamily="34" charset="0"/>
                        </a:rPr>
                        <a:t>S5-223583</a:t>
                      </a:r>
                      <a:endParaRPr lang="zh-CN" sz="1100" dirty="0">
                        <a:effectLs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7411">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Resubmitted LS on RAN3 agreements for NR </a:t>
                      </a:r>
                      <a:r>
                        <a:rPr lang="en-US" sz="1100" b="0" i="0" u="none" strike="noStrike" kern="1200" dirty="0" err="1">
                          <a:solidFill>
                            <a:srgbClr val="000000"/>
                          </a:solidFill>
                          <a:effectLst/>
                          <a:latin typeface="+mn-lt"/>
                          <a:ea typeface="SimSun" panose="02010600030101010101" pitchFamily="2" charset="-122"/>
                          <a:cs typeface="Arial" panose="020B0604020202020204" pitchFamily="34" charset="0"/>
                        </a:rPr>
                        <a:t>QoE</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R3-222890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Postponed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79044">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Resubmitted LS Reply on </a:t>
                      </a:r>
                      <a:r>
                        <a:rPr lang="en-US" sz="1100" b="0" i="0" u="none" strike="noStrike" kern="1200" dirty="0" err="1">
                          <a:solidFill>
                            <a:srgbClr val="000000"/>
                          </a:solidFill>
                          <a:effectLst/>
                          <a:latin typeface="+mn-lt"/>
                          <a:ea typeface="SimSun" panose="02010600030101010101" pitchFamily="2" charset="-122"/>
                          <a:cs typeface="Arial" panose="020B0604020202020204" pitchFamily="34" charset="0"/>
                        </a:rPr>
                        <a:t>QoE</a:t>
                      </a:r>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 configuration and reporting related issues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S4-220309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100" dirty="0">
                          <a:effectLst/>
                          <a:latin typeface="+mn-lt"/>
                          <a:cs typeface="Arial" panose="020B0604020202020204" pitchFamily="34" charset="0"/>
                        </a:rPr>
                        <a:t>S5-223518</a:t>
                      </a:r>
                      <a:endParaRPr lang="zh-CN" sz="1100" dirty="0">
                        <a:effectLs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94607">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a:solidFill>
                            <a:srgbClr val="000000"/>
                          </a:solidFill>
                          <a:effectLst/>
                          <a:latin typeface="+mn-lt"/>
                          <a:ea typeface="SimSun" panose="02010600030101010101" pitchFamily="2" charset="-122"/>
                          <a:cs typeface="Arial" panose="020B0604020202020204" pitchFamily="34" charset="0"/>
                        </a:rPr>
                        <a:t>Resubmitted LS on TS 28.404/TS 28.405 Clarification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S4-211234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fr-FR" altLang="zh-CN" sz="1100" kern="1200" dirty="0" smtClean="0">
                          <a:solidFill>
                            <a:schemeClr val="dk1"/>
                          </a:solidFill>
                          <a:effectLst/>
                          <a:latin typeface="+mn-lt"/>
                          <a:ea typeface="+mn-ea"/>
                          <a:cs typeface="Arial" panose="020B0604020202020204" pitchFamily="34" charset="0"/>
                        </a:rPr>
                        <a:t>S5-223519</a:t>
                      </a: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4607">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a:solidFill>
                            <a:srgbClr val="000000"/>
                          </a:solidFill>
                          <a:effectLst/>
                          <a:latin typeface="+mn-lt"/>
                          <a:ea typeface="SimSun" panose="02010600030101010101" pitchFamily="2" charset="-122"/>
                          <a:cs typeface="Arial" panose="020B0604020202020204" pitchFamily="34" charset="0"/>
                        </a:rPr>
                        <a:t>LS on FS_eEDGEAPP, Solution for Dynamic EAS instantiation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S6-220848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Postponed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zh-CN" sz="1100" dirty="0">
                        <a:effectLst/>
                        <a:highlight>
                          <a:srgbClr val="FFFF00"/>
                        </a:highligh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94607">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S5-223027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LS on network slice LCM consumption and use cases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S6-220932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S5-223521</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78867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4" y="21983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337885256"/>
              </p:ext>
            </p:extLst>
          </p:nvPr>
        </p:nvGraphicFramePr>
        <p:xfrm>
          <a:off x="205572" y="1067530"/>
          <a:ext cx="11799392" cy="1724533"/>
        </p:xfrm>
        <a:graphic>
          <a:graphicData uri="http://schemas.openxmlformats.org/drawingml/2006/table">
            <a:tbl>
              <a:tblPr firstRow="1" bandRow="1">
                <a:tableStyleId>{5C22544A-7EE6-4342-B048-85BDC9FD1C3A}</a:tableStyleId>
              </a:tblPr>
              <a:tblGrid>
                <a:gridCol w="812195">
                  <a:extLst>
                    <a:ext uri="{9D8B030D-6E8A-4147-A177-3AD203B41FA5}">
                      <a16:colId xmlns:a16="http://schemas.microsoft.com/office/drawing/2014/main" xmlns="" val="20000"/>
                    </a:ext>
                  </a:extLst>
                </a:gridCol>
                <a:gridCol w="3617843">
                  <a:extLst>
                    <a:ext uri="{9D8B030D-6E8A-4147-A177-3AD203B41FA5}">
                      <a16:colId xmlns:a16="http://schemas.microsoft.com/office/drawing/2014/main" xmlns="" val="20001"/>
                    </a:ext>
                  </a:extLst>
                </a:gridCol>
                <a:gridCol w="1733385">
                  <a:extLst>
                    <a:ext uri="{9D8B030D-6E8A-4147-A177-3AD203B41FA5}">
                      <a16:colId xmlns:a16="http://schemas.microsoft.com/office/drawing/2014/main" xmlns="" val="20002"/>
                    </a:ext>
                  </a:extLst>
                </a:gridCol>
                <a:gridCol w="1359673">
                  <a:extLst>
                    <a:ext uri="{9D8B030D-6E8A-4147-A177-3AD203B41FA5}">
                      <a16:colId xmlns:a16="http://schemas.microsoft.com/office/drawing/2014/main" xmlns="" val="3811641246"/>
                    </a:ext>
                  </a:extLst>
                </a:gridCol>
                <a:gridCol w="1622066">
                  <a:extLst>
                    <a:ext uri="{9D8B030D-6E8A-4147-A177-3AD203B41FA5}">
                      <a16:colId xmlns:a16="http://schemas.microsoft.com/office/drawing/2014/main" xmlns="" val="20003"/>
                    </a:ext>
                  </a:extLst>
                </a:gridCol>
                <a:gridCol w="1089329">
                  <a:extLst>
                    <a:ext uri="{9D8B030D-6E8A-4147-A177-3AD203B41FA5}">
                      <a16:colId xmlns:a16="http://schemas.microsoft.com/office/drawing/2014/main" xmlns="" val="20004"/>
                    </a:ext>
                  </a:extLst>
                </a:gridCol>
                <a:gridCol w="739471">
                  <a:extLst>
                    <a:ext uri="{9D8B030D-6E8A-4147-A177-3AD203B41FA5}">
                      <a16:colId xmlns:a16="http://schemas.microsoft.com/office/drawing/2014/main" xmlns="" val="20005"/>
                    </a:ext>
                  </a:extLst>
                </a:gridCol>
                <a:gridCol w="825430">
                  <a:extLst>
                    <a:ext uri="{9D8B030D-6E8A-4147-A177-3AD203B41FA5}">
                      <a16:colId xmlns:a16="http://schemas.microsoft.com/office/drawing/2014/main" xmlns="" val="20006"/>
                    </a:ext>
                  </a:extLst>
                </a:gridCol>
              </a:tblGrid>
              <a:tr h="419877">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88945">
                <a:tc>
                  <a:txBody>
                    <a:bodyPr/>
                    <a:lstStyle/>
                    <a:p>
                      <a:pPr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NSRULE</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Network slicing provisioning rules (NSRULE) (SP-211449)</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28.531, 28.541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88945">
                <a:tc>
                  <a:txBody>
                    <a:bodyPr/>
                    <a:lstStyle/>
                    <a:p>
                      <a:pPr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AdNRM_ph2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Additional NRM features Phase 2 (AdNRM_ph2) (SP-220351)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Nokia Shanghai Bell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28.540, 28.541, 28.622, 28.623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&gt;7%</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206440">
                <a:tc>
                  <a:txBody>
                    <a:bodyPr/>
                    <a:lstStyle/>
                    <a:p>
                      <a:pPr algn="just">
                        <a:spcAft>
                          <a:spcPts val="0"/>
                        </a:spcAft>
                      </a:pPr>
                      <a:r>
                        <a:rPr lang="en-US" altLang="zh-CN" sz="1050" b="1" kern="100" dirty="0" err="1">
                          <a:solidFill>
                            <a:schemeClr val="tx1"/>
                          </a:solidFill>
                          <a:effectLst/>
                          <a:latin typeface="Calibri" panose="020F0502020204030204" pitchFamily="34" charset="0"/>
                          <a:ea typeface="+mn-ea"/>
                          <a:cs typeface="Times New Roman" panose="02020603050405020304" pitchFamily="18" charset="0"/>
                        </a:rPr>
                        <a:t>eECM</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Enhanced Edge Computing Management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eECM</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(SP-220154)</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Intel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28.531, 28.532, 28.538, 28.541, 28.552, 28.554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SA5#147/SA#99(Mar 2023</a:t>
                      </a:r>
                      <a:r>
                        <a:rPr lang="en-US" altLang="zh-CN" sz="900" b="1" kern="1200" dirty="0" smtClean="0">
                          <a:solidFill>
                            <a:srgbClr val="000000"/>
                          </a:solidFill>
                          <a:effectLst/>
                          <a:latin typeface="微软雅黑" panose="020B0503020204020204" pitchFamily="34" charset="-122"/>
                          <a:ea typeface="+mn-ea"/>
                          <a:cs typeface="Arial" panose="020B0604020202020204" pitchFamily="34" charset="0"/>
                        </a:rPr>
                        <a:t>)</a:t>
                      </a:r>
                    </a:p>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b="1" kern="1200" dirty="0" smtClean="0">
                          <a:solidFill>
                            <a:srgbClr val="000000"/>
                          </a:solidFill>
                          <a:effectLst/>
                          <a:latin typeface="微软雅黑" panose="020B0503020204020204" pitchFamily="34" charset="-122"/>
                          <a:ea typeface="+mn-ea"/>
                          <a:cs typeface="Arial" panose="020B0604020202020204" pitchFamily="34" charset="0"/>
                        </a:rPr>
                        <a:t>-&gt;SA5#149/SA#100 (Jun 2023)</a:t>
                      </a:r>
                      <a:endPar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bl>
          </a:graphicData>
        </a:graphic>
      </p:graphicFrame>
      <p:sp>
        <p:nvSpPr>
          <p:cNvPr id="7" name="矩形 6"/>
          <p:cNvSpPr/>
          <p:nvPr/>
        </p:nvSpPr>
        <p:spPr>
          <a:xfrm>
            <a:off x="205572" y="2934302"/>
            <a:ext cx="11625087" cy="2292935"/>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NSRULE</a:t>
            </a:r>
          </a:p>
          <a:p>
            <a:pPr marL="171450" lvl="0" indent="-171450" defTabSz="1219170">
              <a:buFont typeface="Wingdings" panose="05000000000000000000" pitchFamily="2" charset="2"/>
              <a:buChar char="Ø"/>
              <a:defRPr/>
            </a:pPr>
            <a:r>
              <a:rPr lang="en-US" altLang="zh-CN" sz="1100" dirty="0">
                <a:latin typeface="+mn-lt"/>
              </a:rPr>
              <a:t>The group discussed network slice provisioning rules requirements to support provisioning rules for network slicing and impacts on network slicing resource model. Parts of the proposals were agreed, more work is needed to come to a complete solution. </a:t>
            </a: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AdNRM_ph2</a:t>
            </a:r>
            <a:endParaRPr lang="en-US" altLang="zh-CN" sz="1100" b="1" dirty="0">
              <a:solidFill>
                <a:srgbClr val="FF0000"/>
              </a:solidFill>
              <a:latin typeface="+mn-lt"/>
              <a:cs typeface="Arial" charset="0"/>
            </a:endParaRPr>
          </a:p>
          <a:p>
            <a:pPr marL="171450" indent="-171450" defTabSz="1219170">
              <a:buFont typeface="Wingdings" panose="05000000000000000000" pitchFamily="2" charset="2"/>
              <a:buChar char="Ø"/>
              <a:defRPr/>
            </a:pPr>
            <a:r>
              <a:rPr lang="en-US" altLang="zh-CN" sz="1100" dirty="0">
                <a:latin typeface="+mn-lt"/>
              </a:rPr>
              <a:t>All CRs got noted due to objection</a:t>
            </a:r>
          </a:p>
          <a:p>
            <a:pPr marL="171450" indent="-171450" defTabSz="1219170">
              <a:buFont typeface="Wingdings" panose="05000000000000000000" pitchFamily="2" charset="2"/>
              <a:buChar char="Ø"/>
              <a:defRPr/>
            </a:pPr>
            <a:r>
              <a:rPr lang="en-US" altLang="zh-CN" sz="1100" dirty="0">
                <a:latin typeface="+mn-lt"/>
              </a:rPr>
              <a:t>One discussion paper agreed </a:t>
            </a: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eECM</a:t>
            </a:r>
            <a:endParaRPr lang="en-US" altLang="zh-CN" sz="1100" b="1" dirty="0" smtClean="0">
              <a:solidFill>
                <a:srgbClr val="FF0000"/>
              </a:solidFill>
              <a:latin typeface="+mn-lt"/>
              <a:cs typeface="Arial" charset="0"/>
            </a:endParaRPr>
          </a:p>
          <a:p>
            <a:pPr marL="171450" lvl="0" indent="-171450" defTabSz="1219170">
              <a:buFont typeface="Wingdings" panose="05000000000000000000" pitchFamily="2" charset="2"/>
              <a:buChar char="Ø"/>
              <a:defRPr/>
            </a:pPr>
            <a:r>
              <a:rPr lang="en-US" altLang="zh-CN" sz="1100" dirty="0">
                <a:latin typeface="+mn-lt"/>
              </a:rPr>
              <a:t>The contribution augmenting </a:t>
            </a:r>
            <a:r>
              <a:rPr lang="en-US" altLang="zh-CN" sz="1100" dirty="0" err="1">
                <a:latin typeface="+mn-lt"/>
              </a:rPr>
              <a:t>EESFunction</a:t>
            </a:r>
            <a:r>
              <a:rPr lang="en-US" altLang="zh-CN" sz="1100" dirty="0">
                <a:latin typeface="+mn-lt"/>
              </a:rPr>
              <a:t> and </a:t>
            </a:r>
            <a:r>
              <a:rPr lang="en-US" altLang="zh-CN" sz="1100" dirty="0" err="1">
                <a:latin typeface="+mn-lt"/>
              </a:rPr>
              <a:t>EASFunction</a:t>
            </a:r>
            <a:r>
              <a:rPr lang="en-US" altLang="zh-CN" sz="1100" dirty="0">
                <a:latin typeface="+mn-lt"/>
              </a:rPr>
              <a:t> IOC was agreed. Group discussed contribution on adding asynchronous support to the procedures in 28.538. The discussion did not conclude and will continue in next meeting.</a:t>
            </a:r>
          </a:p>
          <a:p>
            <a:pPr marL="171450" indent="-171450">
              <a:buFont typeface="Wingdings" panose="05000000000000000000" pitchFamily="2" charset="2"/>
              <a:buChar char="Ø"/>
            </a:pPr>
            <a:endParaRPr lang="en-US" altLang="zh-CN" sz="1100" dirty="0">
              <a:latin typeface="+mn-lt"/>
            </a:endParaRPr>
          </a:p>
          <a:p>
            <a:pPr lvl="0" defTabSz="1219170" eaLnBrk="1" fontAlgn="auto" hangingPunct="1">
              <a:spcBef>
                <a:spcPts val="0"/>
              </a:spcBef>
              <a:spcAft>
                <a:spcPts val="0"/>
              </a:spcAft>
              <a:defRPr/>
            </a:pPr>
            <a:endParaRPr lang="en-US" altLang="zh-CN" sz="1100" b="1" dirty="0">
              <a:solidFill>
                <a:srgbClr val="FF0000"/>
              </a:solidFill>
              <a:latin typeface="+mn-lt"/>
              <a:cs typeface="Arial" charset="0"/>
            </a:endParaRP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Management Architecture and Mechanisms</a:t>
            </a:r>
            <a:endParaRPr lang="sv-SE" sz="2800" kern="0" dirty="0"/>
          </a:p>
        </p:txBody>
      </p:sp>
    </p:spTree>
    <p:extLst>
      <p:ext uri="{BB962C8B-B14F-4D97-AF65-F5344CB8AC3E}">
        <p14:creationId xmlns:p14="http://schemas.microsoft.com/office/powerpoint/2010/main" val="10072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4127" y="2458417"/>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850548437"/>
              </p:ext>
            </p:extLst>
          </p:nvPr>
        </p:nvGraphicFramePr>
        <p:xfrm>
          <a:off x="194127" y="1347057"/>
          <a:ext cx="11681825" cy="887730"/>
        </p:xfrm>
        <a:graphic>
          <a:graphicData uri="http://schemas.openxmlformats.org/drawingml/2006/table">
            <a:tbl>
              <a:tblPr firstRow="1" bandRow="1">
                <a:tableStyleId>{5C22544A-7EE6-4342-B048-85BDC9FD1C3A}</a:tableStyleId>
              </a:tblPr>
              <a:tblGrid>
                <a:gridCol w="942910">
                  <a:extLst>
                    <a:ext uri="{9D8B030D-6E8A-4147-A177-3AD203B41FA5}">
                      <a16:colId xmlns:a16="http://schemas.microsoft.com/office/drawing/2014/main" xmlns="" val="20000"/>
                    </a:ext>
                  </a:extLst>
                </a:gridCol>
                <a:gridCol w="3729161">
                  <a:extLst>
                    <a:ext uri="{9D8B030D-6E8A-4147-A177-3AD203B41FA5}">
                      <a16:colId xmlns:a16="http://schemas.microsoft.com/office/drawing/2014/main" xmlns="" val="20001"/>
                    </a:ext>
                  </a:extLst>
                </a:gridCol>
                <a:gridCol w="1288112">
                  <a:extLst>
                    <a:ext uri="{9D8B030D-6E8A-4147-A177-3AD203B41FA5}">
                      <a16:colId xmlns:a16="http://schemas.microsoft.com/office/drawing/2014/main" xmlns="" val="20002"/>
                    </a:ext>
                  </a:extLst>
                </a:gridCol>
                <a:gridCol w="1574358">
                  <a:extLst>
                    <a:ext uri="{9D8B030D-6E8A-4147-A177-3AD203B41FA5}">
                      <a16:colId xmlns:a16="http://schemas.microsoft.com/office/drawing/2014/main" xmlns="" val="3744663979"/>
                    </a:ext>
                  </a:extLst>
                </a:gridCol>
                <a:gridCol w="1661822">
                  <a:extLst>
                    <a:ext uri="{9D8B030D-6E8A-4147-A177-3AD203B41FA5}">
                      <a16:colId xmlns:a16="http://schemas.microsoft.com/office/drawing/2014/main" xmlns="" val="20003"/>
                    </a:ext>
                  </a:extLst>
                </a:gridCol>
                <a:gridCol w="930303">
                  <a:extLst>
                    <a:ext uri="{9D8B030D-6E8A-4147-A177-3AD203B41FA5}">
                      <a16:colId xmlns:a16="http://schemas.microsoft.com/office/drawing/2014/main" xmlns="" val="20004"/>
                    </a:ext>
                  </a:extLst>
                </a:gridCol>
                <a:gridCol w="818984">
                  <a:extLst>
                    <a:ext uri="{9D8B030D-6E8A-4147-A177-3AD203B41FA5}">
                      <a16:colId xmlns:a16="http://schemas.microsoft.com/office/drawing/2014/main" xmlns="" val="20005"/>
                    </a:ext>
                  </a:extLst>
                </a:gridCol>
                <a:gridCol w="736175">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EE5GPLUS_Ph2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Enhancements of EE for 5G Phase 2 ( EE5GPLUS_Ph2) (SP-211441)</a:t>
                      </a:r>
                    </a:p>
                  </a:txBody>
                  <a:tcPr marL="9525" marR="9525" marT="9525" marB="9525">
                    <a:solidFill>
                      <a:schemeClr val="tx2">
                        <a:lumMod val="20000"/>
                        <a:lumOff val="80000"/>
                      </a:schemeClr>
                    </a:solidFill>
                  </a:tcPr>
                </a:tc>
                <a:tc>
                  <a:txBody>
                    <a:bodyPr/>
                    <a:lstStyle/>
                    <a:p>
                      <a:pPr algn="l">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28.310, 28.541, 28.552, 28.554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SA5#149/June 2023(SA#100)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 0-&gt;0%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sp>
        <p:nvSpPr>
          <p:cNvPr id="7" name="矩形 6"/>
          <p:cNvSpPr/>
          <p:nvPr/>
        </p:nvSpPr>
        <p:spPr>
          <a:xfrm>
            <a:off x="194127" y="2748515"/>
            <a:ext cx="5663600" cy="43088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EE5GPLUS_Ph2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No </a:t>
            </a:r>
            <a:r>
              <a:rPr lang="en-US" altLang="zh-CN" sz="1100" dirty="0" smtClean="0">
                <a:latin typeface="+mn-lt"/>
              </a:rPr>
              <a:t>contribution submitted to </a:t>
            </a:r>
            <a:r>
              <a:rPr lang="en-US" altLang="zh-CN" sz="1100" dirty="0">
                <a:latin typeface="+mn-lt"/>
              </a:rPr>
              <a:t>this meeting.</a:t>
            </a:r>
            <a:endParaRPr lang="en-US" altLang="zh-CN" sz="1100" b="1" dirty="0">
              <a:solidFill>
                <a:srgbClr val="FF0000"/>
              </a:solidFill>
              <a:latin typeface="+mn-lt"/>
              <a:cs typeface="Arial" charset="0"/>
            </a:endParaRP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Support of New Services</a:t>
            </a:r>
          </a:p>
        </p:txBody>
      </p:sp>
    </p:spTree>
    <p:extLst>
      <p:ext uri="{BB962C8B-B14F-4D97-AF65-F5344CB8AC3E}">
        <p14:creationId xmlns:p14="http://schemas.microsoft.com/office/powerpoint/2010/main" val="41682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704800450"/>
              </p:ext>
            </p:extLst>
          </p:nvPr>
        </p:nvGraphicFramePr>
        <p:xfrm>
          <a:off x="1274617" y="1278742"/>
          <a:ext cx="9490365" cy="4525709"/>
        </p:xfrm>
        <a:graphic>
          <a:graphicData uri="http://schemas.openxmlformats.org/drawingml/2006/table">
            <a:tbl>
              <a:tblPr firstRow="1" firstCol="1" bandRow="1">
                <a:tableStyleId>{5C22544A-7EE6-4342-B048-85BDC9FD1C3A}</a:tableStyleId>
              </a:tblPr>
              <a:tblGrid>
                <a:gridCol w="2227400"/>
                <a:gridCol w="2652968"/>
                <a:gridCol w="1732531"/>
                <a:gridCol w="1851612"/>
                <a:gridCol w="1025854"/>
              </a:tblGrid>
              <a:tr h="230004">
                <a:tc>
                  <a:txBody>
                    <a:bodyPr/>
                    <a:lstStyle/>
                    <a:p>
                      <a:pPr>
                        <a:lnSpc>
                          <a:spcPct val="115000"/>
                        </a:lnSpc>
                        <a:spcAft>
                          <a:spcPts val="0"/>
                        </a:spcAft>
                      </a:pPr>
                      <a:r>
                        <a:rPr lang="en-GB" sz="1600" dirty="0" err="1">
                          <a:effectLst/>
                        </a:rPr>
                        <a:t>Tdoc</a:t>
                      </a:r>
                      <a:r>
                        <a:rPr lang="en-GB" sz="1600" dirty="0">
                          <a:effectLst/>
                        </a:rPr>
                        <a:t>#</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Title</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Source Company</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Rapporteur</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Agenda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657156">
                <a:tc>
                  <a:txBody>
                    <a:bodyPr/>
                    <a:lstStyle/>
                    <a:p>
                      <a:pPr marL="0" algn="l" defTabSz="1219170" rtl="0" eaLnBrk="1" latinLnBrk="0" hangingPunct="1">
                        <a:lnSpc>
                          <a:spcPct val="115000"/>
                        </a:lnSpc>
                        <a:spcAft>
                          <a:spcPts val="0"/>
                        </a:spcAft>
                      </a:pPr>
                      <a:r>
                        <a:rPr lang="en-GB" sz="1200" b="1" kern="1200" dirty="0">
                          <a:solidFill>
                            <a:schemeClr val="lt1"/>
                          </a:solidFill>
                          <a:effectLst/>
                          <a:latin typeface="+mn-lt"/>
                          <a:ea typeface="+mn-ea"/>
                          <a:cs typeface="+mn-cs"/>
                        </a:rPr>
                        <a:t>S5-222642</a:t>
                      </a:r>
                      <a:endParaRPr lang="zh-CN" sz="1200" b="1" kern="1200" dirty="0">
                        <a:solidFill>
                          <a:schemeClr val="lt1"/>
                        </a:solidFill>
                        <a:effectLst/>
                        <a:latin typeface="+mn-lt"/>
                        <a:ea typeface="+mn-ea"/>
                        <a:cs typeface="+mn-cs"/>
                      </a:endParaRPr>
                    </a:p>
                    <a:p>
                      <a:pPr marL="0" algn="l" defTabSz="1219170" rtl="0" eaLnBrk="1" latinLnBrk="0" hangingPunct="1">
                        <a:lnSpc>
                          <a:spcPct val="115000"/>
                        </a:lnSpc>
                        <a:spcAft>
                          <a:spcPts val="0"/>
                        </a:spcAft>
                      </a:pPr>
                      <a:r>
                        <a:rPr lang="en-GB" sz="1200" b="1" kern="1200" dirty="0">
                          <a:solidFill>
                            <a:schemeClr val="lt1"/>
                          </a:solidFill>
                          <a:effectLst/>
                          <a:latin typeface="+mn-lt"/>
                          <a:ea typeface="+mn-ea"/>
                          <a:cs typeface="+mn-cs"/>
                        </a:rPr>
                        <a:t>-&gt; </a:t>
                      </a:r>
                      <a:r>
                        <a:rPr lang="en-GB" sz="1200" b="1" kern="1200" dirty="0" smtClean="0">
                          <a:solidFill>
                            <a:schemeClr val="lt1"/>
                          </a:solidFill>
                          <a:effectLst/>
                          <a:latin typeface="+mn-lt"/>
                          <a:ea typeface="+mn-ea"/>
                          <a:cs typeface="+mn-cs"/>
                        </a:rPr>
                        <a:t>S5-223752</a:t>
                      </a:r>
                      <a:endParaRPr lang="zh-CN" sz="12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r>
                        <a:rPr lang="en-GB" sz="1600">
                          <a:effectLst/>
                        </a:rPr>
                        <a:t>DraftCR for eECM – TS 28.538</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Samsung</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Deepanshu</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6.4.4</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394293">
                <a:tc>
                  <a:txBody>
                    <a:bodyPr/>
                    <a:lstStyle/>
                    <a:p>
                      <a:pPr>
                        <a:lnSpc>
                          <a:spcPct val="115000"/>
                        </a:lnSpc>
                        <a:spcAft>
                          <a:spcPts val="0"/>
                        </a:spcAft>
                      </a:pPr>
                      <a:r>
                        <a:rPr lang="en-GB" sz="1200" dirty="0">
                          <a:effectLst/>
                        </a:rPr>
                        <a:t>S5-213674-&gt; S5-215622 -&gt; S5-222751-&gt; </a:t>
                      </a:r>
                      <a:r>
                        <a:rPr lang="en-GB" sz="1200" dirty="0" smtClean="0">
                          <a:effectLst/>
                        </a:rPr>
                        <a:t>223215</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eCOSLA - TS 28.535</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Ericsson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Jan Groenendijk</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6.6.4</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591440">
                <a:tc>
                  <a:txBody>
                    <a:bodyPr/>
                    <a:lstStyle/>
                    <a:p>
                      <a:pPr>
                        <a:lnSpc>
                          <a:spcPct val="115000"/>
                        </a:lnSpc>
                        <a:spcAft>
                          <a:spcPts val="0"/>
                        </a:spcAft>
                      </a:pPr>
                      <a:r>
                        <a:rPr lang="en-GB" sz="1200" dirty="0">
                          <a:effectLst/>
                        </a:rPr>
                        <a:t> S5-215550-&gt;S5-216596-&gt;S5-222522-&gt; S5-222752-&gt; </a:t>
                      </a:r>
                      <a:r>
                        <a:rPr lang="en-GB" sz="1200" dirty="0" smtClean="0">
                          <a:effectLst/>
                        </a:rPr>
                        <a:t>223217</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eCOSLA - TS 28.536</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Ericsson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Jan Groenendijk</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6.6.4</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197147">
                <a:tc>
                  <a:txBody>
                    <a:bodyPr/>
                    <a:lstStyle/>
                    <a:p>
                      <a:pPr>
                        <a:lnSpc>
                          <a:spcPct val="115000"/>
                        </a:lnSpc>
                        <a:spcAft>
                          <a:spcPts val="0"/>
                        </a:spcAft>
                      </a:pPr>
                      <a:r>
                        <a:rPr lang="en-GB" sz="1200" dirty="0">
                          <a:effectLst/>
                        </a:rPr>
                        <a:t>S5-214759-&gt;</a:t>
                      </a:r>
                      <a:r>
                        <a:rPr lang="en-GB" sz="1200" dirty="0" smtClean="0">
                          <a:effectLst/>
                        </a:rPr>
                        <a:t>NA</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DraftCR for eQoE - TS 28.405</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Ericsson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Robert Petersen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6.6.1</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788587">
                <a:tc>
                  <a:txBody>
                    <a:bodyPr/>
                    <a:lstStyle/>
                    <a:p>
                      <a:pPr>
                        <a:lnSpc>
                          <a:spcPct val="115000"/>
                        </a:lnSpc>
                        <a:spcAft>
                          <a:spcPts val="0"/>
                        </a:spcAft>
                      </a:pPr>
                      <a:r>
                        <a:rPr lang="en-GB" sz="1200" dirty="0">
                          <a:effectLst/>
                        </a:rPr>
                        <a:t>S5-215364-&gt;S5-222643 -&gt; </a:t>
                      </a:r>
                      <a:r>
                        <a:rPr lang="en-GB" sz="1200" dirty="0" smtClean="0">
                          <a:effectLst/>
                        </a:rPr>
                        <a:t>S5-223657</a:t>
                      </a:r>
                      <a:endParaRPr lang="zh-CN" sz="1800" dirty="0">
                        <a:effectLst/>
                      </a:endParaRPr>
                    </a:p>
                    <a:p>
                      <a:pPr>
                        <a:lnSpc>
                          <a:spcPct val="115000"/>
                        </a:lnSpc>
                        <a:spcAft>
                          <a:spcPts val="0"/>
                        </a:spcAft>
                      </a:pPr>
                      <a:r>
                        <a:rPr lang="en-GB" sz="1200" dirty="0">
                          <a:effectLst/>
                        </a:rPr>
                        <a:t>Related CR </a:t>
                      </a:r>
                      <a:r>
                        <a:rPr lang="en-GB" sz="1200" dirty="0" smtClean="0">
                          <a:effectLst/>
                        </a:rPr>
                        <a:t>S5-223588</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MADCOL TS 28.622</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Nokia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Olaf Pollakowski</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6.6.2</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788587">
                <a:tc>
                  <a:txBody>
                    <a:bodyPr/>
                    <a:lstStyle/>
                    <a:p>
                      <a:pPr>
                        <a:lnSpc>
                          <a:spcPct val="115000"/>
                        </a:lnSpc>
                        <a:spcAft>
                          <a:spcPts val="0"/>
                        </a:spcAft>
                      </a:pPr>
                      <a:r>
                        <a:rPr lang="en-GB" sz="1200" dirty="0">
                          <a:effectLst/>
                        </a:rPr>
                        <a:t>S5-222644 -&gt; </a:t>
                      </a:r>
                      <a:r>
                        <a:rPr lang="en-GB" sz="1200" dirty="0" smtClean="0">
                          <a:effectLst/>
                        </a:rPr>
                        <a:t>S5-223658</a:t>
                      </a:r>
                      <a:endParaRPr lang="zh-CN" sz="1800" dirty="0">
                        <a:effectLst/>
                      </a:endParaRPr>
                    </a:p>
                    <a:p>
                      <a:pPr>
                        <a:lnSpc>
                          <a:spcPct val="115000"/>
                        </a:lnSpc>
                        <a:spcAft>
                          <a:spcPts val="0"/>
                        </a:spcAft>
                      </a:pPr>
                      <a:r>
                        <a:rPr lang="en-GB" sz="1200" dirty="0">
                          <a:effectLst/>
                        </a:rPr>
                        <a:t>Related CR </a:t>
                      </a:r>
                      <a:r>
                        <a:rPr lang="en-GB" sz="1200" dirty="0" smtClean="0">
                          <a:effectLst/>
                        </a:rPr>
                        <a:t>S5-223589</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MADCOL TS 28.623</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Nokia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Olaf Pollakowski</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 </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788587">
                <a:tc>
                  <a:txBody>
                    <a:bodyPr/>
                    <a:lstStyle/>
                    <a:p>
                      <a:pPr>
                        <a:lnSpc>
                          <a:spcPct val="115000"/>
                        </a:lnSpc>
                        <a:spcAft>
                          <a:spcPts val="0"/>
                        </a:spcAft>
                      </a:pPr>
                      <a:r>
                        <a:rPr lang="en-GB" sz="1200" dirty="0">
                          <a:effectLst/>
                        </a:rPr>
                        <a:t>S5-215492+S5-221559 -&gt; S5-222753 </a:t>
                      </a:r>
                      <a:endParaRPr lang="zh-CN" sz="1800" dirty="0">
                        <a:effectLst/>
                      </a:endParaRPr>
                    </a:p>
                    <a:p>
                      <a:pPr>
                        <a:lnSpc>
                          <a:spcPct val="115000"/>
                        </a:lnSpc>
                        <a:spcAft>
                          <a:spcPts val="0"/>
                        </a:spcAft>
                      </a:pPr>
                      <a:r>
                        <a:rPr lang="en-GB" sz="1200" dirty="0">
                          <a:effectLst/>
                        </a:rPr>
                        <a:t>Related CR </a:t>
                      </a:r>
                      <a:r>
                        <a:rPr lang="en-GB" sz="1200" dirty="0" smtClean="0">
                          <a:effectLst/>
                        </a:rPr>
                        <a:t>S5-223590</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MADCOL TS 28.537</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Nokia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Olaf Pollakowski</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dirty="0">
                          <a:effectLst/>
                        </a:rPr>
                        <a:t>6.6.2</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bl>
          </a:graphicData>
        </a:graphic>
      </p:graphicFrame>
    </p:spTree>
    <p:extLst>
      <p:ext uri="{BB962C8B-B14F-4D97-AF65-F5344CB8AC3E}">
        <p14:creationId xmlns:p14="http://schemas.microsoft.com/office/powerpoint/2010/main" val="383341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SA5#143e)</a:t>
            </a:r>
            <a:endParaRPr lang="zh-CN" altLang="en-US" sz="3600" dirty="0"/>
          </a:p>
        </p:txBody>
      </p:sp>
      <p:sp>
        <p:nvSpPr>
          <p:cNvPr id="3" name="文本框 2"/>
          <p:cNvSpPr txBox="1"/>
          <p:nvPr/>
        </p:nvSpPr>
        <p:spPr>
          <a:xfrm>
            <a:off x="1109300" y="3619593"/>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https://www.3gpp.org/ftp/Email_Discussions/SA5/OAM%20rapporteur%20calls/Rapporteur%20call%20%23143e</a:t>
            </a:r>
            <a:endParaRPr lang="zh-CN" altLang="en-US" dirty="0"/>
          </a:p>
        </p:txBody>
      </p:sp>
    </p:spTree>
    <p:extLst>
      <p:ext uri="{BB962C8B-B14F-4D97-AF65-F5344CB8AC3E}">
        <p14:creationId xmlns:p14="http://schemas.microsoft.com/office/powerpoint/2010/main" val="200903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SA#96-e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332655371"/>
              </p:ext>
            </p:extLst>
          </p:nvPr>
        </p:nvGraphicFramePr>
        <p:xfrm>
          <a:off x="269458" y="1514329"/>
          <a:ext cx="11776295" cy="2178622"/>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gridCol w="2932386">
                  <a:extLst>
                    <a:ext uri="{9D8B030D-6E8A-4147-A177-3AD203B41FA5}">
                      <a16:colId xmlns:a16="http://schemas.microsoft.com/office/drawing/2014/main" xmlns="" val="3016348962"/>
                    </a:ext>
                  </a:extLst>
                </a:gridCol>
              </a:tblGrid>
              <a:tr h="8673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S5-223592</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sheet for TR 28.819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China Mobile</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Information &amp; 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highlight>
                            <a:srgbClr val="FFFF00"/>
                          </a:highlight>
                          <a:latin typeface="Arial" panose="020B0604020202020204" pitchFamily="34" charset="0"/>
                          <a:ea typeface="MS Mincho"/>
                          <a:cs typeface="Arial" panose="020B0604020202020204" pitchFamily="34" charset="0"/>
                        </a:rPr>
                        <a:t>S5-223639 (EA)</a:t>
                      </a:r>
                      <a:endParaRPr lang="en-US" sz="1100" kern="1200" dirty="0">
                        <a:solidFill>
                          <a:schemeClr val="tx1"/>
                        </a:solidFill>
                        <a:effectLst/>
                        <a:highlight>
                          <a:srgbClr val="FFFF00"/>
                        </a:highligh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TS 28.104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Intel</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S5-223481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TS 28.105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Intel</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S5-223223</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TS 28.538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Samsung</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Information &amp; 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63371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Exception to be sent to SA#96-e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049415227"/>
              </p:ext>
            </p:extLst>
          </p:nvPr>
        </p:nvGraphicFramePr>
        <p:xfrm>
          <a:off x="1326147" y="1392577"/>
          <a:ext cx="8843909" cy="3271248"/>
        </p:xfrm>
        <a:graphic>
          <a:graphicData uri="http://schemas.openxmlformats.org/drawingml/2006/table">
            <a:tbl>
              <a:tblPr firstRow="1" bandRow="1">
                <a:tableStyleId>{5C22544A-7EE6-4342-B048-85BDC9FD1C3A}</a:tableStyleId>
              </a:tblPr>
              <a:tblGrid>
                <a:gridCol w="2311256">
                  <a:extLst>
                    <a:ext uri="{9D8B030D-6E8A-4147-A177-3AD203B41FA5}">
                      <a16:colId xmlns:a16="http://schemas.microsoft.com/office/drawing/2014/main" xmlns="" val="570476699"/>
                    </a:ext>
                  </a:extLst>
                </a:gridCol>
                <a:gridCol w="4972178">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303790">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53527">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7326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04119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825249682"/>
              </p:ext>
            </p:extLst>
          </p:nvPr>
        </p:nvGraphicFramePr>
        <p:xfrm>
          <a:off x="1513372" y="1654558"/>
          <a:ext cx="8843909" cy="3025935"/>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2851259901"/>
              </p:ext>
            </p:extLst>
          </p:nvPr>
        </p:nvGraphicFramePr>
        <p:xfrm>
          <a:off x="231228" y="1556856"/>
          <a:ext cx="11619185" cy="701040"/>
        </p:xfrm>
        <a:graphic>
          <a:graphicData uri="http://schemas.openxmlformats.org/drawingml/2006/table">
            <a:tbl>
              <a:tblPr>
                <a:tableStyleId>{5C22544A-7EE6-4342-B048-85BDC9FD1C3A}</a:tableStyleId>
              </a:tblPr>
              <a:tblGrid>
                <a:gridCol w="954477">
                  <a:extLst>
                    <a:ext uri="{9D8B030D-6E8A-4147-A177-3AD203B41FA5}">
                      <a16:colId xmlns:a16="http://schemas.microsoft.com/office/drawing/2014/main" xmlns="" val="20000"/>
                    </a:ext>
                  </a:extLst>
                </a:gridCol>
                <a:gridCol w="5230168">
                  <a:extLst>
                    <a:ext uri="{9D8B030D-6E8A-4147-A177-3AD203B41FA5}">
                      <a16:colId xmlns:a16="http://schemas.microsoft.com/office/drawing/2014/main" xmlns="" val="20001"/>
                    </a:ext>
                  </a:extLst>
                </a:gridCol>
                <a:gridCol w="753626">
                  <a:extLst>
                    <a:ext uri="{9D8B030D-6E8A-4147-A177-3AD203B41FA5}">
                      <a16:colId xmlns:a16="http://schemas.microsoft.com/office/drawing/2014/main" xmlns="" val="20002"/>
                    </a:ext>
                  </a:extLst>
                </a:gridCol>
                <a:gridCol w="1155560">
                  <a:extLst>
                    <a:ext uri="{9D8B030D-6E8A-4147-A177-3AD203B41FA5}">
                      <a16:colId xmlns:a16="http://schemas.microsoft.com/office/drawing/2014/main" xmlns="" val="20003"/>
                    </a:ext>
                  </a:extLst>
                </a:gridCol>
                <a:gridCol w="2516361">
                  <a:extLst>
                    <a:ext uri="{9D8B030D-6E8A-4147-A177-3AD203B41FA5}">
                      <a16:colId xmlns:a16="http://schemas.microsoft.com/office/drawing/2014/main" xmlns="" val="20004"/>
                    </a:ext>
                  </a:extLst>
                </a:gridCol>
                <a:gridCol w="1008993">
                  <a:extLst>
                    <a:ext uri="{9D8B030D-6E8A-4147-A177-3AD203B41FA5}">
                      <a16:colId xmlns:a16="http://schemas.microsoft.com/office/drawing/2014/main" xmlns=""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05015">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0">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1986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41" y="5651056"/>
            <a:ext cx="5038839" cy="519616"/>
          </a:xfrm>
        </p:spPr>
        <p:txBody>
          <a:bodyPr/>
          <a:lstStyle/>
          <a:p>
            <a:r>
              <a:rPr lang="sv-SE" sz="4400" dirty="0" err="1"/>
              <a:t>Thank</a:t>
            </a:r>
            <a:r>
              <a:rPr lang="sv-SE" sz="4400" dirty="0"/>
              <a:t> </a:t>
            </a:r>
            <a:r>
              <a:rPr lang="sv-SE" sz="4400" dirty="0" err="1"/>
              <a:t>you</a:t>
            </a:r>
            <a:r>
              <a:rPr lang="sv-SE" sz="4400" dirty="0"/>
              <a:t>!</a:t>
            </a:r>
          </a:p>
        </p:txBody>
      </p:sp>
      <p:pic>
        <p:nvPicPr>
          <p:cNvPr id="3" name="Picture 2">
            <a:extLst>
              <a:ext uri="{FF2B5EF4-FFF2-40B4-BE49-F238E27FC236}">
                <a16:creationId xmlns:a16="http://schemas.microsoft.com/office/drawing/2014/main" xmlns="" id="{7B6F7C89-17BB-4673-AC48-4F1BF03F9887}"/>
              </a:ext>
            </a:extLst>
          </p:cNvPr>
          <p:cNvPicPr>
            <a:picLocks noChangeAspect="1"/>
          </p:cNvPicPr>
          <p:nvPr/>
        </p:nvPicPr>
        <p:blipFill>
          <a:blip r:embed="rId2"/>
          <a:stretch>
            <a:fillRect/>
          </a:stretch>
        </p:blipFill>
        <p:spPr>
          <a:xfrm>
            <a:off x="112898" y="593461"/>
            <a:ext cx="3572401" cy="2234611"/>
          </a:xfrm>
          <a:prstGeom prst="rect">
            <a:avLst/>
          </a:prstGeom>
        </p:spPr>
      </p:pic>
      <p:pic>
        <p:nvPicPr>
          <p:cNvPr id="6" name="Picture 5">
            <a:extLst>
              <a:ext uri="{FF2B5EF4-FFF2-40B4-BE49-F238E27FC236}">
                <a16:creationId xmlns:a16="http://schemas.microsoft.com/office/drawing/2014/main" xmlns="" id="{83FFCE36-3CA3-47BA-ACF8-B708EC62DDB7}"/>
              </a:ext>
            </a:extLst>
          </p:cNvPr>
          <p:cNvPicPr>
            <a:picLocks noChangeAspect="1"/>
          </p:cNvPicPr>
          <p:nvPr/>
        </p:nvPicPr>
        <p:blipFill>
          <a:blip r:embed="rId3"/>
          <a:stretch>
            <a:fillRect/>
          </a:stretch>
        </p:blipFill>
        <p:spPr>
          <a:xfrm>
            <a:off x="3685299" y="593461"/>
            <a:ext cx="3590337" cy="223461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98" y="2832220"/>
            <a:ext cx="4637403" cy="253279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5636" y="593462"/>
            <a:ext cx="4816002" cy="2426186"/>
          </a:xfrm>
          <a:prstGeom prst="rect">
            <a:avLst/>
          </a:prstGeom>
        </p:spPr>
      </p:pic>
      <p:pic>
        <p:nvPicPr>
          <p:cNvPr id="5" name="图片 4"/>
          <p:cNvPicPr>
            <a:picLocks noChangeAspect="1"/>
          </p:cNvPicPr>
          <p:nvPr/>
        </p:nvPicPr>
        <p:blipFill>
          <a:blip r:embed="rId6"/>
          <a:stretch>
            <a:fillRect/>
          </a:stretch>
        </p:blipFill>
        <p:spPr>
          <a:xfrm>
            <a:off x="3914875" y="2840515"/>
            <a:ext cx="4699521" cy="2524496"/>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6385" y="2832220"/>
            <a:ext cx="4415253" cy="2532791"/>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3GPP SA5 Time plan</a:t>
            </a:r>
            <a:endParaRPr lang="sv-SE" sz="3200" kern="0" dirty="0"/>
          </a:p>
        </p:txBody>
      </p:sp>
      <p:sp>
        <p:nvSpPr>
          <p:cNvPr id="8" name="矩形 7"/>
          <p:cNvSpPr/>
          <p:nvPr/>
        </p:nvSpPr>
        <p:spPr>
          <a:xfrm>
            <a:off x="688686" y="1288173"/>
            <a:ext cx="10607040" cy="341939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a:solidFill>
                  <a:prstClr val="black"/>
                </a:solidFill>
                <a:latin typeface="+mj-lt"/>
                <a:cs typeface="Arial" charset="0"/>
              </a:rPr>
              <a:t>SA5 time plan:</a:t>
            </a:r>
            <a:endParaRPr lang="en-US" altLang="zh-CN" sz="1600" dirty="0">
              <a:solidFill>
                <a:prstClr val="black"/>
              </a:solidFill>
              <a:latin typeface="+mj-lt"/>
              <a:cs typeface="Arial" charset="0"/>
            </a:endParaRPr>
          </a:p>
          <a:p>
            <a:pPr marL="609585" indent="-609585" defTabSz="1219170">
              <a:spcBef>
                <a:spcPct val="20000"/>
              </a:spcBef>
              <a:buBlip>
                <a:blip r:embed="rId2"/>
              </a:buBlip>
              <a:defRPr/>
            </a:pPr>
            <a:r>
              <a:rPr lang="en-US" altLang="zh-CN" sz="1400" dirty="0">
                <a:solidFill>
                  <a:prstClr val="black"/>
                </a:solidFill>
                <a:latin typeface="Calibri"/>
              </a:rPr>
              <a:t>S5-221173	Rel-18 time plan proposal for OAM (Endorsed)</a:t>
            </a: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a:solidFill>
                <a:prstClr val="black"/>
              </a:solidFill>
              <a:latin typeface="+mj-lt"/>
              <a:cs typeface="Arial" charset="0"/>
            </a:endParaRPr>
          </a:p>
        </p:txBody>
      </p:sp>
    </p:spTree>
    <p:extLst>
      <p:ext uri="{BB962C8B-B14F-4D97-AF65-F5344CB8AC3E}">
        <p14:creationId xmlns:p14="http://schemas.microsoft.com/office/powerpoint/2010/main" val="424569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76907849"/>
              </p:ext>
            </p:extLst>
          </p:nvPr>
        </p:nvGraphicFramePr>
        <p:xfrm>
          <a:off x="426491" y="1368213"/>
          <a:ext cx="11310980" cy="3064609"/>
        </p:xfrm>
        <a:graphic>
          <a:graphicData uri="http://schemas.openxmlformats.org/drawingml/2006/table">
            <a:tbl>
              <a:tblPr firstRow="1" bandRow="1">
                <a:tableStyleId>{5C22544A-7EE6-4342-B048-85BDC9FD1C3A}</a:tableStyleId>
              </a:tblPr>
              <a:tblGrid>
                <a:gridCol w="1246861">
                  <a:extLst>
                    <a:ext uri="{9D8B030D-6E8A-4147-A177-3AD203B41FA5}">
                      <a16:colId xmlns:a16="http://schemas.microsoft.com/office/drawing/2014/main" xmlns="" val="570476699"/>
                    </a:ext>
                  </a:extLst>
                </a:gridCol>
                <a:gridCol w="4831181">
                  <a:extLst>
                    <a:ext uri="{9D8B030D-6E8A-4147-A177-3AD203B41FA5}">
                      <a16:colId xmlns:a16="http://schemas.microsoft.com/office/drawing/2014/main" xmlns="" val="2618836924"/>
                    </a:ext>
                  </a:extLst>
                </a:gridCol>
                <a:gridCol w="1837341">
                  <a:extLst>
                    <a:ext uri="{9D8B030D-6E8A-4147-A177-3AD203B41FA5}">
                      <a16:colId xmlns:a16="http://schemas.microsoft.com/office/drawing/2014/main" xmlns="" val="20002"/>
                    </a:ext>
                  </a:extLst>
                </a:gridCol>
                <a:gridCol w="2146137">
                  <a:extLst>
                    <a:ext uri="{9D8B030D-6E8A-4147-A177-3AD203B41FA5}">
                      <a16:colId xmlns:a16="http://schemas.microsoft.com/office/drawing/2014/main" xmlns="" val="3690116950"/>
                    </a:ext>
                  </a:extLst>
                </a:gridCol>
                <a:gridCol w="1249460">
                  <a:extLst>
                    <a:ext uri="{9D8B030D-6E8A-4147-A177-3AD203B41FA5}">
                      <a16:colId xmlns:a16="http://schemas.microsoft.com/office/drawing/2014/main" xmlns="" val="2952368263"/>
                    </a:ext>
                  </a:extLst>
                </a:gridCol>
              </a:tblGrid>
              <a:tr h="429141">
                <a:tc>
                  <a:txBody>
                    <a:bodyPr/>
                    <a:lstStyle/>
                    <a:p>
                      <a:pPr algn="ctr">
                        <a:spcAft>
                          <a:spcPts val="0"/>
                        </a:spcAft>
                      </a:pPr>
                      <a:r>
                        <a:rPr lang="en-US" sz="1100" b="1" dirty="0" err="1">
                          <a:solidFill>
                            <a:srgbClr val="000000"/>
                          </a:solidFill>
                          <a:effectLst/>
                          <a:latin typeface="+mn-lt"/>
                          <a:ea typeface="宋体" panose="02010600030101010101" pitchFamily="2" charset="-122"/>
                        </a:rPr>
                        <a:t>Tdoc</a:t>
                      </a:r>
                      <a:endParaRPr lang="en-US" sz="1100" dirty="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Title</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Cc</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ReplyTo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408277">
                <a:tc>
                  <a:txBody>
                    <a:bodyPr/>
                    <a:lstStyle/>
                    <a:p>
                      <a:pPr marL="0" indent="0">
                        <a:spcAft>
                          <a:spcPts val="0"/>
                        </a:spcAft>
                      </a:pPr>
                      <a:r>
                        <a:rPr lang="en-US" altLang="zh-CN" sz="1100" kern="1200" dirty="0" smtClean="0">
                          <a:solidFill>
                            <a:schemeClr val="dk1"/>
                          </a:solidFill>
                          <a:effectLst/>
                          <a:latin typeface="+mn-lt"/>
                          <a:ea typeface="+mn-ea"/>
                          <a:cs typeface="Arial" panose="020B0604020202020204" pitchFamily="34" charset="0"/>
                        </a:rPr>
                        <a:t>S5-223517</a:t>
                      </a: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smtClean="0">
                          <a:effectLst/>
                          <a:latin typeface="+mn-lt"/>
                          <a:ea typeface="+mn-ea"/>
                          <a:cs typeface="Arial" panose="020B0604020202020204" pitchFamily="34" charset="0"/>
                        </a:rPr>
                        <a:t>Reply LS on Logical relationship between query parameters (Huawei)</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smtClean="0">
                          <a:effectLst/>
                          <a:latin typeface="+mn-lt"/>
                          <a:ea typeface="宋体" panose="02010600030101010101" pitchFamily="2" charset="-122"/>
                          <a:cs typeface="Arial" panose="020B0604020202020204" pitchFamily="34" charset="0"/>
                        </a:rPr>
                        <a:t>CT4</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zh-CN" sz="1100" dirty="0" smtClean="0">
                          <a:effectLst/>
                          <a:latin typeface="+mn-lt"/>
                          <a:ea typeface="+mn-ea"/>
                          <a:cs typeface="Arial" panose="020B0604020202020204" pitchFamily="34" charset="0"/>
                        </a:rPr>
                        <a:t>CT3, CT1, SA4</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zh-CN" sz="1100" dirty="0" smtClean="0">
                          <a:effectLst/>
                          <a:latin typeface="+mn-lt"/>
                          <a:ea typeface="+mn-ea"/>
                          <a:cs typeface="Arial" panose="020B0604020202020204" pitchFamily="34" charset="0"/>
                        </a:rPr>
                        <a:t>S5-223020</a:t>
                      </a:r>
                    </a:p>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8277">
                <a:tc>
                  <a:txBody>
                    <a:bodyPr/>
                    <a:lstStyle/>
                    <a:p>
                      <a:pPr marL="0" indent="0" algn="l" defTabSz="1219170" rtl="0" eaLnBrk="1" latinLnBrk="0" hangingPunct="1">
                        <a:spcAft>
                          <a:spcPts val="0"/>
                        </a:spcAft>
                      </a:pPr>
                      <a:r>
                        <a:rPr lang="fr-FR" altLang="zh-CN" sz="1100" kern="1200" dirty="0" smtClean="0">
                          <a:solidFill>
                            <a:schemeClr val="dk1"/>
                          </a:solidFill>
                          <a:effectLst/>
                          <a:latin typeface="+mn-lt"/>
                          <a:ea typeface="宋体" panose="02010600030101010101" pitchFamily="2" charset="-122"/>
                          <a:cs typeface="Arial" panose="020B0604020202020204" pitchFamily="34" charset="0"/>
                        </a:rPr>
                        <a:t>S5-223516</a:t>
                      </a:r>
                      <a:endParaRPr lang="zh-CN"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mn-lt"/>
                          <a:ea typeface="+mn-ea"/>
                          <a:cs typeface="Arial" panose="020B0604020202020204" pitchFamily="34" charset="0"/>
                        </a:rPr>
                        <a:t>Reply LS on Issues Network Slice information delivery to a 3rd party</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mn-lt"/>
                          <a:ea typeface="宋体" panose="02010600030101010101" pitchFamily="2" charset="-122"/>
                          <a:cs typeface="Arial" panose="020B0604020202020204" pitchFamily="34" charset="0"/>
                        </a:rPr>
                        <a:t>SA6</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zh-CN" sz="1100" dirty="0">
                          <a:effectLst/>
                          <a:latin typeface="+mn-lt"/>
                          <a:ea typeface="+mn-ea"/>
                          <a:cs typeface="Arial" panose="020B0604020202020204" pitchFamily="34" charset="0"/>
                        </a:rPr>
                        <a:t>SA1, SA2, SA</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S5-223515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5931466"/>
                  </a:ext>
                </a:extLst>
              </a:tr>
              <a:tr h="290027">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S5-223518</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a:t>
                      </a:r>
                      <a:r>
                        <a:rPr lang="en-US" altLang="zh-CN" sz="1100" kern="1200" dirty="0" err="1">
                          <a:solidFill>
                            <a:schemeClr val="dk1"/>
                          </a:solidFill>
                          <a:effectLst/>
                          <a:latin typeface="+mn-lt"/>
                          <a:ea typeface="+mn-ea"/>
                          <a:cs typeface="Arial" panose="020B0604020202020204" pitchFamily="34" charset="0"/>
                        </a:rPr>
                        <a:t>QoE</a:t>
                      </a:r>
                      <a:r>
                        <a:rPr lang="en-US" altLang="zh-CN" sz="1100" kern="1200" dirty="0">
                          <a:solidFill>
                            <a:schemeClr val="dk1"/>
                          </a:solidFill>
                          <a:effectLst/>
                          <a:latin typeface="+mn-lt"/>
                          <a:ea typeface="+mn-ea"/>
                          <a:cs typeface="Arial" panose="020B0604020202020204" pitchFamily="34" charset="0"/>
                        </a:rPr>
                        <a:t> configuration and reporting related issues </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SA4, RAN3</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RAN2</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S5-223018</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20389">
                <a:tc>
                  <a:txBody>
                    <a:bodyPr/>
                    <a:lstStyle/>
                    <a:p>
                      <a:pPr marL="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S5-223519 </a:t>
                      </a:r>
                      <a:endParaRPr lang="zh-CN"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TS 28.404/TS 28.405 Clarification</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endParaRPr lang="zh-CN" altLang="en-US" sz="1100" kern="120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S5-223019</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80452">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S5-223521</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network slice LCM consumption and use cases</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mn-lt"/>
                          <a:ea typeface="宋体" panose="02010600030101010101" pitchFamily="2" charset="-122"/>
                          <a:cs typeface="Arial" panose="020B0604020202020204" pitchFamily="34" charset="0"/>
                        </a:rPr>
                        <a:t>SA6</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SA2, SA1</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S5-223027</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80452">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S5-223522</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LS on Study on KQIs for 5G service experience </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3GPP SA4, ITU-T SG12</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80452">
                <a:tc>
                  <a:txBody>
                    <a:bodyPr/>
                    <a:lstStyle/>
                    <a:p>
                      <a:pPr marL="0" indent="0" algn="l" defTabSz="1219170" rtl="0" eaLnBrk="1" latinLnBrk="0" hangingPunct="1">
                        <a:spcAft>
                          <a:spcPts val="0"/>
                        </a:spcAft>
                      </a:pPr>
                      <a:r>
                        <a:rPr lang="fr-FR" altLang="zh-CN" sz="1100" kern="1200" dirty="0">
                          <a:solidFill>
                            <a:schemeClr val="dk1"/>
                          </a:solidFill>
                          <a:effectLst/>
                          <a:latin typeface="+mn-lt"/>
                          <a:ea typeface="宋体" panose="02010600030101010101" pitchFamily="2" charset="-122"/>
                          <a:cs typeface="Arial" panose="020B0604020202020204" pitchFamily="34" charset="0"/>
                        </a:rPr>
                        <a:t>S5-223524 </a:t>
                      </a:r>
                      <a:endParaRPr lang="zh-CN"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beam measurement reports</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endParaRPr lang="zh-CN" altLang="en-US" sz="1100" kern="120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99222060"/>
                  </a:ext>
                </a:extLst>
              </a:tr>
              <a:tr h="280452">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LS on Inclusive language updates related to BBF TR-196</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mn-lt"/>
                          <a:ea typeface="宋体" panose="02010600030101010101" pitchFamily="2" charset="-122"/>
                          <a:cs typeface="Arial" panose="020B0604020202020204" pitchFamily="34" charset="0"/>
                        </a:rPr>
                        <a:t>Broadband Forum (BBF)</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5491974"/>
                  </a:ext>
                </a:extLst>
              </a:tr>
              <a:tr h="0">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S5-223583</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configuration updates of MDT M1, M8 and M9 in RAN3 specifications</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3GPP RAN3</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S5-223016</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62064976"/>
                  </a:ext>
                </a:extLst>
              </a:tr>
            </a:tbl>
          </a:graphicData>
        </a:graphic>
      </p:graphicFrame>
    </p:spTree>
    <p:extLst>
      <p:ext uri="{BB962C8B-B14F-4D97-AF65-F5344CB8AC3E}">
        <p14:creationId xmlns:p14="http://schemas.microsoft.com/office/powerpoint/2010/main" val="1397636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43039" y="3929277"/>
            <a:ext cx="8655050" cy="1098550"/>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Title 1"/>
          <p:cNvSpPr txBox="1">
            <a:spLocks/>
          </p:cNvSpPr>
          <p:nvPr/>
        </p:nvSpPr>
        <p:spPr bwMode="auto">
          <a:xfrm>
            <a:off x="943039" y="182776"/>
            <a:ext cx="7861300" cy="563563"/>
          </a:xfrm>
          <a:prstGeom prst="rect">
            <a:avLst/>
          </a:prstGeom>
          <a:noFill/>
          <a:ln>
            <a:noFill/>
          </a:ln>
        </p:spPr>
        <p:txBody>
          <a:bodyPr lIns="91430" tIns="45715" rIns="91430" bIns="45715" anchor="ctr"/>
          <a:lstStyle/>
          <a:p>
            <a:pPr algn="ctr">
              <a:defRPr/>
            </a:pPr>
            <a:r>
              <a:rPr lang="en-GB" sz="2800" kern="0" dirty="0">
                <a:solidFill>
                  <a:srgbClr val="FF0000"/>
                </a:solidFill>
                <a:latin typeface="Calibri"/>
                <a:ea typeface="ＭＳ Ｐゴシック" charset="0"/>
                <a:cs typeface="ＭＳ Ｐゴシック" charset="0"/>
              </a:rPr>
              <a:t>Release 18 timeline – figure with SA5 OAM</a:t>
            </a:r>
            <a:endParaRPr lang="en-US" sz="2800" kern="0" dirty="0">
              <a:solidFill>
                <a:srgbClr val="FF0000"/>
              </a:solidFill>
              <a:latin typeface="Calibri"/>
              <a:ea typeface="ＭＳ Ｐゴシック" charset="0"/>
              <a:cs typeface="ＭＳ Ｐゴシック" charset="0"/>
            </a:endParaRPr>
          </a:p>
        </p:txBody>
      </p:sp>
      <p:sp>
        <p:nvSpPr>
          <p:cNvPr id="6" name="Rectangle 21"/>
          <p:cNvSpPr/>
          <p:nvPr/>
        </p:nvSpPr>
        <p:spPr bwMode="auto">
          <a:xfrm>
            <a:off x="5888101" y="1411502"/>
            <a:ext cx="2779713"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7" name="Straight Connector 70"/>
          <p:cNvCxnSpPr>
            <a:cxnSpLocks noChangeShapeType="1"/>
          </p:cNvCxnSpPr>
          <p:nvPr/>
        </p:nvCxnSpPr>
        <p:spPr bwMode="auto">
          <a:xfrm flipV="1">
            <a:off x="6573901"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1"/>
          <p:cNvSpPr txBox="1">
            <a:spLocks noChangeArrowheads="1"/>
          </p:cNvSpPr>
          <p:nvPr/>
        </p:nvSpPr>
        <p:spPr bwMode="auto">
          <a:xfrm>
            <a:off x="6277039" y="1398802"/>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99</a:t>
            </a:r>
            <a:endParaRPr lang="en-GB" altLang="en-US" sz="1000" b="1">
              <a:solidFill>
                <a:srgbClr val="FF0000"/>
              </a:solidFill>
              <a:latin typeface="Arial" panose="020B0604020202020204" pitchFamily="34" charset="0"/>
            </a:endParaRPr>
          </a:p>
        </p:txBody>
      </p:sp>
      <p:cxnSp>
        <p:nvCxnSpPr>
          <p:cNvPr id="9" name="Straight Connector 72"/>
          <p:cNvCxnSpPr>
            <a:cxnSpLocks noChangeShapeType="1"/>
          </p:cNvCxnSpPr>
          <p:nvPr/>
        </p:nvCxnSpPr>
        <p:spPr bwMode="auto">
          <a:xfrm flipV="1">
            <a:off x="7275576"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73"/>
          <p:cNvSpPr txBox="1">
            <a:spLocks noChangeArrowheads="1"/>
          </p:cNvSpPr>
          <p:nvPr/>
        </p:nvSpPr>
        <p:spPr bwMode="auto">
          <a:xfrm>
            <a:off x="6935851" y="139880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100</a:t>
            </a:r>
            <a:endParaRPr lang="en-GB" altLang="en-US" sz="1000" b="1">
              <a:solidFill>
                <a:srgbClr val="FF0000"/>
              </a:solidFill>
              <a:latin typeface="Arial" panose="020B0604020202020204" pitchFamily="34" charset="0"/>
            </a:endParaRPr>
          </a:p>
        </p:txBody>
      </p:sp>
      <p:cxnSp>
        <p:nvCxnSpPr>
          <p:cNvPr id="11" name="Straight Connector 74"/>
          <p:cNvCxnSpPr>
            <a:cxnSpLocks noChangeShapeType="1"/>
          </p:cNvCxnSpPr>
          <p:nvPr/>
        </p:nvCxnSpPr>
        <p:spPr bwMode="auto">
          <a:xfrm flipV="1">
            <a:off x="7972489" y="1405152"/>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2" name="TextBox 75"/>
          <p:cNvSpPr txBox="1">
            <a:spLocks noChangeArrowheads="1"/>
          </p:cNvSpPr>
          <p:nvPr/>
        </p:nvSpPr>
        <p:spPr bwMode="auto">
          <a:xfrm>
            <a:off x="7645464" y="139245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101</a:t>
            </a:r>
            <a:endParaRPr lang="en-GB" altLang="en-US" sz="1000" b="1">
              <a:solidFill>
                <a:srgbClr val="FF0000"/>
              </a:solidFill>
              <a:latin typeface="Arial" panose="020B0604020202020204" pitchFamily="34" charset="0"/>
            </a:endParaRPr>
          </a:p>
        </p:txBody>
      </p:sp>
      <p:sp>
        <p:nvSpPr>
          <p:cNvPr id="13" name="TextBox 77"/>
          <p:cNvSpPr txBox="1">
            <a:spLocks noChangeArrowheads="1"/>
          </p:cNvSpPr>
          <p:nvPr/>
        </p:nvSpPr>
        <p:spPr bwMode="auto">
          <a:xfrm>
            <a:off x="8283639" y="139245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102</a:t>
            </a:r>
            <a:endParaRPr lang="en-GB" altLang="en-US" sz="1000" b="1">
              <a:solidFill>
                <a:srgbClr val="FF0000"/>
              </a:solidFill>
              <a:latin typeface="Arial" panose="020B0604020202020204" pitchFamily="34" charset="0"/>
            </a:endParaRPr>
          </a:p>
        </p:txBody>
      </p:sp>
      <p:sp>
        <p:nvSpPr>
          <p:cNvPr id="14" name="Rectangle 30"/>
          <p:cNvSpPr/>
          <p:nvPr/>
        </p:nvSpPr>
        <p:spPr bwMode="auto">
          <a:xfrm>
            <a:off x="877951" y="1408327"/>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15" name="Straight Connector 81"/>
          <p:cNvCxnSpPr>
            <a:cxnSpLocks noChangeShapeType="1"/>
          </p:cNvCxnSpPr>
          <p:nvPr/>
        </p:nvCxnSpPr>
        <p:spPr bwMode="auto">
          <a:xfrm flipV="1">
            <a:off x="1136714"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6" name="TextBox 82"/>
          <p:cNvSpPr txBox="1">
            <a:spLocks noChangeArrowheads="1"/>
          </p:cNvSpPr>
          <p:nvPr/>
        </p:nvSpPr>
        <p:spPr bwMode="auto">
          <a:xfrm>
            <a:off x="850964" y="1408327"/>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91</a:t>
            </a:r>
            <a:endParaRPr lang="en-GB" altLang="en-US" sz="1000" b="1">
              <a:solidFill>
                <a:srgbClr val="FF0000"/>
              </a:solidFill>
              <a:latin typeface="Arial" panose="020B0604020202020204" pitchFamily="34" charset="0"/>
            </a:endParaRPr>
          </a:p>
        </p:txBody>
      </p:sp>
      <p:cxnSp>
        <p:nvCxnSpPr>
          <p:cNvPr id="17" name="Straight Connector 83"/>
          <p:cNvCxnSpPr>
            <a:cxnSpLocks noChangeShapeType="1"/>
          </p:cNvCxnSpPr>
          <p:nvPr/>
        </p:nvCxnSpPr>
        <p:spPr bwMode="auto">
          <a:xfrm flipV="1">
            <a:off x="1838389"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8" name="TextBox 84"/>
          <p:cNvSpPr txBox="1">
            <a:spLocks noChangeArrowheads="1"/>
          </p:cNvSpPr>
          <p:nvPr/>
        </p:nvSpPr>
        <p:spPr bwMode="auto">
          <a:xfrm>
            <a:off x="1552639"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92</a:t>
            </a:r>
            <a:endParaRPr lang="en-GB" altLang="en-US" sz="1000" b="1">
              <a:solidFill>
                <a:srgbClr val="FF0000"/>
              </a:solidFill>
              <a:latin typeface="Arial" panose="020B0604020202020204" pitchFamily="34" charset="0"/>
            </a:endParaRPr>
          </a:p>
        </p:txBody>
      </p:sp>
      <p:cxnSp>
        <p:nvCxnSpPr>
          <p:cNvPr id="19" name="Straight Connector 85"/>
          <p:cNvCxnSpPr>
            <a:cxnSpLocks noChangeShapeType="1"/>
          </p:cNvCxnSpPr>
          <p:nvPr/>
        </p:nvCxnSpPr>
        <p:spPr bwMode="auto">
          <a:xfrm flipV="1">
            <a:off x="2533714"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TextBox 86"/>
          <p:cNvSpPr txBox="1">
            <a:spLocks noChangeArrowheads="1"/>
          </p:cNvSpPr>
          <p:nvPr/>
        </p:nvSpPr>
        <p:spPr bwMode="auto">
          <a:xfrm>
            <a:off x="2249551" y="1408327"/>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93</a:t>
            </a:r>
            <a:endParaRPr lang="en-GB" altLang="en-US" sz="1000" b="1">
              <a:solidFill>
                <a:srgbClr val="FF0000"/>
              </a:solidFill>
              <a:latin typeface="Arial" panose="020B0604020202020204" pitchFamily="34" charset="0"/>
            </a:endParaRPr>
          </a:p>
        </p:txBody>
      </p:sp>
      <p:cxnSp>
        <p:nvCxnSpPr>
          <p:cNvPr id="21" name="Straight Connector 87"/>
          <p:cNvCxnSpPr>
            <a:cxnSpLocks noChangeShapeType="1"/>
          </p:cNvCxnSpPr>
          <p:nvPr/>
        </p:nvCxnSpPr>
        <p:spPr bwMode="auto">
          <a:xfrm flipV="1">
            <a:off x="3160776"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Box 88"/>
          <p:cNvSpPr txBox="1">
            <a:spLocks noChangeArrowheads="1"/>
          </p:cNvSpPr>
          <p:nvPr/>
        </p:nvSpPr>
        <p:spPr bwMode="auto">
          <a:xfrm>
            <a:off x="2876614"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94</a:t>
            </a:r>
            <a:endParaRPr lang="en-GB" altLang="en-US" sz="1000" b="1">
              <a:solidFill>
                <a:srgbClr val="FF0000"/>
              </a:solidFill>
              <a:latin typeface="Arial" panose="020B0604020202020204" pitchFamily="34" charset="0"/>
            </a:endParaRPr>
          </a:p>
        </p:txBody>
      </p:sp>
      <p:cxnSp>
        <p:nvCxnSpPr>
          <p:cNvPr id="23" name="Straight Connector 115"/>
          <p:cNvCxnSpPr>
            <a:cxnSpLocks noChangeShapeType="1"/>
          </p:cNvCxnSpPr>
          <p:nvPr/>
        </p:nvCxnSpPr>
        <p:spPr bwMode="auto">
          <a:xfrm>
            <a:off x="38434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4" name="TextBox 45"/>
          <p:cNvSpPr txBox="1"/>
          <p:nvPr/>
        </p:nvSpPr>
        <p:spPr>
          <a:xfrm>
            <a:off x="4251389" y="1060665"/>
            <a:ext cx="746125" cy="338137"/>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2022</a:t>
            </a:r>
            <a:endParaRPr lang="en-GB" sz="1050" b="1" dirty="0">
              <a:solidFill>
                <a:prstClr val="black"/>
              </a:solidFill>
              <a:ea typeface="ＭＳ Ｐゴシック" charset="-128"/>
              <a:cs typeface="Arial" pitchFamily="34" charset="0"/>
            </a:endParaRPr>
          </a:p>
        </p:txBody>
      </p:sp>
      <p:cxnSp>
        <p:nvCxnSpPr>
          <p:cNvPr id="25" name="Straight Connector 114"/>
          <p:cNvCxnSpPr>
            <a:cxnSpLocks noChangeShapeType="1"/>
          </p:cNvCxnSpPr>
          <p:nvPr/>
        </p:nvCxnSpPr>
        <p:spPr bwMode="auto">
          <a:xfrm>
            <a:off x="1057339"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6" name="Straight Connector 114"/>
          <p:cNvCxnSpPr>
            <a:cxnSpLocks noChangeShapeType="1"/>
          </p:cNvCxnSpPr>
          <p:nvPr/>
        </p:nvCxnSpPr>
        <p:spPr bwMode="auto">
          <a:xfrm>
            <a:off x="175425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68"/>
          <p:cNvSpPr/>
          <p:nvPr/>
        </p:nvSpPr>
        <p:spPr bwMode="auto">
          <a:xfrm>
            <a:off x="3163951" y="1406740"/>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28" name="Straight Connector 48"/>
          <p:cNvCxnSpPr>
            <a:cxnSpLocks noChangeShapeType="1"/>
          </p:cNvCxnSpPr>
          <p:nvPr/>
        </p:nvCxnSpPr>
        <p:spPr bwMode="auto">
          <a:xfrm flipV="1">
            <a:off x="3854514"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9" name="TextBox 61"/>
          <p:cNvSpPr txBox="1">
            <a:spLocks noChangeArrowheads="1"/>
          </p:cNvSpPr>
          <p:nvPr/>
        </p:nvSpPr>
        <p:spPr bwMode="auto">
          <a:xfrm>
            <a:off x="3570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95</a:t>
            </a:r>
            <a:endParaRPr lang="en-GB" altLang="en-US" sz="1000" b="1">
              <a:solidFill>
                <a:srgbClr val="FF0000"/>
              </a:solidFill>
              <a:latin typeface="Arial" panose="020B0604020202020204" pitchFamily="34" charset="0"/>
            </a:endParaRPr>
          </a:p>
        </p:txBody>
      </p:sp>
      <p:cxnSp>
        <p:nvCxnSpPr>
          <p:cNvPr id="30" name="Straight Connector 62"/>
          <p:cNvCxnSpPr>
            <a:cxnSpLocks noChangeShapeType="1"/>
          </p:cNvCxnSpPr>
          <p:nvPr/>
        </p:nvCxnSpPr>
        <p:spPr bwMode="auto">
          <a:xfrm flipV="1">
            <a:off x="4556189" y="1406740"/>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1" name="TextBox 63"/>
          <p:cNvSpPr txBox="1">
            <a:spLocks noChangeArrowheads="1"/>
          </p:cNvSpPr>
          <p:nvPr/>
        </p:nvSpPr>
        <p:spPr bwMode="auto">
          <a:xfrm>
            <a:off x="4272026"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96</a:t>
            </a:r>
            <a:endParaRPr lang="en-GB" altLang="en-US" sz="1000" b="1">
              <a:solidFill>
                <a:srgbClr val="FF0000"/>
              </a:solidFill>
              <a:latin typeface="Arial" panose="020B0604020202020204" pitchFamily="34" charset="0"/>
            </a:endParaRPr>
          </a:p>
        </p:txBody>
      </p:sp>
      <p:cxnSp>
        <p:nvCxnSpPr>
          <p:cNvPr id="32" name="Straight Connector 64"/>
          <p:cNvCxnSpPr>
            <a:cxnSpLocks noChangeShapeType="1"/>
          </p:cNvCxnSpPr>
          <p:nvPr/>
        </p:nvCxnSpPr>
        <p:spPr bwMode="auto">
          <a:xfrm flipV="1">
            <a:off x="5253101" y="140674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3" name="TextBox 65"/>
          <p:cNvSpPr txBox="1">
            <a:spLocks noChangeArrowheads="1"/>
          </p:cNvSpPr>
          <p:nvPr/>
        </p:nvSpPr>
        <p:spPr bwMode="auto">
          <a:xfrm>
            <a:off x="4967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97</a:t>
            </a:r>
            <a:endParaRPr lang="en-GB" altLang="en-US" sz="1000" b="1">
              <a:solidFill>
                <a:srgbClr val="FF0000"/>
              </a:solidFill>
              <a:latin typeface="Arial" panose="020B0604020202020204" pitchFamily="34" charset="0"/>
            </a:endParaRPr>
          </a:p>
        </p:txBody>
      </p:sp>
      <p:cxnSp>
        <p:nvCxnSpPr>
          <p:cNvPr id="34" name="Straight Connector 66"/>
          <p:cNvCxnSpPr>
            <a:cxnSpLocks noChangeShapeType="1"/>
          </p:cNvCxnSpPr>
          <p:nvPr/>
        </p:nvCxnSpPr>
        <p:spPr bwMode="auto">
          <a:xfrm flipV="1">
            <a:off x="5878576"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5" name="TextBox 67"/>
          <p:cNvSpPr txBox="1">
            <a:spLocks noChangeArrowheads="1"/>
          </p:cNvSpPr>
          <p:nvPr/>
        </p:nvSpPr>
        <p:spPr bwMode="auto">
          <a:xfrm>
            <a:off x="5594414" y="140674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98</a:t>
            </a:r>
            <a:endParaRPr lang="en-GB" altLang="en-US" sz="1000" b="1">
              <a:solidFill>
                <a:srgbClr val="FF0000"/>
              </a:solidFill>
              <a:latin typeface="Arial" panose="020B0604020202020204" pitchFamily="34" charset="0"/>
            </a:endParaRPr>
          </a:p>
        </p:txBody>
      </p:sp>
      <p:sp>
        <p:nvSpPr>
          <p:cNvPr id="36" name="TextBox 77"/>
          <p:cNvSpPr txBox="1"/>
          <p:nvPr/>
        </p:nvSpPr>
        <p:spPr>
          <a:xfrm>
            <a:off x="1632014" y="1067015"/>
            <a:ext cx="747712"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2021</a:t>
            </a:r>
            <a:endParaRPr lang="en-GB" sz="1050" b="1" dirty="0">
              <a:solidFill>
                <a:prstClr val="black"/>
              </a:solidFill>
              <a:ea typeface="ＭＳ Ｐゴシック" charset="-128"/>
              <a:cs typeface="Arial" pitchFamily="34" charset="0"/>
            </a:endParaRPr>
          </a:p>
        </p:txBody>
      </p:sp>
      <p:cxnSp>
        <p:nvCxnSpPr>
          <p:cNvPr id="37" name="Straight Connector 114"/>
          <p:cNvCxnSpPr>
            <a:cxnSpLocks noChangeShapeType="1"/>
          </p:cNvCxnSpPr>
          <p:nvPr/>
        </p:nvCxnSpPr>
        <p:spPr bwMode="auto">
          <a:xfrm>
            <a:off x="8618601" y="157660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8" name="TextBox 116"/>
          <p:cNvSpPr txBox="1">
            <a:spLocks noChangeArrowheads="1"/>
          </p:cNvSpPr>
          <p:nvPr/>
        </p:nvSpPr>
        <p:spPr bwMode="auto">
          <a:xfrm>
            <a:off x="943039" y="1144802"/>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TSG#</a:t>
            </a:r>
            <a:endParaRPr lang="en-GB" altLang="en-US" sz="1000" b="1">
              <a:solidFill>
                <a:srgbClr val="FF0000"/>
              </a:solidFill>
              <a:latin typeface="Arial" panose="020B0604020202020204" pitchFamily="34" charset="0"/>
            </a:endParaRPr>
          </a:p>
        </p:txBody>
      </p:sp>
      <p:sp>
        <p:nvSpPr>
          <p:cNvPr id="39" name="Rectangle 79"/>
          <p:cNvSpPr/>
          <p:nvPr/>
        </p:nvSpPr>
        <p:spPr bwMode="auto">
          <a:xfrm>
            <a:off x="8648764" y="1400390"/>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40" name="Straight Connector 48"/>
          <p:cNvCxnSpPr>
            <a:cxnSpLocks noChangeShapeType="1"/>
          </p:cNvCxnSpPr>
          <p:nvPr/>
        </p:nvCxnSpPr>
        <p:spPr bwMode="auto">
          <a:xfrm flipV="1">
            <a:off x="9196451" y="13797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 name="TextBox 61"/>
          <p:cNvSpPr txBox="1">
            <a:spLocks noChangeArrowheads="1"/>
          </p:cNvSpPr>
          <p:nvPr/>
        </p:nvSpPr>
        <p:spPr bwMode="auto">
          <a:xfrm>
            <a:off x="8845614" y="139721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103</a:t>
            </a:r>
            <a:endParaRPr lang="en-GB" altLang="en-US" sz="1000" b="1">
              <a:solidFill>
                <a:srgbClr val="FF0000"/>
              </a:solidFill>
              <a:latin typeface="Arial" panose="020B0604020202020204" pitchFamily="34" charset="0"/>
            </a:endParaRPr>
          </a:p>
        </p:txBody>
      </p:sp>
      <p:cxnSp>
        <p:nvCxnSpPr>
          <p:cNvPr id="42" name="Straight Connector 114"/>
          <p:cNvCxnSpPr>
            <a:cxnSpLocks noChangeShapeType="1"/>
          </p:cNvCxnSpPr>
          <p:nvPr/>
        </p:nvCxnSpPr>
        <p:spPr bwMode="auto">
          <a:xfrm>
            <a:off x="9196451" y="15702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3" name="TextBox 85"/>
          <p:cNvSpPr txBox="1"/>
          <p:nvPr/>
        </p:nvSpPr>
        <p:spPr>
          <a:xfrm>
            <a:off x="7094601" y="1074952"/>
            <a:ext cx="746125" cy="338138"/>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2023</a:t>
            </a:r>
            <a:endParaRPr lang="en-GB" sz="1050" b="1" dirty="0">
              <a:solidFill>
                <a:prstClr val="black"/>
              </a:solidFill>
              <a:ea typeface="ＭＳ Ｐゴシック" charset="-128"/>
              <a:cs typeface="Arial" pitchFamily="34" charset="0"/>
            </a:endParaRPr>
          </a:p>
        </p:txBody>
      </p:sp>
      <p:cxnSp>
        <p:nvCxnSpPr>
          <p:cNvPr id="44" name="Straight Connector 114"/>
          <p:cNvCxnSpPr>
            <a:cxnSpLocks noChangeShapeType="1"/>
          </p:cNvCxnSpPr>
          <p:nvPr/>
        </p:nvCxnSpPr>
        <p:spPr bwMode="auto">
          <a:xfrm>
            <a:off x="7953439"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5" name="Straight Connector 114"/>
          <p:cNvCxnSpPr>
            <a:cxnSpLocks noChangeShapeType="1"/>
          </p:cNvCxnSpPr>
          <p:nvPr/>
        </p:nvCxnSpPr>
        <p:spPr bwMode="auto">
          <a:xfrm>
            <a:off x="6561201"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6" name="Straight Connector 114"/>
          <p:cNvCxnSpPr>
            <a:cxnSpLocks noChangeShapeType="1"/>
          </p:cNvCxnSpPr>
          <p:nvPr/>
        </p:nvCxnSpPr>
        <p:spPr bwMode="auto">
          <a:xfrm>
            <a:off x="7258114"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114"/>
          <p:cNvCxnSpPr>
            <a:cxnSpLocks noChangeShapeType="1"/>
          </p:cNvCxnSpPr>
          <p:nvPr/>
        </p:nvCxnSpPr>
        <p:spPr bwMode="auto">
          <a:xfrm>
            <a:off x="53039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8" name="Straight Connector 114"/>
          <p:cNvCxnSpPr>
            <a:cxnSpLocks noChangeShapeType="1"/>
          </p:cNvCxnSpPr>
          <p:nvPr/>
        </p:nvCxnSpPr>
        <p:spPr bwMode="auto">
          <a:xfrm>
            <a:off x="4538726"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114"/>
          <p:cNvCxnSpPr>
            <a:cxnSpLocks noChangeShapeType="1"/>
          </p:cNvCxnSpPr>
          <p:nvPr/>
        </p:nvCxnSpPr>
        <p:spPr bwMode="auto">
          <a:xfrm>
            <a:off x="3146489" y="1578190"/>
            <a:ext cx="0" cy="347503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76"/>
          <p:cNvCxnSpPr>
            <a:cxnSpLocks noChangeShapeType="1"/>
          </p:cNvCxnSpPr>
          <p:nvPr/>
        </p:nvCxnSpPr>
        <p:spPr bwMode="auto">
          <a:xfrm flipV="1">
            <a:off x="8636064" y="1405152"/>
            <a:ext cx="11112"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14"/>
          <p:cNvCxnSpPr>
            <a:cxnSpLocks noChangeShapeType="1"/>
          </p:cNvCxnSpPr>
          <p:nvPr/>
        </p:nvCxnSpPr>
        <p:spPr bwMode="auto">
          <a:xfrm>
            <a:off x="5899214" y="155755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2" name="TextBox 1"/>
          <p:cNvSpPr txBox="1">
            <a:spLocks noChangeArrowheads="1"/>
          </p:cNvSpPr>
          <p:nvPr/>
        </p:nvSpPr>
        <p:spPr bwMode="auto">
          <a:xfrm>
            <a:off x="7458138" y="5867471"/>
            <a:ext cx="30154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b="1" i="1" dirty="0">
                <a:solidFill>
                  <a:srgbClr val="000000"/>
                </a:solidFill>
              </a:rPr>
              <a:t>Note: starting dates are indicative</a:t>
            </a:r>
          </a:p>
        </p:txBody>
      </p:sp>
      <p:sp>
        <p:nvSpPr>
          <p:cNvPr id="53" name="Chevron 60"/>
          <p:cNvSpPr>
            <a:spLocks noChangeArrowheads="1"/>
          </p:cNvSpPr>
          <p:nvPr/>
        </p:nvSpPr>
        <p:spPr bwMode="auto">
          <a:xfrm>
            <a:off x="3924364" y="2778340"/>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RAN1</a:t>
            </a:r>
          </a:p>
        </p:txBody>
      </p:sp>
      <p:cxnSp>
        <p:nvCxnSpPr>
          <p:cNvPr id="54" name="Straight Connector 115"/>
          <p:cNvCxnSpPr>
            <a:cxnSpLocks noChangeShapeType="1"/>
          </p:cNvCxnSpPr>
          <p:nvPr/>
        </p:nvCxnSpPr>
        <p:spPr bwMode="auto">
          <a:xfrm>
            <a:off x="9761601" y="1513102"/>
            <a:ext cx="0" cy="35385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5" name="TextBox 61"/>
          <p:cNvSpPr txBox="1">
            <a:spLocks noChangeArrowheads="1"/>
          </p:cNvSpPr>
          <p:nvPr/>
        </p:nvSpPr>
        <p:spPr bwMode="auto">
          <a:xfrm>
            <a:off x="9388539" y="136070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104</a:t>
            </a:r>
            <a:endParaRPr lang="en-GB" altLang="en-US" sz="1000" b="1">
              <a:solidFill>
                <a:srgbClr val="FF0000"/>
              </a:solidFill>
              <a:latin typeface="Arial" panose="020B0604020202020204" pitchFamily="34" charset="0"/>
            </a:endParaRPr>
          </a:p>
        </p:txBody>
      </p:sp>
      <p:sp>
        <p:nvSpPr>
          <p:cNvPr id="56" name="TextBox 96"/>
          <p:cNvSpPr txBox="1"/>
          <p:nvPr/>
        </p:nvSpPr>
        <p:spPr>
          <a:xfrm>
            <a:off x="9277414" y="1062252"/>
            <a:ext cx="746125"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2024</a:t>
            </a:r>
            <a:endParaRPr lang="en-GB" sz="1050" b="1" dirty="0">
              <a:solidFill>
                <a:prstClr val="black"/>
              </a:solidFill>
              <a:ea typeface="ＭＳ Ｐゴシック" charset="-128"/>
              <a:cs typeface="Arial" pitchFamily="34" charset="0"/>
            </a:endParaRPr>
          </a:p>
        </p:txBody>
      </p:sp>
      <p:cxnSp>
        <p:nvCxnSpPr>
          <p:cNvPr id="57" name="Straight Connector 114"/>
          <p:cNvCxnSpPr>
            <a:cxnSpLocks noChangeShapeType="1"/>
          </p:cNvCxnSpPr>
          <p:nvPr/>
        </p:nvCxnSpPr>
        <p:spPr bwMode="auto">
          <a:xfrm>
            <a:off x="2498789" y="15575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 name="Chevron 73"/>
          <p:cNvSpPr>
            <a:spLocks noChangeArrowheads="1"/>
          </p:cNvSpPr>
          <p:nvPr/>
        </p:nvSpPr>
        <p:spPr bwMode="auto">
          <a:xfrm>
            <a:off x="3906901" y="2771990"/>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59" name="Chevron 60"/>
          <p:cNvSpPr>
            <a:spLocks noChangeArrowheads="1"/>
          </p:cNvSpPr>
          <p:nvPr/>
        </p:nvSpPr>
        <p:spPr bwMode="auto">
          <a:xfrm>
            <a:off x="4621276" y="3022815"/>
            <a:ext cx="4014788"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 Completion (RAN2, RAN3, RAN4 core)</a:t>
            </a:r>
          </a:p>
        </p:txBody>
      </p:sp>
      <p:sp>
        <p:nvSpPr>
          <p:cNvPr id="60" name="Chevron 73"/>
          <p:cNvSpPr>
            <a:spLocks noChangeArrowheads="1"/>
          </p:cNvSpPr>
          <p:nvPr/>
        </p:nvSpPr>
        <p:spPr bwMode="auto">
          <a:xfrm>
            <a:off x="4603814" y="3021227"/>
            <a:ext cx="611187" cy="207963"/>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1" name="Chevron 60"/>
          <p:cNvSpPr>
            <a:spLocks noChangeArrowheads="1"/>
          </p:cNvSpPr>
          <p:nvPr/>
        </p:nvSpPr>
        <p:spPr bwMode="auto">
          <a:xfrm>
            <a:off x="2811526" y="2537040"/>
            <a:ext cx="3765550" cy="207962"/>
          </a:xfrm>
          <a:prstGeom prst="chevron">
            <a:avLst>
              <a:gd name="adj" fmla="val 49962"/>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dirty="0">
                <a:solidFill>
                  <a:srgbClr val="000000"/>
                </a:solidFill>
                <a:cs typeface="Arial" panose="020B0604020202020204" pitchFamily="34" charset="0"/>
              </a:rPr>
              <a:t>Stage 2 (SA2, SA6,…)</a:t>
            </a:r>
          </a:p>
        </p:txBody>
      </p:sp>
      <p:sp>
        <p:nvSpPr>
          <p:cNvPr id="62" name="Chevron 73"/>
          <p:cNvSpPr>
            <a:spLocks noChangeArrowheads="1"/>
          </p:cNvSpPr>
          <p:nvPr/>
        </p:nvSpPr>
        <p:spPr bwMode="auto">
          <a:xfrm>
            <a:off x="2794064" y="2535452"/>
            <a:ext cx="611187"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3" name="Chevron 60"/>
          <p:cNvSpPr>
            <a:spLocks noChangeArrowheads="1"/>
          </p:cNvSpPr>
          <p:nvPr/>
        </p:nvSpPr>
        <p:spPr bwMode="auto">
          <a:xfrm>
            <a:off x="1874901" y="2287802"/>
            <a:ext cx="1970088" cy="207963"/>
          </a:xfrm>
          <a:prstGeom prst="chevron">
            <a:avLst>
              <a:gd name="adj" fmla="val 49998"/>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Content def. RAN4</a:t>
            </a:r>
          </a:p>
        </p:txBody>
      </p:sp>
      <p:sp>
        <p:nvSpPr>
          <p:cNvPr id="64" name="Chevron 73"/>
          <p:cNvSpPr>
            <a:spLocks noChangeArrowheads="1"/>
          </p:cNvSpPr>
          <p:nvPr/>
        </p:nvSpPr>
        <p:spPr bwMode="auto">
          <a:xfrm>
            <a:off x="1857439" y="2286215"/>
            <a:ext cx="611187" cy="209550"/>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5" name="Chevron 60"/>
          <p:cNvSpPr>
            <a:spLocks noChangeArrowheads="1"/>
          </p:cNvSpPr>
          <p:nvPr/>
        </p:nvSpPr>
        <p:spPr bwMode="auto">
          <a:xfrm>
            <a:off x="1168464" y="1975065"/>
            <a:ext cx="1970087" cy="207962"/>
          </a:xfrm>
          <a:prstGeom prst="chevron">
            <a:avLst>
              <a:gd name="adj"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Rel-18 Content def.</a:t>
            </a:r>
          </a:p>
        </p:txBody>
      </p:sp>
      <p:sp>
        <p:nvSpPr>
          <p:cNvPr id="66" name="Chevron 73"/>
          <p:cNvSpPr>
            <a:spLocks noChangeArrowheads="1"/>
          </p:cNvSpPr>
          <p:nvPr/>
        </p:nvSpPr>
        <p:spPr bwMode="auto">
          <a:xfrm>
            <a:off x="1151001" y="1975065"/>
            <a:ext cx="611188" cy="207962"/>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7" name="Chevron 60"/>
          <p:cNvSpPr>
            <a:spLocks noChangeArrowheads="1"/>
          </p:cNvSpPr>
          <p:nvPr/>
        </p:nvSpPr>
        <p:spPr bwMode="auto">
          <a:xfrm>
            <a:off x="855726" y="1663915"/>
            <a:ext cx="2284413" cy="207962"/>
          </a:xfrm>
          <a:prstGeom prst="chevron">
            <a:avLst>
              <a:gd name="adj" fmla="val 49991"/>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1 (SA1)</a:t>
            </a:r>
          </a:p>
        </p:txBody>
      </p:sp>
      <p:sp>
        <p:nvSpPr>
          <p:cNvPr id="68" name="Chevron 73"/>
          <p:cNvSpPr>
            <a:spLocks noChangeArrowheads="1"/>
          </p:cNvSpPr>
          <p:nvPr/>
        </p:nvSpPr>
        <p:spPr bwMode="auto">
          <a:xfrm>
            <a:off x="838263" y="1662327"/>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9" name="Chevron 60"/>
          <p:cNvSpPr>
            <a:spLocks noChangeArrowheads="1"/>
          </p:cNvSpPr>
          <p:nvPr/>
        </p:nvSpPr>
        <p:spPr bwMode="auto">
          <a:xfrm>
            <a:off x="5546789" y="3256177"/>
            <a:ext cx="3071812" cy="207963"/>
          </a:xfrm>
          <a:prstGeom prst="chevron">
            <a:avLst>
              <a:gd name="adj" fmla="val 49989"/>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3 (CT &amp; SA)</a:t>
            </a:r>
          </a:p>
        </p:txBody>
      </p:sp>
      <p:sp>
        <p:nvSpPr>
          <p:cNvPr id="70" name="Chevron 73"/>
          <p:cNvSpPr>
            <a:spLocks noChangeArrowheads="1"/>
          </p:cNvSpPr>
          <p:nvPr/>
        </p:nvSpPr>
        <p:spPr bwMode="auto">
          <a:xfrm>
            <a:off x="5529326" y="3254590"/>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1" name="Chevron 60"/>
          <p:cNvSpPr>
            <a:spLocks noChangeArrowheads="1"/>
          </p:cNvSpPr>
          <p:nvPr/>
        </p:nvSpPr>
        <p:spPr bwMode="auto">
          <a:xfrm>
            <a:off x="4680014" y="3487952"/>
            <a:ext cx="4525962" cy="207963"/>
          </a:xfrm>
          <a:prstGeom prst="chevron">
            <a:avLst>
              <a:gd name="adj" fmla="val 49975"/>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ASN.1 &amp; Open APIs</a:t>
            </a:r>
          </a:p>
        </p:txBody>
      </p:sp>
      <p:sp>
        <p:nvSpPr>
          <p:cNvPr id="72" name="Chevron 73"/>
          <p:cNvSpPr>
            <a:spLocks noChangeArrowheads="1"/>
          </p:cNvSpPr>
          <p:nvPr/>
        </p:nvSpPr>
        <p:spPr bwMode="auto">
          <a:xfrm>
            <a:off x="4662551" y="3486365"/>
            <a:ext cx="611188" cy="209550"/>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3" name="Chevron 60"/>
          <p:cNvSpPr>
            <a:spLocks noChangeArrowheads="1"/>
          </p:cNvSpPr>
          <p:nvPr/>
        </p:nvSpPr>
        <p:spPr bwMode="auto">
          <a:xfrm>
            <a:off x="5746814" y="3721315"/>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RAN4 performance</a:t>
            </a:r>
          </a:p>
        </p:txBody>
      </p:sp>
      <p:sp>
        <p:nvSpPr>
          <p:cNvPr id="74" name="Chevron 73"/>
          <p:cNvSpPr>
            <a:spLocks noChangeArrowheads="1"/>
          </p:cNvSpPr>
          <p:nvPr/>
        </p:nvSpPr>
        <p:spPr bwMode="auto">
          <a:xfrm>
            <a:off x="5729351" y="3721315"/>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5" name="Rectangle 12"/>
          <p:cNvSpPr>
            <a:spLocks noChangeArrowheads="1"/>
          </p:cNvSpPr>
          <p:nvPr/>
        </p:nvSpPr>
        <p:spPr bwMode="auto">
          <a:xfrm>
            <a:off x="2703576" y="947952"/>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76" name="Straight Connector 114"/>
          <p:cNvCxnSpPr>
            <a:cxnSpLocks noChangeShapeType="1"/>
          </p:cNvCxnSpPr>
          <p:nvPr/>
        </p:nvCxnSpPr>
        <p:spPr bwMode="auto">
          <a:xfrm>
            <a:off x="3149664" y="1262277"/>
            <a:ext cx="0" cy="4476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7" name="Chevron 73"/>
          <p:cNvSpPr>
            <a:spLocks noChangeArrowheads="1"/>
          </p:cNvSpPr>
          <p:nvPr/>
        </p:nvSpPr>
        <p:spPr bwMode="auto">
          <a:xfrm>
            <a:off x="2844864" y="2535452"/>
            <a:ext cx="611187" cy="230188"/>
          </a:xfrm>
          <a:prstGeom prst="chevron">
            <a:avLst>
              <a:gd name="adj" fmla="val 50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en-US" sz="1000" b="1">
                <a:solidFill>
                  <a:srgbClr val="000000"/>
                </a:solidFill>
                <a:latin typeface="Arial" panose="020B0604020202020204" pitchFamily="34" charset="0"/>
              </a:rPr>
              <a:t>Prio</a:t>
            </a:r>
          </a:p>
        </p:txBody>
      </p:sp>
      <p:sp>
        <p:nvSpPr>
          <p:cNvPr id="78" name="Star: 5 Points 75"/>
          <p:cNvSpPr/>
          <p:nvPr/>
        </p:nvSpPr>
        <p:spPr bwMode="auto">
          <a:xfrm>
            <a:off x="2898839" y="2437027"/>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79" name="Star: 5 Points 78"/>
          <p:cNvSpPr/>
          <p:nvPr/>
        </p:nvSpPr>
        <p:spPr bwMode="auto">
          <a:xfrm>
            <a:off x="2902014" y="1524215"/>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0" name="Star: 5 Points 80"/>
          <p:cNvSpPr/>
          <p:nvPr/>
        </p:nvSpPr>
        <p:spPr bwMode="auto">
          <a:xfrm>
            <a:off x="2879789" y="1868702"/>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1" name="Chevron 60"/>
          <p:cNvSpPr>
            <a:spLocks noChangeArrowheads="1"/>
          </p:cNvSpPr>
          <p:nvPr/>
        </p:nvSpPr>
        <p:spPr bwMode="auto">
          <a:xfrm>
            <a:off x="3840226" y="4162640"/>
            <a:ext cx="2733675" cy="207962"/>
          </a:xfrm>
          <a:prstGeom prst="chevron">
            <a:avLst>
              <a:gd name="adj" fmla="val 4994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Stage 1 (SA5 OAM)</a:t>
            </a:r>
          </a:p>
        </p:txBody>
      </p:sp>
      <p:sp>
        <p:nvSpPr>
          <p:cNvPr id="82" name="Chevron 60"/>
          <p:cNvSpPr>
            <a:spLocks noChangeArrowheads="1"/>
          </p:cNvSpPr>
          <p:nvPr/>
        </p:nvSpPr>
        <p:spPr bwMode="auto">
          <a:xfrm>
            <a:off x="4194239" y="4396002"/>
            <a:ext cx="3778249" cy="336550"/>
          </a:xfrm>
          <a:prstGeom prst="chevron">
            <a:avLst>
              <a:gd name="adj" fmla="val 49986"/>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kern="0" dirty="0"/>
              <a:t>Stage 2 Functional and stage 3 work (OAM/CN related),</a:t>
            </a:r>
          </a:p>
          <a:p>
            <a:pPr algn="ctr"/>
            <a:r>
              <a:rPr lang="en-US" altLang="en-US" sz="900" b="1" kern="0" dirty="0"/>
              <a:t> provide inputs to CT</a:t>
            </a:r>
            <a:endParaRPr lang="fr-FR" altLang="en-US" sz="900" b="1" dirty="0"/>
          </a:p>
        </p:txBody>
      </p:sp>
      <p:sp>
        <p:nvSpPr>
          <p:cNvPr id="83" name="Chevron 60"/>
          <p:cNvSpPr>
            <a:spLocks noChangeArrowheads="1"/>
          </p:cNvSpPr>
          <p:nvPr/>
        </p:nvSpPr>
        <p:spPr bwMode="auto">
          <a:xfrm>
            <a:off x="4194240" y="4762113"/>
            <a:ext cx="4432600" cy="207963"/>
          </a:xfrm>
          <a:prstGeom prst="chevron">
            <a:avLst>
              <a:gd name="adj" fmla="val 4996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dirty="0">
                <a:solidFill>
                  <a:srgbClr val="000000"/>
                </a:solidFill>
              </a:rPr>
              <a:t>Stage 2 Functional and stage 3 </a:t>
            </a:r>
            <a:r>
              <a:rPr lang="en-US" altLang="en-US" sz="900" b="1" kern="0" dirty="0"/>
              <a:t>work</a:t>
            </a:r>
            <a:r>
              <a:rPr lang="en-US" altLang="en-US" sz="900" b="1" dirty="0">
                <a:solidFill>
                  <a:srgbClr val="000000"/>
                </a:solidFill>
              </a:rPr>
              <a:t> (RAN related)</a:t>
            </a:r>
          </a:p>
          <a:p>
            <a:pPr algn="ctr"/>
            <a:endParaRPr lang="fr-FR" altLang="en-US" sz="900" b="1" dirty="0">
              <a:solidFill>
                <a:srgbClr val="000000"/>
              </a:solidFill>
              <a:cs typeface="Arial" panose="020B0604020202020204" pitchFamily="34" charset="0"/>
            </a:endParaRPr>
          </a:p>
          <a:p>
            <a:pPr algn="ctr"/>
            <a:endParaRPr lang="fr-FR" altLang="en-US" sz="900" b="1" dirty="0">
              <a:solidFill>
                <a:srgbClr val="000000"/>
              </a:solidFill>
              <a:cs typeface="Arial" panose="020B0604020202020204" pitchFamily="34" charset="0"/>
            </a:endParaRPr>
          </a:p>
        </p:txBody>
      </p:sp>
      <p:sp>
        <p:nvSpPr>
          <p:cNvPr id="84" name="Chevron 60"/>
          <p:cNvSpPr>
            <a:spLocks noChangeArrowheads="1"/>
          </p:cNvSpPr>
          <p:nvPr/>
        </p:nvSpPr>
        <p:spPr bwMode="auto">
          <a:xfrm>
            <a:off x="3824351" y="3943565"/>
            <a:ext cx="2089150" cy="207962"/>
          </a:xfrm>
          <a:prstGeom prst="chevron">
            <a:avLst>
              <a:gd name="adj" fmla="val 4995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Studies (SA5 OAM)</a:t>
            </a:r>
          </a:p>
        </p:txBody>
      </p:sp>
      <p:sp>
        <p:nvSpPr>
          <p:cNvPr id="86" name="文本框 2"/>
          <p:cNvSpPr txBox="1">
            <a:spLocks noChangeArrowheads="1"/>
          </p:cNvSpPr>
          <p:nvPr/>
        </p:nvSpPr>
        <p:spPr bwMode="auto">
          <a:xfrm>
            <a:off x="1152589" y="461507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88" name="矩形 1"/>
          <p:cNvSpPr>
            <a:spLocks noChangeArrowheads="1"/>
          </p:cNvSpPr>
          <p:nvPr/>
        </p:nvSpPr>
        <p:spPr bwMode="auto">
          <a:xfrm>
            <a:off x="943039" y="5085322"/>
            <a:ext cx="8655050" cy="5711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文本框 2"/>
          <p:cNvSpPr txBox="1">
            <a:spLocks noChangeArrowheads="1"/>
          </p:cNvSpPr>
          <p:nvPr/>
        </p:nvSpPr>
        <p:spPr bwMode="auto">
          <a:xfrm>
            <a:off x="1147590" y="5216740"/>
            <a:ext cx="2260747" cy="29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b="1" dirty="0">
                <a:solidFill>
                  <a:srgbClr val="00B050"/>
                </a:solidFill>
              </a:rPr>
              <a:t>SA5 OAM Rel-19 Timeline </a:t>
            </a:r>
            <a:endParaRPr lang="zh-CN" altLang="en-US" b="1" dirty="0">
              <a:solidFill>
                <a:srgbClr val="00B050"/>
              </a:solidFill>
            </a:endParaRPr>
          </a:p>
        </p:txBody>
      </p:sp>
      <p:sp>
        <p:nvSpPr>
          <p:cNvPr id="90" name="Chevron 73"/>
          <p:cNvSpPr>
            <a:spLocks noChangeArrowheads="1"/>
          </p:cNvSpPr>
          <p:nvPr/>
        </p:nvSpPr>
        <p:spPr bwMode="auto">
          <a:xfrm>
            <a:off x="7258113" y="5114658"/>
            <a:ext cx="1360487" cy="23993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900" b="1" dirty="0">
                <a:solidFill>
                  <a:srgbClr val="000000"/>
                </a:solidFill>
              </a:rPr>
              <a:t>Rel-19 planning</a:t>
            </a:r>
          </a:p>
          <a:p>
            <a:pPr algn="ctr">
              <a:spcBef>
                <a:spcPct val="0"/>
              </a:spcBef>
              <a:buFontTx/>
              <a:buNone/>
              <a:defRPr/>
            </a:pPr>
            <a:endParaRPr lang="fr-FR" altLang="en-US" sz="1000" b="1" dirty="0">
              <a:solidFill>
                <a:prstClr val="black"/>
              </a:solidFill>
              <a:latin typeface="Arial" panose="020B0604020202020204" pitchFamily="34" charset="0"/>
            </a:endParaRPr>
          </a:p>
        </p:txBody>
      </p:sp>
      <p:sp>
        <p:nvSpPr>
          <p:cNvPr id="91" name="Chevron 73"/>
          <p:cNvSpPr>
            <a:spLocks noChangeArrowheads="1"/>
          </p:cNvSpPr>
          <p:nvPr/>
        </p:nvSpPr>
        <p:spPr bwMode="auto">
          <a:xfrm>
            <a:off x="7914116" y="5378708"/>
            <a:ext cx="1365250" cy="24906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1000" b="1" dirty="0">
                <a:solidFill>
                  <a:srgbClr val="000000"/>
                </a:solidFill>
              </a:rPr>
              <a:t>Start of Rel-19</a:t>
            </a:r>
            <a:endParaRPr lang="fr-FR" altLang="en-US" sz="1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47924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Rel-17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910702392"/>
              </p:ext>
            </p:extLst>
          </p:nvPr>
        </p:nvGraphicFramePr>
        <p:xfrm>
          <a:off x="682190" y="1399135"/>
          <a:ext cx="10706827" cy="1004684"/>
        </p:xfrm>
        <a:graphic>
          <a:graphicData uri="http://schemas.openxmlformats.org/drawingml/2006/table">
            <a:tbl>
              <a:tblPr/>
              <a:tblGrid>
                <a:gridCol w="1203025">
                  <a:extLst>
                    <a:ext uri="{9D8B030D-6E8A-4147-A177-3AD203B41FA5}">
                      <a16:colId xmlns:a16="http://schemas.microsoft.com/office/drawing/2014/main" xmlns="" val="20000"/>
                    </a:ext>
                  </a:extLst>
                </a:gridCol>
                <a:gridCol w="1014248">
                  <a:extLst>
                    <a:ext uri="{9D8B030D-6E8A-4147-A177-3AD203B41FA5}">
                      <a16:colId xmlns:a16="http://schemas.microsoft.com/office/drawing/2014/main" xmlns="" val="20001"/>
                    </a:ext>
                  </a:extLst>
                </a:gridCol>
                <a:gridCol w="834337">
                  <a:extLst>
                    <a:ext uri="{9D8B030D-6E8A-4147-A177-3AD203B41FA5}">
                      <a16:colId xmlns:a16="http://schemas.microsoft.com/office/drawing/2014/main" xmlns="" val="20002"/>
                    </a:ext>
                  </a:extLst>
                </a:gridCol>
                <a:gridCol w="2934936">
                  <a:extLst>
                    <a:ext uri="{9D8B030D-6E8A-4147-A177-3AD203B41FA5}">
                      <a16:colId xmlns:a16="http://schemas.microsoft.com/office/drawing/2014/main" xmlns="" val="20003"/>
                    </a:ext>
                  </a:extLst>
                </a:gridCol>
                <a:gridCol w="4720281">
                  <a:extLst>
                    <a:ext uri="{9D8B030D-6E8A-4147-A177-3AD203B41FA5}">
                      <a16:colId xmlns:a16="http://schemas.microsoft.com/office/drawing/2014/main" xmlns="" val="20004"/>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dirty="0">
                        <a:effectLst/>
                        <a:highlight>
                          <a:srgbClr val="FFFF00"/>
                        </a:highligh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847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6" name="矩形 5"/>
          <p:cNvSpPr/>
          <p:nvPr/>
        </p:nvSpPr>
        <p:spPr>
          <a:xfrm>
            <a:off x="619756" y="2752076"/>
            <a:ext cx="5121825" cy="95410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n-lt"/>
                <a:cs typeface="Arial" charset="0"/>
              </a:rPr>
              <a:t>The following Rel-17 WI are agreed to postpone to Rel-18</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err="1" smtClean="0">
                <a:solidFill>
                  <a:prstClr val="black"/>
                </a:solidFill>
                <a:latin typeface="+mn-lt"/>
                <a:cs typeface="Arial" charset="0"/>
              </a:rPr>
              <a:t>eQoE</a:t>
            </a:r>
            <a:r>
              <a:rPr lang="en-US" altLang="zh-CN" sz="1400" b="1" dirty="0" smtClean="0">
                <a:solidFill>
                  <a:prstClr val="black"/>
                </a:solidFill>
                <a:latin typeface="+mn-lt"/>
                <a:cs typeface="Arial" charset="0"/>
              </a:rPr>
              <a:t>: </a:t>
            </a:r>
            <a:r>
              <a:rPr lang="en-US" altLang="zh-CN" sz="1400" dirty="0">
                <a:latin typeface="+mn-lt"/>
              </a:rPr>
              <a:t>Enhancement of </a:t>
            </a:r>
            <a:r>
              <a:rPr lang="en-US" altLang="zh-CN" sz="1400" dirty="0" err="1">
                <a:latin typeface="+mn-lt"/>
              </a:rPr>
              <a:t>QoE</a:t>
            </a:r>
            <a:r>
              <a:rPr lang="en-US" altLang="zh-CN" sz="1400" dirty="0">
                <a:latin typeface="+mn-lt"/>
              </a:rPr>
              <a:t> Measurement </a:t>
            </a:r>
            <a:r>
              <a:rPr lang="en-US" altLang="zh-CN" sz="1400" dirty="0" smtClean="0">
                <a:latin typeface="+mn-lt"/>
              </a:rPr>
              <a:t>Collection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a:latin typeface="+mn-lt"/>
              </a:rPr>
              <a:t>MSAC:</a:t>
            </a:r>
            <a:r>
              <a:rPr lang="en-US" altLang="zh-CN" sz="1400" dirty="0">
                <a:latin typeface="+mn-lt"/>
              </a:rPr>
              <a:t> Access control for management </a:t>
            </a:r>
            <a:r>
              <a:rPr lang="en-US" altLang="zh-CN" sz="1400" dirty="0" smtClean="0">
                <a:latin typeface="+mn-lt"/>
              </a:rPr>
              <a:t>service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err="1">
                <a:latin typeface="+mn-lt"/>
              </a:rPr>
              <a:t>eNETSLICE_PRO</a:t>
            </a:r>
            <a:r>
              <a:rPr lang="en-US" altLang="zh-CN" sz="1400" b="1" dirty="0">
                <a:latin typeface="+mn-lt"/>
              </a:rPr>
              <a:t>: </a:t>
            </a:r>
            <a:r>
              <a:rPr lang="en-US" altLang="zh-CN" sz="1400" dirty="0">
                <a:latin typeface="+mn-lt"/>
              </a:rPr>
              <a:t>Network slice provisioning </a:t>
            </a:r>
            <a:r>
              <a:rPr lang="en-US" altLang="zh-CN" sz="1400" dirty="0" smtClean="0">
                <a:latin typeface="+mn-lt"/>
              </a:rPr>
              <a:t>enhancement</a:t>
            </a:r>
            <a:endParaRPr lang="en-US" altLang="zh-CN" sz="1400" dirty="0">
              <a:solidFill>
                <a:prstClr val="black"/>
              </a:solidFill>
              <a:latin typeface="+mn-lt"/>
              <a:cs typeface="Arial" charset="0"/>
            </a:endParaRPr>
          </a:p>
        </p:txBody>
      </p:sp>
    </p:spTree>
    <p:extLst>
      <p:ext uri="{BB962C8B-B14F-4D97-AF65-F5344CB8AC3E}">
        <p14:creationId xmlns:p14="http://schemas.microsoft.com/office/powerpoint/2010/main" val="105640271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Agreed 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2703625935"/>
              </p:ext>
            </p:extLst>
          </p:nvPr>
        </p:nvGraphicFramePr>
        <p:xfrm>
          <a:off x="110690" y="1464734"/>
          <a:ext cx="11902965" cy="1055802"/>
        </p:xfrm>
        <a:graphic>
          <a:graphicData uri="http://schemas.openxmlformats.org/drawingml/2006/table">
            <a:tbl>
              <a:tblPr/>
              <a:tblGrid>
                <a:gridCol w="1203025">
                  <a:extLst>
                    <a:ext uri="{9D8B030D-6E8A-4147-A177-3AD203B41FA5}">
                      <a16:colId xmlns:a16="http://schemas.microsoft.com/office/drawing/2014/main" xmlns="" val="20000"/>
                    </a:ext>
                  </a:extLst>
                </a:gridCol>
                <a:gridCol w="903705">
                  <a:extLst>
                    <a:ext uri="{9D8B030D-6E8A-4147-A177-3AD203B41FA5}">
                      <a16:colId xmlns:a16="http://schemas.microsoft.com/office/drawing/2014/main" xmlns="" val="20001"/>
                    </a:ext>
                  </a:extLst>
                </a:gridCol>
                <a:gridCol w="848293">
                  <a:extLst>
                    <a:ext uri="{9D8B030D-6E8A-4147-A177-3AD203B41FA5}">
                      <a16:colId xmlns:a16="http://schemas.microsoft.com/office/drawing/2014/main" xmlns="" val="20002"/>
                    </a:ext>
                  </a:extLst>
                </a:gridCol>
                <a:gridCol w="3031523">
                  <a:extLst>
                    <a:ext uri="{9D8B030D-6E8A-4147-A177-3AD203B41FA5}">
                      <a16:colId xmlns:a16="http://schemas.microsoft.com/office/drawing/2014/main" xmlns="" val="20003"/>
                    </a:ext>
                  </a:extLst>
                </a:gridCol>
                <a:gridCol w="2559084">
                  <a:extLst>
                    <a:ext uri="{9D8B030D-6E8A-4147-A177-3AD203B41FA5}">
                      <a16:colId xmlns:a16="http://schemas.microsoft.com/office/drawing/2014/main" xmlns="" val="20004"/>
                    </a:ext>
                  </a:extLst>
                </a:gridCol>
                <a:gridCol w="3357335">
                  <a:extLst>
                    <a:ext uri="{9D8B030D-6E8A-4147-A177-3AD203B41FA5}">
                      <a16:colId xmlns:a16="http://schemas.microsoft.com/office/drawing/2014/main" xmlns=""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dirty="0">
                        <a:effectLst/>
                        <a:highlight>
                          <a:srgbClr val="FFFF00"/>
                        </a:highlight>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highlight>
                          <a:srgbClr val="FFFF00"/>
                        </a:highligh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3130679958"/>
              </p:ext>
            </p:extLst>
          </p:nvPr>
        </p:nvGraphicFramePr>
        <p:xfrm>
          <a:off x="351418" y="1558060"/>
          <a:ext cx="11537378" cy="221742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extLst>
                    <a:ext uri="{9D8B030D-6E8A-4147-A177-3AD203B41FA5}">
                      <a16:colId xmlns:a16="http://schemas.microsoft.com/office/drawing/2014/main" xmlns="" val="20002"/>
                    </a:ext>
                  </a:extLst>
                </a:gridCol>
                <a:gridCol w="2733373">
                  <a:extLst>
                    <a:ext uri="{9D8B030D-6E8A-4147-A177-3AD203B41FA5}">
                      <a16:colId xmlns:a16="http://schemas.microsoft.com/office/drawing/2014/main" xmlns=""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S5-223014 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needed. </a:t>
            </a:r>
            <a:endParaRPr lang="en-US" altLang="zh-CN" sz="1000" dirty="0">
              <a:solidFill>
                <a:prstClr val="black"/>
              </a:solidFill>
              <a:latin typeface="+mn-lt"/>
            </a:endParaRPr>
          </a:p>
        </p:txBody>
      </p:sp>
    </p:spTree>
    <p:extLst>
      <p:ext uri="{BB962C8B-B14F-4D97-AF65-F5344CB8AC3E}">
        <p14:creationId xmlns:p14="http://schemas.microsoft.com/office/powerpoint/2010/main" val="196020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(1/2)</a:t>
            </a:r>
            <a:endParaRPr lang="sv-SE" sz="2800" kern="0" dirty="0"/>
          </a:p>
        </p:txBody>
      </p:sp>
      <p:sp>
        <p:nvSpPr>
          <p:cNvPr id="8" name="矩形 7"/>
          <p:cNvSpPr/>
          <p:nvPr/>
        </p:nvSpPr>
        <p:spPr>
          <a:xfrm>
            <a:off x="205572" y="540034"/>
            <a:ext cx="11497330" cy="5693866"/>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400" b="1" dirty="0">
                <a:solidFill>
                  <a:srgbClr val="0000FF"/>
                </a:solidFill>
                <a:latin typeface="+mn-lt"/>
                <a:cs typeface="Arial" charset="0"/>
              </a:rPr>
              <a:t>Forge collaboration background information: </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SA approved forge structure: SP-220341 Proposed recommendations on Storage of 3GPP </a:t>
            </a:r>
            <a:r>
              <a:rPr lang="en-US" altLang="zh-CN" sz="1400" b="1" dirty="0" err="1">
                <a:solidFill>
                  <a:prstClr val="black"/>
                </a:solidFill>
                <a:latin typeface="+mn-lt"/>
                <a:cs typeface="Arial" charset="0"/>
              </a:rPr>
              <a:t>OpenAPI</a:t>
            </a:r>
            <a:r>
              <a:rPr lang="en-US" altLang="zh-CN" sz="1400" b="1" dirty="0">
                <a:solidFill>
                  <a:prstClr val="black"/>
                </a:solidFill>
                <a:latin typeface="+mn-lt"/>
                <a:cs typeface="Arial" charset="0"/>
              </a:rPr>
              <a:t> specification files in 3GPP Forge</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Request from CT Chair and CT expect: </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A. Update the file names to start with TS number, Correct internal references to common </a:t>
            </a:r>
            <a:r>
              <a:rPr lang="en-US" altLang="zh-CN" sz="1400" dirty="0" err="1">
                <a:solidFill>
                  <a:prstClr val="black"/>
                </a:solidFill>
                <a:latin typeface="+mn-lt"/>
                <a:cs typeface="Arial" charset="0"/>
              </a:rPr>
              <a:t>defs</a:t>
            </a:r>
            <a:r>
              <a:rPr lang="en-US" altLang="zh-CN" sz="1400" dirty="0">
                <a:solidFill>
                  <a:prstClr val="black"/>
                </a:solidFill>
                <a:latin typeface="+mn-lt"/>
                <a:cs typeface="Arial" charset="0"/>
              </a:rPr>
              <a:t> (and other SA5 spec) to take into account the file name update</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B. Use relative URIs to refer to external specifications (e.g. TS29571)</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C: “</a:t>
            </a:r>
            <a:r>
              <a:rPr lang="en-US" altLang="zh-CN" sz="1400" dirty="0" err="1">
                <a:solidFill>
                  <a:prstClr val="black"/>
                </a:solidFill>
                <a:latin typeface="+mn-lt"/>
                <a:cs typeface="Arial" charset="0"/>
              </a:rPr>
              <a:t>comDefs.yaml</a:t>
            </a:r>
            <a:r>
              <a:rPr lang="en-US" altLang="zh-CN" sz="1400" dirty="0">
                <a:solidFill>
                  <a:prstClr val="black"/>
                </a:solidFill>
                <a:latin typeface="+mn-lt"/>
                <a:cs typeface="Arial" charset="0"/>
              </a:rPr>
              <a:t>" and “"</a:t>
            </a:r>
            <a:r>
              <a:rPr lang="en-US" altLang="zh-CN" sz="1400" dirty="0" err="1">
                <a:solidFill>
                  <a:prstClr val="black"/>
                </a:solidFill>
                <a:latin typeface="+mn-lt"/>
                <a:cs typeface="Arial" charset="0"/>
              </a:rPr>
              <a:t>coslaNrm.yaml</a:t>
            </a:r>
            <a:r>
              <a:rPr lang="en-US" altLang="zh-CN" sz="1400" dirty="0">
                <a:solidFill>
                  <a:prstClr val="black"/>
                </a:solidFill>
                <a:latin typeface="+mn-lt"/>
                <a:cs typeface="Arial" charset="0"/>
              </a:rPr>
              <a:t>"</a:t>
            </a:r>
            <a:endParaRPr lang="en-US" altLang="zh-CN" sz="1400" b="1" dirty="0">
              <a:solidFill>
                <a:prstClr val="black"/>
              </a:solidFill>
              <a:latin typeface="+mn-lt"/>
              <a:cs typeface="Arial" charset="0"/>
            </a:endParaRPr>
          </a:p>
          <a:p>
            <a:pPr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400" b="1" dirty="0">
                <a:solidFill>
                  <a:srgbClr val="0000FF"/>
                </a:solidFill>
                <a:latin typeface="+mn-lt"/>
                <a:cs typeface="Arial" charset="0"/>
              </a:rPr>
              <a:t>Summary of the update in SA5#142e&amp;#143e:  All requests related to A-B-C from CT Chair and CT expert are completed. </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A. SA5 </a:t>
            </a:r>
            <a:r>
              <a:rPr lang="en-US" altLang="zh-CN" sz="1400" b="1" dirty="0" err="1">
                <a:solidFill>
                  <a:srgbClr val="0000FF"/>
                </a:solidFill>
                <a:latin typeface="+mn-lt"/>
                <a:cs typeface="Arial" charset="0"/>
              </a:rPr>
              <a:t>OpenAPI</a:t>
            </a:r>
            <a:r>
              <a:rPr lang="en-US" altLang="zh-CN" sz="1400" b="1" dirty="0">
                <a:solidFill>
                  <a:srgbClr val="0000FF"/>
                </a:solidFill>
                <a:latin typeface="+mn-lt"/>
                <a:cs typeface="Arial" charset="0"/>
              </a:rPr>
              <a:t> file name is fully aligned with the naming convention as CT, see the following examples how it look like. </a:t>
            </a:r>
          </a:p>
          <a:p>
            <a:pPr lvl="2" defTabSz="1219170" eaLnBrk="1" fontAlgn="auto" hangingPunct="1">
              <a:spcBef>
                <a:spcPts val="0"/>
              </a:spcBef>
              <a:spcAft>
                <a:spcPts val="0"/>
              </a:spcAft>
              <a:defRPr/>
            </a:pPr>
            <a:r>
              <a:rPr lang="en-US" altLang="zh-CN" sz="1400" dirty="0">
                <a:latin typeface="+mn-lt"/>
                <a:cs typeface="Arial" charset="0"/>
              </a:rPr>
              <a:t>TS28541_5GcNrm.yaml                               TS28541_NrNrm.yaml</a:t>
            </a:r>
          </a:p>
          <a:p>
            <a:pPr lvl="2" defTabSz="1219170" eaLnBrk="1" fontAlgn="auto" hangingPunct="1">
              <a:spcBef>
                <a:spcPts val="0"/>
              </a:spcBef>
              <a:spcAft>
                <a:spcPts val="0"/>
              </a:spcAft>
              <a:defRPr/>
            </a:pPr>
            <a:r>
              <a:rPr lang="en-US" altLang="zh-CN" sz="1400" dirty="0">
                <a:latin typeface="+mn-lt"/>
                <a:cs typeface="Arial" charset="0"/>
              </a:rPr>
              <a:t>TS28532_FaultMnS.yaml                             TS28541_SliceNrm.yaml</a:t>
            </a:r>
          </a:p>
          <a:p>
            <a:pPr lvl="2" defTabSz="1219170" eaLnBrk="1" fontAlgn="auto" hangingPunct="1">
              <a:spcBef>
                <a:spcPts val="0"/>
              </a:spcBef>
              <a:spcAft>
                <a:spcPts val="0"/>
              </a:spcAft>
              <a:defRPr/>
            </a:pPr>
            <a:r>
              <a:rPr lang="en-US" altLang="zh-CN" sz="1400" dirty="0">
                <a:latin typeface="+mn-lt"/>
                <a:cs typeface="Arial" charset="0"/>
              </a:rPr>
              <a:t>TS28532_FileDataReportingMnS.yaml     TS28550_PerfMeasJobCtrlMnS.yaml</a:t>
            </a:r>
          </a:p>
          <a:p>
            <a:pPr lvl="2" defTabSz="1219170" eaLnBrk="1" fontAlgn="auto" hangingPunct="1">
              <a:spcBef>
                <a:spcPts val="0"/>
              </a:spcBef>
              <a:spcAft>
                <a:spcPts val="0"/>
              </a:spcAft>
              <a:defRPr/>
            </a:pPr>
            <a:r>
              <a:rPr lang="en-US" altLang="zh-CN" sz="1400" dirty="0">
                <a:latin typeface="+mn-lt"/>
                <a:cs typeface="Arial" charset="0"/>
              </a:rPr>
              <a:t>TS28532_HeartbeatNtf.yaml                      TS28623_ComDefs.yaml</a:t>
            </a:r>
          </a:p>
          <a:p>
            <a:pPr lvl="2" defTabSz="1219170" eaLnBrk="1" fontAlgn="auto" hangingPunct="1">
              <a:spcBef>
                <a:spcPts val="0"/>
              </a:spcBef>
              <a:spcAft>
                <a:spcPts val="0"/>
              </a:spcAft>
              <a:defRPr/>
            </a:pPr>
            <a:r>
              <a:rPr lang="en-US" altLang="zh-CN" sz="1400" dirty="0">
                <a:latin typeface="+mn-lt"/>
                <a:cs typeface="Arial" charset="0"/>
              </a:rPr>
              <a:t>TS28532_PerfMnS.yaml                               TS28623_GenericNrm.yaml</a:t>
            </a:r>
          </a:p>
          <a:p>
            <a:pPr lvl="2" defTabSz="1219170" eaLnBrk="1" fontAlgn="auto" hangingPunct="1">
              <a:spcBef>
                <a:spcPts val="0"/>
              </a:spcBef>
              <a:spcAft>
                <a:spcPts val="0"/>
              </a:spcAft>
              <a:defRPr/>
            </a:pPr>
            <a:r>
              <a:rPr lang="en-US" altLang="zh-CN" sz="1400" dirty="0">
                <a:latin typeface="+mn-lt"/>
                <a:cs typeface="Arial" charset="0"/>
              </a:rPr>
              <a:t>TS28532_ProvMnS.yaml                              TS29512_Npcf_SMPolicyControl.yaml</a:t>
            </a:r>
          </a:p>
          <a:p>
            <a:pPr lvl="2" defTabSz="1219170" eaLnBrk="1" fontAlgn="auto" hangingPunct="1">
              <a:spcBef>
                <a:spcPts val="0"/>
              </a:spcBef>
              <a:spcAft>
                <a:spcPts val="0"/>
              </a:spcAft>
              <a:defRPr/>
            </a:pPr>
            <a:r>
              <a:rPr lang="en-US" altLang="zh-CN" sz="1400" dirty="0">
                <a:latin typeface="+mn-lt"/>
                <a:cs typeface="Arial" charset="0"/>
              </a:rPr>
              <a:t>TS28532_StreamingDataMnS.yaml           TS29514_Npcf_PolicyAuthorization.yaml</a:t>
            </a:r>
          </a:p>
          <a:p>
            <a:pPr lvl="2" defTabSz="1219170" eaLnBrk="1" fontAlgn="auto" hangingPunct="1">
              <a:spcBef>
                <a:spcPts val="0"/>
              </a:spcBef>
              <a:spcAft>
                <a:spcPts val="0"/>
              </a:spcAft>
              <a:defRPr/>
            </a:pPr>
            <a:r>
              <a:rPr lang="en-US" altLang="zh-CN" sz="1400" dirty="0">
                <a:latin typeface="+mn-lt"/>
                <a:cs typeface="Arial" charset="0"/>
              </a:rPr>
              <a:t>TS28536_CoslaNrm.yaml                             TS29571_CommonData.yaml</a:t>
            </a:r>
          </a:p>
          <a:p>
            <a:pPr lvl="2" defTabSz="1219170" eaLnBrk="1" fontAlgn="auto" hangingPunct="1">
              <a:spcBef>
                <a:spcPts val="0"/>
              </a:spcBef>
              <a:spcAft>
                <a:spcPts val="0"/>
              </a:spcAft>
              <a:defRPr/>
            </a:pPr>
            <a:r>
              <a:rPr lang="en-US" altLang="zh-CN" sz="1400" dirty="0">
                <a:latin typeface="+mn-lt"/>
                <a:cs typeface="Arial" charset="0"/>
              </a:rPr>
              <a:t>(Also the reference inside will also be updated)</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B. Relative URIs are used to external specifications, see the following example in S5-223048.</a:t>
            </a: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dirty="0">
              <a:latin typeface="+mn-lt"/>
            </a:endParaRPr>
          </a:p>
          <a:p>
            <a:pPr lvl="1" defTabSz="1219170" eaLnBrk="1" fontAlgn="auto" hangingPunct="1">
              <a:spcBef>
                <a:spcPts val="0"/>
              </a:spcBef>
              <a:spcAft>
                <a:spcPts val="0"/>
              </a:spcAft>
              <a:defRPr/>
            </a:pPr>
            <a:r>
              <a:rPr lang="en-US" altLang="zh-CN" sz="1400" b="1" dirty="0" smtClean="0">
                <a:solidFill>
                  <a:srgbClr val="0000FF"/>
                </a:solidFill>
                <a:latin typeface="+mn-lt"/>
                <a:cs typeface="Arial" charset="0"/>
              </a:rPr>
              <a:t>C</a:t>
            </a:r>
            <a:r>
              <a:rPr lang="en-US" altLang="zh-CN" sz="1400" b="1" dirty="0">
                <a:solidFill>
                  <a:srgbClr val="0000FF"/>
                </a:solidFill>
                <a:latin typeface="+mn-lt"/>
                <a:cs typeface="Arial" charset="0"/>
              </a:rPr>
              <a:t>. YAML syntax issues in “</a:t>
            </a:r>
            <a:r>
              <a:rPr lang="en-US" altLang="zh-CN" sz="1400" b="1" dirty="0" err="1">
                <a:solidFill>
                  <a:srgbClr val="0000FF"/>
                </a:solidFill>
                <a:latin typeface="+mn-lt"/>
                <a:cs typeface="Arial" charset="0"/>
              </a:rPr>
              <a:t>comDefs.yaml</a:t>
            </a:r>
            <a:r>
              <a:rPr lang="en-US" altLang="zh-CN" sz="1400" b="1" dirty="0">
                <a:solidFill>
                  <a:srgbClr val="0000FF"/>
                </a:solidFill>
                <a:latin typeface="+mn-lt"/>
                <a:cs typeface="Arial" charset="0"/>
              </a:rPr>
              <a:t>" and "</a:t>
            </a:r>
            <a:r>
              <a:rPr lang="en-US" altLang="zh-CN" sz="1400" b="1" dirty="0" err="1">
                <a:solidFill>
                  <a:srgbClr val="0000FF"/>
                </a:solidFill>
                <a:latin typeface="+mn-lt"/>
                <a:cs typeface="Arial" charset="0"/>
              </a:rPr>
              <a:t>coslaNrm.yaml</a:t>
            </a:r>
            <a:r>
              <a:rPr lang="en-US" altLang="zh-CN" sz="1400" b="1" dirty="0">
                <a:solidFill>
                  <a:srgbClr val="0000FF"/>
                </a:solidFill>
                <a:latin typeface="+mn-lt"/>
                <a:cs typeface="Arial" charset="0"/>
              </a:rPr>
              <a:t>“ are corrected. </a:t>
            </a:r>
            <a:endParaRPr lang="en-US" altLang="zh-CN" sz="1050" dirty="0">
              <a:solidFill>
                <a:prstClr val="black"/>
              </a:solidFill>
              <a:latin typeface="+mn-lt"/>
              <a:cs typeface="Arial" charset="0"/>
            </a:endParaRPr>
          </a:p>
        </p:txBody>
      </p:sp>
      <p:pic>
        <p:nvPicPr>
          <p:cNvPr id="1029" name="Picture 5" descr="C:\Users\z00340018\AppData\Roaming\eSpace_Desktop\UserData\z00340018\imagefiles\6B444161-FEBE-483B-A3F9-11A26BC9E8E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68" y="4918943"/>
            <a:ext cx="5330455" cy="89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4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(2/2)</a:t>
            </a:r>
            <a:endParaRPr lang="sv-SE" sz="2800" kern="0" dirty="0"/>
          </a:p>
        </p:txBody>
      </p:sp>
      <p:sp>
        <p:nvSpPr>
          <p:cNvPr id="8" name="矩形 7"/>
          <p:cNvSpPr/>
          <p:nvPr/>
        </p:nvSpPr>
        <p:spPr>
          <a:xfrm>
            <a:off x="80397" y="464947"/>
            <a:ext cx="11447896" cy="6317114"/>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SA5#142e:</a:t>
            </a: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1. List of SA5#142e agreed </a:t>
            </a:r>
            <a:r>
              <a:rPr lang="en-US" altLang="zh-CN" sz="1200" b="1" dirty="0" err="1">
                <a:solidFill>
                  <a:prstClr val="black"/>
                </a:solidFill>
                <a:latin typeface="Calibri"/>
                <a:cs typeface="Arial" charset="0"/>
              </a:rPr>
              <a:t>tdocs</a:t>
            </a:r>
            <a:r>
              <a:rPr lang="en-US" altLang="zh-CN" sz="1200" b="1" dirty="0">
                <a:solidFill>
                  <a:prstClr val="black"/>
                </a:solidFill>
                <a:latin typeface="Calibri"/>
                <a:cs typeface="Arial" charset="0"/>
              </a:rPr>
              <a:t>: </a:t>
            </a:r>
          </a:p>
          <a:p>
            <a:pPr lvl="0" algn="just">
              <a:spcAft>
                <a:spcPts val="0"/>
              </a:spcAft>
            </a:pPr>
            <a:r>
              <a:rPr lang="en-US" altLang="zh-CN" sz="1200" b="1" dirty="0">
                <a:solidFill>
                  <a:prstClr val="black"/>
                </a:solidFill>
                <a:latin typeface="Calibri"/>
              </a:rPr>
              <a:t>Collaboration with CT on Forge (TS 32.312&amp;28.532&amp;28.536&amp;28.538&amp;28.541&amp;28.550&amp;28.622&amp;28.623): </a:t>
            </a:r>
            <a:endParaRPr lang="zh-CN" altLang="zh-CN" sz="12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S5-222384 Rel-17 CR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GROUP#1 (S5-222580/S5-222502) Draft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S5-222382 Rel-16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S5-222385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GROUP#2 (S5-222581/S5-222582/S5-222583)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S5-222518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6.3-MAINT,S5-222503 Rel-16 Draft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GROUP#3 (S5-222584/S5-222585)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a:t>
            </a:r>
            <a:r>
              <a:rPr lang="en-US" altLang="zh-CN" sz="1000" dirty="0" err="1">
                <a:solidFill>
                  <a:prstClr val="black"/>
                </a:solidFill>
                <a:latin typeface="Calibri"/>
              </a:rPr>
              <a:t>genericNRM.yaml</a:t>
            </a:r>
            <a:endParaRPr lang="en-US" altLang="zh-CN" sz="1000" b="1" dirty="0">
              <a:solidFill>
                <a:prstClr val="black"/>
              </a:solidFill>
              <a:latin typeface="Calibri"/>
              <a:cs typeface="Arial" charset="0"/>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2. Issues have been addressed in SA5#142e (corresponding to the requests A-B-C above from CT Chair and CT expect):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endParaRPr lang="en-US" altLang="zh-CN" sz="1200" b="1" dirty="0">
              <a:solidFill>
                <a:srgbClr val="0000FF"/>
              </a:solidFill>
              <a:latin typeface="Calibri"/>
              <a:cs typeface="Arial" charset="0"/>
            </a:endParaRPr>
          </a:p>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SA5#143e :</a:t>
            </a:r>
          </a:p>
          <a:p>
            <a:pPr lvl="0" algn="just">
              <a:spcAft>
                <a:spcPts val="0"/>
              </a:spcAft>
            </a:pPr>
            <a:r>
              <a:rPr lang="en-US" altLang="zh-CN" sz="1000" b="1" dirty="0">
                <a:solidFill>
                  <a:prstClr val="black"/>
                </a:solidFill>
                <a:cs typeface="Arial" charset="0"/>
              </a:rPr>
              <a:t>1. List of SA5#143e agreed </a:t>
            </a:r>
            <a:r>
              <a:rPr lang="en-US" altLang="zh-CN" sz="1000" b="1" dirty="0" err="1">
                <a:solidFill>
                  <a:prstClr val="black"/>
                </a:solidFill>
                <a:cs typeface="Arial" charset="0"/>
              </a:rPr>
              <a:t>tdocs</a:t>
            </a:r>
            <a:r>
              <a:rPr lang="en-US" altLang="zh-CN" sz="1000" b="1" dirty="0">
                <a:solidFill>
                  <a:prstClr val="black"/>
                </a:solidFill>
                <a:cs typeface="Arial" charset="0"/>
              </a:rPr>
              <a:t>: </a:t>
            </a:r>
            <a:endParaRPr lang="en-US"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GROUP#1 (S5-223527/S5-223528/S5-223529/S5-223530/S5-223531/S5-223532) CR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GROUP#2 (S5-223533/S5-223534/S5-223535/S5-223536) CR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 </a:t>
            </a:r>
            <a:r>
              <a:rPr lang="en-US" altLang="zh-CN" sz="1000" dirty="0" err="1">
                <a:solidFill>
                  <a:prstClr val="black"/>
                </a:solidFill>
                <a:latin typeface="Calibri"/>
              </a:rPr>
              <a:t>genericNrm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GROUP#3 (S5-223068/S5-223069)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S5-223537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GROUP#4 (S5-223314/ S5-223317)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GROUP#5 (S5-223312/ S5-223313/ S5-223315/ S5-223316)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part1/part2</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GROUP#6 (S5-223538/ S5-223126) CR 28.623 </a:t>
            </a:r>
            <a:r>
              <a:rPr lang="en-US" altLang="zh-CN" sz="1000" dirty="0" err="1">
                <a:solidFill>
                  <a:prstClr val="black"/>
                </a:solidFill>
                <a:latin typeface="Calibri"/>
              </a:rPr>
              <a:t>yaml</a:t>
            </a:r>
            <a:r>
              <a:rPr lang="en-US" altLang="zh-CN" sz="1000" dirty="0">
                <a:solidFill>
                  <a:prstClr val="black"/>
                </a:solidFill>
                <a:latin typeface="Calibri"/>
              </a:rPr>
              <a:t> indentation correction for </a:t>
            </a:r>
            <a:r>
              <a:rPr lang="en-US" altLang="zh-CN" sz="1000" dirty="0" err="1">
                <a:solidFill>
                  <a:prstClr val="black"/>
                </a:solidFill>
                <a:latin typeface="Calibri"/>
              </a:rPr>
              <a:t>comDefs.yaml</a:t>
            </a:r>
            <a:endParaRPr lang="zh-CN"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6.6.3-IDMS_MN, GROUP#1 (S5-223628) </a:t>
            </a:r>
            <a:r>
              <a:rPr lang="en-US" altLang="zh-CN" sz="1000" dirty="0" err="1">
                <a:solidFill>
                  <a:prstClr val="black"/>
                </a:solidFill>
                <a:latin typeface="Calibri"/>
              </a:rPr>
              <a:t>pCR</a:t>
            </a:r>
            <a:r>
              <a:rPr lang="en-US" altLang="zh-CN" sz="1000" dirty="0">
                <a:solidFill>
                  <a:prstClr val="black"/>
                </a:solidFill>
                <a:latin typeface="Calibri"/>
              </a:rPr>
              <a:t>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en-US"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6.7 S5-223048 Rel-16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 </a:t>
            </a:r>
          </a:p>
          <a:p>
            <a:pPr lvl="0" algn="just" defTabSz="1219170">
              <a:spcAft>
                <a:spcPts val="0"/>
              </a:spcAft>
              <a:defRPr/>
            </a:pPr>
            <a:r>
              <a:rPr lang="en-US" altLang="zh-CN" sz="1000" dirty="0">
                <a:solidFill>
                  <a:prstClr val="black"/>
                </a:solidFill>
                <a:latin typeface="Calibri"/>
              </a:rPr>
              <a:t>[SA5#143e], 6.7 S5-223049 Rel-17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p>
          <a:p>
            <a:pPr lvl="0" algn="just" defTabSz="1219170">
              <a:spcAft>
                <a:spcPts val="0"/>
              </a:spcAft>
              <a:defRPr/>
            </a:pPr>
            <a:r>
              <a:rPr lang="en-US" altLang="zh-CN" sz="1000" b="1" dirty="0">
                <a:solidFill>
                  <a:prstClr val="black"/>
                </a:solidFill>
                <a:cs typeface="Arial" charset="0"/>
              </a:rPr>
              <a:t>2. Issues have been addressed in SA5#143e (corresponding to the requests A-B-C above from CT Chair and CT expect):</a:t>
            </a:r>
            <a:endParaRPr lang="en-US" altLang="zh-CN" sz="1000" dirty="0">
              <a:solidFill>
                <a:prstClr val="black"/>
              </a:solidFill>
              <a:latin typeface="Calibri"/>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Block approve of Rel-16 CRs and Rel-17 mirror CRs based on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b) Lowercase/Uppercase: Rel-16 and Rel-17 contributions to address this issue.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Block approve of Rel-16 CRs and Rel-17 CRs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C. issues “</a:t>
            </a:r>
            <a:r>
              <a:rPr lang="en-US" altLang="zh-CN" sz="1000" dirty="0" err="1">
                <a:solidFill>
                  <a:prstClr val="black"/>
                </a:solidFill>
                <a:latin typeface="Calibri"/>
                <a:cs typeface="Arial" charset="0"/>
              </a:rPr>
              <a:t>comDefs.yaml</a:t>
            </a:r>
            <a:r>
              <a:rPr lang="en-US" altLang="zh-CN" sz="1000" dirty="0">
                <a:solidFill>
                  <a:prstClr val="black"/>
                </a:solidFill>
                <a:latin typeface="Calibri"/>
                <a:cs typeface="Arial" charset="0"/>
              </a:rPr>
              <a:t>" and “"</a:t>
            </a:r>
            <a:r>
              <a:rPr lang="en-US" altLang="zh-CN" sz="1000" dirty="0" err="1">
                <a:solidFill>
                  <a:prstClr val="black"/>
                </a:solidFill>
                <a:latin typeface="Calibri"/>
                <a:cs typeface="Arial" charset="0"/>
              </a:rPr>
              <a:t>coslaNrm.yaml</a:t>
            </a:r>
            <a:r>
              <a:rPr lang="en-US" altLang="zh-CN" sz="1000" dirty="0">
                <a:solidFill>
                  <a:prstClr val="black"/>
                </a:solidFill>
                <a:latin typeface="Calibri"/>
                <a:cs typeface="Arial" charset="0"/>
              </a:rPr>
              <a:t>“</a:t>
            </a: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Calibri"/>
                <a:cs typeface="Arial" charset="0"/>
              </a:rPr>
              <a:t>Collaboration plan with CT after SA5#143e: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After 3GPPSA5#143-e, we will have to copy the SA5 </a:t>
            </a:r>
            <a:r>
              <a:rPr lang="en-US" altLang="zh-CN" sz="1050" dirty="0" err="1">
                <a:latin typeface="+mn-lt"/>
              </a:rPr>
              <a:t>OpenAPI</a:t>
            </a:r>
            <a:r>
              <a:rPr lang="en-US" altLang="zh-CN" sz="1050" dirty="0">
                <a:latin typeface="+mn-lt"/>
              </a:rPr>
              <a:t> files into the draft release branches right before TSG#96.</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As the draft versions of the specifications sent to TSG#96 for approval should be available at the end of the week 21, I would propose to use May 27 as the targeted date for copying the SA5 files in the draft branches of 5G-APIs.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Of course, they can also be made available in week 22 but the sooner will be the better for having all the files available, to have more time to generate CRs if needed after error detection during the final sanity check.</a:t>
            </a:r>
            <a:endParaRPr lang="en-US" altLang="zh-CN" sz="1000" dirty="0">
              <a:solidFill>
                <a:prstClr val="black"/>
              </a:solidFill>
              <a:latin typeface="+mn-lt"/>
              <a:cs typeface="Arial" charset="0"/>
            </a:endParaRPr>
          </a:p>
        </p:txBody>
      </p:sp>
    </p:spTree>
    <p:extLst>
      <p:ext uri="{BB962C8B-B14F-4D97-AF65-F5344CB8AC3E}">
        <p14:creationId xmlns:p14="http://schemas.microsoft.com/office/powerpoint/2010/main" val="4245585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183919</TotalTime>
  <Words>6527</Words>
  <Application>Microsoft Office PowerPoint</Application>
  <PresentationFormat>宽屏</PresentationFormat>
  <Paragraphs>1200</Paragraphs>
  <Slides>30</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MS Mincho</vt:lpstr>
      <vt:lpstr>MS PGothic</vt:lpstr>
      <vt:lpstr>MS PGothic</vt:lpstr>
      <vt:lpstr>宋体</vt:lpstr>
      <vt:lpstr>宋体</vt:lpstr>
      <vt:lpstr>微软雅黑</vt:lpstr>
      <vt:lpstr>Arial</vt:lpstr>
      <vt:lpstr>Calibri</vt:lpstr>
      <vt:lpstr>Cambria</vt:lpstr>
      <vt:lpstr>Cambria Math</vt:lpstr>
      <vt:lpstr>Times New Roman</vt:lpstr>
      <vt:lpstr>Wingdings</vt:lpstr>
      <vt:lpstr>Office Theme</vt:lpstr>
      <vt:lpstr>    SA5 OAM&amp;P Exec Report SA5#143e, 9 – 17 May, 2022 e-meeting </vt:lpstr>
      <vt:lpstr>Incoming LSs</vt:lpstr>
      <vt:lpstr>Outgoing LSs</vt:lpstr>
      <vt:lpstr>PowerPoint 演示文稿</vt:lpstr>
      <vt:lpstr>PowerPoint 演示文稿</vt:lpstr>
      <vt:lpstr>PowerPoint 演示文稿</vt:lpstr>
      <vt:lpstr>PowerPoint 演示文稿</vt:lpstr>
      <vt:lpstr>PowerPoint 演示文稿</vt:lpstr>
      <vt:lpstr>PowerPoint 演示文稿</vt:lpstr>
      <vt:lpstr>Overview of Rel-17 SA5 OAM WIs/SIs</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SA5#143e)</vt:lpstr>
      <vt:lpstr>TRs / TSs to be sent to SA#96-e </vt:lpstr>
      <vt:lpstr>Exception to be sent to SA#96-e </vt:lpstr>
      <vt:lpstr>TRs / TSs to be sent to Edithelp  </vt:lpstr>
      <vt:lpstr>New action items from this meeting</vt:lpstr>
      <vt:lpstr>Thank you!</vt:lpstr>
      <vt:lpstr>PowerPoint 演示文稿</vt:lpstr>
      <vt:lpstr>PowerPoint 演示文稿</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0524</cp:lastModifiedBy>
  <cp:revision>4516</cp:revision>
  <dcterms:created xsi:type="dcterms:W3CDTF">2008-08-30T09:32:10Z</dcterms:created>
  <dcterms:modified xsi:type="dcterms:W3CDTF">2022-05-24T13:11:35Z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(3)EMUYDl3B52O424F+c95yfuCINhZ3BbqkWXYZzB5kjI9tI2iRPZQuqlO8ej5d8/lMIwN7nLnj
B3hV9tvjGbdH+oAffwCtISUppndu8UeTTdfeGd0IF7Yy0Ygm+oanab7B6PhW3tE7RzZOJiyK
6l15FaZh+lGaxUwf9AVtDxL6Dz16T+n3QSccyK0REwkgxom42dnR3+bBn14II8ndBAdi0fey
C1XGUmzCU1R9BEi95q</vt:lpwstr>
  </property>
  <property fmtid="{D5CDD505-2E9C-101B-9397-08002B2CF9AE}" pid="3" name="_2015_ms_pID_7253431">
    <vt:lpwstr>wH0JBTmdYqorB6aHYR6mV3oj3hJzxvXuhcf4XWD8KcTnV2iHPcdHbn
9ZMSCAciZ/uIRlknOtNv4v2Kzg6zjEN89VYySh0X2V8wXEtlIrAljTIIE0WBD1EIYYp7UoTi
3rNJFE+QFa2yKe2cHQX19wnQNbpBU14WWO1fHaU0Vo0ClgFXhbZ1O1Bwq5ktEjSFkNV9U8/u
/CfxSzjRbC29PwSUlMRSUFf3iiTP22UTPywO</vt:lpwstr>
  </property>
  <property fmtid="{D5CDD505-2E9C-101B-9397-08002B2CF9AE}" pid="4" name="_2015_ms_pID_7253432">
    <vt:lpwstr>ayf6Z04a0y0+jclkeMGnUOU=</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1652265714</vt:lpwstr>
  </property>
</Properties>
</file>