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7"/>
  </p:notesMasterIdLst>
  <p:handoutMasterIdLst>
    <p:handoutMasterId r:id="rId28"/>
  </p:handoutMasterIdLst>
  <p:sldIdLst>
    <p:sldId id="303" r:id="rId2"/>
    <p:sldId id="893" r:id="rId3"/>
    <p:sldId id="894" r:id="rId4"/>
    <p:sldId id="670" r:id="rId5"/>
    <p:sldId id="900" r:id="rId6"/>
    <p:sldId id="636" r:id="rId7"/>
    <p:sldId id="726" r:id="rId8"/>
    <p:sldId id="895" r:id="rId9"/>
    <p:sldId id="898" r:id="rId10"/>
    <p:sldId id="896" r:id="rId11"/>
    <p:sldId id="877" r:id="rId12"/>
    <p:sldId id="902" r:id="rId13"/>
    <p:sldId id="903" r:id="rId14"/>
    <p:sldId id="904" r:id="rId15"/>
    <p:sldId id="905" r:id="rId16"/>
    <p:sldId id="906" r:id="rId17"/>
    <p:sldId id="907" r:id="rId18"/>
    <p:sldId id="908" r:id="rId19"/>
    <p:sldId id="891" r:id="rId20"/>
    <p:sldId id="876" r:id="rId21"/>
    <p:sldId id="737" r:id="rId22"/>
    <p:sldId id="859" r:id="rId23"/>
    <p:sldId id="793" r:id="rId24"/>
    <p:sldId id="860" r:id="rId25"/>
    <p:sldId id="704" r:id="rId26"/>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66FF"/>
    <a:srgbClr val="FF3300"/>
    <a:srgbClr val="72AF2F"/>
    <a:srgbClr val="C1E442"/>
    <a:srgbClr val="FFFFCC"/>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09" autoAdjust="0"/>
    <p:restoredTop sz="97931" autoAdjust="0"/>
  </p:normalViewPr>
  <p:slideViewPr>
    <p:cSldViewPr snapToGrid="0">
      <p:cViewPr varScale="1">
        <p:scale>
          <a:sx n="98" d="100"/>
          <a:sy n="98" d="100"/>
        </p:scale>
        <p:origin x="77" y="8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1428" y="-363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2/7/2022</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2/7/2022</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0942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smtClean="0">
                <a:ea typeface="+mn-ea"/>
                <a:cs typeface="Arial" panose="020B0604020202020204" pitchFamily="34" charset="0"/>
              </a:rPr>
              <a:t>S5-221006, SA5#141e, </a:t>
            </a:r>
            <a:r>
              <a:rPr lang="en-US" sz="1100" b="1" spc="300" dirty="0" smtClean="0">
                <a:ea typeface="+mn-ea"/>
                <a:cs typeface="Arial" panose="020B0604020202020204" pitchFamily="34" charset="0"/>
              </a:rPr>
              <a:t>e-meeting</a:t>
            </a:r>
            <a:r>
              <a:rPr lang="en-GB" sz="1100" b="1" spc="300" dirty="0" smtClean="0">
                <a:ea typeface="+mn-ea"/>
                <a:cs typeface="Arial" panose="020B0604020202020204" pitchFamily="34" charset="0"/>
              </a:rPr>
              <a:t>, 17</a:t>
            </a:r>
            <a:r>
              <a:rPr lang="en-US" sz="1100" b="1" spc="300" dirty="0" smtClean="0">
                <a:ea typeface="+mn-ea"/>
                <a:cs typeface="Arial" panose="020B0604020202020204" pitchFamily="34" charset="0"/>
              </a:rPr>
              <a:t>– 26 </a:t>
            </a:r>
            <a:r>
              <a:rPr lang="en-US" altLang="zh-CN" sz="1100" b="1" spc="300" dirty="0" smtClean="0">
                <a:ea typeface="+mn-ea"/>
                <a:cs typeface="Arial" panose="020B0604020202020204" pitchFamily="34" charset="0"/>
              </a:rPr>
              <a:t>January</a:t>
            </a:r>
            <a:r>
              <a:rPr lang="en-US" sz="1100" b="1" spc="300" dirty="0" smtClean="0">
                <a:ea typeface="+mn-ea"/>
                <a:cs typeface="Arial" panose="020B0604020202020204" pitchFamily="34" charset="0"/>
              </a:rPr>
              <a:t> 2022</a:t>
            </a:r>
            <a:endParaRPr lang="en-GB" sz="1100" b="1" spc="300" dirty="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a:t>
            </a:r>
            <a:r>
              <a:rPr lang="en-GB" altLang="en-US" sz="1067" dirty="0" smtClean="0"/>
              <a:t>20</a:t>
            </a:r>
            <a:r>
              <a:rPr lang="en-US" altLang="zh-CN" sz="1067" dirty="0" smtClean="0"/>
              <a:t>22</a:t>
            </a:r>
            <a:endParaRPr lang="en-GB" altLang="en-US" sz="1067" dirty="0"/>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timing>
    <p:tnLst>
      <p:par>
        <p:cTn id="1" dur="indefinite" restart="never" nodeType="tmRoot"/>
      </p:par>
    </p:tnLst>
  </p:timing>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3gpp.org/ftp/Email_Discussions/SA5/OAM%20rapporteur%20calls/Rapporteur%20call%20#141e"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file:///D:\2022%25E5%25B9%25B4%25E5%25B7%25A5%25E4%25BD%259C\%25E6%25A0%2587%25E5%2587%2586%25E5%25B7%25A5%25E4%25BD%259C\3GPP\SA5#141e\docs\S5-221057.zip" TargetMode="External"/><Relationship Id="rId3" Type="http://schemas.openxmlformats.org/officeDocument/2006/relationships/hyperlink" Target="file:///D:\2022%25E5%25B9%25B4%25E5%25B7%25A5%25E4%25BD%259C\%25E6%25A0%2587%25E5%2587%2586%25E5%25B7%25A5%25E4%25BD%259C\3GPP\SA5#141e\docs\S5-221583.zip" TargetMode="External"/><Relationship Id="rId7" Type="http://schemas.openxmlformats.org/officeDocument/2006/relationships/hyperlink" Target="file:///D:\2022%25E5%25B9%25B4%25E5%25B7%25A5%25E4%25BD%259C\%25E6%25A0%2587%25E5%2587%2586%25E5%25B7%25A5%25E4%25BD%259C\3GPP\SA5#141e\docs\S5-221056.zip" TargetMode="External"/><Relationship Id="rId2" Type="http://schemas.openxmlformats.org/officeDocument/2006/relationships/hyperlink" Target="file:///D:\2022%25E5%25B9%25B4%25E5%25B7%25A5%25E4%25BD%259C\%25E6%25A0%2587%25E5%2587%2586%25E5%25B7%25A5%25E4%25BD%259C\3GPP\SA5#141e\docs\S5-221088.zip" TargetMode="External"/><Relationship Id="rId1" Type="http://schemas.openxmlformats.org/officeDocument/2006/relationships/slideLayout" Target="../slideLayouts/slideLayout3.xml"/><Relationship Id="rId6" Type="http://schemas.openxmlformats.org/officeDocument/2006/relationships/hyperlink" Target="file:///D:\2022%25E5%25B9%25B4%25E5%25B7%25A5%25E4%25BD%259C\%25E6%25A0%2587%25E5%2587%2586%25E5%25B7%25A5%25E4%25BD%259C\3GPP\SA5#141e\docs\S5-221055.zip" TargetMode="External"/><Relationship Id="rId5" Type="http://schemas.openxmlformats.org/officeDocument/2006/relationships/hyperlink" Target="file:///D:\2022%25E5%25B9%25B4%25E5%25B7%25A5%25E4%25BD%259C\%25E6%25A0%2587%25E5%2587%2586%25E5%25B7%25A5%25E4%25BD%259C\3GPP\SA5#141e\docs\S5-221574.zip" TargetMode="External"/><Relationship Id="rId4" Type="http://schemas.openxmlformats.org/officeDocument/2006/relationships/hyperlink" Target="file:///D:\2022%25E5%25B9%25B4%25E5%25B7%25A5%25E4%25BD%259C\%25E6%25A0%2587%25E5%2587%2586%25E5%25B7%25A5%25E4%25BD%259C\3GPP\SA5#141e\docs\S5-221573.zip" TargetMode="External"/><Relationship Id="rId9" Type="http://schemas.openxmlformats.org/officeDocument/2006/relationships/hyperlink" Target="file:///D:\2022%25E5%25B9%25B4%25E5%25B7%25A5%25E4%25BD%259C\%25E6%25A0%2587%25E5%2587%2586%25E5%25B7%25A5%25E4%25BD%259C\3GPP\SA5#141e\docs\S5-221762.zip"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file:///D:\2022%25E5%25B9%25B4%25E5%25B7%25A5%25E4%25BD%259C\%25E6%25A0%2587%25E5%2587%2586%25E5%25B7%25A5%25E4%25BD%259C\3GPP\SA5#141e\docs\S5-221766.zip" TargetMode="External"/><Relationship Id="rId3" Type="http://schemas.openxmlformats.org/officeDocument/2006/relationships/hyperlink" Target="file:///D:\2022%25E5%25B9%25B4%25E5%25B7%25A5%25E4%25BD%259C\%25E6%25A0%2587%25E5%2587%2586%25E5%25B7%25A5%25E4%25BD%259C\3GPP\SA5#141e\docs\S5-221577.zip" TargetMode="External"/><Relationship Id="rId7" Type="http://schemas.openxmlformats.org/officeDocument/2006/relationships/hyperlink" Target="file:///D:\2022%25E5%25B9%25B4%25E5%25B7%25A5%25E4%25BD%259C\%25E6%25A0%2587%25E5%2587%2586%25E5%25B7%25A5%25E4%25BD%259C\3GPP\SA5#141e\docs\S5-221761.zip" TargetMode="External"/><Relationship Id="rId2" Type="http://schemas.openxmlformats.org/officeDocument/2006/relationships/hyperlink" Target="file:///D:\2022%25E5%25B9%25B4%25E5%25B7%25A5%25E4%25BD%259C\%25E6%25A0%2587%25E5%2587%2586%25E5%25B7%25A5%25E4%25BD%259C\3GPP\SA5#141e\docs\S5-221763.zip" TargetMode="External"/><Relationship Id="rId1" Type="http://schemas.openxmlformats.org/officeDocument/2006/relationships/slideLayout" Target="../slideLayouts/slideLayout3.xml"/><Relationship Id="rId6" Type="http://schemas.openxmlformats.org/officeDocument/2006/relationships/hyperlink" Target="file:///D:\2022%25E5%25B9%25B4%25E5%25B7%25A5%25E4%25BD%259C\%25E6%25A0%2587%25E5%2587%2586%25E5%25B7%25A5%25E4%25BD%259C\3GPP\SA5#141e\docs\S5-221572.zip" TargetMode="External"/><Relationship Id="rId5" Type="http://schemas.openxmlformats.org/officeDocument/2006/relationships/hyperlink" Target="file:///D:\2022%25E5%25B9%25B4%25E5%25B7%25A5%25E4%25BD%259C\%25E6%25A0%2587%25E5%2587%2586%25E5%25B7%25A5%25E4%25BD%259C\3GPP\SA5#141e\docs\S5-221765.zip" TargetMode="External"/><Relationship Id="rId4" Type="http://schemas.openxmlformats.org/officeDocument/2006/relationships/hyperlink" Target="file:///D:\2022%25E5%25B9%25B4%25E5%25B7%25A5%25E4%25BD%259C\%25E6%25A0%2587%25E5%2587%2586%25E5%25B7%25A5%25E4%25BD%259C\3GPP\SA5#141e\docs\S5-221764.zip" TargetMode="External"/><Relationship Id="rId9" Type="http://schemas.openxmlformats.org/officeDocument/2006/relationships/hyperlink" Target="file:///D:\2022%25E5%25B9%25B4%25E5%25B7%25A5%25E4%25BD%259C\%25E6%25A0%2587%25E5%2587%2586%25E5%25B7%25A5%25E4%25BD%259C\3GPP\SA5#141e\docs\S5-221711.zip"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file:///D:\2022%25E5%25B9%25B4%25E5%25B7%25A5%25E4%25BD%259C\%25E6%25A0%2587%25E5%2587%2586%25E5%25B7%25A5%25E4%25BD%259C\3GPP\SA5#141e\docs\S5-221499.zip" TargetMode="External"/><Relationship Id="rId3" Type="http://schemas.openxmlformats.org/officeDocument/2006/relationships/hyperlink" Target="file:///D:\2022%25E5%25B9%25B4%25E5%25B7%25A5%25E4%25BD%259C\%25E6%25A0%2587%25E5%2587%2586%25E5%25B7%25A5%25E4%25BD%259C\3GPP\SA5#141e\docs\S5-221738.zip" TargetMode="External"/><Relationship Id="rId7" Type="http://schemas.openxmlformats.org/officeDocument/2006/relationships/hyperlink" Target="file:///D:\2022%25E5%25B9%25B4%25E5%25B7%25A5%25E4%25BD%259C\%25E6%25A0%2587%25E5%2587%2586%25E5%25B7%25A5%25E4%25BD%259C\3GPP\SA5#141e\docs\S5-221295.zip"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file:///D:\2022%25E5%25B9%25B4%25E5%25B7%25A5%25E4%25BD%259C\%25E6%25A0%2587%25E5%2587%2586%25E5%25B7%25A5%25E4%25BD%259C\3GPP\SA5#141e\docs\S5-221400.zip" TargetMode="External"/><Relationship Id="rId5" Type="http://schemas.openxmlformats.org/officeDocument/2006/relationships/hyperlink" Target="file:///D:\2022%25E5%25B9%25B4%25E5%25B7%25A5%25E4%25BD%259C\%25E6%25A0%2587%25E5%2587%2586%25E5%25B7%25A5%25E4%25BD%259C\3GPP\SA5#141e\docs\S5-221590.zip" TargetMode="External"/><Relationship Id="rId10" Type="http://schemas.openxmlformats.org/officeDocument/2006/relationships/hyperlink" Target="file:///D:\2022%25E5%25B9%25B4%25E5%25B7%25A5%25E4%25BD%259C\%25E6%25A0%2587%25E5%2587%2586%25E5%25B7%25A5%25E4%25BD%259C\3GPP\SA5#141e\docs\S5-221767.zip" TargetMode="External"/><Relationship Id="rId4" Type="http://schemas.openxmlformats.org/officeDocument/2006/relationships/hyperlink" Target="file:///D:\2022%25E5%25B9%25B4%25E5%25B7%25A5%25E4%25BD%259C\%25E6%25A0%2587%25E5%2587%2586%25E5%25B7%25A5%25E4%25BD%259C\3GPP\SA5#141e\docs\S5-221576.zip" TargetMode="External"/><Relationship Id="rId9" Type="http://schemas.openxmlformats.org/officeDocument/2006/relationships/hyperlink" Target="file:///D:\2022%25E5%25B9%25B4%25E5%25B7%25A5%25E4%25BD%259C\%25E6%25A0%2587%25E5%2587%2586%25E5%25B7%25A5%25E4%25BD%259C\3GPP\SA5#141e\docs\S5-221740.zip"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file:///D:\2022%25E5%25B9%25B4%25E5%25B7%25A5%25E4%25BD%259C\%25E6%25A0%2587%25E5%2587%2586%25E5%25B7%25A5%25E4%25BD%259C\3GPP\SA5#141e\docs\S5-221507.zip" TargetMode="External"/><Relationship Id="rId13" Type="http://schemas.openxmlformats.org/officeDocument/2006/relationships/hyperlink" Target="file:///D:\2022%25E5%25B9%25B4%25E5%25B7%25A5%25E4%25BD%259C\%25E6%25A0%2587%25E5%2587%2586%25E5%25B7%25A5%25E4%25BD%259C\3GPP\SA5#141e\docs\S5-221513.zip" TargetMode="External"/><Relationship Id="rId3" Type="http://schemas.openxmlformats.org/officeDocument/2006/relationships/hyperlink" Target="file:///D:\2022%25E5%25B9%25B4%25E5%25B7%25A5%25E4%25BD%259C\%25E6%25A0%2587%25E5%2587%2586%25E5%25B7%25A5%25E4%25BD%259C\3GPP\SA5#141e\docs\S5-221552.zip" TargetMode="External"/><Relationship Id="rId7" Type="http://schemas.openxmlformats.org/officeDocument/2006/relationships/hyperlink" Target="file:///D:\2022%25E5%25B9%25B4%25E5%25B7%25A5%25E4%25BD%259C\%25E6%25A0%2587%25E5%2587%2586%25E5%25B7%25A5%25E4%25BD%259C\3GPP\SA5#141e\docs\S5-221506.zip" TargetMode="External"/><Relationship Id="rId12" Type="http://schemas.openxmlformats.org/officeDocument/2006/relationships/hyperlink" Target="file:///D:\2022%25E5%25B9%25B4%25E5%25B7%25A5%25E4%25BD%259C\%25E6%25A0%2587%25E5%2587%2586%25E5%25B7%25A5%25E4%25BD%259C\3GPP\SA5#141e\docs\S5-221512.zip"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file:///D:\2022%25E5%25B9%25B4%25E5%25B7%25A5%25E4%25BD%259C\%25E6%25A0%2587%25E5%2587%2586%25E5%25B7%25A5%25E4%25BD%259C\3GPP\SA5#141e\docs\S5-221553.zip" TargetMode="External"/><Relationship Id="rId11" Type="http://schemas.openxmlformats.org/officeDocument/2006/relationships/hyperlink" Target="file:///D:\2022%25E5%25B9%25B4%25E5%25B7%25A5%25E4%25BD%259C\%25E6%25A0%2587%25E5%2587%2586%25E5%25B7%25A5%25E4%25BD%259C\3GPP\SA5#141e\docs\S5-221511.zip" TargetMode="External"/><Relationship Id="rId5" Type="http://schemas.openxmlformats.org/officeDocument/2006/relationships/hyperlink" Target="file:///D:\2022%25E5%25B9%25B4%25E5%25B7%25A5%25E4%25BD%259C\%25E6%25A0%2587%25E5%2587%2586%25E5%25B7%25A5%25E4%25BD%259C\3GPP\SA5#141e\docs\S5-221510.zip" TargetMode="External"/><Relationship Id="rId10" Type="http://schemas.openxmlformats.org/officeDocument/2006/relationships/hyperlink" Target="file:///D:\2022%25E5%25B9%25B4%25E5%25B7%25A5%25E4%25BD%259C\%25E6%25A0%2587%25E5%2587%2586%25E5%25B7%25A5%25E4%25BD%259C\3GPP\SA5#141e\docs\S5-221509.zip" TargetMode="External"/><Relationship Id="rId4" Type="http://schemas.openxmlformats.org/officeDocument/2006/relationships/hyperlink" Target="file:///D:\2022%25E5%25B9%25B4%25E5%25B7%25A5%25E4%25BD%259C\%25E6%25A0%2587%25E5%2587%2586%25E5%25B7%25A5%25E4%25BD%259C\3GPP\SA5#141e\docs\S5-221554.zip" TargetMode="External"/><Relationship Id="rId9" Type="http://schemas.openxmlformats.org/officeDocument/2006/relationships/hyperlink" Target="file:///D:\2022%25E5%25B9%25B4%25E5%25B7%25A5%25E4%25BD%259C\%25E6%25A0%2587%25E5%2587%2586%25E5%25B7%25A5%25E4%25BD%259C\3GPP\SA5#141e\docs\S5-221508.zip" TargetMode="External"/><Relationship Id="rId14" Type="http://schemas.openxmlformats.org/officeDocument/2006/relationships/hyperlink" Target="file:///D:\2022%25E5%25B9%25B4%25E5%25B7%25A5%25E4%25BD%259C\%25E6%25A0%2587%25E5%2587%2586%25E5%25B7%25A5%25E4%25BD%259C\3GPP\SA5#141e\docs\S5-221514.zip"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file:///D:\2022%25E5%25B9%25B4%25E5%25B7%25A5%25E4%25BD%259C\%25E6%25A0%2587%25E5%2587%2586%25E5%25B7%25A5%25E4%25BD%259C\3GPP\SA5#141e\docs\S5-221173.zip"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file:///D:\2022%25E5%25B9%25B4%25E5%25B7%25A5%25E4%25BD%259C\%25E6%25A0%2587%25E5%2587%2586%25E5%25B7%25A5%25E4%25BD%259C\3GPP\SA5#141e\docs\S5-221039.zip" TargetMode="External"/><Relationship Id="rId5" Type="http://schemas.openxmlformats.org/officeDocument/2006/relationships/hyperlink" Target="file:///D:\2022%25E5%25B9%25B4%25E5%25B7%25A5%25E4%25BD%259C\%25E6%25A0%2587%25E5%2587%2586%25E5%25B7%25A5%25E4%25BD%259C\3GPP\SA5#141e\docs\S5-221589.zip" TargetMode="External"/><Relationship Id="rId4" Type="http://schemas.openxmlformats.org/officeDocument/2006/relationships/hyperlink" Target="file:///D:\2022%25E5%25B9%25B4%25E5%25B7%25A5%25E4%25BD%259C\%25E6%25A0%2587%25E5%2587%2586%25E5%25B7%25A5%25E4%25BD%259C\3GPP\SA5#141e\docs\S5-221537.zip"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800" b="1" i="1" dirty="0">
                <a:effectLst>
                  <a:outerShdw blurRad="38100" dist="38100" dir="2700000" algn="tl">
                    <a:srgbClr val="C0C0C0"/>
                  </a:outerShdw>
                </a:effectLst>
              </a:rPr>
              <a:t>  </a:t>
            </a:r>
            <a:r>
              <a:rPr lang="en-GB" sz="4800" dirty="0"/>
              <a:t/>
            </a:r>
            <a:br>
              <a:rPr lang="en-GB" sz="4800" dirty="0"/>
            </a:br>
            <a:r>
              <a:rPr lang="en-GB" sz="4800" dirty="0"/>
              <a:t> </a:t>
            </a:r>
            <a:r>
              <a:rPr lang="en-GB" altLang="zh-CN" sz="4800" b="1" dirty="0"/>
              <a:t>SA5 </a:t>
            </a:r>
            <a:r>
              <a:rPr lang="en-GB" altLang="zh-CN" sz="4800" b="1" dirty="0" smtClean="0"/>
              <a:t>OAM&amp;P Exec Report</a:t>
            </a:r>
            <a:r>
              <a:rPr lang="en-GB" sz="4800" b="1" i="1" dirty="0"/>
              <a:t/>
            </a:r>
            <a:br>
              <a:rPr lang="en-GB" sz="4800" b="1" i="1" dirty="0"/>
            </a:br>
            <a:r>
              <a:rPr lang="fr-FR" sz="2400" dirty="0" smtClean="0">
                <a:latin typeface="Arial" pitchFamily="34" charset="0"/>
              </a:rPr>
              <a:t>SA5#141e, 17 – 26 </a:t>
            </a:r>
            <a:r>
              <a:rPr lang="en-US" altLang="zh-CN" sz="2400" dirty="0" smtClean="0">
                <a:latin typeface="Arial" pitchFamily="34" charset="0"/>
              </a:rPr>
              <a:t>January</a:t>
            </a:r>
            <a:r>
              <a:rPr lang="en-US" sz="2400" dirty="0" smtClean="0">
                <a:latin typeface="Arial" pitchFamily="34" charset="0"/>
              </a:rPr>
              <a:t>, 2022</a:t>
            </a:r>
            <a:r>
              <a:rPr lang="fr-FR" sz="2400" dirty="0" smtClean="0">
                <a:latin typeface="Arial" pitchFamily="34" charset="0"/>
              </a:rPr>
              <a:t/>
            </a:r>
            <a:br>
              <a:rPr lang="fr-FR" sz="2400" dirty="0" smtClean="0">
                <a:latin typeface="Arial" pitchFamily="34" charset="0"/>
              </a:rPr>
            </a:br>
            <a:r>
              <a:rPr lang="en-US" sz="2400" dirty="0" smtClean="0">
                <a:latin typeface="Arial" pitchFamily="34" charset="0"/>
              </a:rPr>
              <a:t>e-meeting</a:t>
            </a:r>
            <a:r>
              <a:rPr lang="fr-FR" sz="2400" dirty="0" smtClean="0">
                <a:latin typeface="Arial" pitchFamily="34" charset="0"/>
              </a:rPr>
              <a:t> </a:t>
            </a: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54990" y="4523069"/>
            <a:ext cx="8534400" cy="1752600"/>
          </a:xfrm>
        </p:spPr>
        <p:txBody>
          <a:bodyPr/>
          <a:lstStyle/>
          <a:p>
            <a:pPr>
              <a:lnSpc>
                <a:spcPct val="80000"/>
              </a:lnSpc>
            </a:pPr>
            <a:r>
              <a:rPr lang="en-US" altLang="en-US" sz="2667" dirty="0"/>
              <a:t/>
            </a:r>
            <a:br>
              <a:rPr lang="en-US" altLang="en-US" sz="2667" dirty="0"/>
            </a:br>
            <a:r>
              <a:rPr lang="en-US" altLang="en-US" sz="2400" dirty="0">
                <a:latin typeface="Arial" charset="0"/>
              </a:rPr>
              <a:t>Zou Lan, </a:t>
            </a:r>
            <a:r>
              <a:rPr lang="en-GB" altLang="zh-CN" sz="2400" dirty="0">
                <a:latin typeface="Arial" charset="0"/>
              </a:rPr>
              <a:t>SA5 </a:t>
            </a:r>
            <a:r>
              <a:rPr lang="en-GB" altLang="zh-CN" sz="2400" dirty="0" smtClean="0">
                <a:latin typeface="Arial" charset="0"/>
              </a:rPr>
              <a:t>Vice-Chair, </a:t>
            </a:r>
            <a:r>
              <a:rPr lang="en-US" altLang="zh-CN" sz="2400" dirty="0">
                <a:latin typeface="Arial" charset="0"/>
              </a:rPr>
              <a:t>HUAWEI</a:t>
            </a:r>
            <a:endParaRPr lang="en-US" altLang="en-US" sz="2400" dirty="0">
              <a:latin typeface="Arial" charset="0"/>
            </a:endParaRPr>
          </a:p>
          <a:p>
            <a:pPr>
              <a:lnSpc>
                <a:spcPct val="80000"/>
              </a:lnSpc>
            </a:pPr>
            <a:r>
              <a:rPr lang="en-US" altLang="en-US" sz="2400" dirty="0">
                <a:latin typeface="Arial" charset="0"/>
              </a:rPr>
              <a:t>Thomas </a:t>
            </a:r>
            <a:r>
              <a:rPr lang="en-US" altLang="en-US" sz="2400" dirty="0" smtClean="0">
                <a:latin typeface="Arial" charset="0"/>
              </a:rPr>
              <a:t>Tovinger, </a:t>
            </a:r>
            <a:r>
              <a:rPr lang="en-US" altLang="en-US" sz="2400" dirty="0">
                <a:latin typeface="Arial" charset="0"/>
              </a:rPr>
              <a:t>SA5 Chair, </a:t>
            </a:r>
            <a:r>
              <a:rPr lang="en-US" altLang="zh-CN" sz="2400" dirty="0" smtClean="0">
                <a:latin typeface="Arial" charset="0"/>
              </a:rPr>
              <a:t>ERICSSON</a:t>
            </a:r>
          </a:p>
          <a:p>
            <a:pPr>
              <a:lnSpc>
                <a:spcPct val="80000"/>
              </a:lnSpc>
            </a:pPr>
            <a:r>
              <a:rPr lang="en-US" altLang="zh-CN" sz="2400" dirty="0">
                <a:latin typeface="Arial" charset="0"/>
              </a:rPr>
              <a:t>Mirko Cano </a:t>
            </a:r>
            <a:r>
              <a:rPr lang="en-US" altLang="zh-CN" sz="2400" dirty="0" smtClean="0">
                <a:latin typeface="Arial" charset="0"/>
              </a:rPr>
              <a:t>Soveri, MCC</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120651" y="0"/>
            <a:ext cx="9759950" cy="1016000"/>
          </a:xfrm>
        </p:spPr>
        <p:txBody>
          <a:bodyPr/>
          <a:lstStyle/>
          <a:p>
            <a:pPr algn="l"/>
            <a:r>
              <a:rPr lang="en-US" sz="3600" dirty="0" smtClean="0"/>
              <a:t>Overview of </a:t>
            </a:r>
            <a:r>
              <a:rPr lang="en-US" altLang="zh-CN" sz="3600" dirty="0" smtClean="0"/>
              <a:t>Rel-18 </a:t>
            </a:r>
            <a:r>
              <a:rPr lang="en-US" sz="3600" dirty="0" smtClean="0"/>
              <a:t>SA5 OAM ongoing WIs/SIs</a:t>
            </a:r>
            <a:endParaRPr lang="en-US" sz="3600" dirty="0"/>
          </a:p>
        </p:txBody>
      </p:sp>
      <p:graphicFrame>
        <p:nvGraphicFramePr>
          <p:cNvPr id="12" name="表格 11"/>
          <p:cNvGraphicFramePr>
            <a:graphicFrameLocks noGrp="1"/>
          </p:cNvGraphicFramePr>
          <p:nvPr>
            <p:extLst>
              <p:ext uri="{D42A27DB-BD31-4B8C-83A1-F6EECF244321}">
                <p14:modId xmlns:p14="http://schemas.microsoft.com/office/powerpoint/2010/main" val="1709031509"/>
              </p:ext>
            </p:extLst>
          </p:nvPr>
        </p:nvGraphicFramePr>
        <p:xfrm>
          <a:off x="6449569" y="4207442"/>
          <a:ext cx="5634891" cy="2142716"/>
        </p:xfrm>
        <a:graphic>
          <a:graphicData uri="http://schemas.openxmlformats.org/drawingml/2006/table">
            <a:tbl>
              <a:tblPr>
                <a:tableStyleId>{5C22544A-7EE6-4342-B048-85BDC9FD1C3A}</a:tableStyleId>
              </a:tblPr>
              <a:tblGrid>
                <a:gridCol w="269604"/>
                <a:gridCol w="2050956"/>
                <a:gridCol w="994608"/>
                <a:gridCol w="736270"/>
                <a:gridCol w="736270"/>
                <a:gridCol w="847183"/>
              </a:tblGrid>
              <a:tr h="345882">
                <a:tc>
                  <a:txBody>
                    <a:bodyPr/>
                    <a:lstStyle/>
                    <a:p>
                      <a:pPr algn="l">
                        <a:spcAft>
                          <a:spcPts val="0"/>
                        </a:spcAft>
                      </a:pPr>
                      <a:endParaRPr lang="zh-CN" sz="2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gridSpan="5">
                  <a:txBody>
                    <a:bodyPr/>
                    <a:lstStyle/>
                    <a:p>
                      <a:pPr algn="l">
                        <a:spcAft>
                          <a:spcPts val="0"/>
                        </a:spcAft>
                      </a:pPr>
                      <a:r>
                        <a:rPr lang="en-GB" sz="1200" b="1" dirty="0">
                          <a:effectLst/>
                          <a:latin typeface="Arial" panose="020B0604020202020204" pitchFamily="34" charset="0"/>
                          <a:cs typeface="Arial" panose="020B0604020202020204" pitchFamily="34" charset="0"/>
                        </a:rPr>
                        <a:t> </a:t>
                      </a:r>
                      <a:r>
                        <a:rPr lang="en-GB" sz="1200" b="1" kern="1200" dirty="0" smtClean="0">
                          <a:solidFill>
                            <a:schemeClr val="dk1"/>
                          </a:solidFill>
                          <a:effectLst/>
                          <a:latin typeface="Arial" panose="020B0604020202020204" pitchFamily="34" charset="0"/>
                          <a:ea typeface="+mn-ea"/>
                          <a:cs typeface="Arial" panose="020B0604020202020204" pitchFamily="34" charset="0"/>
                        </a:rPr>
                        <a:t>Rel-18 </a:t>
                      </a:r>
                      <a:r>
                        <a:rPr lang="en-GB" sz="1200" b="1" kern="1200" dirty="0">
                          <a:solidFill>
                            <a:schemeClr val="dk1"/>
                          </a:solidFill>
                          <a:effectLst/>
                          <a:latin typeface="Arial" panose="020B0604020202020204" pitchFamily="34" charset="0"/>
                          <a:ea typeface="+mn-ea"/>
                          <a:cs typeface="Arial" panose="020B0604020202020204" pitchFamily="34" charset="0"/>
                        </a:rPr>
                        <a:t>Operations, Administration, Maintenance and Provisioning (OAM&amp;P</a:t>
                      </a:r>
                      <a:r>
                        <a:rPr lang="en-GB" sz="1200" b="1" kern="1200" dirty="0" smtClean="0">
                          <a:solidFill>
                            <a:schemeClr val="dk1"/>
                          </a:solidFill>
                          <a:effectLst/>
                          <a:latin typeface="Arial" panose="020B0604020202020204" pitchFamily="34" charset="0"/>
                          <a:ea typeface="+mn-ea"/>
                          <a:cs typeface="Arial" panose="020B0604020202020204" pitchFamily="34" charset="0"/>
                        </a:rPr>
                        <a:t>)</a:t>
                      </a:r>
                      <a:r>
                        <a:rPr lang="en-GB" sz="1100" b="1" dirty="0">
                          <a:effectLst/>
                          <a:latin typeface="Arial" panose="020B0604020202020204" pitchFamily="34" charset="0"/>
                          <a:cs typeface="Arial" panose="020B0604020202020204" pitchFamily="34" charset="0"/>
                        </a:rPr>
                        <a:t> </a:t>
                      </a:r>
                      <a:endParaRPr lang="zh-CN" sz="18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pPr algn="l">
                        <a:spcAft>
                          <a:spcPts val="0"/>
                        </a:spcAft>
                      </a:pPr>
                      <a:endParaRPr lang="zh-CN" sz="2000">
                        <a:effectLst/>
                        <a:latin typeface="Times New Roman" panose="02020603050405020304" pitchFamily="18" charset="0"/>
                        <a:ea typeface="宋体" panose="02010600030101010101" pitchFamily="2" charset="-122"/>
                      </a:endParaRPr>
                    </a:p>
                  </a:txBody>
                  <a:tcPr marL="9525" marR="9525" marT="9525" marB="9525"/>
                </a:tc>
                <a:tc hMerge="1">
                  <a:txBody>
                    <a:bodyPr/>
                    <a:lstStyle/>
                    <a:p>
                      <a:endParaRPr lang="zh-CN" altLang="en-US"/>
                    </a:p>
                  </a:txBody>
                  <a:tcPr/>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tr>
              <a:tr h="185159">
                <a:tc gridSpan="6">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smtClean="0">
                          <a:effectLst/>
                          <a:latin typeface="Arial" panose="020B0604020202020204" pitchFamily="34" charset="0"/>
                          <a:ea typeface="+mn-ea"/>
                          <a:cs typeface="Arial" panose="020B0604020202020204" pitchFamily="34" charset="0"/>
                        </a:rPr>
                        <a:t>Intelligence and Automation</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pPr marL="0" algn="l" defTabSz="1219170" rtl="0" eaLnBrk="1" latinLnBrk="0" hangingPunct="1">
                        <a:spcAft>
                          <a:spcPts val="0"/>
                        </a:spcAft>
                      </a:pP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pPr marL="0" algn="l" defTabSz="1219170" rtl="0" eaLnBrk="1" latinLnBrk="0" hangingPunct="1">
                        <a:spcAft>
                          <a:spcPts val="0"/>
                        </a:spcAft>
                      </a:pP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185159">
                <a:tc>
                  <a:txBody>
                    <a:bodyPr/>
                    <a:lstStyle/>
                    <a:p>
                      <a:pPr marL="0" algn="l" defTabSz="1219170" rtl="0" eaLnBrk="1" latinLnBrk="0" hangingPunct="1">
                        <a:spcAft>
                          <a:spcPts val="0"/>
                        </a:spcAft>
                      </a:pPr>
                      <a:r>
                        <a:rPr lang="en-US" altLang="zh-CN" sz="105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21</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105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Self-Configuration of RAN NEs</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1050" kern="120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China Mobile, Huawei</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105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RANSC</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1050" kern="1200" dirty="0" smtClean="0">
                          <a:solidFill>
                            <a:srgbClr val="000000"/>
                          </a:solidFill>
                          <a:effectLst/>
                          <a:latin typeface="Arial" panose="020B0604020202020204" pitchFamily="34" charset="0"/>
                          <a:ea typeface="+mn-ea"/>
                          <a:cs typeface="Arial" panose="020B0604020202020204" pitchFamily="34" charset="0"/>
                        </a:rPr>
                        <a:t>940030</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105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SP-211431</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185159">
                <a:tc gridSpan="6">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dirty="0" smtClean="0">
                          <a:effectLst/>
                          <a:latin typeface="Arial" panose="020B0604020202020204" pitchFamily="34" charset="0"/>
                          <a:ea typeface="+mn-ea"/>
                          <a:cs typeface="Arial" panose="020B0604020202020204" pitchFamily="34" charset="0"/>
                        </a:rPr>
                        <a:t>Management Architecture and Mechanisms</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050" kern="120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pPr marL="0" algn="l" defTabSz="1219170" rtl="0" eaLnBrk="1" latinLnBrk="0" hangingPunct="1">
                        <a:spcAft>
                          <a:spcPts val="0"/>
                        </a:spcAft>
                      </a:pPr>
                      <a:endParaRPr lang="zh-CN" alt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85159">
                <a:tc>
                  <a:txBody>
                    <a:bodyPr/>
                    <a:lstStyle/>
                    <a:p>
                      <a:pPr marL="0" algn="l" defTabSz="1219170" rtl="0" eaLnBrk="1" latinLnBrk="0" hangingPunct="1">
                        <a:spcAft>
                          <a:spcPts val="0"/>
                        </a:spcAft>
                      </a:pPr>
                      <a:r>
                        <a:rPr lang="en-US" altLang="zh-CN" sz="105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22</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000000"/>
                          </a:solidFill>
                          <a:effectLst/>
                          <a:latin typeface="Arial" panose="020B0604020202020204" pitchFamily="34" charset="0"/>
                          <a:ea typeface="+mn-ea"/>
                          <a:cs typeface="Arial" panose="020B0604020202020204" pitchFamily="34" charset="0"/>
                        </a:rPr>
                        <a:t>Network slicing provisioning rules</a:t>
                      </a:r>
                      <a:endParaRPr lang="zh-CN" sz="105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1050" kern="1200" smtClean="0">
                          <a:solidFill>
                            <a:srgbClr val="000000"/>
                          </a:solidFill>
                          <a:effectLst/>
                          <a:latin typeface="Arial" panose="020B0604020202020204" pitchFamily="34" charset="0"/>
                          <a:ea typeface="+mn-ea"/>
                          <a:cs typeface="Arial" panose="020B0604020202020204" pitchFamily="34" charset="0"/>
                        </a:rPr>
                        <a:t>Ericsson </a:t>
                      </a:r>
                      <a:endParaRPr lang="zh-CN" sz="105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kern="1200" smtClean="0">
                          <a:solidFill>
                            <a:srgbClr val="000000"/>
                          </a:solidFill>
                          <a:effectLst/>
                          <a:latin typeface="Arial" panose="020B0604020202020204" pitchFamily="34" charset="0"/>
                          <a:ea typeface="+mn-ea"/>
                          <a:cs typeface="Arial" panose="020B0604020202020204" pitchFamily="34" charset="0"/>
                        </a:rPr>
                        <a:t>NSRULE</a:t>
                      </a:r>
                      <a:endParaRPr lang="zh-CN" altLang="en-US" sz="1050" kern="120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000000"/>
                          </a:solidFill>
                          <a:effectLst/>
                          <a:latin typeface="Arial" panose="020B0604020202020204" pitchFamily="34" charset="0"/>
                          <a:ea typeface="+mn-ea"/>
                          <a:cs typeface="Arial" panose="020B0604020202020204" pitchFamily="34" charset="0"/>
                        </a:rPr>
                        <a:t>940045</a:t>
                      </a:r>
                      <a:endParaRPr lang="zh-CN" altLang="en-US" sz="105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1050" kern="1200" dirty="0" smtClean="0">
                          <a:solidFill>
                            <a:srgbClr val="000000"/>
                          </a:solidFill>
                          <a:effectLst/>
                          <a:latin typeface="Arial" panose="020B0604020202020204" pitchFamily="34" charset="0"/>
                          <a:ea typeface="+mn-ea"/>
                          <a:cs typeface="Arial" panose="020B0604020202020204" pitchFamily="34" charset="0"/>
                        </a:rPr>
                        <a:t>SP-211449</a:t>
                      </a:r>
                      <a:endParaRPr lang="zh-CN" alt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85159">
                <a:tc>
                  <a:txBody>
                    <a:bodyPr/>
                    <a:lstStyle/>
                    <a:p>
                      <a:pPr marL="0" algn="l" defTabSz="1219170" rtl="0" eaLnBrk="1" latinLnBrk="0" hangingPunct="1">
                        <a:spcAft>
                          <a:spcPts val="0"/>
                        </a:spcAft>
                      </a:pPr>
                      <a:r>
                        <a:rPr lang="en-US" altLang="zh-CN" sz="105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23</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000000"/>
                          </a:solidFill>
                          <a:effectLst/>
                          <a:latin typeface="Arial" panose="020B0604020202020204" pitchFamily="34" charset="0"/>
                          <a:ea typeface="+mn-ea"/>
                          <a:cs typeface="Arial" panose="020B0604020202020204" pitchFamily="34" charset="0"/>
                        </a:rPr>
                        <a:t>Enhancement of 5G  Advanced NRM features</a:t>
                      </a:r>
                      <a:endParaRPr lang="zh-CN" sz="105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1050" kern="1200" dirty="0" smtClean="0">
                          <a:solidFill>
                            <a:srgbClr val="000000"/>
                          </a:solidFill>
                          <a:effectLst/>
                          <a:latin typeface="Arial" panose="020B0604020202020204" pitchFamily="34" charset="0"/>
                          <a:ea typeface="+mn-ea"/>
                          <a:cs typeface="Arial" panose="020B0604020202020204" pitchFamily="34" charset="0"/>
                        </a:rPr>
                        <a:t>Nokia</a:t>
                      </a:r>
                      <a:endParaRPr lang="zh-CN" sz="105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kern="1200" dirty="0" err="1" smtClean="0">
                          <a:solidFill>
                            <a:srgbClr val="000000"/>
                          </a:solidFill>
                          <a:effectLst/>
                          <a:latin typeface="Arial" panose="020B0604020202020204" pitchFamily="34" charset="0"/>
                          <a:ea typeface="+mn-ea"/>
                          <a:cs typeface="Arial" panose="020B0604020202020204" pitchFamily="34" charset="0"/>
                        </a:rPr>
                        <a:t>eAdNRM</a:t>
                      </a:r>
                      <a:r>
                        <a:rPr lang="en-US" altLang="zh-CN" sz="1050" kern="1200" dirty="0" smtClean="0">
                          <a:solidFill>
                            <a:srgbClr val="000000"/>
                          </a:solidFill>
                          <a:effectLst/>
                          <a:latin typeface="Arial" panose="020B0604020202020204" pitchFamily="34" charset="0"/>
                          <a:ea typeface="+mn-ea"/>
                          <a:cs typeface="Arial" panose="020B0604020202020204" pitchFamily="34" charset="0"/>
                        </a:rPr>
                        <a:t> </a:t>
                      </a:r>
                      <a:endParaRPr lang="zh-CN" altLang="en-US" sz="105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105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1050" kern="1200" dirty="0" smtClean="0">
                          <a:solidFill>
                            <a:schemeClr val="tx1"/>
                          </a:solidFill>
                          <a:effectLst/>
                          <a:latin typeface="Arial" panose="020B0604020202020204" pitchFamily="34" charset="0"/>
                          <a:ea typeface="+mn-ea"/>
                          <a:cs typeface="Arial" panose="020B0604020202020204" pitchFamily="34" charset="0"/>
                        </a:rPr>
                        <a:t>S5-221510</a:t>
                      </a:r>
                      <a:endParaRPr lang="zh-CN" alt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85159">
                <a:tc gridSpan="6">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kern="1200" dirty="0" smtClean="0">
                          <a:solidFill>
                            <a:schemeClr val="dk1"/>
                          </a:solidFill>
                          <a:effectLst/>
                          <a:latin typeface="Arial" panose="020B0604020202020204" pitchFamily="34" charset="0"/>
                          <a:ea typeface="+mn-ea"/>
                          <a:cs typeface="Arial" panose="020B0604020202020204" pitchFamily="34" charset="0"/>
                        </a:rPr>
                        <a:t>Support of New Services</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050" kern="120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pPr marL="0" algn="l" defTabSz="1219170" rtl="0" eaLnBrk="1" latinLnBrk="0" hangingPunct="1">
                        <a:spcAft>
                          <a:spcPts val="0"/>
                        </a:spcAft>
                      </a:pPr>
                      <a:endParaRPr lang="zh-CN" alt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r h="185159">
                <a:tc>
                  <a:txBody>
                    <a:bodyPr/>
                    <a:lstStyle/>
                    <a:p>
                      <a:pPr marL="0" algn="l" defTabSz="1219170" rtl="0" eaLnBrk="1" latinLnBrk="0" hangingPunct="1">
                        <a:spcAft>
                          <a:spcPts val="0"/>
                        </a:spcAft>
                      </a:pPr>
                      <a:r>
                        <a:rPr lang="en-US" altLang="zh-CN" sz="105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24</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000000"/>
                          </a:solidFill>
                          <a:effectLst/>
                          <a:latin typeface="Arial" panose="020B0604020202020204" pitchFamily="34" charset="0"/>
                          <a:ea typeface="+mn-ea"/>
                          <a:cs typeface="Arial" panose="020B0604020202020204" pitchFamily="34" charset="0"/>
                        </a:rPr>
                        <a:t>Enhancements of EE for 5G Phase 2</a:t>
                      </a:r>
                      <a:endParaRPr lang="zh-CN" sz="105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1050" kern="1200" dirty="0" smtClean="0">
                          <a:solidFill>
                            <a:srgbClr val="000000"/>
                          </a:solidFill>
                          <a:effectLst/>
                          <a:latin typeface="Arial" panose="020B0604020202020204" pitchFamily="34" charset="0"/>
                          <a:ea typeface="+mn-ea"/>
                          <a:cs typeface="Arial" panose="020B0604020202020204" pitchFamily="34" charset="0"/>
                        </a:rPr>
                        <a:t>Orange</a:t>
                      </a:r>
                      <a:endParaRPr lang="zh-CN" sz="105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000000"/>
                          </a:solidFill>
                          <a:effectLst/>
                          <a:latin typeface="Arial" panose="020B0604020202020204" pitchFamily="34" charset="0"/>
                          <a:ea typeface="+mn-ea"/>
                          <a:cs typeface="Arial" panose="020B0604020202020204" pitchFamily="34" charset="0"/>
                        </a:rPr>
                        <a:t>EE5GPLUS_Ph2</a:t>
                      </a:r>
                      <a:endParaRPr lang="zh-CN" altLang="en-US" sz="105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000000"/>
                          </a:solidFill>
                          <a:effectLst/>
                          <a:latin typeface="Arial" panose="020B0604020202020204" pitchFamily="34" charset="0"/>
                          <a:ea typeface="+mn-ea"/>
                          <a:cs typeface="Arial" panose="020B0604020202020204" pitchFamily="34" charset="0"/>
                        </a:rPr>
                        <a:t>940037</a:t>
                      </a:r>
                      <a:endParaRPr lang="zh-CN" altLang="en-US" sz="105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1050" kern="1200" dirty="0" smtClean="0">
                          <a:solidFill>
                            <a:srgbClr val="000000"/>
                          </a:solidFill>
                          <a:effectLst/>
                          <a:latin typeface="Arial" panose="020B0604020202020204" pitchFamily="34" charset="0"/>
                          <a:ea typeface="+mn-ea"/>
                          <a:cs typeface="Arial" panose="020B0604020202020204" pitchFamily="34" charset="0"/>
                        </a:rPr>
                        <a:t>SP-211441</a:t>
                      </a:r>
                      <a:endParaRPr lang="zh-CN" alt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1578461194"/>
              </p:ext>
            </p:extLst>
          </p:nvPr>
        </p:nvGraphicFramePr>
        <p:xfrm>
          <a:off x="90657" y="825440"/>
          <a:ext cx="6303595" cy="5520690"/>
        </p:xfrm>
        <a:graphic>
          <a:graphicData uri="http://schemas.openxmlformats.org/drawingml/2006/table">
            <a:tbl>
              <a:tblPr>
                <a:tableStyleId>{5C22544A-7EE6-4342-B048-85BDC9FD1C3A}</a:tableStyleId>
              </a:tblPr>
              <a:tblGrid>
                <a:gridCol w="263574"/>
                <a:gridCol w="2515281"/>
                <a:gridCol w="1070707"/>
                <a:gridCol w="828431"/>
                <a:gridCol w="789568"/>
                <a:gridCol w="836034"/>
              </a:tblGrid>
              <a:tr h="249170">
                <a:tc>
                  <a:txBody>
                    <a:bodyPr/>
                    <a:lstStyle/>
                    <a:p>
                      <a:pPr algn="l">
                        <a:spcAft>
                          <a:spcPts val="0"/>
                        </a:spcAft>
                      </a:pPr>
                      <a:endParaRPr lang="zh-CN" sz="16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gridSpan="5">
                  <a:txBody>
                    <a:bodyPr/>
                    <a:lstStyle/>
                    <a:p>
                      <a:pPr marL="0" algn="l" defTabSz="1219170" rtl="0" eaLnBrk="1" latinLnBrk="0" hangingPunct="1">
                        <a:spcAft>
                          <a:spcPts val="0"/>
                        </a:spcAft>
                      </a:pPr>
                      <a:r>
                        <a:rPr lang="en-US" altLang="zh-CN" sz="1200" b="1" kern="1200" dirty="0" smtClean="0">
                          <a:solidFill>
                            <a:schemeClr val="dk1"/>
                          </a:solidFill>
                          <a:effectLst/>
                          <a:latin typeface="Arial" panose="020B0604020202020204" pitchFamily="34" charset="0"/>
                          <a:ea typeface="+mn-ea"/>
                          <a:cs typeface="Arial" panose="020B0604020202020204" pitchFamily="34" charset="0"/>
                        </a:rPr>
                        <a:t>Rel-18 OAM&amp;P Studies</a:t>
                      </a:r>
                      <a:endParaRPr lang="zh-CN" sz="12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58563">
                <a:tc gridSpan="6">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b="1" dirty="0" smtClean="0">
                          <a:effectLst/>
                          <a:latin typeface="Arial" panose="020B0604020202020204" pitchFamily="34" charset="0"/>
                          <a:ea typeface="+mn-ea"/>
                          <a:cs typeface="Arial" panose="020B0604020202020204" pitchFamily="34" charset="0"/>
                        </a:rPr>
                        <a:t>Intelligence and Automation</a:t>
                      </a:r>
                      <a:endParaRPr lang="zh-CN" sz="1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58563">
                <a:tc>
                  <a:txBody>
                    <a:bodyPr/>
                    <a:lstStyle/>
                    <a:p>
                      <a:pPr marL="0" algn="l" defTabSz="1219170" rtl="0" eaLnBrk="1" latinLnBrk="0" hangingPunct="1">
                        <a:spcAft>
                          <a:spcPts val="0"/>
                        </a:spcAft>
                      </a:pPr>
                      <a:r>
                        <a:rPr lang="en-US" altLang="zh-CN" sz="1000" kern="1200" dirty="0" smtClean="0">
                          <a:solidFill>
                            <a:schemeClr val="dk1"/>
                          </a:solidFill>
                          <a:effectLst/>
                          <a:latin typeface="Arial" panose="020B0604020202020204" pitchFamily="34" charset="0"/>
                          <a:ea typeface="+mn-ea"/>
                          <a:cs typeface="Arial" panose="020B0604020202020204" pitchFamily="34" charset="0"/>
                        </a:rPr>
                        <a:t>1</a:t>
                      </a:r>
                      <a:endParaRPr lang="zh-CN" sz="10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Study on enhancement of autonomous network levels</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1000" kern="1200" dirty="0" smtClean="0">
                          <a:solidFill>
                            <a:srgbClr val="000000"/>
                          </a:solidFill>
                          <a:effectLst/>
                          <a:latin typeface="Arial" panose="020B0604020202020204" pitchFamily="34" charset="0"/>
                          <a:ea typeface="+mn-ea"/>
                          <a:cs typeface="Arial" panose="020B0604020202020204" pitchFamily="34" charset="0"/>
                        </a:rPr>
                        <a:t>China Mobile, Huawei</a:t>
                      </a:r>
                      <a:endParaRPr lang="zh-CN" altLang="en-US" sz="10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err="1" smtClean="0">
                          <a:latin typeface="Arial" panose="020B0604020202020204" pitchFamily="34" charset="0"/>
                          <a:cs typeface="Arial" panose="020B0604020202020204" pitchFamily="34" charset="0"/>
                        </a:rPr>
                        <a:t>FS_eANL</a:t>
                      </a:r>
                      <a:endParaRPr lang="zh-CN" altLang="en-US" sz="1000" dirty="0" smtClean="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smtClean="0">
                          <a:latin typeface="Arial" panose="020B0604020202020204" pitchFamily="34" charset="0"/>
                          <a:cs typeface="Arial" panose="020B0604020202020204" pitchFamily="34" charset="0"/>
                        </a:rPr>
                        <a:t>940042</a:t>
                      </a:r>
                      <a:endParaRPr lang="zh-CN" altLang="en-US" sz="1000" dirty="0" smtClean="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SP-211446</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262923">
                <a:tc>
                  <a:txBody>
                    <a:bodyPr/>
                    <a:lstStyle/>
                    <a:p>
                      <a:pPr marL="0" algn="l" defTabSz="1219170" rtl="0" eaLnBrk="1" latinLnBrk="0" hangingPunct="1">
                        <a:spcAft>
                          <a:spcPts val="0"/>
                        </a:spcAft>
                      </a:pPr>
                      <a:r>
                        <a:rPr lang="en-US" altLang="zh-CN" sz="1000" kern="1200" dirty="0" smtClean="0">
                          <a:solidFill>
                            <a:schemeClr val="dk1"/>
                          </a:solidFill>
                          <a:effectLst/>
                          <a:latin typeface="Arial" panose="020B0604020202020204" pitchFamily="34" charset="0"/>
                          <a:ea typeface="+mn-ea"/>
                          <a:cs typeface="Arial" panose="020B0604020202020204" pitchFamily="34" charset="0"/>
                        </a:rPr>
                        <a:t>2</a:t>
                      </a:r>
                      <a:endParaRPr lang="zh-CN" sz="10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Study on evaluation of autonomous network levels</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1000" kern="1200" smtClean="0">
                          <a:solidFill>
                            <a:srgbClr val="000000"/>
                          </a:solidFill>
                          <a:effectLst/>
                          <a:latin typeface="Arial" panose="020B0604020202020204" pitchFamily="34" charset="0"/>
                          <a:ea typeface="+mn-ea"/>
                          <a:cs typeface="Arial" panose="020B0604020202020204" pitchFamily="34" charset="0"/>
                        </a:rPr>
                        <a:t>China Mobile, Huawei</a:t>
                      </a:r>
                      <a:endParaRPr lang="zh-CN" altLang="en-US" sz="10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smtClean="0">
                          <a:latin typeface="Arial" panose="020B0604020202020204" pitchFamily="34" charset="0"/>
                          <a:cs typeface="Arial" panose="020B0604020202020204" pitchFamily="34" charset="0"/>
                        </a:rPr>
                        <a:t>FS_ANLEVA</a:t>
                      </a:r>
                      <a:endParaRPr lang="zh-CN" altLang="en-US" sz="1000" dirty="0" smtClean="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anose="020B0604020202020204" pitchFamily="34" charset="0"/>
                          <a:ea typeface="+mn-ea"/>
                          <a:cs typeface="Arial" panose="020B0604020202020204" pitchFamily="34" charset="0"/>
                        </a:rPr>
                        <a:t>940041</a:t>
                      </a:r>
                      <a:endParaRPr lang="zh-CN" altLang="en-US" sz="10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Arial" panose="020B0604020202020204" pitchFamily="34" charset="0"/>
                          <a:ea typeface="+mn-ea"/>
                          <a:cs typeface="Arial" panose="020B0604020202020204" pitchFamily="34" charset="0"/>
                        </a:rPr>
                        <a:t>SP-211445</a:t>
                      </a:r>
                      <a:endParaRPr lang="zh-CN" sz="10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r>
              <a:tr h="275058">
                <a:tc>
                  <a:txBody>
                    <a:bodyPr/>
                    <a:lstStyle/>
                    <a:p>
                      <a:pPr marL="0" algn="l" defTabSz="1219170" rtl="0" eaLnBrk="1" latinLnBrk="0" hangingPunct="1">
                        <a:spcAft>
                          <a:spcPts val="0"/>
                        </a:spcAft>
                      </a:pPr>
                      <a:r>
                        <a:rPr lang="en-US" altLang="zh-CN" sz="1000" kern="1200" dirty="0" smtClean="0">
                          <a:solidFill>
                            <a:schemeClr val="dk1"/>
                          </a:solidFill>
                          <a:effectLst/>
                          <a:latin typeface="Arial" panose="020B0604020202020204" pitchFamily="34" charset="0"/>
                          <a:ea typeface="+mn-ea"/>
                          <a:cs typeface="Arial" panose="020B0604020202020204" pitchFamily="34" charset="0"/>
                        </a:rPr>
                        <a:t>3</a:t>
                      </a:r>
                      <a:endParaRPr lang="zh-CN" sz="10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Study on enhanced intent driven management services for mobile networks</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1000" kern="1200" dirty="0" smtClean="0">
                          <a:solidFill>
                            <a:srgbClr val="000000"/>
                          </a:solidFill>
                          <a:effectLst/>
                          <a:latin typeface="Arial" panose="020B0604020202020204" pitchFamily="34" charset="0"/>
                          <a:ea typeface="+mn-ea"/>
                          <a:cs typeface="Arial" panose="020B0604020202020204" pitchFamily="34" charset="0"/>
                        </a:rPr>
                        <a:t>Huawei, Ericsson</a:t>
                      </a:r>
                      <a:endParaRPr lang="zh-CN" altLang="en-US" sz="10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err="1" smtClean="0">
                          <a:solidFill>
                            <a:schemeClr val="dk1"/>
                          </a:solidFill>
                          <a:latin typeface="Arial" panose="020B0604020202020204" pitchFamily="34" charset="0"/>
                          <a:ea typeface="+mn-ea"/>
                          <a:cs typeface="Arial" panose="020B0604020202020204" pitchFamily="34" charset="0"/>
                        </a:rPr>
                        <a:t>FS_eIDMS_MN</a:t>
                      </a:r>
                      <a:endParaRPr lang="zh-CN" altLang="en-US" sz="1000" kern="1200" dirty="0" smtClean="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anose="020B0604020202020204" pitchFamily="34" charset="0"/>
                          <a:ea typeface="+mn-ea"/>
                          <a:cs typeface="Arial" panose="020B0604020202020204" pitchFamily="34" charset="0"/>
                        </a:rPr>
                        <a:t>940046</a:t>
                      </a:r>
                      <a:endParaRPr lang="zh-CN" altLang="en-US" sz="10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Arial" panose="020B0604020202020204" pitchFamily="34" charset="0"/>
                          <a:ea typeface="+mn-ea"/>
                          <a:cs typeface="Arial" panose="020B0604020202020204" pitchFamily="34" charset="0"/>
                        </a:rPr>
                        <a:t>SP-211450</a:t>
                      </a:r>
                      <a:endParaRPr lang="zh-CN" sz="10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r>
              <a:tr h="275058">
                <a:tc>
                  <a:txBody>
                    <a:bodyPr/>
                    <a:lstStyle/>
                    <a:p>
                      <a:pPr marL="0" algn="l" defTabSz="1219170" rtl="0" eaLnBrk="1" latinLnBrk="0" hangingPunct="1">
                        <a:spcAft>
                          <a:spcPts val="0"/>
                        </a:spcAft>
                      </a:pPr>
                      <a:r>
                        <a:rPr lang="en-US" altLang="zh-CN" sz="1000" kern="1200" dirty="0" smtClean="0">
                          <a:solidFill>
                            <a:schemeClr val="dk1"/>
                          </a:solidFill>
                          <a:effectLst/>
                          <a:latin typeface="Arial" panose="020B0604020202020204" pitchFamily="34" charset="0"/>
                          <a:ea typeface="+mn-ea"/>
                          <a:cs typeface="Arial" panose="020B0604020202020204" pitchFamily="34" charset="0"/>
                        </a:rPr>
                        <a:t>4</a:t>
                      </a:r>
                      <a:endParaRPr lang="zh-CN" sz="10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smtClean="0">
                          <a:effectLst/>
                          <a:latin typeface="Arial" panose="020B0604020202020204" pitchFamily="34" charset="0"/>
                          <a:ea typeface="+mn-ea"/>
                          <a:cs typeface="Arial" panose="020B0604020202020204" pitchFamily="34" charset="0"/>
                        </a:rPr>
                        <a:t>Study</a:t>
                      </a:r>
                      <a:r>
                        <a:rPr lang="en-US" altLang="zh-CN" sz="1000" baseline="0" dirty="0" smtClean="0">
                          <a:effectLst/>
                          <a:latin typeface="Arial" panose="020B0604020202020204" pitchFamily="34" charset="0"/>
                          <a:ea typeface="+mn-ea"/>
                          <a:cs typeface="Arial" panose="020B0604020202020204" pitchFamily="34" charset="0"/>
                        </a:rPr>
                        <a:t> </a:t>
                      </a:r>
                      <a:r>
                        <a:rPr lang="en-US" altLang="zh-CN" sz="1000" dirty="0" smtClean="0">
                          <a:effectLst/>
                          <a:latin typeface="Arial" panose="020B0604020202020204" pitchFamily="34" charset="0"/>
                          <a:ea typeface="+mn-ea"/>
                          <a:cs typeface="Arial" panose="020B0604020202020204" pitchFamily="34" charset="0"/>
                        </a:rPr>
                        <a:t>on intent-driven management for network slicing</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smtClean="0">
                          <a:latin typeface="Arial" panose="020B0604020202020204" pitchFamily="34" charset="0"/>
                          <a:cs typeface="Arial" panose="020B0604020202020204" pitchFamily="34" charset="0"/>
                        </a:rPr>
                        <a:t>Ericsson, Huawei</a:t>
                      </a:r>
                      <a:endParaRPr lang="zh-CN" altLang="en-US" sz="10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anose="020B0604020202020204" pitchFamily="34" charset="0"/>
                          <a:ea typeface="+mn-ea"/>
                          <a:cs typeface="Arial" panose="020B0604020202020204" pitchFamily="34" charset="0"/>
                        </a:rPr>
                        <a:t>FS_IDNSMN</a:t>
                      </a:r>
                      <a:endParaRPr lang="zh-CN" altLang="en-US" sz="1000" kern="1200" dirty="0" smtClean="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1000" kern="1200" dirty="0">
                        <a:solidFill>
                          <a:srgbClr val="0000FF"/>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anose="020B0604020202020204" pitchFamily="34" charset="0"/>
                          <a:ea typeface="+mn-ea"/>
                          <a:cs typeface="Arial" panose="020B0604020202020204" pitchFamily="34" charset="0"/>
                        </a:rPr>
                        <a:t>S5-221513</a:t>
                      </a:r>
                      <a:endParaRPr lang="zh-CN" sz="10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r>
              <a:tr h="220362">
                <a:tc>
                  <a:txBody>
                    <a:bodyPr/>
                    <a:lstStyle/>
                    <a:p>
                      <a:pPr marL="0" algn="l" defTabSz="1219170" rtl="0" eaLnBrk="1" latinLnBrk="0" hangingPunct="1">
                        <a:spcAft>
                          <a:spcPts val="0"/>
                        </a:spcAft>
                      </a:pPr>
                      <a:r>
                        <a:rPr lang="en-US" altLang="zh-CN" sz="1000" kern="1200" dirty="0" smtClean="0">
                          <a:solidFill>
                            <a:schemeClr val="dk1"/>
                          </a:solidFill>
                          <a:effectLst/>
                          <a:latin typeface="Arial" panose="020B0604020202020204" pitchFamily="34" charset="0"/>
                          <a:ea typeface="+mn-ea"/>
                          <a:cs typeface="Arial" panose="020B0604020202020204" pitchFamily="34" charset="0"/>
                        </a:rPr>
                        <a:t>5</a:t>
                      </a:r>
                      <a:endParaRPr lang="zh-CN" sz="10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Study on AI/ ML management</a:t>
                      </a: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Intel, NEC</a:t>
                      </a: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smtClean="0">
                          <a:latin typeface="Arial" panose="020B0604020202020204" pitchFamily="34" charset="0"/>
                          <a:cs typeface="Arial" panose="020B0604020202020204" pitchFamily="34" charset="0"/>
                        </a:rPr>
                        <a:t>FS_AIML_MGMT</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anose="020B0604020202020204" pitchFamily="34" charset="0"/>
                          <a:ea typeface="+mn-ea"/>
                          <a:cs typeface="Arial" panose="020B0604020202020204" pitchFamily="34" charset="0"/>
                        </a:rPr>
                        <a:t>940039</a:t>
                      </a:r>
                      <a:endParaRPr lang="zh-CN" altLang="en-US" sz="10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anose="020B0604020202020204" pitchFamily="34" charset="0"/>
                          <a:ea typeface="+mn-ea"/>
                          <a:cs typeface="Arial" panose="020B0604020202020204" pitchFamily="34" charset="0"/>
                        </a:rPr>
                        <a:t>SP-211443</a:t>
                      </a:r>
                      <a:endParaRPr lang="zh-CN" altLang="en-US" sz="10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r>
              <a:tr h="220362">
                <a:tc>
                  <a:txBody>
                    <a:bodyPr/>
                    <a:lstStyle/>
                    <a:p>
                      <a:pPr marL="0" algn="l" defTabSz="1219170" rtl="0" eaLnBrk="1" latinLnBrk="0" hangingPunct="1">
                        <a:spcAft>
                          <a:spcPts val="0"/>
                        </a:spcAft>
                      </a:pPr>
                      <a:r>
                        <a:rPr lang="en-US" altLang="zh-CN" sz="1000" kern="1200" dirty="0" smtClean="0">
                          <a:solidFill>
                            <a:schemeClr val="dk1"/>
                          </a:solidFill>
                          <a:effectLst/>
                          <a:latin typeface="Arial" panose="020B0604020202020204" pitchFamily="34" charset="0"/>
                          <a:ea typeface="+mn-ea"/>
                          <a:cs typeface="Arial" panose="020B0604020202020204" pitchFamily="34" charset="0"/>
                        </a:rPr>
                        <a:t>6</a:t>
                      </a:r>
                      <a:endParaRPr lang="zh-CN" sz="10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Study on Enhancement of the management aspects related to NWDAF</a:t>
                      </a:r>
                      <a:endParaRPr lang="zh-CN" sz="10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smtClean="0">
                          <a:solidFill>
                            <a:schemeClr val="dk1"/>
                          </a:solidFill>
                          <a:effectLst/>
                          <a:latin typeface="Arial" panose="020B0604020202020204" pitchFamily="34" charset="0"/>
                          <a:ea typeface="微软雅黑" panose="020B0503020204020204" pitchFamily="34" charset="-122"/>
                          <a:cs typeface="Arial" panose="020B0604020202020204" pitchFamily="34" charset="0"/>
                        </a:rPr>
                        <a:t>China Telecom</a:t>
                      </a: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FS_MANWDAF</a:t>
                      </a:r>
                      <a:endParaRPr lang="zh-CN" sz="10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anose="020B0604020202020204" pitchFamily="34" charset="0"/>
                          <a:ea typeface="+mn-ea"/>
                          <a:cs typeface="Arial" panose="020B0604020202020204" pitchFamily="34" charset="0"/>
                        </a:rPr>
                        <a:t>940034</a:t>
                      </a:r>
                      <a:endParaRPr lang="zh-CN" altLang="en-US" sz="10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anose="020B0604020202020204" pitchFamily="34" charset="0"/>
                          <a:ea typeface="+mn-ea"/>
                          <a:cs typeface="Arial" panose="020B0604020202020204" pitchFamily="34" charset="0"/>
                        </a:rPr>
                        <a:t>SP-211435</a:t>
                      </a:r>
                      <a:endParaRPr lang="zh-CN" altLang="en-US" sz="10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r>
              <a:tr h="158563">
                <a:tc gridSpan="6">
                  <a:txBody>
                    <a:bodyPr/>
                    <a:lstStyle/>
                    <a:p>
                      <a:pPr algn="l">
                        <a:spcAft>
                          <a:spcPts val="0"/>
                        </a:spcAft>
                      </a:pPr>
                      <a:r>
                        <a:rPr lang="en-US" altLang="zh-CN" sz="1000" b="1" dirty="0" smtClean="0">
                          <a:effectLst/>
                          <a:latin typeface="Arial" panose="020B0604020202020204" pitchFamily="34" charset="0"/>
                          <a:ea typeface="+mn-ea"/>
                          <a:cs typeface="Arial" panose="020B0604020202020204" pitchFamily="34" charset="0"/>
                        </a:rPr>
                        <a:t>Management Architecture and Mechanisms</a:t>
                      </a:r>
                      <a:endParaRPr lang="zh-CN" sz="1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7</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Study on Enhancement of service based management architecture</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Huawei, Ericsson</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err="1" smtClean="0">
                          <a:solidFill>
                            <a:schemeClr val="tx1"/>
                          </a:solidFill>
                          <a:effectLst/>
                          <a:latin typeface="Arial" panose="020B0604020202020204" pitchFamily="34" charset="0"/>
                          <a:ea typeface="+mn-ea"/>
                          <a:cs typeface="Arial" panose="020B0604020202020204" pitchFamily="34" charset="0"/>
                        </a:rPr>
                        <a:t>FS_eSBMA</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altLang="zh-CN" sz="1000" kern="1200" dirty="0" smtClean="0">
                          <a:solidFill>
                            <a:schemeClr val="tx1"/>
                          </a:solidFill>
                          <a:effectLst/>
                          <a:latin typeface="Arial" panose="020B0604020202020204" pitchFamily="34" charset="0"/>
                          <a:ea typeface="+mn-ea"/>
                          <a:cs typeface="Arial" panose="020B0604020202020204" pitchFamily="34" charset="0"/>
                        </a:rPr>
                        <a:t>910031</a:t>
                      </a: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SP-211451</a:t>
                      </a: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8</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Study on Basic SBMA enabler enhancements</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Nokia</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FS_BSEE</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10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S5-221506</a:t>
                      </a: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9</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Study on Management Aspects of URLLC</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China Unicom</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err="1" smtClean="0">
                          <a:solidFill>
                            <a:schemeClr val="tx1"/>
                          </a:solidFill>
                          <a:effectLst/>
                          <a:latin typeface="Arial" panose="020B0604020202020204" pitchFamily="34" charset="0"/>
                          <a:ea typeface="+mn-ea"/>
                          <a:cs typeface="Arial" panose="020B0604020202020204" pitchFamily="34" charset="0"/>
                        </a:rPr>
                        <a:t>FS_URLLC_Mgt</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10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S5-221507</a:t>
                      </a: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10</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Management Aspect of User Plane Enhancement </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China Mobile</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FS_MAUPE</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10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S5-221509</a:t>
                      </a: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11</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Study on Management of Cloud Native Virtualized Network Function</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China</a:t>
                      </a:r>
                      <a:r>
                        <a:rPr lang="en-US" altLang="zh-CN" sz="1000" kern="1200" baseline="0" dirty="0" smtClean="0">
                          <a:solidFill>
                            <a:schemeClr val="tx1"/>
                          </a:solidFill>
                          <a:effectLst/>
                          <a:latin typeface="Arial" panose="020B0604020202020204" pitchFamily="34" charset="0"/>
                          <a:ea typeface="+mn-ea"/>
                          <a:cs typeface="Arial" panose="020B0604020202020204" pitchFamily="34" charset="0"/>
                        </a:rPr>
                        <a:t> Mobile</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FS _MCNF</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10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S5-221511</a:t>
                      </a:r>
                      <a:endParaRPr lang="zh-CN" altLang="en-US" sz="10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12</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Study on Management Aspect Enhancement of 5G MOCN Network Sharing</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China Unicom</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FS_MANS_phase2</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10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S5-221512</a:t>
                      </a:r>
                      <a:endParaRPr lang="zh-CN" altLang="en-US" sz="10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13</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Study </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on continuous integration continuous delivery support for 3GPP NFs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Lenovo</a:t>
                      </a:r>
                      <a:endParaRPr lang="zh-CN" altLang="en-US"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FS_CICDNS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910028</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SP-211427</a:t>
                      </a:r>
                      <a:endParaRPr lang="zh-CN" altLang="en-US"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14</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Study on further Enhancements of Management of Trace/MDT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Nokia</a:t>
                      </a:r>
                      <a:endParaRPr lang="zh-CN" altLang="en-US"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FS_e5GMDT_Ph2</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zh-CN" sz="110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S5-221514</a:t>
                      </a:r>
                      <a:endParaRPr lang="zh-CN" altLang="en-US" sz="11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3151372236"/>
              </p:ext>
            </p:extLst>
          </p:nvPr>
        </p:nvGraphicFramePr>
        <p:xfrm>
          <a:off x="6449569" y="1630430"/>
          <a:ext cx="5634891" cy="2507519"/>
        </p:xfrm>
        <a:graphic>
          <a:graphicData uri="http://schemas.openxmlformats.org/drawingml/2006/table">
            <a:tbl>
              <a:tblPr>
                <a:tableStyleId>{5C22544A-7EE6-4342-B048-85BDC9FD1C3A}</a:tableStyleId>
              </a:tblPr>
              <a:tblGrid>
                <a:gridCol w="235613"/>
                <a:gridCol w="2509038"/>
                <a:gridCol w="915115"/>
                <a:gridCol w="663459"/>
                <a:gridCol w="564321"/>
                <a:gridCol w="747345"/>
              </a:tblGrid>
              <a:tr h="254856">
                <a:tc gridSpan="6">
                  <a:txBody>
                    <a:bodyPr/>
                    <a:lstStyle/>
                    <a:p>
                      <a:pPr marL="0" algn="l" defTabSz="1219170" rtl="0" eaLnBrk="1" latinLnBrk="0" hangingPunct="1">
                        <a:spcAft>
                          <a:spcPts val="0"/>
                        </a:spcAft>
                      </a:pPr>
                      <a:r>
                        <a:rPr lang="en-US" altLang="zh-CN" sz="1200" b="1" kern="1200" dirty="0" smtClean="0">
                          <a:solidFill>
                            <a:schemeClr val="dk1"/>
                          </a:solidFill>
                          <a:effectLst/>
                          <a:latin typeface="Arial" panose="020B0604020202020204" pitchFamily="34" charset="0"/>
                          <a:ea typeface="+mn-ea"/>
                          <a:cs typeface="Arial" panose="020B0604020202020204" pitchFamily="34" charset="0"/>
                        </a:rPr>
                        <a:t>Rel-18 OAM&amp;P Studies</a:t>
                      </a:r>
                      <a:endParaRPr lang="zh-CN" sz="105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58563">
                <a:tc gridSpan="6">
                  <a:txBody>
                    <a:bodyPr/>
                    <a:lstStyle/>
                    <a:p>
                      <a:pPr marL="0" algn="l" defTabSz="1219170" rtl="0" eaLnBrk="1" latinLnBrk="0" hangingPunct="1">
                        <a:spcAft>
                          <a:spcPts val="0"/>
                        </a:spcAft>
                      </a:pPr>
                      <a:r>
                        <a:rPr lang="en-US" altLang="zh-CN" sz="1000" b="1" kern="1200" dirty="0" smtClean="0">
                          <a:solidFill>
                            <a:schemeClr val="dk1"/>
                          </a:solidFill>
                          <a:effectLst/>
                          <a:latin typeface="Arial" panose="020B0604020202020204" pitchFamily="34" charset="0"/>
                          <a:ea typeface="+mn-ea"/>
                          <a:cs typeface="Arial" panose="020B0604020202020204" pitchFamily="34" charset="0"/>
                        </a:rPr>
                        <a:t>Support of New Services</a:t>
                      </a:r>
                      <a:endParaRPr lang="zh-CN" sz="10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15</a:t>
                      </a: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algn="l">
                        <a:spcAft>
                          <a:spcPts val="0"/>
                        </a:spcAft>
                      </a:pPr>
                      <a:r>
                        <a:rPr lang="en-US" sz="10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Study on enhancement of management of non-public networks</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r>
                        <a:rPr lang="en-US" altLang="zh-CN" sz="1000" smtClean="0">
                          <a:latin typeface="Arial" panose="020B0604020202020204" pitchFamily="34" charset="0"/>
                          <a:cs typeface="Arial" panose="020B0604020202020204" pitchFamily="34" charset="0"/>
                        </a:rPr>
                        <a:t>Huawei</a:t>
                      </a:r>
                      <a:endParaRPr lang="zh-CN" altLang="en-US" sz="10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GB" sz="1000" kern="1200" dirty="0" err="1" smtClean="0">
                          <a:solidFill>
                            <a:srgbClr val="000000"/>
                          </a:solidFill>
                          <a:effectLst/>
                          <a:latin typeface="Arial" panose="020B0604020202020204" pitchFamily="34" charset="0"/>
                          <a:ea typeface="宋体" panose="02010600030101010101" pitchFamily="2" charset="-122"/>
                          <a:cs typeface="Arial" panose="020B0604020202020204" pitchFamily="34" charset="0"/>
                        </a:rPr>
                        <a:t>FS_OAM_eNPN</a:t>
                      </a:r>
                      <a:endParaRPr lang="zh-CN" sz="10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10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940035</a:t>
                      </a:r>
                      <a:endParaRPr lang="zh-CN" altLang="en-US" sz="10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10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SP-211436</a:t>
                      </a:r>
                      <a:endParaRPr lang="zh-CN" altLang="en-US" sz="10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16</a:t>
                      </a: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Study on new aspects of EE for 5G networks Phase 2</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smtClean="0">
                          <a:solidFill>
                            <a:srgbClr val="000000"/>
                          </a:solidFill>
                          <a:effectLst/>
                          <a:latin typeface="Arial" panose="020B0604020202020204" pitchFamily="34" charset="0"/>
                          <a:ea typeface="+mn-ea"/>
                          <a:cs typeface="Arial" panose="020B0604020202020204" pitchFamily="34" charset="0"/>
                        </a:rPr>
                        <a:t>Orange</a:t>
                      </a: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smtClean="0">
                          <a:latin typeface="Arial" panose="020B0604020202020204" pitchFamily="34" charset="0"/>
                          <a:cs typeface="Arial" panose="020B0604020202020204" pitchFamily="34" charset="0"/>
                        </a:rPr>
                        <a:t>FS_EE5G_Ph2</a:t>
                      </a: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940036</a:t>
                      </a:r>
                      <a:endParaRPr lang="zh-CN" altLang="en-US" sz="10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10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SP-211440</a:t>
                      </a:r>
                      <a:endParaRPr lang="zh-CN" altLang="en-US" sz="10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17</a:t>
                      </a: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Study on Network and Service Operations for Energy Utilities</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smtClean="0">
                          <a:solidFill>
                            <a:srgbClr val="000000"/>
                          </a:solidFill>
                          <a:effectLst/>
                          <a:latin typeface="Arial" panose="020B0604020202020204" pitchFamily="34" charset="0"/>
                          <a:ea typeface="+mn-ea"/>
                          <a:cs typeface="Arial" panose="020B0604020202020204" pitchFamily="34" charset="0"/>
                        </a:rPr>
                        <a:t>Samsung</a:t>
                      </a:r>
                    </a:p>
                    <a:p>
                      <a:endParaRPr lang="zh-CN" altLang="en-US" sz="10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smtClean="0">
                          <a:latin typeface="Arial" panose="020B0604020202020204" pitchFamily="34" charset="0"/>
                          <a:cs typeface="Arial" panose="020B0604020202020204" pitchFamily="34" charset="0"/>
                        </a:rPr>
                        <a:t>FS_NSOEU</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940040</a:t>
                      </a:r>
                      <a:endParaRPr lang="zh-CN" altLang="en-US" sz="10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10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SP-211622</a:t>
                      </a:r>
                      <a:endParaRPr lang="zh-CN" altLang="en-US" sz="10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18</a:t>
                      </a: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fontAlgn="t" latinLnBrk="0" hangingPunct="1">
                        <a:spcAft>
                          <a:spcPts val="0"/>
                        </a:spcAft>
                      </a:pPr>
                      <a:r>
                        <a:rPr lang="en-US" altLang="zh-CN" sz="10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Study </a:t>
                      </a:r>
                      <a:r>
                        <a:rPr lang="en-US" sz="10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on Key Quality Indicators(KQIs)for 5G service experience </a:t>
                      </a:r>
                      <a:endParaRPr lang="en-US" sz="10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4763" marR="4763" marT="4763" marB="0">
                    <a:solidFill>
                      <a:schemeClr val="accent3">
                        <a:lumMod val="20000"/>
                        <a:lumOff val="80000"/>
                      </a:schemeClr>
                    </a:solidFill>
                  </a:tcPr>
                </a:tc>
                <a:tc>
                  <a:txBody>
                    <a:bodyPr/>
                    <a:lstStyle/>
                    <a:p>
                      <a:r>
                        <a:rPr lang="en-US" altLang="zh-CN" sz="1000" smtClean="0">
                          <a:latin typeface="Arial" panose="020B0604020202020204" pitchFamily="34" charset="0"/>
                          <a:cs typeface="Arial" panose="020B0604020202020204" pitchFamily="34" charset="0"/>
                        </a:rPr>
                        <a:t>Huawei</a:t>
                      </a:r>
                      <a:endParaRPr lang="zh-CN" altLang="en-US" sz="1000">
                        <a:latin typeface="Arial" panose="020B0604020202020204" pitchFamily="34" charset="0"/>
                        <a:cs typeface="Arial" panose="020B0604020202020204" pitchFamily="34" charset="0"/>
                      </a:endParaRPr>
                    </a:p>
                  </a:txBody>
                  <a:tcPr marL="4763" marR="4763" marT="4763" marB="0">
                    <a:solidFill>
                      <a:schemeClr val="accent3">
                        <a:lumMod val="20000"/>
                        <a:lumOff val="80000"/>
                      </a:schemeClr>
                    </a:solidFill>
                  </a:tcPr>
                </a:tc>
                <a:tc>
                  <a:txBody>
                    <a:bodyPr/>
                    <a:lstStyle/>
                    <a:p>
                      <a:pPr marL="0" algn="l" defTabSz="1219170" rtl="0" eaLnBrk="1" fontAlgn="t" latinLnBrk="0" hangingPunct="1">
                        <a:spcAft>
                          <a:spcPts val="0"/>
                        </a:spcAft>
                      </a:pPr>
                      <a:r>
                        <a:rPr lang="en-US" sz="10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FS_KQI_5G</a:t>
                      </a:r>
                      <a:endParaRPr lang="en-US" sz="10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4763" marR="4763" marT="4763" marB="0">
                    <a:solidFill>
                      <a:schemeClr val="accent3">
                        <a:lumMod val="20000"/>
                        <a:lumOff val="80000"/>
                      </a:schemeClr>
                    </a:solidFill>
                  </a:tcPr>
                </a:tc>
                <a:tc>
                  <a:txBody>
                    <a:bodyPr/>
                    <a:lstStyle/>
                    <a:p>
                      <a:pPr marL="0" algn="l" defTabSz="1219170" rtl="0" eaLnBrk="1" latinLnBrk="0" hangingPunct="1">
                        <a:spcAft>
                          <a:spcPts val="0"/>
                        </a:spcAft>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940032</a:t>
                      </a:r>
                      <a:endParaRPr lang="zh-CN" altLang="en-US" sz="10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4763" marR="4763" marT="4763" marB="0">
                    <a:solidFill>
                      <a:schemeClr val="accent3">
                        <a:lumMod val="20000"/>
                        <a:lumOff val="80000"/>
                      </a:schemeClr>
                    </a:solidFill>
                  </a:tcPr>
                </a:tc>
                <a:tc>
                  <a:txBody>
                    <a:bodyPr/>
                    <a:lstStyle/>
                    <a:p>
                      <a:pPr marL="0" algn="l" defTabSz="1219170" rtl="0" eaLnBrk="1" latinLnBrk="0" hangingPunct="1">
                        <a:spcAft>
                          <a:spcPts val="0"/>
                        </a:spcAft>
                      </a:pPr>
                      <a:r>
                        <a:rPr lang="en-US" altLang="zh-CN" sz="10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SP-211433</a:t>
                      </a:r>
                      <a:endParaRPr lang="zh-CN" altLang="en-US" sz="10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19</a:t>
                      </a: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Study on Deterministic Communication Service Assurance</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1000" kern="1200" smtClean="0">
                          <a:solidFill>
                            <a:srgbClr val="000000"/>
                          </a:solidFill>
                          <a:effectLst/>
                          <a:latin typeface="Arial" panose="020B0604020202020204" pitchFamily="34" charset="0"/>
                          <a:ea typeface="+mn-ea"/>
                          <a:cs typeface="Arial" panose="020B0604020202020204" pitchFamily="34" charset="0"/>
                        </a:rPr>
                        <a:t>Huawei</a:t>
                      </a:r>
                      <a:endParaRPr lang="zh-CN" altLang="en-US" sz="10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smtClean="0">
                          <a:latin typeface="Arial" panose="020B0604020202020204" pitchFamily="34" charset="0"/>
                          <a:cs typeface="Arial" panose="020B0604020202020204" pitchFamily="34" charset="0"/>
                        </a:rPr>
                        <a:t>FS_DCSA</a:t>
                      </a:r>
                      <a:endParaRPr lang="zh-CN" altLang="en-US" sz="1000" dirty="0" smtClean="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940038</a:t>
                      </a:r>
                      <a:endParaRPr lang="zh-CN" altLang="en-US" sz="10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10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SP-211442</a:t>
                      </a:r>
                      <a:endParaRPr lang="zh-CN" altLang="en-US" sz="10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r h="15856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20</a:t>
                      </a:r>
                      <a:endParaRPr lang="zh-CN" altLang="en-US" sz="10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(R18) Study </a:t>
                      </a:r>
                      <a:r>
                        <a:rPr lang="en-US" altLang="zh-CN" sz="1000" kern="1200" dirty="0">
                          <a:solidFill>
                            <a:srgbClr val="000000"/>
                          </a:solidFill>
                          <a:effectLst/>
                          <a:latin typeface="Arial" panose="020B0604020202020204" pitchFamily="34" charset="0"/>
                          <a:ea typeface="+mn-ea"/>
                          <a:cs typeface="Arial" panose="020B0604020202020204" pitchFamily="34" charset="0"/>
                        </a:rPr>
                        <a:t>on management aspects of network slice management capability exposure</a:t>
                      </a:r>
                      <a:endParaRPr lang="zh-CN" sz="10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000" kern="120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a:solidFill>
                            <a:srgbClr val="000000"/>
                          </a:solidFill>
                          <a:effectLst/>
                          <a:latin typeface="Arial" panose="020B0604020202020204" pitchFamily="34" charset="0"/>
                          <a:ea typeface="+mn-ea"/>
                          <a:cs typeface="Arial" panose="020B0604020202020204" pitchFamily="34" charset="0"/>
                        </a:rPr>
                        <a:t>FS_NSCE</a:t>
                      </a:r>
                      <a:endParaRPr lang="zh-CN" sz="10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a:solidFill>
                            <a:srgbClr val="000000"/>
                          </a:solidFill>
                          <a:effectLst/>
                          <a:latin typeface="Arial" panose="020B0604020202020204" pitchFamily="34" charset="0"/>
                          <a:ea typeface="+mn-ea"/>
                          <a:cs typeface="Arial" panose="020B0604020202020204" pitchFamily="34" charset="0"/>
                        </a:rPr>
                        <a:t>910026</a:t>
                      </a:r>
                      <a:endParaRPr lang="zh-CN" altLang="zh-CN" sz="10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0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r>
            </a:tbl>
          </a:graphicData>
        </a:graphic>
      </p:graphicFrame>
      <p:sp>
        <p:nvSpPr>
          <p:cNvPr id="8" name="矩形 7"/>
          <p:cNvSpPr/>
          <p:nvPr/>
        </p:nvSpPr>
        <p:spPr>
          <a:xfrm>
            <a:off x="6662786" y="772924"/>
            <a:ext cx="3217816" cy="830997"/>
          </a:xfrm>
          <a:prstGeom prst="rect">
            <a:avLst/>
          </a:prstGeom>
          <a:solidFill>
            <a:schemeClr val="bg1"/>
          </a:solidFill>
        </p:spPr>
        <p:txBody>
          <a:bodyPr wrap="square">
            <a:spAutoFit/>
          </a:bodyPr>
          <a:lstStyle/>
          <a:p>
            <a:r>
              <a:rPr lang="en-US" altLang="zh-CN" sz="1600" b="1" dirty="0" smtClean="0">
                <a:solidFill>
                  <a:srgbClr val="0000FF"/>
                </a:solidFill>
                <a:latin typeface="+mn-lt"/>
              </a:rPr>
              <a:t>Altogether 24 WIs/SIs</a:t>
            </a:r>
          </a:p>
          <a:p>
            <a:pPr marL="285750" indent="-285750">
              <a:buFont typeface="Wingdings" panose="05000000000000000000" pitchFamily="2" charset="2"/>
              <a:buChar char="Ø"/>
            </a:pPr>
            <a:r>
              <a:rPr lang="en-US" altLang="zh-CN" sz="1600" b="1" dirty="0" smtClean="0">
                <a:solidFill>
                  <a:srgbClr val="0000FF"/>
                </a:solidFill>
                <a:latin typeface="+mn-lt"/>
              </a:rPr>
              <a:t>20 </a:t>
            </a:r>
            <a:r>
              <a:rPr lang="en-US" altLang="zh-CN" sz="1600" b="1" dirty="0">
                <a:solidFill>
                  <a:srgbClr val="0000FF"/>
                </a:solidFill>
                <a:latin typeface="+mn-lt"/>
              </a:rPr>
              <a:t>ongoing </a:t>
            </a:r>
            <a:r>
              <a:rPr lang="en-US" altLang="zh-CN" sz="1600" b="1" dirty="0" smtClean="0">
                <a:solidFill>
                  <a:srgbClr val="0000FF"/>
                </a:solidFill>
                <a:latin typeface="+mn-lt"/>
              </a:rPr>
              <a:t>SIs</a:t>
            </a:r>
          </a:p>
          <a:p>
            <a:pPr marL="285750" indent="-285750">
              <a:buFont typeface="Wingdings" panose="05000000000000000000" pitchFamily="2" charset="2"/>
              <a:buChar char="Ø"/>
            </a:pPr>
            <a:r>
              <a:rPr lang="en-US" altLang="zh-CN" sz="1600" b="1" dirty="0" smtClean="0">
                <a:solidFill>
                  <a:srgbClr val="0000FF"/>
                </a:solidFill>
                <a:latin typeface="+mn-lt"/>
              </a:rPr>
              <a:t>4 ongoing WIs</a:t>
            </a:r>
            <a:endParaRPr lang="en-US" altLang="zh-CN" sz="1600" b="1" dirty="0">
              <a:solidFill>
                <a:srgbClr val="0000FF"/>
              </a:solidFill>
              <a:latin typeface="+mn-lt"/>
            </a:endParaRPr>
          </a:p>
        </p:txBody>
      </p:sp>
    </p:spTree>
    <p:extLst>
      <p:ext uri="{BB962C8B-B14F-4D97-AF65-F5344CB8AC3E}">
        <p14:creationId xmlns:p14="http://schemas.microsoft.com/office/powerpoint/2010/main" val="1966397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194854" y="1073881"/>
            <a:ext cx="5671145" cy="2970044"/>
          </a:xfrm>
          <a:prstGeom prst="rect">
            <a:avLst/>
          </a:prstGeom>
          <a:solidFill>
            <a:schemeClr val="bg1"/>
          </a:solidFill>
        </p:spPr>
        <p:txBody>
          <a:bodyPr wrap="square">
            <a:spAutoFit/>
          </a:bodyPr>
          <a:lstStyle/>
          <a:p>
            <a:r>
              <a:rPr lang="en-US" altLang="zh-CN" sz="1100" b="1" dirty="0">
                <a:latin typeface="+mj-lt"/>
              </a:rPr>
              <a:t>TS 28.658:</a:t>
            </a:r>
            <a:endParaRPr lang="zh-CN" altLang="zh-CN" sz="1100" dirty="0">
              <a:latin typeface="+mj-lt"/>
            </a:endParaRPr>
          </a:p>
          <a:p>
            <a:r>
              <a:rPr lang="en-US" altLang="zh-CN" sz="1100" dirty="0">
                <a:latin typeface="+mj-lt"/>
              </a:rPr>
              <a:t>[SA5#141e], 6.3-MAINT, GROUP#8 (S5-221155/S5-221156/S5-221157) CR TS 28.658 Update EUTRAN NRM to be applicable for SBMA</a:t>
            </a:r>
            <a:endParaRPr lang="zh-CN" altLang="zh-CN" sz="1100" dirty="0">
              <a:latin typeface="+mj-lt"/>
            </a:endParaRPr>
          </a:p>
          <a:p>
            <a:r>
              <a:rPr lang="en-US" altLang="zh-CN" sz="1100" b="1" dirty="0">
                <a:latin typeface="+mj-lt"/>
              </a:rPr>
              <a:t>TS 28.662:</a:t>
            </a:r>
            <a:endParaRPr lang="zh-CN" altLang="zh-CN" sz="1100" dirty="0">
              <a:latin typeface="+mj-lt"/>
            </a:endParaRPr>
          </a:p>
          <a:p>
            <a:r>
              <a:rPr lang="en-US" altLang="zh-CN" sz="1100" dirty="0">
                <a:latin typeface="+mj-lt"/>
              </a:rPr>
              <a:t>[SA5#141e], 6.3-MAINT, GROUP#9 (S5-221158/S5-221159) Update Generic RAN NRM to be applicable for SBMA</a:t>
            </a:r>
            <a:endParaRPr lang="zh-CN" altLang="zh-CN" sz="1100" dirty="0">
              <a:latin typeface="+mj-lt"/>
            </a:endParaRPr>
          </a:p>
          <a:p>
            <a:r>
              <a:rPr lang="en-US" altLang="zh-CN" sz="1100" b="1" dirty="0">
                <a:latin typeface="+mj-lt"/>
              </a:rPr>
              <a:t>TS 32.156 &amp; TS 32.160:</a:t>
            </a:r>
            <a:endParaRPr lang="zh-CN" altLang="zh-CN" sz="1100" dirty="0">
              <a:latin typeface="+mj-lt"/>
            </a:endParaRPr>
          </a:p>
          <a:p>
            <a:r>
              <a:rPr lang="en-US" altLang="zh-CN" sz="1100" dirty="0">
                <a:latin typeface="+mj-lt"/>
              </a:rPr>
              <a:t>[SA5#141e], 6.3-MAINT, GROUP#10 (S5-221018/S5-221019/S5-221021) Deprecating attributes and IOCs</a:t>
            </a:r>
            <a:endParaRPr lang="zh-CN" altLang="zh-CN" sz="1100" dirty="0">
              <a:latin typeface="+mj-lt"/>
            </a:endParaRPr>
          </a:p>
          <a:p>
            <a:r>
              <a:rPr lang="en-US" altLang="zh-CN" sz="1100" dirty="0">
                <a:latin typeface="+mj-lt"/>
              </a:rPr>
              <a:t>[SA5#141e], 6.3-MAINT, S5-221025 Specifying </a:t>
            </a:r>
            <a:r>
              <a:rPr lang="en-US" altLang="zh-CN" sz="1100" dirty="0" err="1">
                <a:latin typeface="+mj-lt"/>
              </a:rPr>
              <a:t>multivalue</a:t>
            </a:r>
            <a:r>
              <a:rPr lang="en-US" altLang="zh-CN" sz="1100" dirty="0">
                <a:latin typeface="+mj-lt"/>
              </a:rPr>
              <a:t> attributes</a:t>
            </a:r>
            <a:endParaRPr lang="zh-CN" altLang="zh-CN" sz="1100" dirty="0">
              <a:latin typeface="+mj-lt"/>
            </a:endParaRPr>
          </a:p>
          <a:p>
            <a:r>
              <a:rPr lang="en-US" altLang="zh-CN" sz="1100" b="1" dirty="0">
                <a:latin typeface="+mj-lt"/>
              </a:rPr>
              <a:t>TS 32.422:</a:t>
            </a:r>
            <a:endParaRPr lang="zh-CN" altLang="zh-CN" sz="1100" dirty="0">
              <a:latin typeface="+mj-lt"/>
            </a:endParaRPr>
          </a:p>
          <a:p>
            <a:r>
              <a:rPr lang="en-US" altLang="zh-CN" sz="1100" dirty="0">
                <a:latin typeface="+mj-lt"/>
              </a:rPr>
              <a:t>[SA5#141e], 6.3-MAINT, GROUP#11 (S5-221411/S5-221412) CR 32.422 Alignment of parameter names and clean up</a:t>
            </a:r>
            <a:endParaRPr lang="zh-CN" altLang="zh-CN" sz="1100" dirty="0">
              <a:latin typeface="+mj-lt"/>
            </a:endParaRPr>
          </a:p>
          <a:p>
            <a:r>
              <a:rPr lang="en-US" altLang="zh-CN" sz="1100" dirty="0">
                <a:latin typeface="+mj-lt"/>
              </a:rPr>
              <a:t>[SA5#141e], 6.3-MAINT, GROUP#12 (S5-211495/S5-221148) Rel-16/Rel-17 CR TS 32.422 Correct the value of Report Interval in NR for alignment</a:t>
            </a:r>
            <a:endParaRPr lang="zh-CN" altLang="zh-CN" sz="1100" dirty="0">
              <a:latin typeface="+mj-lt"/>
            </a:endParaRPr>
          </a:p>
          <a:p>
            <a:r>
              <a:rPr lang="en-US" altLang="zh-CN" sz="1100" dirty="0">
                <a:latin typeface="+mj-lt"/>
              </a:rPr>
              <a:t>[SA5#141e], 6.3-MAINT, S5-221496 Rel-17 CR 32.156 Clarify </a:t>
            </a:r>
            <a:r>
              <a:rPr lang="en-US" altLang="zh-CN" sz="1100" dirty="0" err="1">
                <a:latin typeface="+mj-lt"/>
              </a:rPr>
              <a:t>AllowedValues</a:t>
            </a:r>
            <a:r>
              <a:rPr lang="en-US" altLang="zh-CN" sz="1100" dirty="0">
                <a:latin typeface="+mj-lt"/>
              </a:rPr>
              <a:t> property</a:t>
            </a:r>
            <a:endParaRPr lang="zh-CN" altLang="zh-CN" sz="1100" dirty="0">
              <a:latin typeface="+mj-lt"/>
            </a:endParaRPr>
          </a:p>
          <a:p>
            <a:endParaRPr lang="en-US" altLang="zh-CN" sz="1100" b="1" dirty="0">
              <a:solidFill>
                <a:prstClr val="black"/>
              </a:solidFill>
              <a:latin typeface="+mj-lt"/>
            </a:endParaRPr>
          </a:p>
        </p:txBody>
      </p:sp>
      <p:sp>
        <p:nvSpPr>
          <p:cNvPr id="5" name="Title 1"/>
          <p:cNvSpPr txBox="1">
            <a:spLocks/>
          </p:cNvSpPr>
          <p:nvPr/>
        </p:nvSpPr>
        <p:spPr>
          <a:xfrm>
            <a:off x="205572" y="-10470"/>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Rel-16/Rel-17 CRs</a:t>
            </a:r>
            <a:endParaRPr lang="sv-SE" sz="3200" kern="0" dirty="0"/>
          </a:p>
        </p:txBody>
      </p:sp>
      <p:sp>
        <p:nvSpPr>
          <p:cNvPr id="10" name="文本框 9"/>
          <p:cNvSpPr txBox="1"/>
          <p:nvPr/>
        </p:nvSpPr>
        <p:spPr>
          <a:xfrm>
            <a:off x="139921" y="632903"/>
            <a:ext cx="9791870"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sp>
        <p:nvSpPr>
          <p:cNvPr id="6" name="矩形 5"/>
          <p:cNvSpPr/>
          <p:nvPr/>
        </p:nvSpPr>
        <p:spPr>
          <a:xfrm>
            <a:off x="205572" y="1073881"/>
            <a:ext cx="5622926" cy="4708981"/>
          </a:xfrm>
          <a:prstGeom prst="rect">
            <a:avLst/>
          </a:prstGeom>
        </p:spPr>
        <p:txBody>
          <a:bodyPr wrap="square">
            <a:spAutoFit/>
          </a:bodyPr>
          <a:lstStyle/>
          <a:p>
            <a:pPr defTabSz="1219170" eaLnBrk="1" fontAlgn="auto" hangingPunct="1">
              <a:spcBef>
                <a:spcPts val="0"/>
              </a:spcBef>
              <a:spcAft>
                <a:spcPts val="0"/>
              </a:spcAft>
              <a:defRPr/>
            </a:pPr>
            <a:r>
              <a:rPr lang="en-US" altLang="zh-CN" sz="1400" b="1" dirty="0" smtClean="0">
                <a:solidFill>
                  <a:prstClr val="black"/>
                </a:solidFill>
                <a:latin typeface="+mj-lt"/>
              </a:rPr>
              <a:t>The following topics are discussed in the meeting.</a:t>
            </a:r>
          </a:p>
          <a:p>
            <a:r>
              <a:rPr lang="en-US" altLang="zh-CN" sz="1100" b="1" dirty="0">
                <a:latin typeface="+mj-lt"/>
              </a:rPr>
              <a:t>TS 28.532:</a:t>
            </a:r>
            <a:endParaRPr lang="zh-CN" altLang="zh-CN" sz="1100" dirty="0">
              <a:latin typeface="+mj-lt"/>
            </a:endParaRPr>
          </a:p>
          <a:p>
            <a:r>
              <a:rPr lang="en-US" altLang="zh-CN" sz="1100" dirty="0">
                <a:latin typeface="+mj-lt"/>
              </a:rPr>
              <a:t>[SA5#141e], 6.3-MAINT, S5-221040 Data change notifications YANG-in-Rest format</a:t>
            </a:r>
            <a:endParaRPr lang="zh-CN" altLang="zh-CN" sz="1100" dirty="0">
              <a:latin typeface="+mj-lt"/>
            </a:endParaRPr>
          </a:p>
          <a:p>
            <a:r>
              <a:rPr lang="en-US" altLang="zh-CN" sz="1100" b="1" dirty="0">
                <a:latin typeface="+mj-lt"/>
              </a:rPr>
              <a:t>TS 28.533:</a:t>
            </a:r>
            <a:endParaRPr lang="zh-CN" altLang="zh-CN" sz="1100" dirty="0">
              <a:latin typeface="+mj-lt"/>
            </a:endParaRPr>
          </a:p>
          <a:p>
            <a:r>
              <a:rPr lang="en-US" altLang="zh-CN" sz="1100" dirty="0">
                <a:latin typeface="+mj-lt"/>
              </a:rPr>
              <a:t>[SA5#141e], 6.3-MAINT, S5-221091 Rel-17 CR 28.533 Update on management capability exposure governance</a:t>
            </a:r>
            <a:endParaRPr lang="zh-CN" altLang="zh-CN" sz="1100" dirty="0">
              <a:latin typeface="+mj-lt"/>
            </a:endParaRPr>
          </a:p>
          <a:p>
            <a:r>
              <a:rPr lang="en-US" altLang="zh-CN" sz="1100" b="1" dirty="0">
                <a:latin typeface="+mj-lt"/>
              </a:rPr>
              <a:t>TS 28.541:</a:t>
            </a:r>
            <a:endParaRPr lang="zh-CN" altLang="zh-CN" sz="1100" dirty="0">
              <a:latin typeface="+mj-lt"/>
            </a:endParaRPr>
          </a:p>
          <a:p>
            <a:r>
              <a:rPr lang="en-US" altLang="zh-CN" sz="1100" dirty="0">
                <a:latin typeface="+mj-lt"/>
              </a:rPr>
              <a:t>[SA5#141e], 6.3-MAINT, GROUP#1 (S5-221174/S5-221175) CR TS 28.541 Remove incorrect reference to 22.104</a:t>
            </a:r>
            <a:endParaRPr lang="zh-CN" altLang="zh-CN" sz="1100" dirty="0">
              <a:latin typeface="+mj-lt"/>
            </a:endParaRPr>
          </a:p>
          <a:p>
            <a:r>
              <a:rPr lang="en-US" altLang="zh-CN" sz="1100" dirty="0">
                <a:latin typeface="+mj-lt"/>
              </a:rPr>
              <a:t>[SA5#141e], 6.3-MAINT, GROUP#2 (S5-221176/S5-221178) CR TS 28.541 Change the datatype of </a:t>
            </a:r>
            <a:r>
              <a:rPr lang="en-US" altLang="zh-CN" sz="1100" dirty="0" err="1">
                <a:latin typeface="+mj-lt"/>
              </a:rPr>
              <a:t>RRMPolicyRatio</a:t>
            </a:r>
            <a:r>
              <a:rPr lang="en-US" altLang="zh-CN" sz="1100" dirty="0">
                <a:latin typeface="+mj-lt"/>
              </a:rPr>
              <a:t> to real</a:t>
            </a:r>
            <a:endParaRPr lang="zh-CN" altLang="zh-CN" sz="1100" dirty="0">
              <a:latin typeface="+mj-lt"/>
            </a:endParaRPr>
          </a:p>
          <a:p>
            <a:r>
              <a:rPr lang="en-US" altLang="zh-CN" sz="1100" dirty="0">
                <a:latin typeface="+mj-lt"/>
              </a:rPr>
              <a:t>[SA5#141e], 6.3-MAINT, GROUP#3 (S5-221399/S5-221029) Update 5GC NRM for 5G_DDNMF</a:t>
            </a:r>
            <a:endParaRPr lang="zh-CN" altLang="zh-CN" sz="1100" dirty="0">
              <a:latin typeface="+mj-lt"/>
            </a:endParaRPr>
          </a:p>
          <a:p>
            <a:r>
              <a:rPr lang="en-US" altLang="zh-CN" sz="1100" dirty="0">
                <a:latin typeface="+mj-lt"/>
              </a:rPr>
              <a:t>[SA5#141e], 6.3-MAINT, GROUP#4 (S5-221488/ S5-221489) Correct YANG mapping in TS document</a:t>
            </a:r>
            <a:endParaRPr lang="zh-CN" altLang="zh-CN" sz="1100" dirty="0">
              <a:latin typeface="+mj-lt"/>
            </a:endParaRPr>
          </a:p>
          <a:p>
            <a:r>
              <a:rPr lang="en-US" altLang="zh-CN" sz="1100" dirty="0">
                <a:latin typeface="+mj-lt"/>
              </a:rPr>
              <a:t>[SA5#141e], 6.3-MAINT, S5-221031 YANG corrections</a:t>
            </a:r>
            <a:endParaRPr lang="zh-CN" altLang="zh-CN" sz="1100" dirty="0">
              <a:latin typeface="+mj-lt"/>
            </a:endParaRPr>
          </a:p>
          <a:p>
            <a:r>
              <a:rPr lang="en-US" altLang="zh-CN" sz="1100" dirty="0">
                <a:latin typeface="+mj-lt"/>
              </a:rPr>
              <a:t>[SA5#141e], 6.3-MAINT, S5-221382 Correct </a:t>
            </a:r>
            <a:r>
              <a:rPr lang="en-US" altLang="zh-CN" sz="1100" dirty="0" err="1">
                <a:latin typeface="+mj-lt"/>
              </a:rPr>
              <a:t>maximumDeviationHoTrigger</a:t>
            </a:r>
            <a:endParaRPr lang="zh-CN" altLang="zh-CN" sz="1100" dirty="0">
              <a:latin typeface="+mj-lt"/>
            </a:endParaRPr>
          </a:p>
          <a:p>
            <a:r>
              <a:rPr lang="en-US" altLang="zh-CN" sz="1100" dirty="0">
                <a:latin typeface="+mj-lt"/>
              </a:rPr>
              <a:t>[SA5#141e], 6.3-MAINT, S5-221390 Correct YANG Network Slice NRM solution set reference</a:t>
            </a:r>
            <a:endParaRPr lang="zh-CN" altLang="zh-CN" sz="1100" dirty="0">
              <a:latin typeface="+mj-lt"/>
            </a:endParaRPr>
          </a:p>
          <a:p>
            <a:r>
              <a:rPr lang="en-US" altLang="zh-CN" sz="1100" b="1" dirty="0">
                <a:latin typeface="+mj-lt"/>
              </a:rPr>
              <a:t>TS 28.552:</a:t>
            </a:r>
            <a:endParaRPr lang="zh-CN" altLang="zh-CN" sz="1100" dirty="0">
              <a:latin typeface="+mj-lt"/>
            </a:endParaRPr>
          </a:p>
          <a:p>
            <a:r>
              <a:rPr lang="en-US" altLang="zh-CN" sz="1100" dirty="0">
                <a:latin typeface="+mj-lt"/>
              </a:rPr>
              <a:t>[SA5#141e], 6.3-MAINT, GROUP#5 (S5-221375/S5-221376) CR 28.552 Correct wording and </a:t>
            </a:r>
            <a:r>
              <a:rPr lang="en-US" altLang="zh-CN" sz="1100" dirty="0" smtClean="0">
                <a:latin typeface="+mj-lt"/>
              </a:rPr>
              <a:t>header</a:t>
            </a:r>
          </a:p>
          <a:p>
            <a:r>
              <a:rPr lang="en-US" altLang="zh-CN" sz="1100" b="1" dirty="0" smtClean="0">
                <a:latin typeface="+mj-lt"/>
              </a:rPr>
              <a:t>TS 28.622&amp;TS 28.623:</a:t>
            </a:r>
            <a:endParaRPr lang="zh-CN" altLang="zh-CN" sz="1100" dirty="0" smtClean="0">
              <a:latin typeface="+mj-lt"/>
            </a:endParaRPr>
          </a:p>
          <a:p>
            <a:r>
              <a:rPr lang="en-US" altLang="zh-CN" sz="1100" dirty="0" smtClean="0">
                <a:latin typeface="+mj-lt"/>
              </a:rPr>
              <a:t>[SA5#141e], 6.3-MAINT, GROUP#6 (S5-221027/S5-221064) Notification Subscription changes</a:t>
            </a:r>
            <a:endParaRPr lang="zh-CN" altLang="zh-CN" sz="1100" dirty="0" smtClean="0">
              <a:latin typeface="+mj-lt"/>
            </a:endParaRPr>
          </a:p>
          <a:p>
            <a:r>
              <a:rPr lang="en-US" altLang="zh-CN" sz="1100" dirty="0" smtClean="0">
                <a:latin typeface="+mj-lt"/>
              </a:rPr>
              <a:t>[SA5#141e], 6.3-MAINT, GROUP#7 (S5-221403/S5-221404/S5-221405/S5-221032) Structuring of </a:t>
            </a:r>
            <a:r>
              <a:rPr lang="en-US" altLang="zh-CN" sz="1100" dirty="0" err="1" smtClean="0">
                <a:latin typeface="+mj-lt"/>
              </a:rPr>
              <a:t>TraceJob</a:t>
            </a:r>
            <a:r>
              <a:rPr lang="en-US" altLang="zh-CN" sz="1100" dirty="0" smtClean="0">
                <a:latin typeface="+mj-lt"/>
              </a:rPr>
              <a:t> IOC and Clean Up</a:t>
            </a:r>
            <a:endParaRPr lang="zh-CN" altLang="zh-CN" sz="1100" dirty="0" smtClean="0">
              <a:latin typeface="+mj-lt"/>
            </a:endParaRPr>
          </a:p>
          <a:p>
            <a:r>
              <a:rPr lang="en-US" altLang="zh-CN" sz="1100" dirty="0" smtClean="0">
                <a:latin typeface="+mj-lt"/>
              </a:rPr>
              <a:t>[SA5#141e], 6.3-MAINT, GROUP#13 (S5-221065/S5-211026) Alarm Record changes</a:t>
            </a:r>
            <a:endParaRPr lang="zh-CN" altLang="zh-CN" sz="1100" dirty="0" smtClean="0">
              <a:latin typeface="+mj-lt"/>
            </a:endParaRPr>
          </a:p>
          <a:p>
            <a:r>
              <a:rPr lang="en-US" altLang="zh-CN" sz="1100" dirty="0" smtClean="0">
                <a:latin typeface="+mj-lt"/>
              </a:rPr>
              <a:t>[SA5#141e], 6.3-MAINT, S5-221274 Rel-16 CR 28.622 Add missing definitions of common data types</a:t>
            </a:r>
            <a:endParaRPr lang="zh-CN" altLang="zh-CN" sz="1100" dirty="0">
              <a:latin typeface="+mj-lt"/>
            </a:endParaRPr>
          </a:p>
        </p:txBody>
      </p:sp>
    </p:spTree>
    <p:extLst>
      <p:ext uri="{BB962C8B-B14F-4D97-AF65-F5344CB8AC3E}">
        <p14:creationId xmlns:p14="http://schemas.microsoft.com/office/powerpoint/2010/main" val="1964389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MADCOL/ePM_KPI_5G/e_5GMDT/</a:t>
            </a:r>
            <a:r>
              <a:rPr lang="en-US" altLang="zh-CN" sz="3200" kern="0" dirty="0" err="1" smtClean="0"/>
              <a:t>eQoE</a:t>
            </a:r>
            <a:endParaRPr lang="sv-SE" sz="3200" kern="0" dirty="0"/>
          </a:p>
        </p:txBody>
      </p:sp>
      <p:sp>
        <p:nvSpPr>
          <p:cNvPr id="9" name="矩形 8"/>
          <p:cNvSpPr/>
          <p:nvPr/>
        </p:nvSpPr>
        <p:spPr>
          <a:xfrm>
            <a:off x="6870357" y="3547616"/>
            <a:ext cx="5227859" cy="2862322"/>
          </a:xfrm>
          <a:prstGeom prst="rect">
            <a:avLst/>
          </a:prstGeom>
          <a:ln>
            <a:noFill/>
          </a:ln>
        </p:spPr>
        <p:txBody>
          <a:bodyPr wrap="square">
            <a:spAutoFit/>
          </a:bodyPr>
          <a:lstStyle/>
          <a:p>
            <a:r>
              <a:rPr lang="en-US" altLang="zh-CN" sz="1000" b="1" dirty="0" smtClean="0">
                <a:solidFill>
                  <a:srgbClr val="FF0000"/>
                </a:solidFill>
                <a:latin typeface="Calibri" pitchFamily="34" charset="0"/>
                <a:cs typeface="Arial" charset="0"/>
              </a:rPr>
              <a:t>ePM_KPI_5G</a:t>
            </a:r>
            <a:r>
              <a:rPr lang="en-US" altLang="zh-CN" sz="1000" b="1" dirty="0" smtClean="0">
                <a:solidFill>
                  <a:srgbClr val="FF0000"/>
                </a:solidFill>
                <a:latin typeface="+mj-lt"/>
                <a:cs typeface="Arial" charset="0"/>
              </a:rPr>
              <a:t>: </a:t>
            </a:r>
            <a:r>
              <a:rPr lang="en-US" altLang="zh-CN" sz="1000" dirty="0">
                <a:solidFill>
                  <a:prstClr val="black"/>
                </a:solidFill>
                <a:latin typeface="Calibri" pitchFamily="34" charset="0"/>
                <a:cs typeface="Arial" charset="0"/>
              </a:rPr>
              <a:t>The following performance measurements and KPIs were agreed. With agreement of these contributions, it is concluded that this Rel-17 WI is 100% completed:</a:t>
            </a:r>
            <a:endParaRPr lang="en-US" altLang="zh-CN" sz="1000" dirty="0" smtClean="0">
              <a:solidFill>
                <a:prstClr val="black"/>
              </a:solidFill>
              <a:latin typeface="Calibri" pitchFamily="34" charset="0"/>
              <a:cs typeface="Arial" charset="0"/>
            </a:endParaRP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Add Space Division Multiplexing PRB Usage for MIMO cell;</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28.552 Remove the number of failed conditional handover executions which is not implementable</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28.552 Add one more trigger point to the Number of failed DAPS handover preparations performance measurement</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28.552 Modify description of MIMO PRB usage for cell</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28.552 Modify description of sampling occasion for scheduled layers</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28.552 Adding new packets based performance measurements</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28.552 Updating packets based performance measurements</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28.554 Define Reliability KPI in 5G Network</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Editorial </a:t>
            </a:r>
            <a:r>
              <a:rPr lang="en-US" altLang="zh-CN" sz="1000" dirty="0">
                <a:solidFill>
                  <a:prstClr val="black"/>
                </a:solidFill>
                <a:latin typeface="Calibri" pitchFamily="34" charset="0"/>
                <a:cs typeface="Arial" charset="0"/>
              </a:rPr>
              <a:t>clean-up of mobility KPIs HO success rate</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Editorial </a:t>
            </a:r>
            <a:r>
              <a:rPr lang="en-US" altLang="zh-CN" sz="1000" dirty="0">
                <a:solidFill>
                  <a:prstClr val="black"/>
                </a:solidFill>
                <a:latin typeface="Calibri" pitchFamily="34" charset="0"/>
                <a:cs typeface="Arial" charset="0"/>
              </a:rPr>
              <a:t>clean-up of mobility KPIs HO success rate</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CR </a:t>
            </a:r>
            <a:r>
              <a:rPr lang="en-US" altLang="zh-CN" sz="1000" dirty="0">
                <a:solidFill>
                  <a:prstClr val="black"/>
                </a:solidFill>
                <a:latin typeface="Calibri" pitchFamily="34" charset="0"/>
                <a:cs typeface="Arial" charset="0"/>
              </a:rPr>
              <a:t>Rel-17 28.552 Add measurements related to location context transfer for LMF</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CR </a:t>
            </a:r>
            <a:r>
              <a:rPr lang="en-US" altLang="zh-CN" sz="1000" dirty="0">
                <a:solidFill>
                  <a:prstClr val="black"/>
                </a:solidFill>
                <a:latin typeface="Calibri" pitchFamily="34" charset="0"/>
                <a:cs typeface="Arial" charset="0"/>
              </a:rPr>
              <a:t>Rel-17 28.552 Add measurements related to location determination for LMF</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28.552 Enhance PM on Handover failures per beam related to MRO for intra-system mobility</a:t>
            </a:r>
          </a:p>
        </p:txBody>
      </p:sp>
      <p:sp>
        <p:nvSpPr>
          <p:cNvPr id="10" name="文本框 9"/>
          <p:cNvSpPr txBox="1"/>
          <p:nvPr/>
        </p:nvSpPr>
        <p:spPr>
          <a:xfrm>
            <a:off x="205572" y="3218902"/>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813760505"/>
              </p:ext>
            </p:extLst>
          </p:nvPr>
        </p:nvGraphicFramePr>
        <p:xfrm>
          <a:off x="205572" y="838103"/>
          <a:ext cx="11681825" cy="2380799"/>
        </p:xfrm>
        <a:graphic>
          <a:graphicData uri="http://schemas.openxmlformats.org/drawingml/2006/table">
            <a:tbl>
              <a:tblPr firstRow="1" bandRow="1">
                <a:tableStyleId>{5C22544A-7EE6-4342-B048-85BDC9FD1C3A}</a:tableStyleId>
              </a:tblPr>
              <a:tblGrid>
                <a:gridCol w="788313"/>
                <a:gridCol w="1949340"/>
                <a:gridCol w="1504950"/>
                <a:gridCol w="2174243"/>
                <a:gridCol w="1007795"/>
                <a:gridCol w="1461649"/>
                <a:gridCol w="771207"/>
                <a:gridCol w="1153299"/>
                <a:gridCol w="871029"/>
              </a:tblGrid>
              <a:tr h="337665">
                <a:tc>
                  <a:txBody>
                    <a:bodyPr/>
                    <a:lstStyle/>
                    <a:p>
                      <a:pPr algn="ctr">
                        <a:spcAft>
                          <a:spcPts val="0"/>
                        </a:spcAft>
                      </a:pPr>
                      <a:r>
                        <a:rPr lang="en-GB" sz="1400" b="1" kern="1200" dirty="0">
                          <a:solidFill>
                            <a:schemeClr val="lt1"/>
                          </a:solidFill>
                          <a:latin typeface="+mn-lt"/>
                          <a:ea typeface="+mn-ea"/>
                          <a:cs typeface="Arial" panose="020B0604020202020204" pitchFamily="34" charset="0"/>
                        </a:rPr>
                        <a:t>WI code</a:t>
                      </a:r>
                      <a:endParaRPr lang="sv-SE" sz="14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400" b="1" kern="1200" dirty="0">
                          <a:solidFill>
                            <a:schemeClr val="lt1"/>
                          </a:solidFill>
                          <a:latin typeface="+mn-lt"/>
                          <a:ea typeface="+mn-ea"/>
                          <a:cs typeface="Arial" panose="020B0604020202020204" pitchFamily="34" charset="0"/>
                        </a:rPr>
                        <a:t>WI Title</a:t>
                      </a:r>
                      <a:endParaRPr lang="sv-SE" sz="14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err="1">
                          <a:latin typeface="+mn-lt"/>
                          <a:cs typeface="Arial" panose="020B0604020202020204" pitchFamily="34" charset="0"/>
                        </a:rPr>
                        <a:t>Completion</a:t>
                      </a:r>
                      <a:r>
                        <a:rPr lang="sv-SE" sz="1400" dirty="0">
                          <a:latin typeface="+mn-lt"/>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latin typeface="+mn-lt"/>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err="1">
                          <a:latin typeface="+mn-lt"/>
                          <a:cs typeface="Arial" panose="020B0604020202020204" pitchFamily="34" charset="0"/>
                        </a:rPr>
                        <a:t>Tdoc</a:t>
                      </a:r>
                      <a:r>
                        <a:rPr lang="en-US" altLang="zh-CN" sz="1400" dirty="0">
                          <a:latin typeface="+mn-lt"/>
                          <a:cs typeface="Arial" panose="020B0604020202020204" pitchFamily="34" charset="0"/>
                        </a:rPr>
                        <a:t> reference</a:t>
                      </a:r>
                      <a:endParaRPr lang="sv-SE" sz="1400" dirty="0">
                        <a:latin typeface="+mn-lt"/>
                        <a:cs typeface="Arial" panose="020B0604020202020204" pitchFamily="34" charset="0"/>
                      </a:endParaRPr>
                    </a:p>
                  </a:txBody>
                  <a:tcPr anchor="ctr">
                    <a:solidFill>
                      <a:srgbClr val="92D050"/>
                    </a:solidFill>
                  </a:tcPr>
                </a:tc>
                <a:tc>
                  <a:txBody>
                    <a:bodyPr/>
                    <a:lstStyle/>
                    <a:p>
                      <a:pPr algn="ctr"/>
                      <a:r>
                        <a:rPr lang="sv-SE" sz="1400" dirty="0">
                          <a:latin typeface="+mn-lt"/>
                          <a:cs typeface="Arial" panose="020B0604020202020204" pitchFamily="34" charset="0"/>
                        </a:rPr>
                        <a:t>Target date</a:t>
                      </a:r>
                    </a:p>
                  </a:txBody>
                  <a:tcPr anchor="ctr">
                    <a:solidFill>
                      <a:srgbClr val="92D050"/>
                    </a:solidFill>
                  </a:tcPr>
                </a:tc>
                <a:tc>
                  <a:txBody>
                    <a:bodyPr/>
                    <a:lstStyle/>
                    <a:p>
                      <a:pPr algn="ctr"/>
                      <a:r>
                        <a:rPr lang="sv-SE" sz="1400" dirty="0">
                          <a:latin typeface="+mn-lt"/>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400" dirty="0">
                          <a:latin typeface="+mn-lt"/>
                          <a:cs typeface="Arial" panose="020B0604020202020204" pitchFamily="34" charset="0"/>
                        </a:rPr>
                        <a:t>Related</a:t>
                      </a:r>
                      <a:r>
                        <a:rPr lang="sv-SE" altLang="zh-CN" sz="1400" baseline="0" dirty="0">
                          <a:latin typeface="+mn-lt"/>
                          <a:cs typeface="Arial" panose="020B0604020202020204" pitchFamily="34" charset="0"/>
                        </a:rPr>
                        <a:t> groups</a:t>
                      </a:r>
                      <a:endParaRPr lang="sv-SE" sz="14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400" dirty="0">
                          <a:latin typeface="+mn-lt"/>
                          <a:cs typeface="Arial" panose="020B0604020202020204" pitchFamily="34" charset="0"/>
                        </a:rPr>
                        <a:t>Related</a:t>
                      </a:r>
                      <a:r>
                        <a:rPr lang="sv-SE" sz="1400" baseline="0" dirty="0">
                          <a:latin typeface="+mn-lt"/>
                          <a:cs typeface="Arial" panose="020B0604020202020204" pitchFamily="34" charset="0"/>
                        </a:rPr>
                        <a:t> </a:t>
                      </a:r>
                      <a:r>
                        <a:rPr lang="en-US" altLang="zh-CN" sz="1400" dirty="0">
                          <a:latin typeface="+mn-lt"/>
                          <a:cs typeface="Arial" panose="020B0604020202020204" pitchFamily="34" charset="0"/>
                        </a:rPr>
                        <a:t>topic</a:t>
                      </a:r>
                      <a:endParaRPr lang="sv-SE" sz="1400" dirty="0">
                        <a:latin typeface="+mn-lt"/>
                        <a:cs typeface="Arial" panose="020B0604020202020204" pitchFamily="34" charset="0"/>
                      </a:endParaRPr>
                    </a:p>
                  </a:txBody>
                  <a:tcPr anchor="ctr">
                    <a:solidFill>
                      <a:srgbClr val="92D050"/>
                    </a:solidFill>
                  </a:tcPr>
                </a:tc>
              </a:tr>
              <a:tr h="407219">
                <a:tc>
                  <a:txBody>
                    <a:bodyPr/>
                    <a:lstStyle/>
                    <a:p>
                      <a:pPr algn="ctr">
                        <a:spcAft>
                          <a:spcPts val="0"/>
                        </a:spcAft>
                      </a:pPr>
                      <a:r>
                        <a:rPr lang="en-GB" sz="1200" b="1" dirty="0">
                          <a:solidFill>
                            <a:schemeClr val="tx1"/>
                          </a:solidFill>
                          <a:effectLst/>
                          <a:latin typeface="+mn-lt"/>
                          <a:ea typeface="宋体" panose="02010600030101010101" pitchFamily="2" charset="-122"/>
                          <a:cs typeface="Arial" panose="020B0604020202020204" pitchFamily="34" charset="0"/>
                        </a:rPr>
                        <a:t>MADCOL</a:t>
                      </a:r>
                      <a:endParaRPr lang="zh-CN" sz="12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200" dirty="0">
                          <a:solidFill>
                            <a:srgbClr val="000000"/>
                          </a:solidFill>
                          <a:effectLst/>
                          <a:latin typeface="+mn-lt"/>
                          <a:ea typeface="宋体" panose="02010600030101010101" pitchFamily="2" charset="-122"/>
                          <a:cs typeface="Arial" panose="020B0604020202020204" pitchFamily="34" charset="0"/>
                        </a:rPr>
                        <a:t>Management data collection control and discovery</a:t>
                      </a:r>
                      <a:endParaRPr lang="zh-CN" sz="12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40%-&gt;40%-&gt;45%</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mn-ea"/>
                          <a:cs typeface="Arial" panose="020B0604020202020204" pitchFamily="34" charset="0"/>
                        </a:rPr>
                        <a:t>TS28.533/28.532/28.622/</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mn-ea"/>
                          <a:cs typeface="Arial" panose="020B0604020202020204" pitchFamily="34" charset="0"/>
                        </a:rPr>
                        <a:t>28.623</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smtClean="0">
                          <a:solidFill>
                            <a:schemeClr val="dk1"/>
                          </a:solidFill>
                          <a:effectLst/>
                          <a:latin typeface="+mn-lt"/>
                          <a:ea typeface="+mn-ea"/>
                          <a:cs typeface="Arial" panose="020B0604020202020204" pitchFamily="34" charset="0"/>
                        </a:rPr>
                        <a:t>SP-200465</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dk1"/>
                          </a:solidFill>
                          <a:effectLst/>
                          <a:latin typeface="+mn-lt"/>
                          <a:ea typeface="+mn-ea"/>
                          <a:cs typeface="Arial" panose="020B0604020202020204" pitchFamily="34" charset="0"/>
                        </a:rPr>
                        <a:t>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dirty="0" smtClean="0">
                          <a:solidFill>
                            <a:schemeClr val="tx1"/>
                          </a:solidFill>
                          <a:effectLst/>
                          <a:latin typeface="+mn-lt"/>
                          <a:ea typeface="+mn-ea"/>
                          <a:cs typeface="Arial" panose="020B0604020202020204" pitchFamily="34" charset="0"/>
                        </a:rPr>
                        <a:t>-&gt;SA#96 (Jun. 2022)</a:t>
                      </a:r>
                      <a:endParaRPr lang="sv-SE" altLang="zh-CN"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smtClean="0">
                          <a:solidFill>
                            <a:schemeClr val="dk1"/>
                          </a:solidFill>
                          <a:effectLst/>
                          <a:latin typeface="+mn-lt"/>
                          <a:ea typeface="+mn-ea"/>
                          <a:cs typeface="Arial" panose="020B0604020202020204" pitchFamily="34" charset="0"/>
                        </a:rPr>
                        <a:t>Nokia</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smtClean="0">
                          <a:solidFill>
                            <a:schemeClr val="tx1"/>
                          </a:solidFill>
                          <a:effectLst/>
                          <a:latin typeface="+mn-lt"/>
                          <a:ea typeface="+mn-ea"/>
                          <a:cs typeface="Arial" panose="020B0604020202020204" pitchFamily="34" charset="0"/>
                        </a:rPr>
                        <a:t>SA2/RAN2/RAN3</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507442">
                <a:tc>
                  <a:txBody>
                    <a:bodyPr/>
                    <a:lstStyle/>
                    <a:p>
                      <a:pPr algn="ctr">
                        <a:spcAft>
                          <a:spcPts val="0"/>
                        </a:spcAft>
                      </a:pPr>
                      <a:r>
                        <a:rPr lang="en-GB" sz="1200" b="1" dirty="0">
                          <a:solidFill>
                            <a:schemeClr val="tx1"/>
                          </a:solidFill>
                          <a:effectLst/>
                          <a:latin typeface="+mn-lt"/>
                          <a:ea typeface="宋体" panose="02010600030101010101" pitchFamily="2" charset="-122"/>
                          <a:cs typeface="Arial" panose="020B0604020202020204" pitchFamily="34" charset="0"/>
                        </a:rPr>
                        <a:t>ePM_KPI_5G</a:t>
                      </a:r>
                      <a:endParaRPr lang="zh-CN" sz="12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200">
                          <a:solidFill>
                            <a:srgbClr val="000000"/>
                          </a:solidFill>
                          <a:effectLst/>
                          <a:latin typeface="+mn-lt"/>
                          <a:ea typeface="宋体" panose="02010600030101010101" pitchFamily="2" charset="-122"/>
                          <a:cs typeface="Arial" panose="020B0604020202020204" pitchFamily="34" charset="0"/>
                        </a:rPr>
                        <a:t>Enhancements of 5G performance measurements and KPIs</a:t>
                      </a:r>
                      <a:endParaRPr lang="zh-CN" sz="120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50%-&gt;60%-&gt;70%-&gt;80%</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-&gt;</a:t>
                      </a:r>
                      <a:r>
                        <a:rPr lang="en-US" altLang="zh-CN" sz="1100" b="1" kern="1200" dirty="0" smtClean="0">
                          <a:solidFill>
                            <a:srgbClr val="0000FF"/>
                          </a:solidFill>
                          <a:effectLst/>
                          <a:latin typeface="+mn-lt"/>
                          <a:ea typeface="+mn-ea"/>
                          <a:cs typeface="Arial" panose="020B0604020202020204" pitchFamily="34" charset="0"/>
                        </a:rPr>
                        <a:t>100%</a:t>
                      </a:r>
                      <a:endParaRPr lang="sv-SE" altLang="zh-CN" sz="1100" b="1" kern="1200" dirty="0" smtClean="0">
                        <a:solidFill>
                          <a:srgbClr val="0000FF"/>
                        </a:solidFill>
                        <a:effectLst/>
                        <a:latin typeface="+mn-lt"/>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10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Arial" panose="020B0604020202020204" pitchFamily="34" charset="0"/>
                        </a:rPr>
                        <a:t>TS28.552/32.425/28.554/32.426/32.450/32.451/32.455</a:t>
                      </a: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Arial" panose="020B0604020202020204" pitchFamily="34" charset="0"/>
                        </a:rPr>
                        <a:t>SP-200462</a:t>
                      </a: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dk1"/>
                          </a:solidFill>
                          <a:effectLst/>
                          <a:latin typeface="+mn-lt"/>
                          <a:ea typeface="+mn-ea"/>
                          <a:cs typeface="Arial" panose="020B0604020202020204" pitchFamily="34" charset="0"/>
                        </a:rPr>
                        <a:t>SA#95 (Mar. 2022)</a:t>
                      </a:r>
                      <a:endParaRPr lang="sv-SE" altLang="zh-CN"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smtClean="0">
                          <a:solidFill>
                            <a:schemeClr val="dk1"/>
                          </a:solidFill>
                          <a:effectLst/>
                          <a:latin typeface="+mn-lt"/>
                          <a:ea typeface="+mn-ea"/>
                          <a:cs typeface="Arial" panose="020B0604020202020204" pitchFamily="34" charset="0"/>
                        </a:rPr>
                        <a:t>Intel</a:t>
                      </a: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smtClean="0">
                          <a:solidFill>
                            <a:schemeClr val="tx1"/>
                          </a:solidFill>
                          <a:effectLst/>
                          <a:latin typeface="+mn-lt"/>
                          <a:ea typeface="+mn-ea"/>
                          <a:cs typeface="Arial" panose="020B0604020202020204" pitchFamily="34" charset="0"/>
                        </a:rPr>
                        <a:t>SA2/RAN2/RAN3</a:t>
                      </a: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251976">
                <a:tc>
                  <a:txBody>
                    <a:bodyPr/>
                    <a:lstStyle/>
                    <a:p>
                      <a:pPr algn="ctr">
                        <a:spcAft>
                          <a:spcPts val="0"/>
                        </a:spcAft>
                      </a:pPr>
                      <a:r>
                        <a:rPr lang="en-GB" sz="1200" b="1" dirty="0">
                          <a:solidFill>
                            <a:schemeClr val="tx1"/>
                          </a:solidFill>
                          <a:effectLst/>
                          <a:latin typeface="+mn-lt"/>
                          <a:ea typeface="宋体" panose="02010600030101010101" pitchFamily="2" charset="-122"/>
                          <a:cs typeface="Arial" panose="020B0604020202020204" pitchFamily="34" charset="0"/>
                        </a:rPr>
                        <a:t>e_5GMDT</a:t>
                      </a:r>
                      <a:endParaRPr lang="zh-CN" sz="12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200" dirty="0">
                          <a:solidFill>
                            <a:srgbClr val="000000"/>
                          </a:solidFill>
                          <a:effectLst/>
                          <a:latin typeface="+mn-lt"/>
                          <a:ea typeface="宋体" panose="02010600030101010101" pitchFamily="2" charset="-122"/>
                          <a:cs typeface="Arial" panose="020B0604020202020204" pitchFamily="34" charset="0"/>
                        </a:rPr>
                        <a:t>Management of MDT enhancement in 5G</a:t>
                      </a:r>
                      <a:endParaRPr lang="zh-CN" sz="12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85%-&gt;88%-&gt;95%-&gt;</a:t>
                      </a:r>
                      <a:r>
                        <a:rPr lang="en-US" altLang="zh-CN" sz="1100" b="1" kern="1200" dirty="0" smtClean="0">
                          <a:solidFill>
                            <a:srgbClr val="0000FF"/>
                          </a:solidFill>
                          <a:effectLst/>
                          <a:latin typeface="+mn-lt"/>
                          <a:ea typeface="+mn-ea"/>
                          <a:cs typeface="Arial" panose="020B0604020202020204" pitchFamily="34" charset="0"/>
                        </a:rPr>
                        <a:t>100%</a:t>
                      </a:r>
                      <a:endParaRPr lang="sv-SE" sz="1100" b="1" kern="1200" dirty="0">
                        <a:solidFill>
                          <a:srgbClr val="0000FF"/>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smtClean="0">
                          <a:solidFill>
                            <a:schemeClr val="dk1"/>
                          </a:solidFill>
                          <a:effectLst/>
                          <a:latin typeface="+mn-lt"/>
                          <a:ea typeface="SimSun" panose="02010600030101010101" pitchFamily="2" charset="-122"/>
                          <a:cs typeface="Arial" panose="020B0604020202020204" pitchFamily="34" charset="0"/>
                        </a:rPr>
                        <a:t>TS32.421/32.422/32.423/28.622/28.623/28.523</a:t>
                      </a:r>
                      <a:endParaRPr lang="sv-SE" sz="11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Arial" panose="020B0604020202020204" pitchFamily="34" charset="0"/>
                        </a:rPr>
                        <a:t>SP-200191</a:t>
                      </a:r>
                      <a:endParaRPr lang="sv-SE" sz="11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smtClean="0">
                          <a:solidFill>
                            <a:schemeClr val="tx1"/>
                          </a:solidFill>
                          <a:effectLst/>
                          <a:latin typeface="+mn-lt"/>
                          <a:ea typeface="+mn-ea"/>
                          <a:cs typeface="Arial" panose="020B0604020202020204" pitchFamily="34" charset="0"/>
                        </a:rPr>
                        <a:t>SA#95 (Mar. 2022)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smtClean="0">
                          <a:solidFill>
                            <a:schemeClr val="dk1"/>
                          </a:solidFill>
                          <a:effectLst/>
                          <a:latin typeface="+mn-lt"/>
                          <a:ea typeface="SimSun" panose="02010600030101010101" pitchFamily="2" charset="-122"/>
                          <a:cs typeface="Arial" panose="020B0604020202020204" pitchFamily="34" charset="0"/>
                        </a:rPr>
                        <a:t>Ericsson</a:t>
                      </a:r>
                      <a:endParaRPr lang="sv-SE" sz="11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smtClean="0">
                          <a:solidFill>
                            <a:schemeClr val="tx1"/>
                          </a:solidFill>
                          <a:effectLst/>
                          <a:latin typeface="+mn-lt"/>
                          <a:ea typeface="+mn-ea"/>
                          <a:cs typeface="Arial" panose="020B0604020202020204" pitchFamily="34" charset="0"/>
                        </a:rPr>
                        <a:t>SA2/RAN2/RAN3</a:t>
                      </a:r>
                      <a:endParaRPr lang="sv-SE" sz="11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251976">
                <a:tc>
                  <a:txBody>
                    <a:bodyPr/>
                    <a:lstStyle/>
                    <a:p>
                      <a:pPr algn="ctr">
                        <a:spcAft>
                          <a:spcPts val="0"/>
                        </a:spcAft>
                      </a:pPr>
                      <a:r>
                        <a:rPr lang="en-GB" sz="1200" b="1" dirty="0" err="1">
                          <a:solidFill>
                            <a:schemeClr val="tx1"/>
                          </a:solidFill>
                          <a:effectLst/>
                          <a:latin typeface="+mn-lt"/>
                          <a:ea typeface="宋体" panose="02010600030101010101" pitchFamily="2" charset="-122"/>
                          <a:cs typeface="Arial" panose="020B0604020202020204" pitchFamily="34" charset="0"/>
                        </a:rPr>
                        <a:t>eQoE</a:t>
                      </a:r>
                      <a:endParaRPr lang="zh-CN" sz="12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200">
                          <a:solidFill>
                            <a:srgbClr val="000000"/>
                          </a:solidFill>
                          <a:effectLst/>
                          <a:latin typeface="+mn-lt"/>
                          <a:ea typeface="宋体" panose="02010600030101010101" pitchFamily="2" charset="-122"/>
                          <a:cs typeface="Arial" panose="020B0604020202020204" pitchFamily="34" charset="0"/>
                        </a:rPr>
                        <a:t>Enhancement of QoE Measurement Collection</a:t>
                      </a:r>
                      <a:endParaRPr lang="zh-CN" sz="120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15%-&gt;20%-&gt;40%-&gt;60%</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-&gt;90%</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100" b="0" kern="1200" dirty="0" smtClean="0">
                          <a:solidFill>
                            <a:schemeClr val="dk1"/>
                          </a:solidFill>
                          <a:effectLst/>
                          <a:latin typeface="+mn-lt"/>
                          <a:ea typeface="+mn-ea"/>
                          <a:cs typeface="Arial" panose="020B0604020202020204" pitchFamily="34" charset="0"/>
                        </a:rPr>
                        <a:t>TS28.307/28.308/28.309/28.404/28.405/28.406/28.622/28.623/28.533</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smtClean="0">
                          <a:solidFill>
                            <a:schemeClr val="dk1"/>
                          </a:solidFill>
                          <a:effectLst/>
                          <a:latin typeface="+mn-lt"/>
                          <a:ea typeface="+mn-ea"/>
                          <a:cs typeface="Arial" panose="020B0604020202020204" pitchFamily="34" charset="0"/>
                        </a:rPr>
                        <a:t>SP-200193</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baseline="0" dirty="0" smtClean="0">
                          <a:solidFill>
                            <a:schemeClr val="dk1"/>
                          </a:solidFill>
                          <a:effectLst/>
                          <a:latin typeface="+mn-lt"/>
                          <a:ea typeface="+mn-ea"/>
                          <a:cs typeface="Arial" panose="020B0604020202020204" pitchFamily="34" charset="0"/>
                        </a:rPr>
                        <a:t>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dirty="0" smtClean="0">
                          <a:solidFill>
                            <a:schemeClr val="tx1"/>
                          </a:solidFill>
                          <a:effectLst/>
                          <a:latin typeface="+mn-lt"/>
                          <a:ea typeface="+mn-ea"/>
                          <a:cs typeface="Arial" panose="020B0604020202020204" pitchFamily="34" charset="0"/>
                        </a:rPr>
                        <a:t>-&gt;SA#96 (Jun. 2022)</a:t>
                      </a:r>
                      <a:endParaRPr lang="sv-SE" altLang="zh-CN"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smtClean="0">
                          <a:solidFill>
                            <a:schemeClr val="dk1"/>
                          </a:solidFill>
                          <a:effectLst/>
                          <a:latin typeface="+mn-lt"/>
                          <a:ea typeface="+mn-ea"/>
                          <a:cs typeface="Arial" panose="020B0604020202020204" pitchFamily="34" charset="0"/>
                        </a:rPr>
                        <a:t>Ericsson</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mn-ea"/>
                          <a:cs typeface="Arial" panose="020B0604020202020204" pitchFamily="34" charset="0"/>
                        </a:rPr>
                        <a:t>RAN2/RAN3/SA4</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110534" y="3511290"/>
            <a:ext cx="6693920" cy="3323987"/>
          </a:xfrm>
          <a:prstGeom prst="rect">
            <a:avLst/>
          </a:prstGeom>
          <a:solidFill>
            <a:schemeClr val="bg1"/>
          </a:solidFill>
        </p:spPr>
        <p:txBody>
          <a:bodyPr wrap="square">
            <a:spAutoFit/>
          </a:bodyPr>
          <a:lstStyle/>
          <a:p>
            <a:r>
              <a:rPr lang="en-US" altLang="zh-CN" sz="1000" b="1" dirty="0" smtClean="0">
                <a:solidFill>
                  <a:srgbClr val="FF0000"/>
                </a:solidFill>
                <a:latin typeface="+mj-lt"/>
                <a:cs typeface="Arial" charset="0"/>
              </a:rPr>
              <a:t>MADCOL</a:t>
            </a:r>
            <a:r>
              <a:rPr lang="en-US" altLang="zh-CN" sz="1000" b="1" dirty="0">
                <a:solidFill>
                  <a:srgbClr val="FF0000"/>
                </a:solidFill>
                <a:latin typeface="+mj-lt"/>
                <a:cs typeface="Arial" charset="0"/>
              </a:rPr>
              <a:t>:</a:t>
            </a:r>
            <a:r>
              <a:rPr lang="en-US" altLang="zh-CN" sz="1000" dirty="0">
                <a:solidFill>
                  <a:srgbClr val="FF0000"/>
                </a:solidFill>
                <a:latin typeface="+mj-lt"/>
                <a:cs typeface="Arial" charset="0"/>
              </a:rPr>
              <a:t> </a:t>
            </a:r>
            <a:endParaRPr lang="en-US" altLang="zh-CN" sz="1000" dirty="0" smtClean="0">
              <a:solidFill>
                <a:srgbClr val="FF0000"/>
              </a:solidFill>
              <a:latin typeface="+mj-lt"/>
              <a:cs typeface="Arial" charset="0"/>
            </a:endParaRPr>
          </a:p>
          <a:p>
            <a:pPr marL="171450" indent="-171450">
              <a:buFont typeface="Wingdings" panose="05000000000000000000" pitchFamily="2" charset="2"/>
              <a:buChar char="Ø"/>
            </a:pPr>
            <a:r>
              <a:rPr lang="en-US" altLang="zh-CN" sz="1000" dirty="0" smtClean="0">
                <a:latin typeface="+mj-lt"/>
                <a:cs typeface="Arial" charset="0"/>
              </a:rPr>
              <a:t>Email </a:t>
            </a:r>
            <a:r>
              <a:rPr lang="en-US" altLang="zh-CN" sz="1000" dirty="0">
                <a:latin typeface="+mj-lt"/>
                <a:cs typeface="Arial" charset="0"/>
              </a:rPr>
              <a:t>approval of S5-221362 “Rel-17 Input to </a:t>
            </a:r>
            <a:r>
              <a:rPr lang="en-US" altLang="zh-CN" sz="1000" dirty="0" err="1">
                <a:latin typeface="+mj-lt"/>
                <a:cs typeface="Arial" charset="0"/>
              </a:rPr>
              <a:t>DraftCR</a:t>
            </a:r>
            <a:r>
              <a:rPr lang="en-US" altLang="zh-CN" sz="1000" dirty="0">
                <a:latin typeface="+mj-lt"/>
                <a:cs typeface="Arial" charset="0"/>
              </a:rPr>
              <a:t> 28.537 Add requirements for context data” is requested</a:t>
            </a:r>
          </a:p>
          <a:p>
            <a:pPr marL="171450" indent="-171450">
              <a:buFont typeface="Wingdings" panose="05000000000000000000" pitchFamily="2" charset="2"/>
              <a:buChar char="Ø"/>
            </a:pPr>
            <a:r>
              <a:rPr lang="en-US" altLang="zh-CN" sz="1000" dirty="0" smtClean="0">
                <a:latin typeface="+mj-lt"/>
                <a:cs typeface="Arial" charset="0"/>
              </a:rPr>
              <a:t>S5-221577d1 </a:t>
            </a:r>
            <a:r>
              <a:rPr lang="en-US" altLang="zh-CN" sz="1000" dirty="0">
                <a:latin typeface="+mj-lt"/>
                <a:cs typeface="Arial" charset="0"/>
              </a:rPr>
              <a:t>“WI Exception MADCOL” was already sent on the reflector, no comments received</a:t>
            </a:r>
          </a:p>
          <a:p>
            <a:pPr marL="171450" indent="-171450">
              <a:buFont typeface="Wingdings" panose="05000000000000000000" pitchFamily="2" charset="2"/>
              <a:buChar char="Ø"/>
            </a:pPr>
            <a:r>
              <a:rPr lang="en-US" altLang="zh-CN" sz="1000" dirty="0" smtClean="0">
                <a:latin typeface="+mj-lt"/>
                <a:cs typeface="Arial" charset="0"/>
              </a:rPr>
              <a:t>S5-221576d1 </a:t>
            </a:r>
            <a:r>
              <a:rPr lang="en-US" altLang="zh-CN" sz="1000" dirty="0">
                <a:latin typeface="+mj-lt"/>
                <a:cs typeface="Arial" charset="0"/>
              </a:rPr>
              <a:t>“Revised WID Management data collection control and discovery” down scoping Rel-18 was already sent on the reflector, no comments received</a:t>
            </a:r>
          </a:p>
          <a:p>
            <a:pPr marL="171450" indent="-171450">
              <a:buFont typeface="Wingdings" panose="05000000000000000000" pitchFamily="2" charset="2"/>
              <a:buChar char="Ø"/>
            </a:pPr>
            <a:r>
              <a:rPr lang="en-US" altLang="zh-CN" sz="1000" dirty="0" smtClean="0">
                <a:latin typeface="+mj-lt"/>
                <a:cs typeface="Arial" charset="0"/>
              </a:rPr>
              <a:t>Reduced </a:t>
            </a:r>
            <a:r>
              <a:rPr lang="en-US" altLang="zh-CN" sz="1000" dirty="0">
                <a:latin typeface="+mj-lt"/>
                <a:cs typeface="Arial" charset="0"/>
              </a:rPr>
              <a:t>scope focuses on requesting data without detailed knowledge of the network deployment, and on discovering and retrieving historical data (as agreed in a SA5 </a:t>
            </a:r>
            <a:r>
              <a:rPr lang="en-US" altLang="zh-CN" sz="1000" dirty="0" err="1">
                <a:latin typeface="+mj-lt"/>
                <a:cs typeface="Arial" charset="0"/>
              </a:rPr>
              <a:t>conf</a:t>
            </a:r>
            <a:r>
              <a:rPr lang="en-US" altLang="zh-CN" sz="1000" dirty="0">
                <a:latin typeface="+mj-lt"/>
                <a:cs typeface="Arial" charset="0"/>
              </a:rPr>
              <a:t> call)</a:t>
            </a:r>
          </a:p>
          <a:p>
            <a:endParaRPr lang="en-US" altLang="zh-CN" sz="1000" b="1" dirty="0" smtClean="0">
              <a:solidFill>
                <a:prstClr val="black"/>
              </a:solidFill>
              <a:latin typeface="+mj-lt"/>
              <a:cs typeface="Arial" charset="0"/>
            </a:endParaRPr>
          </a:p>
          <a:p>
            <a:r>
              <a:rPr lang="en-US" altLang="zh-CN" sz="1000" b="1" dirty="0" err="1" smtClean="0">
                <a:solidFill>
                  <a:srgbClr val="FF0000"/>
                </a:solidFill>
                <a:latin typeface="+mj-lt"/>
                <a:cs typeface="Arial" charset="0"/>
              </a:rPr>
              <a:t>eQoE</a:t>
            </a:r>
            <a:r>
              <a:rPr lang="en-US" altLang="zh-CN" sz="1000" b="1" dirty="0" smtClean="0">
                <a:solidFill>
                  <a:srgbClr val="FF0000"/>
                </a:solidFill>
                <a:latin typeface="+mj-lt"/>
                <a:cs typeface="Arial" charset="0"/>
              </a:rPr>
              <a:t>: </a:t>
            </a:r>
            <a:r>
              <a:rPr lang="en-US" altLang="zh-CN" sz="1000" dirty="0" smtClean="0">
                <a:latin typeface="+mj-lt"/>
              </a:rPr>
              <a:t>Short </a:t>
            </a:r>
            <a:r>
              <a:rPr lang="en-US" altLang="zh-CN" sz="1000" dirty="0">
                <a:latin typeface="+mj-lt"/>
              </a:rPr>
              <a:t>summary of work item progress in Rel17:</a:t>
            </a:r>
          </a:p>
          <a:p>
            <a:pPr marL="171450" indent="-171450">
              <a:buFont typeface="Wingdings" panose="05000000000000000000" pitchFamily="2" charset="2"/>
              <a:buChar char="Ø"/>
            </a:pPr>
            <a:r>
              <a:rPr lang="en-US" altLang="zh-CN" sz="1000" dirty="0" err="1" smtClean="0">
                <a:latin typeface="+mj-lt"/>
              </a:rPr>
              <a:t>Signalling</a:t>
            </a:r>
            <a:r>
              <a:rPr lang="en-US" altLang="zh-CN" sz="1000" dirty="0" smtClean="0">
                <a:latin typeface="+mj-lt"/>
              </a:rPr>
              <a:t> </a:t>
            </a:r>
            <a:r>
              <a:rPr lang="en-US" altLang="zh-CN" sz="1000" dirty="0">
                <a:latin typeface="+mj-lt"/>
              </a:rPr>
              <a:t>Based Activation added for LTE and UTRAN.</a:t>
            </a:r>
          </a:p>
          <a:p>
            <a:r>
              <a:rPr lang="en-US" altLang="zh-CN" sz="1000" dirty="0" smtClean="0">
                <a:latin typeface="+mj-lt"/>
              </a:rPr>
              <a:t>Functionality </a:t>
            </a:r>
            <a:r>
              <a:rPr lang="en-US" altLang="zh-CN" sz="1000" dirty="0">
                <a:latin typeface="+mj-lt"/>
              </a:rPr>
              <a:t>added for NR:</a:t>
            </a:r>
          </a:p>
          <a:p>
            <a:pPr marL="171450" indent="-171450">
              <a:buFont typeface="Wingdings" panose="05000000000000000000" pitchFamily="2" charset="2"/>
              <a:buChar char="Ø"/>
            </a:pPr>
            <a:r>
              <a:rPr lang="en-US" altLang="zh-CN" sz="1000" dirty="0" smtClean="0">
                <a:latin typeface="+mj-lt"/>
              </a:rPr>
              <a:t>Management </a:t>
            </a:r>
            <a:r>
              <a:rPr lang="en-US" altLang="zh-CN" sz="1000" dirty="0">
                <a:latin typeface="+mj-lt"/>
              </a:rPr>
              <a:t>Based Activation </a:t>
            </a:r>
          </a:p>
          <a:p>
            <a:pPr marL="171450" indent="-171450">
              <a:buFont typeface="Wingdings" panose="05000000000000000000" pitchFamily="2" charset="2"/>
              <a:buChar char="Ø"/>
            </a:pPr>
            <a:r>
              <a:rPr lang="en-US" altLang="zh-CN" sz="1000" dirty="0" smtClean="0">
                <a:latin typeface="+mj-lt"/>
              </a:rPr>
              <a:t>Temporary </a:t>
            </a:r>
            <a:r>
              <a:rPr lang="en-US" altLang="zh-CN" sz="1000" dirty="0">
                <a:latin typeface="+mj-lt"/>
              </a:rPr>
              <a:t>stop and restart during RAN overload</a:t>
            </a:r>
          </a:p>
          <a:p>
            <a:pPr marL="171450" indent="-171450">
              <a:buFont typeface="Wingdings" panose="05000000000000000000" pitchFamily="2" charset="2"/>
              <a:buChar char="Ø"/>
            </a:pPr>
            <a:r>
              <a:rPr lang="en-US" altLang="zh-CN" sz="1000" dirty="0" smtClean="0">
                <a:latin typeface="+mj-lt"/>
              </a:rPr>
              <a:t>NR </a:t>
            </a:r>
            <a:r>
              <a:rPr lang="en-US" altLang="zh-CN" sz="1000" dirty="0">
                <a:latin typeface="+mj-lt"/>
              </a:rPr>
              <a:t>service Virtual Reality (VR)</a:t>
            </a:r>
          </a:p>
          <a:p>
            <a:pPr marL="171450" indent="-171450">
              <a:buFont typeface="Wingdings" panose="05000000000000000000" pitchFamily="2" charset="2"/>
              <a:buChar char="Ø"/>
            </a:pPr>
            <a:r>
              <a:rPr lang="en-US" altLang="zh-CN" sz="1000" dirty="0" err="1" smtClean="0">
                <a:latin typeface="+mj-lt"/>
              </a:rPr>
              <a:t>Signalling</a:t>
            </a:r>
            <a:r>
              <a:rPr lang="en-US" altLang="zh-CN" sz="1000" dirty="0" smtClean="0">
                <a:latin typeface="+mj-lt"/>
              </a:rPr>
              <a:t> </a:t>
            </a:r>
            <a:r>
              <a:rPr lang="en-US" altLang="zh-CN" sz="1000" dirty="0">
                <a:latin typeface="+mj-lt"/>
              </a:rPr>
              <a:t>Based Activation</a:t>
            </a:r>
          </a:p>
          <a:p>
            <a:endParaRPr lang="en-US" altLang="zh-CN" sz="1000" dirty="0" smtClean="0">
              <a:latin typeface="+mj-lt"/>
            </a:endParaRPr>
          </a:p>
          <a:p>
            <a:r>
              <a:rPr lang="en-US" altLang="zh-CN" sz="1000" b="1" dirty="0">
                <a:solidFill>
                  <a:srgbClr val="FF0000"/>
                </a:solidFill>
                <a:latin typeface="+mj-lt"/>
              </a:rPr>
              <a:t>e_5GMDT: </a:t>
            </a:r>
            <a:r>
              <a:rPr lang="en-US" altLang="zh-CN" sz="1000" dirty="0">
                <a:latin typeface="+mj-lt"/>
              </a:rPr>
              <a:t>The following items have been approved for WI e-5GMDT during this e-meeting:</a:t>
            </a:r>
          </a:p>
          <a:p>
            <a:r>
              <a:rPr lang="en-US" altLang="zh-CN" sz="1000" dirty="0">
                <a:latin typeface="+mj-lt"/>
              </a:rPr>
              <a:t>Add MDT reporting for NR</a:t>
            </a:r>
          </a:p>
          <a:p>
            <a:r>
              <a:rPr lang="en-US" altLang="zh-CN" sz="1000" dirty="0">
                <a:latin typeface="+mj-lt"/>
              </a:rPr>
              <a:t>Add MDT </a:t>
            </a:r>
            <a:r>
              <a:rPr lang="en-US" altLang="zh-CN" sz="1000" dirty="0" err="1">
                <a:latin typeface="+mj-lt"/>
              </a:rPr>
              <a:t>signalling</a:t>
            </a:r>
            <a:r>
              <a:rPr lang="en-US" altLang="zh-CN" sz="1000" dirty="0">
                <a:latin typeface="+mj-lt"/>
              </a:rPr>
              <a:t> activation and deactivation mechanisms in a split architecture for NR</a:t>
            </a:r>
          </a:p>
          <a:p>
            <a:r>
              <a:rPr lang="en-US" altLang="zh-CN" sz="1000" dirty="0">
                <a:latin typeface="+mj-lt"/>
              </a:rPr>
              <a:t>Add MDT management activation and deactivation mechanism in the case of split architecture for NR</a:t>
            </a:r>
          </a:p>
          <a:p>
            <a:r>
              <a:rPr lang="en-US" altLang="zh-CN" sz="1000" dirty="0">
                <a:latin typeface="+mj-lt"/>
              </a:rPr>
              <a:t>Add parameter to configure beam level measurements in NR </a:t>
            </a:r>
            <a:r>
              <a:rPr lang="en-US" altLang="zh-CN" sz="1000" dirty="0" smtClean="0">
                <a:latin typeface="+mj-lt"/>
              </a:rPr>
              <a:t>MDT</a:t>
            </a:r>
            <a:endParaRPr lang="en-US" altLang="zh-CN" sz="1000" dirty="0">
              <a:latin typeface="+mj-lt"/>
            </a:endParaRPr>
          </a:p>
        </p:txBody>
      </p:sp>
    </p:spTree>
    <p:extLst>
      <p:ext uri="{BB962C8B-B14F-4D97-AF65-F5344CB8AC3E}">
        <p14:creationId xmlns:p14="http://schemas.microsoft.com/office/powerpoint/2010/main" val="905031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Rel-17 WI </a:t>
            </a:r>
            <a:r>
              <a:rPr lang="en-US" altLang="zh-CN" sz="3200" kern="0" dirty="0" err="1" smtClean="0"/>
              <a:t>adNRM</a:t>
            </a:r>
            <a:r>
              <a:rPr lang="en-US" altLang="zh-CN" sz="3200" kern="0" dirty="0" smtClean="0"/>
              <a:t>/MANS/FIMA/ECM/NSA_SBMA</a:t>
            </a:r>
            <a:endParaRPr lang="sv-SE" sz="3200" kern="0" dirty="0"/>
          </a:p>
        </p:txBody>
      </p:sp>
      <p:sp>
        <p:nvSpPr>
          <p:cNvPr id="9" name="矩形 8"/>
          <p:cNvSpPr/>
          <p:nvPr/>
        </p:nvSpPr>
        <p:spPr>
          <a:xfrm>
            <a:off x="82004" y="3597968"/>
            <a:ext cx="5663600" cy="2800767"/>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100" b="1" dirty="0" err="1" smtClean="0">
                <a:solidFill>
                  <a:srgbClr val="FF0000"/>
                </a:solidFill>
                <a:latin typeface="+mn-lt"/>
                <a:cs typeface="Arial" charset="0"/>
              </a:rPr>
              <a:t>adNRM</a:t>
            </a:r>
            <a:r>
              <a:rPr lang="en-US" altLang="zh-CN" sz="1100" b="1" dirty="0" smtClean="0">
                <a:solidFill>
                  <a:srgbClr val="FF0000"/>
                </a:solidFill>
                <a:latin typeface="+mn-lt"/>
                <a:cs typeface="Arial" charset="0"/>
              </a:rPr>
              <a:t>: </a:t>
            </a:r>
            <a:r>
              <a:rPr lang="en-US" altLang="zh-CN" sz="1100" dirty="0" smtClean="0">
                <a:latin typeface="+mn-lt"/>
                <a:cs typeface="Arial" charset="0"/>
              </a:rPr>
              <a:t>A </a:t>
            </a:r>
            <a:r>
              <a:rPr lang="en-US" altLang="zh-CN" sz="1100" dirty="0">
                <a:latin typeface="+mn-lt"/>
                <a:cs typeface="Arial" charset="0"/>
              </a:rPr>
              <a:t>few correction CR approved to fix NR, 5GC and slicing issues. NRM enhancements for </a:t>
            </a:r>
            <a:r>
              <a:rPr lang="en-US" altLang="zh-CN" sz="1100" dirty="0" err="1">
                <a:latin typeface="+mn-lt"/>
                <a:cs typeface="Arial" charset="0"/>
              </a:rPr>
              <a:t>SMFFunction</a:t>
            </a:r>
            <a:r>
              <a:rPr lang="en-US" altLang="zh-CN" sz="1100" dirty="0">
                <a:latin typeface="+mn-lt"/>
                <a:cs typeface="Arial" charset="0"/>
              </a:rPr>
              <a:t> and Asynchronous operation NRM are discussed, email approval will be done. </a:t>
            </a:r>
            <a:endParaRPr lang="en-US" altLang="zh-CN" sz="1100" dirty="0" smtClean="0">
              <a:latin typeface="+mn-lt"/>
              <a:cs typeface="Arial" charset="0"/>
            </a:endParaRPr>
          </a:p>
          <a:p>
            <a:pPr lvl="0" defTabSz="1219170" eaLnBrk="1" fontAlgn="auto" hangingPunct="1">
              <a:spcBef>
                <a:spcPts val="0"/>
              </a:spcBef>
              <a:spcAft>
                <a:spcPts val="0"/>
              </a:spcAft>
              <a:defRPr/>
            </a:pPr>
            <a:endParaRPr lang="en-US" altLang="zh-CN" sz="1100" b="1" dirty="0" smtClean="0">
              <a:solidFill>
                <a:srgbClr val="FF0000"/>
              </a:solidFill>
              <a:latin typeface="+mn-lt"/>
              <a:cs typeface="Arial" charset="0"/>
            </a:endParaRPr>
          </a:p>
          <a:p>
            <a:pPr lvl="0" defTabSz="1219170" eaLnBrk="1" fontAlgn="auto" hangingPunct="1">
              <a:spcBef>
                <a:spcPts val="0"/>
              </a:spcBef>
              <a:spcAft>
                <a:spcPts val="0"/>
              </a:spcAft>
              <a:defRPr/>
            </a:pPr>
            <a:r>
              <a:rPr lang="en-US" altLang="zh-CN" sz="1100" b="1" dirty="0" smtClean="0">
                <a:solidFill>
                  <a:srgbClr val="FF0000"/>
                </a:solidFill>
                <a:latin typeface="+mn-lt"/>
                <a:cs typeface="Arial" charset="0"/>
              </a:rPr>
              <a:t>MANS</a:t>
            </a:r>
            <a:r>
              <a:rPr lang="en-US" altLang="zh-CN" sz="1100" b="1" dirty="0">
                <a:solidFill>
                  <a:srgbClr val="FF0000"/>
                </a:solidFill>
                <a:latin typeface="+mn-lt"/>
                <a:cs typeface="Arial" charset="0"/>
              </a:rPr>
              <a:t>: </a:t>
            </a:r>
            <a:r>
              <a:rPr lang="en-US" altLang="zh-CN" sz="1100" dirty="0">
                <a:solidFill>
                  <a:prstClr val="black"/>
                </a:solidFill>
                <a:latin typeface="+mn-lt"/>
                <a:cs typeface="Arial" charset="0"/>
              </a:rPr>
              <a:t>The following items have been approved for WI MANS during this </a:t>
            </a:r>
            <a:r>
              <a:rPr lang="en-US" altLang="zh-CN" sz="1100" dirty="0" smtClean="0">
                <a:solidFill>
                  <a:prstClr val="black"/>
                </a:solidFill>
                <a:latin typeface="+mn-lt"/>
                <a:cs typeface="Arial" charset="0"/>
              </a:rPr>
              <a:t>e-meeting</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CR TS 28.541 Alignment on NR NRM for MOCN network </a:t>
            </a:r>
            <a:r>
              <a:rPr lang="en-US" altLang="zh-CN" sz="1100" dirty="0" smtClean="0">
                <a:solidFill>
                  <a:prstClr val="black"/>
                </a:solidFill>
                <a:latin typeface="+mn-lt"/>
                <a:cs typeface="Arial" charset="0"/>
              </a:rPr>
              <a:t>sharing</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CR </a:t>
            </a:r>
            <a:r>
              <a:rPr lang="en-US" altLang="zh-CN" sz="1100" dirty="0">
                <a:solidFill>
                  <a:prstClr val="black"/>
                </a:solidFill>
                <a:latin typeface="+mn-lt"/>
                <a:cs typeface="Arial" charset="0"/>
              </a:rPr>
              <a:t>TS 32.130 Add solution description for the requirements for the management of the shared NG-RAN NE(s) in MOCN network sharing scenario</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CR </a:t>
            </a:r>
            <a:r>
              <a:rPr lang="en-US" altLang="zh-CN" sz="1100" dirty="0">
                <a:solidFill>
                  <a:prstClr val="black"/>
                </a:solidFill>
                <a:latin typeface="+mn-lt"/>
                <a:cs typeface="Arial" charset="0"/>
              </a:rPr>
              <a:t>TS 32.130 Add administrative management capability requirements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CR </a:t>
            </a:r>
            <a:r>
              <a:rPr lang="en-US" altLang="zh-CN" sz="1100" dirty="0">
                <a:solidFill>
                  <a:prstClr val="black"/>
                </a:solidFill>
                <a:latin typeface="+mn-lt"/>
                <a:cs typeface="Arial" charset="0"/>
              </a:rPr>
              <a:t>TS 28.541 Add </a:t>
            </a:r>
            <a:r>
              <a:rPr lang="en-US" altLang="zh-CN" sz="1100" dirty="0" err="1">
                <a:solidFill>
                  <a:prstClr val="black"/>
                </a:solidFill>
                <a:latin typeface="+mn-lt"/>
                <a:cs typeface="Arial" charset="0"/>
              </a:rPr>
              <a:t>administrativeState</a:t>
            </a:r>
            <a:r>
              <a:rPr lang="en-US" altLang="zh-CN" sz="1100" dirty="0">
                <a:solidFill>
                  <a:prstClr val="black"/>
                </a:solidFill>
                <a:latin typeface="+mn-lt"/>
                <a:cs typeface="Arial" charset="0"/>
              </a:rPr>
              <a:t> attribute in </a:t>
            </a:r>
            <a:r>
              <a:rPr lang="en-US" altLang="zh-CN" sz="1100" dirty="0" err="1">
                <a:solidFill>
                  <a:prstClr val="black"/>
                </a:solidFill>
                <a:latin typeface="+mn-lt"/>
                <a:cs typeface="Arial" charset="0"/>
              </a:rPr>
              <a:t>OperatorNRCellDU</a:t>
            </a:r>
            <a:endParaRPr lang="en-US" altLang="zh-CN" sz="1100" dirty="0">
              <a:solidFill>
                <a:prstClr val="black"/>
              </a:solidFill>
              <a:latin typeface="+mn-lt"/>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CR </a:t>
            </a:r>
            <a:r>
              <a:rPr lang="en-US" altLang="zh-CN" sz="1100" dirty="0">
                <a:solidFill>
                  <a:prstClr val="black"/>
                </a:solidFill>
                <a:latin typeface="+mn-lt"/>
                <a:cs typeface="Arial" charset="0"/>
              </a:rPr>
              <a:t>TS 32.130 Clean up on concept and business level requirements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CR </a:t>
            </a:r>
            <a:r>
              <a:rPr lang="en-US" altLang="zh-CN" sz="1100" dirty="0">
                <a:solidFill>
                  <a:prstClr val="black"/>
                </a:solidFill>
                <a:latin typeface="+mn-lt"/>
                <a:cs typeface="Arial" charset="0"/>
              </a:rPr>
              <a:t>TS 32.130 Add missing use case and requirements for radio resources partitioning between </a:t>
            </a:r>
            <a:r>
              <a:rPr lang="en-US" altLang="zh-CN" sz="1100" dirty="0" smtClean="0">
                <a:solidFill>
                  <a:prstClr val="black"/>
                </a:solidFill>
                <a:latin typeface="+mn-lt"/>
                <a:cs typeface="Arial" charset="0"/>
              </a:rPr>
              <a:t>POPs</a:t>
            </a:r>
          </a:p>
          <a:p>
            <a:pPr marL="171450" lvl="0" indent="-171450" defTabSz="1219170" eaLnBrk="1" fontAlgn="auto" hangingPunct="1">
              <a:spcBef>
                <a:spcPts val="0"/>
              </a:spcBef>
              <a:spcAft>
                <a:spcPts val="0"/>
              </a:spcAft>
              <a:buFont typeface="Wingdings" panose="05000000000000000000" pitchFamily="2" charset="2"/>
              <a:buChar char="Ø"/>
              <a:defRPr/>
            </a:pPr>
            <a:endParaRPr lang="en-US" altLang="zh-CN" sz="1100" dirty="0" smtClean="0">
              <a:solidFill>
                <a:prstClr val="black"/>
              </a:solidFill>
              <a:latin typeface="+mn-lt"/>
              <a:cs typeface="Arial" charset="0"/>
            </a:endParaRPr>
          </a:p>
          <a:p>
            <a:pPr lvl="0" defTabSz="1219170" eaLnBrk="1" fontAlgn="auto" hangingPunct="1">
              <a:spcBef>
                <a:spcPts val="0"/>
              </a:spcBef>
              <a:spcAft>
                <a:spcPts val="0"/>
              </a:spcAft>
              <a:defRPr/>
            </a:pPr>
            <a:r>
              <a:rPr lang="en-US" altLang="zh-CN" sz="1100" b="1" dirty="0">
                <a:solidFill>
                  <a:srgbClr val="FF3300"/>
                </a:solidFill>
                <a:latin typeface="+mn-lt"/>
                <a:cs typeface="Arial" charset="0"/>
              </a:rPr>
              <a:t>NSA_SBMA: </a:t>
            </a:r>
            <a:r>
              <a:rPr lang="en-US" altLang="zh-CN" sz="1100" dirty="0">
                <a:solidFill>
                  <a:prstClr val="black"/>
                </a:solidFill>
                <a:latin typeface="+mn-lt"/>
              </a:rPr>
              <a:t>There is no agreement on the way of handing stage 3 for RAN and EUTRAN NRM, Inventory Management stage 2 and YANG Solution Set, Add description of the corresponding IOCs in the generic NRM specification. NSA_SBMA work is down scoped and close in Rel-17</a:t>
            </a:r>
            <a:r>
              <a:rPr lang="en-US" altLang="zh-CN" sz="1100" dirty="0" smtClean="0">
                <a:solidFill>
                  <a:prstClr val="black"/>
                </a:solidFill>
                <a:latin typeface="+mn-lt"/>
              </a:rPr>
              <a:t>.</a:t>
            </a:r>
            <a:endParaRPr lang="en-US" altLang="zh-CN" sz="1100" dirty="0">
              <a:solidFill>
                <a:prstClr val="black"/>
              </a:solidFill>
              <a:latin typeface="+mn-lt"/>
              <a:cs typeface="Arial" charset="0"/>
            </a:endParaRPr>
          </a:p>
        </p:txBody>
      </p:sp>
      <p:sp>
        <p:nvSpPr>
          <p:cNvPr id="10" name="文本框 9"/>
          <p:cNvSpPr txBox="1"/>
          <p:nvPr/>
        </p:nvSpPr>
        <p:spPr>
          <a:xfrm>
            <a:off x="218610" y="3305580"/>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929644249"/>
              </p:ext>
            </p:extLst>
          </p:nvPr>
        </p:nvGraphicFramePr>
        <p:xfrm>
          <a:off x="218609" y="674894"/>
          <a:ext cx="11681825" cy="2584386"/>
        </p:xfrm>
        <a:graphic>
          <a:graphicData uri="http://schemas.openxmlformats.org/drawingml/2006/table">
            <a:tbl>
              <a:tblPr firstRow="1" bandRow="1">
                <a:tableStyleId>{5C22544A-7EE6-4342-B048-85BDC9FD1C3A}</a:tableStyleId>
              </a:tblPr>
              <a:tblGrid>
                <a:gridCol w="788313"/>
                <a:gridCol w="1936303"/>
                <a:gridCol w="1517987"/>
                <a:gridCol w="2143544"/>
                <a:gridCol w="1038494"/>
                <a:gridCol w="1461649"/>
                <a:gridCol w="771207"/>
                <a:gridCol w="1153299"/>
                <a:gridCol w="871029"/>
              </a:tblGrid>
              <a:tr h="402164">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 Title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mn-lt"/>
                          <a:cs typeface="Arial" panose="020B0604020202020204" pitchFamily="34" charset="0"/>
                        </a:rPr>
                        <a:t>Tdoc</a:t>
                      </a:r>
                      <a:r>
                        <a:rPr lang="en-US" altLang="zh-CN" sz="1200" dirty="0">
                          <a:latin typeface="+mn-lt"/>
                          <a:cs typeface="Arial" panose="020B0604020202020204" pitchFamily="34" charset="0"/>
                        </a:rPr>
                        <a:t> reference</a:t>
                      </a:r>
                      <a:endParaRPr lang="sv-SE" sz="1200" dirty="0">
                        <a:latin typeface="+mn-lt"/>
                        <a:cs typeface="Arial" panose="020B0604020202020204" pitchFamily="34" charset="0"/>
                      </a:endParaRPr>
                    </a:p>
                  </a:txBody>
                  <a:tcPr anchor="ctr">
                    <a:solidFill>
                      <a:srgbClr val="92D050"/>
                    </a:solidFill>
                  </a:tcPr>
                </a:tc>
                <a:tc>
                  <a:txBody>
                    <a:bodyPr/>
                    <a:lstStyle/>
                    <a:p>
                      <a:pPr algn="ctr"/>
                      <a:r>
                        <a:rPr lang="sv-SE" sz="1200" dirty="0">
                          <a:latin typeface="+mn-lt"/>
                          <a:cs typeface="Arial" panose="020B0604020202020204" pitchFamily="34" charset="0"/>
                        </a:rPr>
                        <a:t>Target date</a:t>
                      </a:r>
                    </a:p>
                  </a:txBody>
                  <a:tcPr anchor="ctr">
                    <a:solidFill>
                      <a:srgbClr val="92D050"/>
                    </a:solidFill>
                  </a:tcPr>
                </a:tc>
                <a:tc>
                  <a:txBody>
                    <a:bodyPr/>
                    <a:lstStyle/>
                    <a:p>
                      <a:pPr algn="ctr"/>
                      <a:r>
                        <a:rPr lang="sv-SE" sz="1200" dirty="0">
                          <a:latin typeface="+mn-lt"/>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tr>
              <a:tr h="401304">
                <a:tc>
                  <a:txBody>
                    <a:bodyPr/>
                    <a:lstStyle/>
                    <a:p>
                      <a:pPr algn="ctr">
                        <a:spcAft>
                          <a:spcPts val="0"/>
                        </a:spcAft>
                      </a:pPr>
                      <a:r>
                        <a:rPr lang="en-GB" sz="1100" b="1" dirty="0" err="1">
                          <a:solidFill>
                            <a:schemeClr val="tx1"/>
                          </a:solidFill>
                          <a:effectLst/>
                          <a:latin typeface="+mn-lt"/>
                          <a:ea typeface="宋体" panose="02010600030101010101" pitchFamily="2" charset="-122"/>
                          <a:cs typeface="Arial" panose="020B0604020202020204" pitchFamily="34" charset="0"/>
                        </a:rPr>
                        <a:t>adNRM</a:t>
                      </a:r>
                      <a:endParaRPr lang="zh-CN" sz="11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100" dirty="0" smtClean="0">
                          <a:solidFill>
                            <a:srgbClr val="000000"/>
                          </a:solidFill>
                          <a:effectLst/>
                          <a:latin typeface="+mn-lt"/>
                          <a:ea typeface="宋体" panose="02010600030101010101" pitchFamily="2" charset="-122"/>
                          <a:cs typeface="Arial" panose="020B0604020202020204" pitchFamily="34" charset="0"/>
                        </a:rPr>
                        <a:t>Additional </a:t>
                      </a:r>
                      <a:r>
                        <a:rPr lang="en-GB" sz="1100" dirty="0">
                          <a:solidFill>
                            <a:srgbClr val="000000"/>
                          </a:solidFill>
                          <a:effectLst/>
                          <a:latin typeface="+mn-lt"/>
                          <a:ea typeface="宋体" panose="02010600030101010101" pitchFamily="2" charset="-122"/>
                          <a:cs typeface="Arial" panose="020B0604020202020204" pitchFamily="34" charset="0"/>
                        </a:rPr>
                        <a:t>NRM features</a:t>
                      </a:r>
                      <a:endParaRPr lang="zh-CN" sz="11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50%-&gt;75%-&gt;80%</a:t>
                      </a:r>
                      <a:r>
                        <a:rPr lang="en-US" altLang="zh-CN" sz="1050" kern="1200" dirty="0" smtClean="0">
                          <a:solidFill>
                            <a:schemeClr val="dk1"/>
                          </a:solidFill>
                          <a:effectLst/>
                          <a:latin typeface="+mn-lt"/>
                          <a:ea typeface="+mn-ea"/>
                          <a:cs typeface="Arial" panose="020B0604020202020204" pitchFamily="34" charset="0"/>
                        </a:rPr>
                        <a:t>-&gt;</a:t>
                      </a:r>
                      <a:r>
                        <a:rPr lang="en-US" altLang="zh-CN" sz="1050" b="1" kern="1200" dirty="0" smtClean="0">
                          <a:solidFill>
                            <a:srgbClr val="0000FF"/>
                          </a:solidFill>
                          <a:effectLst/>
                          <a:latin typeface="+mn-lt"/>
                          <a:ea typeface="+mn-ea"/>
                          <a:cs typeface="Arial" panose="020B0604020202020204" pitchFamily="34" charset="0"/>
                        </a:rPr>
                        <a:t>100%</a:t>
                      </a:r>
                      <a:endParaRPr lang="zh-CN" altLang="zh-CN" sz="1050" b="1" kern="1200" dirty="0" smtClean="0">
                        <a:solidFill>
                          <a:srgbClr val="0000FF"/>
                        </a:solidFill>
                        <a:effectLst/>
                        <a:latin typeface="+mn-lt"/>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Arial" panose="020B0604020202020204" pitchFamily="34" charset="0"/>
                        </a:rPr>
                        <a:t>TS28.540/28.541/28.622/</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Arial" panose="020B0604020202020204" pitchFamily="34" charset="0"/>
                        </a:rPr>
                        <a:t>28.623</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dk1"/>
                        </a:solidFill>
                        <a:effectLst/>
                        <a:latin typeface="+mn-lt"/>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mn-lt"/>
                          <a:ea typeface="+mn-ea"/>
                          <a:cs typeface="Arial" panose="020B0604020202020204" pitchFamily="34" charset="0"/>
                        </a:rPr>
                        <a:t>SP-200192</a:t>
                      </a:r>
                      <a:endParaRPr lang="en-US" sz="1050" kern="1200" dirty="0">
                        <a:solidFill>
                          <a:schemeClr val="dk1"/>
                        </a:solidFill>
                        <a:effectLst/>
                        <a:latin typeface="+mn-lt"/>
                        <a:ea typeface="+mn-ea"/>
                        <a:cs typeface="Arial" panose="020B0604020202020204" pitchFamily="34" charset="0"/>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mn-lt"/>
                          <a:ea typeface="+mn-ea"/>
                          <a:cs typeface="Arial" panose="020B0604020202020204" pitchFamily="34" charset="0"/>
                        </a:rPr>
                        <a:t>SA#95 (Mar. 2022)</a:t>
                      </a:r>
                      <a:endParaRPr lang="sv-SE" altLang="zh-CN"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dirty="0" smtClean="0">
                          <a:solidFill>
                            <a:schemeClr val="tx1"/>
                          </a:solidFill>
                          <a:effectLst/>
                          <a:latin typeface="+mn-lt"/>
                          <a:ea typeface="+mn-ea"/>
                          <a:cs typeface="Arial" panose="020B0604020202020204" pitchFamily="34" charset="0"/>
                        </a:rPr>
                        <a:t>Nokia</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dirty="0" smtClean="0">
                          <a:solidFill>
                            <a:schemeClr val="tx1"/>
                          </a:solidFill>
                          <a:effectLst/>
                          <a:latin typeface="+mn-lt"/>
                          <a:ea typeface="+mn-ea"/>
                          <a:cs typeface="Arial" panose="020B0604020202020204" pitchFamily="34" charset="0"/>
                        </a:rPr>
                        <a:t>SA2/RAN3</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401304">
                <a:tc>
                  <a:txBody>
                    <a:bodyPr/>
                    <a:lstStyle/>
                    <a:p>
                      <a:pPr algn="ctr">
                        <a:spcAft>
                          <a:spcPts val="0"/>
                        </a:spcAft>
                      </a:pPr>
                      <a:r>
                        <a:rPr lang="en-US" altLang="zh-CN" sz="1100" b="1" dirty="0" smtClean="0">
                          <a:solidFill>
                            <a:schemeClr val="tx1"/>
                          </a:solidFill>
                          <a:effectLst/>
                          <a:latin typeface="+mn-lt"/>
                          <a:ea typeface="宋体" panose="02010600030101010101" pitchFamily="2" charset="-122"/>
                          <a:cs typeface="Arial" panose="020B0604020202020204" pitchFamily="34" charset="0"/>
                        </a:rPr>
                        <a:t>MANS</a:t>
                      </a:r>
                    </a:p>
                  </a:txBody>
                  <a:tcPr marL="9525" marR="9525" marT="9525" marB="9525">
                    <a:solidFill>
                      <a:schemeClr val="tx2">
                        <a:lumMod val="20000"/>
                        <a:lumOff val="80000"/>
                      </a:schemeClr>
                    </a:solidFill>
                  </a:tcPr>
                </a:tc>
                <a:tc>
                  <a:txBody>
                    <a:bodyPr/>
                    <a:lstStyle/>
                    <a:p>
                      <a:pPr algn="l">
                        <a:spcAft>
                          <a:spcPts val="0"/>
                        </a:spcAft>
                      </a:pPr>
                      <a:r>
                        <a:rPr lang="en-US" altLang="zh-CN" sz="1100" dirty="0" smtClean="0">
                          <a:effectLst/>
                          <a:latin typeface="+mn-lt"/>
                          <a:ea typeface="+mn-ea"/>
                          <a:cs typeface="Arial" panose="020B0604020202020204" pitchFamily="34" charset="0"/>
                        </a:rPr>
                        <a:t>Management Aspects of 5G Network Sharing</a:t>
                      </a:r>
                      <a:endParaRPr lang="zh-CN" sz="11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30%-&gt;40%-&gt;60%-&gt;</a:t>
                      </a:r>
                      <a:r>
                        <a:rPr lang="en-US" altLang="zh-CN" sz="1050" b="1" kern="1200" dirty="0" smtClean="0">
                          <a:solidFill>
                            <a:srgbClr val="0000FF"/>
                          </a:solidFill>
                          <a:effectLst/>
                          <a:latin typeface="+mn-lt"/>
                          <a:ea typeface="+mn-ea"/>
                          <a:cs typeface="Arial" panose="020B0604020202020204" pitchFamily="34" charset="0"/>
                        </a:rPr>
                        <a:t>100%</a:t>
                      </a:r>
                      <a:endParaRPr lang="sv-SE" altLang="zh-CN" sz="1050" b="1" kern="1200" dirty="0">
                        <a:solidFill>
                          <a:srgbClr val="0000FF"/>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TS 28.541/28.552/32.130</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SP-201080</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mn-ea"/>
                          <a:cs typeface="Arial" panose="020B0604020202020204" pitchFamily="34" charset="0"/>
                        </a:rPr>
                        <a:t>SA#95 (Mar. 2022)</a:t>
                      </a:r>
                      <a:endParaRPr lang="sv-SE" altLang="zh-CN" sz="105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China Unicom</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RAN2/RAN3</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401304">
                <a:tc>
                  <a:txBody>
                    <a:bodyPr/>
                    <a:lstStyle/>
                    <a:p>
                      <a:pPr marL="0" algn="ctr" defTabSz="1219170" rtl="0" eaLnBrk="1" latinLnBrk="0" hangingPunct="1">
                        <a:spcAft>
                          <a:spcPts val="0"/>
                        </a:spcAft>
                      </a:pPr>
                      <a:r>
                        <a:rPr lang="en-US" altLang="zh-CN" sz="1100" b="1" kern="1200" dirty="0" smtClean="0">
                          <a:solidFill>
                            <a:schemeClr val="tx1"/>
                          </a:solidFill>
                          <a:effectLst/>
                          <a:latin typeface="+mn-lt"/>
                          <a:ea typeface="+mn-ea"/>
                          <a:cs typeface="Arial" panose="020B0604020202020204" pitchFamily="34" charset="0"/>
                        </a:rPr>
                        <a:t>FIMA</a:t>
                      </a: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mn-lt"/>
                          <a:ea typeface="+mn-ea"/>
                          <a:cs typeface="Arial" panose="020B0604020202020204" pitchFamily="34" charset="0"/>
                        </a:rPr>
                        <a:t>New WID on File Management</a:t>
                      </a:r>
                      <a:endParaRPr lang="zh-CN" sz="1100" kern="1200" dirty="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65%-&gt;75%-&gt;100%?</a:t>
                      </a:r>
                      <a:endParaRPr lang="zh-CN" sz="1050" kern="1200" dirty="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TS 28.537/28.622/28.623/28.532</a:t>
                      </a:r>
                      <a:endParaRPr lang="zh-CN" altLang="zh-CN" sz="1050" kern="1200" dirty="0" smtClean="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SP-210135</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mn-lt"/>
                          <a:ea typeface="+mn-ea"/>
                          <a:cs typeface="Arial" panose="020B0604020202020204" pitchFamily="34" charset="0"/>
                        </a:rPr>
                        <a:t>SA#95 (Mar. 2022)</a:t>
                      </a:r>
                      <a:endParaRPr lang="sv-SE" altLang="zh-CN" sz="105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Nokia</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401304">
                <a:tc>
                  <a:txBody>
                    <a:bodyPr/>
                    <a:lstStyle/>
                    <a:p>
                      <a:pPr marL="0" algn="ctr" defTabSz="1219170" rtl="0" eaLnBrk="1" latinLnBrk="0" hangingPunct="1">
                        <a:spcAft>
                          <a:spcPts val="0"/>
                        </a:spcAft>
                      </a:pPr>
                      <a:r>
                        <a:rPr lang="en-US" altLang="zh-CN" sz="1100" b="1" kern="1200" dirty="0" smtClean="0">
                          <a:solidFill>
                            <a:schemeClr val="tx1"/>
                          </a:solidFill>
                          <a:effectLst/>
                          <a:latin typeface="+mn-lt"/>
                          <a:ea typeface="+mn-ea"/>
                          <a:cs typeface="Arial" panose="020B0604020202020204" pitchFamily="34" charset="0"/>
                        </a:rPr>
                        <a:t>ECM</a:t>
                      </a: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mn-lt"/>
                          <a:ea typeface="+mn-ea"/>
                          <a:cs typeface="Arial" panose="020B0604020202020204" pitchFamily="34" charset="0"/>
                        </a:rPr>
                        <a:t>Edge Computing Management</a:t>
                      </a:r>
                      <a:endParaRPr lang="zh-CN" altLang="zh-CN" sz="1100" kern="1200" dirty="0" smtClean="0">
                        <a:solidFill>
                          <a:schemeClr val="dk1"/>
                        </a:solidFill>
                        <a:effectLst/>
                        <a:latin typeface="+mn-lt"/>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sz="1100" kern="1200" dirty="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0%-&gt;10%-&gt;25%</a:t>
                      </a:r>
                      <a:r>
                        <a:rPr lang="en-US" altLang="zh-CN" sz="1050" b="0" kern="1200" dirty="0" smtClean="0">
                          <a:solidFill>
                            <a:schemeClr val="tx1"/>
                          </a:solidFill>
                          <a:effectLst/>
                          <a:latin typeface="+mn-lt"/>
                          <a:ea typeface="+mn-ea"/>
                          <a:cs typeface="Arial" panose="020B0604020202020204" pitchFamily="34" charset="0"/>
                        </a:rPr>
                        <a:t>-&gt;50%-&gt;</a:t>
                      </a:r>
                      <a:r>
                        <a:rPr lang="en-US" altLang="zh-CN" sz="1050" b="1" kern="1200" dirty="0" smtClean="0">
                          <a:solidFill>
                            <a:srgbClr val="0000FF"/>
                          </a:solidFill>
                          <a:effectLst/>
                          <a:latin typeface="+mn-lt"/>
                          <a:ea typeface="+mn-ea"/>
                          <a:cs typeface="Arial" panose="020B0604020202020204" pitchFamily="34" charset="0"/>
                        </a:rPr>
                        <a:t>100%</a:t>
                      </a:r>
                      <a:endParaRPr lang="zh-CN" sz="1050" b="1" kern="1200" dirty="0">
                        <a:solidFill>
                          <a:srgbClr val="0000FF"/>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TS 28.538</a:t>
                      </a:r>
                      <a:endParaRPr lang="zh-CN" altLang="zh-CN" sz="1050" kern="1200" dirty="0" smtClean="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SP-210388</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mn-ea"/>
                          <a:cs typeface="Arial" panose="020B0604020202020204" pitchFamily="34" charset="0"/>
                        </a:rPr>
                        <a:t> SA#95 (Mar 2022)</a:t>
                      </a:r>
                      <a:endParaRPr lang="sv-SE" altLang="zh-CN" sz="105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Samsung</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SA2/SA6/NFV</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401304">
                <a:tc>
                  <a:txBody>
                    <a:bodyPr/>
                    <a:lstStyle/>
                    <a:p>
                      <a:pPr marL="0" algn="ctr" defTabSz="1219170" rtl="0" eaLnBrk="1" latinLnBrk="0" hangingPunct="1">
                        <a:spcAft>
                          <a:spcPts val="0"/>
                        </a:spcAft>
                      </a:pPr>
                      <a:r>
                        <a:rPr lang="en-US" altLang="zh-CN" sz="1100" b="1" kern="1200" dirty="0" smtClean="0">
                          <a:solidFill>
                            <a:schemeClr val="tx1"/>
                          </a:solidFill>
                          <a:effectLst/>
                          <a:latin typeface="+mn-lt"/>
                          <a:ea typeface="+mn-ea"/>
                          <a:cs typeface="Arial" panose="020B0604020202020204" pitchFamily="34" charset="0"/>
                        </a:rPr>
                        <a:t>NSA_SBMA</a:t>
                      </a: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mn-lt"/>
                          <a:ea typeface="+mn-ea"/>
                          <a:cs typeface="Arial" panose="020B0604020202020204" pitchFamily="34" charset="0"/>
                        </a:rPr>
                        <a:t>Improved support for NSA in the service-based management architecture</a:t>
                      </a:r>
                      <a:endParaRPr lang="zh-CN" sz="1100" kern="1200" dirty="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0%-&gt;10%-&gt;20%-&gt;</a:t>
                      </a:r>
                      <a:r>
                        <a:rPr lang="en-US" altLang="zh-CN" sz="1050" b="1" kern="1200" dirty="0" smtClean="0">
                          <a:solidFill>
                            <a:srgbClr val="0000FF"/>
                          </a:solidFill>
                          <a:effectLst/>
                          <a:latin typeface="+mn-lt"/>
                          <a:ea typeface="+mn-ea"/>
                          <a:cs typeface="Arial" panose="020B0604020202020204" pitchFamily="34" charset="0"/>
                        </a:rPr>
                        <a:t>100%</a:t>
                      </a:r>
                      <a:endParaRPr lang="zh-CN" sz="1050" b="1" kern="1200" dirty="0">
                        <a:solidFill>
                          <a:srgbClr val="0000FF"/>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TS 28.622/28.623/28.659/28.663</a:t>
                      </a:r>
                      <a:endParaRPr lang="zh-CN" altLang="zh-CN" sz="1050" kern="1200" dirty="0" smtClean="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SP-210858-&gt;</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b="1" kern="1200" dirty="0" smtClean="0">
                          <a:solidFill>
                            <a:schemeClr val="tx1"/>
                          </a:solidFill>
                          <a:effectLst/>
                          <a:latin typeface="+mn-lt"/>
                          <a:ea typeface="+mn-ea"/>
                          <a:cs typeface="Arial" panose="020B0604020202020204" pitchFamily="34" charset="0"/>
                        </a:rPr>
                        <a:t>SP-211121-&gt;</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b="1" kern="1200" dirty="0" smtClean="0">
                          <a:solidFill>
                            <a:schemeClr val="tx1"/>
                          </a:solidFill>
                          <a:effectLst/>
                          <a:latin typeface="+mn-lt"/>
                          <a:ea typeface="+mn-ea"/>
                          <a:cs typeface="Arial" panose="020B0604020202020204" pitchFamily="34" charset="0"/>
                        </a:rPr>
                        <a:t>-&gt;S5-215402</a:t>
                      </a:r>
                      <a:endParaRPr lang="sv-SE" sz="1050" b="1"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mn-ea"/>
                          <a:cs typeface="Arial" panose="020B0604020202020204" pitchFamily="34" charset="0"/>
                        </a:rPr>
                        <a:t>SA#95 (Mar. 2022)</a:t>
                      </a:r>
                      <a:endParaRPr lang="sv-SE" altLang="zh-CN" sz="105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Huawei/Ericsson</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5818964" y="3606222"/>
            <a:ext cx="6081470" cy="2462213"/>
          </a:xfrm>
          <a:prstGeom prst="rect">
            <a:avLst/>
          </a:prstGeom>
          <a:solidFill>
            <a:schemeClr val="bg1"/>
          </a:solidFill>
        </p:spPr>
        <p:txBody>
          <a:bodyPr wrap="square">
            <a:spAutoFit/>
          </a:bodyPr>
          <a:lstStyle/>
          <a:p>
            <a:pPr lvl="0" defTabSz="1219170" eaLnBrk="1" fontAlgn="auto" hangingPunct="1">
              <a:spcBef>
                <a:spcPts val="0"/>
              </a:spcBef>
              <a:spcAft>
                <a:spcPts val="0"/>
              </a:spcAft>
              <a:defRPr/>
            </a:pPr>
            <a:r>
              <a:rPr lang="en-US" altLang="zh-CN" sz="1100" b="1" dirty="0">
                <a:solidFill>
                  <a:srgbClr val="FF0000"/>
                </a:solidFill>
                <a:latin typeface="Calibri"/>
                <a:cs typeface="Arial" charset="0"/>
              </a:rPr>
              <a:t>FIMA: </a:t>
            </a:r>
            <a:endParaRPr lang="en-US" altLang="zh-CN" sz="1100" dirty="0">
              <a:solidFill>
                <a:srgbClr val="FF0000"/>
              </a:solidFill>
              <a:latin typeface="Calibri"/>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Calibri"/>
                <a:cs typeface="Arial" charset="0"/>
              </a:rPr>
              <a:t>S5-216597 “Rel-17 </a:t>
            </a:r>
            <a:r>
              <a:rPr lang="en-US" altLang="zh-CN" sz="1100" dirty="0" err="1">
                <a:solidFill>
                  <a:prstClr val="black"/>
                </a:solidFill>
                <a:latin typeface="Calibri"/>
                <a:cs typeface="Arial" charset="0"/>
              </a:rPr>
              <a:t>DraftCR</a:t>
            </a:r>
            <a:r>
              <a:rPr lang="en-US" altLang="zh-CN" sz="1100" dirty="0">
                <a:solidFill>
                  <a:prstClr val="black"/>
                </a:solidFill>
                <a:latin typeface="Calibri"/>
                <a:cs typeface="Arial" charset="0"/>
              </a:rPr>
              <a:t> 28.622 for FIMA” was approved at SA5#140.</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Calibri"/>
                <a:cs typeface="Arial" charset="0"/>
              </a:rPr>
              <a:t>S5-221243 “Rel-17 Input to </a:t>
            </a:r>
            <a:r>
              <a:rPr lang="en-US" altLang="zh-CN" sz="1100" dirty="0" err="1">
                <a:solidFill>
                  <a:prstClr val="black"/>
                </a:solidFill>
                <a:latin typeface="Calibri"/>
                <a:cs typeface="Arial" charset="0"/>
              </a:rPr>
              <a:t>DraftCR</a:t>
            </a:r>
            <a:r>
              <a:rPr lang="en-US" altLang="zh-CN" sz="1100" dirty="0">
                <a:solidFill>
                  <a:prstClr val="black"/>
                </a:solidFill>
                <a:latin typeface="Calibri"/>
                <a:cs typeface="Arial" charset="0"/>
              </a:rPr>
              <a:t> 28.622 Resolving editor's notes for FIMA” was approved at </a:t>
            </a:r>
            <a:r>
              <a:rPr lang="en-US" altLang="zh-CN" sz="1100" dirty="0" smtClean="0">
                <a:solidFill>
                  <a:prstClr val="black"/>
                </a:solidFill>
                <a:latin typeface="Calibri"/>
                <a:cs typeface="Arial" charset="0"/>
              </a:rPr>
              <a:t>SA5#141</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Calibri"/>
                <a:cs typeface="Arial" charset="0"/>
              </a:rPr>
              <a:t>I </a:t>
            </a:r>
            <a:r>
              <a:rPr lang="en-US" altLang="zh-CN" sz="1100" dirty="0">
                <a:solidFill>
                  <a:prstClr val="black"/>
                </a:solidFill>
                <a:latin typeface="Calibri"/>
                <a:cs typeface="Arial" charset="0"/>
              </a:rPr>
              <a:t>need to merge  S5-221243 into S5-216597 and put the result into a real CR (new </a:t>
            </a:r>
            <a:r>
              <a:rPr lang="en-US" altLang="zh-CN" sz="1100" dirty="0" err="1">
                <a:solidFill>
                  <a:prstClr val="black"/>
                </a:solidFill>
                <a:latin typeface="Calibri"/>
                <a:cs typeface="Arial" charset="0"/>
              </a:rPr>
              <a:t>Tdoc</a:t>
            </a:r>
            <a:r>
              <a:rPr lang="en-US" altLang="zh-CN" sz="1100" dirty="0">
                <a:solidFill>
                  <a:prstClr val="black"/>
                </a:solidFill>
                <a:latin typeface="Calibri"/>
                <a:cs typeface="Arial" charset="0"/>
              </a:rPr>
              <a:t># required).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Calibri"/>
                <a:cs typeface="Arial" charset="0"/>
              </a:rPr>
              <a:t>Stage 3 for that was approved at SA5#141 in S5-221247 “Rel-17 CR 28.623 Add file retrieval NRM fragment (</a:t>
            </a:r>
            <a:r>
              <a:rPr lang="en-US" altLang="zh-CN" sz="1100" dirty="0" err="1">
                <a:solidFill>
                  <a:prstClr val="black"/>
                </a:solidFill>
                <a:latin typeface="Calibri"/>
                <a:cs typeface="Arial" charset="0"/>
              </a:rPr>
              <a:t>OpenAPI</a:t>
            </a:r>
            <a:r>
              <a:rPr lang="en-US" altLang="zh-CN" sz="1100" dirty="0">
                <a:solidFill>
                  <a:prstClr val="black"/>
                </a:solidFill>
                <a:latin typeface="Calibri"/>
                <a:cs typeface="Arial" charset="0"/>
              </a:rPr>
              <a:t> definitions)” This needs to be done in any case.</a:t>
            </a:r>
            <a:endParaRPr lang="en-US" altLang="zh-CN" sz="1100" b="1" dirty="0">
              <a:cs typeface="Arial" charset="0"/>
            </a:endParaRPr>
          </a:p>
          <a:p>
            <a:pPr lvl="0" defTabSz="1219170" eaLnBrk="1" fontAlgn="auto" hangingPunct="1">
              <a:spcBef>
                <a:spcPts val="0"/>
              </a:spcBef>
              <a:spcAft>
                <a:spcPts val="0"/>
              </a:spcAft>
              <a:defRPr/>
            </a:pPr>
            <a:endParaRPr lang="en-US" altLang="zh-CN" sz="1100" b="1" dirty="0" smtClean="0">
              <a:solidFill>
                <a:prstClr val="black"/>
              </a:solidFill>
              <a:latin typeface="+mn-lt"/>
              <a:cs typeface="Arial" charset="0"/>
            </a:endParaRPr>
          </a:p>
          <a:p>
            <a:pPr lvl="0" defTabSz="1219170" eaLnBrk="1" fontAlgn="auto" hangingPunct="1">
              <a:spcBef>
                <a:spcPts val="0"/>
              </a:spcBef>
              <a:spcAft>
                <a:spcPts val="0"/>
              </a:spcAft>
              <a:defRPr/>
            </a:pPr>
            <a:r>
              <a:rPr lang="en-US" altLang="zh-CN" sz="1100" b="1" dirty="0" smtClean="0">
                <a:solidFill>
                  <a:srgbClr val="FF3300"/>
                </a:solidFill>
                <a:latin typeface="+mn-lt"/>
                <a:cs typeface="Arial" charset="0"/>
              </a:rPr>
              <a:t>ECM: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ECM </a:t>
            </a:r>
            <a:r>
              <a:rPr lang="en-US" altLang="zh-CN" sz="1100" dirty="0">
                <a:solidFill>
                  <a:prstClr val="black"/>
                </a:solidFill>
                <a:latin typeface="+mn-lt"/>
                <a:cs typeface="Arial" charset="0"/>
              </a:rPr>
              <a:t>was down scoped. Rel-17 Leftovers were added to a Rel-18 </a:t>
            </a:r>
            <a:r>
              <a:rPr lang="en-US" altLang="zh-CN" sz="1100" dirty="0" err="1">
                <a:solidFill>
                  <a:prstClr val="black"/>
                </a:solidFill>
                <a:latin typeface="+mn-lt"/>
                <a:cs typeface="Arial" charset="0"/>
              </a:rPr>
              <a:t>eECM</a:t>
            </a:r>
            <a:r>
              <a:rPr lang="en-US" altLang="zh-CN" sz="1100" dirty="0">
                <a:solidFill>
                  <a:prstClr val="black"/>
                </a:solidFill>
                <a:latin typeface="+mn-lt"/>
                <a:cs typeface="Arial" charset="0"/>
              </a:rPr>
              <a:t> WID.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ECM </a:t>
            </a:r>
            <a:r>
              <a:rPr lang="en-US" altLang="zh-CN" sz="1100" dirty="0">
                <a:solidFill>
                  <a:prstClr val="black"/>
                </a:solidFill>
                <a:latin typeface="+mn-lt"/>
                <a:cs typeface="Arial" charset="0"/>
              </a:rPr>
              <a:t>is now 100% complete.</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Contribution </a:t>
            </a:r>
            <a:r>
              <a:rPr lang="en-US" altLang="zh-CN" sz="1100" dirty="0">
                <a:solidFill>
                  <a:prstClr val="black"/>
                </a:solidFill>
                <a:latin typeface="+mn-lt"/>
                <a:cs typeface="Arial" charset="0"/>
              </a:rPr>
              <a:t>Agreed in this meeting relates to Edge NRM, Edge Performance and LCM/Provisioning Flow. </a:t>
            </a:r>
          </a:p>
          <a:p>
            <a:pPr lvl="0" defTabSz="1219170" eaLnBrk="1" fontAlgn="auto" hangingPunct="1">
              <a:spcBef>
                <a:spcPts val="0"/>
              </a:spcBef>
              <a:spcAft>
                <a:spcPts val="0"/>
              </a:spcAft>
              <a:defRPr/>
            </a:pPr>
            <a:endParaRPr lang="en-US" altLang="zh-CN" sz="1100" dirty="0" smtClean="0">
              <a:solidFill>
                <a:prstClr val="black"/>
              </a:solidFill>
              <a:latin typeface="+mn-lt"/>
              <a:cs typeface="Arial" charset="0"/>
            </a:endParaRPr>
          </a:p>
        </p:txBody>
      </p:sp>
    </p:spTree>
    <p:extLst>
      <p:ext uri="{BB962C8B-B14F-4D97-AF65-F5344CB8AC3E}">
        <p14:creationId xmlns:p14="http://schemas.microsoft.com/office/powerpoint/2010/main" val="3411394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278619" y="3171349"/>
            <a:ext cx="5702638" cy="3139321"/>
          </a:xfrm>
          <a:prstGeom prst="rect">
            <a:avLst/>
          </a:prstGeom>
          <a:solidFill>
            <a:schemeClr val="bg1"/>
          </a:solidFill>
          <a:ln>
            <a:noFill/>
          </a:ln>
        </p:spPr>
        <p:txBody>
          <a:bodyPr wrap="square">
            <a:spAutoFit/>
          </a:bodyPr>
          <a:lstStyle/>
          <a:p>
            <a:pPr lvl="0" defTabSz="1219170" eaLnBrk="1" fontAlgn="auto" hangingPunct="1">
              <a:spcBef>
                <a:spcPts val="0"/>
              </a:spcBef>
              <a:spcAft>
                <a:spcPts val="0"/>
              </a:spcAft>
              <a:defRPr/>
            </a:pPr>
            <a:r>
              <a:rPr lang="en-US" altLang="zh-CN" sz="900" dirty="0">
                <a:solidFill>
                  <a:prstClr val="black"/>
                </a:solidFill>
                <a:latin typeface="Calibri"/>
                <a:cs typeface="Arial" charset="0"/>
              </a:rPr>
              <a:t>The following contributions were concluded to be sent for email approval:</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Calibri"/>
                <a:cs typeface="Arial" charset="0"/>
              </a:rPr>
              <a:t>pCR</a:t>
            </a:r>
            <a:r>
              <a:rPr lang="en-US" altLang="zh-CN" sz="900" dirty="0" smtClean="0">
                <a:solidFill>
                  <a:prstClr val="black"/>
                </a:solidFill>
                <a:latin typeface="Calibri"/>
                <a:cs typeface="Arial" charset="0"/>
              </a:rPr>
              <a:t> </a:t>
            </a:r>
            <a:r>
              <a:rPr lang="en-US" altLang="zh-CN" sz="900" dirty="0">
                <a:solidFill>
                  <a:prstClr val="black"/>
                </a:solidFill>
                <a:latin typeface="Calibri"/>
                <a:cs typeface="Arial" charset="0"/>
              </a:rPr>
              <a:t>TS28.104 Add service experience analysis solution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Calibri"/>
                <a:cs typeface="Arial" charset="0"/>
              </a:rPr>
              <a:t>pCR</a:t>
            </a:r>
            <a:r>
              <a:rPr lang="en-US" altLang="zh-CN" sz="900" dirty="0" smtClean="0">
                <a:solidFill>
                  <a:prstClr val="black"/>
                </a:solidFill>
                <a:latin typeface="Calibri"/>
                <a:cs typeface="Arial" charset="0"/>
              </a:rPr>
              <a:t> </a:t>
            </a:r>
            <a:r>
              <a:rPr lang="en-US" altLang="zh-CN" sz="900" dirty="0">
                <a:solidFill>
                  <a:prstClr val="black"/>
                </a:solidFill>
                <a:latin typeface="Calibri"/>
                <a:cs typeface="Arial" charset="0"/>
              </a:rPr>
              <a:t>TS28.104 Add network slice throughput analysis solution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Calibri"/>
                <a:cs typeface="Arial" charset="0"/>
              </a:rPr>
              <a:t>pCR</a:t>
            </a:r>
            <a:r>
              <a:rPr lang="en-US" altLang="zh-CN" sz="900" dirty="0" smtClean="0">
                <a:solidFill>
                  <a:prstClr val="black"/>
                </a:solidFill>
                <a:latin typeface="Calibri"/>
                <a:cs typeface="Arial" charset="0"/>
              </a:rPr>
              <a:t> </a:t>
            </a:r>
            <a:r>
              <a:rPr lang="en-US" altLang="zh-CN" sz="900" dirty="0">
                <a:solidFill>
                  <a:prstClr val="black"/>
                </a:solidFill>
                <a:latin typeface="Calibri"/>
                <a:cs typeface="Arial" charset="0"/>
              </a:rPr>
              <a:t>28.104 Add MDA capability for MDA assisted energy saving 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Calibri"/>
                <a:cs typeface="Arial" charset="0"/>
              </a:rPr>
              <a:t>pCR</a:t>
            </a:r>
            <a:r>
              <a:rPr lang="en-US" altLang="zh-CN" sz="900" dirty="0" smtClean="0">
                <a:solidFill>
                  <a:prstClr val="black"/>
                </a:solidFill>
                <a:latin typeface="Calibri"/>
                <a:cs typeface="Arial" charset="0"/>
              </a:rPr>
              <a:t> </a:t>
            </a:r>
            <a:r>
              <a:rPr lang="en-US" altLang="zh-CN" sz="900" dirty="0">
                <a:solidFill>
                  <a:prstClr val="black"/>
                </a:solidFill>
                <a:latin typeface="Calibri"/>
                <a:cs typeface="Arial" charset="0"/>
              </a:rPr>
              <a:t>TS 28.104 add MDA related service components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Calibri"/>
                <a:cs typeface="Arial" charset="0"/>
              </a:rPr>
              <a:t>pCR</a:t>
            </a:r>
            <a:r>
              <a:rPr lang="en-US" altLang="zh-CN" sz="900" dirty="0" smtClean="0">
                <a:solidFill>
                  <a:prstClr val="black"/>
                </a:solidFill>
                <a:latin typeface="Calibri"/>
                <a:cs typeface="Arial" charset="0"/>
              </a:rPr>
              <a:t> </a:t>
            </a:r>
            <a:r>
              <a:rPr lang="en-US" altLang="zh-CN" sz="900" dirty="0">
                <a:solidFill>
                  <a:prstClr val="black"/>
                </a:solidFill>
                <a:latin typeface="Calibri"/>
                <a:cs typeface="Arial" charset="0"/>
              </a:rPr>
              <a:t>28.105 Add NRMs for AI-ML model training</a:t>
            </a:r>
          </a:p>
          <a:p>
            <a:pPr lvl="0" defTabSz="1219170" eaLnBrk="1" fontAlgn="auto" hangingPunct="1">
              <a:spcBef>
                <a:spcPts val="0"/>
              </a:spcBef>
              <a:spcAft>
                <a:spcPts val="0"/>
              </a:spcAft>
              <a:defRPr/>
            </a:pPr>
            <a:endParaRPr lang="en-US" altLang="zh-CN" sz="900" b="1" dirty="0" smtClean="0">
              <a:solidFill>
                <a:srgbClr val="FF0000"/>
              </a:solidFill>
              <a:latin typeface="+mj-lt"/>
              <a:cs typeface="Arial" charset="0"/>
            </a:endParaRPr>
          </a:p>
          <a:p>
            <a:pPr lvl="0" defTabSz="1219170" eaLnBrk="1" fontAlgn="auto" hangingPunct="1">
              <a:spcBef>
                <a:spcPts val="0"/>
              </a:spcBef>
              <a:spcAft>
                <a:spcPts val="0"/>
              </a:spcAft>
              <a:defRPr/>
            </a:pPr>
            <a:r>
              <a:rPr lang="en-US" altLang="zh-CN" sz="900" b="1" dirty="0" smtClean="0">
                <a:solidFill>
                  <a:srgbClr val="FF0000"/>
                </a:solidFill>
                <a:latin typeface="+mj-lt"/>
                <a:cs typeface="Arial" charset="0"/>
              </a:rPr>
              <a:t>IDMS_MN:</a:t>
            </a:r>
            <a:r>
              <a:rPr lang="en-US" sz="900" dirty="0" smtClean="0">
                <a:solidFill>
                  <a:srgbClr val="FF0000"/>
                </a:solidFill>
                <a:latin typeface="+mj-lt"/>
              </a:rPr>
              <a:t>.</a:t>
            </a:r>
            <a:endParaRPr lang="en-US" sz="900" dirty="0">
              <a:solidFill>
                <a:srgbClr val="FF0000"/>
              </a:solidFill>
              <a:latin typeface="+mj-lt"/>
            </a:endParaRPr>
          </a:p>
          <a:p>
            <a:r>
              <a:rPr lang="en-US" altLang="zh-CN" sz="900" dirty="0" smtClean="0">
                <a:solidFill>
                  <a:prstClr val="black"/>
                </a:solidFill>
                <a:latin typeface="+mj-lt"/>
                <a:cs typeface="Arial" charset="0"/>
              </a:rPr>
              <a:t>Following </a:t>
            </a:r>
            <a:r>
              <a:rPr lang="en-US" altLang="zh-CN" sz="900" dirty="0">
                <a:solidFill>
                  <a:prstClr val="black"/>
                </a:solidFill>
                <a:latin typeface="+mj-lt"/>
                <a:cs typeface="Arial" charset="0"/>
              </a:rPr>
              <a:t>topics were discussed and agreed:</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The </a:t>
            </a:r>
            <a:r>
              <a:rPr lang="en-US" altLang="zh-CN" sz="900" dirty="0">
                <a:solidFill>
                  <a:prstClr val="black"/>
                </a:solidFill>
                <a:latin typeface="+mj-lt"/>
                <a:cs typeface="Arial" charset="0"/>
              </a:rPr>
              <a:t>generic intent information model and scenario specific intent expectations including stage2 and stage3(</a:t>
            </a:r>
            <a:r>
              <a:rPr lang="en-US" altLang="zh-CN" sz="900" dirty="0" err="1">
                <a:solidFill>
                  <a:prstClr val="black"/>
                </a:solidFill>
                <a:latin typeface="+mj-lt"/>
                <a:cs typeface="Arial" charset="0"/>
              </a:rPr>
              <a:t>yaml</a:t>
            </a:r>
            <a:r>
              <a:rPr lang="en-US" altLang="zh-CN" sz="900" dirty="0">
                <a:solidFill>
                  <a:prstClr val="black"/>
                </a:solidFill>
                <a:latin typeface="+mj-lt"/>
                <a:cs typeface="Arial" charset="0"/>
              </a:rPr>
              <a:t> solution set)</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Intent </a:t>
            </a:r>
            <a:r>
              <a:rPr lang="en-US" altLang="zh-CN" sz="900" dirty="0">
                <a:solidFill>
                  <a:prstClr val="black"/>
                </a:solidFill>
                <a:latin typeface="+mj-lt"/>
                <a:cs typeface="Arial" charset="0"/>
              </a:rPr>
              <a:t>creation/modification procedure update</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Update </a:t>
            </a:r>
            <a:r>
              <a:rPr lang="en-US" altLang="zh-CN" sz="900" dirty="0">
                <a:solidFill>
                  <a:prstClr val="black"/>
                </a:solidFill>
                <a:latin typeface="+mj-lt"/>
                <a:cs typeface="Arial" charset="0"/>
              </a:rPr>
              <a:t>description for general concept of intent content</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TS </a:t>
            </a:r>
            <a:r>
              <a:rPr lang="en-US" altLang="zh-CN" sz="900" dirty="0">
                <a:solidFill>
                  <a:prstClr val="black"/>
                </a:solidFill>
                <a:latin typeface="+mj-lt"/>
                <a:cs typeface="Arial" charset="0"/>
              </a:rPr>
              <a:t>28.312 send SA for information</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One </a:t>
            </a:r>
            <a:r>
              <a:rPr lang="en-US" altLang="zh-CN" sz="900" dirty="0">
                <a:solidFill>
                  <a:prstClr val="black"/>
                </a:solidFill>
                <a:latin typeface="+mj-lt"/>
                <a:cs typeface="Arial" charset="0"/>
              </a:rPr>
              <a:t>exception to address remaining Editor’s Notes in TS 28.312</a:t>
            </a:r>
          </a:p>
          <a:p>
            <a:r>
              <a:rPr lang="en-US" altLang="zh-CN" sz="900" dirty="0" smtClean="0">
                <a:solidFill>
                  <a:prstClr val="black"/>
                </a:solidFill>
                <a:latin typeface="+mj-lt"/>
                <a:cs typeface="Arial" charset="0"/>
              </a:rPr>
              <a:t>Following </a:t>
            </a:r>
            <a:r>
              <a:rPr lang="en-US" altLang="zh-CN" sz="900" dirty="0">
                <a:solidFill>
                  <a:prstClr val="black"/>
                </a:solidFill>
                <a:latin typeface="+mj-lt"/>
                <a:cs typeface="Arial" charset="0"/>
              </a:rPr>
              <a:t>topics were discussed and need further discussion:</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Alignment </a:t>
            </a:r>
            <a:r>
              <a:rPr lang="en-US" altLang="zh-CN" sz="900" dirty="0">
                <a:solidFill>
                  <a:prstClr val="black"/>
                </a:solidFill>
                <a:latin typeface="+mj-lt"/>
                <a:cs typeface="Arial" charset="0"/>
              </a:rPr>
              <a:t>with TM Forum intent work</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Model </a:t>
            </a:r>
            <a:r>
              <a:rPr lang="en-US" altLang="zh-CN" sz="900" dirty="0">
                <a:solidFill>
                  <a:prstClr val="black"/>
                </a:solidFill>
                <a:latin typeface="+mj-lt"/>
                <a:cs typeface="Arial" charset="0"/>
              </a:rPr>
              <a:t>related to </a:t>
            </a:r>
            <a:r>
              <a:rPr lang="en-US" altLang="zh-CN" sz="900" dirty="0" err="1">
                <a:solidFill>
                  <a:prstClr val="black"/>
                </a:solidFill>
                <a:latin typeface="+mj-lt"/>
                <a:cs typeface="Arial" charset="0"/>
              </a:rPr>
              <a:t>intentReport</a:t>
            </a:r>
            <a:r>
              <a:rPr lang="en-US" altLang="zh-CN" sz="900" dirty="0">
                <a:solidFill>
                  <a:prstClr val="black"/>
                </a:solidFill>
                <a:latin typeface="+mj-lt"/>
                <a:cs typeface="Arial" charset="0"/>
              </a:rPr>
              <a:t>/</a:t>
            </a:r>
            <a:r>
              <a:rPr lang="en-US" altLang="zh-CN" sz="900" dirty="0" err="1">
                <a:solidFill>
                  <a:prstClr val="black"/>
                </a:solidFill>
                <a:latin typeface="+mj-lt"/>
                <a:cs typeface="Arial" charset="0"/>
              </a:rPr>
              <a:t>intentFulfillment</a:t>
            </a:r>
            <a:r>
              <a:rPr lang="en-US" altLang="zh-CN" sz="900" dirty="0">
                <a:solidFill>
                  <a:prstClr val="black"/>
                </a:solidFill>
                <a:latin typeface="+mj-lt"/>
                <a:cs typeface="Arial" charset="0"/>
              </a:rPr>
              <a:t> information</a:t>
            </a:r>
          </a:p>
          <a:p>
            <a:endParaRPr lang="en-US" altLang="zh-CN" sz="900" b="1" dirty="0" smtClean="0">
              <a:solidFill>
                <a:srgbClr val="FF0000"/>
              </a:solidFill>
              <a:latin typeface="+mj-lt"/>
              <a:cs typeface="Arial" charset="0"/>
            </a:endParaRPr>
          </a:p>
          <a:p>
            <a:r>
              <a:rPr lang="en-US" altLang="zh-CN" sz="900" b="1" dirty="0" err="1" smtClean="0">
                <a:solidFill>
                  <a:srgbClr val="FF0000"/>
                </a:solidFill>
                <a:latin typeface="+mj-lt"/>
                <a:cs typeface="Arial" charset="0"/>
              </a:rPr>
              <a:t>eCOSLA</a:t>
            </a:r>
            <a:r>
              <a:rPr lang="en-US" altLang="zh-CN" sz="900" b="1" dirty="0" smtClean="0">
                <a:solidFill>
                  <a:srgbClr val="FF0000"/>
                </a:solidFill>
                <a:latin typeface="+mj-lt"/>
                <a:cs typeface="Arial" charset="0"/>
              </a:rPr>
              <a:t>:</a:t>
            </a:r>
            <a:r>
              <a:rPr lang="en-US" altLang="zh-CN" sz="900" dirty="0">
                <a:solidFill>
                  <a:srgbClr val="FF0000"/>
                </a:solidFill>
                <a:latin typeface="+mj-lt"/>
                <a:cs typeface="Arial" charset="0"/>
              </a:rPr>
              <a:t> </a:t>
            </a:r>
            <a:r>
              <a:rPr lang="en-US" altLang="zh-CN" sz="900" dirty="0">
                <a:solidFill>
                  <a:prstClr val="black"/>
                </a:solidFill>
                <a:latin typeface="+mj-lt"/>
                <a:cs typeface="Arial" charset="0"/>
              </a:rPr>
              <a:t>The group has been working mainly on completion of solutions, main solutions discussed are pause-point and reporting. Good progress was made for reporting solution. Furthermore a discussion paper on communication service assurance and closed loop was presented and discussed. </a:t>
            </a:r>
          </a:p>
        </p:txBody>
      </p:sp>
      <p:sp>
        <p:nvSpPr>
          <p:cNvPr id="8" name="矩形 7"/>
          <p:cNvSpPr/>
          <p:nvPr/>
        </p:nvSpPr>
        <p:spPr>
          <a:xfrm>
            <a:off x="70944" y="3073909"/>
            <a:ext cx="6236219" cy="3277820"/>
          </a:xfrm>
          <a:prstGeom prst="rect">
            <a:avLst/>
          </a:prstGeom>
          <a:solidFill>
            <a:schemeClr val="bg1"/>
          </a:solidFill>
        </p:spPr>
        <p:txBody>
          <a:bodyPr wrap="square">
            <a:spAutoFit/>
          </a:bodyPr>
          <a:lstStyle/>
          <a:p>
            <a:pPr lvl="0" defTabSz="1219170" eaLnBrk="1" fontAlgn="auto" hangingPunct="1">
              <a:spcBef>
                <a:spcPts val="0"/>
              </a:spcBef>
              <a:spcAft>
                <a:spcPts val="0"/>
              </a:spcAft>
              <a:defRPr/>
            </a:pPr>
            <a:r>
              <a:rPr lang="en-US" altLang="zh-CN" sz="900" b="1" dirty="0" err="1" smtClean="0">
                <a:solidFill>
                  <a:srgbClr val="FF0000"/>
                </a:solidFill>
                <a:latin typeface="+mn-lt"/>
                <a:cs typeface="Arial" charset="0"/>
              </a:rPr>
              <a:t>eMDAS</a:t>
            </a:r>
            <a:r>
              <a:rPr lang="en-US" altLang="zh-CN" sz="900" b="1" dirty="0">
                <a:solidFill>
                  <a:srgbClr val="FF0000"/>
                </a:solidFill>
                <a:latin typeface="+mn-lt"/>
                <a:cs typeface="Arial" charset="0"/>
              </a:rPr>
              <a:t>: </a:t>
            </a:r>
            <a:r>
              <a:rPr lang="en-US" altLang="zh-CN" sz="900" dirty="0">
                <a:solidFill>
                  <a:prstClr val="black"/>
                </a:solidFill>
                <a:latin typeface="+mn-lt"/>
                <a:cs typeface="Arial" charset="0"/>
              </a:rPr>
              <a:t>It is agreed to ask for exception for this WI to extend the deadline for 3 months.</a:t>
            </a:r>
          </a:p>
          <a:p>
            <a:pPr lvl="0" defTabSz="1219170" eaLnBrk="1" fontAlgn="auto" hangingPunct="1">
              <a:spcBef>
                <a:spcPts val="0"/>
              </a:spcBef>
              <a:spcAft>
                <a:spcPts val="0"/>
              </a:spcAft>
              <a:defRPr/>
            </a:pPr>
            <a:r>
              <a:rPr lang="en-US" altLang="zh-CN" sz="900" dirty="0">
                <a:solidFill>
                  <a:prstClr val="black"/>
                </a:solidFill>
                <a:latin typeface="+mn-lt"/>
                <a:cs typeface="Arial" charset="0"/>
              </a:rPr>
              <a:t>It is also agreed to send TS 28.104 and TS 28.105 to SA#95e for information.</a:t>
            </a:r>
          </a:p>
          <a:p>
            <a:pPr lvl="0" defTabSz="1219170" eaLnBrk="1" fontAlgn="auto" hangingPunct="1">
              <a:spcBef>
                <a:spcPts val="0"/>
              </a:spcBef>
              <a:spcAft>
                <a:spcPts val="0"/>
              </a:spcAft>
              <a:defRPr/>
            </a:pPr>
            <a:r>
              <a:rPr lang="en-US" altLang="zh-CN" sz="900" dirty="0">
                <a:solidFill>
                  <a:prstClr val="black"/>
                </a:solidFill>
                <a:latin typeface="+mn-lt"/>
                <a:cs typeface="Arial" charset="0"/>
              </a:rPr>
              <a:t>The following contributions were agreed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smtClean="0">
                <a:solidFill>
                  <a:prstClr val="black"/>
                </a:solidFill>
                <a:latin typeface="+mn-lt"/>
                <a:cs typeface="Arial" charset="0"/>
              </a:rPr>
              <a:t>Including </a:t>
            </a:r>
            <a:r>
              <a:rPr lang="en-US" altLang="zh-CN" sz="900" dirty="0">
                <a:solidFill>
                  <a:prstClr val="black"/>
                </a:solidFill>
                <a:latin typeface="+mn-lt"/>
                <a:cs typeface="Arial" charset="0"/>
              </a:rPr>
              <a:t>individual PM, KPI, trace and </a:t>
            </a:r>
            <a:r>
              <a:rPr lang="en-US" altLang="zh-CN" sz="900" dirty="0" err="1">
                <a:solidFill>
                  <a:prstClr val="black"/>
                </a:solidFill>
                <a:latin typeface="+mn-lt"/>
                <a:cs typeface="Arial" charset="0"/>
              </a:rPr>
              <a:t>QoE</a:t>
            </a:r>
            <a:r>
              <a:rPr lang="en-US" altLang="zh-CN" sz="900" dirty="0">
                <a:solidFill>
                  <a:prstClr val="black"/>
                </a:solidFill>
                <a:latin typeface="+mn-lt"/>
                <a:cs typeface="Arial" charset="0"/>
              </a:rPr>
              <a:t> statistics and predictions as additional MDA types;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smtClean="0">
                <a:solidFill>
                  <a:prstClr val="black"/>
                </a:solidFill>
                <a:latin typeface="+mn-lt"/>
                <a:cs typeface="Arial" charset="0"/>
              </a:rPr>
              <a:t>Add </a:t>
            </a:r>
            <a:r>
              <a:rPr lang="en-US" altLang="zh-CN" sz="900" dirty="0">
                <a:solidFill>
                  <a:prstClr val="black"/>
                </a:solidFill>
                <a:latin typeface="+mn-lt"/>
                <a:cs typeface="Arial" charset="0"/>
              </a:rPr>
              <a:t>MDA types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smtClean="0">
                <a:solidFill>
                  <a:prstClr val="black"/>
                </a:solidFill>
                <a:latin typeface="+mn-lt"/>
                <a:cs typeface="Arial" charset="0"/>
              </a:rPr>
              <a:t>CR </a:t>
            </a:r>
            <a:r>
              <a:rPr lang="en-US" altLang="zh-CN" sz="900" dirty="0">
                <a:solidFill>
                  <a:prstClr val="black"/>
                </a:solidFill>
                <a:latin typeface="+mn-lt"/>
                <a:cs typeface="Arial" charset="0"/>
              </a:rPr>
              <a:t>Rel-17 28.622 Enhance NRM with geographical information supporting MDA</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smtClean="0">
                <a:solidFill>
                  <a:prstClr val="black"/>
                </a:solidFill>
                <a:latin typeface="+mn-lt"/>
                <a:cs typeface="Arial" charset="0"/>
              </a:rPr>
              <a:t>CR </a:t>
            </a:r>
            <a:r>
              <a:rPr lang="en-US" altLang="zh-CN" sz="900" dirty="0">
                <a:solidFill>
                  <a:prstClr val="black"/>
                </a:solidFill>
                <a:latin typeface="+mn-lt"/>
                <a:cs typeface="Arial" charset="0"/>
              </a:rPr>
              <a:t>Rel-17 28.623 Enhance NRM with geographical information supporting MDA</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TS 28.104 add coverage issue analytics output area definition--stage2</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28.104 Update MDA service framework and data definitions for coverage problem 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smtClean="0">
                <a:solidFill>
                  <a:prstClr val="black"/>
                </a:solidFill>
                <a:latin typeface="+mn-lt"/>
                <a:cs typeface="Arial" charset="0"/>
              </a:rPr>
              <a:t>CR </a:t>
            </a:r>
            <a:r>
              <a:rPr lang="en-US" altLang="zh-CN" sz="900" dirty="0">
                <a:solidFill>
                  <a:prstClr val="black"/>
                </a:solidFill>
                <a:latin typeface="+mn-lt"/>
                <a:cs typeface="Arial" charset="0"/>
              </a:rPr>
              <a:t>Rel-17 28.552 Add measurements to support coverage problem analysis for MDA</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TS28.104 Add E2E latency analysis solution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TS28.104 Add network slice load analysis solution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28.104 Update use case and requirement for MDA assisted energy saving 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28.104 Update NRM for MDA request</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TS28.104 Add the requirements for ML model training for MDA</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draft TS28.104, Rapporteur clean-up</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draft TS28.104, further clarifications and supporting text for clause 6.3 MDA role in cross-domain service assurance</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smtClean="0">
                <a:solidFill>
                  <a:prstClr val="black"/>
                </a:solidFill>
                <a:latin typeface="+mn-lt"/>
                <a:cs typeface="Arial" charset="0"/>
              </a:rPr>
              <a:t>Add </a:t>
            </a:r>
            <a:r>
              <a:rPr lang="en-US" altLang="zh-CN" sz="900" dirty="0">
                <a:solidFill>
                  <a:prstClr val="black"/>
                </a:solidFill>
                <a:latin typeface="+mn-lt"/>
                <a:cs typeface="Arial" charset="0"/>
              </a:rPr>
              <a:t>MDA context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28.105 Add scope</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28.105 Add overview</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28.105 Add service framework for AI-ML model training</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28.105 Move in ML model training part from TS 28.104</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28.104 Move out ML model training part to TS 28.105</a:t>
            </a:r>
          </a:p>
        </p:txBody>
      </p:sp>
      <p:sp>
        <p:nvSpPr>
          <p:cNvPr id="10" name="文本框 9"/>
          <p:cNvSpPr txBox="1"/>
          <p:nvPr/>
        </p:nvSpPr>
        <p:spPr>
          <a:xfrm>
            <a:off x="270888" y="2851986"/>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550090895"/>
              </p:ext>
            </p:extLst>
          </p:nvPr>
        </p:nvGraphicFramePr>
        <p:xfrm>
          <a:off x="270887" y="464947"/>
          <a:ext cx="11681825" cy="2379345"/>
        </p:xfrm>
        <a:graphic>
          <a:graphicData uri="http://schemas.openxmlformats.org/drawingml/2006/table">
            <a:tbl>
              <a:tblPr firstRow="1" bandRow="1">
                <a:tableStyleId>{5C22544A-7EE6-4342-B048-85BDC9FD1C3A}</a:tableStyleId>
              </a:tblPr>
              <a:tblGrid>
                <a:gridCol w="788313"/>
                <a:gridCol w="2016015"/>
                <a:gridCol w="1438275"/>
                <a:gridCol w="2174243"/>
                <a:gridCol w="1007795"/>
                <a:gridCol w="1461649"/>
                <a:gridCol w="771207"/>
                <a:gridCol w="1153299"/>
                <a:gridCol w="871029"/>
              </a:tblGrid>
              <a:tr h="300237">
                <a:tc>
                  <a:txBody>
                    <a:bodyPr/>
                    <a:lstStyle/>
                    <a:p>
                      <a:pPr algn="ctr">
                        <a:spcAft>
                          <a:spcPts val="0"/>
                        </a:spcAft>
                      </a:pPr>
                      <a:r>
                        <a:rPr lang="en-GB" sz="1050" b="1" kern="1200" dirty="0">
                          <a:solidFill>
                            <a:schemeClr val="lt1"/>
                          </a:solidFill>
                          <a:latin typeface="+mn-lt"/>
                          <a:ea typeface="+mn-ea"/>
                          <a:cs typeface="Arial" panose="020B0604020202020204" pitchFamily="34" charset="0"/>
                        </a:rPr>
                        <a:t>WI code</a:t>
                      </a:r>
                      <a:endParaRPr lang="sv-SE" sz="105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050" b="1" kern="1200" dirty="0">
                          <a:solidFill>
                            <a:schemeClr val="lt1"/>
                          </a:solidFill>
                          <a:latin typeface="+mn-lt"/>
                          <a:ea typeface="+mn-ea"/>
                          <a:cs typeface="Arial" panose="020B0604020202020204" pitchFamily="34" charset="0"/>
                        </a:rPr>
                        <a:t>WI Title</a:t>
                      </a:r>
                      <a:endParaRPr lang="sv-SE" sz="105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50" dirty="0" err="1">
                          <a:latin typeface="+mn-lt"/>
                          <a:cs typeface="Arial" panose="020B0604020202020204" pitchFamily="34" charset="0"/>
                        </a:rPr>
                        <a:t>Completion</a:t>
                      </a:r>
                      <a:r>
                        <a:rPr lang="sv-SE" sz="1050" dirty="0">
                          <a:latin typeface="+mn-lt"/>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50" dirty="0">
                          <a:latin typeface="+mn-lt"/>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50" dirty="0" err="1">
                          <a:latin typeface="+mn-lt"/>
                          <a:cs typeface="Arial" panose="020B0604020202020204" pitchFamily="34" charset="0"/>
                        </a:rPr>
                        <a:t>Tdoc</a:t>
                      </a:r>
                      <a:r>
                        <a:rPr lang="en-US" altLang="zh-CN" sz="1050" dirty="0">
                          <a:latin typeface="+mn-lt"/>
                          <a:cs typeface="Arial" panose="020B0604020202020204" pitchFamily="34" charset="0"/>
                        </a:rPr>
                        <a:t> reference</a:t>
                      </a:r>
                      <a:endParaRPr lang="sv-SE" sz="1050" dirty="0">
                        <a:latin typeface="+mn-lt"/>
                        <a:cs typeface="Arial" panose="020B0604020202020204" pitchFamily="34" charset="0"/>
                      </a:endParaRPr>
                    </a:p>
                  </a:txBody>
                  <a:tcPr anchor="ctr">
                    <a:solidFill>
                      <a:srgbClr val="92D050"/>
                    </a:solidFill>
                  </a:tcPr>
                </a:tc>
                <a:tc>
                  <a:txBody>
                    <a:bodyPr/>
                    <a:lstStyle/>
                    <a:p>
                      <a:pPr algn="ctr"/>
                      <a:r>
                        <a:rPr lang="sv-SE" sz="1050" dirty="0">
                          <a:latin typeface="+mn-lt"/>
                          <a:cs typeface="Arial" panose="020B0604020202020204" pitchFamily="34" charset="0"/>
                        </a:rPr>
                        <a:t>Target date</a:t>
                      </a:r>
                    </a:p>
                  </a:txBody>
                  <a:tcPr anchor="ctr">
                    <a:solidFill>
                      <a:srgbClr val="92D050"/>
                    </a:solidFill>
                  </a:tcPr>
                </a:tc>
                <a:tc>
                  <a:txBody>
                    <a:bodyPr/>
                    <a:lstStyle/>
                    <a:p>
                      <a:pPr algn="ctr"/>
                      <a:r>
                        <a:rPr lang="sv-SE" sz="1050" dirty="0">
                          <a:latin typeface="+mn-lt"/>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dirty="0">
                          <a:latin typeface="+mn-lt"/>
                          <a:cs typeface="Arial" panose="020B0604020202020204" pitchFamily="34" charset="0"/>
                        </a:rPr>
                        <a:t>Related</a:t>
                      </a:r>
                      <a:r>
                        <a:rPr lang="sv-SE" altLang="zh-CN" sz="1050" baseline="0" dirty="0">
                          <a:latin typeface="+mn-lt"/>
                          <a:cs typeface="Arial" panose="020B0604020202020204" pitchFamily="34" charset="0"/>
                        </a:rPr>
                        <a:t> groups</a:t>
                      </a:r>
                      <a:endParaRPr lang="sv-SE" sz="105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dirty="0">
                          <a:latin typeface="+mn-lt"/>
                          <a:cs typeface="Arial" panose="020B0604020202020204" pitchFamily="34" charset="0"/>
                        </a:rPr>
                        <a:t>Related</a:t>
                      </a:r>
                      <a:r>
                        <a:rPr lang="sv-SE" sz="1050" baseline="0" dirty="0">
                          <a:latin typeface="+mn-lt"/>
                          <a:cs typeface="Arial" panose="020B0604020202020204" pitchFamily="34" charset="0"/>
                        </a:rPr>
                        <a:t> </a:t>
                      </a:r>
                      <a:r>
                        <a:rPr lang="en-US" altLang="zh-CN" sz="1050" dirty="0">
                          <a:latin typeface="+mn-lt"/>
                          <a:cs typeface="Arial" panose="020B0604020202020204" pitchFamily="34" charset="0"/>
                        </a:rPr>
                        <a:t>topic</a:t>
                      </a:r>
                      <a:endParaRPr lang="sv-SE" sz="1050" dirty="0">
                        <a:latin typeface="+mn-lt"/>
                        <a:cs typeface="Arial" panose="020B0604020202020204" pitchFamily="34" charset="0"/>
                      </a:endParaRPr>
                    </a:p>
                  </a:txBody>
                  <a:tcPr anchor="ctr">
                    <a:solidFill>
                      <a:srgbClr val="92D050"/>
                    </a:solidFill>
                  </a:tcPr>
                </a:tc>
              </a:tr>
              <a:tr h="240467">
                <a:tc>
                  <a:txBody>
                    <a:bodyPr/>
                    <a:lstStyle/>
                    <a:p>
                      <a:pPr algn="ctr">
                        <a:spcAft>
                          <a:spcPts val="0"/>
                        </a:spcAft>
                      </a:pPr>
                      <a:r>
                        <a:rPr lang="en-US" altLang="zh-CN" sz="1050" b="1" dirty="0" smtClean="0">
                          <a:solidFill>
                            <a:schemeClr val="tx1"/>
                          </a:solidFill>
                          <a:effectLst/>
                          <a:latin typeface="+mn-lt"/>
                          <a:ea typeface="宋体" panose="02010600030101010101" pitchFamily="2" charset="-122"/>
                          <a:cs typeface="Arial" panose="020B0604020202020204" pitchFamily="34" charset="0"/>
                        </a:rPr>
                        <a:t>ANL</a:t>
                      </a:r>
                      <a:endParaRPr lang="zh-CN" sz="105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GB" sz="1050" dirty="0">
                          <a:solidFill>
                            <a:schemeClr val="tx1"/>
                          </a:solidFill>
                          <a:effectLst/>
                          <a:latin typeface="+mn-lt"/>
                          <a:ea typeface="宋体" panose="02010600030101010101" pitchFamily="2" charset="-122"/>
                          <a:cs typeface="Arial" panose="020B0604020202020204" pitchFamily="34" charset="0"/>
                        </a:rPr>
                        <a:t>Autonomous network levels</a:t>
                      </a:r>
                      <a:endParaRPr lang="zh-CN" sz="105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71%-&gt;85%-&gt;</a:t>
                      </a:r>
                      <a:r>
                        <a:rPr lang="en-US" altLang="zh-CN" sz="1050" b="1" kern="1200" dirty="0" smtClean="0">
                          <a:solidFill>
                            <a:srgbClr val="0000FF"/>
                          </a:solidFill>
                          <a:effectLst/>
                          <a:latin typeface="+mn-lt"/>
                          <a:ea typeface="+mn-ea"/>
                          <a:cs typeface="Arial" panose="020B0604020202020204" pitchFamily="34" charset="0"/>
                        </a:rPr>
                        <a:t>100%</a:t>
                      </a:r>
                      <a:endParaRPr lang="sv-SE" altLang="zh-CN" sz="1050" b="1" kern="1200" dirty="0">
                        <a:solidFill>
                          <a:srgbClr val="0000FF"/>
                        </a:solidFill>
                        <a:effectLst/>
                        <a:latin typeface="+mn-lt"/>
                        <a:ea typeface="+mn-ea"/>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tx1"/>
                          </a:solidFill>
                          <a:effectLst/>
                          <a:latin typeface="+mn-lt"/>
                          <a:ea typeface="+mn-ea"/>
                          <a:cs typeface="Arial" panose="020B0604020202020204" pitchFamily="34" charset="0"/>
                        </a:rPr>
                        <a:t>TS 28.100</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tx1"/>
                        </a:solidFill>
                        <a:effectLst/>
                        <a:latin typeface="+mn-lt"/>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tx1"/>
                          </a:solidFill>
                          <a:effectLst/>
                          <a:latin typeface="+mn-lt"/>
                          <a:ea typeface="+mn-ea"/>
                          <a:cs typeface="Arial" panose="020B0604020202020204" pitchFamily="34" charset="0"/>
                        </a:rPr>
                        <a:t>SP-200464</a:t>
                      </a:r>
                      <a:endParaRPr lang="en-US" sz="1050" kern="1200" dirty="0">
                        <a:solidFill>
                          <a:schemeClr val="tx1"/>
                        </a:solidFill>
                        <a:effectLst/>
                        <a:latin typeface="+mn-lt"/>
                        <a:ea typeface="+mn-ea"/>
                        <a:cs typeface="Arial" panose="020B0604020202020204" pitchFamily="34" charset="0"/>
                      </a:endParaRPr>
                    </a:p>
                  </a:txBody>
                  <a:tcPr marL="9525" marR="9525" marT="9525" marB="0">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0" kern="1200" dirty="0" smtClean="0">
                          <a:solidFill>
                            <a:schemeClr val="tx1"/>
                          </a:solidFill>
                          <a:effectLst/>
                          <a:latin typeface="+mn-lt"/>
                          <a:ea typeface="+mn-ea"/>
                          <a:cs typeface="Arial" panose="020B0604020202020204" pitchFamily="34" charset="0"/>
                        </a:rPr>
                        <a:t>SA#94 (Dec. 2021)</a:t>
                      </a:r>
                      <a:endParaRPr lang="sv-SE" altLang="zh-CN" sz="1050" b="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algn="ctr">
                        <a:spcAft>
                          <a:spcPts val="0"/>
                        </a:spcAft>
                      </a:pPr>
                      <a:r>
                        <a:rPr lang="sv-SE" sz="1050" b="0" kern="1200" dirty="0" smtClean="0">
                          <a:solidFill>
                            <a:schemeClr val="tx1"/>
                          </a:solidFill>
                          <a:effectLst/>
                          <a:latin typeface="+mn-lt"/>
                          <a:ea typeface="+mn-ea"/>
                          <a:cs typeface="Arial" panose="020B0604020202020204" pitchFamily="34" charset="0"/>
                        </a:rPr>
                        <a:t>CMCC</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bg1">
                        <a:lumMod val="85000"/>
                      </a:schemeClr>
                    </a:solidFill>
                  </a:tcPr>
                </a:tc>
                <a:tc>
                  <a:txBody>
                    <a:bodyPr/>
                    <a:lstStyle/>
                    <a:p>
                      <a:pPr algn="ctr">
                        <a:spcAft>
                          <a:spcPts val="0"/>
                        </a:spcAft>
                      </a:pPr>
                      <a:r>
                        <a:rPr lang="sv-SE" sz="1050" b="0" kern="1200" dirty="0" smtClean="0">
                          <a:solidFill>
                            <a:schemeClr val="tx1"/>
                          </a:solidFill>
                          <a:effectLst/>
                          <a:latin typeface="+mn-lt"/>
                          <a:ea typeface="+mn-ea"/>
                          <a:cs typeface="Arial" panose="020B0604020202020204" pitchFamily="34" charset="0"/>
                        </a:rPr>
                        <a:t>TMF/SA2/RAN3/ZSM</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bg1">
                        <a:lumMod val="85000"/>
                      </a:schemeClr>
                    </a:solidFill>
                  </a:tcPr>
                </a:tc>
                <a:tc>
                  <a:txBody>
                    <a:bodyPr/>
                    <a:lstStyle/>
                    <a:p>
                      <a:pPr algn="ctr">
                        <a:spcAft>
                          <a:spcPts val="0"/>
                        </a:spcAft>
                      </a:pPr>
                      <a:r>
                        <a:rPr lang="sv-SE" sz="1050" b="0" kern="1200" dirty="0" smtClean="0">
                          <a:solidFill>
                            <a:schemeClr val="tx1"/>
                          </a:solidFill>
                          <a:effectLst/>
                          <a:latin typeface="+mn-lt"/>
                          <a:ea typeface="+mn-ea"/>
                          <a:cs typeface="Arial" panose="020B0604020202020204" pitchFamily="34" charset="0"/>
                        </a:rPr>
                        <a:t>Autonomous network</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bg1">
                        <a:lumMod val="85000"/>
                      </a:schemeClr>
                    </a:solidFill>
                  </a:tcPr>
                </a:tc>
              </a:tr>
              <a:tr h="247417">
                <a:tc>
                  <a:txBody>
                    <a:bodyPr/>
                    <a:lstStyle/>
                    <a:p>
                      <a:pPr algn="ctr">
                        <a:spcAft>
                          <a:spcPts val="0"/>
                        </a:spcAft>
                      </a:pPr>
                      <a:r>
                        <a:rPr lang="en-GB" sz="1050" b="1" dirty="0" smtClean="0">
                          <a:solidFill>
                            <a:schemeClr val="tx1"/>
                          </a:solidFill>
                          <a:effectLst/>
                          <a:latin typeface="+mn-lt"/>
                          <a:ea typeface="宋体" panose="02010600030101010101" pitchFamily="2" charset="-122"/>
                          <a:cs typeface="Arial" panose="020B0604020202020204" pitchFamily="34" charset="0"/>
                        </a:rPr>
                        <a:t>IDMS_MN</a:t>
                      </a:r>
                      <a:endParaRPr lang="zh-CN" sz="105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050" dirty="0">
                          <a:solidFill>
                            <a:schemeClr val="tx1"/>
                          </a:solidFill>
                          <a:effectLst/>
                          <a:latin typeface="+mn-lt"/>
                          <a:ea typeface="宋体" panose="02010600030101010101" pitchFamily="2" charset="-122"/>
                          <a:cs typeface="Arial" panose="020B0604020202020204" pitchFamily="34" charset="0"/>
                        </a:rPr>
                        <a:t>Intent driven management service for mobile networks</a:t>
                      </a:r>
                      <a:endParaRPr lang="zh-CN" sz="105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70%-&gt;75%-&gt;80%-&gt;95%</a:t>
                      </a:r>
                      <a:endParaRPr lang="sv-SE" altLang="zh-CN" sz="1050" b="0" kern="1200" dirty="0" smtClean="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tx1"/>
                          </a:solidFill>
                          <a:effectLst/>
                          <a:latin typeface="+mn-lt"/>
                          <a:ea typeface="+mn-ea"/>
                          <a:cs typeface="Arial" panose="020B0604020202020204" pitchFamily="34" charset="0"/>
                        </a:rPr>
                        <a:t>TR28.812/TS 28.312</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tx1"/>
                          </a:solidFill>
                          <a:effectLst/>
                          <a:latin typeface="+mn-lt"/>
                          <a:ea typeface="+mn-ea"/>
                          <a:cs typeface="Arial" panose="020B0604020202020204" pitchFamily="34" charset="0"/>
                        </a:rPr>
                        <a:t>SP-180899</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0" kern="1200" dirty="0" smtClean="0">
                          <a:solidFill>
                            <a:schemeClr val="tx1"/>
                          </a:solidFill>
                          <a:effectLst/>
                          <a:latin typeface="+mn-lt"/>
                          <a:ea typeface="+mn-ea"/>
                          <a:cs typeface="Arial" panose="020B0604020202020204" pitchFamily="34" charset="0"/>
                        </a:rPr>
                        <a:t>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smtClean="0">
                          <a:solidFill>
                            <a:schemeClr val="tx1"/>
                          </a:solidFill>
                          <a:effectLst/>
                          <a:latin typeface="+mn-lt"/>
                          <a:ea typeface="+mn-ea"/>
                          <a:cs typeface="Arial" panose="020B0604020202020204" pitchFamily="34" charset="0"/>
                        </a:rPr>
                        <a:t>-&gt;</a:t>
                      </a:r>
                      <a:r>
                        <a:rPr lang="en-GB" altLang="zh-CN" sz="1050" b="1" kern="1200" dirty="0" smtClean="0">
                          <a:solidFill>
                            <a:schemeClr val="tx1"/>
                          </a:solidFill>
                          <a:effectLst/>
                          <a:latin typeface="+mn-lt"/>
                          <a:ea typeface="+mn-ea"/>
                          <a:cs typeface="Arial" panose="020B0604020202020204" pitchFamily="34" charset="0"/>
                        </a:rPr>
                        <a:t>SA#96 (Jun. 2022)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tx1"/>
                          </a:solidFill>
                          <a:effectLst/>
                          <a:latin typeface="+mn-lt"/>
                          <a:ea typeface="+mn-ea"/>
                          <a:cs typeface="Arial" panose="020B0604020202020204" pitchFamily="34" charset="0"/>
                        </a:rPr>
                        <a:t>Huawei</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mn-lt"/>
                          <a:ea typeface="+mn-ea"/>
                          <a:cs typeface="Arial" panose="020B0604020202020204" pitchFamily="34" charset="0"/>
                        </a:rPr>
                        <a:t>SA2/RAN3/ZSM</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Arial" panose="020B0604020202020204" pitchFamily="34" charset="0"/>
                        </a:rPr>
                        <a:t>Intent</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364176">
                <a:tc>
                  <a:txBody>
                    <a:bodyPr/>
                    <a:lstStyle/>
                    <a:p>
                      <a:pPr algn="ctr">
                        <a:spcAft>
                          <a:spcPts val="0"/>
                        </a:spcAft>
                      </a:pPr>
                      <a:r>
                        <a:rPr lang="en-GB" sz="1050" b="1" dirty="0" smtClean="0">
                          <a:solidFill>
                            <a:schemeClr val="tx1"/>
                          </a:solidFill>
                          <a:effectLst/>
                          <a:latin typeface="+mn-lt"/>
                          <a:ea typeface="宋体" panose="02010600030101010101" pitchFamily="2" charset="-122"/>
                          <a:cs typeface="Arial" panose="020B0604020202020204" pitchFamily="34" charset="0"/>
                        </a:rPr>
                        <a:t>NPM</a:t>
                      </a:r>
                      <a:endParaRPr lang="zh-CN" sz="105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GB" sz="1050">
                          <a:solidFill>
                            <a:schemeClr val="tx1"/>
                          </a:solidFill>
                          <a:effectLst/>
                          <a:latin typeface="+mn-lt"/>
                          <a:ea typeface="宋体" panose="02010600030101010101" pitchFamily="2" charset="-122"/>
                          <a:cs typeface="Arial" panose="020B0604020202020204" pitchFamily="34" charset="0"/>
                        </a:rPr>
                        <a:t>Network policy management for 5G mobile networks based on NFV scenarios</a:t>
                      </a:r>
                      <a:endParaRPr lang="zh-CN" sz="105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78%-&gt;85%-&gt;</a:t>
                      </a:r>
                      <a:r>
                        <a:rPr lang="en-US" altLang="zh-CN" sz="1050" b="1" kern="1200" dirty="0" smtClean="0">
                          <a:solidFill>
                            <a:srgbClr val="0000FF"/>
                          </a:solidFill>
                          <a:effectLst/>
                          <a:latin typeface="+mn-lt"/>
                          <a:ea typeface="+mn-ea"/>
                          <a:cs typeface="Arial" panose="020B0604020202020204" pitchFamily="34" charset="0"/>
                        </a:rPr>
                        <a:t>100%</a:t>
                      </a:r>
                      <a:endParaRPr lang="sv-SE" sz="1050" b="1" kern="1200" dirty="0">
                        <a:solidFill>
                          <a:srgbClr val="0000FF"/>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tx1"/>
                          </a:solidFill>
                          <a:effectLst/>
                          <a:latin typeface="+mn-lt"/>
                          <a:ea typeface="SimSun" panose="02010600030101010101" pitchFamily="2" charset="-122"/>
                          <a:cs typeface="Arial" panose="020B0604020202020204" pitchFamily="34" charset="0"/>
                        </a:rPr>
                        <a:t>TS 28.555/28.556</a:t>
                      </a:r>
                      <a:endParaRPr lang="sv-SE" sz="105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tx1"/>
                          </a:solidFill>
                          <a:effectLst/>
                          <a:latin typeface="+mn-lt"/>
                          <a:ea typeface="SimSun" panose="02010600030101010101" pitchFamily="2" charset="-122"/>
                          <a:cs typeface="Arial" panose="020B0604020202020204" pitchFamily="34" charset="0"/>
                        </a:rPr>
                        <a:t>SP-191211</a:t>
                      </a:r>
                      <a:endParaRPr lang="sv-SE" sz="105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algn="ctr"/>
                      <a:r>
                        <a:rPr lang="en-US" sz="1050" b="0" kern="1200" dirty="0" smtClean="0">
                          <a:solidFill>
                            <a:schemeClr val="tx1"/>
                          </a:solidFill>
                          <a:effectLst/>
                          <a:latin typeface="+mn-lt"/>
                          <a:ea typeface="+mn-ea"/>
                          <a:cs typeface="Arial" panose="020B0604020202020204" pitchFamily="34" charset="0"/>
                        </a:rPr>
                        <a:t>SA#95 (Mar. 2022)</a:t>
                      </a:r>
                      <a:endParaRPr lang="sv-SE" sz="1050" b="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tx1"/>
                          </a:solidFill>
                          <a:effectLst/>
                          <a:latin typeface="+mn-lt"/>
                          <a:ea typeface="SimSun" panose="02010600030101010101" pitchFamily="2" charset="-122"/>
                          <a:cs typeface="Arial" panose="020B0604020202020204" pitchFamily="34" charset="0"/>
                        </a:rPr>
                        <a:t>CMCC</a:t>
                      </a:r>
                      <a:endParaRPr lang="sv-SE" sz="105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mn-lt"/>
                          <a:ea typeface="+mn-ea"/>
                          <a:cs typeface="Arial" panose="020B0604020202020204" pitchFamily="34" charset="0"/>
                        </a:rPr>
                        <a:t>SA2/RAN2/RAN3</a:t>
                      </a:r>
                      <a:endParaRPr lang="sv-SE" sz="105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Arial" panose="020B0604020202020204" pitchFamily="34" charset="0"/>
                        </a:rPr>
                        <a:t>Policy</a:t>
                      </a:r>
                      <a:endParaRPr lang="sv-SE" sz="105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r>
              <a:tr h="233517">
                <a:tc>
                  <a:txBody>
                    <a:bodyPr/>
                    <a:lstStyle/>
                    <a:p>
                      <a:pPr marL="0" algn="ctr" defTabSz="1219170" rtl="0" eaLnBrk="1" latinLnBrk="0" hangingPunct="1">
                        <a:spcAft>
                          <a:spcPts val="0"/>
                        </a:spcAft>
                      </a:pPr>
                      <a:r>
                        <a:rPr lang="en-US" altLang="zh-CN" sz="1050" b="1" kern="1200" dirty="0" err="1" smtClean="0">
                          <a:solidFill>
                            <a:schemeClr val="tx1"/>
                          </a:solidFill>
                          <a:effectLst/>
                          <a:latin typeface="+mn-lt"/>
                          <a:ea typeface="宋体" panose="02010600030101010101" pitchFamily="2" charset="-122"/>
                          <a:cs typeface="Arial" panose="020B0604020202020204" pitchFamily="34" charset="0"/>
                        </a:rPr>
                        <a:t>eCOSLA</a:t>
                      </a:r>
                      <a:endParaRPr lang="en-US" altLang="zh-CN" sz="1050" b="1"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050" dirty="0">
                          <a:solidFill>
                            <a:schemeClr val="tx1"/>
                          </a:solidFill>
                          <a:effectLst/>
                          <a:latin typeface="+mn-lt"/>
                          <a:ea typeface="宋体" panose="02010600030101010101" pitchFamily="2" charset="-122"/>
                          <a:cs typeface="Arial" panose="020B0604020202020204" pitchFamily="34" charset="0"/>
                        </a:rPr>
                        <a:t>Enhanced Closed loop SLS Assurance</a:t>
                      </a:r>
                      <a:endParaRPr lang="zh-CN" sz="105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60%-&gt;70%-&gt;80%-&gt;90%</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dirty="0" smtClean="0">
                          <a:solidFill>
                            <a:schemeClr val="tx1"/>
                          </a:solidFill>
                          <a:effectLst/>
                          <a:latin typeface="+mn-lt"/>
                          <a:ea typeface="+mn-ea"/>
                          <a:cs typeface="Arial" panose="020B0604020202020204" pitchFamily="34" charset="0"/>
                        </a:rPr>
                        <a:t>TS28.535/28.536/28.533/28.541/28.546/28.552/28.553</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b="0" kern="1200" smtClean="0">
                          <a:solidFill>
                            <a:schemeClr val="tx1"/>
                          </a:solidFill>
                          <a:effectLst/>
                          <a:latin typeface="+mn-lt"/>
                          <a:ea typeface="+mn-ea"/>
                          <a:cs typeface="Arial" panose="020B0604020202020204" pitchFamily="34" charset="0"/>
                        </a:rPr>
                        <a:t>SP-200196</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mn-lt"/>
                          <a:ea typeface="+mn-ea"/>
                          <a:cs typeface="Arial" panose="020B0604020202020204" pitchFamily="34" charset="0"/>
                        </a:rPr>
                        <a:t>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1" kern="1200" dirty="0" smtClean="0">
                          <a:solidFill>
                            <a:schemeClr val="tx1"/>
                          </a:solidFill>
                          <a:effectLst/>
                          <a:latin typeface="+mn-lt"/>
                          <a:ea typeface="+mn-ea"/>
                          <a:cs typeface="Arial" panose="020B0604020202020204" pitchFamily="34" charset="0"/>
                        </a:rPr>
                        <a:t>-&gt;SA#96 (Jun. 2022)</a:t>
                      </a:r>
                      <a:endParaRPr lang="sv-SE" altLang="zh-CN" sz="1050" b="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b="0" kern="1200" dirty="0" smtClean="0">
                          <a:solidFill>
                            <a:schemeClr val="tx1"/>
                          </a:solidFill>
                          <a:effectLst/>
                          <a:latin typeface="+mn-lt"/>
                          <a:ea typeface="+mn-ea"/>
                          <a:cs typeface="Arial" panose="020B0604020202020204" pitchFamily="34" charset="0"/>
                        </a:rPr>
                        <a:t>Ericsson</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mn-lt"/>
                          <a:ea typeface="+mn-ea"/>
                          <a:cs typeface="Arial" panose="020B0604020202020204" pitchFamily="34" charset="0"/>
                        </a:rPr>
                        <a:t>ZSM/SA2/RAN3</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050" b="0" kern="1200" dirty="0" smtClean="0">
                          <a:solidFill>
                            <a:schemeClr val="dk1"/>
                          </a:solidFill>
                          <a:effectLst/>
                          <a:latin typeface="+mn-lt"/>
                          <a:ea typeface="+mn-ea"/>
                          <a:cs typeface="Arial" panose="020B0604020202020204" pitchFamily="34" charset="0"/>
                        </a:rPr>
                        <a:t>Closed loop interaction</a:t>
                      </a:r>
                      <a:endParaRPr lang="sv-SE" sz="105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247417">
                <a:tc>
                  <a:txBody>
                    <a:bodyPr/>
                    <a:lstStyle/>
                    <a:p>
                      <a:pPr algn="ctr">
                        <a:spcAft>
                          <a:spcPts val="0"/>
                        </a:spcAft>
                      </a:pPr>
                      <a:r>
                        <a:rPr lang="en-US" sz="1050" b="1" dirty="0" err="1" smtClean="0">
                          <a:solidFill>
                            <a:schemeClr val="tx1"/>
                          </a:solidFill>
                          <a:effectLst/>
                          <a:latin typeface="+mn-lt"/>
                          <a:ea typeface="宋体" panose="02010600030101010101" pitchFamily="2" charset="-122"/>
                          <a:cs typeface="Arial" panose="020B0604020202020204" pitchFamily="34" charset="0"/>
                        </a:rPr>
                        <a:t>eMDAS</a:t>
                      </a:r>
                      <a:endParaRPr lang="zh-CN" sz="12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050" dirty="0" smtClean="0">
                          <a:solidFill>
                            <a:schemeClr val="tx1"/>
                          </a:solidFill>
                          <a:effectLst/>
                          <a:latin typeface="+mn-lt"/>
                          <a:ea typeface="宋体" panose="02010600030101010101" pitchFamily="2" charset="-122"/>
                          <a:cs typeface="Arial" panose="020B0604020202020204" pitchFamily="34" charset="0"/>
                        </a:rPr>
                        <a:t>Enhancements of Management Data Analytics Service</a:t>
                      </a:r>
                      <a:endParaRPr lang="zh-CN" sz="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0%-&gt;10%-&gt;25%-&gt;45%-&gt;65%</a:t>
                      </a:r>
                      <a:endParaRPr lang="sv-SE" altLang="zh-CN" sz="1050" b="0" kern="1200" dirty="0" smtClean="0">
                        <a:solidFill>
                          <a:schemeClr val="tx1"/>
                        </a:solidFill>
                        <a:effectLst/>
                        <a:highlight>
                          <a:srgbClr val="00FF00"/>
                        </a:highligh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tx1"/>
                          </a:solidFill>
                          <a:effectLst/>
                          <a:latin typeface="+mn-lt"/>
                          <a:ea typeface="+mn-ea"/>
                          <a:cs typeface="Arial" panose="020B0604020202020204" pitchFamily="34" charset="0"/>
                        </a:rPr>
                        <a:t>TS 28.104/ and another new TS (being requested by the revised WID)</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tx1"/>
                          </a:solidFill>
                          <a:effectLst/>
                          <a:latin typeface="+mn-lt"/>
                          <a:ea typeface="+mn-ea"/>
                          <a:cs typeface="Arial" panose="020B0604020202020204" pitchFamily="34" charset="0"/>
                        </a:rPr>
                        <a:t>SP-210132 </a:t>
                      </a:r>
                      <a:r>
                        <a:rPr lang="en-US" sz="1050" kern="1200" dirty="0" smtClean="0">
                          <a:solidFill>
                            <a:schemeClr val="tx1"/>
                          </a:solidFill>
                          <a:effectLst/>
                          <a:latin typeface="+mn-lt"/>
                          <a:ea typeface="+mn-ea"/>
                          <a:cs typeface="Arial" panose="020B0604020202020204" pitchFamily="34" charset="0"/>
                        </a:rPr>
                        <a:t>-&gt;</a:t>
                      </a:r>
                      <a:r>
                        <a:rPr lang="en-US" sz="1050" kern="1200" baseline="0" dirty="0" smtClean="0">
                          <a:solidFill>
                            <a:schemeClr val="tx1"/>
                          </a:solidFill>
                          <a:effectLst/>
                          <a:latin typeface="+mn-lt"/>
                          <a:ea typeface="+mn-ea"/>
                          <a:cs typeface="Arial" panose="020B0604020202020204" pitchFamily="34" charset="0"/>
                        </a:rPr>
                        <a:t> Revised WID in S5 216348</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mn-lt"/>
                          <a:ea typeface="+mn-ea"/>
                          <a:cs typeface="Arial" panose="020B0604020202020204" pitchFamily="34" charset="0"/>
                        </a:rPr>
                        <a:t>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1" kern="1200" dirty="0" smtClean="0">
                          <a:solidFill>
                            <a:schemeClr val="tx1"/>
                          </a:solidFill>
                          <a:effectLst/>
                          <a:latin typeface="+mn-lt"/>
                          <a:ea typeface="+mn-ea"/>
                          <a:cs typeface="Arial" panose="020B0604020202020204" pitchFamily="34" charset="0"/>
                        </a:rPr>
                        <a:t>-&gt;SA#96 (Jun. 2022)</a:t>
                      </a:r>
                      <a:endParaRPr lang="en-GB" altLang="zh-CN" sz="1050" b="0" kern="1200" dirty="0" smtClean="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tx1"/>
                          </a:solidFill>
                          <a:effectLst/>
                          <a:latin typeface="+mn-lt"/>
                          <a:ea typeface="+mn-ea"/>
                          <a:cs typeface="Arial" panose="020B0604020202020204" pitchFamily="34" charset="0"/>
                        </a:rPr>
                        <a:t>Intel,NEC</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mn-lt"/>
                          <a:ea typeface="+mn-ea"/>
                          <a:cs typeface="Arial" panose="020B0604020202020204" pitchFamily="34" charset="0"/>
                        </a:rPr>
                        <a:t>SA2/RAN3</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Data analytics</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ANL/</a:t>
            </a:r>
            <a:r>
              <a:rPr lang="en-GB" altLang="zh-CN" sz="3200" dirty="0"/>
              <a:t>IDMS_MN</a:t>
            </a:r>
            <a:r>
              <a:rPr lang="en-US" altLang="zh-CN" sz="3200" kern="0" dirty="0" smtClean="0"/>
              <a:t>/</a:t>
            </a:r>
            <a:r>
              <a:rPr lang="en-GB" altLang="zh-CN" sz="3200" dirty="0" smtClean="0"/>
              <a:t>NPM</a:t>
            </a:r>
            <a:r>
              <a:rPr lang="en-US" altLang="zh-CN" sz="3200" dirty="0" smtClean="0"/>
              <a:t>/</a:t>
            </a:r>
            <a:r>
              <a:rPr lang="en-US" altLang="zh-CN" sz="3200" dirty="0" err="1" smtClean="0"/>
              <a:t>eCOSLA</a:t>
            </a:r>
            <a:r>
              <a:rPr lang="en-US" altLang="zh-CN" sz="3200" dirty="0" smtClean="0"/>
              <a:t>/</a:t>
            </a:r>
            <a:r>
              <a:rPr lang="en-US" altLang="zh-CN" sz="3200" dirty="0" err="1" smtClean="0"/>
              <a:t>eMDAS</a:t>
            </a:r>
            <a:endParaRPr lang="sv-SE" sz="3200" kern="0" dirty="0"/>
          </a:p>
        </p:txBody>
      </p:sp>
    </p:spTree>
    <p:extLst>
      <p:ext uri="{BB962C8B-B14F-4D97-AF65-F5344CB8AC3E}">
        <p14:creationId xmlns:p14="http://schemas.microsoft.com/office/powerpoint/2010/main" val="3474224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3" y="3579161"/>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854098181"/>
              </p:ext>
            </p:extLst>
          </p:nvPr>
        </p:nvGraphicFramePr>
        <p:xfrm>
          <a:off x="205571" y="729707"/>
          <a:ext cx="11681825" cy="2802884"/>
        </p:xfrm>
        <a:graphic>
          <a:graphicData uri="http://schemas.openxmlformats.org/drawingml/2006/table">
            <a:tbl>
              <a:tblPr firstRow="1" bandRow="1">
                <a:tableStyleId>{5C22544A-7EE6-4342-B048-85BDC9FD1C3A}</a:tableStyleId>
              </a:tblPr>
              <a:tblGrid>
                <a:gridCol w="788313"/>
                <a:gridCol w="1939816"/>
                <a:gridCol w="1514474"/>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rPr>
                        <a:t>Completion</a:t>
                      </a:r>
                      <a:r>
                        <a:rPr lang="sv-SE" sz="1200" dirty="0">
                          <a:latin typeface="+mn-lt"/>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mn-lt"/>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mn-lt"/>
                        </a:rPr>
                        <a:t>Tdoc</a:t>
                      </a:r>
                      <a:r>
                        <a:rPr lang="en-US" altLang="zh-CN" sz="1200" dirty="0">
                          <a:latin typeface="+mn-lt"/>
                        </a:rPr>
                        <a:t> reference</a:t>
                      </a:r>
                      <a:endParaRPr lang="sv-SE" sz="1200" dirty="0">
                        <a:latin typeface="+mn-lt"/>
                      </a:endParaRPr>
                    </a:p>
                  </a:txBody>
                  <a:tcPr anchor="ctr">
                    <a:solidFill>
                      <a:srgbClr val="92D050"/>
                    </a:solidFill>
                  </a:tcPr>
                </a:tc>
                <a:tc>
                  <a:txBody>
                    <a:bodyPr/>
                    <a:lstStyle/>
                    <a:p>
                      <a:pPr algn="ctr"/>
                      <a:r>
                        <a:rPr lang="sv-SE" sz="1200" dirty="0">
                          <a:latin typeface="+mn-lt"/>
                        </a:rPr>
                        <a:t>Target date</a:t>
                      </a:r>
                    </a:p>
                  </a:txBody>
                  <a:tcPr anchor="ctr">
                    <a:solidFill>
                      <a:srgbClr val="92D050"/>
                    </a:solidFill>
                  </a:tcPr>
                </a:tc>
                <a:tc>
                  <a:txBody>
                    <a:bodyPr/>
                    <a:lstStyle/>
                    <a:p>
                      <a:pPr algn="ctr"/>
                      <a:r>
                        <a:rPr lang="sv-SE" sz="1200" dirty="0">
                          <a:latin typeface="+mn-lt"/>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rPr>
                        <a:t>Related</a:t>
                      </a:r>
                      <a:r>
                        <a:rPr lang="sv-SE" altLang="zh-CN" sz="1200" baseline="0" dirty="0">
                          <a:latin typeface="+mn-lt"/>
                        </a:rPr>
                        <a:t> groups</a:t>
                      </a:r>
                      <a:endParaRPr lang="sv-SE" sz="1200" dirty="0">
                        <a:latin typeface="+mn-lt"/>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rPr>
                        <a:t>Related</a:t>
                      </a:r>
                      <a:r>
                        <a:rPr lang="sv-SE" sz="1200" baseline="0" dirty="0">
                          <a:latin typeface="+mn-lt"/>
                        </a:rPr>
                        <a:t> </a:t>
                      </a:r>
                      <a:r>
                        <a:rPr lang="en-US" altLang="zh-CN" sz="1200" dirty="0">
                          <a:latin typeface="+mn-lt"/>
                        </a:rPr>
                        <a:t>topic</a:t>
                      </a:r>
                      <a:endParaRPr lang="sv-SE" sz="1200" dirty="0">
                        <a:latin typeface="+mn-lt"/>
                      </a:endParaRPr>
                    </a:p>
                  </a:txBody>
                  <a:tcPr anchor="ctr">
                    <a:solidFill>
                      <a:srgbClr val="92D050"/>
                    </a:solidFill>
                  </a:tcPr>
                </a:tc>
              </a:tr>
              <a:tr h="52622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a:solidFill>
                            <a:schemeClr val="tx1"/>
                          </a:solidFill>
                          <a:effectLst/>
                          <a:latin typeface="+mn-lt"/>
                          <a:ea typeface="+mn-ea"/>
                          <a:cs typeface="+mn-cs"/>
                        </a:rPr>
                        <a:t>eSON_5G</a:t>
                      </a:r>
                      <a:endParaRPr lang="zh-CN" sz="105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Enhancements of Self-Organizing Networks (SON) for 5G networks </a:t>
                      </a:r>
                      <a:endParaRPr lang="zh-CN" altLang="zh-CN" sz="1050" kern="1200" dirty="0">
                        <a:solidFill>
                          <a:schemeClr val="dk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smtClean="0">
                          <a:solidFill>
                            <a:schemeClr val="dk1"/>
                          </a:solidFill>
                          <a:effectLst/>
                          <a:latin typeface="+mn-lt"/>
                          <a:ea typeface="+mn-ea"/>
                          <a:cs typeface="+mn-cs"/>
                        </a:rPr>
                        <a:t>70</a:t>
                      </a:r>
                      <a:r>
                        <a:rPr lang="en-US" altLang="zh-CN" sz="1050" kern="1200" dirty="0" smtClean="0">
                          <a:solidFill>
                            <a:schemeClr val="dk1"/>
                          </a:solidFill>
                          <a:effectLst/>
                          <a:latin typeface="+mn-lt"/>
                          <a:ea typeface="+mn-ea"/>
                          <a:cs typeface="+mn-cs"/>
                        </a:rPr>
                        <a:t>%-&gt;</a:t>
                      </a:r>
                      <a:r>
                        <a:rPr lang="en-US" altLang="zh-CN" sz="1050" kern="1200" smtClean="0">
                          <a:solidFill>
                            <a:schemeClr val="dk1"/>
                          </a:solidFill>
                          <a:effectLst/>
                          <a:latin typeface="+mn-lt"/>
                          <a:ea typeface="+mn-ea"/>
                          <a:cs typeface="+mn-cs"/>
                        </a:rPr>
                        <a:t>85%-&gt;90%</a:t>
                      </a:r>
                      <a:endParaRPr lang="sv-SE" altLang="zh-CN"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mn-cs"/>
                        </a:rPr>
                        <a:t>TS 28.313/28.552/28.541/28.545</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dk1"/>
                        </a:solidFill>
                        <a:effectLst/>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mn-lt"/>
                          <a:ea typeface="+mn-ea"/>
                          <a:cs typeface="+mn-cs"/>
                        </a:rPr>
                        <a:t>SP-200194</a:t>
                      </a:r>
                      <a:endParaRPr lang="en-US" sz="1050" kern="1200" dirty="0">
                        <a:solidFill>
                          <a:schemeClr val="dk1"/>
                        </a:solidFill>
                        <a:effectLst/>
                        <a:latin typeface="+mn-lt"/>
                        <a:ea typeface="+mn-ea"/>
                        <a:cs typeface="+mn-cs"/>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b="0" kern="1200" dirty="0" smtClean="0">
                          <a:solidFill>
                            <a:schemeClr val="tx1"/>
                          </a:solidFill>
                          <a:effectLst/>
                          <a:latin typeface="+mn-lt"/>
                          <a:ea typeface="+mn-ea"/>
                          <a:cs typeface="Arial" panose="020B0604020202020204" pitchFamily="34" charset="0"/>
                        </a:rPr>
                        <a:t>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1" kern="1200" dirty="0" smtClean="0">
                          <a:solidFill>
                            <a:schemeClr val="tx1"/>
                          </a:solidFill>
                          <a:effectLst/>
                          <a:latin typeface="+mn-lt"/>
                          <a:ea typeface="+mn-ea"/>
                          <a:cs typeface="Arial" panose="020B0604020202020204" pitchFamily="34" charset="0"/>
                        </a:rPr>
                        <a:t>-&gt;SA#96 (Jun. 2022)</a:t>
                      </a:r>
                      <a:endParaRPr lang="sv-SE" altLang="zh-CN" sz="1050" b="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Intel</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RAN3</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SON</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37928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1" kern="1200" dirty="0" smtClean="0">
                          <a:solidFill>
                            <a:schemeClr val="tx1"/>
                          </a:solidFill>
                          <a:effectLst/>
                          <a:latin typeface="+mn-lt"/>
                          <a:ea typeface="+mn-ea"/>
                          <a:cs typeface="+mn-cs"/>
                        </a:rPr>
                        <a:t>PACMAN</a:t>
                      </a:r>
                      <a:endParaRPr lang="zh-CN" sz="105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Generic Plug and connect</a:t>
                      </a:r>
                      <a:endParaRPr lang="zh-CN" altLang="en-US" sz="1050" kern="1200" dirty="0" smtClean="0">
                        <a:solidFill>
                          <a:schemeClr val="dk1"/>
                        </a:solidFill>
                        <a:effectLst/>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zh-CN" altLang="zh-CN" sz="1050" kern="1200" dirty="0">
                        <a:solidFill>
                          <a:schemeClr val="dk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20%-&gt;60%</a:t>
                      </a:r>
                      <a:r>
                        <a:rPr lang="en-US" altLang="zh-CN" sz="1050" b="0" kern="1200" dirty="0" smtClean="0">
                          <a:solidFill>
                            <a:schemeClr val="tx1"/>
                          </a:solidFill>
                          <a:effectLst/>
                          <a:latin typeface="+mn-lt"/>
                          <a:ea typeface="+mn-ea"/>
                          <a:cs typeface="Arial" panose="020B0604020202020204" pitchFamily="34" charset="0"/>
                        </a:rPr>
                        <a:t>-&gt;70%</a:t>
                      </a:r>
                      <a:r>
                        <a:rPr lang="en-US" altLang="zh-CN" sz="1050" kern="1200" dirty="0" smtClean="0">
                          <a:solidFill>
                            <a:schemeClr val="dk1"/>
                          </a:solidFill>
                          <a:effectLst/>
                          <a:latin typeface="+mn-lt"/>
                          <a:ea typeface="+mn-ea"/>
                          <a:cs typeface="+mn-cs"/>
                        </a:rPr>
                        <a:t>-&gt;</a:t>
                      </a:r>
                      <a:r>
                        <a:rPr lang="en-US" altLang="zh-CN" sz="1050" b="1" kern="1200" dirty="0" smtClean="0">
                          <a:solidFill>
                            <a:srgbClr val="0000FF"/>
                          </a:solidFill>
                          <a:effectLst/>
                          <a:latin typeface="+mn-lt"/>
                          <a:ea typeface="+mn-ea"/>
                          <a:cs typeface="+mn-cs"/>
                        </a:rPr>
                        <a:t>100%</a:t>
                      </a:r>
                      <a:endParaRPr lang="sv-SE" altLang="zh-CN" sz="1050" b="1" kern="1200" dirty="0">
                        <a:solidFill>
                          <a:srgbClr val="0000FF"/>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mn-cs"/>
                        </a:rPr>
                        <a:t>TS 28.313/28.314/28.315/28.316</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mn-lt"/>
                          <a:ea typeface="+mn-ea"/>
                          <a:cs typeface="+mn-cs"/>
                        </a:rPr>
                        <a:t>SP-210260</a:t>
                      </a:r>
                      <a:endParaRPr lang="en-US" sz="1050" kern="1200" dirty="0">
                        <a:solidFill>
                          <a:schemeClr val="dk1"/>
                        </a:solidFill>
                        <a:effectLst/>
                        <a:latin typeface="+mn-lt"/>
                        <a:ea typeface="+mn-ea"/>
                        <a:cs typeface="+mn-cs"/>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SA#95 (Mar. 2022)</a:t>
                      </a:r>
                      <a:endParaRPr lang="sv-SE" altLang="zh-CN" sz="1050" b="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Ericsson</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329513">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a:solidFill>
                            <a:schemeClr val="tx1"/>
                          </a:solidFill>
                          <a:effectLst/>
                          <a:latin typeface="+mn-lt"/>
                          <a:ea typeface="+mn-ea"/>
                          <a:cs typeface="+mn-cs"/>
                        </a:rPr>
                        <a:t>E_HOO</a:t>
                      </a:r>
                      <a:endParaRPr lang="zh-CN" sz="105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a:solidFill>
                            <a:schemeClr val="dk1"/>
                          </a:solidFill>
                          <a:effectLst/>
                          <a:latin typeface="+mn-lt"/>
                          <a:ea typeface="+mn-ea"/>
                          <a:cs typeface="+mn-cs"/>
                        </a:rPr>
                        <a:t>Enhancement of Handover Optimization</a:t>
                      </a:r>
                      <a:endParaRPr lang="zh-CN" sz="1050" kern="1200" dirty="0">
                        <a:solidFill>
                          <a:schemeClr val="dk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30%-&gt;40%-&gt;90%-&gt;</a:t>
                      </a:r>
                      <a:r>
                        <a:rPr lang="en-US" altLang="zh-CN" sz="1050" b="1" kern="1200" dirty="0" smtClean="0">
                          <a:solidFill>
                            <a:srgbClr val="0000FF"/>
                          </a:solidFill>
                          <a:effectLst/>
                          <a:latin typeface="+mn-lt"/>
                          <a:ea typeface="+mn-ea"/>
                          <a:cs typeface="+mn-cs"/>
                        </a:rPr>
                        <a:t>100%</a:t>
                      </a:r>
                      <a:endParaRPr lang="sv-SE" altLang="zh-CN" sz="1050" b="1" kern="1200" dirty="0" smtClean="0">
                        <a:solidFill>
                          <a:srgbClr val="0000FF"/>
                        </a:solidFill>
                        <a:effectLst/>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kern="1200" dirty="0" smtClean="0">
                        <a:solidFill>
                          <a:schemeClr val="dk1"/>
                        </a:solidFill>
                        <a:effectLst/>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TS28.552/28.313/28.541</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SP-200466</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b="0" kern="1200" dirty="0" smtClean="0">
                          <a:solidFill>
                            <a:schemeClr val="dk1"/>
                          </a:solidFill>
                          <a:effectLst/>
                          <a:latin typeface="+mn-lt"/>
                          <a:ea typeface="+mn-ea"/>
                          <a:cs typeface="+mn-cs"/>
                        </a:rPr>
                        <a:t>SA#95 (Mar. 2022)</a:t>
                      </a:r>
                      <a:endParaRPr lang="sv-SE" altLang="zh-CN" sz="1050" b="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Ericsson</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smtClean="0">
                          <a:solidFill>
                            <a:schemeClr val="dk1"/>
                          </a:solidFill>
                          <a:effectLst/>
                          <a:latin typeface="+mn-lt"/>
                          <a:ea typeface="+mn-ea"/>
                          <a:cs typeface="+mn-cs"/>
                        </a:rPr>
                        <a:t>RAN3</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SON</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25197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a:solidFill>
                            <a:schemeClr val="tx1"/>
                          </a:solidFill>
                          <a:effectLst/>
                          <a:latin typeface="+mn-lt"/>
                          <a:ea typeface="+mn-ea"/>
                          <a:cs typeface="+mn-cs"/>
                        </a:rPr>
                        <a:t>EE5GPLUS</a:t>
                      </a:r>
                      <a:endParaRPr lang="zh-CN" sz="1050" b="1" kern="1200" dirty="0">
                        <a:solidFill>
                          <a:schemeClr val="tx1"/>
                        </a:solidFill>
                        <a:effectLst/>
                        <a:latin typeface="+mn-lt"/>
                        <a:ea typeface="+mn-ea"/>
                        <a:cs typeface="+mn-cs"/>
                      </a:endParaRPr>
                    </a:p>
                  </a:txBody>
                  <a:tcPr marL="9525" marR="9525" marT="9525" marB="9525">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kern="1200" dirty="0">
                          <a:solidFill>
                            <a:schemeClr val="dk1"/>
                          </a:solidFill>
                          <a:effectLst/>
                          <a:latin typeface="+mn-lt"/>
                          <a:ea typeface="+mn-ea"/>
                          <a:cs typeface="+mn-cs"/>
                        </a:rPr>
                        <a:t>Enhancements on EE for 5G networks</a:t>
                      </a:r>
                      <a:endParaRPr lang="zh-CN" sz="1050" kern="1200" dirty="0">
                        <a:solidFill>
                          <a:schemeClr val="dk1"/>
                        </a:solidFill>
                        <a:effectLst/>
                        <a:latin typeface="+mn-lt"/>
                        <a:ea typeface="+mn-ea"/>
                        <a:cs typeface="+mn-cs"/>
                      </a:endParaRPr>
                    </a:p>
                  </a:txBody>
                  <a:tcPr marL="9525" marR="9525" marT="9525" marB="9525">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70%-&gt;90%-&gt;</a:t>
                      </a:r>
                      <a:r>
                        <a:rPr lang="en-US" altLang="zh-CN" sz="1050" b="1" kern="1200" dirty="0" smtClean="0">
                          <a:solidFill>
                            <a:srgbClr val="0000FF"/>
                          </a:solidFill>
                          <a:effectLst/>
                          <a:latin typeface="+mn-lt"/>
                          <a:ea typeface="+mn-ea"/>
                          <a:cs typeface="+mn-cs"/>
                        </a:rPr>
                        <a:t>100%</a:t>
                      </a:r>
                      <a:endParaRPr lang="sv-SE" sz="1050" b="1" kern="1200" dirty="0">
                        <a:solidFill>
                          <a:srgbClr val="0000FF"/>
                        </a:solidFill>
                        <a:effectLst/>
                        <a:latin typeface="+mn-lt"/>
                        <a:ea typeface="+mn-ea"/>
                        <a:cs typeface="+mn-cs"/>
                      </a:endParaRP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TS28.310/28.552/28.554/28.541</a:t>
                      </a: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SP-200188</a:t>
                      </a:r>
                      <a:endParaRPr lang="sv-SE" sz="1050" kern="1200" dirty="0">
                        <a:solidFill>
                          <a:schemeClr val="dk1"/>
                        </a:solidFill>
                        <a:effectLst/>
                        <a:latin typeface="+mn-lt"/>
                        <a:ea typeface="+mn-ea"/>
                        <a:cs typeface="+mn-cs"/>
                      </a:endParaRP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dk1"/>
                          </a:solidFill>
                          <a:effectLst/>
                          <a:latin typeface="+mn-lt"/>
                          <a:ea typeface="+mn-ea"/>
                          <a:cs typeface="+mn-cs"/>
                        </a:rPr>
                        <a:t>SA#94 (Dec. 2021)</a:t>
                      </a:r>
                      <a:endParaRPr lang="sv-SE" altLang="zh-CN" sz="1050" b="0" kern="1200" dirty="0">
                        <a:solidFill>
                          <a:schemeClr val="dk1"/>
                        </a:solidFill>
                        <a:effectLst/>
                        <a:latin typeface="+mn-lt"/>
                        <a:ea typeface="+mn-ea"/>
                        <a:cs typeface="+mn-cs"/>
                      </a:endParaRP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Orange</a:t>
                      </a:r>
                      <a:endParaRPr lang="sv-SE" sz="1050" kern="1200" dirty="0">
                        <a:solidFill>
                          <a:schemeClr val="dk1"/>
                        </a:solidFill>
                        <a:effectLst/>
                        <a:latin typeface="+mn-lt"/>
                        <a:ea typeface="+mn-ea"/>
                        <a:cs typeface="+mn-cs"/>
                      </a:endParaRP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mn-cs"/>
                        </a:rPr>
                        <a:t>SA2/RAN2/RAN3/ETSI EE/ITU-T/GSMA</a:t>
                      </a:r>
                      <a:endParaRPr lang="sv-SE" sz="1050" kern="1200" dirty="0">
                        <a:solidFill>
                          <a:schemeClr val="dk1"/>
                        </a:solidFill>
                        <a:effectLst/>
                        <a:latin typeface="+mn-lt"/>
                        <a:ea typeface="+mn-ea"/>
                        <a:cs typeface="+mn-cs"/>
                      </a:endParaRP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Energy saving</a:t>
                      </a:r>
                      <a:endParaRPr lang="sv-SE" sz="1050" kern="1200" dirty="0">
                        <a:solidFill>
                          <a:schemeClr val="dk1"/>
                        </a:solidFill>
                        <a:effectLst/>
                        <a:latin typeface="+mn-lt"/>
                        <a:ea typeface="+mn-ea"/>
                        <a:cs typeface="+mn-cs"/>
                      </a:endParaRPr>
                    </a:p>
                  </a:txBody>
                  <a:tcPr marL="68580" marR="68580" marT="0" marB="0" anchor="ctr">
                    <a:solidFill>
                      <a:schemeClr val="bg1">
                        <a:lumMod val="75000"/>
                      </a:schemeClr>
                    </a:solidFill>
                  </a:tcPr>
                </a:tc>
              </a:tr>
              <a:tr h="25197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smtClean="0">
                          <a:solidFill>
                            <a:schemeClr val="tx1"/>
                          </a:solidFill>
                          <a:effectLst/>
                          <a:latin typeface="+mn-lt"/>
                          <a:ea typeface="+mn-ea"/>
                          <a:cs typeface="+mn-cs"/>
                        </a:rPr>
                        <a:t>5GD</a:t>
                      </a:r>
                      <a:r>
                        <a:rPr lang="en-US" altLang="zh-CN" sz="1050" b="1" kern="1200" dirty="0" smtClean="0">
                          <a:solidFill>
                            <a:schemeClr val="tx1"/>
                          </a:solidFill>
                          <a:effectLst/>
                          <a:latin typeface="+mn-lt"/>
                          <a:ea typeface="+mn-ea"/>
                          <a:cs typeface="+mn-cs"/>
                        </a:rPr>
                        <a:t>MS</a:t>
                      </a:r>
                      <a:endParaRPr lang="zh-CN" sz="105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kern="1200" dirty="0">
                          <a:solidFill>
                            <a:schemeClr val="dk1"/>
                          </a:solidFill>
                          <a:effectLst/>
                          <a:latin typeface="+mn-lt"/>
                          <a:ea typeface="+mn-ea"/>
                          <a:cs typeface="+mn-cs"/>
                        </a:rPr>
                        <a:t>Discovery of management services in 5G  </a:t>
                      </a:r>
                      <a:endParaRPr lang="zh-CN" sz="1050" kern="1200" dirty="0">
                        <a:solidFill>
                          <a:schemeClr val="dk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mn-cs"/>
                        </a:rPr>
                        <a:t>80%-&gt;90%-&gt;95%-&gt;</a:t>
                      </a:r>
                      <a:r>
                        <a:rPr lang="sv-SE" altLang="zh-CN" sz="1050" b="1" kern="1200" dirty="0" smtClean="0">
                          <a:solidFill>
                            <a:srgbClr val="0000FF"/>
                          </a:solidFill>
                          <a:effectLst/>
                          <a:latin typeface="+mn-lt"/>
                          <a:ea typeface="+mn-ea"/>
                          <a:cs typeface="+mn-cs"/>
                        </a:rPr>
                        <a:t>100%</a:t>
                      </a:r>
                      <a:endParaRPr lang="sv-SE" altLang="zh-CN" sz="1050" b="1" kern="1200" dirty="0">
                        <a:solidFill>
                          <a:srgbClr val="0000FF"/>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mn-lt"/>
                          <a:ea typeface="+mn-ea"/>
                          <a:cs typeface="+mn-cs"/>
                        </a:rPr>
                        <a:t>TS 28.533/28.532/531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mn-lt"/>
                          <a:ea typeface="+mn-ea"/>
                          <a:cs typeface="+mn-cs"/>
                        </a:rPr>
                        <a:t>SP-181072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mn-ea"/>
                          <a:cs typeface="Arial" panose="020B0604020202020204" pitchFamily="34" charset="0"/>
                        </a:rPr>
                        <a:t>SA#95 (Mar. 2022)</a:t>
                      </a:r>
                      <a:endParaRPr lang="sv-SE" altLang="zh-CN" sz="1050" b="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mn-lt"/>
                          <a:ea typeface="+mn-ea"/>
                          <a:cs typeface="+mn-cs"/>
                        </a:rPr>
                        <a:t>Huawei</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mn-lt"/>
                          <a:ea typeface="+mn-ea"/>
                          <a:cs typeface="+mn-cs"/>
                        </a:rPr>
                        <a:t>Service based discovery</a:t>
                      </a:r>
                    </a:p>
                  </a:txBody>
                  <a:tcPr marL="68580" marR="68580" marT="0" marB="0" anchor="ctr">
                    <a:solidFill>
                      <a:schemeClr val="tx2">
                        <a:lumMod val="20000"/>
                        <a:lumOff val="80000"/>
                      </a:schemeClr>
                    </a:solidFill>
                  </a:tcPr>
                </a:tc>
              </a:tr>
            </a:tbl>
          </a:graphicData>
        </a:graphic>
      </p:graphicFrame>
      <p:sp>
        <p:nvSpPr>
          <p:cNvPr id="6" name="矩形 5"/>
          <p:cNvSpPr/>
          <p:nvPr/>
        </p:nvSpPr>
        <p:spPr>
          <a:xfrm>
            <a:off x="205571" y="3871549"/>
            <a:ext cx="5342643" cy="1569660"/>
          </a:xfrm>
          <a:prstGeom prst="rect">
            <a:avLst/>
          </a:prstGeom>
        </p:spPr>
        <p:txBody>
          <a:bodyPr wrap="square">
            <a:spAutoFit/>
          </a:bodyPr>
          <a:lstStyle/>
          <a:p>
            <a:pPr lvl="0" defTabSz="1219170" eaLnBrk="1" fontAlgn="auto" hangingPunct="1">
              <a:spcBef>
                <a:spcPts val="0"/>
              </a:spcBef>
              <a:spcAft>
                <a:spcPts val="0"/>
              </a:spcAft>
              <a:defRPr/>
            </a:pPr>
            <a:r>
              <a:rPr lang="en-US" altLang="zh-CN" sz="1200" b="1" dirty="0" smtClean="0">
                <a:solidFill>
                  <a:srgbClr val="FF3300"/>
                </a:solidFill>
                <a:latin typeface="+mn-lt"/>
                <a:cs typeface="Arial" charset="0"/>
              </a:rPr>
              <a:t>eSON_5G: </a:t>
            </a:r>
            <a:r>
              <a:rPr lang="en-US" altLang="zh-CN" sz="1200" dirty="0" smtClean="0">
                <a:solidFill>
                  <a:prstClr val="black"/>
                </a:solidFill>
                <a:latin typeface="+mn-lt"/>
                <a:cs typeface="Arial" charset="0"/>
              </a:rPr>
              <a:t>The </a:t>
            </a:r>
            <a:r>
              <a:rPr lang="en-US" altLang="zh-CN" sz="1200" dirty="0">
                <a:solidFill>
                  <a:prstClr val="black"/>
                </a:solidFill>
                <a:latin typeface="+mn-lt"/>
                <a:cs typeface="Arial" charset="0"/>
              </a:rPr>
              <a:t>group agreed CRs to add C-SON CCO control information and beam specific handover counters to MRO, and the conversion of draft CR for LBO SON function to CR. The main issue remain open has to do with how to notify consumers for actions taken by SON functions.</a:t>
            </a:r>
            <a:endParaRPr lang="en-US" altLang="zh-CN" sz="1200" b="1" dirty="0" smtClean="0">
              <a:solidFill>
                <a:prstClr val="black"/>
              </a:solidFill>
              <a:latin typeface="+mn-lt"/>
              <a:cs typeface="Arial" charset="0"/>
            </a:endParaRPr>
          </a:p>
          <a:p>
            <a:pPr defTabSz="1219170" eaLnBrk="1" fontAlgn="auto" hangingPunct="1">
              <a:spcBef>
                <a:spcPts val="0"/>
              </a:spcBef>
              <a:spcAft>
                <a:spcPts val="0"/>
              </a:spcAft>
              <a:defRPr/>
            </a:pPr>
            <a:endParaRPr lang="en-US" altLang="zh-CN" sz="1200" b="1" dirty="0" smtClean="0">
              <a:solidFill>
                <a:prstClr val="black"/>
              </a:solidFill>
              <a:latin typeface="+mn-lt"/>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endParaRPr lang="en-US" altLang="zh-CN" sz="1200" dirty="0">
              <a:solidFill>
                <a:prstClr val="black"/>
              </a:solidFill>
              <a:latin typeface="+mn-lt"/>
              <a:cs typeface="Arial" charset="0"/>
            </a:endParaRPr>
          </a:p>
          <a:p>
            <a:pPr lvl="0" defTabSz="1219170" eaLnBrk="1" fontAlgn="auto" hangingPunct="1">
              <a:spcBef>
                <a:spcPts val="0"/>
              </a:spcBef>
              <a:spcAft>
                <a:spcPts val="0"/>
              </a:spcAft>
              <a:defRPr/>
            </a:pPr>
            <a:r>
              <a:rPr lang="en-US" altLang="zh-CN" sz="1200" b="1" dirty="0">
                <a:solidFill>
                  <a:srgbClr val="FF0000"/>
                </a:solidFill>
                <a:latin typeface="+mn-lt"/>
                <a:cs typeface="Arial" charset="0"/>
              </a:rPr>
              <a:t>PACMAN: </a:t>
            </a:r>
            <a:r>
              <a:rPr lang="en-US" altLang="zh-CN" sz="1200" dirty="0">
                <a:solidFill>
                  <a:prstClr val="black"/>
                </a:solidFill>
                <a:latin typeface="+mn-lt"/>
                <a:cs typeface="Arial" charset="0"/>
              </a:rPr>
              <a:t>All the contributions were approved in this meeting and will be merged to TS 28.314, 28.315 and TS 28.316</a:t>
            </a:r>
            <a:r>
              <a:rPr lang="en-US" altLang="zh-CN" sz="1200" b="1" dirty="0" smtClean="0">
                <a:solidFill>
                  <a:prstClr val="black"/>
                </a:solidFill>
                <a:latin typeface="+mn-lt"/>
                <a:cs typeface="Arial" charset="0"/>
              </a:rPr>
              <a:t>.</a:t>
            </a:r>
            <a:endParaRPr lang="en-US" altLang="zh-CN" sz="1200" b="1" dirty="0">
              <a:solidFill>
                <a:prstClr val="black"/>
              </a:solidFill>
              <a:latin typeface="+mn-lt"/>
              <a:cs typeface="Arial" charset="0"/>
            </a:endParaRPr>
          </a:p>
        </p:txBody>
      </p:sp>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eSON_5G/PACMAN/E_HOO/EE5GPLUS/5GDMS</a:t>
            </a:r>
            <a:endParaRPr lang="sv-SE" sz="3200" kern="0" dirty="0"/>
          </a:p>
        </p:txBody>
      </p:sp>
      <p:sp>
        <p:nvSpPr>
          <p:cNvPr id="4" name="矩形 3"/>
          <p:cNvSpPr/>
          <p:nvPr/>
        </p:nvSpPr>
        <p:spPr>
          <a:xfrm>
            <a:off x="5695933" y="3871549"/>
            <a:ext cx="6043745" cy="1938992"/>
          </a:xfrm>
          <a:prstGeom prst="rect">
            <a:avLst/>
          </a:prstGeom>
        </p:spPr>
        <p:txBody>
          <a:bodyPr wrap="square">
            <a:spAutoFit/>
          </a:bodyPr>
          <a:lstStyle/>
          <a:p>
            <a:pPr lvl="0" defTabSz="1219170" eaLnBrk="1" fontAlgn="auto" hangingPunct="1">
              <a:spcBef>
                <a:spcPts val="0"/>
              </a:spcBef>
              <a:spcAft>
                <a:spcPts val="0"/>
              </a:spcAft>
              <a:defRPr/>
            </a:pPr>
            <a:r>
              <a:rPr lang="en-US" altLang="zh-CN" sz="1200" b="1" dirty="0" smtClean="0">
                <a:solidFill>
                  <a:srgbClr val="FF0000"/>
                </a:solidFill>
                <a:latin typeface="+mn-lt"/>
                <a:cs typeface="Arial" charset="0"/>
              </a:rPr>
              <a:t>E_HOO:</a:t>
            </a:r>
            <a:r>
              <a:rPr lang="en-US" altLang="zh-CN" sz="1200" dirty="0">
                <a:solidFill>
                  <a:srgbClr val="FF0000"/>
                </a:solidFill>
                <a:latin typeface="+mn-lt"/>
                <a:cs typeface="Arial" charset="0"/>
              </a:rPr>
              <a:t> </a:t>
            </a:r>
            <a:endParaRPr lang="en-US" altLang="zh-CN" sz="1200" dirty="0" smtClean="0">
              <a:solidFill>
                <a:srgbClr val="FF0000"/>
              </a:solidFill>
              <a:latin typeface="+mn-lt"/>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mn-lt"/>
                <a:cs typeface="Arial" charset="0"/>
              </a:rPr>
              <a:t>The </a:t>
            </a:r>
            <a:r>
              <a:rPr lang="en-US" altLang="zh-CN" sz="1200" dirty="0">
                <a:solidFill>
                  <a:prstClr val="black"/>
                </a:solidFill>
                <a:latin typeface="+mn-lt"/>
                <a:cs typeface="Arial" charset="0"/>
              </a:rPr>
              <a:t>Draft CR to 28.313 was agreed.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mn-lt"/>
                <a:cs typeface="Arial" charset="0"/>
              </a:rPr>
              <a:t>Additions </a:t>
            </a:r>
            <a:r>
              <a:rPr lang="en-US" altLang="zh-CN" sz="1200" dirty="0">
                <a:solidFill>
                  <a:prstClr val="black"/>
                </a:solidFill>
                <a:latin typeface="+mn-lt"/>
                <a:cs typeface="Arial" charset="0"/>
              </a:rPr>
              <a:t>to TS 28.552, 5G performance measurements were agreed.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mn-lt"/>
                <a:cs typeface="Arial" charset="0"/>
              </a:rPr>
              <a:t>A </a:t>
            </a:r>
            <a:r>
              <a:rPr lang="en-US" altLang="zh-CN" sz="1200" dirty="0">
                <a:solidFill>
                  <a:prstClr val="black"/>
                </a:solidFill>
                <a:latin typeface="+mn-lt"/>
                <a:cs typeface="Arial" charset="0"/>
              </a:rPr>
              <a:t>new KPI in TS 28.554, 5G end to end Key Performance Indicators (KPI) was agreed.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mn-lt"/>
                <a:cs typeface="Arial" charset="0"/>
              </a:rPr>
              <a:t>The </a:t>
            </a:r>
            <a:r>
              <a:rPr lang="en-US" altLang="zh-CN" sz="1200" dirty="0">
                <a:solidFill>
                  <a:prstClr val="black"/>
                </a:solidFill>
                <a:latin typeface="+mn-lt"/>
                <a:cs typeface="Arial" charset="0"/>
              </a:rPr>
              <a:t>WID was updated to reflect the work that has been done.</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mn-lt"/>
                <a:cs typeface="Arial" charset="0"/>
              </a:rPr>
              <a:t>The </a:t>
            </a:r>
            <a:r>
              <a:rPr lang="en-US" altLang="zh-CN" sz="1200" dirty="0">
                <a:solidFill>
                  <a:prstClr val="black"/>
                </a:solidFill>
                <a:latin typeface="+mn-lt"/>
                <a:cs typeface="Arial" charset="0"/>
              </a:rPr>
              <a:t>WI is now complete. The Rapporteur thanks for the engagement from other companies.</a:t>
            </a:r>
          </a:p>
          <a:p>
            <a:pPr defTabSz="1219170" eaLnBrk="1" fontAlgn="auto" hangingPunct="1">
              <a:spcBef>
                <a:spcPts val="0"/>
              </a:spcBef>
              <a:spcAft>
                <a:spcPts val="0"/>
              </a:spcAft>
              <a:defRPr/>
            </a:pPr>
            <a:endParaRPr lang="en-US" altLang="zh-CN" sz="1200" b="1" dirty="0" smtClean="0">
              <a:solidFill>
                <a:prstClr val="black"/>
              </a:solidFill>
              <a:latin typeface="+mn-lt"/>
              <a:cs typeface="Arial" charset="0"/>
            </a:endParaRPr>
          </a:p>
          <a:p>
            <a:pPr defTabSz="1219170" eaLnBrk="1" fontAlgn="auto" hangingPunct="1">
              <a:spcBef>
                <a:spcPts val="0"/>
              </a:spcBef>
              <a:spcAft>
                <a:spcPts val="0"/>
              </a:spcAft>
              <a:defRPr/>
            </a:pPr>
            <a:r>
              <a:rPr lang="en-US" altLang="zh-CN" sz="1200" b="1" dirty="0" smtClean="0">
                <a:solidFill>
                  <a:srgbClr val="FF0000"/>
                </a:solidFill>
                <a:latin typeface="+mn-lt"/>
                <a:cs typeface="Arial" charset="0"/>
              </a:rPr>
              <a:t>5GDMS:</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a:latin typeface="+mn-lt"/>
                <a:cs typeface="Arial" charset="0"/>
              </a:rPr>
              <a:t>A solution was agreed for discovery of managed entities. NRM is updated and solution sets are provided</a:t>
            </a:r>
            <a:r>
              <a:rPr lang="en-US" altLang="zh-CN" sz="1200" dirty="0" smtClean="0">
                <a:latin typeface="+mn-lt"/>
                <a:cs typeface="Arial" charset="0"/>
              </a:rPr>
              <a:t>.</a:t>
            </a:r>
            <a:endParaRPr lang="en-US" altLang="zh-CN" sz="1200" dirty="0">
              <a:latin typeface="+mn-lt"/>
              <a:cs typeface="Arial" charset="0"/>
            </a:endParaRPr>
          </a:p>
        </p:txBody>
      </p:sp>
    </p:spTree>
    <p:extLst>
      <p:ext uri="{BB962C8B-B14F-4D97-AF65-F5344CB8AC3E}">
        <p14:creationId xmlns:p14="http://schemas.microsoft.com/office/powerpoint/2010/main" val="2040500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3" y="3770412"/>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106734834"/>
              </p:ext>
            </p:extLst>
          </p:nvPr>
        </p:nvGraphicFramePr>
        <p:xfrm>
          <a:off x="205572" y="1014738"/>
          <a:ext cx="11681825" cy="2673981"/>
        </p:xfrm>
        <a:graphic>
          <a:graphicData uri="http://schemas.openxmlformats.org/drawingml/2006/table">
            <a:tbl>
              <a:tblPr firstRow="1" bandRow="1">
                <a:tableStyleId>{5C22544A-7EE6-4342-B048-85BDC9FD1C3A}</a:tableStyleId>
              </a:tblPr>
              <a:tblGrid>
                <a:gridCol w="888236"/>
                <a:gridCol w="1830367"/>
                <a:gridCol w="1524000"/>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rPr>
                        <a:t>Completion</a:t>
                      </a:r>
                      <a:r>
                        <a:rPr lang="sv-SE" sz="1200" dirty="0">
                          <a:latin typeface="+mn-lt"/>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mn-lt"/>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mn-lt"/>
                        </a:rPr>
                        <a:t>Tdoc</a:t>
                      </a:r>
                      <a:r>
                        <a:rPr lang="en-US" altLang="zh-CN" sz="1200" dirty="0">
                          <a:latin typeface="+mn-lt"/>
                        </a:rPr>
                        <a:t> reference</a:t>
                      </a:r>
                      <a:endParaRPr lang="sv-SE" sz="1200" dirty="0">
                        <a:latin typeface="+mn-lt"/>
                      </a:endParaRPr>
                    </a:p>
                  </a:txBody>
                  <a:tcPr anchor="ctr">
                    <a:solidFill>
                      <a:srgbClr val="92D050"/>
                    </a:solidFill>
                  </a:tcPr>
                </a:tc>
                <a:tc>
                  <a:txBody>
                    <a:bodyPr/>
                    <a:lstStyle/>
                    <a:p>
                      <a:pPr algn="ctr"/>
                      <a:r>
                        <a:rPr lang="sv-SE" sz="1200" dirty="0">
                          <a:latin typeface="+mn-lt"/>
                        </a:rPr>
                        <a:t>Target date</a:t>
                      </a:r>
                    </a:p>
                  </a:txBody>
                  <a:tcPr anchor="ctr">
                    <a:solidFill>
                      <a:srgbClr val="92D050"/>
                    </a:solidFill>
                  </a:tcPr>
                </a:tc>
                <a:tc>
                  <a:txBody>
                    <a:bodyPr/>
                    <a:lstStyle/>
                    <a:p>
                      <a:pPr algn="ctr"/>
                      <a:r>
                        <a:rPr lang="sv-SE" sz="1200" dirty="0">
                          <a:latin typeface="+mn-lt"/>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rPr>
                        <a:t>Related</a:t>
                      </a:r>
                      <a:r>
                        <a:rPr lang="sv-SE" altLang="zh-CN" sz="1200" baseline="0" dirty="0">
                          <a:latin typeface="+mn-lt"/>
                        </a:rPr>
                        <a:t> groups</a:t>
                      </a:r>
                      <a:endParaRPr lang="sv-SE" sz="1200" dirty="0">
                        <a:latin typeface="+mn-lt"/>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rPr>
                        <a:t>Related</a:t>
                      </a:r>
                      <a:r>
                        <a:rPr lang="sv-SE" sz="1200" baseline="0" dirty="0">
                          <a:latin typeface="+mn-lt"/>
                        </a:rPr>
                        <a:t> </a:t>
                      </a:r>
                      <a:r>
                        <a:rPr lang="en-US" altLang="zh-CN" sz="1200" dirty="0">
                          <a:latin typeface="+mn-lt"/>
                        </a:rPr>
                        <a:t>topic</a:t>
                      </a:r>
                      <a:endParaRPr lang="sv-SE" sz="1200" dirty="0">
                        <a:latin typeface="+mn-lt"/>
                      </a:endParaRPr>
                    </a:p>
                  </a:txBody>
                  <a:tcPr anchor="ctr">
                    <a:solidFill>
                      <a:srgbClr val="92D050"/>
                    </a:solidFill>
                  </a:tcPr>
                </a:tc>
              </a:tr>
              <a:tr h="407031">
                <a:tc>
                  <a:txBody>
                    <a:bodyPr/>
                    <a:lstStyle/>
                    <a:p>
                      <a:pPr algn="ctr">
                        <a:spcAft>
                          <a:spcPts val="0"/>
                        </a:spcAft>
                      </a:pPr>
                      <a:r>
                        <a:rPr lang="en-GB" sz="1200" b="1" dirty="0">
                          <a:solidFill>
                            <a:schemeClr val="tx1"/>
                          </a:solidFill>
                          <a:effectLst/>
                          <a:latin typeface="+mn-lt"/>
                          <a:ea typeface="宋体" panose="02010600030101010101" pitchFamily="2" charset="-122"/>
                        </a:rPr>
                        <a:t>OAM_NPN</a:t>
                      </a:r>
                      <a:endParaRPr lang="zh-CN" sz="12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GB" sz="1200" dirty="0">
                          <a:solidFill>
                            <a:srgbClr val="000000"/>
                          </a:solidFill>
                          <a:effectLst/>
                          <a:latin typeface="+mn-lt"/>
                          <a:ea typeface="宋体" panose="02010600030101010101" pitchFamily="2" charset="-122"/>
                        </a:rPr>
                        <a:t>Management of non-public networks</a:t>
                      </a:r>
                      <a:endParaRPr lang="zh-CN" sz="1200"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70%-&gt;80%-&gt;85%</a:t>
                      </a:r>
                      <a:r>
                        <a:rPr lang="en-US" altLang="zh-CN" sz="1050" kern="1200" dirty="0" smtClean="0">
                          <a:solidFill>
                            <a:schemeClr val="dk1"/>
                          </a:solidFill>
                          <a:effectLst/>
                          <a:latin typeface="+mn-lt"/>
                          <a:ea typeface="+mn-ea"/>
                          <a:cs typeface="+mn-cs"/>
                        </a:rPr>
                        <a:t>-&gt;</a:t>
                      </a:r>
                      <a:r>
                        <a:rPr lang="en-US" altLang="zh-CN" sz="1050" b="1" kern="1200" dirty="0" smtClean="0">
                          <a:solidFill>
                            <a:srgbClr val="0000FF"/>
                          </a:solidFill>
                          <a:effectLst/>
                          <a:latin typeface="+mn-lt"/>
                          <a:ea typeface="+mn-ea"/>
                          <a:cs typeface="+mn-cs"/>
                        </a:rPr>
                        <a:t>100%</a:t>
                      </a:r>
                      <a:endParaRPr lang="sv-SE" altLang="zh-CN" sz="1050" b="1" kern="1200" dirty="0" smtClean="0">
                        <a:solidFill>
                          <a:srgbClr val="0000FF"/>
                        </a:solidFill>
                        <a:effectLst/>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smtClean="0">
                          <a:solidFill>
                            <a:schemeClr val="dk1"/>
                          </a:solidFill>
                          <a:effectLst/>
                          <a:latin typeface="+mn-lt"/>
                          <a:ea typeface="+mn-ea"/>
                          <a:cs typeface="+mn-cs"/>
                        </a:rPr>
                        <a:t>TS28.557/</a:t>
                      </a:r>
                      <a:r>
                        <a:rPr lang="sv-SE" altLang="zh-CN" sz="1050" kern="1200" smtClean="0">
                          <a:solidFill>
                            <a:schemeClr val="dk1"/>
                          </a:solidFill>
                          <a:effectLst/>
                          <a:latin typeface="+mn-lt"/>
                          <a:ea typeface="+mn-ea"/>
                          <a:cs typeface="+mn-cs"/>
                        </a:rPr>
                        <a:t>28.541/28.531/28.533/28.552/28.554</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dk1"/>
                        </a:solidFill>
                        <a:effectLst/>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mn-lt"/>
                          <a:ea typeface="+mn-ea"/>
                          <a:cs typeface="+mn-cs"/>
                        </a:rPr>
                        <a:t>SP-200189</a:t>
                      </a:r>
                      <a:endParaRPr lang="en-US" sz="1050" kern="1200" dirty="0">
                        <a:solidFill>
                          <a:schemeClr val="dk1"/>
                        </a:solidFill>
                        <a:effectLst/>
                        <a:latin typeface="+mn-lt"/>
                        <a:ea typeface="+mn-ea"/>
                        <a:cs typeface="+mn-cs"/>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mn-lt"/>
                          <a:ea typeface="+mn-ea"/>
                          <a:cs typeface="Arial" panose="020B0604020202020204" pitchFamily="34" charset="0"/>
                        </a:rPr>
                        <a:t>SA#95 (Mar. 2022)</a:t>
                      </a:r>
                      <a:endParaRPr lang="sv-SE" altLang="zh-CN" sz="1050" b="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mn-lt"/>
                          <a:ea typeface="+mn-ea"/>
                          <a:cs typeface="Arial" panose="020B0604020202020204" pitchFamily="34" charset="0"/>
                        </a:rPr>
                        <a:t>Huawei</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mn-lt"/>
                          <a:ea typeface="+mn-ea"/>
                          <a:cs typeface="Arial" panose="020B0604020202020204" pitchFamily="34" charset="0"/>
                        </a:rPr>
                        <a:t>SA2/RAN3</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mn-lt"/>
                          <a:ea typeface="+mn-ea"/>
                          <a:cs typeface="Arial" panose="020B0604020202020204" pitchFamily="34" charset="0"/>
                        </a:rPr>
                        <a:t>NPN</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515135">
                <a:tc>
                  <a:txBody>
                    <a:bodyPr/>
                    <a:lstStyle/>
                    <a:p>
                      <a:pPr algn="ctr">
                        <a:spcAft>
                          <a:spcPts val="0"/>
                        </a:spcAft>
                      </a:pPr>
                      <a:r>
                        <a:rPr lang="en-GB" sz="1200" b="1" dirty="0">
                          <a:solidFill>
                            <a:schemeClr val="tx1"/>
                          </a:solidFill>
                          <a:effectLst/>
                          <a:latin typeface="+mn-lt"/>
                          <a:ea typeface="宋体" panose="02010600030101010101" pitchFamily="2" charset="-122"/>
                        </a:rPr>
                        <a:t>EMA5SLA</a:t>
                      </a:r>
                      <a:endParaRPr lang="zh-CN" sz="12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GB" sz="1200">
                          <a:solidFill>
                            <a:srgbClr val="000000"/>
                          </a:solidFill>
                          <a:effectLst/>
                          <a:latin typeface="+mn-lt"/>
                          <a:ea typeface="宋体" panose="02010600030101010101" pitchFamily="2" charset="-122"/>
                        </a:rPr>
                        <a:t>Enhancement on Management Aspects of 5G Service-Level Agreement</a:t>
                      </a:r>
                      <a:endParaRPr lang="zh-CN" sz="120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70%-&gt;75%-&gt;85%-&gt;</a:t>
                      </a:r>
                      <a:r>
                        <a:rPr lang="en-US" altLang="zh-CN" sz="1050" b="1" kern="1200" baseline="0" dirty="0" smtClean="0">
                          <a:solidFill>
                            <a:srgbClr val="0000FF"/>
                          </a:solidFill>
                          <a:effectLst/>
                          <a:latin typeface="+mn-lt"/>
                          <a:ea typeface="+mn-ea"/>
                          <a:cs typeface="Arial" panose="020B0604020202020204" pitchFamily="34" charset="0"/>
                        </a:rPr>
                        <a:t>100%</a:t>
                      </a:r>
                      <a:endParaRPr lang="sv-SE" altLang="zh-CN" sz="1050" b="1" kern="1200" dirty="0" smtClean="0">
                        <a:solidFill>
                          <a:srgbClr val="0000FF"/>
                        </a:solidFill>
                        <a:effectLst/>
                        <a:latin typeface="+mn-lt"/>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TS28.531/28.541</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SP-200190</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SimSun" panose="02010600030101010101" pitchFamily="2" charset="-122"/>
                          <a:cs typeface="+mn-cs"/>
                        </a:rPr>
                        <a:t>SA#95 (Mar.2022)</a:t>
                      </a:r>
                      <a:endParaRPr lang="sv-SE" altLang="zh-CN" sz="1050" b="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China Mobile</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mn-lt"/>
                          <a:ea typeface="+mn-ea"/>
                          <a:cs typeface="Arial" panose="020B0604020202020204" pitchFamily="34" charset="0"/>
                        </a:rPr>
                        <a:t>SA2/RAN3</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SLA</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192405">
                <a:tc>
                  <a:txBody>
                    <a:bodyPr/>
                    <a:lstStyle/>
                    <a:p>
                      <a:pPr algn="ctr">
                        <a:spcAft>
                          <a:spcPts val="0"/>
                        </a:spcAft>
                      </a:pPr>
                      <a:r>
                        <a:rPr lang="en-GB" sz="1200" b="1" dirty="0" err="1">
                          <a:solidFill>
                            <a:schemeClr val="tx1"/>
                          </a:solidFill>
                          <a:effectLst/>
                          <a:latin typeface="+mn-lt"/>
                          <a:ea typeface="宋体" panose="02010600030101010101" pitchFamily="2" charset="-122"/>
                        </a:rPr>
                        <a:t>eMEMTANE</a:t>
                      </a:r>
                      <a:endParaRPr lang="zh-CN" sz="12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Management of the enhanced tenant concept</a:t>
                      </a:r>
                      <a:endParaRPr lang="zh-CN" sz="1200"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20%-&gt;40%-&gt;45%-&gt;</a:t>
                      </a:r>
                      <a:r>
                        <a:rPr lang="en-US" altLang="zh-CN" sz="1050" b="1" kern="1200" dirty="0" smtClean="0">
                          <a:solidFill>
                            <a:srgbClr val="0000FF"/>
                          </a:solidFill>
                          <a:effectLst/>
                          <a:latin typeface="+mn-lt"/>
                          <a:ea typeface="+mn-ea"/>
                          <a:cs typeface="Arial" panose="020B0604020202020204" pitchFamily="34" charset="0"/>
                        </a:rPr>
                        <a:t>100%</a:t>
                      </a:r>
                      <a:endParaRPr lang="sv-SE" sz="1050" b="1" kern="1200" dirty="0">
                        <a:solidFill>
                          <a:srgbClr val="0000FF"/>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SimSun" panose="02010600030101010101" pitchFamily="2" charset="-122"/>
                          <a:cs typeface="+mn-cs"/>
                        </a:rPr>
                        <a:t>TS28.531/28.532/28.533/28.541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SP-200463</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SimSun" panose="02010600030101010101" pitchFamily="2" charset="-122"/>
                          <a:cs typeface="+mn-cs"/>
                        </a:rPr>
                        <a:t>SA#95 (Mar.2022)</a:t>
                      </a:r>
                      <a:endParaRPr lang="sv-SE" altLang="zh-CN" sz="1050" b="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Huawei</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SA2</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Tenant</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r>
              <a:tr h="192405">
                <a:tc>
                  <a:txBody>
                    <a:bodyPr/>
                    <a:lstStyle/>
                    <a:p>
                      <a:pPr algn="ctr">
                        <a:spcAft>
                          <a:spcPts val="0"/>
                        </a:spcAft>
                      </a:pPr>
                      <a:r>
                        <a:rPr lang="en-US" altLang="zh-CN" sz="1200" b="1" dirty="0" smtClean="0">
                          <a:solidFill>
                            <a:schemeClr val="tx1"/>
                          </a:solidFill>
                          <a:effectLst/>
                          <a:latin typeface="+mn-lt"/>
                          <a:ea typeface="+mn-ea"/>
                        </a:rPr>
                        <a:t>MSAC</a:t>
                      </a:r>
                      <a:endParaRPr lang="zh-CN" sz="12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altLang="zh-CN" sz="1200" dirty="0" smtClean="0">
                          <a:effectLst/>
                          <a:latin typeface="+mn-lt"/>
                          <a:ea typeface="+mn-ea"/>
                        </a:rPr>
                        <a:t>Access control for management service</a:t>
                      </a:r>
                      <a:endParaRPr lang="zh-CN" sz="1200"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0</a:t>
                      </a:r>
                      <a:r>
                        <a:rPr lang="en-US" altLang="zh-CN" sz="1050" kern="1200" dirty="0" smtClean="0">
                          <a:solidFill>
                            <a:schemeClr val="dk1"/>
                          </a:solidFill>
                          <a:effectLst/>
                          <a:latin typeface="+mn-lt"/>
                          <a:ea typeface="SimSun" panose="02010600030101010101" pitchFamily="2" charset="-122"/>
                          <a:cs typeface="+mn-cs"/>
                        </a:rPr>
                        <a:t>%-&gt;</a:t>
                      </a:r>
                      <a:r>
                        <a:rPr lang="sv-SE" sz="1050" kern="1200" dirty="0" smtClean="0">
                          <a:solidFill>
                            <a:schemeClr val="dk1"/>
                          </a:solidFill>
                          <a:effectLst/>
                          <a:latin typeface="+mn-lt"/>
                          <a:ea typeface="SimSun" panose="02010600030101010101" pitchFamily="2" charset="-122"/>
                          <a:cs typeface="+mn-cs"/>
                        </a:rPr>
                        <a:t>10%-&gt;50%</a:t>
                      </a:r>
                      <a:r>
                        <a:rPr lang="en-US" altLang="zh-CN" sz="1050" kern="1200" dirty="0" smtClean="0">
                          <a:solidFill>
                            <a:schemeClr val="dk1"/>
                          </a:solidFill>
                          <a:effectLst/>
                          <a:latin typeface="+mn-lt"/>
                          <a:ea typeface="+mn-ea"/>
                          <a:cs typeface="+mn-cs"/>
                        </a:rPr>
                        <a:t>-&gt;60%</a:t>
                      </a:r>
                      <a:endParaRPr lang="sv-SE" altLang="zh-CN" sz="1050" kern="1200" dirty="0" smtClean="0">
                        <a:solidFill>
                          <a:schemeClr val="dk1"/>
                        </a:solidFill>
                        <a:effectLst/>
                        <a:latin typeface="+mn-lt"/>
                        <a:ea typeface="+mn-ea"/>
                        <a:cs typeface="+mn-cs"/>
                      </a:endParaRPr>
                    </a:p>
                    <a:p>
                      <a:pPr marL="0" marR="0" lvl="0" indent="0" algn="ctr" defTabSz="1219170" rtl="0" eaLnBrk="1" fontAlgn="auto" latinLnBrk="0" hangingPunct="1">
                        <a:lnSpc>
                          <a:spcPct val="100000"/>
                        </a:lnSpc>
                        <a:spcBef>
                          <a:spcPts val="1200"/>
                        </a:spcBef>
                        <a:spcAft>
                          <a:spcPts val="0"/>
                        </a:spcAft>
                        <a:buClrTx/>
                        <a:buSzTx/>
                        <a:buFontTx/>
                        <a:buNone/>
                        <a:tabLst/>
                        <a:defRPr/>
                      </a:pP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SimSun" panose="02010600030101010101" pitchFamily="2" charset="-122"/>
                          <a:cs typeface="+mn-cs"/>
                        </a:rPr>
                        <a:t>TS28.533/28.622/28.623/28.532</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en-US" altLang="zh-CN" sz="1050" kern="1200" dirty="0" smtClean="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SP-210859</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SimSun" panose="02010600030101010101" pitchFamily="2" charset="-122"/>
                          <a:cs typeface="+mn-cs"/>
                        </a:rPr>
                        <a:t>SA#95 (Mar.2022)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1" kern="1200" dirty="0" smtClean="0">
                          <a:solidFill>
                            <a:schemeClr val="tx1"/>
                          </a:solidFill>
                          <a:effectLst/>
                          <a:latin typeface="+mn-lt"/>
                          <a:ea typeface="+mn-ea"/>
                          <a:cs typeface="Arial" panose="020B0604020202020204" pitchFamily="34" charset="0"/>
                        </a:rPr>
                        <a:t>-&gt;SA#96 (Jun. 2022)</a:t>
                      </a:r>
                      <a:endParaRPr lang="sv-SE" altLang="zh-CN" sz="1050" b="1"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Nokia</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SimSun" panose="02010600030101010101" pitchFamily="2" charset="-122"/>
                          <a:cs typeface="+mn-cs"/>
                        </a:rPr>
                        <a:t>SA3</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r>
              <a:tr h="192405">
                <a:tc>
                  <a:txBody>
                    <a:bodyPr/>
                    <a:lstStyle/>
                    <a:p>
                      <a:pPr algn="ctr">
                        <a:spcAft>
                          <a:spcPts val="0"/>
                        </a:spcAft>
                      </a:pPr>
                      <a:r>
                        <a:rPr lang="en-US" altLang="zh-CN" sz="1200" b="1" smtClean="0">
                          <a:solidFill>
                            <a:schemeClr val="tx1"/>
                          </a:solidFill>
                        </a:rPr>
                        <a:t>eNETSLICE_PRO</a:t>
                      </a:r>
                      <a:endParaRPr lang="zh-CN" sz="12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altLang="zh-CN" sz="1200" smtClean="0">
                          <a:effectLst/>
                          <a:latin typeface="+mn-lt"/>
                          <a:ea typeface="+mn-ea"/>
                        </a:rPr>
                        <a:t>Network slice provisioning enhancement</a:t>
                      </a:r>
                      <a:endParaRPr lang="zh-CN" sz="1200"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0%-&gt;0</a:t>
                      </a:r>
                      <a:r>
                        <a:rPr lang="en-US" altLang="zh-CN" sz="1050" b="0" kern="1200" dirty="0" smtClean="0">
                          <a:solidFill>
                            <a:schemeClr val="tx1"/>
                          </a:solidFill>
                          <a:effectLst/>
                          <a:latin typeface="+mn-lt"/>
                          <a:ea typeface="+mn-ea"/>
                          <a:cs typeface="Arial" panose="020B0604020202020204" pitchFamily="34" charset="0"/>
                        </a:rPr>
                        <a:t>%-&gt;50%</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smtClean="0">
                          <a:solidFill>
                            <a:schemeClr val="dk1"/>
                          </a:solidFill>
                          <a:effectLst/>
                          <a:latin typeface="+mn-lt"/>
                          <a:ea typeface="SimSun" panose="02010600030101010101" pitchFamily="2" charset="-122"/>
                          <a:cs typeface="+mn-cs"/>
                        </a:rPr>
                        <a:t>TS 28.531/28.541</a:t>
                      </a:r>
                      <a:endParaRPr lang="en-US" altLang="zh-CN" sz="1050" kern="1200" dirty="0" smtClean="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SimSun" panose="02010600030101010101" pitchFamily="2" charset="-122"/>
                          <a:cs typeface="+mn-cs"/>
                        </a:rPr>
                        <a:t>S5-215497</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SimSun" panose="02010600030101010101" pitchFamily="2" charset="-122"/>
                          <a:cs typeface="+mn-cs"/>
                        </a:rPr>
                        <a:t>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1" kern="1200" dirty="0" smtClean="0">
                          <a:solidFill>
                            <a:schemeClr val="tx1"/>
                          </a:solidFill>
                          <a:effectLst/>
                          <a:latin typeface="+mn-lt"/>
                          <a:ea typeface="+mn-ea"/>
                          <a:cs typeface="Arial" panose="020B0604020202020204" pitchFamily="34" charset="0"/>
                        </a:rPr>
                        <a:t>-&gt;SA#96 (Jun. 2022)</a:t>
                      </a:r>
                      <a:endParaRPr lang="sv-SE" altLang="zh-CN" sz="1050" b="1"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SimSun" panose="02010600030101010101" pitchFamily="2" charset="-122"/>
                          <a:cs typeface="+mn-cs"/>
                        </a:rPr>
                        <a:t>Samsung</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Slicing</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205572" y="4062800"/>
            <a:ext cx="5562768" cy="2308324"/>
          </a:xfrm>
          <a:prstGeom prst="rect">
            <a:avLst/>
          </a:prstGeom>
        </p:spPr>
        <p:txBody>
          <a:bodyPr wrap="square">
            <a:spAutoFit/>
          </a:bodyPr>
          <a:lstStyle/>
          <a:p>
            <a:pPr lvl="0" defTabSz="1219170" eaLnBrk="1" fontAlgn="auto" hangingPunct="1">
              <a:spcBef>
                <a:spcPts val="0"/>
              </a:spcBef>
              <a:spcAft>
                <a:spcPts val="0"/>
              </a:spcAft>
              <a:defRPr/>
            </a:pPr>
            <a:r>
              <a:rPr lang="en-US" altLang="zh-CN" sz="1200" b="1" dirty="0" smtClean="0">
                <a:solidFill>
                  <a:srgbClr val="FF0000"/>
                </a:solidFill>
                <a:latin typeface="Calibri" pitchFamily="34" charset="0"/>
                <a:cs typeface="Arial" charset="0"/>
              </a:rPr>
              <a:t>OAM_NPN: </a:t>
            </a:r>
            <a:endParaRPr lang="en-US" altLang="zh-CN" sz="1200" dirty="0">
              <a:solidFill>
                <a:srgbClr val="FF0000"/>
              </a:solidFill>
              <a:latin typeface="Calibri" pitchFamily="34" charset="0"/>
              <a:cs typeface="Arial" charset="0"/>
            </a:endParaRP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Agreed </a:t>
            </a:r>
            <a:r>
              <a:rPr lang="en-US" altLang="zh-CN" sz="1200" dirty="0">
                <a:solidFill>
                  <a:prstClr val="black"/>
                </a:solidFill>
                <a:latin typeface="Calibri" pitchFamily="34" charset="0"/>
                <a:cs typeface="Arial" charset="0"/>
              </a:rPr>
              <a:t>solutions for management of SNPN.</a:t>
            </a: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Agreed </a:t>
            </a:r>
            <a:r>
              <a:rPr lang="en-US" altLang="zh-CN" sz="1200" dirty="0">
                <a:solidFill>
                  <a:prstClr val="black"/>
                </a:solidFill>
                <a:latin typeface="Calibri" pitchFamily="34" charset="0"/>
                <a:cs typeface="Arial" charset="0"/>
              </a:rPr>
              <a:t>solutions for management of </a:t>
            </a:r>
            <a:r>
              <a:rPr lang="en-US" altLang="zh-CN" sz="1200" dirty="0" smtClean="0">
                <a:solidFill>
                  <a:prstClr val="black"/>
                </a:solidFill>
                <a:latin typeface="Calibri" pitchFamily="34" charset="0"/>
                <a:cs typeface="Arial" charset="0"/>
              </a:rPr>
              <a:t>PNI-NPN</a:t>
            </a: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Agreed to send the draft TS 28.557 for SA Approval</a:t>
            </a:r>
          </a:p>
          <a:p>
            <a:pPr defTabSz="1219170" eaLnBrk="1" fontAlgn="auto" hangingPunct="1">
              <a:spcBef>
                <a:spcPts val="0"/>
              </a:spcBef>
              <a:spcAft>
                <a:spcPts val="0"/>
              </a:spcAft>
              <a:defRPr/>
            </a:pPr>
            <a:endParaRPr lang="en-US" altLang="zh-CN" sz="1200" b="1" dirty="0" smtClean="0">
              <a:solidFill>
                <a:prstClr val="black"/>
              </a:solidFill>
              <a:latin typeface="Calibri" pitchFamily="34" charset="0"/>
              <a:cs typeface="Arial" charset="0"/>
            </a:endParaRPr>
          </a:p>
          <a:p>
            <a:pPr defTabSz="1219170" eaLnBrk="1" fontAlgn="auto" hangingPunct="1">
              <a:spcBef>
                <a:spcPts val="0"/>
              </a:spcBef>
              <a:spcAft>
                <a:spcPts val="0"/>
              </a:spcAft>
              <a:defRPr/>
            </a:pPr>
            <a:r>
              <a:rPr lang="en-US" altLang="zh-CN" sz="1200" b="1" dirty="0" err="1" smtClean="0">
                <a:solidFill>
                  <a:srgbClr val="FF0000"/>
                </a:solidFill>
                <a:latin typeface="Calibri" pitchFamily="34" charset="0"/>
                <a:cs typeface="Arial" charset="0"/>
              </a:rPr>
              <a:t>eMEMTANE</a:t>
            </a:r>
            <a:r>
              <a:rPr lang="en-US" altLang="zh-CN" sz="1200" b="1" dirty="0" smtClean="0">
                <a:solidFill>
                  <a:srgbClr val="FF0000"/>
                </a:solidFill>
                <a:latin typeface="Calibri" pitchFamily="34" charset="0"/>
                <a:cs typeface="Arial" charset="0"/>
              </a:rPr>
              <a:t>: </a:t>
            </a:r>
            <a:r>
              <a:rPr lang="en-US" altLang="zh-CN" sz="1200" dirty="0">
                <a:solidFill>
                  <a:prstClr val="black"/>
                </a:solidFill>
                <a:latin typeface="Calibri" pitchFamily="34" charset="0"/>
                <a:cs typeface="Arial" charset="0"/>
              </a:rPr>
              <a:t>The </a:t>
            </a:r>
            <a:r>
              <a:rPr lang="en-US" altLang="zh-CN" sz="1200" dirty="0" err="1">
                <a:solidFill>
                  <a:prstClr val="black"/>
                </a:solidFill>
                <a:latin typeface="Calibri" pitchFamily="34" charset="0"/>
                <a:cs typeface="Arial" charset="0"/>
              </a:rPr>
              <a:t>downscoping</a:t>
            </a:r>
            <a:r>
              <a:rPr lang="en-US" altLang="zh-CN" sz="1200" dirty="0">
                <a:solidFill>
                  <a:prstClr val="black"/>
                </a:solidFill>
                <a:latin typeface="Calibri" pitchFamily="34" charset="0"/>
                <a:cs typeface="Arial" charset="0"/>
              </a:rPr>
              <a:t> to this WI is proposed in </a:t>
            </a:r>
            <a:r>
              <a:rPr lang="en-US" altLang="zh-CN" sz="1200" dirty="0" smtClean="0">
                <a:solidFill>
                  <a:prstClr val="black"/>
                </a:solidFill>
                <a:latin typeface="Calibri" pitchFamily="34" charset="0"/>
                <a:cs typeface="Arial" charset="0"/>
              </a:rPr>
              <a:t>S5-221223.</a:t>
            </a:r>
            <a:endParaRPr lang="en-US" altLang="zh-CN" sz="1200" dirty="0">
              <a:latin typeface="+mn-lt"/>
            </a:endParaRPr>
          </a:p>
          <a:p>
            <a:pPr defTabSz="1219170" eaLnBrk="1" fontAlgn="auto" hangingPunct="1">
              <a:spcBef>
                <a:spcPts val="0"/>
              </a:spcBef>
              <a:spcAft>
                <a:spcPts val="0"/>
              </a:spcAft>
              <a:defRPr/>
            </a:pPr>
            <a:endParaRPr lang="en-US" altLang="zh-CN" sz="1200" dirty="0" smtClean="0">
              <a:latin typeface="+mn-lt"/>
            </a:endParaRPr>
          </a:p>
          <a:p>
            <a:pPr lvl="0" defTabSz="1219170" eaLnBrk="1" fontAlgn="auto" hangingPunct="1">
              <a:spcBef>
                <a:spcPts val="0"/>
              </a:spcBef>
              <a:spcAft>
                <a:spcPts val="0"/>
              </a:spcAft>
              <a:defRPr/>
            </a:pPr>
            <a:r>
              <a:rPr lang="en-US" altLang="zh-CN" sz="1200" b="1" dirty="0">
                <a:solidFill>
                  <a:prstClr val="black"/>
                </a:solidFill>
                <a:latin typeface="Calibri"/>
                <a:cs typeface="Arial" charset="0"/>
              </a:rPr>
              <a:t>EMA5SLA: </a:t>
            </a:r>
            <a:r>
              <a:rPr lang="en-US" altLang="zh-CN" sz="1200" dirty="0">
                <a:solidFill>
                  <a:prstClr val="black"/>
                </a:solidFill>
                <a:latin typeface="Calibri"/>
                <a:cs typeface="Arial" charset="0"/>
              </a:rPr>
              <a:t>The Completion status is 100% and following items have been approved for EMA5SLA during this e-meeting:</a:t>
            </a:r>
            <a:endParaRPr lang="en-US" altLang="zh-CN" sz="1200" dirty="0" smtClean="0">
              <a:solidFill>
                <a:prstClr val="black"/>
              </a:solidFill>
              <a:latin typeface="Calibri"/>
              <a:cs typeface="Arial" charset="0"/>
            </a:endParaRP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Rel-17 </a:t>
            </a:r>
            <a:r>
              <a:rPr lang="en-US" altLang="zh-CN" sz="1200" dirty="0">
                <a:solidFill>
                  <a:prstClr val="black"/>
                </a:solidFill>
                <a:latin typeface="Calibri" pitchFamily="34" charset="0"/>
                <a:cs typeface="Arial" charset="0"/>
              </a:rPr>
              <a:t>CR 28.541 Update </a:t>
            </a:r>
            <a:r>
              <a:rPr lang="en-US" altLang="zh-CN" sz="1200" dirty="0" err="1">
                <a:solidFill>
                  <a:prstClr val="black"/>
                </a:solidFill>
                <a:latin typeface="Calibri" pitchFamily="34" charset="0"/>
                <a:cs typeface="Arial" charset="0"/>
              </a:rPr>
              <a:t>RANSliceSubnetProfile</a:t>
            </a:r>
            <a:r>
              <a:rPr lang="en-US" altLang="zh-CN" sz="1200" dirty="0">
                <a:solidFill>
                  <a:prstClr val="black"/>
                </a:solidFill>
                <a:latin typeface="Calibri" pitchFamily="34" charset="0"/>
                <a:cs typeface="Arial" charset="0"/>
              </a:rPr>
              <a:t> attributes</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Rel-17 </a:t>
            </a:r>
            <a:r>
              <a:rPr lang="en-US" altLang="zh-CN" sz="1200" dirty="0">
                <a:solidFill>
                  <a:prstClr val="black"/>
                </a:solidFill>
                <a:latin typeface="Calibri" pitchFamily="34" charset="0"/>
                <a:cs typeface="Arial" charset="0"/>
              </a:rPr>
              <a:t>CR 28.541 Update energy efficiency attribute</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TS </a:t>
            </a:r>
            <a:r>
              <a:rPr lang="en-US" altLang="zh-CN" sz="1200" dirty="0">
                <a:solidFill>
                  <a:prstClr val="black"/>
                </a:solidFill>
                <a:latin typeface="Calibri" pitchFamily="34" charset="0"/>
                <a:cs typeface="Arial" charset="0"/>
              </a:rPr>
              <a:t>28.541 Clean up of eMA5SLA</a:t>
            </a:r>
          </a:p>
        </p:txBody>
      </p:sp>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a:t>
            </a:r>
            <a:r>
              <a:rPr lang="en-US" altLang="zh-CN" sz="3200" kern="0" smtClean="0"/>
              <a:t>WI OAM_NPN/EMA5SLA/eMEMTANE/</a:t>
            </a:r>
            <a:r>
              <a:rPr lang="en-US" altLang="zh-CN" sz="3200"/>
              <a:t>eNETSLICE_PRO</a:t>
            </a:r>
            <a:endParaRPr lang="sv-SE" sz="3200" kern="0" dirty="0"/>
          </a:p>
        </p:txBody>
      </p:sp>
      <p:sp>
        <p:nvSpPr>
          <p:cNvPr id="4" name="矩形 3"/>
          <p:cNvSpPr/>
          <p:nvPr/>
        </p:nvSpPr>
        <p:spPr>
          <a:xfrm>
            <a:off x="5980469" y="4226928"/>
            <a:ext cx="5906928" cy="1569660"/>
          </a:xfrm>
          <a:prstGeom prst="rect">
            <a:avLst/>
          </a:prstGeom>
        </p:spPr>
        <p:txBody>
          <a:bodyPr wrap="square">
            <a:spAutoFit/>
          </a:bodyPr>
          <a:lstStyle/>
          <a:p>
            <a:pPr defTabSz="1219170" eaLnBrk="1" fontAlgn="auto" hangingPunct="1">
              <a:spcBef>
                <a:spcPts val="0"/>
              </a:spcBef>
              <a:spcAft>
                <a:spcPts val="0"/>
              </a:spcAft>
              <a:defRPr/>
            </a:pPr>
            <a:r>
              <a:rPr lang="en-US" altLang="zh-CN" sz="1200" b="1" dirty="0" smtClean="0">
                <a:solidFill>
                  <a:srgbClr val="FF0000"/>
                </a:solidFill>
                <a:latin typeface="+mn-lt"/>
              </a:rPr>
              <a:t>MSAC</a:t>
            </a:r>
            <a:r>
              <a:rPr lang="en-US" altLang="zh-CN" sz="1200" b="1" dirty="0" smtClean="0">
                <a:solidFill>
                  <a:srgbClr val="FF0000"/>
                </a:solidFill>
                <a:latin typeface="+mn-lt"/>
                <a:cs typeface="Arial" charset="0"/>
              </a:rPr>
              <a:t>: </a:t>
            </a:r>
            <a:r>
              <a:rPr lang="en-US" altLang="zh-CN" sz="1200" dirty="0" smtClean="0">
                <a:solidFill>
                  <a:prstClr val="black"/>
                </a:solidFill>
                <a:latin typeface="+mn-lt"/>
                <a:cs typeface="Arial" charset="0"/>
              </a:rPr>
              <a:t>enhance </a:t>
            </a:r>
            <a:r>
              <a:rPr lang="en-US" altLang="zh-CN" sz="1200" dirty="0">
                <a:solidFill>
                  <a:prstClr val="black"/>
                </a:solidFill>
                <a:latin typeface="+mn-lt"/>
                <a:cs typeface="Arial" charset="0"/>
              </a:rPr>
              <a:t>NRM to support access control For both stage 2 and stage 3 submitted and discussed, a few problems are addressed in this meeting. </a:t>
            </a:r>
            <a:r>
              <a:rPr lang="en-US" altLang="zh-CN" sz="1200" dirty="0" smtClean="0">
                <a:solidFill>
                  <a:prstClr val="black"/>
                </a:solidFill>
                <a:latin typeface="+mn-lt"/>
                <a:cs typeface="Arial" charset="0"/>
              </a:rPr>
              <a:t>Stage </a:t>
            </a:r>
            <a:r>
              <a:rPr lang="en-US" altLang="zh-CN" sz="1200" dirty="0">
                <a:solidFill>
                  <a:prstClr val="black"/>
                </a:solidFill>
                <a:latin typeface="+mn-lt"/>
                <a:cs typeface="Arial" charset="0"/>
              </a:rPr>
              <a:t>2 network resource mode, and corresponding Stage 3 code for access control need further </a:t>
            </a:r>
            <a:r>
              <a:rPr lang="en-US" altLang="zh-CN" sz="1200" dirty="0" smtClean="0">
                <a:solidFill>
                  <a:prstClr val="black"/>
                </a:solidFill>
                <a:latin typeface="+mn-lt"/>
                <a:cs typeface="Arial" charset="0"/>
              </a:rPr>
              <a:t>improved.</a:t>
            </a:r>
          </a:p>
          <a:p>
            <a:pPr defTabSz="1219170" eaLnBrk="1" fontAlgn="auto" hangingPunct="1">
              <a:spcBef>
                <a:spcPts val="0"/>
              </a:spcBef>
              <a:spcAft>
                <a:spcPts val="0"/>
              </a:spcAft>
              <a:defRPr/>
            </a:pPr>
            <a:endParaRPr lang="en-US" altLang="zh-CN" sz="1200" b="1" dirty="0" smtClean="0">
              <a:latin typeface="+mn-lt"/>
            </a:endParaRPr>
          </a:p>
          <a:p>
            <a:pPr defTabSz="1219170" eaLnBrk="1" fontAlgn="auto" hangingPunct="1">
              <a:spcBef>
                <a:spcPts val="0"/>
              </a:spcBef>
              <a:spcAft>
                <a:spcPts val="0"/>
              </a:spcAft>
              <a:defRPr/>
            </a:pPr>
            <a:r>
              <a:rPr lang="en-US" altLang="zh-CN" sz="1200" b="1" dirty="0" err="1" smtClean="0">
                <a:solidFill>
                  <a:srgbClr val="FF0000"/>
                </a:solidFill>
                <a:latin typeface="+mn-lt"/>
              </a:rPr>
              <a:t>eNETSLICE_PRO</a:t>
            </a:r>
            <a:r>
              <a:rPr lang="en-US" altLang="zh-CN" sz="1200" b="1" dirty="0" smtClean="0">
                <a:solidFill>
                  <a:srgbClr val="FF0000"/>
                </a:solidFill>
                <a:latin typeface="+mn-lt"/>
              </a:rPr>
              <a:t>:</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An </a:t>
            </a:r>
            <a:r>
              <a:rPr lang="en-US" altLang="zh-CN" sz="1200" dirty="0">
                <a:solidFill>
                  <a:prstClr val="black"/>
                </a:solidFill>
                <a:latin typeface="Calibri" pitchFamily="34" charset="0"/>
                <a:cs typeface="Arial" charset="0"/>
              </a:rPr>
              <a:t>exception is submitted</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First </a:t>
            </a:r>
            <a:r>
              <a:rPr lang="en-US" altLang="zh-CN" sz="1200" dirty="0">
                <a:solidFill>
                  <a:prstClr val="black"/>
                </a:solidFill>
                <a:latin typeface="Calibri" pitchFamily="34" charset="0"/>
                <a:cs typeface="Arial" charset="0"/>
              </a:rPr>
              <a:t>attempt to fix stage 3 got approved</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Topic </a:t>
            </a:r>
            <a:r>
              <a:rPr lang="en-US" altLang="zh-CN" sz="1200" dirty="0">
                <a:solidFill>
                  <a:prstClr val="black"/>
                </a:solidFill>
                <a:latin typeface="Calibri" pitchFamily="34" charset="0"/>
                <a:cs typeface="Arial" charset="0"/>
              </a:rPr>
              <a:t>discussed (but not agreed) slice subnet capabilities, feasibility check, reservation</a:t>
            </a:r>
          </a:p>
        </p:txBody>
      </p:sp>
    </p:spTree>
    <p:extLst>
      <p:ext uri="{BB962C8B-B14F-4D97-AF65-F5344CB8AC3E}">
        <p14:creationId xmlns:p14="http://schemas.microsoft.com/office/powerpoint/2010/main" val="2945815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95770" y="3159192"/>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65953302"/>
              </p:ext>
            </p:extLst>
          </p:nvPr>
        </p:nvGraphicFramePr>
        <p:xfrm>
          <a:off x="295770" y="729279"/>
          <a:ext cx="11681825" cy="2343150"/>
        </p:xfrm>
        <a:graphic>
          <a:graphicData uri="http://schemas.openxmlformats.org/drawingml/2006/table">
            <a:tbl>
              <a:tblPr firstRow="1" bandRow="1">
                <a:tableStyleId>{5C22544A-7EE6-4342-B048-85BDC9FD1C3A}</a:tableStyleId>
              </a:tblPr>
              <a:tblGrid>
                <a:gridCol w="879888"/>
                <a:gridCol w="1899557"/>
                <a:gridCol w="1463158"/>
                <a:gridCol w="2174243"/>
                <a:gridCol w="1007795"/>
                <a:gridCol w="1461649"/>
                <a:gridCol w="771207"/>
                <a:gridCol w="1153299"/>
                <a:gridCol w="871029"/>
              </a:tblGrid>
              <a:tr h="402272">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 Title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mn-lt"/>
                          <a:cs typeface="Arial" panose="020B0604020202020204" pitchFamily="34" charset="0"/>
                        </a:rPr>
                        <a:t>Tdoc</a:t>
                      </a:r>
                      <a:r>
                        <a:rPr lang="en-US" altLang="zh-CN" sz="1200" dirty="0">
                          <a:latin typeface="+mn-lt"/>
                          <a:cs typeface="Arial" panose="020B0604020202020204" pitchFamily="34" charset="0"/>
                        </a:rPr>
                        <a:t> reference</a:t>
                      </a:r>
                      <a:endParaRPr lang="sv-SE" sz="1200" dirty="0">
                        <a:latin typeface="+mn-lt"/>
                        <a:cs typeface="Arial" panose="020B0604020202020204" pitchFamily="34" charset="0"/>
                      </a:endParaRPr>
                    </a:p>
                  </a:txBody>
                  <a:tcPr anchor="ctr">
                    <a:solidFill>
                      <a:srgbClr val="92D050"/>
                    </a:solidFill>
                  </a:tcPr>
                </a:tc>
                <a:tc>
                  <a:txBody>
                    <a:bodyPr/>
                    <a:lstStyle/>
                    <a:p>
                      <a:pPr algn="ctr"/>
                      <a:r>
                        <a:rPr lang="sv-SE" sz="1200" dirty="0">
                          <a:latin typeface="+mn-lt"/>
                          <a:cs typeface="Arial" panose="020B0604020202020204" pitchFamily="34" charset="0"/>
                        </a:rPr>
                        <a:t>Target date</a:t>
                      </a:r>
                    </a:p>
                  </a:txBody>
                  <a:tcPr anchor="ctr">
                    <a:solidFill>
                      <a:srgbClr val="92D050"/>
                    </a:solidFill>
                  </a:tcPr>
                </a:tc>
                <a:tc>
                  <a:txBody>
                    <a:bodyPr/>
                    <a:lstStyle/>
                    <a:p>
                      <a:pPr algn="ctr"/>
                      <a:r>
                        <a:rPr lang="sv-SE" sz="1200" dirty="0">
                          <a:latin typeface="+mn-lt"/>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tr>
              <a:tr h="31176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FS_EE5G</a:t>
                      </a:r>
                      <a:endParaRPr lang="zh-CN" sz="1200" b="1" kern="1200" dirty="0">
                        <a:solidFill>
                          <a:schemeClr val="tx1"/>
                        </a:solidFill>
                        <a:effectLst/>
                        <a:latin typeface="+mn-lt"/>
                        <a:ea typeface="+mn-ea"/>
                        <a:cs typeface="+mn-cs"/>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mn-lt"/>
                          <a:ea typeface="+mn-ea"/>
                          <a:cs typeface="+mn-cs"/>
                        </a:rPr>
                        <a:t>Study on new aspects of EE for 5G networks</a:t>
                      </a:r>
                      <a:endParaRPr lang="zh-CN" sz="1200" kern="1200" dirty="0">
                        <a:solidFill>
                          <a:srgbClr val="000000"/>
                        </a:solidFill>
                        <a:effectLst/>
                        <a:latin typeface="+mn-lt"/>
                        <a:ea typeface="+mn-ea"/>
                        <a:cs typeface="+mn-cs"/>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mn-cs"/>
                        </a:rPr>
                        <a:t>70%-&gt;75%-&gt;80%-&gt;</a:t>
                      </a:r>
                      <a:r>
                        <a:rPr lang="en-US" altLang="zh-CN" sz="1200" kern="1200" smtClean="0">
                          <a:solidFill>
                            <a:srgbClr val="000000"/>
                          </a:solidFill>
                          <a:effectLst/>
                          <a:latin typeface="+mn-lt"/>
                          <a:ea typeface="+mn-ea"/>
                          <a:cs typeface="+mn-cs"/>
                        </a:rPr>
                        <a:t>90%-&gt;</a:t>
                      </a:r>
                      <a:r>
                        <a:rPr lang="en-US" altLang="zh-CN" sz="1200" b="1" kern="1200" smtClean="0">
                          <a:solidFill>
                            <a:srgbClr val="0000FF"/>
                          </a:solidFill>
                          <a:effectLst/>
                          <a:latin typeface="+mn-lt"/>
                          <a:ea typeface="+mn-ea"/>
                          <a:cs typeface="+mn-cs"/>
                        </a:rPr>
                        <a:t>100%</a:t>
                      </a:r>
                      <a:endParaRPr lang="sv-SE" sz="1200" b="1" kern="1200" dirty="0">
                        <a:solidFill>
                          <a:srgbClr val="0000FF"/>
                        </a:solidFill>
                        <a:effectLst/>
                        <a:latin typeface="+mn-lt"/>
                        <a:ea typeface="+mn-ea"/>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mn-cs"/>
                        </a:rPr>
                        <a:t>TR 28.813</a:t>
                      </a:r>
                    </a:p>
                  </a:txBody>
                  <a:tcPr marL="68580" marR="68580" marT="0" marB="0" anchor="ctr">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kern="1200" smtClean="0">
                          <a:solidFill>
                            <a:srgbClr val="000000"/>
                          </a:solidFill>
                          <a:effectLst/>
                          <a:latin typeface="+mn-lt"/>
                          <a:ea typeface="+mn-ea"/>
                          <a:cs typeface="+mn-cs"/>
                        </a:rPr>
                        <a:t>SP-200188</a:t>
                      </a:r>
                      <a:endParaRPr lang="sv-SE" sz="1200" kern="1200" dirty="0">
                        <a:solidFill>
                          <a:srgbClr val="000000"/>
                        </a:solidFill>
                        <a:effectLst/>
                        <a:latin typeface="+mn-lt"/>
                        <a:ea typeface="+mn-ea"/>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200" b="0" kern="1200" dirty="0" smtClean="0">
                          <a:solidFill>
                            <a:schemeClr val="tx1"/>
                          </a:solidFill>
                          <a:effectLst/>
                          <a:latin typeface="+mn-lt"/>
                          <a:ea typeface="+mn-ea"/>
                          <a:cs typeface="Arial" panose="020B0604020202020204" pitchFamily="34" charset="0"/>
                        </a:rPr>
                        <a:t>SA#94 (Dec. 2021)</a:t>
                      </a:r>
                      <a:endParaRPr lang="sv-SE" altLang="zh-CN" sz="1200" b="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Orange</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SA2/EE</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Energy saving</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r>
              <a:tr h="20929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FS_YANG</a:t>
                      </a:r>
                      <a:endParaRPr lang="zh-CN" sz="120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kern="1200" dirty="0">
                          <a:solidFill>
                            <a:srgbClr val="000000"/>
                          </a:solidFill>
                          <a:effectLst/>
                          <a:latin typeface="+mn-lt"/>
                          <a:ea typeface="+mn-ea"/>
                          <a:cs typeface="+mn-cs"/>
                        </a:rPr>
                        <a:t>Study on YANG PUSH </a:t>
                      </a:r>
                      <a:endParaRPr lang="zh-CN" sz="1200" kern="1200" dirty="0">
                        <a:solidFill>
                          <a:srgbClr val="000000"/>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mn-cs"/>
                        </a:rPr>
                        <a:t>5%-&gt;10%-&gt;10%-&gt;</a:t>
                      </a:r>
                      <a:r>
                        <a:rPr lang="en-US" altLang="zh-CN" sz="1200" kern="1200" smtClean="0">
                          <a:solidFill>
                            <a:srgbClr val="000000"/>
                          </a:solidFill>
                          <a:effectLst/>
                          <a:latin typeface="+mn-lt"/>
                          <a:ea typeface="+mn-ea"/>
                          <a:cs typeface="+mn-cs"/>
                        </a:rPr>
                        <a:t>10</a:t>
                      </a:r>
                      <a:r>
                        <a:rPr lang="en-US" altLang="zh-CN" sz="1200" kern="1200" smtClean="0">
                          <a:solidFill>
                            <a:srgbClr val="000000"/>
                          </a:solidFill>
                          <a:effectLst/>
                          <a:latin typeface="+mn-lt"/>
                          <a:ea typeface="+mn-ea"/>
                          <a:cs typeface="+mn-cs"/>
                        </a:rPr>
                        <a:t>%-&gt;100%?</a:t>
                      </a:r>
                      <a:endParaRPr lang="sv-SE" altLang="zh-CN" sz="1200" kern="1200" dirty="0">
                        <a:solidFill>
                          <a:srgbClr val="000000"/>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rgbClr val="000000"/>
                          </a:solidFill>
                          <a:effectLst/>
                          <a:latin typeface="+mn-lt"/>
                          <a:ea typeface="+mn-ea"/>
                          <a:cs typeface="+mn-cs"/>
                        </a:rPr>
                        <a:t>TR 28.818</a:t>
                      </a:r>
                      <a:endParaRPr lang="sv-SE" sz="1200" kern="1200" dirty="0">
                        <a:solidFill>
                          <a:srgbClr val="000000"/>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kern="1200" dirty="0" smtClean="0">
                          <a:solidFill>
                            <a:srgbClr val="000000"/>
                          </a:solidFill>
                          <a:effectLst/>
                          <a:latin typeface="+mn-lt"/>
                          <a:ea typeface="+mn-ea"/>
                          <a:cs typeface="+mn-cs"/>
                        </a:rPr>
                        <a:t>SP-200765</a:t>
                      </a:r>
                      <a:endParaRPr lang="sv-SE" sz="1200" kern="1200" dirty="0">
                        <a:solidFill>
                          <a:srgbClr val="000000"/>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200" b="1" kern="1200" dirty="0" smtClean="0">
                          <a:solidFill>
                            <a:schemeClr val="tx1"/>
                          </a:solidFill>
                          <a:effectLst/>
                          <a:latin typeface="+mn-lt"/>
                          <a:ea typeface="+mn-ea"/>
                          <a:cs typeface="Arial" panose="020B0604020202020204" pitchFamily="34" charset="0"/>
                        </a:rPr>
                        <a:t>SA#95 (Mar. 2022)</a:t>
                      </a:r>
                      <a:endParaRPr lang="sv-SE" altLang="zh-CN" sz="1200" b="0" kern="1200" dirty="0" smtClean="0">
                        <a:solidFill>
                          <a:schemeClr val="tx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mn-ea"/>
                          <a:cs typeface="+mn-cs"/>
                        </a:rPr>
                        <a:t>Ericsson</a:t>
                      </a:r>
                      <a:endParaRPr lang="sv-SE" sz="120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mn-ea"/>
                          <a:cs typeface="+mn-cs"/>
                        </a:rPr>
                        <a:t>ONAP</a:t>
                      </a:r>
                      <a:endParaRPr lang="sv-SE" sz="120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mn-ea"/>
                          <a:cs typeface="+mn-cs"/>
                        </a:rPr>
                        <a:t>YANG</a:t>
                      </a:r>
                      <a:endParaRPr lang="sv-SE" sz="120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33825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1" kern="1200" dirty="0" smtClean="0">
                          <a:solidFill>
                            <a:schemeClr val="tx1"/>
                          </a:solidFill>
                          <a:effectLst/>
                          <a:latin typeface="+mn-lt"/>
                          <a:ea typeface="+mn-ea"/>
                          <a:cs typeface="+mn-cs"/>
                        </a:rPr>
                        <a:t>FS_CICDNS</a:t>
                      </a:r>
                      <a:endParaRPr lang="zh-CN" sz="120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mn-cs"/>
                        </a:rPr>
                        <a:t>continuous integration continuous delivery support for 3GPP NFs</a:t>
                      </a:r>
                      <a:endParaRPr lang="zh-CN" sz="1200" kern="1200" dirty="0">
                        <a:solidFill>
                          <a:srgbClr val="000000"/>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kern="1200" dirty="0" smtClean="0">
                          <a:solidFill>
                            <a:srgbClr val="000000"/>
                          </a:solidFill>
                          <a:effectLst/>
                          <a:latin typeface="+mn-lt"/>
                          <a:ea typeface="+mn-ea"/>
                          <a:cs typeface="+mn-cs"/>
                        </a:rPr>
                        <a:t>0%-&gt;15%-&gt;30%-&gt;50%-&gt;75%</a:t>
                      </a:r>
                      <a:r>
                        <a:rPr lang="en-US" sz="1200" kern="1200" dirty="0" smtClean="0">
                          <a:solidFill>
                            <a:srgbClr val="000000"/>
                          </a:solidFill>
                          <a:effectLst/>
                          <a:latin typeface="+mn-lt"/>
                          <a:ea typeface="+mn-ea"/>
                          <a:cs typeface="+mn-cs"/>
                        </a:rPr>
                        <a:t>-&gt;80%</a:t>
                      </a:r>
                      <a:endParaRPr lang="sv-SE" sz="1200" kern="1200" dirty="0">
                        <a:solidFill>
                          <a:srgbClr val="000000"/>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mn-cs"/>
                        </a:rPr>
                        <a:t>TR 28.819</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kern="1200" dirty="0" smtClean="0">
                          <a:solidFill>
                            <a:srgbClr val="000000"/>
                          </a:solidFill>
                          <a:effectLst/>
                          <a:latin typeface="+mn-lt"/>
                          <a:ea typeface="+mn-ea"/>
                          <a:cs typeface="+mn-cs"/>
                        </a:rPr>
                        <a:t>SP-210133</a:t>
                      </a:r>
                      <a:endParaRPr lang="sv-SE" sz="1200" kern="1200" dirty="0">
                        <a:solidFill>
                          <a:srgbClr val="000000"/>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b="0" kern="1200" dirty="0" smtClean="0">
                          <a:solidFill>
                            <a:schemeClr val="dk1"/>
                          </a:solidFill>
                          <a:effectLst/>
                          <a:latin typeface="+mn-lt"/>
                          <a:ea typeface="SimSun" panose="02010600030101010101" pitchFamily="2" charset="-122"/>
                          <a:cs typeface="+mn-cs"/>
                        </a:rPr>
                        <a:t>SA#95 (Mar.2022)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b="1" kern="1200" dirty="0" smtClean="0">
                          <a:solidFill>
                            <a:schemeClr val="dk1"/>
                          </a:solidFill>
                          <a:effectLst/>
                          <a:latin typeface="+mn-lt"/>
                          <a:ea typeface="SimSun" panose="02010600030101010101" pitchFamily="2" charset="-122"/>
                          <a:cs typeface="+mn-cs"/>
                        </a:rPr>
                        <a:t>-&gt;</a:t>
                      </a:r>
                      <a:r>
                        <a:rPr lang="sv-SE" altLang="zh-CN" sz="1200" b="1" kern="1200" dirty="0" smtClean="0">
                          <a:solidFill>
                            <a:schemeClr val="tx1"/>
                          </a:solidFill>
                          <a:effectLst/>
                          <a:latin typeface="+mn-lt"/>
                          <a:ea typeface="SimSun" panose="02010600030101010101" pitchFamily="2" charset="-122"/>
                          <a:cs typeface="+mn-cs"/>
                        </a:rPr>
                        <a:t>SA#96 (Jun. 2022)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Lenovo, China Mobile</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ETSI NFV</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41330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1" dirty="0" smtClean="0">
                          <a:solidFill>
                            <a:schemeClr val="tx1"/>
                          </a:solidFill>
                          <a:effectLst/>
                          <a:latin typeface="+mn-lt"/>
                          <a:ea typeface="+mn-ea"/>
                          <a:cs typeface="Arial" panose="020B0604020202020204" pitchFamily="34" charset="0"/>
                        </a:rPr>
                        <a:t>FS_MANS</a:t>
                      </a:r>
                      <a:endParaRPr lang="zh-CN" altLang="zh-CN" sz="1200" b="1" dirty="0" smtClean="0">
                        <a:solidFill>
                          <a:schemeClr val="tx1"/>
                        </a:solidFill>
                        <a:effectLst/>
                        <a:latin typeface="+mn-lt"/>
                        <a:ea typeface="+mn-ea"/>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smtClean="0">
                          <a:effectLst/>
                          <a:latin typeface="+mn-lt"/>
                          <a:ea typeface="+mn-ea"/>
                          <a:cs typeface="Arial" panose="020B0604020202020204" pitchFamily="34" charset="0"/>
                        </a:rPr>
                        <a:t>Study on Management Aspects of 5G Network Sharing</a:t>
                      </a:r>
                      <a:endParaRPr lang="zh-CN" sz="1200" dirty="0">
                        <a:effectLst/>
                        <a:latin typeface="+mn-lt"/>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120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5</a:t>
                      </a:r>
                      <a:r>
                        <a:rPr lang="en-US" altLang="zh-CN" sz="1200" kern="1200" dirty="0" smtClean="0">
                          <a:solidFill>
                            <a:schemeClr val="dk1"/>
                          </a:solidFill>
                          <a:effectLst/>
                          <a:latin typeface="+mn-lt"/>
                          <a:ea typeface="SimSun" panose="02010600030101010101" pitchFamily="2" charset="-122"/>
                          <a:cs typeface="Arial" panose="020B0604020202020204" pitchFamily="34" charset="0"/>
                        </a:rPr>
                        <a:t>%-&gt;90%-&gt;</a:t>
                      </a:r>
                      <a:r>
                        <a:rPr lang="en-US" altLang="zh-CN" sz="1200" b="1" kern="1200" dirty="0" smtClean="0">
                          <a:solidFill>
                            <a:srgbClr val="0000FF"/>
                          </a:solidFill>
                          <a:effectLst/>
                          <a:latin typeface="+mn-lt"/>
                          <a:ea typeface="SimSun" panose="02010600030101010101" pitchFamily="2" charset="-122"/>
                          <a:cs typeface="Arial" panose="020B0604020202020204" pitchFamily="34" charset="0"/>
                        </a:rPr>
                        <a:t>100%</a:t>
                      </a:r>
                      <a:endParaRPr lang="sv-SE" sz="1200" b="1" kern="1200" dirty="0">
                        <a:solidFill>
                          <a:srgbClr val="0000FF"/>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kern="1200" dirty="0" smtClean="0">
                          <a:solidFill>
                            <a:schemeClr val="dk1"/>
                          </a:solidFill>
                          <a:effectLst/>
                          <a:latin typeface="+mn-lt"/>
                          <a:ea typeface="+mn-ea"/>
                          <a:cs typeface="Arial" panose="020B0604020202020204" pitchFamily="34" charset="0"/>
                        </a:rPr>
                        <a:t>TR 28.825</a:t>
                      </a:r>
                    </a:p>
                  </a:txBody>
                  <a:tcPr marL="68580" marR="68580" marT="0" marB="0" anchor="ctr">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SP-210387</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200" b="0" kern="1200" dirty="0" smtClean="0">
                          <a:solidFill>
                            <a:schemeClr val="tx1"/>
                          </a:solidFill>
                          <a:effectLst/>
                          <a:latin typeface="+mn-lt"/>
                          <a:ea typeface="+mn-ea"/>
                          <a:cs typeface="Arial" panose="020B0604020202020204" pitchFamily="34" charset="0"/>
                        </a:rPr>
                        <a:t>SA#94(Dec2021)</a:t>
                      </a: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China Unicom</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RAN3</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r>
            </a:tbl>
          </a:graphicData>
        </a:graphic>
      </p:graphicFrame>
      <p:sp>
        <p:nvSpPr>
          <p:cNvPr id="5" name="Title 1"/>
          <p:cNvSpPr txBox="1">
            <a:spLocks/>
          </p:cNvSpPr>
          <p:nvPr/>
        </p:nvSpPr>
        <p:spPr>
          <a:xfrm>
            <a:off x="0" y="4603"/>
            <a:ext cx="10344778"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smtClean="0"/>
              <a:t>Rel-17 SI FS_EE5G/</a:t>
            </a:r>
            <a:r>
              <a:rPr lang="en-GB" altLang="zh-CN" sz="2800" dirty="0" smtClean="0"/>
              <a:t>FS_YANG/FS_CICDNS/</a:t>
            </a:r>
            <a:r>
              <a:rPr lang="en-GB" altLang="zh-CN" sz="2800" dirty="0" err="1" smtClean="0"/>
              <a:t>FS_eEDGE_Mgt</a:t>
            </a:r>
            <a:r>
              <a:rPr lang="en-GB" altLang="zh-CN" sz="2800" dirty="0" smtClean="0"/>
              <a:t>/FS_MANS</a:t>
            </a:r>
            <a:endParaRPr lang="en-GB" altLang="zh-CN" sz="2800" dirty="0"/>
          </a:p>
          <a:p>
            <a:endParaRPr lang="en-GB" altLang="zh-CN" sz="2800" dirty="0"/>
          </a:p>
        </p:txBody>
      </p:sp>
      <p:sp>
        <p:nvSpPr>
          <p:cNvPr id="4" name="矩形 3"/>
          <p:cNvSpPr/>
          <p:nvPr/>
        </p:nvSpPr>
        <p:spPr>
          <a:xfrm>
            <a:off x="6778922" y="3257420"/>
            <a:ext cx="4751196" cy="1815882"/>
          </a:xfrm>
          <a:prstGeom prst="rect">
            <a:avLst/>
          </a:prstGeom>
        </p:spPr>
        <p:txBody>
          <a:bodyPr wrap="square">
            <a:spAutoFit/>
          </a:bodyPr>
          <a:lstStyle/>
          <a:p>
            <a:pPr defTabSz="1219170" eaLnBrk="1" fontAlgn="auto" hangingPunct="1">
              <a:spcBef>
                <a:spcPts val="0"/>
              </a:spcBef>
              <a:spcAft>
                <a:spcPts val="0"/>
              </a:spcAft>
              <a:defRPr/>
            </a:pPr>
            <a:endParaRPr lang="en-US" altLang="zh-CN" sz="1400" b="1" dirty="0" smtClean="0">
              <a:latin typeface="Calibri" pitchFamily="34" charset="0"/>
              <a:cs typeface="Arial" charset="0"/>
            </a:endParaRPr>
          </a:p>
          <a:p>
            <a:pPr defTabSz="1219170" eaLnBrk="1" fontAlgn="auto" hangingPunct="1">
              <a:spcBef>
                <a:spcPts val="0"/>
              </a:spcBef>
              <a:spcAft>
                <a:spcPts val="0"/>
              </a:spcAft>
              <a:defRPr/>
            </a:pPr>
            <a:r>
              <a:rPr lang="en-US" altLang="zh-CN" sz="1400" b="1" dirty="0" smtClean="0">
                <a:solidFill>
                  <a:srgbClr val="FF0000"/>
                </a:solidFill>
                <a:latin typeface="Calibri" pitchFamily="34" charset="0"/>
                <a:cs typeface="Arial" charset="0"/>
              </a:rPr>
              <a:t>FS_CICDNS</a:t>
            </a:r>
            <a:r>
              <a:rPr lang="en-US" altLang="zh-CN" sz="1400" b="1" dirty="0" smtClean="0">
                <a:latin typeface="Calibri" pitchFamily="34" charset="0"/>
                <a:cs typeface="Arial" charset="0"/>
              </a:rPr>
              <a:t>:</a:t>
            </a:r>
            <a:endParaRPr lang="en-US" altLang="zh-CN" sz="1400" dirty="0">
              <a:latin typeface="Calibri" pitchFamily="34" charset="0"/>
              <a:cs typeface="Arial" charset="0"/>
            </a:endParaRPr>
          </a:p>
          <a:p>
            <a:pPr defTabSz="1219170" eaLnBrk="1" fontAlgn="auto" hangingPunct="1">
              <a:spcBef>
                <a:spcPts val="0"/>
              </a:spcBef>
              <a:spcAft>
                <a:spcPts val="0"/>
              </a:spcAft>
              <a:defRPr/>
            </a:pPr>
            <a:r>
              <a:rPr lang="en-US" sz="1400" dirty="0">
                <a:latin typeface="Calibri" pitchFamily="34" charset="0"/>
                <a:cs typeface="Arial" charset="0"/>
              </a:rPr>
              <a:t>While some contributions were approved, the key contributions regarding the overall 3GPP place in testing and one solution could not find agreeable text in the meeting. However, finally the concepts were agreed and the SID is likely to be completed in the next meeting.</a:t>
            </a:r>
            <a:endParaRPr lang="en-US" sz="1400" dirty="0" smtClean="0">
              <a:latin typeface="Calibri" pitchFamily="34" charset="0"/>
              <a:cs typeface="Arial" charset="0"/>
            </a:endParaRPr>
          </a:p>
          <a:p>
            <a:pPr defTabSz="1219170" eaLnBrk="1" fontAlgn="auto" hangingPunct="1">
              <a:spcBef>
                <a:spcPts val="0"/>
              </a:spcBef>
              <a:spcAft>
                <a:spcPts val="0"/>
              </a:spcAft>
              <a:defRPr/>
            </a:pPr>
            <a:endParaRPr lang="en-US" sz="1400" dirty="0">
              <a:solidFill>
                <a:prstClr val="black"/>
              </a:solidFill>
              <a:latin typeface="Calibri" pitchFamily="34" charset="0"/>
              <a:cs typeface="Arial" charset="0"/>
            </a:endParaRPr>
          </a:p>
        </p:txBody>
      </p:sp>
      <p:sp>
        <p:nvSpPr>
          <p:cNvPr id="3" name="矩形 2"/>
          <p:cNvSpPr/>
          <p:nvPr/>
        </p:nvSpPr>
        <p:spPr>
          <a:xfrm>
            <a:off x="230454" y="3497979"/>
            <a:ext cx="5693393" cy="307777"/>
          </a:xfrm>
          <a:prstGeom prst="rect">
            <a:avLst/>
          </a:prstGeom>
        </p:spPr>
        <p:txBody>
          <a:bodyPr wrap="square">
            <a:spAutoFit/>
          </a:bodyPr>
          <a:lstStyle/>
          <a:p>
            <a:pPr defTabSz="1219170" eaLnBrk="1" fontAlgn="auto" hangingPunct="1">
              <a:spcBef>
                <a:spcPts val="0"/>
              </a:spcBef>
              <a:spcAft>
                <a:spcPts val="0"/>
              </a:spcAft>
              <a:defRPr/>
            </a:pPr>
            <a:r>
              <a:rPr lang="en-US" altLang="zh-CN" sz="1400" b="1" dirty="0" smtClean="0">
                <a:solidFill>
                  <a:srgbClr val="FF0000"/>
                </a:solidFill>
                <a:latin typeface="Calibri" pitchFamily="34" charset="0"/>
                <a:cs typeface="Arial" charset="0"/>
              </a:rPr>
              <a:t>FS_YANG</a:t>
            </a:r>
            <a:r>
              <a:rPr lang="en-US" altLang="zh-CN" sz="1400" b="1" dirty="0">
                <a:solidFill>
                  <a:srgbClr val="FF0000"/>
                </a:solidFill>
                <a:latin typeface="Calibri" pitchFamily="34" charset="0"/>
                <a:cs typeface="Arial" charset="0"/>
              </a:rPr>
              <a:t>: </a:t>
            </a:r>
            <a:r>
              <a:rPr lang="en-US" altLang="zh-CN" sz="1400" dirty="0">
                <a:latin typeface="Calibri" pitchFamily="34" charset="0"/>
                <a:cs typeface="Arial" charset="0"/>
              </a:rPr>
              <a:t>Next step for </a:t>
            </a:r>
            <a:r>
              <a:rPr lang="en-US" altLang="zh-CN" sz="1400" dirty="0" smtClean="0">
                <a:latin typeface="Calibri" pitchFamily="34" charset="0"/>
                <a:cs typeface="Arial" charset="0"/>
              </a:rPr>
              <a:t>FS_YANG is endorsed.</a:t>
            </a:r>
            <a:endParaRPr lang="en-US" altLang="zh-CN" sz="1400" b="1" dirty="0" smtClean="0">
              <a:solidFill>
                <a:prstClr val="black"/>
              </a:solidFill>
              <a:latin typeface="Calibri" pitchFamily="34" charset="0"/>
              <a:cs typeface="Arial" charset="0"/>
            </a:endParaRPr>
          </a:p>
        </p:txBody>
      </p:sp>
    </p:spTree>
    <p:extLst>
      <p:ext uri="{BB962C8B-B14F-4D97-AF65-F5344CB8AC3E}">
        <p14:creationId xmlns:p14="http://schemas.microsoft.com/office/powerpoint/2010/main" val="3989624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60839" y="2846527"/>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888010465"/>
              </p:ext>
            </p:extLst>
          </p:nvPr>
        </p:nvGraphicFramePr>
        <p:xfrm>
          <a:off x="260839" y="740236"/>
          <a:ext cx="11681825" cy="1751961"/>
        </p:xfrm>
        <a:graphic>
          <a:graphicData uri="http://schemas.openxmlformats.org/drawingml/2006/table">
            <a:tbl>
              <a:tblPr firstRow="1" bandRow="1">
                <a:tableStyleId>{5C22544A-7EE6-4342-B048-85BDC9FD1C3A}</a:tableStyleId>
              </a:tblPr>
              <a:tblGrid>
                <a:gridCol w="788313"/>
                <a:gridCol w="1989323"/>
                <a:gridCol w="1464967"/>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rPr>
                        <a:t>Completion</a:t>
                      </a:r>
                      <a:r>
                        <a:rPr lang="sv-SE" sz="1200" dirty="0">
                          <a:latin typeface="+mn-lt"/>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mn-lt"/>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mn-lt"/>
                        </a:rPr>
                        <a:t>Tdoc</a:t>
                      </a:r>
                      <a:r>
                        <a:rPr lang="en-US" altLang="zh-CN" sz="1200" dirty="0">
                          <a:latin typeface="+mn-lt"/>
                        </a:rPr>
                        <a:t> reference</a:t>
                      </a:r>
                      <a:endParaRPr lang="sv-SE" sz="1200" dirty="0">
                        <a:latin typeface="+mn-lt"/>
                      </a:endParaRPr>
                    </a:p>
                  </a:txBody>
                  <a:tcPr anchor="ctr">
                    <a:solidFill>
                      <a:srgbClr val="92D050"/>
                    </a:solidFill>
                  </a:tcPr>
                </a:tc>
                <a:tc>
                  <a:txBody>
                    <a:bodyPr/>
                    <a:lstStyle/>
                    <a:p>
                      <a:pPr algn="ctr"/>
                      <a:r>
                        <a:rPr lang="sv-SE" sz="1200" dirty="0">
                          <a:latin typeface="+mn-lt"/>
                        </a:rPr>
                        <a:t>Target date</a:t>
                      </a:r>
                    </a:p>
                  </a:txBody>
                  <a:tcPr anchor="ctr">
                    <a:solidFill>
                      <a:srgbClr val="92D050"/>
                    </a:solidFill>
                  </a:tcPr>
                </a:tc>
                <a:tc>
                  <a:txBody>
                    <a:bodyPr/>
                    <a:lstStyle/>
                    <a:p>
                      <a:pPr algn="ctr"/>
                      <a:r>
                        <a:rPr lang="sv-SE" sz="1200" dirty="0">
                          <a:latin typeface="+mn-lt"/>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rPr>
                        <a:t>Related</a:t>
                      </a:r>
                      <a:r>
                        <a:rPr lang="sv-SE" altLang="zh-CN" sz="1200" baseline="0" dirty="0">
                          <a:latin typeface="+mn-lt"/>
                        </a:rPr>
                        <a:t> groups</a:t>
                      </a:r>
                      <a:endParaRPr lang="sv-SE" sz="1200" dirty="0">
                        <a:latin typeface="+mn-lt"/>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rPr>
                        <a:t>Related</a:t>
                      </a:r>
                      <a:r>
                        <a:rPr lang="sv-SE" sz="1200" baseline="0" dirty="0">
                          <a:latin typeface="+mn-lt"/>
                        </a:rPr>
                        <a:t> </a:t>
                      </a:r>
                      <a:r>
                        <a:rPr lang="en-US" altLang="zh-CN" sz="1200" dirty="0">
                          <a:latin typeface="+mn-lt"/>
                        </a:rPr>
                        <a:t>topic</a:t>
                      </a:r>
                      <a:endParaRPr lang="sv-SE" sz="1200" dirty="0">
                        <a:latin typeface="+mn-lt"/>
                      </a:endParaRPr>
                    </a:p>
                  </a:txBody>
                  <a:tcPr anchor="ctr">
                    <a:solidFill>
                      <a:srgbClr val="92D050"/>
                    </a:solidFill>
                  </a:tcPr>
                </a:tc>
              </a:tr>
              <a:tr h="407031">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b="1" dirty="0" smtClean="0">
                          <a:solidFill>
                            <a:schemeClr val="tx1"/>
                          </a:solidFill>
                          <a:effectLst/>
                          <a:latin typeface="+mn-lt"/>
                          <a:ea typeface="+mn-ea"/>
                        </a:rPr>
                        <a:t>FS_NSMEN</a:t>
                      </a:r>
                      <a:endParaRPr lang="zh-CN" altLang="zh-CN" sz="1600" b="1" dirty="0" smtClean="0">
                        <a:solidFill>
                          <a:schemeClr val="tx1"/>
                        </a:solidFill>
                        <a:effectLst/>
                        <a:latin typeface="+mn-lt"/>
                        <a:ea typeface="+mn-ea"/>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dirty="0" smtClean="0">
                          <a:solidFill>
                            <a:srgbClr val="000000"/>
                          </a:solidFill>
                          <a:effectLst/>
                          <a:latin typeface="+mn-lt"/>
                          <a:ea typeface="+mn-ea"/>
                        </a:rPr>
                        <a:t>Study on network slice management enhancements </a:t>
                      </a:r>
                      <a:endParaRPr lang="zh-CN" altLang="zh-CN" sz="1100" dirty="0" smtClean="0">
                        <a:effectLst/>
                        <a:latin typeface="+mn-lt"/>
                        <a:ea typeface="+mn-ea"/>
                      </a:endParaRPr>
                    </a:p>
                  </a:txBody>
                  <a:tcPr marL="9525" marR="9525" marT="9525" marB="9525">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smtClean="0">
                          <a:solidFill>
                            <a:schemeClr val="tx1"/>
                          </a:solidFill>
                          <a:effectLst/>
                          <a:latin typeface="+mn-lt"/>
                          <a:ea typeface="+mn-ea"/>
                          <a:cs typeface="Arial" panose="020B0604020202020204" pitchFamily="34" charset="0"/>
                        </a:rPr>
                        <a:t>90</a:t>
                      </a:r>
                      <a:r>
                        <a:rPr lang="en-US" altLang="zh-CN" sz="1100" b="0" kern="1200" dirty="0" smtClean="0">
                          <a:solidFill>
                            <a:schemeClr val="tx1"/>
                          </a:solidFill>
                          <a:effectLst/>
                          <a:latin typeface="+mn-lt"/>
                          <a:ea typeface="+mn-ea"/>
                          <a:cs typeface="Arial" panose="020B0604020202020204" pitchFamily="34" charset="0"/>
                        </a:rPr>
                        <a:t>%-&gt;</a:t>
                      </a:r>
                      <a:r>
                        <a:rPr lang="en-US" altLang="zh-CN" sz="1100" b="0" kern="1200" smtClean="0">
                          <a:solidFill>
                            <a:schemeClr val="tx1"/>
                          </a:solidFill>
                          <a:effectLst/>
                          <a:latin typeface="+mn-lt"/>
                          <a:ea typeface="+mn-ea"/>
                          <a:cs typeface="Arial" panose="020B0604020202020204" pitchFamily="34" charset="0"/>
                        </a:rPr>
                        <a:t>95%-&gt;</a:t>
                      </a:r>
                      <a:r>
                        <a:rPr lang="en-US" altLang="zh-CN" sz="1100" b="1" kern="1200" smtClean="0">
                          <a:solidFill>
                            <a:srgbClr val="0000FF"/>
                          </a:solidFill>
                          <a:effectLst/>
                          <a:latin typeface="+mn-lt"/>
                          <a:ea typeface="+mn-ea"/>
                          <a:cs typeface="Arial" panose="020B0604020202020204" pitchFamily="34" charset="0"/>
                        </a:rPr>
                        <a:t>100%</a:t>
                      </a:r>
                      <a:endParaRPr lang="sv-SE" altLang="zh-CN" sz="1100" b="1" kern="1200" dirty="0" smtClean="0">
                        <a:solidFill>
                          <a:srgbClr val="0000FF"/>
                        </a:solidFill>
                        <a:effectLst/>
                        <a:latin typeface="+mn-lt"/>
                        <a:ea typeface="+mn-ea"/>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TR 28.811</a:t>
                      </a:r>
                      <a:endParaRPr lang="sv-SE" sz="1100" kern="1200" dirty="0">
                        <a:solidFill>
                          <a:schemeClr val="dk1"/>
                        </a:solidFill>
                        <a:effectLst/>
                        <a:latin typeface="+mn-lt"/>
                        <a:ea typeface="+mn-ea"/>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SP-191192</a:t>
                      </a:r>
                      <a:endParaRPr lang="sv-SE" sz="1100" kern="1200" dirty="0">
                        <a:solidFill>
                          <a:schemeClr val="dk1"/>
                        </a:solidFill>
                        <a:effectLst/>
                        <a:latin typeface="+mn-lt"/>
                        <a:ea typeface="+mn-ea"/>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SimSun" panose="02010600030101010101" pitchFamily="2" charset="-122"/>
                          <a:cs typeface="+mn-cs"/>
                        </a:rPr>
                        <a:t>SA#94 (Dec. 2021)</a:t>
                      </a:r>
                      <a:endParaRPr lang="sv-SE" altLang="zh-CN" sz="1100" b="0" kern="1200" dirty="0">
                        <a:solidFill>
                          <a:schemeClr val="dk1"/>
                        </a:solidFill>
                        <a:effectLst/>
                        <a:latin typeface="+mn-lt"/>
                        <a:ea typeface="SimSun" panose="02010600030101010101" pitchFamily="2" charset="-122"/>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Huawei, Nokia</a:t>
                      </a:r>
                      <a:endParaRPr lang="sv-SE" sz="1100" kern="1200" dirty="0">
                        <a:solidFill>
                          <a:schemeClr val="dk1"/>
                        </a:solidFill>
                        <a:effectLst/>
                        <a:latin typeface="+mn-lt"/>
                        <a:ea typeface="+mn-ea"/>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mn-ea"/>
                          <a:cs typeface="Arial" panose="020B0604020202020204" pitchFamily="34" charset="0"/>
                        </a:rPr>
                        <a:t>SA2/RAN3</a:t>
                      </a:r>
                      <a:endParaRPr lang="sv-SE" sz="1100" kern="1200" dirty="0">
                        <a:solidFill>
                          <a:schemeClr val="dk1"/>
                        </a:solidFill>
                        <a:effectLst/>
                        <a:latin typeface="+mn-lt"/>
                        <a:ea typeface="+mn-ea"/>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SLA</a:t>
                      </a:r>
                      <a:endParaRPr lang="sv-SE" sz="1100" kern="1200" dirty="0">
                        <a:solidFill>
                          <a:schemeClr val="dk1"/>
                        </a:solidFill>
                        <a:effectLst/>
                        <a:latin typeface="+mn-lt"/>
                        <a:ea typeface="+mn-ea"/>
                        <a:cs typeface="+mn-cs"/>
                      </a:endParaRPr>
                    </a:p>
                  </a:txBody>
                  <a:tcPr marL="68580" marR="68580" marT="0" marB="0" anchor="ctr">
                    <a:solidFill>
                      <a:schemeClr val="bg1">
                        <a:lumMod val="85000"/>
                      </a:schemeClr>
                    </a:solidFill>
                  </a:tcPr>
                </a:tc>
              </a:tr>
              <a:tr h="40703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1" kern="1200" dirty="0" err="1" smtClean="0">
                          <a:solidFill>
                            <a:schemeClr val="tx1"/>
                          </a:solidFill>
                          <a:effectLst/>
                          <a:latin typeface="+mn-lt"/>
                          <a:ea typeface="+mn-ea"/>
                          <a:cs typeface="+mn-cs"/>
                        </a:rPr>
                        <a:t>FS_eSBMA</a:t>
                      </a:r>
                      <a:endParaRPr lang="zh-CN" altLang="zh-CN" sz="1200" b="1" kern="1200" dirty="0" smtClean="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rgbClr val="000000"/>
                          </a:solidFill>
                          <a:effectLst/>
                          <a:latin typeface="+mn-lt"/>
                          <a:ea typeface="+mn-ea"/>
                          <a:cs typeface="+mn-cs"/>
                        </a:rPr>
                        <a:t>Enhancement of service based management architecture </a:t>
                      </a:r>
                      <a:endParaRPr lang="zh-CN" altLang="zh-CN" sz="1100" kern="1200" dirty="0" smtClean="0">
                        <a:solidFill>
                          <a:srgbClr val="000000"/>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mn-ea"/>
                          <a:cs typeface="Arial" panose="020B0604020202020204" pitchFamily="34" charset="0"/>
                        </a:rPr>
                        <a:t>15%-&gt;35%-&gt;45%</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tx1"/>
                          </a:solidFill>
                          <a:effectLst/>
                          <a:latin typeface="+mn-lt"/>
                          <a:ea typeface="+mn-ea"/>
                          <a:cs typeface="+mn-cs"/>
                        </a:rPr>
                        <a:t>TR 28.925</a:t>
                      </a:r>
                      <a:endParaRPr lang="sv-SE" sz="1100" kern="1200" dirty="0">
                        <a:solidFill>
                          <a:schemeClr val="tx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tx1"/>
                          </a:solidFill>
                          <a:effectLst/>
                          <a:latin typeface="+mn-lt"/>
                          <a:ea typeface="SimSun" panose="02010600030101010101" pitchFamily="2" charset="-122"/>
                          <a:cs typeface="+mn-cs"/>
                        </a:rPr>
                        <a:t>SP-210136</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tx1"/>
                          </a:solidFill>
                          <a:effectLst/>
                          <a:latin typeface="+mn-lt"/>
                          <a:ea typeface="SimSun" panose="02010600030101010101" pitchFamily="2" charset="-122"/>
                          <a:cs typeface="+mn-cs"/>
                        </a:rPr>
                        <a:t>-&gt;S5-216595</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tx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effectLst/>
                          <a:latin typeface="+mn-lt"/>
                          <a:ea typeface="+mn-ea"/>
                          <a:cs typeface="Arial" panose="020B0604020202020204" pitchFamily="34" charset="0"/>
                        </a:rPr>
                        <a:t>SA#95(Mar.2022)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smtClean="0">
                          <a:solidFill>
                            <a:schemeClr val="tx1"/>
                          </a:solidFill>
                          <a:effectLst/>
                          <a:latin typeface="+mn-lt"/>
                          <a:ea typeface="+mn-ea"/>
                          <a:cs typeface="Arial" panose="020B0604020202020204" pitchFamily="34" charset="0"/>
                        </a:rPr>
                        <a:t>-&gt;</a:t>
                      </a:r>
                      <a:r>
                        <a:rPr lang="en-GB" altLang="zh-CN" sz="1100" b="1" kern="1200" dirty="0" smtClean="0">
                          <a:solidFill>
                            <a:schemeClr val="tx1"/>
                          </a:solidFill>
                          <a:effectLst/>
                          <a:latin typeface="+mn-lt"/>
                          <a:ea typeface="+mn-ea"/>
                          <a:cs typeface="Arial" panose="020B0604020202020204" pitchFamily="34" charset="0"/>
                        </a:rPr>
                        <a:t>SA#97(Sep.2022)</a:t>
                      </a:r>
                      <a:endParaRPr lang="sv-SE" altLang="zh-CN" sz="1100" b="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Huawei, Ericsson</a:t>
                      </a:r>
                      <a:endParaRPr lang="sv-SE" sz="110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ETSI ZSM</a:t>
                      </a:r>
                      <a:endParaRPr lang="sv-SE" sz="110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architecture</a:t>
                      </a:r>
                      <a:endParaRPr lang="sv-SE" sz="110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25197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1" kern="1200" dirty="0" smtClean="0">
                          <a:solidFill>
                            <a:schemeClr val="tx1"/>
                          </a:solidFill>
                          <a:effectLst/>
                          <a:latin typeface="+mn-lt"/>
                          <a:ea typeface="+mn-ea"/>
                          <a:cs typeface="+mn-cs"/>
                        </a:rPr>
                        <a:t>FS_NSCE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sz="120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rgbClr val="000000"/>
                          </a:solidFill>
                          <a:effectLst/>
                          <a:latin typeface="+mn-lt"/>
                          <a:ea typeface="+mn-ea"/>
                          <a:cs typeface="+mn-cs"/>
                        </a:rPr>
                        <a:t>Study on network slice management capability exposure</a:t>
                      </a:r>
                      <a:endParaRPr lang="zh-CN" sz="1100" kern="1200" dirty="0">
                        <a:solidFill>
                          <a:srgbClr val="000000"/>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mn-cs"/>
                        </a:rPr>
                        <a:t>25%</a:t>
                      </a:r>
                      <a:r>
                        <a:rPr lang="sv-SE" altLang="zh-CN" sz="1100" kern="1200" dirty="0" smtClean="0">
                          <a:solidFill>
                            <a:schemeClr val="dk1"/>
                          </a:solidFill>
                          <a:effectLst/>
                          <a:latin typeface="+mn-lt"/>
                          <a:ea typeface="SimSun" panose="02010600030101010101" pitchFamily="2" charset="-122"/>
                          <a:cs typeface="+mn-cs"/>
                        </a:rPr>
                        <a:t>-&gt;</a:t>
                      </a:r>
                      <a:r>
                        <a:rPr lang="sv-SE" sz="1100" kern="1200" dirty="0" smtClean="0">
                          <a:solidFill>
                            <a:schemeClr val="dk1"/>
                          </a:solidFill>
                          <a:effectLst/>
                          <a:latin typeface="+mn-lt"/>
                          <a:ea typeface="SimSun" panose="02010600030101010101" pitchFamily="2" charset="-122"/>
                          <a:cs typeface="+mn-cs"/>
                        </a:rPr>
                        <a:t>40%-&gt;65%-&gt;70%</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mn-lt"/>
                          <a:ea typeface="SimSun" panose="02010600030101010101" pitchFamily="2" charset="-122"/>
                          <a:cs typeface="+mn-cs"/>
                        </a:rPr>
                        <a:t>TR 28.824</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mn-cs"/>
                        </a:rPr>
                        <a:t>SP-210131</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smtClean="0">
                          <a:solidFill>
                            <a:schemeClr val="tx1"/>
                          </a:solidFill>
                          <a:effectLst/>
                          <a:latin typeface="+mn-lt"/>
                          <a:ea typeface="+mn-ea"/>
                          <a:cs typeface="Arial" panose="020B0604020202020204" pitchFamily="34" charset="0"/>
                        </a:rPr>
                        <a:t>SA#95(Mar.2022)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smtClean="0">
                          <a:solidFill>
                            <a:schemeClr val="tx1"/>
                          </a:solidFill>
                          <a:effectLst/>
                          <a:latin typeface="+mn-lt"/>
                          <a:ea typeface="+mn-ea"/>
                          <a:cs typeface="Arial" panose="020B0604020202020204" pitchFamily="34" charset="0"/>
                        </a:rPr>
                        <a:t>-&gt;</a:t>
                      </a:r>
                      <a:r>
                        <a:rPr lang="en-GB" altLang="zh-CN" sz="1100" b="1" kern="1200" dirty="0" smtClean="0">
                          <a:solidFill>
                            <a:schemeClr val="tx1"/>
                          </a:solidFill>
                          <a:effectLst/>
                          <a:latin typeface="+mn-lt"/>
                          <a:ea typeface="+mn-ea"/>
                          <a:cs typeface="Arial" panose="020B0604020202020204" pitchFamily="34" charset="0"/>
                        </a:rPr>
                        <a:t>SA#98(Dec.2022)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mn-cs"/>
                        </a:rPr>
                        <a:t>Alibaba</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mn-cs"/>
                        </a:rPr>
                        <a:t>SA3, SA, RAN</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mn-cs"/>
                        </a:rPr>
                        <a:t>exposure</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162258" y="3138915"/>
            <a:ext cx="5807138" cy="261610"/>
          </a:xfrm>
          <a:prstGeom prst="rect">
            <a:avLst/>
          </a:prstGeom>
        </p:spPr>
        <p:txBody>
          <a:bodyPr wrap="square">
            <a:spAutoFit/>
          </a:bodyPr>
          <a:lstStyle/>
          <a:p>
            <a:pPr defTabSz="1219170">
              <a:defRPr/>
            </a:pPr>
            <a:r>
              <a:rPr lang="en-US" sz="1100" b="1" dirty="0" err="1" smtClean="0">
                <a:solidFill>
                  <a:srgbClr val="FF0000"/>
                </a:solidFill>
                <a:latin typeface="+mn-lt"/>
              </a:rPr>
              <a:t>FS_eSBMA</a:t>
            </a:r>
            <a:r>
              <a:rPr lang="en-US" sz="1100" b="1" dirty="0" smtClean="0">
                <a:solidFill>
                  <a:srgbClr val="FF0000"/>
                </a:solidFill>
                <a:latin typeface="+mn-lt"/>
              </a:rPr>
              <a:t>: </a:t>
            </a:r>
            <a:r>
              <a:rPr lang="en-US" sz="1100" dirty="0" smtClean="0">
                <a:latin typeface="+mn-lt"/>
              </a:rPr>
              <a:t>No contributions submitted for this meeting. </a:t>
            </a:r>
          </a:p>
        </p:txBody>
      </p:sp>
      <p:sp>
        <p:nvSpPr>
          <p:cNvPr id="5" name="Title 1"/>
          <p:cNvSpPr txBox="1">
            <a:spLocks/>
          </p:cNvSpPr>
          <p:nvPr/>
        </p:nvSpPr>
        <p:spPr>
          <a:xfrm>
            <a:off x="0" y="4603"/>
            <a:ext cx="10344778"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SI </a:t>
            </a:r>
            <a:r>
              <a:rPr lang="en-US" altLang="zh-CN" sz="3200" kern="0" smtClean="0"/>
              <a:t>FS_NSMEN/</a:t>
            </a:r>
            <a:r>
              <a:rPr lang="en-US" altLang="zh-CN" sz="3200" kern="0" err="1" smtClean="0"/>
              <a:t>FS_eSBMA</a:t>
            </a:r>
            <a:r>
              <a:rPr lang="en-GB" altLang="zh-CN" sz="3200" smtClean="0"/>
              <a:t>/FS_NSCE</a:t>
            </a:r>
            <a:endParaRPr lang="en-GB" altLang="zh-CN" sz="3200" dirty="0"/>
          </a:p>
          <a:p>
            <a:endParaRPr lang="sv-SE" sz="3200" kern="0" dirty="0"/>
          </a:p>
        </p:txBody>
      </p:sp>
      <p:sp>
        <p:nvSpPr>
          <p:cNvPr id="4" name="矩形 3"/>
          <p:cNvSpPr/>
          <p:nvPr/>
        </p:nvSpPr>
        <p:spPr>
          <a:xfrm>
            <a:off x="6061049" y="3138915"/>
            <a:ext cx="5980195" cy="2800767"/>
          </a:xfrm>
          <a:prstGeom prst="rect">
            <a:avLst/>
          </a:prstGeom>
        </p:spPr>
        <p:txBody>
          <a:bodyPr wrap="square">
            <a:spAutoFit/>
          </a:bodyPr>
          <a:lstStyle/>
          <a:p>
            <a:pPr defTabSz="1219170" eaLnBrk="1" fontAlgn="auto" hangingPunct="1">
              <a:spcBef>
                <a:spcPts val="0"/>
              </a:spcBef>
              <a:spcAft>
                <a:spcPts val="0"/>
              </a:spcAft>
              <a:defRPr/>
            </a:pPr>
            <a:r>
              <a:rPr lang="en-US" altLang="zh-CN" sz="1100" b="1" dirty="0" smtClean="0">
                <a:solidFill>
                  <a:srgbClr val="FF0000"/>
                </a:solidFill>
                <a:latin typeface="+mn-lt"/>
                <a:cs typeface="Arial" charset="0"/>
              </a:rPr>
              <a:t>FS_NSCE: </a:t>
            </a:r>
            <a:r>
              <a:rPr lang="en-US" altLang="zh-CN" sz="1100" dirty="0">
                <a:solidFill>
                  <a:prstClr val="black"/>
                </a:solidFill>
                <a:latin typeface="+mn-lt"/>
                <a:cs typeface="Arial" charset="0"/>
              </a:rPr>
              <a:t>Several contributions have </a:t>
            </a:r>
            <a:r>
              <a:rPr lang="en-US" altLang="zh-CN" sz="1100">
                <a:solidFill>
                  <a:prstClr val="black"/>
                </a:solidFill>
                <a:latin typeface="+mn-lt"/>
                <a:cs typeface="Arial" charset="0"/>
              </a:rPr>
              <a:t>been </a:t>
            </a:r>
            <a:r>
              <a:rPr lang="en-US" altLang="zh-CN" sz="1100" smtClean="0">
                <a:solidFill>
                  <a:prstClr val="black"/>
                </a:solidFill>
                <a:latin typeface="+mn-lt"/>
                <a:cs typeface="Arial" charset="0"/>
              </a:rPr>
              <a:t>approved, group has decided to continue the work in Rel-18.</a:t>
            </a:r>
            <a:endParaRPr lang="en-US" altLang="zh-CN" sz="1100" dirty="0">
              <a:solidFill>
                <a:prstClr val="black"/>
              </a:solidFill>
              <a:latin typeface="+mn-lt"/>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S5-221719  </a:t>
            </a:r>
            <a:r>
              <a:rPr lang="en-US" altLang="zh-CN" sz="1100" dirty="0">
                <a:solidFill>
                  <a:prstClr val="black"/>
                </a:solidFill>
                <a:latin typeface="+mn-lt"/>
                <a:cs typeface="Arial" charset="0"/>
              </a:rPr>
              <a:t>Clarification on access to exposed </a:t>
            </a:r>
            <a:r>
              <a:rPr lang="en-US" altLang="zh-CN" sz="1100" dirty="0" err="1">
                <a:solidFill>
                  <a:prstClr val="black"/>
                </a:solidFill>
                <a:latin typeface="+mn-lt"/>
                <a:cs typeface="Arial" charset="0"/>
              </a:rPr>
              <a:t>MnS</a:t>
            </a:r>
            <a:endParaRPr lang="en-US" altLang="zh-CN" sz="1100" dirty="0">
              <a:solidFill>
                <a:prstClr val="black"/>
              </a:solidFill>
              <a:latin typeface="+mn-lt"/>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S5-221742  </a:t>
            </a:r>
            <a:r>
              <a:rPr lang="en-US" altLang="zh-CN" sz="1100" dirty="0">
                <a:solidFill>
                  <a:prstClr val="black"/>
                </a:solidFill>
                <a:latin typeface="+mn-lt"/>
                <a:cs typeface="Arial" charset="0"/>
              </a:rPr>
              <a:t>Add solution for product and service order procedures to clause 7</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S5-221743  </a:t>
            </a:r>
            <a:r>
              <a:rPr lang="en-US" altLang="zh-CN" sz="1100" dirty="0">
                <a:solidFill>
                  <a:prstClr val="black"/>
                </a:solidFill>
                <a:latin typeface="+mn-lt"/>
                <a:cs typeface="Arial" charset="0"/>
              </a:rPr>
              <a:t>Update procedure and add solution for product </a:t>
            </a:r>
            <a:r>
              <a:rPr lang="en-US" altLang="zh-CN" sz="1100" dirty="0" smtClean="0">
                <a:solidFill>
                  <a:prstClr val="black"/>
                </a:solidFill>
                <a:latin typeface="+mn-lt"/>
                <a:cs typeface="Arial" charset="0"/>
              </a:rPr>
              <a:t>on-boarding</a:t>
            </a:r>
            <a:endParaRPr lang="en-US" altLang="zh-CN" sz="1100" dirty="0">
              <a:solidFill>
                <a:prstClr val="black"/>
              </a:solidFill>
              <a:latin typeface="+mn-lt"/>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S5-221432  </a:t>
            </a:r>
            <a:r>
              <a:rPr lang="en-US" altLang="zh-CN" sz="1100" dirty="0">
                <a:solidFill>
                  <a:prstClr val="black"/>
                </a:solidFill>
                <a:latin typeface="+mn-lt"/>
                <a:cs typeface="Arial" charset="0"/>
              </a:rPr>
              <a:t>Remove EN in </a:t>
            </a:r>
            <a:r>
              <a:rPr lang="en-US" altLang="zh-CN" sz="1100" dirty="0" smtClean="0">
                <a:solidFill>
                  <a:prstClr val="black"/>
                </a:solidFill>
                <a:latin typeface="+mn-lt"/>
                <a:cs typeface="Arial" charset="0"/>
              </a:rPr>
              <a:t>5.4</a:t>
            </a:r>
          </a:p>
          <a:p>
            <a:pPr defTabSz="1219170" eaLnBrk="1" fontAlgn="auto" hangingPunct="1">
              <a:spcBef>
                <a:spcPts val="0"/>
              </a:spcBef>
              <a:spcAft>
                <a:spcPts val="0"/>
              </a:spcAft>
              <a:defRPr/>
            </a:pPr>
            <a:endParaRPr lang="en-US" altLang="zh-CN" sz="1100" dirty="0" smtClean="0">
              <a:solidFill>
                <a:prstClr val="black"/>
              </a:solidFill>
              <a:latin typeface="+mn-lt"/>
              <a:cs typeface="Arial" charset="0"/>
            </a:endParaRPr>
          </a:p>
          <a:p>
            <a:pPr defTabSz="1219170" eaLnBrk="1" fontAlgn="auto" hangingPunct="1">
              <a:spcBef>
                <a:spcPts val="0"/>
              </a:spcBef>
              <a:spcAft>
                <a:spcPts val="0"/>
              </a:spcAft>
              <a:defRPr/>
            </a:pPr>
            <a:r>
              <a:rPr lang="en-US" altLang="zh-CN" sz="1100" dirty="0" smtClean="0">
                <a:solidFill>
                  <a:prstClr val="black"/>
                </a:solidFill>
                <a:latin typeface="+mn-lt"/>
                <a:cs typeface="Arial" charset="0"/>
              </a:rPr>
              <a:t>A </a:t>
            </a:r>
            <a:r>
              <a:rPr lang="en-US" altLang="zh-CN" sz="1100" dirty="0">
                <a:solidFill>
                  <a:prstClr val="black"/>
                </a:solidFill>
                <a:latin typeface="+mn-lt"/>
                <a:cs typeface="Arial" charset="0"/>
              </a:rPr>
              <a:t>R18 SID has been approved:</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S5-221740 SID revised was SP-210131 SID on network slice management capability </a:t>
            </a:r>
            <a:r>
              <a:rPr lang="en-US" altLang="zh-CN" sz="1100" dirty="0" smtClean="0">
                <a:solidFill>
                  <a:prstClr val="black"/>
                </a:solidFill>
                <a:latin typeface="+mn-lt"/>
                <a:cs typeface="Arial" charset="0"/>
              </a:rPr>
              <a:t>exposure</a:t>
            </a:r>
            <a:endParaRPr lang="en-US" altLang="zh-CN" sz="1100" dirty="0">
              <a:solidFill>
                <a:prstClr val="black"/>
              </a:solidFill>
              <a:latin typeface="+mn-lt"/>
              <a:cs typeface="Arial" charset="0"/>
            </a:endParaRPr>
          </a:p>
          <a:p>
            <a:pPr defTabSz="1219170" eaLnBrk="1" fontAlgn="auto" hangingPunct="1">
              <a:spcBef>
                <a:spcPts val="0"/>
              </a:spcBef>
              <a:spcAft>
                <a:spcPts val="0"/>
              </a:spcAft>
              <a:defRPr/>
            </a:pPr>
            <a:endParaRPr lang="en-US" altLang="zh-CN" sz="1100" dirty="0" smtClean="0">
              <a:solidFill>
                <a:prstClr val="black"/>
              </a:solidFill>
              <a:latin typeface="+mn-lt"/>
              <a:cs typeface="Arial" charset="0"/>
            </a:endParaRPr>
          </a:p>
          <a:p>
            <a:pPr defTabSz="1219170" eaLnBrk="1" fontAlgn="auto" hangingPunct="1">
              <a:spcBef>
                <a:spcPts val="0"/>
              </a:spcBef>
              <a:spcAft>
                <a:spcPts val="0"/>
              </a:spcAft>
              <a:defRPr/>
            </a:pPr>
            <a:r>
              <a:rPr lang="en-US" altLang="zh-CN" sz="1100" dirty="0" smtClean="0">
                <a:solidFill>
                  <a:prstClr val="black"/>
                </a:solidFill>
                <a:latin typeface="+mn-lt"/>
                <a:cs typeface="Arial" charset="0"/>
              </a:rPr>
              <a:t>Several </a:t>
            </a:r>
            <a:r>
              <a:rPr lang="en-US" altLang="zh-CN" sz="1100" dirty="0">
                <a:solidFill>
                  <a:prstClr val="black"/>
                </a:solidFill>
                <a:latin typeface="+mn-lt"/>
                <a:cs typeface="Arial" charset="0"/>
              </a:rPr>
              <a:t>contributions regarding are still under email approval:</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 </a:t>
            </a:r>
            <a:r>
              <a:rPr lang="en-US" altLang="zh-CN" sz="1100" dirty="0" smtClean="0">
                <a:solidFill>
                  <a:prstClr val="black"/>
                </a:solidFill>
                <a:latin typeface="+mn-lt"/>
                <a:cs typeface="Arial" charset="0"/>
              </a:rPr>
              <a:t>S5-221713 </a:t>
            </a:r>
            <a:r>
              <a:rPr lang="en-US" altLang="zh-CN" sz="1100" dirty="0">
                <a:solidFill>
                  <a:prstClr val="black"/>
                </a:solidFill>
                <a:latin typeface="+mn-lt"/>
                <a:cs typeface="Arial" charset="0"/>
              </a:rPr>
              <a:t>Skeleton restructuring proposal</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 </a:t>
            </a:r>
            <a:r>
              <a:rPr lang="en-US" altLang="zh-CN" sz="1100" dirty="0" smtClean="0">
                <a:solidFill>
                  <a:prstClr val="black"/>
                </a:solidFill>
                <a:latin typeface="+mn-lt"/>
                <a:cs typeface="Arial" charset="0"/>
              </a:rPr>
              <a:t>S5-221714 </a:t>
            </a:r>
            <a:r>
              <a:rPr lang="en-US" altLang="zh-CN" sz="1100" dirty="0">
                <a:solidFill>
                  <a:prstClr val="black"/>
                </a:solidFill>
                <a:latin typeface="+mn-lt"/>
                <a:cs typeface="Arial" charset="0"/>
              </a:rPr>
              <a:t>Key issue and solution on exposure without going through BSS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 </a:t>
            </a:r>
            <a:r>
              <a:rPr lang="en-US" altLang="zh-CN" sz="1100" dirty="0" smtClean="0">
                <a:solidFill>
                  <a:prstClr val="black"/>
                </a:solidFill>
                <a:latin typeface="+mn-lt"/>
                <a:cs typeface="Arial" charset="0"/>
              </a:rPr>
              <a:t>S5-221569 </a:t>
            </a:r>
            <a:r>
              <a:rPr lang="en-US" altLang="zh-CN" sz="1100" dirty="0">
                <a:solidFill>
                  <a:prstClr val="black"/>
                </a:solidFill>
                <a:latin typeface="+mn-lt"/>
                <a:cs typeface="Arial" charset="0"/>
              </a:rPr>
              <a:t>Resolving the acquisition of operator’s MIB EN</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 </a:t>
            </a:r>
            <a:r>
              <a:rPr lang="en-US" altLang="zh-CN" sz="1100" dirty="0" smtClean="0">
                <a:solidFill>
                  <a:prstClr val="black"/>
                </a:solidFill>
                <a:latin typeface="+mn-lt"/>
                <a:cs typeface="Arial" charset="0"/>
              </a:rPr>
              <a:t>S5-221570 </a:t>
            </a:r>
            <a:r>
              <a:rPr lang="en-US" altLang="zh-CN" sz="1100" dirty="0">
                <a:solidFill>
                  <a:prstClr val="black"/>
                </a:solidFill>
                <a:latin typeface="+mn-lt"/>
                <a:cs typeface="Arial" charset="0"/>
              </a:rPr>
              <a:t>Add solution on </a:t>
            </a:r>
            <a:r>
              <a:rPr lang="en-US" altLang="zh-CN" sz="1100" dirty="0" err="1">
                <a:solidFill>
                  <a:prstClr val="black"/>
                </a:solidFill>
                <a:latin typeface="+mn-lt"/>
                <a:cs typeface="Arial" charset="0"/>
              </a:rPr>
              <a:t>eMnS</a:t>
            </a:r>
            <a:r>
              <a:rPr lang="en-US" altLang="zh-CN" sz="1100" dirty="0">
                <a:solidFill>
                  <a:prstClr val="black"/>
                </a:solidFill>
                <a:latin typeface="+mn-lt"/>
                <a:cs typeface="Arial" charset="0"/>
              </a:rPr>
              <a:t> discovery service</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 </a:t>
            </a:r>
            <a:r>
              <a:rPr lang="en-US" altLang="zh-CN" sz="1100" dirty="0" smtClean="0">
                <a:solidFill>
                  <a:prstClr val="black"/>
                </a:solidFill>
                <a:latin typeface="+mn-lt"/>
                <a:cs typeface="Arial" charset="0"/>
              </a:rPr>
              <a:t>S5-221571 </a:t>
            </a:r>
            <a:r>
              <a:rPr lang="en-US" altLang="zh-CN" sz="1100" dirty="0">
                <a:solidFill>
                  <a:prstClr val="black"/>
                </a:solidFill>
                <a:latin typeface="+mn-lt"/>
                <a:cs typeface="Arial" charset="0"/>
              </a:rPr>
              <a:t>Add procedure for exposed </a:t>
            </a:r>
            <a:r>
              <a:rPr lang="en-US" altLang="zh-CN" sz="1100" dirty="0" err="1">
                <a:solidFill>
                  <a:prstClr val="black"/>
                </a:solidFill>
                <a:latin typeface="+mn-lt"/>
                <a:cs typeface="Arial" charset="0"/>
              </a:rPr>
              <a:t>MnS</a:t>
            </a:r>
            <a:r>
              <a:rPr lang="en-US" altLang="zh-CN" sz="1100" dirty="0">
                <a:solidFill>
                  <a:prstClr val="black"/>
                </a:solidFill>
                <a:latin typeface="+mn-lt"/>
                <a:cs typeface="Arial" charset="0"/>
              </a:rPr>
              <a:t> registration</a:t>
            </a:r>
          </a:p>
        </p:txBody>
      </p:sp>
    </p:spTree>
    <p:extLst>
      <p:ext uri="{BB962C8B-B14F-4D97-AF65-F5344CB8AC3E}">
        <p14:creationId xmlns:p14="http://schemas.microsoft.com/office/powerpoint/2010/main" val="408106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7985" y="135742"/>
            <a:ext cx="9112251" cy="1143000"/>
          </a:xfrm>
        </p:spPr>
        <p:txBody>
          <a:bodyPr/>
          <a:lstStyle/>
          <a:p>
            <a:r>
              <a:rPr lang="en-GB" sz="3600" dirty="0"/>
              <a:t>List of </a:t>
            </a:r>
            <a:r>
              <a:rPr lang="en-US" altLang="zh-CN" sz="3600" dirty="0" smtClean="0"/>
              <a:t>latest </a:t>
            </a:r>
            <a:r>
              <a:rPr lang="en-GB" sz="3600" dirty="0" err="1" smtClean="0"/>
              <a:t>DraftCRs</a:t>
            </a:r>
            <a:r>
              <a:rPr lang="en-GB" sz="3600" dirty="0" smtClean="0"/>
              <a:t> </a:t>
            </a:r>
            <a:endParaRPr lang="zh-CN" altLang="en-US" sz="3600" dirty="0"/>
          </a:p>
        </p:txBody>
      </p:sp>
      <p:graphicFrame>
        <p:nvGraphicFramePr>
          <p:cNvPr id="4" name="表格 3"/>
          <p:cNvGraphicFramePr>
            <a:graphicFrameLocks noGrp="1"/>
          </p:cNvGraphicFramePr>
          <p:nvPr>
            <p:extLst>
              <p:ext uri="{D42A27DB-BD31-4B8C-83A1-F6EECF244321}">
                <p14:modId xmlns:p14="http://schemas.microsoft.com/office/powerpoint/2010/main" val="3455028585"/>
              </p:ext>
            </p:extLst>
          </p:nvPr>
        </p:nvGraphicFramePr>
        <p:xfrm>
          <a:off x="916364" y="1082180"/>
          <a:ext cx="9169121" cy="4889131"/>
        </p:xfrm>
        <a:graphic>
          <a:graphicData uri="http://schemas.openxmlformats.org/drawingml/2006/table">
            <a:tbl>
              <a:tblPr firstRow="1" firstCol="1" bandRow="1">
                <a:tableStyleId>{5C22544A-7EE6-4342-B048-85BDC9FD1C3A}</a:tableStyleId>
              </a:tblPr>
              <a:tblGrid>
                <a:gridCol w="2360797"/>
                <a:gridCol w="2344943"/>
                <a:gridCol w="1814398"/>
                <a:gridCol w="1467362"/>
                <a:gridCol w="1181621"/>
              </a:tblGrid>
              <a:tr h="110040">
                <a:tc>
                  <a:txBody>
                    <a:bodyPr/>
                    <a:lstStyle/>
                    <a:p>
                      <a:pPr>
                        <a:spcAft>
                          <a:spcPts val="0"/>
                        </a:spcAft>
                      </a:pPr>
                      <a:r>
                        <a:rPr lang="en-GB" sz="1600" u="sng" dirty="0" err="1">
                          <a:effectLst/>
                        </a:rPr>
                        <a:t>Tdoc</a:t>
                      </a:r>
                      <a:r>
                        <a:rPr lang="en-GB" sz="1600" u="sng" dirty="0">
                          <a:effectLst/>
                        </a:rPr>
                        <a:t>#</a:t>
                      </a:r>
                      <a:endParaRPr lang="en-US" sz="1600" dirty="0">
                        <a:effectLst/>
                        <a:latin typeface="Calibri" panose="020F0502020204030204" pitchFamily="34" charset="0"/>
                        <a:ea typeface="宋体" panose="02010600030101010101" pitchFamily="2" charset="-122"/>
                      </a:endParaRPr>
                    </a:p>
                  </a:txBody>
                  <a:tcPr marL="49518" marR="49518" marT="0" marB="0"/>
                </a:tc>
                <a:tc>
                  <a:txBody>
                    <a:bodyPr/>
                    <a:lstStyle/>
                    <a:p>
                      <a:pPr>
                        <a:spcAft>
                          <a:spcPts val="0"/>
                        </a:spcAft>
                      </a:pPr>
                      <a:r>
                        <a:rPr lang="en-GB" sz="1600">
                          <a:effectLst/>
                        </a:rPr>
                        <a:t>Title</a:t>
                      </a:r>
                      <a:endParaRPr lang="en-US" sz="1600">
                        <a:effectLst/>
                        <a:latin typeface="Calibri" panose="020F0502020204030204" pitchFamily="34" charset="0"/>
                        <a:ea typeface="宋体" panose="02010600030101010101" pitchFamily="2" charset="-122"/>
                      </a:endParaRPr>
                    </a:p>
                  </a:txBody>
                  <a:tcPr marL="49518" marR="49518" marT="0" marB="0"/>
                </a:tc>
                <a:tc>
                  <a:txBody>
                    <a:bodyPr/>
                    <a:lstStyle/>
                    <a:p>
                      <a:pPr>
                        <a:spcAft>
                          <a:spcPts val="0"/>
                        </a:spcAft>
                      </a:pPr>
                      <a:r>
                        <a:rPr lang="en-GB" sz="1600">
                          <a:effectLst/>
                        </a:rPr>
                        <a:t>Source Company</a:t>
                      </a:r>
                      <a:endParaRPr lang="en-US" sz="1600">
                        <a:effectLst/>
                        <a:latin typeface="Calibri" panose="020F0502020204030204" pitchFamily="34" charset="0"/>
                        <a:ea typeface="宋体" panose="02010600030101010101" pitchFamily="2" charset="-122"/>
                      </a:endParaRPr>
                    </a:p>
                  </a:txBody>
                  <a:tcPr marL="49518" marR="49518" marT="0" marB="0"/>
                </a:tc>
                <a:tc>
                  <a:txBody>
                    <a:bodyPr/>
                    <a:lstStyle/>
                    <a:p>
                      <a:pPr>
                        <a:spcAft>
                          <a:spcPts val="0"/>
                        </a:spcAft>
                      </a:pPr>
                      <a:r>
                        <a:rPr lang="en-GB" sz="1600">
                          <a:effectLst/>
                        </a:rPr>
                        <a:t>Rapporteur</a:t>
                      </a:r>
                      <a:endParaRPr lang="en-US" sz="1600">
                        <a:effectLst/>
                        <a:latin typeface="Calibri" panose="020F0502020204030204" pitchFamily="34" charset="0"/>
                        <a:ea typeface="宋体" panose="02010600030101010101" pitchFamily="2" charset="-122"/>
                      </a:endParaRPr>
                    </a:p>
                  </a:txBody>
                  <a:tcPr marL="49518" marR="49518" marT="0" marB="0"/>
                </a:tc>
                <a:tc>
                  <a:txBody>
                    <a:bodyPr/>
                    <a:lstStyle/>
                    <a:p>
                      <a:pPr>
                        <a:spcAft>
                          <a:spcPts val="0"/>
                        </a:spcAft>
                      </a:pPr>
                      <a:r>
                        <a:rPr lang="en-GB" sz="1600" dirty="0">
                          <a:effectLst/>
                        </a:rPr>
                        <a:t>Agenda</a:t>
                      </a:r>
                      <a:endParaRPr lang="en-US" sz="1600" dirty="0">
                        <a:effectLst/>
                        <a:latin typeface="Calibri" panose="020F0502020204030204" pitchFamily="34" charset="0"/>
                        <a:ea typeface="宋体" panose="02010600030101010101" pitchFamily="2" charset="-122"/>
                      </a:endParaRPr>
                    </a:p>
                  </a:txBody>
                  <a:tcPr marL="49518" marR="49518" marT="0" marB="0"/>
                </a:tc>
              </a:tr>
              <a:tr h="280171">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S5-213674-&gt; S5-215622 </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eCOSLA - TS 28.535</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Ericsson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Jan Groenendijk</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6.4.12</a:t>
                      </a:r>
                      <a:endParaRPr lang="zh-CN" sz="1100">
                        <a:effectLst/>
                        <a:latin typeface="Times New Roman" panose="02020603050405020304" pitchFamily="18" charset="0"/>
                        <a:ea typeface="Calibri" panose="020F0502020204030204" pitchFamily="34" charset="0"/>
                      </a:endParaRPr>
                    </a:p>
                  </a:txBody>
                  <a:tcPr marL="68580" marR="68580" marT="0" marB="0"/>
                </a:tc>
              </a:tr>
              <a:tr h="242088">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 S5-215550-&gt;S5-216596</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eCOSLA - TS 28.536</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Ericsson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Jan Groenendijk</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6.4.12</a:t>
                      </a:r>
                      <a:endParaRPr lang="zh-CN" sz="1100">
                        <a:effectLst/>
                        <a:latin typeface="Times New Roman" panose="02020603050405020304" pitchFamily="18" charset="0"/>
                        <a:ea typeface="Calibri" panose="020F0502020204030204" pitchFamily="34" charset="0"/>
                      </a:endParaRPr>
                    </a:p>
                  </a:txBody>
                  <a:tcPr marL="68580" marR="68580" marT="0" marB="0"/>
                </a:tc>
              </a:tr>
              <a:tr h="223058">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S5-211487</a:t>
                      </a:r>
                      <a:endParaRPr lang="zh-CN" sz="1100">
                        <a:effectLst/>
                        <a:latin typeface="Times New Roman" panose="02020603050405020304" pitchFamily="18" charset="0"/>
                        <a:ea typeface="Calibri" panose="020F0502020204030204" pitchFamily="34" charset="0"/>
                      </a:endParaRPr>
                    </a:p>
                    <a:p>
                      <a:pPr>
                        <a:lnSpc>
                          <a:spcPct val="115000"/>
                        </a:lnSpc>
                        <a:spcAft>
                          <a:spcPts val="0"/>
                        </a:spcAft>
                      </a:pPr>
                      <a:r>
                        <a:rPr lang="en-GB" sz="1200">
                          <a:effectLst/>
                          <a:latin typeface="Calibri" panose="020F0502020204030204" pitchFamily="34" charset="0"/>
                          <a:ea typeface="Calibri" panose="020F0502020204030204" pitchFamily="34" charset="0"/>
                        </a:rPr>
                        <a:t>-&gt;S5-215651 </a:t>
                      </a:r>
                      <a:endParaRPr lang="zh-CN" sz="1100">
                        <a:effectLst/>
                        <a:latin typeface="Times New Roman" panose="02020603050405020304" pitchFamily="18" charset="0"/>
                        <a:ea typeface="Calibri" panose="020F0502020204030204" pitchFamily="34" charset="0"/>
                      </a:endParaRPr>
                    </a:p>
                    <a:p>
                      <a:pPr>
                        <a:lnSpc>
                          <a:spcPct val="115000"/>
                        </a:lnSpc>
                        <a:spcAft>
                          <a:spcPts val="0"/>
                        </a:spcAft>
                      </a:pPr>
                      <a:r>
                        <a:rPr lang="en-GB" sz="1200">
                          <a:effectLst/>
                          <a:latin typeface="Calibri" panose="020F0502020204030204" pitchFamily="34" charset="0"/>
                          <a:ea typeface="Calibri" panose="020F0502020204030204" pitchFamily="34" charset="0"/>
                        </a:rPr>
                        <a:t>-&gt;NA</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dirty="0" err="1">
                          <a:effectLst/>
                          <a:latin typeface="Calibri" panose="020F0502020204030204" pitchFamily="34" charset="0"/>
                          <a:ea typeface="Calibri" panose="020F0502020204030204" pitchFamily="34" charset="0"/>
                        </a:rPr>
                        <a:t>DraftCR</a:t>
                      </a:r>
                      <a:r>
                        <a:rPr lang="en-GB" sz="1200" dirty="0">
                          <a:effectLst/>
                          <a:latin typeface="Calibri" panose="020F0502020204030204" pitchFamily="34" charset="0"/>
                          <a:ea typeface="Calibri" panose="020F0502020204030204" pitchFamily="34" charset="0"/>
                        </a:rPr>
                        <a:t> for eSON_5G – TS 28.313</a:t>
                      </a:r>
                      <a:endParaRPr lang="zh-CN" sz="11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Intel </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Joey</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6.4.13</a:t>
                      </a:r>
                      <a:endParaRPr lang="zh-CN" sz="1100">
                        <a:effectLst/>
                        <a:latin typeface="Times New Roman" panose="02020603050405020304" pitchFamily="18" charset="0"/>
                        <a:ea typeface="Calibri" panose="020F0502020204030204" pitchFamily="34" charset="0"/>
                      </a:endParaRPr>
                    </a:p>
                  </a:txBody>
                  <a:tcPr marL="68580" marR="68580" marT="0" marB="0"/>
                </a:tc>
              </a:tr>
              <a:tr h="121044">
                <a:tc>
                  <a:txBody>
                    <a:bodyPr/>
                    <a:lstStyle/>
                    <a:p>
                      <a:pPr>
                        <a:lnSpc>
                          <a:spcPct val="115000"/>
                        </a:lnSpc>
                        <a:spcAft>
                          <a:spcPts val="0"/>
                        </a:spcAft>
                      </a:pPr>
                      <a:r>
                        <a:rPr lang="en-GB" sz="1200" u="none" dirty="0">
                          <a:solidFill>
                            <a:schemeClr val="bg1"/>
                          </a:solidFill>
                          <a:effectLst/>
                          <a:latin typeface="Calibri" panose="020F0502020204030204" pitchFamily="34" charset="0"/>
                          <a:ea typeface="Calibri" panose="020F0502020204030204" pitchFamily="34" charset="0"/>
                        </a:rPr>
                        <a:t>S5-214653</a:t>
                      </a:r>
                      <a:endParaRPr lang="zh-CN" sz="1100" u="none" dirty="0">
                        <a:solidFill>
                          <a:schemeClr val="bg1"/>
                        </a:solidFill>
                        <a:effectLst/>
                        <a:latin typeface="Times New Roman" panose="02020603050405020304" pitchFamily="18" charset="0"/>
                        <a:ea typeface="Calibri" panose="020F0502020204030204" pitchFamily="34" charset="0"/>
                      </a:endParaRPr>
                    </a:p>
                    <a:p>
                      <a:pPr>
                        <a:lnSpc>
                          <a:spcPct val="115000"/>
                        </a:lnSpc>
                        <a:spcAft>
                          <a:spcPts val="0"/>
                        </a:spcAft>
                      </a:pPr>
                      <a:r>
                        <a:rPr lang="en-GB" sz="1200" dirty="0">
                          <a:effectLst/>
                          <a:latin typeface="Calibri" panose="020F0502020204030204" pitchFamily="34" charset="0"/>
                          <a:ea typeface="Calibri" panose="020F0502020204030204" pitchFamily="34" charset="0"/>
                        </a:rPr>
                        <a:t>-&gt; S5-216621</a:t>
                      </a:r>
                      <a:endParaRPr lang="zh-CN" sz="1100" dirty="0">
                        <a:effectLst/>
                        <a:latin typeface="Times New Roman" panose="02020603050405020304" pitchFamily="18" charset="0"/>
                        <a:ea typeface="Calibri" panose="020F0502020204030204" pitchFamily="34" charset="0"/>
                      </a:endParaRPr>
                    </a:p>
                    <a:p>
                      <a:pPr>
                        <a:lnSpc>
                          <a:spcPct val="115000"/>
                        </a:lnSpc>
                        <a:spcAft>
                          <a:spcPts val="0"/>
                        </a:spcAft>
                      </a:pPr>
                      <a:r>
                        <a:rPr lang="en-GB" sz="1200" dirty="0">
                          <a:effectLst/>
                          <a:latin typeface="Calibri" panose="020F0502020204030204" pitchFamily="34" charset="0"/>
                          <a:ea typeface="Calibri" panose="020F0502020204030204" pitchFamily="34" charset="0"/>
                        </a:rPr>
                        <a:t>-&gt;S5-221379</a:t>
                      </a:r>
                      <a:endParaRPr lang="zh-CN" sz="11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kern="1200" dirty="0" err="1">
                          <a:solidFill>
                            <a:schemeClr val="dk1"/>
                          </a:solidFill>
                          <a:effectLst/>
                          <a:latin typeface="Calibri" panose="020F0502020204030204" pitchFamily="34" charset="0"/>
                          <a:ea typeface="Calibri" panose="020F0502020204030204" pitchFamily="34" charset="0"/>
                          <a:cs typeface="+mn-cs"/>
                        </a:rPr>
                        <a:t>DraftCR</a:t>
                      </a:r>
                      <a:r>
                        <a:rPr lang="en-GB" sz="1200" kern="1200" dirty="0">
                          <a:solidFill>
                            <a:schemeClr val="dk1"/>
                          </a:solidFill>
                          <a:effectLst/>
                          <a:latin typeface="Calibri" panose="020F0502020204030204" pitchFamily="34" charset="0"/>
                          <a:ea typeface="Calibri" panose="020F0502020204030204" pitchFamily="34" charset="0"/>
                          <a:cs typeface="+mn-cs"/>
                        </a:rPr>
                        <a:t> for E_HOO - TS 28.313</a:t>
                      </a:r>
                      <a:endParaRPr lang="zh-CN" sz="1200" kern="1200" dirty="0">
                        <a:solidFill>
                          <a:schemeClr val="dk1"/>
                        </a:solidFill>
                        <a:effectLst/>
                        <a:latin typeface="Calibri" panose="020F0502020204030204" pitchFamily="34" charset="0"/>
                        <a:ea typeface="Calibri" panose="020F0502020204030204" pitchFamily="34" charset="0"/>
                        <a:cs typeface="+mn-cs"/>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Ericsson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Per Elmdahl</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6.4.14</a:t>
                      </a:r>
                      <a:endParaRPr lang="zh-CN" sz="1100">
                        <a:effectLst/>
                        <a:latin typeface="Times New Roman" panose="02020603050405020304" pitchFamily="18" charset="0"/>
                        <a:ea typeface="Calibri" panose="020F0502020204030204" pitchFamily="34" charset="0"/>
                      </a:endParaRPr>
                    </a:p>
                  </a:txBody>
                  <a:tcPr marL="68580" marR="68580" marT="0" marB="0"/>
                </a:tc>
              </a:tr>
              <a:tr h="354676">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S5-214654-&gt;S5-215055-&gt;NA</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5GDMS  - TS 28.533</a:t>
                      </a:r>
                      <a:endParaRPr lang="zh-CN" sz="1100">
                        <a:effectLst/>
                        <a:latin typeface="Times New Roman" panose="02020603050405020304" pitchFamily="18" charset="0"/>
                        <a:ea typeface="Calibri" panose="020F0502020204030204" pitchFamily="34" charset="0"/>
                      </a:endParaRPr>
                    </a:p>
                    <a:p>
                      <a:pPr>
                        <a:lnSpc>
                          <a:spcPct val="115000"/>
                        </a:lnSpc>
                        <a:spcAft>
                          <a:spcPts val="0"/>
                        </a:spcAft>
                      </a:pPr>
                      <a:r>
                        <a:rPr lang="en-GB" sz="1200">
                          <a:effectLst/>
                          <a:latin typeface="Calibri" panose="020F0502020204030204" pitchFamily="34" charset="0"/>
                          <a:ea typeface="Calibri" panose="020F0502020204030204" pitchFamily="34" charset="0"/>
                        </a:rPr>
                        <a:t>updated to version 17.0.0</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Huawei</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Brendan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6.4.16</a:t>
                      </a:r>
                      <a:endParaRPr lang="zh-CN" sz="1100">
                        <a:effectLst/>
                        <a:latin typeface="Times New Roman" panose="02020603050405020304" pitchFamily="18" charset="0"/>
                        <a:ea typeface="Calibri" panose="020F0502020204030204" pitchFamily="34" charset="0"/>
                      </a:endParaRPr>
                    </a:p>
                  </a:txBody>
                  <a:tcPr marL="68580" marR="68580" marT="0" marB="0"/>
                </a:tc>
              </a:tr>
              <a:tr h="121044">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NA</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5GDMS  - TS 28.537</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Huawei</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Brendan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6.4.16</a:t>
                      </a:r>
                      <a:endParaRPr lang="zh-CN" sz="1100">
                        <a:effectLst/>
                        <a:latin typeface="Times New Roman" panose="02020603050405020304" pitchFamily="18" charset="0"/>
                        <a:ea typeface="Calibri" panose="020F0502020204030204" pitchFamily="34" charset="0"/>
                      </a:endParaRPr>
                    </a:p>
                  </a:txBody>
                  <a:tcPr marL="68580" marR="68580" marT="0" marB="0"/>
                </a:tc>
              </a:tr>
              <a:tr h="353291">
                <a:tc>
                  <a:txBody>
                    <a:bodyPr/>
                    <a:lstStyle/>
                    <a:p>
                      <a:pPr>
                        <a:lnSpc>
                          <a:spcPct val="115000"/>
                        </a:lnSpc>
                        <a:spcAft>
                          <a:spcPts val="0"/>
                        </a:spcAft>
                      </a:pPr>
                      <a:r>
                        <a:rPr lang="en-GB" sz="1200" dirty="0">
                          <a:solidFill>
                            <a:schemeClr val="bg1"/>
                          </a:solidFill>
                          <a:effectLst/>
                          <a:latin typeface="Calibri" panose="020F0502020204030204" pitchFamily="34" charset="0"/>
                          <a:ea typeface="Calibri" panose="020F0502020204030204" pitchFamily="34" charset="0"/>
                        </a:rPr>
                        <a:t>S5-214655-&gt;</a:t>
                      </a:r>
                      <a:r>
                        <a:rPr lang="en-GB" sz="1200" u="sng" dirty="0">
                          <a:solidFill>
                            <a:schemeClr val="bg1"/>
                          </a:solidFill>
                          <a:effectLst/>
                          <a:latin typeface="Calibri" panose="020F0502020204030204" pitchFamily="34" charset="0"/>
                          <a:ea typeface="Calibri" panose="020F0502020204030204" pitchFamily="34" charset="0"/>
                        </a:rPr>
                        <a:t>S5-215056</a:t>
                      </a:r>
                      <a:r>
                        <a:rPr lang="en-GB" sz="1200" dirty="0">
                          <a:solidFill>
                            <a:schemeClr val="bg1"/>
                          </a:solidFill>
                          <a:effectLst/>
                          <a:latin typeface="Calibri" panose="020F0502020204030204" pitchFamily="34" charset="0"/>
                          <a:ea typeface="Calibri" panose="020F0502020204030204" pitchFamily="34" charset="0"/>
                        </a:rPr>
                        <a:t>-&gt;NA</a:t>
                      </a:r>
                      <a:endParaRPr lang="zh-CN" sz="1100" dirty="0">
                        <a:solidFill>
                          <a:schemeClr val="bg1"/>
                        </a:solidFill>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5GDMS  - TS 28.622</a:t>
                      </a:r>
                      <a:endParaRPr lang="zh-CN" sz="1100">
                        <a:effectLst/>
                        <a:latin typeface="Times New Roman" panose="02020603050405020304" pitchFamily="18" charset="0"/>
                        <a:ea typeface="Calibri" panose="020F0502020204030204" pitchFamily="34" charset="0"/>
                      </a:endParaRPr>
                    </a:p>
                    <a:p>
                      <a:pPr>
                        <a:lnSpc>
                          <a:spcPct val="115000"/>
                        </a:lnSpc>
                        <a:spcAft>
                          <a:spcPts val="0"/>
                        </a:spcAft>
                      </a:pPr>
                      <a:r>
                        <a:rPr lang="en-GB" sz="1200">
                          <a:effectLst/>
                          <a:latin typeface="Calibri" panose="020F0502020204030204" pitchFamily="34" charset="0"/>
                          <a:ea typeface="Calibri" panose="020F0502020204030204" pitchFamily="34" charset="0"/>
                        </a:rPr>
                        <a:t>updated to version 16.9.0</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Huawei</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Brendan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6.4.16</a:t>
                      </a:r>
                      <a:endParaRPr lang="zh-CN" sz="1100">
                        <a:effectLst/>
                        <a:latin typeface="Times New Roman" panose="02020603050405020304" pitchFamily="18" charset="0"/>
                        <a:ea typeface="Calibri" panose="020F0502020204030204" pitchFamily="34" charset="0"/>
                      </a:endParaRPr>
                    </a:p>
                  </a:txBody>
                  <a:tcPr marL="68580" marR="68580" marT="0" marB="0"/>
                </a:tc>
              </a:tr>
              <a:tr h="326967">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S5-214656-&gt;S5-215057-&gt;NA</a:t>
                      </a:r>
                      <a:endParaRPr lang="zh-CN" sz="1100">
                        <a:effectLst/>
                        <a:latin typeface="Times New Roman" panose="02020603050405020304" pitchFamily="18" charset="0"/>
                        <a:ea typeface="Calibri" panose="020F0502020204030204" pitchFamily="34" charset="0"/>
                      </a:endParaRPr>
                    </a:p>
                    <a:p>
                      <a:pPr>
                        <a:lnSpc>
                          <a:spcPct val="115000"/>
                        </a:lnSpc>
                        <a:spcAft>
                          <a:spcPts val="0"/>
                        </a:spcAft>
                      </a:pPr>
                      <a:r>
                        <a:rPr lang="en-GB" sz="1200">
                          <a:effectLst/>
                          <a:latin typeface="Calibri" panose="020F0502020204030204" pitchFamily="34" charset="0"/>
                          <a:ea typeface="Calibri" panose="020F0502020204030204" pitchFamily="34" charset="0"/>
                        </a:rPr>
                        <a:t>S5-216090</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5GDMS  - TS 28.623</a:t>
                      </a:r>
                      <a:endParaRPr lang="zh-CN" sz="1100">
                        <a:effectLst/>
                        <a:latin typeface="Times New Roman" panose="02020603050405020304" pitchFamily="18" charset="0"/>
                        <a:ea typeface="Calibri" panose="020F0502020204030204" pitchFamily="34" charset="0"/>
                      </a:endParaRPr>
                    </a:p>
                    <a:p>
                      <a:pPr>
                        <a:lnSpc>
                          <a:spcPct val="115000"/>
                        </a:lnSpc>
                        <a:spcAft>
                          <a:spcPts val="0"/>
                        </a:spcAft>
                      </a:pPr>
                      <a:r>
                        <a:rPr lang="en-GB" sz="1200">
                          <a:effectLst/>
                          <a:latin typeface="Calibri" panose="020F0502020204030204" pitchFamily="34" charset="0"/>
                          <a:ea typeface="Calibri" panose="020F0502020204030204" pitchFamily="34" charset="0"/>
                        </a:rPr>
                        <a:t>updated to version 16.9.0</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Huawei</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Brendan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6.4.16</a:t>
                      </a:r>
                      <a:endParaRPr lang="zh-CN" sz="1100">
                        <a:effectLst/>
                        <a:latin typeface="Times New Roman" panose="02020603050405020304" pitchFamily="18" charset="0"/>
                        <a:ea typeface="Calibri" panose="020F0502020204030204" pitchFamily="34" charset="0"/>
                      </a:endParaRPr>
                    </a:p>
                  </a:txBody>
                  <a:tcPr marL="68580" marR="68580" marT="0" marB="0"/>
                </a:tc>
              </a:tr>
              <a:tr h="242088">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S5-214759</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eQoE - TS 28.405</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Ericsson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Robert Petersen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6.4.5</a:t>
                      </a:r>
                      <a:endParaRPr lang="zh-CN" sz="1100">
                        <a:effectLst/>
                        <a:latin typeface="Times New Roman" panose="02020603050405020304" pitchFamily="18" charset="0"/>
                        <a:ea typeface="Calibri" panose="020F0502020204030204" pitchFamily="34" charset="0"/>
                      </a:endParaRPr>
                    </a:p>
                  </a:txBody>
                  <a:tcPr marL="68580" marR="68580" marT="0" marB="0"/>
                </a:tc>
              </a:tr>
              <a:tr h="242088">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S5-215364</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MADCOL TS 28.622</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Nokia</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Olaf Pollakowski</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6.4.8</a:t>
                      </a:r>
                      <a:endParaRPr lang="zh-CN" sz="1100">
                        <a:effectLst/>
                        <a:latin typeface="Times New Roman" panose="02020603050405020304" pitchFamily="18" charset="0"/>
                        <a:ea typeface="Calibri" panose="020F0502020204030204" pitchFamily="34" charset="0"/>
                      </a:endParaRPr>
                    </a:p>
                  </a:txBody>
                  <a:tcPr marL="68580" marR="68580" marT="0" marB="0"/>
                </a:tc>
              </a:tr>
              <a:tr h="242088">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S5-215492 </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MADCOL TS 28.537</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Nokia</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Olaf Pollakowski</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6.4.8</a:t>
                      </a:r>
                      <a:endParaRPr lang="zh-CN" sz="1100">
                        <a:effectLst/>
                        <a:latin typeface="Times New Roman" panose="02020603050405020304" pitchFamily="18" charset="0"/>
                        <a:ea typeface="Calibri" panose="020F0502020204030204" pitchFamily="34" charset="0"/>
                      </a:endParaRPr>
                    </a:p>
                  </a:txBody>
                  <a:tcPr marL="68580" marR="68580" marT="0" marB="0"/>
                </a:tc>
              </a:tr>
              <a:tr h="242088">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S5-214592</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FIMA TS 28.537</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Nokia</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Olaf Pollakowski</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6.4.20</a:t>
                      </a:r>
                      <a:endParaRPr lang="zh-CN" sz="1100">
                        <a:effectLst/>
                        <a:latin typeface="Times New Roman" panose="02020603050405020304" pitchFamily="18" charset="0"/>
                        <a:ea typeface="Calibri" panose="020F0502020204030204" pitchFamily="34" charset="0"/>
                      </a:endParaRPr>
                    </a:p>
                  </a:txBody>
                  <a:tcPr marL="68580" marR="68580" marT="0" marB="0"/>
                </a:tc>
              </a:tr>
              <a:tr h="242088">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S5-214758-&gt;S5-216597</a:t>
                      </a:r>
                      <a:endParaRPr lang="zh-CN" sz="1100">
                        <a:effectLst/>
                        <a:latin typeface="Times New Roman" panose="02020603050405020304" pitchFamily="18" charset="0"/>
                        <a:ea typeface="Calibri" panose="020F0502020204030204" pitchFamily="34" charset="0"/>
                      </a:endParaRPr>
                    </a:p>
                    <a:p>
                      <a:pPr>
                        <a:lnSpc>
                          <a:spcPct val="115000"/>
                        </a:lnSpc>
                        <a:spcAft>
                          <a:spcPts val="0"/>
                        </a:spcAft>
                      </a:pPr>
                      <a:r>
                        <a:rPr lang="en-GB" sz="1200">
                          <a:effectLst/>
                          <a:latin typeface="Calibri" panose="020F0502020204030204" pitchFamily="34" charset="0"/>
                          <a:ea typeface="Calibri" panose="020F0502020204030204" pitchFamily="34" charset="0"/>
                        </a:rPr>
                        <a:t>-&gt;</a:t>
                      </a:r>
                      <a:r>
                        <a:rPr lang="en-GB" sz="1100">
                          <a:effectLst/>
                          <a:latin typeface="Times New Roman" panose="02020603050405020304" pitchFamily="18" charset="0"/>
                          <a:ea typeface="Calibri" panose="020F0502020204030204" pitchFamily="34" charset="0"/>
                        </a:rPr>
                        <a:t> </a:t>
                      </a:r>
                      <a:r>
                        <a:rPr lang="en-GB" sz="1200">
                          <a:effectLst/>
                          <a:latin typeface="Calibri" panose="020F0502020204030204" pitchFamily="34" charset="0"/>
                          <a:ea typeface="Calibri" panose="020F0502020204030204" pitchFamily="34" charset="0"/>
                        </a:rPr>
                        <a:t>S5-221745(email approval)</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FIMA TS 28.622</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Nokia</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Olaf Pollakowski</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dirty="0">
                          <a:effectLst/>
                          <a:latin typeface="Calibri" panose="020F0502020204030204" pitchFamily="34" charset="0"/>
                          <a:ea typeface="Calibri" panose="020F0502020204030204" pitchFamily="34" charset="0"/>
                        </a:rPr>
                        <a:t>6.4.20</a:t>
                      </a:r>
                      <a:endParaRPr lang="zh-CN" sz="11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3833410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dirty="0"/>
              <a:t>Incoming </a:t>
            </a:r>
            <a:r>
              <a:rPr lang="sv-SE" dirty="0" smtClean="0"/>
              <a:t>LSs(1/2)</a:t>
            </a: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4057239891"/>
              </p:ext>
            </p:extLst>
          </p:nvPr>
        </p:nvGraphicFramePr>
        <p:xfrm>
          <a:off x="119811" y="989581"/>
          <a:ext cx="11946577" cy="5272923"/>
        </p:xfrm>
        <a:graphic>
          <a:graphicData uri="http://schemas.openxmlformats.org/drawingml/2006/table">
            <a:tbl>
              <a:tblPr firstRow="1" bandRow="1">
                <a:tableStyleId>{5C22544A-7EE6-4342-B048-85BDC9FD1C3A}</a:tableStyleId>
              </a:tblPr>
              <a:tblGrid>
                <a:gridCol w="784540">
                  <a:extLst>
                    <a:ext uri="{9D8B030D-6E8A-4147-A177-3AD203B41FA5}">
                      <a16:colId xmlns:a16="http://schemas.microsoft.com/office/drawing/2014/main" xmlns="" val="570476699"/>
                    </a:ext>
                  </a:extLst>
                </a:gridCol>
                <a:gridCol w="6440994">
                  <a:extLst>
                    <a:ext uri="{9D8B030D-6E8A-4147-A177-3AD203B41FA5}">
                      <a16:colId xmlns:a16="http://schemas.microsoft.com/office/drawing/2014/main" xmlns="" val="2618836924"/>
                    </a:ext>
                  </a:extLst>
                </a:gridCol>
                <a:gridCol w="2334586">
                  <a:extLst>
                    <a:ext uri="{9D8B030D-6E8A-4147-A177-3AD203B41FA5}">
                      <a16:colId xmlns:a16="http://schemas.microsoft.com/office/drawing/2014/main" xmlns="" val="3016348962"/>
                    </a:ext>
                  </a:extLst>
                </a:gridCol>
                <a:gridCol w="1217506">
                  <a:extLst>
                    <a:ext uri="{9D8B030D-6E8A-4147-A177-3AD203B41FA5}">
                      <a16:colId xmlns:a16="http://schemas.microsoft.com/office/drawing/2014/main" xmlns="" val="3690116950"/>
                    </a:ext>
                  </a:extLst>
                </a:gridCol>
                <a:gridCol w="1168951">
                  <a:extLst>
                    <a:ext uri="{9D8B030D-6E8A-4147-A177-3AD203B41FA5}">
                      <a16:colId xmlns:a16="http://schemas.microsoft.com/office/drawing/2014/main" xmlns="" val="2952368263"/>
                    </a:ext>
                  </a:extLst>
                </a:gridCol>
              </a:tblGrid>
              <a:tr h="323121">
                <a:tc>
                  <a:txBody>
                    <a:bodyPr/>
                    <a:lstStyle/>
                    <a:p>
                      <a:pPr algn="ctr"/>
                      <a:r>
                        <a:rPr lang="sv-SE" sz="1200" b="1" kern="1200" dirty="0">
                          <a:solidFill>
                            <a:schemeClr val="tx1"/>
                          </a:solidFill>
                          <a:effectLst/>
                          <a:latin typeface="+mn-lt"/>
                          <a:ea typeface="微软雅黑" panose="020B0503020204020204" pitchFamily="34" charset="-122"/>
                          <a:cs typeface="+mn-cs"/>
                        </a:rPr>
                        <a:t>Tdoc</a:t>
                      </a:r>
                      <a:endParaRPr lang="sv-SE" sz="1200" dirty="0">
                        <a:solidFill>
                          <a:schemeClr val="tx1"/>
                        </a:solidFill>
                        <a:latin typeface="+mn-lt"/>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err="1">
                          <a:solidFill>
                            <a:schemeClr val="tx1"/>
                          </a:solidFill>
                          <a:effectLst/>
                          <a:latin typeface="+mn-lt"/>
                          <a:ea typeface="微软雅黑" panose="020B0503020204020204" pitchFamily="34" charset="-122"/>
                          <a:cs typeface="+mn-cs"/>
                        </a:rPr>
                        <a:t>Title</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smtClean="0">
                          <a:solidFill>
                            <a:schemeClr val="tx1"/>
                          </a:solidFill>
                          <a:effectLst/>
                          <a:latin typeface="+mn-lt"/>
                          <a:ea typeface="微软雅黑" panose="020B0503020204020204" pitchFamily="34" charset="-122"/>
                          <a:cs typeface="+mn-cs"/>
                        </a:rPr>
                        <a:t>Reply In</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174454">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Resubmitted LS on Guidelines on Port Allocation for New 3GPP Interfaces</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C4-214848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9810">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on Guidelines on Port Allocation for New 3GPP Interfaces</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R3-216233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7411">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S5-221455</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the first deliverable on use cases for autonomous networks from ITU FG-AN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FOCUS GROUP ON AUTONOMOUS NETWORKS (FG-AN)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postponed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9044">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Liaison: AN LS22: 0001 TM Forum, AN team Response, to liaison S5-215486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S5-221493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LS APT REPORT ON EMERGING CRITICAL APPLICATIONS &amp; USE CASES OF IMT FOR INDUSTRIAL, SOCIETAL AND ENTERPRISE USERS</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APT Wireless Group</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LiaisonMulti-SDO Autonomous Networks (AN) Formal Liaison:Minutes and Actions 22nd Nov 2021 Meeting #13 Ref AN-SDO2021-13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LiaisonMulti-SDO Autonomous Networks Liaison:Intent Management documents for information and feedback</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8322">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S5-221460</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LiaisonMulti-SDO Autonomous Networks (AN) Formal Liaison:22nd November 2021 Meeting Invitation, Agenda, Bridge, andMeeting Schedule Ref AN-SDO2021-13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Multi-SDO Autonomous Networks (AN) Formal Liaison:Notification of Open Presentation 14th Jan and 31st Jan 2020 (postponed December) formal meeting #15 Ref AN-SDO2022-01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from GSMA Operator Platform API Group to 3GPP SA, SA2, SA5, SA6 and ETSI ISG MEC on edge computing definition and integration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GSMA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from GSMA Operator Platform Group to 3GPP SA, SA2, SA5, SA6 and ETSI ISG MEC on edge computing definition and integration.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GSMA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Beam measurement reports for the MDT measurements</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R2-2111476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S5-221465</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MDT Stage 2 and Stage 3 Alignment (reply LS to R3-207222)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R2-2111567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ccSA5 on RAN visible QoE</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R2-2111603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LS on RAN3 agreements for NR QoE</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R3-214477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(to S5-214652) on the F1 interface for MOCN network sharing for multiple Cell Identity broadcast scenario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R3-216218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Response to LS Reply LS on Enhancement of RAN Slicing</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R3-216238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postponed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S5-221470</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Resubmitted LS on introducing NR </a:t>
                      </a:r>
                      <a:r>
                        <a:rPr lang="en-US" sz="1100" dirty="0" err="1">
                          <a:solidFill>
                            <a:srgbClr val="000000"/>
                          </a:solidFill>
                          <a:effectLst/>
                          <a:latin typeface="Calibri" panose="020F0502020204030204" pitchFamily="34" charset="0"/>
                          <a:ea typeface="宋体" panose="02010600030101010101" pitchFamily="2" charset="-122"/>
                        </a:rPr>
                        <a:t>RedCap</a:t>
                      </a:r>
                      <a:r>
                        <a:rPr lang="en-US" sz="1100" dirty="0">
                          <a:solidFill>
                            <a:srgbClr val="000000"/>
                          </a:solidFill>
                          <a:effectLst/>
                          <a:latin typeface="Calibri" panose="020F0502020204030204" pitchFamily="34" charset="0"/>
                          <a:ea typeface="宋体" panose="02010600030101010101" pitchFamily="2" charset="-122"/>
                        </a:rPr>
                        <a:t> Indication</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S2-2107853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dirty="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788675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smtClean="0"/>
              <a:t>Rapporteur calls (draft plan after SA5#141e)</a:t>
            </a:r>
            <a:endParaRPr lang="zh-CN" altLang="en-US" sz="3600" dirty="0"/>
          </a:p>
        </p:txBody>
      </p:sp>
      <p:sp>
        <p:nvSpPr>
          <p:cNvPr id="3" name="文本框 2"/>
          <p:cNvSpPr txBox="1"/>
          <p:nvPr/>
        </p:nvSpPr>
        <p:spPr>
          <a:xfrm>
            <a:off x="1178572" y="4527066"/>
            <a:ext cx="10637553" cy="492443"/>
          </a:xfrm>
          <a:prstGeom prst="rect">
            <a:avLst/>
          </a:prstGeom>
          <a:noFill/>
        </p:spPr>
        <p:txBody>
          <a:bodyPr wrap="square" rtlCol="0">
            <a:spAutoFit/>
          </a:bodyPr>
          <a:lstStyle/>
          <a:p>
            <a:r>
              <a:rPr lang="en-US" altLang="zh-CN" dirty="0"/>
              <a:t>Latest update on the rapporteur call agenda in : </a:t>
            </a:r>
            <a:r>
              <a:rPr lang="en-US" altLang="zh-CN" dirty="0">
                <a:hlinkClick r:id="rId2"/>
              </a:rPr>
              <a:t>https://</a:t>
            </a:r>
            <a:r>
              <a:rPr lang="en-US" altLang="zh-CN" dirty="0" smtClean="0">
                <a:hlinkClick r:id="rId2"/>
              </a:rPr>
              <a:t>www.3gpp.org/ftp/Email_Discussions/SA5/OAM%20rapporteur%20calls/Rapporteur%20call%20%23141e</a:t>
            </a:r>
            <a:r>
              <a:rPr lang="en-US" altLang="zh-CN" dirty="0" smtClean="0"/>
              <a:t> </a:t>
            </a:r>
            <a:endParaRPr lang="zh-CN" altLang="en-US" dirty="0"/>
          </a:p>
        </p:txBody>
      </p:sp>
    </p:spTree>
    <p:extLst>
      <p:ext uri="{BB962C8B-B14F-4D97-AF65-F5344CB8AC3E}">
        <p14:creationId xmlns:p14="http://schemas.microsoft.com/office/powerpoint/2010/main" val="2009032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TRs / TSs to be sent to SA#95-e</a:t>
            </a:r>
            <a:br>
              <a:rPr lang="sv-SE" dirty="0" smtClean="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1178105740"/>
              </p:ext>
            </p:extLst>
          </p:nvPr>
        </p:nvGraphicFramePr>
        <p:xfrm>
          <a:off x="269458" y="1259142"/>
          <a:ext cx="11776295" cy="3188291"/>
        </p:xfrm>
        <a:graphic>
          <a:graphicData uri="http://schemas.openxmlformats.org/drawingml/2006/table">
            <a:tbl>
              <a:tblPr firstRow="1" bandRow="1">
                <a:tableStyleId>{5C22544A-7EE6-4342-B048-85BDC9FD1C3A}</a:tableStyleId>
              </a:tblPr>
              <a:tblGrid>
                <a:gridCol w="1182414">
                  <a:extLst>
                    <a:ext uri="{9D8B030D-6E8A-4147-A177-3AD203B41FA5}">
                      <a16:colId xmlns="" xmlns:a16="http://schemas.microsoft.com/office/drawing/2014/main" val="570476699"/>
                    </a:ext>
                  </a:extLst>
                </a:gridCol>
                <a:gridCol w="6101020">
                  <a:extLst>
                    <a:ext uri="{9D8B030D-6E8A-4147-A177-3AD203B41FA5}">
                      <a16:colId xmlns="" xmlns:a16="http://schemas.microsoft.com/office/drawing/2014/main" val="2618836924"/>
                    </a:ext>
                  </a:extLst>
                </a:gridCol>
                <a:gridCol w="1560475"/>
                <a:gridCol w="2932386">
                  <a:extLst>
                    <a:ext uri="{9D8B030D-6E8A-4147-A177-3AD203B41FA5}">
                      <a16:colId xmlns="" xmlns:a16="http://schemas.microsoft.com/office/drawing/2014/main" val="3016348962"/>
                    </a:ext>
                  </a:extLst>
                </a:gridCol>
              </a:tblGrid>
              <a:tr h="687707">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Sent for</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23617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S Mincho"/>
                          <a:cs typeface="Calibri" panose="020F0502020204030204" pitchFamily="34" charset="0"/>
                          <a:hlinkClick r:id="rId2" action="ppaction://hlinkfile"/>
                        </a:rPr>
                        <a:t>S5‑221088</a:t>
                      </a: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Presentation sheet of TS 28.557 for Approval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Huawei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S Mincho"/>
                          <a:cs typeface="Calibri" panose="020F0502020204030204" pitchFamily="34" charset="0"/>
                        </a:rPr>
                        <a:t>Approval</a:t>
                      </a:r>
                      <a:endParaRPr lang="sv-SE"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3" action="ppaction://hlinkfile"/>
                        </a:rPr>
                        <a:t>S5‑221583</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Presentation sheet of TS 28.312 for SA Information and Approval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Huawei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S Mincho"/>
                          <a:cs typeface="Calibri" panose="020F0502020204030204" pitchFamily="34" charset="0"/>
                        </a:rPr>
                        <a:t>Information and Approval</a:t>
                      </a:r>
                      <a:endParaRPr lang="sv-SE"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4" action="ppaction://hlinkfile"/>
                        </a:rPr>
                        <a:t>S5‑221573</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sheet for TS 28.104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S Mincho"/>
                          <a:cs typeface="Calibri" panose="020F0502020204030204" pitchFamily="34" charset="0"/>
                        </a:rPr>
                        <a:t>Information</a:t>
                      </a:r>
                      <a:endParaRPr lang="sv-SE"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5" action="ppaction://hlinkfile"/>
                        </a:rPr>
                        <a:t>S5‑221574</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sheet for TS 28.105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S Mincho"/>
                          <a:cs typeface="Calibri" panose="020F0502020204030204" pitchFamily="34" charset="0"/>
                        </a:rPr>
                        <a:t>Information</a:t>
                      </a:r>
                      <a:endParaRPr lang="sv-SE"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6" action="ppaction://hlinkfile"/>
                        </a:rPr>
                        <a:t>S5‑221055</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of Spec TS28.314 Version 1.0.0 to TSG and WG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Oy LM Ericsson 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smtClean="0">
                          <a:solidFill>
                            <a:schemeClr val="tx1"/>
                          </a:solidFill>
                          <a:effectLst/>
                          <a:latin typeface="+mn-lt"/>
                          <a:ea typeface="MS Mincho"/>
                          <a:cs typeface="Calibri" panose="020F0502020204030204" pitchFamily="34" charset="0"/>
                        </a:rPr>
                        <a:t>Approval</a:t>
                      </a:r>
                      <a:endParaRPr lang="sv-SE" altLang="zh-CN"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7" action="ppaction://hlinkfile"/>
                        </a:rPr>
                        <a:t>S5‑221056</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of Spec TS28.315 Version 1.0.0 to TSG and WG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Oy LM Ericsson 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smtClean="0">
                          <a:solidFill>
                            <a:schemeClr val="tx1"/>
                          </a:solidFill>
                          <a:effectLst/>
                          <a:latin typeface="+mn-lt"/>
                          <a:ea typeface="MS Mincho"/>
                          <a:cs typeface="Calibri" panose="020F0502020204030204" pitchFamily="34" charset="0"/>
                        </a:rPr>
                        <a:t>Approval</a:t>
                      </a:r>
                      <a:endParaRPr lang="sv-SE" altLang="zh-CN"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8" action="ppaction://hlinkfile"/>
                        </a:rPr>
                        <a:t>S5‑221057</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of Spec TS28.316 Version 1.0.0 to TSG and WG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Oy LM Ericsson 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S Mincho"/>
                          <a:cs typeface="Calibri" panose="020F0502020204030204" pitchFamily="34" charset="0"/>
                        </a:rPr>
                        <a:t>Approval</a:t>
                      </a:r>
                      <a:endParaRPr lang="sv-SE" altLang="zh-CN"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9" action="ppaction://hlinkfile"/>
                        </a:rPr>
                        <a:t>S5‑221762</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sheet for approval to TS 28.538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Samsung Electronics Benelux BV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S Mincho"/>
                          <a:cs typeface="Calibri" panose="020F0502020204030204" pitchFamily="34" charset="0"/>
                        </a:rPr>
                        <a:t>Approval</a:t>
                      </a:r>
                      <a:endParaRPr lang="sv-SE" altLang="zh-CN"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63371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Exception to be sent to SA#95-e</a:t>
            </a:r>
            <a:br>
              <a:rPr lang="sv-SE" dirty="0" smtClean="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1088988019"/>
              </p:ext>
            </p:extLst>
          </p:nvPr>
        </p:nvGraphicFramePr>
        <p:xfrm>
          <a:off x="1326147" y="1392577"/>
          <a:ext cx="8843909" cy="3300718"/>
        </p:xfrm>
        <a:graphic>
          <a:graphicData uri="http://schemas.openxmlformats.org/drawingml/2006/table">
            <a:tbl>
              <a:tblPr firstRow="1" bandRow="1">
                <a:tableStyleId>{5C22544A-7EE6-4342-B048-85BDC9FD1C3A}</a:tableStyleId>
              </a:tblPr>
              <a:tblGrid>
                <a:gridCol w="2311256">
                  <a:extLst>
                    <a:ext uri="{9D8B030D-6E8A-4147-A177-3AD203B41FA5}">
                      <a16:colId xmlns="" xmlns:a16="http://schemas.microsoft.com/office/drawing/2014/main" val="570476699"/>
                    </a:ext>
                  </a:extLst>
                </a:gridCol>
                <a:gridCol w="4972178">
                  <a:extLst>
                    <a:ext uri="{9D8B030D-6E8A-4147-A177-3AD203B41FA5}">
                      <a16:colId xmlns="" xmlns:a16="http://schemas.microsoft.com/office/drawing/2014/main" val="2618836924"/>
                    </a:ext>
                  </a:extLst>
                </a:gridCol>
                <a:gridCol w="1560475"/>
              </a:tblGrid>
              <a:tr h="710928">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303790">
                <a:tc>
                  <a:txBody>
                    <a:bodyPr/>
                    <a:lstStyle/>
                    <a:p>
                      <a:r>
                        <a:rPr lang="en-US" sz="1200" dirty="0" smtClean="0">
                          <a:effectLst/>
                          <a:latin typeface="+mn-lt"/>
                          <a:hlinkClick r:id="rId2" action="ppaction://hlinkfile"/>
                        </a:rPr>
                        <a:t>S5‑221763</a:t>
                      </a:r>
                      <a:r>
                        <a:rPr lang="en-US" sz="1200" dirty="0" smtClean="0">
                          <a:effectLst/>
                          <a:latin typeface="+mn-lt"/>
                        </a:rPr>
                        <a:t> (email</a:t>
                      </a:r>
                      <a:r>
                        <a:rPr lang="en-US" sz="1200" baseline="0" dirty="0" smtClean="0">
                          <a:effectLst/>
                          <a:latin typeface="+mn-lt"/>
                        </a:rPr>
                        <a:t> approval)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Exception sheet for </a:t>
                      </a:r>
                      <a:r>
                        <a:rPr lang="en-US" sz="1200" dirty="0" err="1">
                          <a:effectLst/>
                          <a:latin typeface="+mn-lt"/>
                        </a:rPr>
                        <a:t>eQoE</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Ericsson</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310">
                <a:tc>
                  <a:txBody>
                    <a:bodyPr/>
                    <a:lstStyle/>
                    <a:p>
                      <a:r>
                        <a:rPr lang="en-US" sz="1200" dirty="0">
                          <a:effectLst/>
                          <a:latin typeface="+mn-lt"/>
                          <a:hlinkClick r:id="rId3" action="ppaction://hlinkfile"/>
                        </a:rPr>
                        <a:t/>
                      </a:r>
                      <a:br>
                        <a:rPr lang="en-US" sz="1200" dirty="0">
                          <a:effectLst/>
                          <a:latin typeface="+mn-lt"/>
                          <a:hlinkClick r:id="rId3" action="ppaction://hlinkfile"/>
                        </a:rPr>
                      </a:br>
                      <a:r>
                        <a:rPr lang="en-US" sz="1200" dirty="0" smtClean="0">
                          <a:effectLst/>
                          <a:latin typeface="+mn-lt"/>
                          <a:hlinkClick r:id="rId3" action="ppaction://hlinkfile"/>
                        </a:rPr>
                        <a:t>S5‑221577</a:t>
                      </a:r>
                      <a:r>
                        <a:rPr lang="en-US" sz="1200" dirty="0" smtClean="0">
                          <a:effectLst/>
                          <a:latin typeface="+mn-lt"/>
                        </a:rPr>
                        <a:t> (email approval)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Exception </a:t>
                      </a:r>
                      <a:r>
                        <a:rPr lang="en-US" sz="1200" dirty="0" smtClean="0">
                          <a:effectLst/>
                          <a:latin typeface="+mn-lt"/>
                        </a:rPr>
                        <a:t>sheet </a:t>
                      </a:r>
                      <a:r>
                        <a:rPr lang="en-US" sz="1200" dirty="0">
                          <a:effectLst/>
                          <a:latin typeface="+mn-lt"/>
                        </a:rPr>
                        <a:t>for MADCOL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Nokia</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3269">
                <a:tc>
                  <a:txBody>
                    <a:bodyPr/>
                    <a:lstStyle/>
                    <a:p>
                      <a:r>
                        <a:rPr lang="en-US" sz="1200" dirty="0" smtClean="0">
                          <a:effectLst/>
                          <a:latin typeface="+mn-lt"/>
                          <a:hlinkClick r:id="rId4" action="ppaction://hlinkfile"/>
                        </a:rPr>
                        <a:t>S5‑221764</a:t>
                      </a:r>
                      <a:r>
                        <a:rPr lang="en-US" sz="1200" dirty="0" smtClean="0">
                          <a:effectLst/>
                          <a:latin typeface="+mn-lt"/>
                        </a:rPr>
                        <a:t> (email approval)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Exception </a:t>
                      </a:r>
                      <a:r>
                        <a:rPr lang="en-US" sz="1200" dirty="0" smtClean="0">
                          <a:effectLst/>
                          <a:latin typeface="+mn-lt"/>
                        </a:rPr>
                        <a:t>sheet </a:t>
                      </a:r>
                      <a:r>
                        <a:rPr lang="en-US" sz="1200" dirty="0">
                          <a:effectLst/>
                          <a:latin typeface="+mn-lt"/>
                        </a:rPr>
                        <a:t>for IDMS_MN</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Huawei</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59">
                <a:tc>
                  <a:txBody>
                    <a:bodyPr/>
                    <a:lstStyle/>
                    <a:p>
                      <a:r>
                        <a:rPr lang="en-US" sz="1200" dirty="0" smtClean="0">
                          <a:effectLst/>
                          <a:latin typeface="+mn-lt"/>
                          <a:hlinkClick r:id="rId5" action="ppaction://hlinkfile"/>
                        </a:rPr>
                        <a:t>S5‑221765</a:t>
                      </a:r>
                      <a:r>
                        <a:rPr lang="en-US" sz="1200" dirty="0" smtClean="0">
                          <a:effectLst/>
                          <a:latin typeface="+mn-lt"/>
                        </a:rPr>
                        <a:t> (email approval)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Exception </a:t>
                      </a:r>
                      <a:r>
                        <a:rPr lang="en-US" sz="1200" dirty="0" smtClean="0">
                          <a:effectLst/>
                          <a:latin typeface="+mn-lt"/>
                        </a:rPr>
                        <a:t>sheet </a:t>
                      </a:r>
                      <a:r>
                        <a:rPr lang="en-US" sz="1200" dirty="0">
                          <a:effectLst/>
                          <a:latin typeface="+mn-lt"/>
                        </a:rPr>
                        <a:t>for </a:t>
                      </a:r>
                      <a:r>
                        <a:rPr lang="en-US" sz="1200" dirty="0" err="1">
                          <a:effectLst/>
                          <a:latin typeface="+mn-lt"/>
                        </a:rPr>
                        <a:t>eCOSLA</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Ericsson</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59">
                <a:tc>
                  <a:txBody>
                    <a:bodyPr/>
                    <a:lstStyle/>
                    <a:p>
                      <a:r>
                        <a:rPr lang="en-US" sz="1200" dirty="0" smtClean="0">
                          <a:effectLst/>
                          <a:latin typeface="+mn-lt"/>
                          <a:hlinkClick r:id="rId6" action="ppaction://hlinkfile"/>
                        </a:rPr>
                        <a:t>S5‑221572</a:t>
                      </a:r>
                      <a:r>
                        <a:rPr lang="en-US" sz="1200" dirty="0" smtClean="0">
                          <a:effectLst/>
                          <a:latin typeface="+mn-lt"/>
                        </a:rPr>
                        <a:t> (email approval)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effectLst/>
                          <a:latin typeface="+mn-lt"/>
                        </a:rPr>
                        <a:t>Exception </a:t>
                      </a:r>
                      <a:r>
                        <a:rPr lang="en-US" sz="1200" dirty="0">
                          <a:effectLst/>
                          <a:latin typeface="+mn-lt"/>
                        </a:rPr>
                        <a:t>sheet for </a:t>
                      </a:r>
                      <a:r>
                        <a:rPr lang="en-US" sz="1200" dirty="0" err="1">
                          <a:effectLst/>
                          <a:latin typeface="+mn-lt"/>
                        </a:rPr>
                        <a:t>eMDAS</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Intel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59">
                <a:tc>
                  <a:txBody>
                    <a:bodyPr/>
                    <a:lstStyle/>
                    <a:p>
                      <a:r>
                        <a:rPr lang="en-US" sz="1200" dirty="0" smtClean="0">
                          <a:effectLst/>
                          <a:latin typeface="+mn-lt"/>
                          <a:hlinkClick r:id="rId7" action="ppaction://hlinkfile"/>
                        </a:rPr>
                        <a:t>S5‑221761</a:t>
                      </a:r>
                      <a:r>
                        <a:rPr lang="en-US" sz="1200" dirty="0" smtClean="0">
                          <a:effectLst/>
                          <a:latin typeface="+mn-lt"/>
                        </a:rPr>
                        <a:t> (email approval)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Exception sheet for FIMA</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Nokia</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59">
                <a:tc>
                  <a:txBody>
                    <a:bodyPr/>
                    <a:lstStyle/>
                    <a:p>
                      <a:r>
                        <a:rPr lang="en-US" sz="1200" dirty="0" smtClean="0">
                          <a:effectLst/>
                          <a:latin typeface="+mn-lt"/>
                          <a:hlinkClick r:id="rId8" action="ppaction://hlinkfile"/>
                        </a:rPr>
                        <a:t>S5‑221766</a:t>
                      </a:r>
                      <a:r>
                        <a:rPr lang="en-US" sz="1200" dirty="0" smtClean="0">
                          <a:effectLst/>
                          <a:latin typeface="+mn-lt"/>
                        </a:rPr>
                        <a:t> (email approval)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Exception </a:t>
                      </a:r>
                      <a:r>
                        <a:rPr lang="en-US" sz="1200" dirty="0" smtClean="0">
                          <a:effectLst/>
                          <a:latin typeface="+mn-lt"/>
                        </a:rPr>
                        <a:t>sheet </a:t>
                      </a:r>
                      <a:r>
                        <a:rPr lang="en-US" sz="1200" dirty="0">
                          <a:effectLst/>
                          <a:latin typeface="+mn-lt"/>
                        </a:rPr>
                        <a:t>for MSAC</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Nokia</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59">
                <a:tc>
                  <a:txBody>
                    <a:bodyPr/>
                    <a:lstStyle/>
                    <a:p>
                      <a:r>
                        <a:rPr lang="en-US" sz="1200" dirty="0" smtClean="0">
                          <a:effectLst/>
                          <a:latin typeface="+mn-lt"/>
                          <a:hlinkClick r:id="rId9" action="ppaction://hlinkfile"/>
                        </a:rPr>
                        <a:t>S5‑221711</a:t>
                      </a:r>
                      <a:r>
                        <a:rPr lang="en-US" sz="1200" dirty="0" smtClean="0">
                          <a:effectLst/>
                          <a:latin typeface="+mn-lt"/>
                        </a:rPr>
                        <a:t> (email approval)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WI Exception for </a:t>
                      </a:r>
                      <a:r>
                        <a:rPr lang="en-US" sz="1200" dirty="0" err="1">
                          <a:effectLst/>
                          <a:latin typeface="+mn-lt"/>
                        </a:rPr>
                        <a:t>eNETSLICE_PRO</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Samsung Electronics Benelux BV</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041190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TRs / TSs to be sent to Edithelp </a:t>
            </a:r>
            <a:br>
              <a:rPr lang="sv-SE" dirty="0" smtClean="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2111248246"/>
              </p:ext>
            </p:extLst>
          </p:nvPr>
        </p:nvGraphicFramePr>
        <p:xfrm>
          <a:off x="487680" y="1392687"/>
          <a:ext cx="10981978" cy="2159618"/>
        </p:xfrm>
        <a:graphic>
          <a:graphicData uri="http://schemas.openxmlformats.org/drawingml/2006/table">
            <a:tbl>
              <a:tblPr firstRow="1" bandRow="1">
                <a:tableStyleId>{5C22544A-7EE6-4342-B048-85BDC9FD1C3A}</a:tableStyleId>
              </a:tblPr>
              <a:tblGrid>
                <a:gridCol w="8564747">
                  <a:extLst>
                    <a:ext uri="{9D8B030D-6E8A-4147-A177-3AD203B41FA5}">
                      <a16:colId xmlns="" xmlns:a16="http://schemas.microsoft.com/office/drawing/2014/main" val="2618836924"/>
                    </a:ext>
                  </a:extLst>
                </a:gridCol>
                <a:gridCol w="2417231"/>
              </a:tblGrid>
              <a:tr h="606565">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318504">
                <a:tc>
                  <a:txBody>
                    <a:bodyPr/>
                    <a:lstStyle/>
                    <a:p>
                      <a:pPr>
                        <a:spcAft>
                          <a:spcPts val="0"/>
                        </a:spcAft>
                      </a:pPr>
                      <a:endParaRPr lang="en-US" sz="1200" dirty="0">
                        <a:solidFill>
                          <a:schemeClr val="tx1"/>
                        </a:solidFill>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en-US" sz="1200" dirty="0">
                        <a:solidFill>
                          <a:schemeClr val="tx1"/>
                        </a:solidFill>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863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solidFill>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en-US" sz="1200" dirty="0">
                        <a:solidFill>
                          <a:schemeClr val="tx1"/>
                        </a:solidFill>
                        <a:effectLst/>
                        <a:latin typeface="+mn-lt"/>
                        <a:ea typeface="MS Mincho"/>
                        <a:cs typeface="MS Minch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578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00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00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609834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7680" y="116142"/>
            <a:ext cx="9112251" cy="1143000"/>
          </a:xfrm>
        </p:spPr>
        <p:txBody>
          <a:bodyPr/>
          <a:lstStyle/>
          <a:p>
            <a:r>
              <a:rPr lang="en-US" altLang="zh-CN" dirty="0" smtClean="0"/>
              <a:t>New action items from this meeting</a:t>
            </a:r>
            <a:endParaRPr lang="sv-SE" dirty="0"/>
          </a:p>
        </p:txBody>
      </p:sp>
      <p:graphicFrame>
        <p:nvGraphicFramePr>
          <p:cNvPr id="6" name="表格 5"/>
          <p:cNvGraphicFramePr>
            <a:graphicFrameLocks noGrp="1"/>
          </p:cNvGraphicFramePr>
          <p:nvPr>
            <p:extLst>
              <p:ext uri="{D42A27DB-BD31-4B8C-83A1-F6EECF244321}">
                <p14:modId xmlns:p14="http://schemas.microsoft.com/office/powerpoint/2010/main" val="375024336"/>
              </p:ext>
            </p:extLst>
          </p:nvPr>
        </p:nvGraphicFramePr>
        <p:xfrm>
          <a:off x="231228" y="1259142"/>
          <a:ext cx="11619185" cy="518160"/>
        </p:xfrm>
        <a:graphic>
          <a:graphicData uri="http://schemas.openxmlformats.org/drawingml/2006/table">
            <a:tbl>
              <a:tblPr>
                <a:tableStyleId>{5C22544A-7EE6-4342-B048-85BDC9FD1C3A}</a:tableStyleId>
              </a:tblPr>
              <a:tblGrid>
                <a:gridCol w="954477"/>
                <a:gridCol w="5230168"/>
                <a:gridCol w="753626"/>
                <a:gridCol w="1155560"/>
                <a:gridCol w="2516361"/>
                <a:gridCol w="1008993"/>
              </a:tblGrid>
              <a:tr h="0">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Item</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Description</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Rel.</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Owner</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Status </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Target </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0">
                <a:tc>
                  <a:txBody>
                    <a:bodyPr/>
                    <a:lstStyle/>
                    <a:p>
                      <a:pPr>
                        <a:spcAft>
                          <a:spcPts val="0"/>
                        </a:spcAft>
                      </a:pPr>
                      <a:endParaRPr lang="en-US" sz="1600" dirty="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endParaRPr lang="en-US" sz="16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en-US" sz="16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en-US" sz="1600" dirty="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en-US" sz="16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en-US" sz="1600" dirty="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319860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3303" y="4903233"/>
            <a:ext cx="5038839" cy="519616"/>
          </a:xfrm>
        </p:spPr>
        <p:txBody>
          <a:bodyPr/>
          <a:lstStyle/>
          <a:p>
            <a:r>
              <a:rPr lang="sv-SE" sz="4400" dirty="0" err="1"/>
              <a:t>Thank</a:t>
            </a:r>
            <a:r>
              <a:rPr lang="sv-SE" sz="4400" dirty="0"/>
              <a:t> </a:t>
            </a:r>
            <a:r>
              <a:rPr lang="sv-SE" sz="4400" dirty="0" err="1"/>
              <a:t>you</a:t>
            </a:r>
            <a:r>
              <a:rPr lang="sv-SE" sz="4400" dirty="0"/>
              <a:t>!</a:t>
            </a:r>
          </a:p>
        </p:txBody>
      </p:sp>
      <p:pic>
        <p:nvPicPr>
          <p:cNvPr id="3" name="图片 2"/>
          <p:cNvPicPr>
            <a:picLocks noChangeAspect="1"/>
          </p:cNvPicPr>
          <p:nvPr/>
        </p:nvPicPr>
        <p:blipFill>
          <a:blip r:embed="rId2"/>
          <a:stretch>
            <a:fillRect/>
          </a:stretch>
        </p:blipFill>
        <p:spPr>
          <a:xfrm>
            <a:off x="7068065" y="1540476"/>
            <a:ext cx="4994105" cy="2693774"/>
          </a:xfrm>
          <a:prstGeom prst="rect">
            <a:avLst/>
          </a:prstGeom>
        </p:spPr>
      </p:pic>
      <p:pic>
        <p:nvPicPr>
          <p:cNvPr id="6" name="图片 5"/>
          <p:cNvPicPr>
            <a:picLocks noChangeAspect="1"/>
          </p:cNvPicPr>
          <p:nvPr/>
        </p:nvPicPr>
        <p:blipFill>
          <a:blip r:embed="rId3"/>
          <a:stretch>
            <a:fillRect/>
          </a:stretch>
        </p:blipFill>
        <p:spPr>
          <a:xfrm>
            <a:off x="90616" y="1540476"/>
            <a:ext cx="6915468" cy="2693774"/>
          </a:xfrm>
          <a:prstGeom prst="rect">
            <a:avLst/>
          </a:prstGeom>
        </p:spPr>
      </p:pic>
    </p:spTree>
    <p:extLst>
      <p:ext uri="{BB962C8B-B14F-4D97-AF65-F5344CB8AC3E}">
        <p14:creationId xmlns:p14="http://schemas.microsoft.com/office/powerpoint/2010/main" val="1195480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dirty="0"/>
              <a:t>Incoming </a:t>
            </a:r>
            <a:r>
              <a:rPr lang="sv-SE" dirty="0" smtClean="0"/>
              <a:t>LSs(2/2)</a:t>
            </a:r>
            <a:endParaRPr lang="sv-SE" dirty="0"/>
          </a:p>
        </p:txBody>
      </p:sp>
      <p:graphicFrame>
        <p:nvGraphicFramePr>
          <p:cNvPr id="6" name="Table Placeholder 4"/>
          <p:cNvGraphicFramePr>
            <a:graphicFrameLocks noGrp="1"/>
          </p:cNvGraphicFramePr>
          <p:nvPr>
            <p:ph type="tbl" idx="1"/>
            <p:extLst>
              <p:ext uri="{D42A27DB-BD31-4B8C-83A1-F6EECF244321}">
                <p14:modId xmlns:p14="http://schemas.microsoft.com/office/powerpoint/2010/main" val="2712395959"/>
              </p:ext>
            </p:extLst>
          </p:nvPr>
        </p:nvGraphicFramePr>
        <p:xfrm>
          <a:off x="128048" y="1195526"/>
          <a:ext cx="11946577" cy="3767283"/>
        </p:xfrm>
        <a:graphic>
          <a:graphicData uri="http://schemas.openxmlformats.org/drawingml/2006/table">
            <a:tbl>
              <a:tblPr firstRow="1" bandRow="1">
                <a:tableStyleId>{5C22544A-7EE6-4342-B048-85BDC9FD1C3A}</a:tableStyleId>
              </a:tblPr>
              <a:tblGrid>
                <a:gridCol w="784540">
                  <a:extLst>
                    <a:ext uri="{9D8B030D-6E8A-4147-A177-3AD203B41FA5}">
                      <a16:colId xmlns:a16="http://schemas.microsoft.com/office/drawing/2014/main" xmlns="" val="570476699"/>
                    </a:ext>
                  </a:extLst>
                </a:gridCol>
                <a:gridCol w="6440994">
                  <a:extLst>
                    <a:ext uri="{9D8B030D-6E8A-4147-A177-3AD203B41FA5}">
                      <a16:colId xmlns:a16="http://schemas.microsoft.com/office/drawing/2014/main" xmlns="" val="2618836924"/>
                    </a:ext>
                  </a:extLst>
                </a:gridCol>
                <a:gridCol w="2334586">
                  <a:extLst>
                    <a:ext uri="{9D8B030D-6E8A-4147-A177-3AD203B41FA5}">
                      <a16:colId xmlns:a16="http://schemas.microsoft.com/office/drawing/2014/main" xmlns="" val="3016348962"/>
                    </a:ext>
                  </a:extLst>
                </a:gridCol>
                <a:gridCol w="1217506">
                  <a:extLst>
                    <a:ext uri="{9D8B030D-6E8A-4147-A177-3AD203B41FA5}">
                      <a16:colId xmlns:a16="http://schemas.microsoft.com/office/drawing/2014/main" xmlns="" val="3690116950"/>
                    </a:ext>
                  </a:extLst>
                </a:gridCol>
                <a:gridCol w="1168951">
                  <a:extLst>
                    <a:ext uri="{9D8B030D-6E8A-4147-A177-3AD203B41FA5}">
                      <a16:colId xmlns:a16="http://schemas.microsoft.com/office/drawing/2014/main" xmlns="" val="2952368263"/>
                    </a:ext>
                  </a:extLst>
                </a:gridCol>
              </a:tblGrid>
              <a:tr h="323121">
                <a:tc>
                  <a:txBody>
                    <a:bodyPr/>
                    <a:lstStyle/>
                    <a:p>
                      <a:pPr algn="ctr"/>
                      <a:r>
                        <a:rPr lang="sv-SE" sz="1200" b="1" kern="1200" dirty="0">
                          <a:solidFill>
                            <a:schemeClr val="tx1"/>
                          </a:solidFill>
                          <a:effectLst/>
                          <a:latin typeface="+mn-lt"/>
                          <a:ea typeface="微软雅黑" panose="020B0503020204020204" pitchFamily="34" charset="-122"/>
                          <a:cs typeface="+mn-cs"/>
                        </a:rPr>
                        <a:t>Tdoc</a:t>
                      </a:r>
                      <a:endParaRPr lang="sv-SE" sz="1200" dirty="0">
                        <a:solidFill>
                          <a:schemeClr val="tx1"/>
                        </a:solidFill>
                        <a:latin typeface="+mn-lt"/>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err="1">
                          <a:solidFill>
                            <a:schemeClr val="tx1"/>
                          </a:solidFill>
                          <a:effectLst/>
                          <a:latin typeface="+mn-lt"/>
                          <a:ea typeface="微软雅黑" panose="020B0503020204020204" pitchFamily="34" charset="-122"/>
                          <a:cs typeface="+mn-cs"/>
                        </a:rPr>
                        <a:t>Title</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smtClean="0">
                          <a:solidFill>
                            <a:schemeClr val="tx1"/>
                          </a:solidFill>
                          <a:effectLst/>
                          <a:latin typeface="+mn-lt"/>
                          <a:ea typeface="微软雅黑" panose="020B0503020204020204" pitchFamily="34" charset="-122"/>
                          <a:cs typeface="+mn-cs"/>
                        </a:rPr>
                        <a:t>Reply In</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174454">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LS on MINT functionality for Disaster Roaming</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S2-2108172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9810">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LS on MINT functionality for Disaster Roaming</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S3-214342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7411">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LS on MINT functionality for Disaster Roaming</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S3-214416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9044">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QoE report handling at QoE pause</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S3-214458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S5-221475</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LS on TS 28.404/TS 28.405 Clarification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S4-211234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postponed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LS on slicing management aspects in relation to SEAL</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S6-210709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S5-221548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LS on network slice management service consumption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S6-212460</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S5-221551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8322">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LS/r on autonomous network levels (reply to 3GPP TSG SA5-S5-215539)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S5-221492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the Consent of Recommendation ITU-T M.3381 (ex. M.resm-AI), "Requirements for energy saving management of 5G RAN system with AI"</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S5-221502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S5-221480</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consideration of a new work on ITU-T M.fcnhe: "Framework of communication network health evaluation"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S5-221481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LS/r on methodology harmonization update (reply to 3GPP TSG SA5-S5-215481)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postponed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S5-221482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ongoing work within ITU-T Study Group 3 (SG3) on new Technical Report on “IMT2020-Related Policy Considering MVNOs”</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S5-221483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Energy Efficiency as guiding principle for new solutions</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SP-211621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S5-221501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S5-221485</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Multi-SDO Autonomous Networks (AN) Formal Liaison: Notification of Open Presentation 14th Jan and 21st February 2022 (postponed December) formal meeting #15 Ref AN-SDO2022-01 rev 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S5-221491</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to GSMA Operator Platform Group on edge computing definition and integration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SP-220003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dirty="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698584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760744"/>
          </a:xfrm>
        </p:spPr>
        <p:txBody>
          <a:bodyPr/>
          <a:lstStyle/>
          <a:p>
            <a:r>
              <a:rPr lang="sv-SE" dirty="0"/>
              <a:t>Outgoing </a:t>
            </a:r>
            <a:r>
              <a:rPr lang="sv-SE" dirty="0" smtClean="0"/>
              <a:t>LSs</a:t>
            </a: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2295194482"/>
              </p:ext>
            </p:extLst>
          </p:nvPr>
        </p:nvGraphicFramePr>
        <p:xfrm>
          <a:off x="426491" y="1368213"/>
          <a:ext cx="11310980" cy="2807969"/>
        </p:xfrm>
        <a:graphic>
          <a:graphicData uri="http://schemas.openxmlformats.org/drawingml/2006/table">
            <a:tbl>
              <a:tblPr firstRow="1" bandRow="1">
                <a:tableStyleId>{5C22544A-7EE6-4342-B048-85BDC9FD1C3A}</a:tableStyleId>
              </a:tblPr>
              <a:tblGrid>
                <a:gridCol w="1088400">
                  <a:extLst>
                    <a:ext uri="{9D8B030D-6E8A-4147-A177-3AD203B41FA5}">
                      <a16:colId xmlns:a16="http://schemas.microsoft.com/office/drawing/2014/main" xmlns="" val="570476699"/>
                    </a:ext>
                  </a:extLst>
                </a:gridCol>
                <a:gridCol w="4989642">
                  <a:extLst>
                    <a:ext uri="{9D8B030D-6E8A-4147-A177-3AD203B41FA5}">
                      <a16:colId xmlns:a16="http://schemas.microsoft.com/office/drawing/2014/main" xmlns="" val="2618836924"/>
                    </a:ext>
                  </a:extLst>
                </a:gridCol>
                <a:gridCol w="1837341"/>
                <a:gridCol w="2146137">
                  <a:extLst>
                    <a:ext uri="{9D8B030D-6E8A-4147-A177-3AD203B41FA5}">
                      <a16:colId xmlns:a16="http://schemas.microsoft.com/office/drawing/2014/main" xmlns="" val="3690116950"/>
                    </a:ext>
                  </a:extLst>
                </a:gridCol>
                <a:gridCol w="1249460">
                  <a:extLst>
                    <a:ext uri="{9D8B030D-6E8A-4147-A177-3AD203B41FA5}">
                      <a16:colId xmlns:a16="http://schemas.microsoft.com/office/drawing/2014/main" xmlns="" val="2952368263"/>
                    </a:ext>
                  </a:extLst>
                </a:gridCol>
              </a:tblGrid>
              <a:tr h="429141">
                <a:tc>
                  <a:txBody>
                    <a:bodyPr/>
                    <a:lstStyle/>
                    <a:p>
                      <a:pPr algn="ctr">
                        <a:spcAft>
                          <a:spcPts val="0"/>
                        </a:spcAft>
                      </a:pPr>
                      <a:r>
                        <a:rPr lang="en-US" sz="1100" b="1" dirty="0" err="1">
                          <a:solidFill>
                            <a:srgbClr val="000000"/>
                          </a:solidFill>
                          <a:effectLst/>
                          <a:latin typeface="Calibri" panose="020F0502020204030204" pitchFamily="34" charset="0"/>
                          <a:ea typeface="宋体" panose="02010600030101010101" pitchFamily="2" charset="-122"/>
                        </a:rPr>
                        <a:t>Tdoc</a:t>
                      </a:r>
                      <a:endParaRPr lang="en-US" sz="1100" dirty="0">
                        <a:effectLst/>
                        <a:latin typeface="Calibri" panose="020F0502020204030204" pitchFamily="34" charset="0"/>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Calibri" panose="020F0502020204030204" pitchFamily="34" charset="0"/>
                          <a:ea typeface="宋体" panose="02010600030101010101" pitchFamily="2" charset="-122"/>
                        </a:rPr>
                        <a:t>Title</a:t>
                      </a:r>
                      <a:endParaRPr lang="en-US" sz="1100">
                        <a:effectLst/>
                        <a:latin typeface="Calibri" panose="020F0502020204030204" pitchFamily="34" charset="0"/>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Calibri" panose="020F0502020204030204" pitchFamily="34" charset="0"/>
                          <a:ea typeface="宋体" panose="02010600030101010101" pitchFamily="2" charset="-122"/>
                        </a:rPr>
                        <a:t>To</a:t>
                      </a:r>
                      <a:endParaRPr lang="en-US" sz="1100">
                        <a:effectLst/>
                        <a:latin typeface="Calibri" panose="020F0502020204030204" pitchFamily="34" charset="0"/>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Calibri" panose="020F0502020204030204" pitchFamily="34" charset="0"/>
                          <a:ea typeface="宋体" panose="02010600030101010101" pitchFamily="2" charset="-122"/>
                        </a:rPr>
                        <a:t>Cc</a:t>
                      </a:r>
                      <a:endParaRPr lang="en-US" sz="1100">
                        <a:effectLst/>
                        <a:latin typeface="Calibri" panose="020F0502020204030204" pitchFamily="34" charset="0"/>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Calibri" panose="020F0502020204030204" pitchFamily="34" charset="0"/>
                          <a:ea typeface="宋体" panose="02010600030101010101" pitchFamily="2" charset="-122"/>
                        </a:rPr>
                        <a:t>ReplyTo</a:t>
                      </a:r>
                      <a:endParaRPr lang="en-US" sz="1100">
                        <a:effectLst/>
                        <a:latin typeface="Calibri" panose="020F0502020204030204" pitchFamily="34" charset="0"/>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234839">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S5-221492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to: LS/r on autonomous network levels (reply to 3GPP TSG SA5-S5-215539)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369">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S5-221493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to: Liaison: AN LS22: 0001 TM Forum, AN team Response, to liaison S5-215486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049">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S5-221501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to SA on energy efficiency as guiding principle for new solutions</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sz="1100">
                          <a:solidFill>
                            <a:srgbClr val="000000"/>
                          </a:solidFill>
                          <a:effectLst/>
                          <a:latin typeface="Calibri" panose="020F0502020204030204" pitchFamily="34" charset="0"/>
                          <a:ea typeface="宋体" panose="02010600030101010101" pitchFamily="2" charset="-122"/>
                        </a:rPr>
                        <a:t>RAN, CT, SA1, SA2, SA3, SA4, SA6, RAN1, RAN2, RAN3, RAN4, RAN5, CT1, CT3, CT4, CT6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S5-221483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002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S5-221502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sz="1100">
                          <a:solidFill>
                            <a:srgbClr val="000000"/>
                          </a:solidFill>
                          <a:effectLst/>
                          <a:latin typeface="Calibri" panose="020F0502020204030204" pitchFamily="34" charset="0"/>
                          <a:ea typeface="宋体" panose="02010600030101010101" pitchFamily="2" charset="-122"/>
                        </a:rPr>
                        <a:t>Reply LS on Recommendation ITU-T M.3381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sz="1100">
                          <a:solidFill>
                            <a:srgbClr val="000000"/>
                          </a:solidFill>
                          <a:effectLst/>
                          <a:latin typeface="Calibri" panose="020F0502020204030204" pitchFamily="34" charset="0"/>
                          <a:ea typeface="宋体" panose="02010600030101010101" pitchFamily="2" charset="-122"/>
                        </a:rPr>
                        <a:t>ITU-T SG5, ITU-R WP 5D, TSG SA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389">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S5-221548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on slicing management aspects in relation to SEAL</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SA2, SA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S5-221560</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on network slice management service consumption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S5-221657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LSout on Enhancement on Charging Identifier Uniqueness Mechanism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CT4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CT3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S5-221680</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3GPP SA5 work on 5G network energy efficiency and energy saving</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GSMA, NGMN, ITU-T SG5, ETSI TC EE, ETSI ISG NFV</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3GPP SA, SA2, RAN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397636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smtClean="0">
                <a:solidFill>
                  <a:srgbClr val="FF0000"/>
                </a:solidFill>
                <a:latin typeface="Calibri"/>
                <a:cs typeface="+mj-cs"/>
              </a:rPr>
              <a:t>Revised Rel-17 Work Items / Study Items</a:t>
            </a:r>
          </a:p>
        </p:txBody>
      </p:sp>
      <p:graphicFrame>
        <p:nvGraphicFramePr>
          <p:cNvPr id="3" name="表格 2"/>
          <p:cNvGraphicFramePr>
            <a:graphicFrameLocks noGrp="1"/>
          </p:cNvGraphicFramePr>
          <p:nvPr>
            <p:extLst>
              <p:ext uri="{D42A27DB-BD31-4B8C-83A1-F6EECF244321}">
                <p14:modId xmlns:p14="http://schemas.microsoft.com/office/powerpoint/2010/main" val="340380486"/>
              </p:ext>
            </p:extLst>
          </p:nvPr>
        </p:nvGraphicFramePr>
        <p:xfrm>
          <a:off x="682190" y="1399135"/>
          <a:ext cx="10706827" cy="3279312"/>
        </p:xfrm>
        <a:graphic>
          <a:graphicData uri="http://schemas.openxmlformats.org/drawingml/2006/table">
            <a:tbl>
              <a:tblPr/>
              <a:tblGrid>
                <a:gridCol w="1203025"/>
                <a:gridCol w="1014248"/>
                <a:gridCol w="834337"/>
                <a:gridCol w="2934936"/>
                <a:gridCol w="4720281"/>
              </a:tblGrid>
              <a:tr h="382438">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err="1" smtClean="0">
                          <a:ln>
                            <a:noFill/>
                          </a:ln>
                          <a:solidFill>
                            <a:schemeClr val="tx1"/>
                          </a:solidFill>
                          <a:effectLst/>
                          <a:latin typeface="Calibri" pitchFamily="34" charset="0"/>
                          <a:ea typeface="宋体" pitchFamily="2" charset="-122"/>
                          <a:cs typeface="Arial" charset="0"/>
                        </a:rPr>
                        <a:t>Tdoc</a:t>
                      </a:r>
                      <a:endPar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smtClean="0">
                          <a:ln>
                            <a:noFill/>
                          </a:ln>
                          <a:solidFill>
                            <a:schemeClr val="tx1"/>
                          </a:solidFill>
                          <a:effectLst/>
                          <a:latin typeface="Calibri" pitchFamily="34" charset="0"/>
                          <a:ea typeface="宋体" pitchFamily="2" charset="-122"/>
                          <a:cs typeface="Arial" charset="0"/>
                        </a:rPr>
                        <a:t>Type</a:t>
                      </a:r>
                      <a:endPar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smtClean="0">
                          <a:ln>
                            <a:noFill/>
                          </a:ln>
                          <a:solidFill>
                            <a:schemeClr val="tx1"/>
                          </a:solidFill>
                          <a:effectLst/>
                          <a:latin typeface="Calibri" pitchFamily="34" charset="0"/>
                          <a:ea typeface="宋体" pitchFamily="2" charset="-122"/>
                          <a:cs typeface="Arial" charset="0"/>
                        </a:rPr>
                        <a:t>Release</a:t>
                      </a:r>
                      <a:endPar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smtClean="0">
                          <a:ln>
                            <a:noFill/>
                          </a:ln>
                          <a:solidFill>
                            <a:schemeClr val="tx1"/>
                          </a:solidFill>
                          <a:effectLst/>
                          <a:latin typeface="Calibri" pitchFamily="34" charset="0"/>
                          <a:ea typeface="宋体" pitchFamily="2" charset="-122"/>
                          <a:cs typeface="Arial" charset="0"/>
                        </a:rPr>
                        <a:t>Source</a:t>
                      </a:r>
                      <a:endPar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r>
              <a:tr h="33748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dirty="0" smtClean="0">
                          <a:effectLst/>
                          <a:latin typeface="Arial" panose="020B0604020202020204" pitchFamily="34" charset="0"/>
                          <a:hlinkClick r:id="rId3" action="ppaction://hlinkfile"/>
                        </a:rPr>
                        <a:t>S5‑221738</a:t>
                      </a:r>
                      <a:endParaRPr lang="en-US" altLang="zh-CN" sz="900" dirty="0" smtClean="0">
                        <a:effectLst/>
                        <a:latin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dirty="0" smtClean="0">
                          <a:effectLst/>
                          <a:latin typeface="Arial" panose="020B0604020202020204" pitchFamily="34" charset="0"/>
                        </a:rPr>
                        <a:t>(email approval)</a:t>
                      </a:r>
                      <a:endParaRPr lang="en-US" altLang="zh-CN" sz="900" dirty="0" smtClean="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mn-lt"/>
                          <a:ea typeface="+mn-ea"/>
                          <a:cs typeface="+mn-cs"/>
                        </a:rPr>
                        <a:t>Revised WID</a:t>
                      </a:r>
                      <a:endParaRPr lang="en-US" altLang="zh-CN"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dirty="0" smtClean="0">
                          <a:solidFill>
                            <a:schemeClr val="tx1"/>
                          </a:solidFill>
                          <a:effectLst/>
                          <a:latin typeface="+mn-lt"/>
                          <a:ea typeface="+mn-ea"/>
                          <a:cs typeface="+mn-cs"/>
                        </a:rPr>
                        <a:t>Rel-17</a:t>
                      </a:r>
                      <a:endParaRPr 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Revised work item on management of the enhanced tenant concept</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Huawei</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84762">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dirty="0" smtClean="0">
                          <a:effectLst/>
                          <a:latin typeface="Arial" panose="020B0604020202020204" pitchFamily="34" charset="0"/>
                          <a:hlinkClick r:id="rId4" action="ppaction://hlinkfile"/>
                        </a:rPr>
                        <a:t>S5‑221576</a:t>
                      </a:r>
                      <a:endParaRPr lang="en-US" altLang="zh-CN" sz="900" dirty="0" smtClean="0"/>
                    </a:p>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dirty="0" smtClean="0">
                          <a:effectLst/>
                          <a:latin typeface="Arial" panose="020B0604020202020204" pitchFamily="34" charset="0"/>
                        </a:rPr>
                        <a:t>(email approval)</a:t>
                      </a:r>
                      <a:endParaRPr lang="en-US" altLang="zh-CN" sz="900" dirty="0" smtClean="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mn-lt"/>
                          <a:ea typeface="+mn-ea"/>
                          <a:cs typeface="+mn-cs"/>
                        </a:rPr>
                        <a:t>Revised WID</a:t>
                      </a:r>
                      <a:endParaRPr lang="en-US" altLang="zh-CN"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dirty="0" smtClean="0">
                          <a:solidFill>
                            <a:schemeClr val="tx1"/>
                          </a:solidFill>
                          <a:effectLst/>
                          <a:latin typeface="+mn-lt"/>
                          <a:ea typeface="+mn-ea"/>
                          <a:cs typeface="+mn-cs"/>
                        </a:rPr>
                        <a:t>Rel-17</a:t>
                      </a:r>
                      <a:endParaRPr 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a:effectLst/>
                          <a:latin typeface="Arial" panose="020B0604020202020204" pitchFamily="34" charset="0"/>
                        </a:rPr>
                        <a:t>Revised WID for MADCOL</a:t>
                      </a:r>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Nokia</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3748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dirty="0" smtClean="0">
                          <a:effectLst/>
                          <a:latin typeface="Arial" panose="020B0604020202020204" pitchFamily="34" charset="0"/>
                          <a:hlinkClick r:id="rId5" action="ppaction://hlinkfile"/>
                        </a:rPr>
                        <a:t>S5‑221590</a:t>
                      </a:r>
                      <a:endParaRPr lang="en-US" altLang="zh-CN" sz="900" dirty="0" smtClean="0"/>
                    </a:p>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900" dirty="0" smtClean="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mn-lt"/>
                          <a:ea typeface="+mn-ea"/>
                          <a:cs typeface="+mn-cs"/>
                        </a:rPr>
                        <a:t>Revised WID</a:t>
                      </a:r>
                      <a:endParaRPr lang="en-US" altLang="zh-CN"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dirty="0" smtClean="0">
                          <a:solidFill>
                            <a:schemeClr val="tx1"/>
                          </a:solidFill>
                          <a:effectLst/>
                          <a:latin typeface="+mn-lt"/>
                          <a:ea typeface="+mn-ea"/>
                          <a:cs typeface="+mn-cs"/>
                        </a:rPr>
                        <a:t>Rel-17</a:t>
                      </a:r>
                      <a:endParaRPr 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Revised WID on Enhanced Closed loop SLS assurance</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Ericsson GmbH, </a:t>
                      </a:r>
                      <a:r>
                        <a:rPr lang="en-US" sz="800" dirty="0" err="1">
                          <a:effectLst/>
                          <a:latin typeface="Arial" panose="020B0604020202020204" pitchFamily="34" charset="0"/>
                        </a:rPr>
                        <a:t>Eurolab</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5115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dirty="0" smtClean="0">
                          <a:effectLst/>
                          <a:latin typeface="Arial" panose="020B0604020202020204" pitchFamily="34" charset="0"/>
                          <a:hlinkClick r:id="rId6" action="ppaction://hlinkfile"/>
                        </a:rPr>
                        <a:t>S5‑221400</a:t>
                      </a:r>
                      <a:endParaRPr 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mn-lt"/>
                          <a:ea typeface="+mn-ea"/>
                          <a:cs typeface="+mn-cs"/>
                        </a:rPr>
                        <a:t>Revised WID</a:t>
                      </a:r>
                      <a:endParaRPr lang="en-US" altLang="zh-CN"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kern="1200" dirty="0" smtClean="0">
                          <a:solidFill>
                            <a:schemeClr val="tx1"/>
                          </a:solidFill>
                          <a:effectLst/>
                          <a:latin typeface="Arial" panose="020B0604020202020204" pitchFamily="34" charset="0"/>
                          <a:ea typeface="+mn-ea"/>
                          <a:cs typeface="+mn-cs"/>
                        </a:rPr>
                        <a:t>Rel-17</a:t>
                      </a:r>
                      <a:endParaRPr lang="en-US" sz="800" kern="1200" dirty="0">
                        <a:solidFill>
                          <a:schemeClr val="tx1"/>
                        </a:solidFill>
                        <a:effectLst/>
                        <a:latin typeface="Arial" panose="020B060402020202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Revised WID on Enhancement of Handover Optimization</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Ericsson France S.A.S</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5115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dirty="0" smtClean="0">
                          <a:effectLst/>
                          <a:latin typeface="Arial" panose="020B0604020202020204" pitchFamily="34" charset="0"/>
                          <a:hlinkClick r:id="rId7" action="ppaction://hlinkfile"/>
                        </a:rPr>
                        <a:t>S5‑221295</a:t>
                      </a:r>
                      <a:endParaRPr lang="en-US" sz="900" kern="1200" dirty="0">
                        <a:solidFill>
                          <a:schemeClr val="tx1"/>
                        </a:solidFill>
                        <a:effectLst/>
                        <a:latin typeface="Arial" panose="020B060402020202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mn-lt"/>
                          <a:ea typeface="+mn-ea"/>
                          <a:cs typeface="+mn-cs"/>
                        </a:rPr>
                        <a:t>Revised WID</a:t>
                      </a:r>
                      <a:endParaRPr lang="en-US" altLang="zh-CN"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kern="1200" dirty="0" smtClean="0">
                          <a:solidFill>
                            <a:schemeClr val="tx1"/>
                          </a:solidFill>
                          <a:effectLst/>
                          <a:latin typeface="Arial" panose="020B0604020202020204" pitchFamily="34" charset="0"/>
                          <a:ea typeface="+mn-ea"/>
                          <a:cs typeface="+mn-cs"/>
                        </a:rPr>
                        <a:t>Rel-17</a:t>
                      </a:r>
                      <a:endParaRPr lang="en-US" sz="800" kern="1200" dirty="0">
                        <a:solidFill>
                          <a:schemeClr val="tx1"/>
                        </a:solidFill>
                        <a:effectLst/>
                        <a:latin typeface="Arial" panose="020B060402020202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a:effectLst/>
                          <a:latin typeface="Arial" panose="020B0604020202020204" pitchFamily="34" charset="0"/>
                        </a:rPr>
                        <a:t>Updated WID Edge Computing Management</a:t>
                      </a:r>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Samsung Electronics Benelux BV</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5115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dirty="0" smtClean="0">
                          <a:effectLst/>
                          <a:latin typeface="Arial" panose="020B0604020202020204" pitchFamily="34" charset="0"/>
                          <a:hlinkClick r:id="rId8" action="ppaction://hlinkfile"/>
                        </a:rPr>
                        <a:t>S5‑221499</a:t>
                      </a:r>
                      <a:endParaRPr lang="en-US" altLang="zh-CN" sz="900" dirty="0" smtClean="0">
                        <a:effectLst/>
                        <a:latin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r>
                        <a:rPr lang="en-US" sz="900" kern="1200" dirty="0" smtClean="0">
                          <a:solidFill>
                            <a:schemeClr val="tx1"/>
                          </a:solidFill>
                          <a:effectLst/>
                          <a:latin typeface="Arial" panose="020B0604020202020204" pitchFamily="34" charset="0"/>
                          <a:ea typeface="+mn-ea"/>
                          <a:cs typeface="+mn-cs"/>
                        </a:rPr>
                        <a:t>(email approval)</a:t>
                      </a:r>
                      <a:endParaRPr lang="en-US" sz="900" kern="1200" dirty="0">
                        <a:solidFill>
                          <a:schemeClr val="tx1"/>
                        </a:solidFill>
                        <a:effectLst/>
                        <a:latin typeface="Arial" panose="020B060402020202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mn-lt"/>
                          <a:ea typeface="+mn-ea"/>
                          <a:cs typeface="+mn-cs"/>
                        </a:rPr>
                        <a:t>Revised WID</a:t>
                      </a:r>
                      <a:endParaRPr lang="en-US" altLang="zh-CN"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kern="1200" dirty="0" smtClean="0">
                          <a:solidFill>
                            <a:schemeClr val="tx1"/>
                          </a:solidFill>
                          <a:effectLst/>
                          <a:latin typeface="Arial" panose="020B0604020202020204" pitchFamily="34" charset="0"/>
                          <a:ea typeface="+mn-ea"/>
                          <a:cs typeface="+mn-cs"/>
                        </a:rPr>
                        <a:t>Rel-17</a:t>
                      </a:r>
                      <a:endParaRPr lang="en-US" sz="800" kern="1200" dirty="0">
                        <a:solidFill>
                          <a:schemeClr val="tx1"/>
                        </a:solidFill>
                        <a:effectLst/>
                        <a:latin typeface="Arial" panose="020B060402020202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Revised WID Rel-17 NSA_SBMA</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Ericsson</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5115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dirty="0" smtClean="0">
                          <a:effectLst/>
                          <a:latin typeface="Arial" panose="020B0604020202020204" pitchFamily="34" charset="0"/>
                          <a:hlinkClick r:id="rId9" action="ppaction://hlinkfile"/>
                        </a:rPr>
                        <a:t>S5‑221740</a:t>
                      </a:r>
                      <a:endParaRPr lang="en-US" altLang="zh-CN" sz="900" dirty="0" smtClean="0"/>
                    </a:p>
                    <a:p>
                      <a:pPr marL="0" marR="0" lvl="0" indent="0" algn="l" defTabSz="1219170" rtl="0" eaLnBrk="1" fontAlgn="t"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Arial" panose="020B060402020202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mn-lt"/>
                          <a:ea typeface="+mn-ea"/>
                          <a:cs typeface="+mn-cs"/>
                        </a:rPr>
                        <a:t>Revised WID</a:t>
                      </a:r>
                      <a:endParaRPr lang="en-US" altLang="zh-CN"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kern="1200" dirty="0" smtClean="0">
                          <a:solidFill>
                            <a:schemeClr val="tx1"/>
                          </a:solidFill>
                          <a:effectLst/>
                          <a:latin typeface="Arial" panose="020B0604020202020204" pitchFamily="34" charset="0"/>
                          <a:ea typeface="+mn-ea"/>
                          <a:cs typeface="+mn-cs"/>
                        </a:rPr>
                        <a:t>Rel-17</a:t>
                      </a:r>
                      <a:endParaRPr lang="en-US" sz="800" kern="1200" dirty="0">
                        <a:solidFill>
                          <a:schemeClr val="tx1"/>
                        </a:solidFill>
                        <a:effectLst/>
                        <a:latin typeface="Arial" panose="020B060402020202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SID revised was SP-210131 SID on network slice management capability exposure</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Alibaba Group</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5115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dirty="0" smtClean="0">
                          <a:effectLst/>
                          <a:latin typeface="Arial" panose="020B0604020202020204" pitchFamily="34" charset="0"/>
                          <a:hlinkClick r:id="rId10" action="ppaction://hlinkfile"/>
                        </a:rPr>
                        <a:t>S5‑221767</a:t>
                      </a:r>
                      <a:endParaRPr lang="en-US" altLang="zh-CN" sz="900" dirty="0" smtClean="0"/>
                    </a:p>
                    <a:p>
                      <a:pPr marL="0" marR="0" lvl="0" indent="0" algn="l" defTabSz="1219170" rtl="0" eaLnBrk="1" fontAlgn="t"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Arial" panose="020B060402020202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mn-lt"/>
                          <a:ea typeface="+mn-ea"/>
                          <a:cs typeface="+mn-cs"/>
                        </a:rPr>
                        <a:t>Revised WID</a:t>
                      </a:r>
                      <a:endParaRPr lang="en-US" altLang="zh-CN"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kern="1200" dirty="0" smtClean="0">
                          <a:solidFill>
                            <a:schemeClr val="tx1"/>
                          </a:solidFill>
                          <a:effectLst/>
                          <a:latin typeface="Arial" panose="020B0604020202020204" pitchFamily="34" charset="0"/>
                          <a:ea typeface="+mn-ea"/>
                          <a:cs typeface="+mn-cs"/>
                        </a:rPr>
                        <a:t>Rel-17</a:t>
                      </a:r>
                      <a:endParaRPr lang="en-US" sz="800" kern="1200" dirty="0">
                        <a:solidFill>
                          <a:schemeClr val="tx1"/>
                        </a:solidFill>
                        <a:effectLst/>
                        <a:latin typeface="Arial" panose="020B060402020202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a:effectLst/>
                          <a:latin typeface="Arial" panose="020B0604020202020204" pitchFamily="34" charset="0"/>
                        </a:rPr>
                        <a:t>Revised SID for FS_CICDNS</a:t>
                      </a:r>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Lenovo, Motorola Mobility, CMCC</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5640271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smtClean="0">
                <a:solidFill>
                  <a:srgbClr val="FF0000"/>
                </a:solidFill>
                <a:latin typeface="Calibri"/>
                <a:cs typeface="+mj-cs"/>
              </a:rPr>
              <a:t>Agreed new Rel-18 Work Items / Study Items</a:t>
            </a:r>
          </a:p>
        </p:txBody>
      </p:sp>
      <p:graphicFrame>
        <p:nvGraphicFramePr>
          <p:cNvPr id="3" name="表格 2"/>
          <p:cNvGraphicFramePr>
            <a:graphicFrameLocks noGrp="1"/>
          </p:cNvGraphicFramePr>
          <p:nvPr>
            <p:extLst>
              <p:ext uri="{D42A27DB-BD31-4B8C-83A1-F6EECF244321}">
                <p14:modId xmlns:p14="http://schemas.microsoft.com/office/powerpoint/2010/main" val="3831002041"/>
              </p:ext>
            </p:extLst>
          </p:nvPr>
        </p:nvGraphicFramePr>
        <p:xfrm>
          <a:off x="110690" y="987655"/>
          <a:ext cx="11902965" cy="4547200"/>
        </p:xfrm>
        <a:graphic>
          <a:graphicData uri="http://schemas.openxmlformats.org/drawingml/2006/table">
            <a:tbl>
              <a:tblPr/>
              <a:tblGrid>
                <a:gridCol w="1203025"/>
                <a:gridCol w="903705"/>
                <a:gridCol w="848293"/>
                <a:gridCol w="3031523"/>
                <a:gridCol w="2559084"/>
                <a:gridCol w="3357335"/>
              </a:tblGrid>
              <a:tr h="382438">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err="1" smtClean="0">
                          <a:ln>
                            <a:noFill/>
                          </a:ln>
                          <a:solidFill>
                            <a:schemeClr val="tx1"/>
                          </a:solidFill>
                          <a:effectLst/>
                          <a:latin typeface="Calibri" pitchFamily="34" charset="0"/>
                          <a:ea typeface="宋体" pitchFamily="2" charset="-122"/>
                          <a:cs typeface="Arial" charset="0"/>
                        </a:rPr>
                        <a:t>Tdoc</a:t>
                      </a:r>
                      <a:endPar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smtClean="0">
                          <a:ln>
                            <a:noFill/>
                          </a:ln>
                          <a:solidFill>
                            <a:schemeClr val="tx1"/>
                          </a:solidFill>
                          <a:effectLst/>
                          <a:latin typeface="Calibri" pitchFamily="34" charset="0"/>
                          <a:ea typeface="宋体" pitchFamily="2" charset="-122"/>
                          <a:cs typeface="Arial" charset="0"/>
                        </a:rPr>
                        <a:t>Type</a:t>
                      </a:r>
                      <a:endPar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smtClean="0">
                          <a:ln>
                            <a:noFill/>
                          </a:ln>
                          <a:solidFill>
                            <a:schemeClr val="tx1"/>
                          </a:solidFill>
                          <a:effectLst/>
                          <a:latin typeface="Calibri" pitchFamily="34" charset="0"/>
                          <a:ea typeface="宋体" pitchFamily="2" charset="-122"/>
                          <a:cs typeface="Arial" charset="0"/>
                        </a:rPr>
                        <a:t>Release</a:t>
                      </a:r>
                      <a:endPar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smtClean="0">
                          <a:ln>
                            <a:noFill/>
                          </a:ln>
                          <a:solidFill>
                            <a:schemeClr val="tx1"/>
                          </a:solidFill>
                          <a:effectLst/>
                          <a:latin typeface="Calibri" pitchFamily="34" charset="0"/>
                          <a:ea typeface="宋体" pitchFamily="2" charset="-122"/>
                          <a:cs typeface="Arial" charset="0"/>
                        </a:rPr>
                        <a:t>Source</a:t>
                      </a:r>
                      <a:endPar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Calibri" pitchFamily="34" charset="0"/>
                          <a:ea typeface="宋体" pitchFamily="2" charset="-122"/>
                          <a:cs typeface="Arial" charset="0"/>
                        </a:rPr>
                        <a:t>Potential related groups</a:t>
                      </a:r>
                      <a:endPar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r>
              <a:tr h="26882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dirty="0" smtClean="0">
                          <a:effectLst/>
                          <a:latin typeface="Arial" panose="020B0604020202020204" pitchFamily="34" charset="0"/>
                          <a:hlinkClick r:id="rId3" action="ppaction://hlinkfile"/>
                        </a:rPr>
                        <a:t>S5‑221552</a:t>
                      </a:r>
                      <a:endParaRPr lang="en-US" altLang="zh-CN" sz="900" dirty="0" smtClean="0"/>
                    </a:p>
                    <a:p>
                      <a:pPr marL="0" marR="0" lvl="0" indent="0" algn="l" defTabSz="1219170" rtl="0" eaLnBrk="1" fontAlgn="t" latinLnBrk="0" hangingPunct="1">
                        <a:lnSpc>
                          <a:spcPct val="100000"/>
                        </a:lnSpc>
                        <a:spcBef>
                          <a:spcPts val="0"/>
                        </a:spcBef>
                        <a:spcAft>
                          <a:spcPts val="0"/>
                        </a:spcAft>
                        <a:buClrTx/>
                        <a:buSzTx/>
                        <a:buFontTx/>
                        <a:buNone/>
                        <a:tabLst/>
                        <a:defRPr/>
                      </a:pPr>
                      <a:r>
                        <a:rPr lang="en-US" sz="900" kern="1200" dirty="0" smtClean="0">
                          <a:solidFill>
                            <a:schemeClr val="tx1"/>
                          </a:solidFill>
                          <a:effectLst/>
                          <a:latin typeface="+mn-lt"/>
                          <a:ea typeface="+mn-ea"/>
                          <a:cs typeface="+mn-cs"/>
                        </a:rPr>
                        <a:t>(email approval)</a:t>
                      </a:r>
                      <a:endParaRPr 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mn-lt"/>
                          <a:ea typeface="微软雅黑" panose="020B0503020204020204" pitchFamily="34" charset="-122"/>
                          <a:cs typeface="Arial" panose="020B0604020202020204" pitchFamily="34" charset="0"/>
                        </a:rPr>
                        <a:t>New WID</a:t>
                      </a:r>
                      <a:endParaRPr lang="en-US" altLang="zh-CN" sz="900" kern="1200" dirty="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900" dirty="0" smtClean="0">
                          <a:solidFill>
                            <a:schemeClr val="tx1"/>
                          </a:solidFill>
                          <a:effectLst/>
                          <a:latin typeface="+mn-lt"/>
                        </a:rPr>
                        <a:t>Rel-18</a:t>
                      </a:r>
                      <a:endParaRPr lang="en-US" sz="9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New WID on Network Slice Management Capability Exposure</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Alibaba Group</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800" kern="1200" dirty="0" smtClean="0">
                          <a:solidFill>
                            <a:schemeClr val="tx1"/>
                          </a:solidFill>
                          <a:effectLst/>
                          <a:latin typeface="Arial" panose="020B0604020202020204" pitchFamily="34" charset="0"/>
                          <a:ea typeface="+mn-ea"/>
                          <a:cs typeface="+mn-cs"/>
                        </a:rPr>
                        <a:t>GSMA, </a:t>
                      </a:r>
                      <a:r>
                        <a:rPr lang="en-US" altLang="zh-CN" sz="800" kern="1200" smtClean="0">
                          <a:solidFill>
                            <a:schemeClr val="tx1"/>
                          </a:solidFill>
                          <a:effectLst/>
                          <a:latin typeface="Arial" panose="020B0604020202020204" pitchFamily="34" charset="0"/>
                          <a:ea typeface="+mn-ea"/>
                          <a:cs typeface="+mn-cs"/>
                        </a:rPr>
                        <a:t>TM </a:t>
                      </a:r>
                      <a:r>
                        <a:rPr lang="en-US" altLang="zh-CN" sz="800" kern="1200" smtClean="0">
                          <a:solidFill>
                            <a:schemeClr val="tx1"/>
                          </a:solidFill>
                          <a:effectLst/>
                          <a:latin typeface="Arial" panose="020B0604020202020204" pitchFamily="34" charset="0"/>
                          <a:ea typeface="+mn-ea"/>
                          <a:cs typeface="+mn-cs"/>
                        </a:rPr>
                        <a:t>Forum</a:t>
                      </a:r>
                      <a:endParaRPr lang="zh-CN" altLang="en-US" sz="800" kern="1200" dirty="0">
                        <a:solidFill>
                          <a:schemeClr val="tx1"/>
                        </a:solidFill>
                        <a:effectLst/>
                        <a:latin typeface="Arial" panose="020B060402020202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6882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dirty="0" smtClean="0">
                          <a:effectLst/>
                          <a:latin typeface="Arial" panose="020B0604020202020204" pitchFamily="34" charset="0"/>
                          <a:hlinkClick r:id="rId4" action="ppaction://hlinkfile"/>
                        </a:rPr>
                        <a:t>S5‑221554</a:t>
                      </a:r>
                      <a:endParaRPr lang="en-US" altLang="zh-CN" sz="900" dirty="0" smtClean="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mn-lt"/>
                          <a:ea typeface="微软雅黑" panose="020B0503020204020204" pitchFamily="34" charset="-122"/>
                          <a:cs typeface="Arial" panose="020B0604020202020204" pitchFamily="34" charset="0"/>
                        </a:rPr>
                        <a:t>New WID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900" dirty="0" smtClean="0">
                          <a:solidFill>
                            <a:schemeClr val="tx1"/>
                          </a:solidFill>
                          <a:effectLst/>
                          <a:latin typeface="+mn-lt"/>
                        </a:rPr>
                        <a:t>Rel-18</a:t>
                      </a:r>
                      <a:endParaRPr lang="zh-CN" altLang="en-US" sz="9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New Rel-18 WID on enhanced Edge Computing Management</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Samsung Electronics Benelux BV</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800" kern="1200" smtClean="0">
                          <a:solidFill>
                            <a:schemeClr val="tx1"/>
                          </a:solidFill>
                          <a:effectLst/>
                          <a:latin typeface="Arial" panose="020B0604020202020204" pitchFamily="34" charset="0"/>
                          <a:ea typeface="+mn-ea"/>
                          <a:cs typeface="+mn-cs"/>
                        </a:rPr>
                        <a:t>SA2, SA6, ETSI NFV,</a:t>
                      </a:r>
                      <a:r>
                        <a:rPr lang="en-US" altLang="zh-CN" sz="800" kern="1200" baseline="0" smtClean="0">
                          <a:solidFill>
                            <a:schemeClr val="tx1"/>
                          </a:solidFill>
                          <a:effectLst/>
                          <a:latin typeface="Arial" panose="020B0604020202020204" pitchFamily="34" charset="0"/>
                          <a:ea typeface="+mn-ea"/>
                          <a:cs typeface="+mn-cs"/>
                        </a:rPr>
                        <a:t> ETSI MEC</a:t>
                      </a:r>
                      <a:endParaRPr lang="zh-CN" altLang="en-US" sz="800" kern="1200" dirty="0">
                        <a:solidFill>
                          <a:schemeClr val="tx1"/>
                        </a:solidFill>
                        <a:effectLst/>
                        <a:latin typeface="Arial" panose="020B060402020202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6882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dirty="0" smtClean="0">
                          <a:effectLst/>
                          <a:latin typeface="Arial" panose="020B0604020202020204" pitchFamily="34" charset="0"/>
                          <a:hlinkClick r:id="rId5" action="ppaction://hlinkfile"/>
                        </a:rPr>
                        <a:t>S5‑221510</a:t>
                      </a:r>
                      <a:endParaRPr lang="en-US" altLang="zh-CN" sz="900" dirty="0" smtClean="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mn-lt"/>
                          <a:ea typeface="微软雅黑" panose="020B0503020204020204" pitchFamily="34" charset="-122"/>
                          <a:cs typeface="Arial" panose="020B0604020202020204" pitchFamily="34" charset="0"/>
                        </a:rPr>
                        <a:t>New WID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900" dirty="0" smtClean="0">
                          <a:solidFill>
                            <a:schemeClr val="tx1"/>
                          </a:solidFill>
                          <a:effectLst/>
                          <a:latin typeface="+mn-lt"/>
                        </a:rPr>
                        <a:t>Rel-18</a:t>
                      </a:r>
                      <a:endParaRPr lang="zh-CN" altLang="en-US" sz="9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New WID on enhancement of 5G+ NRM features</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Nokia, Nokia Shanghai Bell</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800" kern="1200" smtClean="0">
                          <a:solidFill>
                            <a:schemeClr val="tx1"/>
                          </a:solidFill>
                          <a:effectLst/>
                          <a:latin typeface="Arial" panose="020B0604020202020204" pitchFamily="34" charset="0"/>
                          <a:ea typeface="+mn-ea"/>
                          <a:cs typeface="+mn-cs"/>
                        </a:rPr>
                        <a:t>SA2, RAN3</a:t>
                      </a:r>
                      <a:endParaRPr lang="zh-CN" altLang="en-US" sz="800" kern="1200" dirty="0">
                        <a:solidFill>
                          <a:schemeClr val="tx1"/>
                        </a:solidFill>
                        <a:effectLst/>
                        <a:latin typeface="Arial" panose="020B060402020202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dirty="0" smtClean="0">
                          <a:effectLst/>
                          <a:latin typeface="Arial" panose="020B0604020202020204" pitchFamily="34" charset="0"/>
                          <a:hlinkClick r:id="rId6" action="ppaction://hlinkfile"/>
                        </a:rPr>
                        <a:t>S5‑221553</a:t>
                      </a:r>
                      <a:endParaRPr lang="en-US" altLang="zh-CN" sz="900" dirty="0" smtClean="0"/>
                    </a:p>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mn-lt"/>
                          <a:ea typeface="+mn-ea"/>
                          <a:cs typeface="+mn-cs"/>
                        </a:rPr>
                        <a:t>(email approval)</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mn-lt"/>
                          <a:ea typeface="微软雅黑" panose="020B0503020204020204" pitchFamily="34" charset="-122"/>
                          <a:cs typeface="Arial" panose="020B0604020202020204" pitchFamily="34" charset="0"/>
                        </a:rPr>
                        <a:t>New SID</a:t>
                      </a:r>
                    </a:p>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900" kern="1200" dirty="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900" dirty="0" smtClean="0">
                          <a:solidFill>
                            <a:schemeClr val="tx1"/>
                          </a:solidFill>
                          <a:effectLst/>
                          <a:latin typeface="+mn-lt"/>
                        </a:rPr>
                        <a:t>Rel-18</a:t>
                      </a:r>
                      <a:endParaRPr lang="en-US" sz="9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New SID on Fault Supervision Evolution</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China Mobile Com. </a:t>
                      </a:r>
                      <a:r>
                        <a:rPr lang="en-US" sz="800" dirty="0" err="1">
                          <a:effectLst/>
                          <a:latin typeface="Arial" panose="020B0604020202020204" pitchFamily="34" charset="0"/>
                        </a:rPr>
                        <a:t>Corporation;HUAWEI</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endParaRPr lang="zh-CN" altLang="en-US" sz="800" kern="1200" dirty="0">
                        <a:solidFill>
                          <a:schemeClr val="tx1"/>
                        </a:solidFill>
                        <a:effectLst/>
                        <a:latin typeface="Arial" panose="020B060402020202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dirty="0" smtClean="0">
                          <a:effectLst/>
                          <a:latin typeface="Arial" panose="020B0604020202020204" pitchFamily="34" charset="0"/>
                          <a:hlinkClick r:id="rId7" action="ppaction://hlinkfile"/>
                        </a:rPr>
                        <a:t>S5‑221506</a:t>
                      </a:r>
                      <a:endParaRPr lang="en-US" altLang="zh-CN" sz="900" dirty="0" smtClean="0"/>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mn-lt"/>
                          <a:ea typeface="微软雅黑" panose="020B0503020204020204" pitchFamily="34" charset="-122"/>
                          <a:cs typeface="Arial" panose="020B0604020202020204" pitchFamily="34" charset="0"/>
                        </a:rPr>
                        <a:t>New SID</a:t>
                      </a:r>
                    </a:p>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900" kern="1200" dirty="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900" dirty="0" smtClean="0">
                          <a:solidFill>
                            <a:schemeClr val="tx1"/>
                          </a:solidFill>
                          <a:effectLst/>
                          <a:latin typeface="+mn-lt"/>
                        </a:rPr>
                        <a:t>Rel-18</a:t>
                      </a:r>
                      <a:endParaRPr lang="en-US" sz="9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New SID on Basic SBMA enabler enhancements</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Nokia, Nokia Shanghai Bell</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endParaRPr lang="zh-CN" altLang="en-US" sz="800" kern="1200" dirty="0">
                        <a:solidFill>
                          <a:schemeClr val="tx1"/>
                        </a:solidFill>
                        <a:effectLst/>
                        <a:latin typeface="Arial" panose="020B060402020202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dirty="0" smtClean="0">
                          <a:effectLst/>
                          <a:latin typeface="Arial" panose="020B0604020202020204" pitchFamily="34" charset="0"/>
                          <a:hlinkClick r:id="rId8" action="ppaction://hlinkfile"/>
                        </a:rPr>
                        <a:t>S5‑221507</a:t>
                      </a:r>
                      <a:endParaRPr lang="en-US" altLang="zh-CN" sz="900" dirty="0" smtClean="0"/>
                    </a:p>
                    <a:p>
                      <a:pPr marL="0" marR="0" lvl="0" indent="0" algn="l" defTabSz="1219170" rtl="0" eaLnBrk="1" fontAlgn="t"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mn-lt"/>
                          <a:ea typeface="微软雅黑" panose="020B0503020204020204" pitchFamily="34" charset="-122"/>
                          <a:cs typeface="Arial" panose="020B0604020202020204" pitchFamily="34" charset="0"/>
                        </a:rPr>
                        <a:t>New SID</a:t>
                      </a:r>
                      <a:endParaRPr lang="en-US" altLang="zh-CN" sz="900" kern="1200" dirty="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900" dirty="0" smtClean="0">
                          <a:solidFill>
                            <a:schemeClr val="tx1"/>
                          </a:solidFill>
                          <a:effectLst/>
                          <a:latin typeface="+mn-lt"/>
                        </a:rPr>
                        <a:t>Rel-18</a:t>
                      </a:r>
                      <a:endParaRPr lang="zh-CN" altLang="en-US" sz="9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New SID on Management Aspects of URLLC</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China Unicom</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800" kern="1200" smtClean="0">
                          <a:solidFill>
                            <a:schemeClr val="tx1"/>
                          </a:solidFill>
                          <a:effectLst/>
                          <a:latin typeface="Arial" panose="020B0604020202020204" pitchFamily="34" charset="0"/>
                          <a:ea typeface="+mn-ea"/>
                          <a:cs typeface="+mn-cs"/>
                        </a:rPr>
                        <a:t>RAN2</a:t>
                      </a:r>
                      <a:endParaRPr lang="zh-CN" altLang="en-US" sz="800" kern="1200" dirty="0">
                        <a:solidFill>
                          <a:schemeClr val="tx1"/>
                        </a:solidFill>
                        <a:effectLst/>
                        <a:latin typeface="Arial" panose="020B060402020202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dirty="0" smtClean="0">
                          <a:effectLst/>
                          <a:latin typeface="Arial" panose="020B0604020202020204" pitchFamily="34" charset="0"/>
                          <a:hlinkClick r:id="rId9" action="ppaction://hlinkfile"/>
                        </a:rPr>
                        <a:t>S5‑221508</a:t>
                      </a:r>
                      <a:endParaRPr lang="en-US" altLang="zh-CN" sz="900" dirty="0" smtClean="0"/>
                    </a:p>
                    <a:p>
                      <a:pPr marL="0" marR="0" lvl="0" indent="0" algn="l" defTabSz="1219170" rtl="0" eaLnBrk="1" fontAlgn="t"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mn-lt"/>
                          <a:ea typeface="微软雅黑" panose="020B0503020204020204" pitchFamily="34" charset="-122"/>
                          <a:cs typeface="Arial" panose="020B0604020202020204" pitchFamily="34" charset="0"/>
                        </a:rPr>
                        <a:t>New SID</a:t>
                      </a:r>
                    </a:p>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900" kern="1200" dirty="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900" dirty="0" smtClean="0">
                          <a:solidFill>
                            <a:schemeClr val="tx1"/>
                          </a:solidFill>
                          <a:effectLst/>
                          <a:latin typeface="+mn-lt"/>
                        </a:rPr>
                        <a:t>Rel-18</a:t>
                      </a:r>
                      <a:endParaRPr lang="zh-CN" altLang="en-US" sz="9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New Rel-18 SID on alignment with GSMA OPG and ETSI MEC for Edge computing management</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Samsung Electronics Benelux BV</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800" kern="1200" smtClean="0">
                          <a:solidFill>
                            <a:schemeClr val="tx1"/>
                          </a:solidFill>
                          <a:effectLst/>
                          <a:latin typeface="Arial" panose="020B0604020202020204" pitchFamily="34" charset="0"/>
                          <a:ea typeface="+mn-ea"/>
                          <a:cs typeface="+mn-cs"/>
                        </a:rPr>
                        <a:t>GSMA OPG, ETSI MEC</a:t>
                      </a:r>
                      <a:endParaRPr lang="zh-CN" altLang="en-US" sz="800" kern="1200" dirty="0">
                        <a:solidFill>
                          <a:schemeClr val="tx1"/>
                        </a:solidFill>
                        <a:effectLst/>
                        <a:latin typeface="Arial" panose="020B060402020202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dirty="0" smtClean="0">
                          <a:effectLst/>
                          <a:latin typeface="Arial" panose="020B0604020202020204" pitchFamily="34" charset="0"/>
                          <a:hlinkClick r:id="rId10" action="ppaction://hlinkfile"/>
                        </a:rPr>
                        <a:t>S5‑221509</a:t>
                      </a:r>
                      <a:endParaRPr lang="en-US" altLang="zh-CN" sz="900" dirty="0" smtClean="0"/>
                    </a:p>
                    <a:p>
                      <a:pPr marL="0" marR="0" lvl="0" indent="0" algn="l" defTabSz="1219170" rtl="0" eaLnBrk="1" fontAlgn="t"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smtClean="0">
                          <a:solidFill>
                            <a:schemeClr val="tx1"/>
                          </a:solidFill>
                          <a:effectLst/>
                          <a:latin typeface="+mn-lt"/>
                          <a:ea typeface="微软雅黑" panose="020B0503020204020204" pitchFamily="34" charset="-122"/>
                          <a:cs typeface="Arial" panose="020B0604020202020204" pitchFamily="34" charset="0"/>
                        </a:rPr>
                        <a:t>New SID</a:t>
                      </a:r>
                      <a:endParaRPr lang="en-US" altLang="zh-CN" sz="900" kern="1200" dirty="0" smtClean="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900" dirty="0" smtClean="0">
                          <a:solidFill>
                            <a:schemeClr val="tx1"/>
                          </a:solidFill>
                          <a:effectLst/>
                          <a:latin typeface="+mn-lt"/>
                        </a:rPr>
                        <a:t>Rel-18</a:t>
                      </a:r>
                      <a:endParaRPr lang="zh-CN" altLang="en-US" sz="9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Management Aspect of User Plane Enhancement</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CMCC</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800" kern="1200" smtClean="0">
                          <a:solidFill>
                            <a:schemeClr val="tx1"/>
                          </a:solidFill>
                          <a:effectLst/>
                          <a:latin typeface="Arial" panose="020B0604020202020204" pitchFamily="34" charset="0"/>
                          <a:ea typeface="+mn-ea"/>
                          <a:cs typeface="+mn-cs"/>
                        </a:rPr>
                        <a:t>SA2</a:t>
                      </a:r>
                      <a:endParaRPr lang="zh-CN" altLang="en-US" sz="800" kern="1200" dirty="0">
                        <a:solidFill>
                          <a:schemeClr val="tx1"/>
                        </a:solidFill>
                        <a:effectLst/>
                        <a:latin typeface="Arial" panose="020B060402020202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dirty="0" smtClean="0">
                          <a:effectLst/>
                          <a:latin typeface="Arial" panose="020B0604020202020204" pitchFamily="34" charset="0"/>
                          <a:hlinkClick r:id="rId11" action="ppaction://hlinkfile"/>
                        </a:rPr>
                        <a:t>S5‑221511</a:t>
                      </a:r>
                      <a:endParaRPr 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smtClean="0">
                          <a:solidFill>
                            <a:schemeClr val="tx1"/>
                          </a:solidFill>
                          <a:effectLst/>
                          <a:latin typeface="+mn-lt"/>
                          <a:ea typeface="微软雅黑" panose="020B0503020204020204" pitchFamily="34" charset="-122"/>
                          <a:cs typeface="Arial" panose="020B0604020202020204" pitchFamily="34" charset="0"/>
                        </a:rPr>
                        <a:t>New SID</a:t>
                      </a:r>
                      <a:endParaRPr lang="en-US" altLang="zh-CN" sz="900" kern="1200" dirty="0" smtClean="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900" dirty="0" smtClean="0">
                          <a:solidFill>
                            <a:schemeClr val="tx1"/>
                          </a:solidFill>
                          <a:effectLst/>
                          <a:latin typeface="+mn-lt"/>
                        </a:rPr>
                        <a:t>Rel-18</a:t>
                      </a:r>
                      <a:endParaRPr lang="zh-CN" altLang="en-US" sz="9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New SID Study on Management of Cloud Native Virtualized Network Functions</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China Mobile Com. Corporation</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800" kern="1200" smtClean="0">
                          <a:solidFill>
                            <a:schemeClr val="tx1"/>
                          </a:solidFill>
                          <a:effectLst/>
                          <a:latin typeface="Arial" panose="020B0604020202020204" pitchFamily="34" charset="0"/>
                          <a:ea typeface="+mn-ea"/>
                          <a:cs typeface="+mn-cs"/>
                        </a:rPr>
                        <a:t>ETSI</a:t>
                      </a:r>
                      <a:r>
                        <a:rPr lang="en-US" altLang="zh-CN" sz="800" kern="1200" baseline="0" smtClean="0">
                          <a:solidFill>
                            <a:schemeClr val="tx1"/>
                          </a:solidFill>
                          <a:effectLst/>
                          <a:latin typeface="Arial" panose="020B0604020202020204" pitchFamily="34" charset="0"/>
                          <a:ea typeface="+mn-ea"/>
                          <a:cs typeface="+mn-cs"/>
                        </a:rPr>
                        <a:t> NFV</a:t>
                      </a:r>
                      <a:endParaRPr lang="zh-CN" altLang="en-US" sz="800" kern="1200" dirty="0">
                        <a:solidFill>
                          <a:schemeClr val="tx1"/>
                        </a:solidFill>
                        <a:effectLst/>
                        <a:latin typeface="Arial" panose="020B060402020202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dirty="0" smtClean="0">
                          <a:effectLst/>
                          <a:latin typeface="Arial" panose="020B0604020202020204" pitchFamily="34" charset="0"/>
                          <a:hlinkClick r:id="rId12" action="ppaction://hlinkfile"/>
                        </a:rPr>
                        <a:t>S5‑221512</a:t>
                      </a:r>
                      <a:endParaRPr lang="en-US" altLang="zh-CN" sz="900" dirty="0" smtClean="0"/>
                    </a:p>
                    <a:p>
                      <a:pPr marL="0" marR="0" lvl="0" indent="0" algn="l" defTabSz="1219170" rtl="0" eaLnBrk="1" fontAlgn="t"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smtClean="0">
                          <a:solidFill>
                            <a:schemeClr val="tx1"/>
                          </a:solidFill>
                          <a:effectLst/>
                          <a:latin typeface="+mn-lt"/>
                          <a:ea typeface="微软雅黑" panose="020B0503020204020204" pitchFamily="34" charset="-122"/>
                          <a:cs typeface="Arial" panose="020B0604020202020204" pitchFamily="34" charset="0"/>
                        </a:rPr>
                        <a:t>New SID</a:t>
                      </a:r>
                      <a:endParaRPr lang="en-US" altLang="zh-CN" sz="900" kern="1200" dirty="0" smtClean="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dirty="0" smtClean="0">
                          <a:solidFill>
                            <a:schemeClr val="tx1"/>
                          </a:solidFill>
                          <a:effectLst/>
                          <a:latin typeface="+mn-lt"/>
                          <a:ea typeface="+mn-ea"/>
                          <a:cs typeface="+mn-cs"/>
                        </a:rPr>
                        <a:t>Rel-18</a:t>
                      </a:r>
                      <a:endParaRPr 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New SID on Management Aspect Enhancement of 5G MOCN Network Sharing</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China Unicom</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800" kern="1200" smtClean="0">
                          <a:solidFill>
                            <a:schemeClr val="tx1"/>
                          </a:solidFill>
                          <a:effectLst/>
                          <a:latin typeface="Arial" panose="020B0604020202020204" pitchFamily="34" charset="0"/>
                          <a:ea typeface="+mn-ea"/>
                          <a:cs typeface="+mn-cs"/>
                        </a:rPr>
                        <a:t>RAN3</a:t>
                      </a:r>
                      <a:endParaRPr lang="zh-CN" altLang="en-US" sz="800" kern="1200" dirty="0">
                        <a:solidFill>
                          <a:schemeClr val="tx1"/>
                        </a:solidFill>
                        <a:effectLst/>
                        <a:latin typeface="Arial" panose="020B060402020202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dirty="0" smtClean="0">
                          <a:effectLst/>
                          <a:latin typeface="Arial" panose="020B0604020202020204" pitchFamily="34" charset="0"/>
                          <a:hlinkClick r:id="rId13" action="ppaction://hlinkfile"/>
                        </a:rPr>
                        <a:t>S5‑221513</a:t>
                      </a:r>
                      <a:endParaRPr lang="en-US" altLang="zh-CN" sz="900" dirty="0" smtClean="0"/>
                    </a:p>
                    <a:p>
                      <a:pPr marL="0" marR="0" lvl="0" indent="0" algn="l" defTabSz="1219170" rtl="0" eaLnBrk="1" fontAlgn="t"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smtClean="0">
                          <a:solidFill>
                            <a:schemeClr val="tx1"/>
                          </a:solidFill>
                          <a:effectLst/>
                          <a:latin typeface="+mn-lt"/>
                          <a:ea typeface="微软雅黑" panose="020B0503020204020204" pitchFamily="34" charset="-122"/>
                          <a:cs typeface="Arial" panose="020B0604020202020204" pitchFamily="34" charset="0"/>
                        </a:rPr>
                        <a:t>New SID</a:t>
                      </a:r>
                      <a:endParaRPr lang="en-US" altLang="zh-CN" sz="900" kern="1200" dirty="0" smtClean="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900" smtClean="0">
                          <a:solidFill>
                            <a:schemeClr val="tx1"/>
                          </a:solidFill>
                          <a:effectLst/>
                          <a:latin typeface="+mn-lt"/>
                        </a:rPr>
                        <a:t>Rel-18</a:t>
                      </a:r>
                      <a:endParaRPr lang="zh-CN" altLang="en-US" sz="9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New SID on intent-driven management for network slicing</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Ericsson Inc.</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800" kern="1200" smtClean="0">
                          <a:solidFill>
                            <a:schemeClr val="tx1"/>
                          </a:solidFill>
                          <a:effectLst/>
                          <a:latin typeface="Arial" panose="020B0604020202020204" pitchFamily="34" charset="0"/>
                          <a:ea typeface="+mn-ea"/>
                          <a:cs typeface="+mn-cs"/>
                        </a:rPr>
                        <a:t>TMF, ETSI</a:t>
                      </a:r>
                      <a:r>
                        <a:rPr lang="en-US" altLang="zh-CN" sz="800" kern="1200" baseline="0" smtClean="0">
                          <a:solidFill>
                            <a:schemeClr val="tx1"/>
                          </a:solidFill>
                          <a:effectLst/>
                          <a:latin typeface="Arial" panose="020B0604020202020204" pitchFamily="34" charset="0"/>
                          <a:ea typeface="+mn-ea"/>
                          <a:cs typeface="+mn-cs"/>
                        </a:rPr>
                        <a:t> ZSM</a:t>
                      </a:r>
                      <a:endParaRPr lang="zh-CN" altLang="en-US" sz="800" kern="1200" dirty="0">
                        <a:solidFill>
                          <a:schemeClr val="tx1"/>
                        </a:solidFill>
                        <a:effectLst/>
                        <a:latin typeface="Arial" panose="020B060402020202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dirty="0" smtClean="0">
                          <a:effectLst/>
                          <a:latin typeface="Arial" panose="020B0604020202020204" pitchFamily="34" charset="0"/>
                          <a:hlinkClick r:id="rId14" action="ppaction://hlinkfile"/>
                        </a:rPr>
                        <a:t>S5‑221514</a:t>
                      </a:r>
                      <a:endParaRPr lang="en-US" altLang="zh-CN" sz="900" dirty="0" smtClean="0"/>
                    </a:p>
                    <a:p>
                      <a:pPr marL="0" marR="0" lvl="0" indent="0" algn="l" defTabSz="1219170" rtl="0" eaLnBrk="1" fontAlgn="t"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mn-lt"/>
                          <a:ea typeface="微软雅黑" panose="020B0503020204020204" pitchFamily="34" charset="-122"/>
                          <a:cs typeface="Arial" panose="020B0604020202020204" pitchFamily="34" charset="0"/>
                        </a:rPr>
                        <a:t>New SID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900" dirty="0" smtClean="0">
                          <a:solidFill>
                            <a:schemeClr val="tx1"/>
                          </a:solidFill>
                          <a:effectLst/>
                          <a:latin typeface="+mn-lt"/>
                        </a:rPr>
                        <a:t>Rel-18</a:t>
                      </a:r>
                      <a:endParaRPr lang="zh-CN" altLang="en-US" sz="9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New SID on further Enhancements of Management of Trace/MDT</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800" dirty="0">
                          <a:effectLst/>
                          <a:latin typeface="Arial" panose="020B0604020202020204" pitchFamily="34" charset="0"/>
                        </a:rPr>
                        <a:t>Nokia, Nokia Shanghai Bell</a:t>
                      </a:r>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800" kern="1200" smtClean="0">
                          <a:solidFill>
                            <a:schemeClr val="tx1"/>
                          </a:solidFill>
                          <a:effectLst/>
                          <a:latin typeface="Arial" panose="020B0604020202020204" pitchFamily="34" charset="0"/>
                          <a:ea typeface="+mn-ea"/>
                          <a:cs typeface="+mn-cs"/>
                        </a:rPr>
                        <a:t>SA2,</a:t>
                      </a:r>
                      <a:r>
                        <a:rPr lang="en-US" altLang="zh-CN" sz="800" kern="1200" baseline="0" smtClean="0">
                          <a:solidFill>
                            <a:schemeClr val="tx1"/>
                          </a:solidFill>
                          <a:effectLst/>
                          <a:latin typeface="Arial" panose="020B0604020202020204" pitchFamily="34" charset="0"/>
                          <a:ea typeface="+mn-ea"/>
                          <a:cs typeface="+mn-cs"/>
                        </a:rPr>
                        <a:t> RAN3, RAN2</a:t>
                      </a:r>
                      <a:endParaRPr lang="zh-CN" altLang="en-US" sz="800" kern="1200" dirty="0">
                        <a:solidFill>
                          <a:schemeClr val="tx1"/>
                        </a:solidFill>
                        <a:effectLst/>
                        <a:latin typeface="Arial" panose="020B060402020202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5595254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smtClean="0">
                <a:solidFill>
                  <a:srgbClr val="FF0000"/>
                </a:solidFill>
                <a:latin typeface="Calibri"/>
                <a:cs typeface="+mj-cs"/>
              </a:rPr>
              <a:t>Documents endorsed by OA&amp;M</a:t>
            </a:r>
          </a:p>
        </p:txBody>
      </p:sp>
      <p:graphicFrame>
        <p:nvGraphicFramePr>
          <p:cNvPr id="6" name="Group 76"/>
          <p:cNvGraphicFramePr>
            <a:graphicFrameLocks/>
          </p:cNvGraphicFramePr>
          <p:nvPr>
            <p:extLst>
              <p:ext uri="{D42A27DB-BD31-4B8C-83A1-F6EECF244321}">
                <p14:modId xmlns:p14="http://schemas.microsoft.com/office/powerpoint/2010/main" val="378110407"/>
              </p:ext>
            </p:extLst>
          </p:nvPr>
        </p:nvGraphicFramePr>
        <p:xfrm>
          <a:off x="301991" y="1104979"/>
          <a:ext cx="11537378" cy="1630680"/>
        </p:xfrm>
        <a:graphic>
          <a:graphicData uri="http://schemas.openxmlformats.org/drawingml/2006/table">
            <a:tbl>
              <a:tblPr/>
              <a:tblGrid>
                <a:gridCol w="1040524">
                  <a:extLst>
                    <a:ext uri="{9D8B030D-6E8A-4147-A177-3AD203B41FA5}">
                      <a16:colId xmlns:a16="http://schemas.microsoft.com/office/drawing/2014/main" xmlns="" val="20000"/>
                    </a:ext>
                  </a:extLst>
                </a:gridCol>
                <a:gridCol w="5030108">
                  <a:extLst>
                    <a:ext uri="{9D8B030D-6E8A-4147-A177-3AD203B41FA5}">
                      <a16:colId xmlns:a16="http://schemas.microsoft.com/office/drawing/2014/main" xmlns="" val="20001"/>
                    </a:ext>
                  </a:extLst>
                </a:gridCol>
                <a:gridCol w="2733373"/>
                <a:gridCol w="2733373"/>
              </a:tblGrid>
              <a:tr h="365305">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600" b="1" kern="1200" dirty="0" err="1" smtClean="0">
                          <a:solidFill>
                            <a:schemeClr val="tx1"/>
                          </a:solidFill>
                          <a:latin typeface="+mn-lt"/>
                          <a:ea typeface="+mn-ea"/>
                          <a:cs typeface="+mn-cs"/>
                        </a:rPr>
                        <a:t>TDoc</a:t>
                      </a:r>
                      <a:endParaRPr lang="en-GB" altLang="zh-CN" sz="16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600" b="1" kern="1200" dirty="0">
                          <a:solidFill>
                            <a:schemeClr val="tx1"/>
                          </a:solidFill>
                          <a:latin typeface="+mn-lt"/>
                          <a:ea typeface="+mn-ea"/>
                          <a:cs typeface="+mn-cs"/>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600" b="1" kern="1200" dirty="0" smtClean="0">
                          <a:solidFill>
                            <a:schemeClr val="tx1"/>
                          </a:solidFill>
                          <a:latin typeface="+mn-lt"/>
                          <a:ea typeface="+mn-ea"/>
                          <a:cs typeface="+mn-cs"/>
                        </a:rPr>
                        <a:t>Source</a:t>
                      </a:r>
                      <a:endParaRPr lang="en-GB" altLang="zh-CN" sz="16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600" b="1" kern="1200" dirty="0" smtClean="0">
                          <a:solidFill>
                            <a:schemeClr val="tx1"/>
                          </a:solidFill>
                          <a:latin typeface="+mn-lt"/>
                          <a:ea typeface="+mn-ea"/>
                          <a:cs typeface="+mn-cs"/>
                        </a:rPr>
                        <a:t>Potential related topics and related groups</a:t>
                      </a:r>
                      <a:endParaRPr lang="en-GB" altLang="zh-CN" sz="16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900" kern="1200" dirty="0">
                          <a:solidFill>
                            <a:schemeClr val="tx1"/>
                          </a:solidFill>
                          <a:effectLst/>
                          <a:latin typeface="Arial" panose="020B0604020202020204" pitchFamily="34" charset="0"/>
                          <a:ea typeface="+mn-ea"/>
                          <a:cs typeface="+mn-cs"/>
                          <a:hlinkClick r:id="rId3" action="ppaction://hlinkfile"/>
                        </a:rPr>
                        <a:t>S5‑221173</a:t>
                      </a:r>
                      <a:endParaRPr lang="en-US" sz="900" kern="1200" dirty="0">
                        <a:solidFill>
                          <a:schemeClr val="tx1"/>
                        </a:solidFill>
                        <a:effectLst/>
                        <a:latin typeface="Arial" panose="020B060402020202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900" kern="1200" dirty="0">
                          <a:solidFill>
                            <a:schemeClr val="tx1"/>
                          </a:solidFill>
                          <a:effectLst/>
                          <a:latin typeface="Arial" panose="020B0604020202020204" pitchFamily="34" charset="0"/>
                          <a:ea typeface="+mn-ea"/>
                          <a:cs typeface="+mn-cs"/>
                        </a:rPr>
                        <a:t>Rel-18 time plan proposal for OAM</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900" kern="1200" dirty="0">
                          <a:solidFill>
                            <a:schemeClr val="tx1"/>
                          </a:solidFill>
                          <a:effectLst/>
                          <a:latin typeface="Arial" panose="020B0604020202020204" pitchFamily="34" charset="0"/>
                          <a:ea typeface="+mn-ea"/>
                          <a:cs typeface="+mn-cs"/>
                        </a:rPr>
                        <a:t>SA5 Vice chair (Huawei),SA5 Chair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Arial" panose="020B060402020202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3071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900" kern="1200" dirty="0">
                          <a:solidFill>
                            <a:schemeClr val="tx1"/>
                          </a:solidFill>
                          <a:effectLst/>
                          <a:latin typeface="Arial" panose="020B0604020202020204" pitchFamily="34" charset="0"/>
                          <a:ea typeface="+mn-ea"/>
                          <a:cs typeface="+mn-cs"/>
                          <a:hlinkClick r:id="rId4" action="ppaction://hlinkfile"/>
                        </a:rPr>
                        <a:t/>
                      </a:r>
                      <a:br>
                        <a:rPr lang="en-US" sz="900" kern="1200" dirty="0">
                          <a:solidFill>
                            <a:schemeClr val="tx1"/>
                          </a:solidFill>
                          <a:effectLst/>
                          <a:latin typeface="Arial" panose="020B0604020202020204" pitchFamily="34" charset="0"/>
                          <a:ea typeface="+mn-ea"/>
                          <a:cs typeface="+mn-cs"/>
                          <a:hlinkClick r:id="rId4" action="ppaction://hlinkfile"/>
                        </a:rPr>
                      </a:br>
                      <a:r>
                        <a:rPr lang="en-US" sz="900" kern="1200" dirty="0">
                          <a:solidFill>
                            <a:schemeClr val="tx1"/>
                          </a:solidFill>
                          <a:effectLst/>
                          <a:latin typeface="Arial" panose="020B0604020202020204" pitchFamily="34" charset="0"/>
                          <a:ea typeface="+mn-ea"/>
                          <a:cs typeface="+mn-cs"/>
                          <a:hlinkClick r:id="rId4" action="ppaction://hlinkfile"/>
                        </a:rPr>
                        <a:t>S5‑221537</a:t>
                      </a:r>
                      <a:endParaRPr lang="en-US" sz="900" kern="1200" dirty="0">
                        <a:solidFill>
                          <a:schemeClr val="tx1"/>
                        </a:solidFill>
                        <a:effectLst/>
                        <a:latin typeface="Arial" panose="020B060402020202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900" kern="1200" dirty="0">
                          <a:solidFill>
                            <a:schemeClr val="tx1"/>
                          </a:solidFill>
                          <a:effectLst/>
                          <a:latin typeface="Arial" panose="020B0604020202020204" pitchFamily="34" charset="0"/>
                          <a:ea typeface="+mn-ea"/>
                          <a:cs typeface="+mn-cs"/>
                        </a:rPr>
                        <a:t>Discussion on RACH NSA measurements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900" kern="1200" dirty="0">
                          <a:solidFill>
                            <a:schemeClr val="tx1"/>
                          </a:solidFill>
                          <a:effectLst/>
                          <a:latin typeface="Arial" panose="020B0604020202020204" pitchFamily="34" charset="0"/>
                          <a:ea typeface="+mn-ea"/>
                          <a:cs typeface="+mn-cs"/>
                        </a:rPr>
                        <a:t>Nokia Solutions &amp; Networks (I)</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Arial" panose="020B060402020202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900" kern="1200" dirty="0">
                          <a:solidFill>
                            <a:schemeClr val="tx1"/>
                          </a:solidFill>
                          <a:effectLst/>
                          <a:latin typeface="Arial" panose="020B0604020202020204" pitchFamily="34" charset="0"/>
                          <a:ea typeface="+mn-ea"/>
                          <a:cs typeface="+mn-cs"/>
                          <a:hlinkClick r:id="rId5" action="ppaction://hlinkfile"/>
                        </a:rPr>
                        <a:t>S5‑221589</a:t>
                      </a:r>
                      <a:endParaRPr lang="en-US" sz="900" kern="1200" dirty="0">
                        <a:solidFill>
                          <a:schemeClr val="tx1"/>
                        </a:solidFill>
                        <a:effectLst/>
                        <a:latin typeface="Arial" panose="020B060402020202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900" kern="1200">
                          <a:solidFill>
                            <a:schemeClr val="tx1"/>
                          </a:solidFill>
                          <a:effectLst/>
                          <a:latin typeface="Arial" panose="020B0604020202020204" pitchFamily="34" charset="0"/>
                          <a:ea typeface="+mn-ea"/>
                          <a:cs typeface="+mn-cs"/>
                        </a:rPr>
                        <a:t>Discussion paper on eCosla completion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900" kern="1200" dirty="0">
                          <a:solidFill>
                            <a:schemeClr val="tx1"/>
                          </a:solidFill>
                          <a:effectLst/>
                          <a:latin typeface="Arial" panose="020B0604020202020204" pitchFamily="34" charset="0"/>
                          <a:ea typeface="+mn-ea"/>
                          <a:cs typeface="+mn-cs"/>
                        </a:rPr>
                        <a:t>Ericsson GmbH, </a:t>
                      </a:r>
                      <a:r>
                        <a:rPr lang="en-US" sz="900" kern="1200" dirty="0" err="1">
                          <a:solidFill>
                            <a:schemeClr val="tx1"/>
                          </a:solidFill>
                          <a:effectLst/>
                          <a:latin typeface="Arial" panose="020B0604020202020204" pitchFamily="34" charset="0"/>
                          <a:ea typeface="+mn-ea"/>
                          <a:cs typeface="+mn-cs"/>
                        </a:rPr>
                        <a:t>Eurolab</a:t>
                      </a:r>
                      <a:endParaRPr lang="en-US" sz="900" kern="1200" dirty="0">
                        <a:solidFill>
                          <a:schemeClr val="tx1"/>
                        </a:solidFill>
                        <a:effectLst/>
                        <a:latin typeface="Arial" panose="020B060402020202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Arial" panose="020B060402020202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900" kern="1200" dirty="0">
                          <a:solidFill>
                            <a:schemeClr val="tx1"/>
                          </a:solidFill>
                          <a:effectLst/>
                          <a:latin typeface="Arial" panose="020B0604020202020204" pitchFamily="34" charset="0"/>
                          <a:ea typeface="+mn-ea"/>
                          <a:cs typeface="+mn-cs"/>
                          <a:hlinkClick r:id="rId6" action="ppaction://hlinkfile"/>
                        </a:rPr>
                        <a:t>S5‑221039</a:t>
                      </a:r>
                      <a:endParaRPr lang="en-US" sz="900" kern="1200" dirty="0">
                        <a:solidFill>
                          <a:schemeClr val="tx1"/>
                        </a:solidFill>
                        <a:effectLst/>
                        <a:latin typeface="Arial" panose="020B060402020202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900" kern="1200">
                          <a:solidFill>
                            <a:schemeClr val="tx1"/>
                          </a:solidFill>
                          <a:effectLst/>
                          <a:latin typeface="Arial" panose="020B0604020202020204" pitchFamily="34" charset="0"/>
                          <a:ea typeface="+mn-ea"/>
                          <a:cs typeface="+mn-cs"/>
                        </a:rPr>
                        <a:t>Next step for FS_YANG</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900" kern="1200" dirty="0">
                          <a:solidFill>
                            <a:schemeClr val="tx1"/>
                          </a:solidFill>
                          <a:effectLst/>
                          <a:latin typeface="Arial" panose="020B0604020202020204" pitchFamily="34" charset="0"/>
                          <a:ea typeface="+mn-ea"/>
                          <a:cs typeface="+mn-cs"/>
                        </a:rPr>
                        <a:t>Ericsson Hungary Ltd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Arial" panose="020B060402020202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52659694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OAM General </a:t>
            </a:r>
            <a:r>
              <a:rPr lang="en-US" altLang="zh-CN" sz="3200" kern="0" dirty="0"/>
              <a:t>T</a:t>
            </a:r>
            <a:r>
              <a:rPr lang="en-US" altLang="zh-CN" sz="3200" kern="0" dirty="0" smtClean="0"/>
              <a:t>opics</a:t>
            </a:r>
            <a:endParaRPr lang="sv-SE" sz="3200" kern="0" dirty="0"/>
          </a:p>
        </p:txBody>
      </p:sp>
      <p:sp>
        <p:nvSpPr>
          <p:cNvPr id="7" name="文本框 6"/>
          <p:cNvSpPr txBox="1"/>
          <p:nvPr/>
        </p:nvSpPr>
        <p:spPr>
          <a:xfrm>
            <a:off x="555484" y="925291"/>
            <a:ext cx="1087344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sp>
        <p:nvSpPr>
          <p:cNvPr id="8" name="矩形 7"/>
          <p:cNvSpPr/>
          <p:nvPr/>
        </p:nvSpPr>
        <p:spPr>
          <a:xfrm>
            <a:off x="688686" y="1288173"/>
            <a:ext cx="10607040" cy="4644348"/>
          </a:xfrm>
          <a:prstGeom prst="rect">
            <a:avLst/>
          </a:prstGeom>
        </p:spPr>
        <p:txBody>
          <a:bodyPr wrap="square">
            <a:spAutoFit/>
          </a:bodyPr>
          <a:lstStyle/>
          <a:p>
            <a:pPr defTabSz="1219170" eaLnBrk="1" fontAlgn="auto" hangingPunct="1">
              <a:spcBef>
                <a:spcPts val="0"/>
              </a:spcBef>
              <a:spcAft>
                <a:spcPts val="0"/>
              </a:spcAft>
              <a:defRPr/>
            </a:pPr>
            <a:r>
              <a:rPr lang="en-US" altLang="zh-CN" sz="1600" b="1" dirty="0" smtClean="0">
                <a:solidFill>
                  <a:prstClr val="black"/>
                </a:solidFill>
                <a:latin typeface="+mj-lt"/>
                <a:cs typeface="Arial" charset="0"/>
              </a:rPr>
              <a:t>R18 Time Plan:</a:t>
            </a:r>
            <a:endParaRPr lang="en-US" altLang="zh-CN" sz="1600" dirty="0" smtClean="0">
              <a:solidFill>
                <a:prstClr val="black"/>
              </a:solidFill>
              <a:latin typeface="+mj-lt"/>
              <a:cs typeface="Arial" charset="0"/>
            </a:endParaRPr>
          </a:p>
          <a:p>
            <a:pPr marL="609585" indent="-609585" defTabSz="1219170">
              <a:spcBef>
                <a:spcPct val="20000"/>
              </a:spcBef>
              <a:buBlip>
                <a:blip r:embed="rId2"/>
              </a:buBlip>
              <a:defRPr/>
            </a:pPr>
            <a:r>
              <a:rPr lang="en-US" altLang="zh-CN" sz="1400" dirty="0" smtClean="0">
                <a:solidFill>
                  <a:prstClr val="black"/>
                </a:solidFill>
                <a:latin typeface="Calibri"/>
              </a:rPr>
              <a:t>S5-221173</a:t>
            </a:r>
            <a:r>
              <a:rPr lang="en-US" altLang="zh-CN" sz="1400" dirty="0">
                <a:solidFill>
                  <a:prstClr val="black"/>
                </a:solidFill>
                <a:latin typeface="Calibri"/>
              </a:rPr>
              <a:t>	Rel-18 time plan proposal for </a:t>
            </a:r>
            <a:r>
              <a:rPr lang="en-US" altLang="zh-CN" sz="1400" dirty="0" smtClean="0">
                <a:solidFill>
                  <a:prstClr val="black"/>
                </a:solidFill>
                <a:latin typeface="Calibri"/>
              </a:rPr>
              <a:t>OAM (Endorsed)</a:t>
            </a:r>
            <a:endParaRPr lang="en-US" altLang="zh-CN" sz="1400" dirty="0">
              <a:solidFill>
                <a:prstClr val="black"/>
              </a:solidFill>
              <a:latin typeface="Calibri"/>
            </a:endParaRPr>
          </a:p>
          <a:p>
            <a:pPr marL="171450" indent="-171450" defTabSz="1219170" eaLnBrk="1" fontAlgn="auto" hangingPunct="1">
              <a:spcBef>
                <a:spcPts val="0"/>
              </a:spcBef>
              <a:spcAft>
                <a:spcPts val="0"/>
              </a:spcAft>
              <a:buFont typeface="Wingdings" panose="05000000000000000000" pitchFamily="2" charset="2"/>
              <a:buChar char="Ø"/>
              <a:defRPr/>
            </a:pPr>
            <a:endParaRPr lang="en-GB" altLang="zh-CN" sz="1100" b="1" dirty="0" smtClean="0"/>
          </a:p>
          <a:p>
            <a:pPr lvl="1"/>
            <a:r>
              <a:rPr lang="en-US" altLang="zh-CN" sz="1200" b="1" dirty="0"/>
              <a:t>SA5 OAM Release 18 planning</a:t>
            </a:r>
            <a:r>
              <a:rPr lang="zh-CN" altLang="en-US" sz="1200" b="1" dirty="0"/>
              <a:t>：</a:t>
            </a:r>
            <a:r>
              <a:rPr lang="en-US" altLang="zh-CN" sz="1200" b="1" dirty="0"/>
              <a:t> </a:t>
            </a:r>
          </a:p>
          <a:p>
            <a:pPr marL="1217598" lvl="1" indent="-609585">
              <a:spcBef>
                <a:spcPct val="20000"/>
              </a:spcBef>
              <a:buBlip>
                <a:blip r:embed="rId2"/>
              </a:buBlip>
              <a:defRPr/>
            </a:pPr>
            <a:r>
              <a:rPr lang="en-US" altLang="zh-CN" sz="1400" dirty="0">
                <a:solidFill>
                  <a:prstClr val="black"/>
                </a:solidFill>
                <a:latin typeface="Calibri"/>
              </a:rPr>
              <a:t>Mar 2022 (TSG#95): SA5 SIDs/WIDs specified</a:t>
            </a:r>
          </a:p>
          <a:p>
            <a:pPr marL="1217598" lvl="1" indent="-609585">
              <a:spcBef>
                <a:spcPct val="20000"/>
              </a:spcBef>
              <a:buBlip>
                <a:blip r:embed="rId2"/>
              </a:buBlip>
              <a:defRPr/>
            </a:pPr>
            <a:r>
              <a:rPr lang="en-US" altLang="zh-CN" sz="1400" dirty="0">
                <a:solidFill>
                  <a:prstClr val="black"/>
                </a:solidFill>
                <a:latin typeface="Calibri"/>
              </a:rPr>
              <a:t>Sept 2022 (#97) and Dec 2022 (#98): SA5 SID concluded and Rel-18 WID started if needed</a:t>
            </a:r>
          </a:p>
          <a:p>
            <a:pPr marL="1217598" lvl="1" indent="-609585">
              <a:spcBef>
                <a:spcPct val="20000"/>
              </a:spcBef>
              <a:buBlip>
                <a:blip r:embed="rId2"/>
              </a:buBlip>
              <a:defRPr/>
            </a:pPr>
            <a:r>
              <a:rPr lang="en-US" altLang="zh-CN" sz="1400" dirty="0">
                <a:solidFill>
                  <a:prstClr val="black"/>
                </a:solidFill>
                <a:latin typeface="Calibri"/>
              </a:rPr>
              <a:t>Mar 2023 (TSG#99): Stage 1 work freeze</a:t>
            </a:r>
          </a:p>
          <a:p>
            <a:pPr marL="1217598" lvl="1" indent="-609585">
              <a:spcBef>
                <a:spcPct val="20000"/>
              </a:spcBef>
              <a:buBlip>
                <a:blip r:embed="rId2"/>
              </a:buBlip>
              <a:defRPr/>
            </a:pPr>
            <a:r>
              <a:rPr lang="en-US" altLang="zh-CN" sz="1400" dirty="0">
                <a:solidFill>
                  <a:prstClr val="black"/>
                </a:solidFill>
                <a:latin typeface="Calibri"/>
              </a:rPr>
              <a:t>Sep 2023 (TSG#101): Stage 2 Functional work Freeze and stage 3(OAM/CN related), provide inputs to CT</a:t>
            </a:r>
          </a:p>
          <a:p>
            <a:pPr marL="1217598" lvl="1" indent="-609585">
              <a:spcBef>
                <a:spcPct val="20000"/>
              </a:spcBef>
              <a:buBlip>
                <a:blip r:embed="rId2"/>
              </a:buBlip>
              <a:defRPr/>
            </a:pPr>
            <a:r>
              <a:rPr lang="en-US" altLang="zh-CN" sz="1400" dirty="0">
                <a:solidFill>
                  <a:prstClr val="black"/>
                </a:solidFill>
                <a:latin typeface="Calibri"/>
              </a:rPr>
              <a:t>Dec 2023 (TSG#102): Stage 2 Functional work Freeze and stage 3 (RAN related)</a:t>
            </a:r>
          </a:p>
          <a:p>
            <a:pPr lvl="1">
              <a:spcBef>
                <a:spcPct val="20000"/>
              </a:spcBef>
              <a:defRPr/>
            </a:pPr>
            <a:endParaRPr lang="en-US" altLang="zh-CN" sz="1400" dirty="0"/>
          </a:p>
          <a:p>
            <a:pPr lvl="1"/>
            <a:r>
              <a:rPr lang="en-US" altLang="zh-CN" sz="1200" b="1" dirty="0">
                <a:solidFill>
                  <a:prstClr val="black"/>
                </a:solidFill>
              </a:rPr>
              <a:t>SA5 OAM Release 19 planning</a:t>
            </a:r>
            <a:r>
              <a:rPr lang="zh-CN" altLang="en-US" sz="1200" b="1" dirty="0">
                <a:solidFill>
                  <a:prstClr val="black"/>
                </a:solidFill>
              </a:rPr>
              <a:t>：</a:t>
            </a:r>
            <a:r>
              <a:rPr lang="en-US" altLang="zh-CN" sz="1200" b="1" dirty="0">
                <a:solidFill>
                  <a:prstClr val="black"/>
                </a:solidFill>
              </a:rPr>
              <a:t> </a:t>
            </a:r>
          </a:p>
          <a:p>
            <a:pPr marL="1217598" lvl="1" indent="-609585">
              <a:spcBef>
                <a:spcPct val="20000"/>
              </a:spcBef>
              <a:buBlip>
                <a:blip r:embed="rId2"/>
              </a:buBlip>
              <a:defRPr/>
            </a:pPr>
            <a:r>
              <a:rPr lang="en-US" altLang="zh-CN" sz="1400" dirty="0">
                <a:solidFill>
                  <a:prstClr val="black"/>
                </a:solidFill>
                <a:latin typeface="Calibri"/>
              </a:rPr>
              <a:t>After Jun 2023 (TSG#100): start of Rel-19 planning</a:t>
            </a:r>
          </a:p>
          <a:p>
            <a:pPr marL="1217598" lvl="1" indent="-609585">
              <a:spcBef>
                <a:spcPct val="20000"/>
              </a:spcBef>
              <a:buBlip>
                <a:blip r:embed="rId2"/>
              </a:buBlip>
              <a:defRPr/>
            </a:pPr>
            <a:r>
              <a:rPr lang="en-US" altLang="zh-CN" sz="1400" dirty="0">
                <a:solidFill>
                  <a:prstClr val="black"/>
                </a:solidFill>
                <a:latin typeface="Calibri"/>
              </a:rPr>
              <a:t>Sep 2023 (TSG#101): Start of Rel-19</a:t>
            </a:r>
            <a:endParaRPr lang="en-US" altLang="zh-CN" sz="1400" dirty="0"/>
          </a:p>
          <a:p>
            <a:pPr defTabSz="1219170" eaLnBrk="1" fontAlgn="auto" hangingPunct="1">
              <a:spcBef>
                <a:spcPts val="0"/>
              </a:spcBef>
              <a:spcAft>
                <a:spcPts val="0"/>
              </a:spcAft>
              <a:defRPr/>
            </a:pPr>
            <a:endParaRPr lang="en-US" altLang="zh-CN" sz="1400" dirty="0" smtClean="0">
              <a:solidFill>
                <a:prstClr val="black"/>
              </a:solidFill>
              <a:latin typeface="+mj-lt"/>
              <a:cs typeface="Arial" charset="0"/>
            </a:endParaRPr>
          </a:p>
          <a:p>
            <a:pPr defTabSz="1219170" eaLnBrk="1" fontAlgn="auto" hangingPunct="1">
              <a:spcBef>
                <a:spcPts val="0"/>
              </a:spcBef>
              <a:spcAft>
                <a:spcPts val="0"/>
              </a:spcAft>
              <a:defRPr/>
            </a:pPr>
            <a:r>
              <a:rPr lang="en-US" altLang="zh-CN" sz="1600" b="1" dirty="0" smtClean="0">
                <a:solidFill>
                  <a:prstClr val="black"/>
                </a:solidFill>
                <a:latin typeface="+mj-lt"/>
                <a:cs typeface="Arial" charset="0"/>
              </a:rPr>
              <a:t>R17 Progress: </a:t>
            </a:r>
          </a:p>
          <a:p>
            <a:pPr marL="609585" indent="-609585" defTabSz="1219170">
              <a:spcBef>
                <a:spcPct val="20000"/>
              </a:spcBef>
              <a:buBlip>
                <a:blip r:embed="rId2"/>
              </a:buBlip>
              <a:defRPr/>
            </a:pPr>
            <a:r>
              <a:rPr lang="en-US" altLang="zh-CN" sz="1400" dirty="0" smtClean="0">
                <a:solidFill>
                  <a:prstClr val="black"/>
                </a:solidFill>
                <a:latin typeface="Calibri"/>
              </a:rPr>
              <a:t>S5-221505	Preparation </a:t>
            </a:r>
            <a:r>
              <a:rPr lang="en-US" altLang="zh-CN" sz="1400" dirty="0">
                <a:solidFill>
                  <a:prstClr val="black"/>
                </a:solidFill>
                <a:latin typeface="Calibri"/>
              </a:rPr>
              <a:t>of checking the Rel-17 OAM work </a:t>
            </a:r>
            <a:r>
              <a:rPr lang="en-US" altLang="zh-CN" sz="1400" dirty="0" smtClean="0">
                <a:solidFill>
                  <a:prstClr val="black"/>
                </a:solidFill>
                <a:latin typeface="Calibri"/>
              </a:rPr>
              <a:t>progress (for information)</a:t>
            </a:r>
            <a:endParaRPr lang="en-US" altLang="zh-CN" sz="1400" dirty="0">
              <a:solidFill>
                <a:prstClr val="black"/>
              </a:solidFill>
              <a:latin typeface="Calibri"/>
            </a:endParaRPr>
          </a:p>
          <a:p>
            <a:pPr defTabSz="1219170" eaLnBrk="1" fontAlgn="auto" hangingPunct="1">
              <a:spcBef>
                <a:spcPts val="0"/>
              </a:spcBef>
              <a:spcAft>
                <a:spcPts val="0"/>
              </a:spcAft>
              <a:defRPr/>
            </a:pPr>
            <a:endParaRPr lang="en-US" altLang="zh-CN" sz="1400" dirty="0" smtClean="0">
              <a:solidFill>
                <a:prstClr val="black"/>
              </a:solidFill>
              <a:latin typeface="+mj-lt"/>
              <a:cs typeface="Arial" charset="0"/>
            </a:endParaRPr>
          </a:p>
          <a:p>
            <a:pPr defTabSz="1219170" eaLnBrk="1" fontAlgn="auto" hangingPunct="1">
              <a:spcBef>
                <a:spcPts val="0"/>
              </a:spcBef>
              <a:spcAft>
                <a:spcPts val="0"/>
              </a:spcAft>
              <a:defRPr/>
            </a:pPr>
            <a:r>
              <a:rPr lang="en-US" altLang="zh-CN" sz="1600" b="1" dirty="0" smtClean="0">
                <a:solidFill>
                  <a:prstClr val="black"/>
                </a:solidFill>
                <a:latin typeface="+mj-lt"/>
                <a:cs typeface="Arial" charset="0"/>
              </a:rPr>
              <a:t>Collection of 5G specifications:</a:t>
            </a:r>
          </a:p>
          <a:p>
            <a:pPr marL="609585" indent="-609585" defTabSz="1219170">
              <a:spcBef>
                <a:spcPct val="20000"/>
              </a:spcBef>
              <a:buBlip>
                <a:blip r:embed="rId2"/>
              </a:buBlip>
              <a:defRPr/>
            </a:pPr>
            <a:r>
              <a:rPr lang="en-US" altLang="zh-CN" sz="1400" dirty="0">
                <a:solidFill>
                  <a:prstClr val="black"/>
                </a:solidFill>
                <a:latin typeface="Calibri"/>
              </a:rPr>
              <a:t>S5-221503	TS 28.533 Add 5G Specification </a:t>
            </a:r>
            <a:r>
              <a:rPr lang="en-US" altLang="zh-CN" sz="1400" dirty="0" smtClean="0">
                <a:solidFill>
                  <a:prstClr val="black"/>
                </a:solidFill>
                <a:latin typeface="Calibri"/>
              </a:rPr>
              <a:t>information (</a:t>
            </a:r>
            <a:r>
              <a:rPr lang="en-US" altLang="zh-CN" sz="1400" dirty="0">
                <a:solidFill>
                  <a:prstClr val="black"/>
                </a:solidFill>
                <a:latin typeface="Calibri"/>
              </a:rPr>
              <a:t>agreed)</a:t>
            </a:r>
          </a:p>
        </p:txBody>
      </p:sp>
    </p:spTree>
    <p:extLst>
      <p:ext uri="{BB962C8B-B14F-4D97-AF65-F5344CB8AC3E}">
        <p14:creationId xmlns:p14="http://schemas.microsoft.com/office/powerpoint/2010/main" val="1960207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p:cNvSpPr>
            <a:spLocks noGrp="1"/>
          </p:cNvSpPr>
          <p:nvPr>
            <p:ph type="title"/>
          </p:nvPr>
        </p:nvSpPr>
        <p:spPr>
          <a:xfrm>
            <a:off x="120651" y="0"/>
            <a:ext cx="9759950" cy="1016000"/>
          </a:xfrm>
        </p:spPr>
        <p:txBody>
          <a:bodyPr/>
          <a:lstStyle/>
          <a:p>
            <a:pPr algn="l"/>
            <a:r>
              <a:rPr lang="en-US" sz="3600" dirty="0"/>
              <a:t>Overview of </a:t>
            </a:r>
            <a:r>
              <a:rPr lang="en-US" altLang="zh-CN" sz="3600" dirty="0"/>
              <a:t>Rel-17 </a:t>
            </a:r>
            <a:r>
              <a:rPr lang="en-US" sz="3600" dirty="0"/>
              <a:t>SA5 OAM ongoing </a:t>
            </a:r>
            <a:r>
              <a:rPr lang="en-US" sz="3600" dirty="0" smtClean="0"/>
              <a:t>WIs/S</a:t>
            </a:r>
            <a:r>
              <a:rPr lang="en-US" altLang="zh-CN" sz="3600" dirty="0" smtClean="0"/>
              <a:t>I</a:t>
            </a:r>
            <a:r>
              <a:rPr lang="en-US" sz="3600" dirty="0" smtClean="0"/>
              <a:t>s</a:t>
            </a:r>
            <a:r>
              <a:rPr lang="en-US" altLang="zh-CN" sz="3600" dirty="0" smtClean="0"/>
              <a:t>-U</a:t>
            </a:r>
            <a:endParaRPr lang="en-US" sz="3600" dirty="0"/>
          </a:p>
        </p:txBody>
      </p:sp>
      <p:graphicFrame>
        <p:nvGraphicFramePr>
          <p:cNvPr id="15" name="表格 14"/>
          <p:cNvGraphicFramePr>
            <a:graphicFrameLocks noGrp="1"/>
          </p:cNvGraphicFramePr>
          <p:nvPr>
            <p:extLst>
              <p:ext uri="{D42A27DB-BD31-4B8C-83A1-F6EECF244321}">
                <p14:modId xmlns:p14="http://schemas.microsoft.com/office/powerpoint/2010/main" val="1913439475"/>
              </p:ext>
            </p:extLst>
          </p:nvPr>
        </p:nvGraphicFramePr>
        <p:xfrm>
          <a:off x="5563858" y="838194"/>
          <a:ext cx="6486211" cy="5447516"/>
        </p:xfrm>
        <a:graphic>
          <a:graphicData uri="http://schemas.openxmlformats.org/drawingml/2006/table">
            <a:tbl>
              <a:tblPr>
                <a:tableStyleId>{5C22544A-7EE6-4342-B048-85BDC9FD1C3A}</a:tableStyleId>
              </a:tblPr>
              <a:tblGrid>
                <a:gridCol w="276331">
                  <a:extLst>
                    <a:ext uri="{9D8B030D-6E8A-4147-A177-3AD203B41FA5}">
                      <a16:colId xmlns="" xmlns:a16="http://schemas.microsoft.com/office/drawing/2014/main" val="20000"/>
                    </a:ext>
                  </a:extLst>
                </a:gridCol>
                <a:gridCol w="4273355">
                  <a:extLst>
                    <a:ext uri="{9D8B030D-6E8A-4147-A177-3AD203B41FA5}">
                      <a16:colId xmlns="" xmlns:a16="http://schemas.microsoft.com/office/drawing/2014/main" val="20001"/>
                    </a:ext>
                  </a:extLst>
                </a:gridCol>
                <a:gridCol w="1260283">
                  <a:extLst>
                    <a:ext uri="{9D8B030D-6E8A-4147-A177-3AD203B41FA5}">
                      <a16:colId xmlns="" xmlns:a16="http://schemas.microsoft.com/office/drawing/2014/main" val="20002"/>
                    </a:ext>
                  </a:extLst>
                </a:gridCol>
                <a:gridCol w="676242">
                  <a:extLst>
                    <a:ext uri="{9D8B030D-6E8A-4147-A177-3AD203B41FA5}">
                      <a16:colId xmlns="" xmlns:a16="http://schemas.microsoft.com/office/drawing/2014/main" val="20003"/>
                    </a:ext>
                  </a:extLst>
                </a:gridCol>
              </a:tblGrid>
              <a:tr h="442114">
                <a:tc>
                  <a:txBody>
                    <a:bodyPr/>
                    <a:lstStyle/>
                    <a:p>
                      <a:pPr algn="l">
                        <a:spcAft>
                          <a:spcPts val="0"/>
                        </a:spcAft>
                      </a:pPr>
                      <a:endParaRPr lang="zh-CN" sz="2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gridSpan="3">
                  <a:txBody>
                    <a:bodyPr/>
                    <a:lstStyle/>
                    <a:p>
                      <a:pPr algn="l">
                        <a:spcAft>
                          <a:spcPts val="0"/>
                        </a:spcAft>
                      </a:pPr>
                      <a:r>
                        <a:rPr lang="en-GB" sz="1200" b="1" dirty="0">
                          <a:effectLst/>
                          <a:latin typeface="Arial" panose="020B0604020202020204" pitchFamily="34" charset="0"/>
                          <a:cs typeface="Arial" panose="020B0604020202020204" pitchFamily="34" charset="0"/>
                        </a:rPr>
                        <a:t> </a:t>
                      </a:r>
                      <a:r>
                        <a:rPr lang="en-GB" sz="1400" b="1" kern="1200" dirty="0">
                          <a:solidFill>
                            <a:schemeClr val="dk1"/>
                          </a:solidFill>
                          <a:effectLst/>
                          <a:latin typeface="Arial" panose="020B0604020202020204" pitchFamily="34" charset="0"/>
                          <a:ea typeface="+mn-ea"/>
                          <a:cs typeface="Arial" panose="020B0604020202020204" pitchFamily="34" charset="0"/>
                        </a:rPr>
                        <a:t>Rel-17 Operations, Administration, Maintenance and Provisioning (OAM&amp;P)</a:t>
                      </a:r>
                      <a:r>
                        <a:rPr lang="en-GB" sz="1200" b="1" dirty="0">
                          <a:effectLst/>
                          <a:latin typeface="Arial" panose="020B0604020202020204" pitchFamily="34" charset="0"/>
                          <a:cs typeface="Arial" panose="020B0604020202020204" pitchFamily="34" charset="0"/>
                        </a:rPr>
                        <a:t> </a:t>
                      </a:r>
                      <a:endParaRPr lang="zh-CN" sz="2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2000">
                        <a:effectLst/>
                        <a:latin typeface="Times New Roman" panose="02020603050405020304" pitchFamily="18" charset="0"/>
                        <a:ea typeface="宋体" panose="02010600030101010101" pitchFamily="2" charset="-122"/>
                      </a:endParaRPr>
                    </a:p>
                  </a:txBody>
                  <a:tcPr marL="9525" marR="9525" marT="9525" marB="9525"/>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extLst>
                  <a:ext uri="{0D108BD9-81ED-4DB2-BD59-A6C34878D82A}">
                    <a16:rowId xmlns="" xmlns:a16="http://schemas.microsoft.com/office/drawing/2014/main" val="10000"/>
                  </a:ext>
                </a:extLst>
              </a:tr>
              <a:tr h="185159">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(finished)</a:t>
                      </a:r>
                      <a:r>
                        <a:rPr lang="en-GB" sz="1100" baseline="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 </a:t>
                      </a: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Additional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NRM </a:t>
                      </a: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features </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adNRM</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altLang="zh-CN" sz="1100" dirty="0">
                          <a:effectLst/>
                          <a:latin typeface="Arial" panose="020B0604020202020204" pitchFamily="34" charset="0"/>
                          <a:ea typeface="+mn-ea"/>
                          <a:cs typeface="Arial" panose="020B0604020202020204" pitchFamily="34" charset="0"/>
                        </a:rPr>
                        <a:t>870026</a:t>
                      </a:r>
                      <a:endParaRPr lang="zh-CN" altLang="zh-CN" sz="1100" dirty="0">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1"/>
                  </a:ext>
                </a:extLst>
              </a:tr>
              <a:tr h="185159">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US"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Enhancements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of 5G performance measurements and KPIs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ePM_KPI_5G</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2"/>
                  </a:ext>
                </a:extLst>
              </a:tr>
              <a:tr h="185159">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3</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a:t>
                      </a: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of MDT enhancement in 5G</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e_5GMDT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3"/>
                  </a:ext>
                </a:extLst>
              </a:tr>
              <a:tr h="185159">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of </a:t>
                      </a: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QoE</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 Measurement Collection</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a:solidFill>
                            <a:srgbClr val="000000"/>
                          </a:solidFill>
                          <a:effectLst/>
                          <a:latin typeface="Arial" panose="020B0604020202020204" pitchFamily="34" charset="0"/>
                          <a:ea typeface="宋体" panose="02010600030101010101" pitchFamily="2" charset="-122"/>
                          <a:cs typeface="Arial" panose="020B0604020202020204" pitchFamily="34" charset="0"/>
                        </a:rPr>
                        <a:t>eQoE</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4"/>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a:t>
                      </a:r>
                      <a:r>
                        <a:rPr lang="en-US" altLang="zh-CN" sz="11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t>
                      </a:r>
                      <a:r>
                        <a:rPr lang="en-US" alt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Aspects of 5G Network Sharing</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MANS</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1100" kern="1200" dirty="0">
                          <a:solidFill>
                            <a:srgbClr val="000000"/>
                          </a:solidFill>
                          <a:effectLst/>
                          <a:latin typeface="Arial" panose="020B0604020202020204" pitchFamily="34" charset="0"/>
                          <a:ea typeface="+mn-ea"/>
                          <a:cs typeface="Arial" panose="020B0604020202020204" pitchFamily="34" charset="0"/>
                        </a:rPr>
                        <a:t>900021</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5"/>
                  </a:ext>
                </a:extLst>
              </a:tr>
              <a:tr h="185159">
                <a:tc>
                  <a:txBody>
                    <a:bodyPr/>
                    <a:lstStyle/>
                    <a:p>
                      <a:pPr marL="0" algn="l" defTabSz="1219170" rtl="0" eaLnBrk="1" latinLnBrk="0" hangingPunct="1">
                        <a:spcAft>
                          <a:spcPts val="0"/>
                        </a:spcAft>
                      </a:pPr>
                      <a:r>
                        <a:rPr lang="en-US" alt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6</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a:t>
                      </a:r>
                      <a:r>
                        <a:rPr lang="en-US"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File </a:t>
                      </a:r>
                      <a:r>
                        <a:rPr lang="en-US"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Management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FIMA</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910030</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6"/>
                  </a:ext>
                </a:extLst>
              </a:tr>
              <a:tr h="185159">
                <a:tc>
                  <a:txBody>
                    <a:bodyPr/>
                    <a:lstStyle/>
                    <a:p>
                      <a:pPr marL="0" algn="l"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7</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a:t>
                      </a: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 Access control on management service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MSAC</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930010</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7"/>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just" defTabSz="1219170" rtl="0" eaLnBrk="1" latinLnBrk="0" hangingPunct="1">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US" altLang="zh-CN" sz="1100" kern="1200" dirty="0" smtClean="0">
                          <a:solidFill>
                            <a:schemeClr val="tx1"/>
                          </a:solidFill>
                          <a:effectLst/>
                          <a:latin typeface="Arial" panose="020B0604020202020204" pitchFamily="34" charset="0"/>
                          <a:ea typeface="+mn-ea"/>
                          <a:cs typeface="Arial" panose="020B0604020202020204" pitchFamily="34" charset="0"/>
                        </a:rPr>
                        <a:t>Enhancement </a:t>
                      </a:r>
                      <a:r>
                        <a:rPr lang="en-US" altLang="zh-CN" sz="1100" kern="1200" dirty="0">
                          <a:solidFill>
                            <a:schemeClr val="tx1"/>
                          </a:solidFill>
                          <a:effectLst/>
                          <a:latin typeface="Arial" panose="020B0604020202020204" pitchFamily="34" charset="0"/>
                          <a:ea typeface="+mn-ea"/>
                          <a:cs typeface="Arial" panose="020B0604020202020204" pitchFamily="34" charset="0"/>
                        </a:rPr>
                        <a:t>of service-based management architecture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NSA_SBMA</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930009</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8"/>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(finished)</a:t>
                      </a:r>
                      <a:r>
                        <a:rPr lang="en-US" sz="1100" baseline="0" dirty="0">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Autonomous network levels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a:solidFill>
                            <a:srgbClr val="000000"/>
                          </a:solidFill>
                          <a:effectLst/>
                          <a:latin typeface="Arial" panose="020B0604020202020204" pitchFamily="34" charset="0"/>
                          <a:ea typeface="宋体" panose="02010600030101010101" pitchFamily="2" charset="-122"/>
                          <a:cs typeface="Arial" panose="020B0604020202020204" pitchFamily="34" charset="0"/>
                        </a:rPr>
                        <a:t>ANL</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09"/>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1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Intent </a:t>
                      </a:r>
                      <a:r>
                        <a:rPr lang="en-GB"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driven management service for mobile networks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IDMS_MN</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810027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0"/>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1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Enhanced </a:t>
                      </a:r>
                      <a:r>
                        <a:rPr lang="en-GB"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Closed loop SLS Assurance</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a:solidFill>
                            <a:srgbClr val="000000"/>
                          </a:solidFill>
                          <a:effectLst/>
                          <a:latin typeface="Arial" panose="020B0604020202020204" pitchFamily="34" charset="0"/>
                          <a:ea typeface="宋体" panose="02010600030101010101" pitchFamily="2" charset="-122"/>
                          <a:cs typeface="Arial" panose="020B0604020202020204" pitchFamily="34" charset="0"/>
                        </a:rPr>
                        <a:t>eCOSLA</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870030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1"/>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(finished)</a:t>
                      </a:r>
                      <a:r>
                        <a:rPr lang="en-US" sz="1100" baseline="0" dirty="0">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Network policy management for 5G mobile networks </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US" sz="1100">
                          <a:effectLst/>
                          <a:latin typeface="Arial" panose="020B0604020202020204" pitchFamily="34" charset="0"/>
                          <a:ea typeface="宋体" panose="02010600030101010101" pitchFamily="2" charset="-122"/>
                          <a:cs typeface="Arial" panose="020B0604020202020204" pitchFamily="34" charset="0"/>
                        </a:rPr>
                        <a:t>NPM</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860024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2"/>
                  </a:ext>
                </a:extLst>
              </a:tr>
              <a:tr h="185159">
                <a:tc>
                  <a:txBody>
                    <a:bodyPr/>
                    <a:lstStyle/>
                    <a:p>
                      <a:pPr marL="0" algn="l"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13</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altLang="zh-CN" sz="1100" kern="1200" dirty="0" smtClean="0">
                          <a:solidFill>
                            <a:schemeClr val="tx1"/>
                          </a:solidFill>
                          <a:effectLst/>
                          <a:latin typeface="Arial" panose="020B0604020202020204" pitchFamily="34" charset="0"/>
                          <a:ea typeface="+mn-ea"/>
                          <a:cs typeface="Arial" panose="020B0604020202020204" pitchFamily="34" charset="0"/>
                        </a:rPr>
                        <a:t>Enhancements </a:t>
                      </a:r>
                      <a:r>
                        <a:rPr lang="en-US" altLang="zh-CN" sz="1100" kern="1200" dirty="0">
                          <a:solidFill>
                            <a:schemeClr val="tx1"/>
                          </a:solidFill>
                          <a:effectLst/>
                          <a:latin typeface="Arial" panose="020B0604020202020204" pitchFamily="34" charset="0"/>
                          <a:ea typeface="+mn-ea"/>
                          <a:cs typeface="Arial" panose="020B0604020202020204" pitchFamily="34" charset="0"/>
                        </a:rPr>
                        <a:t>of Management Data Analytics Service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US" altLang="zh-CN" sz="1100" kern="1200" dirty="0" err="1">
                          <a:solidFill>
                            <a:schemeClr val="tx1"/>
                          </a:solidFill>
                          <a:effectLst/>
                          <a:latin typeface="Arial" panose="020B0604020202020204" pitchFamily="34" charset="0"/>
                          <a:ea typeface="+mn-ea"/>
                          <a:cs typeface="Arial" panose="020B0604020202020204" pitchFamily="34" charset="0"/>
                        </a:rPr>
                        <a:t>eMDAS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850028</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3"/>
                  </a:ext>
                </a:extLst>
              </a:tr>
              <a:tr h="185159">
                <a:tc>
                  <a:txBody>
                    <a:bodyPr/>
                    <a:lstStyle/>
                    <a:p>
                      <a:pPr marL="0" algn="l"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14</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a:t>
                      </a:r>
                      <a:r>
                        <a:rPr lang="en-US" sz="11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Enhancements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of Self-Organizing Networks (SON) for 5G networks </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eSON_5G</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4"/>
                  </a:ext>
                </a:extLst>
              </a:tr>
              <a:tr h="204956">
                <a:tc>
                  <a:txBody>
                    <a:bodyPr/>
                    <a:lstStyle/>
                    <a:p>
                      <a:pPr marL="0" algn="l"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15</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Generic </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Plug and connect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PACMAN</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910029</a:t>
                      </a:r>
                    </a:p>
                  </a:txBody>
                  <a:tcPr marL="9525" marR="9525" marT="9525" marB="9525">
                    <a:solidFill>
                      <a:schemeClr val="accent6">
                        <a:lumMod val="20000"/>
                        <a:lumOff val="80000"/>
                      </a:schemeClr>
                    </a:solidFill>
                  </a:tcPr>
                </a:tc>
                <a:extLst>
                  <a:ext uri="{0D108BD9-81ED-4DB2-BD59-A6C34878D82A}">
                    <a16:rowId xmlns="" xmlns:a16="http://schemas.microsoft.com/office/drawing/2014/main" val="10015"/>
                  </a:ext>
                </a:extLst>
              </a:tr>
              <a:tr h="185159">
                <a:tc>
                  <a:txBody>
                    <a:bodyPr/>
                    <a:lstStyle/>
                    <a:p>
                      <a:pPr marL="0" algn="l"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16</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US" sz="11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Enhancement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of Handover Optimization</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E_HOO</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6"/>
                  </a:ext>
                </a:extLst>
              </a:tr>
              <a:tr h="185159">
                <a:tc>
                  <a:txBody>
                    <a:bodyPr/>
                    <a:lstStyle/>
                    <a:p>
                      <a:pPr marL="0" algn="l"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17</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(finished)</a:t>
                      </a:r>
                      <a:r>
                        <a:rPr lang="en-US" sz="1100" baseline="0" dirty="0">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lang="en-GB"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Enhancements on EE for 5G networks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EE5GPLUS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870022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7"/>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GB"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Discovery </a:t>
                      </a: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of management services in 5G  </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5G</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D</a:t>
                      </a: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MS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820035</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8"/>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data collection control and </a:t>
                      </a:r>
                      <a:r>
                        <a:rPr lang="en-US"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discovery</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MADCOL</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9"/>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20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of non-public networks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a:solidFill>
                            <a:srgbClr val="000000"/>
                          </a:solidFill>
                          <a:effectLst/>
                          <a:latin typeface="Arial" panose="020B0604020202020204" pitchFamily="34" charset="0"/>
                          <a:ea typeface="宋体" panose="02010600030101010101" pitchFamily="2" charset="-122"/>
                          <a:cs typeface="Arial" panose="020B0604020202020204" pitchFamily="34" charset="0"/>
                        </a:rPr>
                        <a:t>OAM_NPN</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870023</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20"/>
                  </a:ext>
                </a:extLst>
              </a:tr>
              <a:tr h="196989">
                <a:tc>
                  <a:txBody>
                    <a:bodyPr/>
                    <a:lstStyle/>
                    <a:p>
                      <a:pPr marL="0" algn="just"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21</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on Management Aspects of 5G Service-Level Agreement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EMA5SLA</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870024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21"/>
                  </a:ext>
                </a:extLst>
              </a:tr>
              <a:tr h="185159">
                <a:tc>
                  <a:txBody>
                    <a:bodyPr/>
                    <a:lstStyle/>
                    <a:p>
                      <a:pPr marL="0" algn="just" defTabSz="1219170" rtl="0" eaLnBrk="1" latinLnBrk="0" hangingPunct="1">
                        <a:spcAft>
                          <a:spcPts val="0"/>
                        </a:spcAft>
                      </a:pPr>
                      <a:r>
                        <a:rPr lang="en-US" alt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22</a:t>
                      </a:r>
                      <a:endParaRPr 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US"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of the enhanced tenant concept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eMEMTANE</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880026</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22"/>
                  </a:ext>
                </a:extLst>
              </a:tr>
              <a:tr h="185159">
                <a:tc>
                  <a:txBody>
                    <a:bodyPr/>
                    <a:lstStyle/>
                    <a:p>
                      <a:pPr marL="0" algn="just" defTabSz="1219170" rtl="0" eaLnBrk="1" latinLnBrk="0" hangingPunct="1">
                        <a:spcAft>
                          <a:spcPts val="0"/>
                        </a:spcAft>
                      </a:pPr>
                      <a:r>
                        <a:rPr lang="en-US" alt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23</a:t>
                      </a:r>
                      <a:endParaRPr 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just" defTabSz="1219170" rtl="0" eaLnBrk="1" latinLnBrk="0" hangingPunct="1">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Edge </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Computing Management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ECM</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920019</a:t>
                      </a:r>
                      <a:endParaRPr lang="zh-CN"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23"/>
                  </a:ext>
                </a:extLst>
              </a:tr>
              <a:tr h="185159">
                <a:tc>
                  <a:txBody>
                    <a:bodyPr/>
                    <a:lstStyle/>
                    <a:p>
                      <a:pPr marL="0" algn="just" defTabSz="1219170" rtl="0" eaLnBrk="1" latinLnBrk="0" hangingPunct="1">
                        <a:spcAft>
                          <a:spcPts val="0"/>
                        </a:spcAft>
                      </a:pPr>
                      <a:r>
                        <a:rPr lang="en-US" alt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24</a:t>
                      </a:r>
                      <a:endParaRPr 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just" defTabSz="1219170" rtl="0" eaLnBrk="1" latinLnBrk="0" hangingPunct="1">
                        <a:spcAft>
                          <a:spcPts val="0"/>
                        </a:spcAft>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altLang="zh-CN" sz="1100" kern="1200" dirty="0" smtClean="0">
                          <a:solidFill>
                            <a:schemeClr val="tx1"/>
                          </a:solidFill>
                          <a:effectLst/>
                          <a:latin typeface="Arial" panose="020B0604020202020204" pitchFamily="34" charset="0"/>
                          <a:ea typeface="+mn-ea"/>
                          <a:cs typeface="Arial" panose="020B0604020202020204" pitchFamily="34" charset="0"/>
                        </a:rPr>
                        <a:t>Network </a:t>
                      </a:r>
                      <a:r>
                        <a:rPr lang="en-US" altLang="zh-CN" sz="1100" kern="1200" dirty="0">
                          <a:solidFill>
                            <a:schemeClr val="tx1"/>
                          </a:solidFill>
                          <a:effectLst/>
                          <a:latin typeface="Arial" panose="020B0604020202020204" pitchFamily="34" charset="0"/>
                          <a:ea typeface="+mn-ea"/>
                          <a:cs typeface="Arial" panose="020B0604020202020204" pitchFamily="34" charset="0"/>
                        </a:rPr>
                        <a:t>slice provisioning enhancement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err="1">
                          <a:solidFill>
                            <a:schemeClr val="dk1"/>
                          </a:solidFill>
                          <a:effectLst/>
                          <a:latin typeface="Arial" panose="020B0604020202020204" pitchFamily="34" charset="0"/>
                          <a:ea typeface="+mn-ea"/>
                          <a:cs typeface="Arial" panose="020B0604020202020204" pitchFamily="34" charset="0"/>
                        </a:rPr>
                        <a:t>eNETSLICE_PRO</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940033</a:t>
                      </a:r>
                      <a:endParaRPr lang="zh-CN"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24"/>
                  </a:ext>
                </a:extLst>
              </a:tr>
            </a:tbl>
          </a:graphicData>
        </a:graphic>
      </p:graphicFrame>
      <p:graphicFrame>
        <p:nvGraphicFramePr>
          <p:cNvPr id="16" name="表格 15"/>
          <p:cNvGraphicFramePr>
            <a:graphicFrameLocks noGrp="1"/>
          </p:cNvGraphicFramePr>
          <p:nvPr>
            <p:extLst>
              <p:ext uri="{D42A27DB-BD31-4B8C-83A1-F6EECF244321}">
                <p14:modId xmlns:p14="http://schemas.microsoft.com/office/powerpoint/2010/main" val="1194443030"/>
              </p:ext>
            </p:extLst>
          </p:nvPr>
        </p:nvGraphicFramePr>
        <p:xfrm>
          <a:off x="120651" y="1922307"/>
          <a:ext cx="5330580" cy="4363403"/>
        </p:xfrm>
        <a:graphic>
          <a:graphicData uri="http://schemas.openxmlformats.org/drawingml/2006/table">
            <a:tbl>
              <a:tblPr>
                <a:tableStyleId>{5C22544A-7EE6-4342-B048-85BDC9FD1C3A}</a:tableStyleId>
              </a:tblPr>
              <a:tblGrid>
                <a:gridCol w="291331">
                  <a:extLst>
                    <a:ext uri="{9D8B030D-6E8A-4147-A177-3AD203B41FA5}">
                      <a16:colId xmlns="" xmlns:a16="http://schemas.microsoft.com/office/drawing/2014/main" val="20000"/>
                    </a:ext>
                  </a:extLst>
                </a:gridCol>
                <a:gridCol w="3268317">
                  <a:extLst>
                    <a:ext uri="{9D8B030D-6E8A-4147-A177-3AD203B41FA5}">
                      <a16:colId xmlns="" xmlns:a16="http://schemas.microsoft.com/office/drawing/2014/main" val="20001"/>
                    </a:ext>
                  </a:extLst>
                </a:gridCol>
                <a:gridCol w="982110">
                  <a:extLst>
                    <a:ext uri="{9D8B030D-6E8A-4147-A177-3AD203B41FA5}">
                      <a16:colId xmlns="" xmlns:a16="http://schemas.microsoft.com/office/drawing/2014/main" val="20002"/>
                    </a:ext>
                  </a:extLst>
                </a:gridCol>
                <a:gridCol w="788822">
                  <a:extLst>
                    <a:ext uri="{9D8B030D-6E8A-4147-A177-3AD203B41FA5}">
                      <a16:colId xmlns="" xmlns:a16="http://schemas.microsoft.com/office/drawing/2014/main" val="20003"/>
                    </a:ext>
                  </a:extLst>
                </a:gridCol>
              </a:tblGrid>
              <a:tr h="228518">
                <a:tc>
                  <a:txBody>
                    <a:bodyPr/>
                    <a:lstStyle/>
                    <a:p>
                      <a:pPr algn="l">
                        <a:spcAft>
                          <a:spcPts val="0"/>
                        </a:spcAft>
                      </a:pPr>
                      <a:endParaRPr lang="zh-CN" sz="18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gridSpan="3">
                  <a:txBody>
                    <a:bodyPr/>
                    <a:lstStyle/>
                    <a:p>
                      <a:pPr marL="0" algn="l" defTabSz="1219170" rtl="0" eaLnBrk="1" latinLnBrk="0" hangingPunct="1">
                        <a:spcAft>
                          <a:spcPts val="0"/>
                        </a:spcAft>
                      </a:pPr>
                      <a:r>
                        <a:rPr lang="en-US" altLang="zh-CN" sz="1400" b="1" kern="1200" dirty="0">
                          <a:solidFill>
                            <a:schemeClr val="dk1"/>
                          </a:solidFill>
                          <a:effectLst/>
                          <a:latin typeface="Arial" panose="020B0604020202020204" pitchFamily="34" charset="0"/>
                          <a:ea typeface="+mn-ea"/>
                          <a:cs typeface="Arial" panose="020B0604020202020204" pitchFamily="34" charset="0"/>
                        </a:rPr>
                        <a:t>Rel-17 OAM&amp;P Studies</a:t>
                      </a:r>
                      <a:endParaRPr lang="zh-CN" sz="14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extLst>
                  <a:ext uri="{0D108BD9-81ED-4DB2-BD59-A6C34878D82A}">
                    <a16:rowId xmlns="" xmlns:a16="http://schemas.microsoft.com/office/drawing/2014/main" val="10000"/>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(R18)</a:t>
                      </a:r>
                      <a:r>
                        <a:rPr lang="en-US" altLang="zh-CN" sz="1100" kern="1200" baseline="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Study </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on continuous integration continuous delivery support for 3GPP NFs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FS_CICDNS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910028</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2"/>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(R18) Study </a:t>
                      </a:r>
                      <a:r>
                        <a:rPr lang="en-US" altLang="zh-CN" sz="1100" kern="1200" dirty="0">
                          <a:solidFill>
                            <a:schemeClr val="tx1"/>
                          </a:solidFill>
                          <a:effectLst/>
                          <a:latin typeface="Arial" panose="020B0604020202020204" pitchFamily="34" charset="0"/>
                          <a:ea typeface="+mn-ea"/>
                          <a:cs typeface="Arial" panose="020B0604020202020204" pitchFamily="34" charset="0"/>
                        </a:rPr>
                        <a:t>on enhancement of service based management architecture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1100" kern="1200" dirty="0" err="1">
                          <a:solidFill>
                            <a:schemeClr val="tx1"/>
                          </a:solidFill>
                          <a:effectLst/>
                          <a:latin typeface="Arial" panose="020B0604020202020204" pitchFamily="34" charset="0"/>
                          <a:ea typeface="+mn-ea"/>
                          <a:cs typeface="Arial" panose="020B0604020202020204" pitchFamily="34" charset="0"/>
                        </a:rPr>
                        <a:t>FS_eSBMA</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910031</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3"/>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3</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(R18) Study </a:t>
                      </a:r>
                      <a:r>
                        <a:rPr lang="en-US" altLang="zh-CN" sz="1100" kern="1200" dirty="0">
                          <a:solidFill>
                            <a:schemeClr val="tx1"/>
                          </a:solidFill>
                          <a:effectLst/>
                          <a:latin typeface="Arial" panose="020B0604020202020204" pitchFamily="34" charset="0"/>
                          <a:ea typeface="+mn-ea"/>
                          <a:cs typeface="Arial" panose="020B0604020202020204" pitchFamily="34" charset="0"/>
                        </a:rPr>
                        <a:t>on management aspects of network slice management capability exposure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FS_NSCE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910026</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4"/>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(finished) Study on autonomous network levels</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FS_ANL</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850032</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05"/>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(finished) Study on management and orchestration aspects with integrated satellite components in a 5G network</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FS_5GSAT_MO</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830025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06"/>
                  </a:ext>
                </a:extLst>
              </a:tr>
              <a:tr h="0">
                <a:tc>
                  <a:txBody>
                    <a:bodyPr/>
                    <a:lstStyle/>
                    <a:p>
                      <a:pPr marL="0" algn="l" defTabSz="1219170" rtl="0" eaLnBrk="1" fontAlgn="t"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6</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(finished) Study on enhancement of Management Data Analytics Service (finished)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FS_eMDAS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850028 </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07"/>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(finished) </a:t>
                      </a:r>
                      <a:r>
                        <a:rPr lang="en-US" sz="1100" dirty="0">
                          <a:effectLst/>
                          <a:latin typeface="Arial" panose="020B0604020202020204" pitchFamily="34" charset="0"/>
                          <a:ea typeface="宋体" panose="02010600030101010101" pitchFamily="2" charset="-122"/>
                          <a:cs typeface="Arial" panose="020B0604020202020204" pitchFamily="34" charset="0"/>
                        </a:rPr>
                        <a:t>Study on enhancements of edge computing management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err="1">
                          <a:effectLst/>
                          <a:latin typeface="Arial" panose="020B0604020202020204" pitchFamily="34" charset="0"/>
                          <a:ea typeface="宋体" panose="02010600030101010101" pitchFamily="2" charset="-122"/>
                          <a:cs typeface="Arial" panose="020B0604020202020204" pitchFamily="34" charset="0"/>
                        </a:rPr>
                        <a:t>FS_eEDGE_Mgt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08"/>
                  </a:ext>
                </a:extLst>
              </a:tr>
              <a:tr h="0">
                <a:tc>
                  <a:txBody>
                    <a:bodyPr/>
                    <a:lstStyle/>
                    <a:p>
                      <a:pPr marL="0" algn="l"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8</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fontAlgn="t"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(finished) Study on access control for management service</a:t>
                      </a:r>
                    </a:p>
                  </a:txBody>
                  <a:tcPr marL="4763" marR="4763" marT="4763" marB="0">
                    <a:solidFill>
                      <a:schemeClr val="bg1">
                        <a:lumMod val="85000"/>
                      </a:schemeClr>
                    </a:solidFill>
                  </a:tcPr>
                </a:tc>
                <a:tc>
                  <a:txBody>
                    <a:bodyPr/>
                    <a:lstStyle/>
                    <a:p>
                      <a:pPr marL="0" algn="l" defTabSz="1219170" rtl="0" eaLnBrk="1" fontAlgn="t"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FS_MNSAC</a:t>
                      </a:r>
                    </a:p>
                  </a:txBody>
                  <a:tcPr marL="4763" marR="4763" marT="4763" marB="0">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Arial" panose="020B0604020202020204" pitchFamily="34" charset="0"/>
                          <a:ea typeface="+mn-ea"/>
                          <a:cs typeface="Arial" panose="020B0604020202020204" pitchFamily="34" charset="0"/>
                        </a:rPr>
                        <a:t>890016</a:t>
                      </a:r>
                      <a:endParaRPr lang="zh-CN" alt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09"/>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(finished) Study on new aspects of EE for 5G networks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FS_EE5G</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870021</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10"/>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(finished) Study on Management Aspects of 5G Network Sharing</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FS_MANS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920018</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11"/>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(finished) Study on network slice management enhancements </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FS_NSMEN</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860022</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12"/>
                  </a:ext>
                </a:extLst>
              </a:tr>
              <a:tr h="0">
                <a:tc>
                  <a:txBody>
                    <a:bodyPr/>
                    <a:lstStyle/>
                    <a:p>
                      <a:pPr algn="l">
                        <a:spcAft>
                          <a:spcPts val="0"/>
                        </a:spcAft>
                      </a:pPr>
                      <a:r>
                        <a:rPr lang="en-US" alt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12</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fontAlgn="t" latinLnBrk="0" hangingPunct="1">
                        <a:spcAft>
                          <a:spcPts val="0"/>
                        </a:spcAft>
                      </a:pPr>
                      <a:r>
                        <a:rPr lang="en-US" altLang="zh-CN" sz="1100" kern="1200" dirty="0" smtClean="0">
                          <a:solidFill>
                            <a:schemeClr val="dk1"/>
                          </a:solidFill>
                          <a:effectLst/>
                          <a:latin typeface="Arial" panose="020B0604020202020204" pitchFamily="34" charset="0"/>
                          <a:ea typeface="+mn-ea"/>
                          <a:cs typeface="Arial" panose="020B0604020202020204" pitchFamily="34" charset="0"/>
                        </a:rPr>
                        <a:t>(finished) </a:t>
                      </a:r>
                      <a:r>
                        <a:rPr lang="en-US" sz="11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Study </a:t>
                      </a: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on YANG </a:t>
                      </a:r>
                      <a:r>
                        <a:rPr lang="en-US" sz="11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PUSH</a:t>
                      </a:r>
                      <a:endPar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4763" marR="4763" marT="4763" marB="0">
                    <a:solidFill>
                      <a:schemeClr val="bg1">
                        <a:lumMod val="85000"/>
                      </a:schemeClr>
                    </a:solidFill>
                  </a:tcPr>
                </a:tc>
                <a:tc>
                  <a:txBody>
                    <a:bodyPr/>
                    <a:lstStyle/>
                    <a:p>
                      <a:pPr marL="0" algn="l" defTabSz="1219170" rtl="0" eaLnBrk="1" fontAlgn="t"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FS_YANG</a:t>
                      </a:r>
                    </a:p>
                  </a:txBody>
                  <a:tcPr marL="4763" marR="4763" marT="4763" marB="0">
                    <a:solidFill>
                      <a:schemeClr val="bg1">
                        <a:lumMod val="85000"/>
                      </a:schemeClr>
                    </a:solidFill>
                  </a:tcPr>
                </a:tc>
                <a:tc>
                  <a:txBody>
                    <a:bodyPr/>
                    <a:lstStyle/>
                    <a:p>
                      <a:pPr algn="l">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890017</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r>
            </a:tbl>
          </a:graphicData>
        </a:graphic>
      </p:graphicFrame>
      <p:sp>
        <p:nvSpPr>
          <p:cNvPr id="17" name="矩形 16"/>
          <p:cNvSpPr/>
          <p:nvPr/>
        </p:nvSpPr>
        <p:spPr>
          <a:xfrm>
            <a:off x="151845" y="953477"/>
            <a:ext cx="5380820" cy="830997"/>
          </a:xfrm>
          <a:prstGeom prst="rect">
            <a:avLst/>
          </a:prstGeom>
        </p:spPr>
        <p:txBody>
          <a:bodyPr wrap="square">
            <a:spAutoFit/>
          </a:bodyPr>
          <a:lstStyle/>
          <a:p>
            <a:r>
              <a:rPr lang="en-US" altLang="zh-CN" sz="1600" b="1" dirty="0">
                <a:solidFill>
                  <a:srgbClr val="0000FF"/>
                </a:solidFill>
                <a:latin typeface="+mn-lt"/>
              </a:rPr>
              <a:t>7</a:t>
            </a:r>
            <a:r>
              <a:rPr lang="en-US" altLang="zh-CN" sz="1600" b="1" dirty="0" smtClean="0">
                <a:solidFill>
                  <a:srgbClr val="0000FF"/>
                </a:solidFill>
                <a:latin typeface="+mn-lt"/>
              </a:rPr>
              <a:t> </a:t>
            </a:r>
            <a:r>
              <a:rPr lang="en-US" altLang="zh-CN" sz="1600" b="1" dirty="0">
                <a:solidFill>
                  <a:srgbClr val="0000FF"/>
                </a:solidFill>
                <a:latin typeface="+mn-lt"/>
              </a:rPr>
              <a:t>ongoing WIs/SIs, 17 finished </a:t>
            </a:r>
            <a:r>
              <a:rPr lang="en-US" altLang="zh-CN" sz="1600" b="1" dirty="0" smtClean="0">
                <a:solidFill>
                  <a:srgbClr val="0000FF"/>
                </a:solidFill>
                <a:latin typeface="+mn-lt"/>
              </a:rPr>
              <a:t>WIs</a:t>
            </a:r>
            <a:r>
              <a:rPr lang="en-US" altLang="zh-CN" sz="1600" b="1" dirty="0">
                <a:solidFill>
                  <a:srgbClr val="0000FF"/>
                </a:solidFill>
                <a:latin typeface="+mn-lt"/>
              </a:rPr>
              <a:t>, 9 finished </a:t>
            </a:r>
            <a:r>
              <a:rPr lang="en-US" altLang="zh-CN" sz="1600" b="1" dirty="0" smtClean="0">
                <a:solidFill>
                  <a:srgbClr val="0000FF"/>
                </a:solidFill>
                <a:latin typeface="+mn-lt"/>
              </a:rPr>
              <a:t>SIs</a:t>
            </a:r>
            <a:endParaRPr lang="en-US" altLang="zh-CN" sz="1600" b="1" dirty="0">
              <a:solidFill>
                <a:srgbClr val="0000FF"/>
              </a:solidFill>
              <a:latin typeface="+mn-lt"/>
            </a:endParaRPr>
          </a:p>
          <a:p>
            <a:pPr marL="285750" indent="-285750">
              <a:buFont typeface="Wingdings" panose="05000000000000000000" pitchFamily="2" charset="2"/>
              <a:buChar char="Ø"/>
            </a:pPr>
            <a:r>
              <a:rPr lang="en-US" altLang="zh-CN" sz="1600" b="1" dirty="0">
                <a:solidFill>
                  <a:srgbClr val="0000FF"/>
                </a:solidFill>
                <a:latin typeface="+mn-lt"/>
              </a:rPr>
              <a:t>7 ongoing WIs, 17 finished WIs</a:t>
            </a:r>
          </a:p>
          <a:p>
            <a:pPr marL="285750" indent="-285750">
              <a:buFont typeface="Wingdings" panose="05000000000000000000" pitchFamily="2" charset="2"/>
              <a:buChar char="Ø"/>
            </a:pPr>
            <a:r>
              <a:rPr lang="en-US" altLang="zh-CN" sz="1600" b="1" dirty="0" smtClean="0">
                <a:solidFill>
                  <a:srgbClr val="0000FF"/>
                </a:solidFill>
                <a:latin typeface="+mn-lt"/>
              </a:rPr>
              <a:t>0 </a:t>
            </a:r>
            <a:r>
              <a:rPr lang="en-US" altLang="zh-CN" sz="1600" b="1" dirty="0">
                <a:solidFill>
                  <a:srgbClr val="0000FF"/>
                </a:solidFill>
                <a:latin typeface="+mn-lt"/>
              </a:rPr>
              <a:t>ongoing SIs, 9 finished </a:t>
            </a:r>
            <a:r>
              <a:rPr lang="en-US" altLang="zh-CN" sz="1600" b="1" dirty="0" smtClean="0">
                <a:solidFill>
                  <a:srgbClr val="0000FF"/>
                </a:solidFill>
                <a:latin typeface="+mn-lt"/>
              </a:rPr>
              <a:t>Sis,3 SIs moved to Rel-18</a:t>
            </a:r>
            <a:endParaRPr lang="en-US" altLang="zh-CN" sz="1600" b="1" dirty="0">
              <a:solidFill>
                <a:srgbClr val="0000FF"/>
              </a:solidFill>
              <a:latin typeface="+mn-lt"/>
            </a:endParaRPr>
          </a:p>
        </p:txBody>
      </p:sp>
    </p:spTree>
    <p:extLst>
      <p:ext uri="{BB962C8B-B14F-4D97-AF65-F5344CB8AC3E}">
        <p14:creationId xmlns:p14="http://schemas.microsoft.com/office/powerpoint/2010/main" val="580412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174821</TotalTime>
  <Words>5583</Words>
  <Application>Microsoft Office PowerPoint</Application>
  <PresentationFormat>宽屏</PresentationFormat>
  <Paragraphs>1369</Paragraphs>
  <Slides>25</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MS Mincho</vt:lpstr>
      <vt:lpstr>宋体</vt:lpstr>
      <vt:lpstr>宋体</vt:lpstr>
      <vt:lpstr>微软雅黑</vt:lpstr>
      <vt:lpstr>Arial</vt:lpstr>
      <vt:lpstr>Calibri</vt:lpstr>
      <vt:lpstr>Times New Roman</vt:lpstr>
      <vt:lpstr>Wingdings</vt:lpstr>
      <vt:lpstr>Office Theme</vt:lpstr>
      <vt:lpstr>    SA5 OAM&amp;P Exec Report SA5#141e, 17 – 26 January, 2022 e-meeting </vt:lpstr>
      <vt:lpstr>Incoming LSs(1/2)</vt:lpstr>
      <vt:lpstr>Incoming LSs(2/2)</vt:lpstr>
      <vt:lpstr>Outgoing LSs</vt:lpstr>
      <vt:lpstr>PowerPoint 演示文稿</vt:lpstr>
      <vt:lpstr>PowerPoint 演示文稿</vt:lpstr>
      <vt:lpstr>PowerPoint 演示文稿</vt:lpstr>
      <vt:lpstr>PowerPoint 演示文稿</vt:lpstr>
      <vt:lpstr>Overview of Rel-17 SA5 OAM ongoing WIs/SIs-U</vt:lpstr>
      <vt:lpstr>Overview of Rel-18 SA5 OAM ongoing WIs/SIs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List of latest DraftCRs </vt:lpstr>
      <vt:lpstr>Rapporteur calls (draft plan after SA5#141e)</vt:lpstr>
      <vt:lpstr>TRs / TSs to be sent to SA#95-e </vt:lpstr>
      <vt:lpstr>Exception to be sent to SA#95-e </vt:lpstr>
      <vt:lpstr>TRs / TSs to be sent to Edithelp  </vt:lpstr>
      <vt:lpstr>New action items from this meeting</vt:lpstr>
      <vt:lpstr>Thank you!</vt:lpstr>
    </vt:vector>
  </TitlesOfParts>
  <Company>3GPP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0129</cp:lastModifiedBy>
  <cp:revision>4232</cp:revision>
  <dcterms:created xsi:type="dcterms:W3CDTF">2008-08-30T09:32:10Z</dcterms:created>
  <dcterms:modified xsi:type="dcterms:W3CDTF">2022-02-07T12:09:32Z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(3)1vXI2Gx0ma5cVvO9RB8prZhg4hiLJWk9PhDhNxRpnpU2WaJtpuPQQKvPRmC35l0vRA/uVkBZ
KeLsMGwFHF5LAKVT6f/+sTDpa1gx04vk227un0k7aBbJ/zK1XD4cIzpUOhLO+wSjghKZ6FUl
2pO5bIzdsp0fPrtynqrI1M5ZthB2JTTHgqGdWErcpqP9WLiPY5uCguMcT/fhkPpNeVArubTm
bOOL8JTv6ewnAUe8wK</vt:lpwstr>
  </property>
  <property fmtid="{D5CDD505-2E9C-101B-9397-08002B2CF9AE}" pid="3" name="_2015_ms_pID_7253431">
    <vt:lpwstr>P62YlICYD7hUrbQCdiGfmX3U8CmhDUvya7AOc+yi3SAh98BGTBC8Pp
x6Rg0UTZh5EG2kdjIOfmT7idSlO7IBxnV3SuFOlvfxch7+R4QMpA7Yq6L8Q0IcS+Yk79UCs0
Bb77AjyGGd1cfM3sX1Z+Q2uDLemKKGFhV3kcaR6ulI8CgF+dPxHCwZpbrjfC+N8SvICRZ4UM
Ok2gtOfR6iVFcAyPzZP4UpyV3w7nLkp9/yLt</vt:lpwstr>
  </property>
  <property fmtid="{D5CDD505-2E9C-101B-9397-08002B2CF9AE}" pid="4" name="_2015_ms_pID_7253432">
    <vt:lpwstr>3w==</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1644195581</vt:lpwstr>
  </property>
</Properties>
</file>