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8"/>
  </p:notesMasterIdLst>
  <p:handoutMasterIdLst>
    <p:handoutMasterId r:id="rId39"/>
  </p:handoutMasterIdLst>
  <p:sldIdLst>
    <p:sldId id="303" r:id="rId2"/>
    <p:sldId id="668" r:id="rId3"/>
    <p:sldId id="670" r:id="rId4"/>
    <p:sldId id="636" r:id="rId5"/>
    <p:sldId id="764" r:id="rId6"/>
    <p:sldId id="789" r:id="rId7"/>
    <p:sldId id="767" r:id="rId8"/>
    <p:sldId id="805" r:id="rId9"/>
    <p:sldId id="726" r:id="rId10"/>
    <p:sldId id="731" r:id="rId11"/>
    <p:sldId id="744" r:id="rId12"/>
    <p:sldId id="747" r:id="rId13"/>
    <p:sldId id="748" r:id="rId14"/>
    <p:sldId id="745" r:id="rId15"/>
    <p:sldId id="778" r:id="rId16"/>
    <p:sldId id="800" r:id="rId17"/>
    <p:sldId id="801" r:id="rId18"/>
    <p:sldId id="779" r:id="rId19"/>
    <p:sldId id="802" r:id="rId20"/>
    <p:sldId id="780" r:id="rId21"/>
    <p:sldId id="803" r:id="rId22"/>
    <p:sldId id="806" r:id="rId23"/>
    <p:sldId id="787" r:id="rId24"/>
    <p:sldId id="795" r:id="rId25"/>
    <p:sldId id="804" r:id="rId26"/>
    <p:sldId id="732" r:id="rId27"/>
    <p:sldId id="738" r:id="rId28"/>
    <p:sldId id="761" r:id="rId29"/>
    <p:sldId id="762" r:id="rId30"/>
    <p:sldId id="760" r:id="rId31"/>
    <p:sldId id="788" r:id="rId32"/>
    <p:sldId id="796" r:id="rId33"/>
    <p:sldId id="797" r:id="rId34"/>
    <p:sldId id="737" r:id="rId35"/>
    <p:sldId id="793" r:id="rId36"/>
    <p:sldId id="704" r:id="rId37"/>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 uri="{2D200454-40CA-4A62-9FC3-DE9A4176ACB9}">
      <p15:notesGuideLst xmlns=""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72AF2F"/>
    <a:srgbClr val="C1E442"/>
    <a:srgbClr val="C6D254"/>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6293" autoAdjust="0"/>
    <p:restoredTop sz="97940" autoAdjust="0"/>
  </p:normalViewPr>
  <p:slideViewPr>
    <p:cSldViewPr snapToGrid="0">
      <p:cViewPr>
        <p:scale>
          <a:sx n="70" d="100"/>
          <a:sy n="70" d="100"/>
        </p:scale>
        <p:origin x="-966" y="3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90"/>
    </p:cViewPr>
  </p:sorterViewPr>
  <p:notesViewPr>
    <p:cSldViewPr snapToGrid="0">
      <p:cViewPr varScale="1">
        <p:scale>
          <a:sx n="48" d="100"/>
          <a:sy n="48" d="100"/>
        </p:scale>
        <p:origin x="-2538"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4/12/2019</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‹N°›</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4/12/2019</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‹N°›</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‹N°›</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S5-193013, SA5#125, Newport</a:t>
            </a:r>
            <a:r>
              <a:rPr lang="en-GB" sz="1100" b="1" spc="300" baseline="0" dirty="0" smtClean="0">
                <a:ea typeface="+mn-ea"/>
                <a:cs typeface="Arial" panose="020B0604020202020204" pitchFamily="34" charset="0"/>
              </a:rPr>
              <a:t> Beach, CA</a:t>
            </a:r>
            <a:r>
              <a:rPr lang="en-GB" sz="1100" b="1" spc="300" dirty="0" smtClean="0">
                <a:ea typeface="+mn-ea"/>
                <a:cs typeface="Arial" panose="020B0604020202020204" pitchFamily="34" charset="0"/>
              </a:rPr>
              <a:t> (USA), 8 – 12 April 2019</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2019</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‹N°›</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a:t>
            </a:r>
            <a:r>
              <a:rPr lang="en-GB" altLang="zh-CN" sz="4800" b="1" dirty="0" smtClean="0"/>
              <a:t>OAM&amp;P SWG Exec Report</a:t>
            </a:r>
            <a:r>
              <a:rPr lang="en-GB" sz="4800" b="1" i="1" dirty="0"/>
              <a:t/>
            </a:r>
            <a:br>
              <a:rPr lang="en-GB" sz="4800" b="1" i="1" dirty="0"/>
            </a:br>
            <a:r>
              <a:rPr lang="fr-FR" sz="2400" dirty="0" smtClean="0">
                <a:latin typeface="Arial" pitchFamily="34" charset="0"/>
              </a:rPr>
              <a:t>SA5#125, 8 – 12 April 2019</a:t>
            </a:r>
            <a:br>
              <a:rPr lang="fr-FR" sz="2400" dirty="0" smtClean="0">
                <a:latin typeface="Arial" pitchFamily="34" charset="0"/>
              </a:rPr>
            </a:br>
            <a:r>
              <a:rPr lang="fr-FR" sz="2400" dirty="0" smtClean="0">
                <a:latin typeface="Arial" pitchFamily="34" charset="0"/>
              </a:rPr>
              <a:t>Newport Beach, CA (USA)</a:t>
            </a:r>
            <a:r>
              <a:rPr lang="en-US" sz="4800" dirty="0">
                <a:effectLst>
                  <a:outerShdw blurRad="38100" dist="38100" dir="2700000" algn="tl">
                    <a:srgbClr val="C0C0C0"/>
                  </a:outerShdw>
                </a:effectLst>
              </a:rPr>
              <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GB" sz="2400" dirty="0" smtClean="0">
                <a:latin typeface="Arial" charset="0"/>
              </a:rPr>
              <a:t>Jean-Michel CORNILY, </a:t>
            </a:r>
            <a:r>
              <a:rPr lang="en-GB" sz="2400" dirty="0">
                <a:latin typeface="Arial" charset="0"/>
              </a:rPr>
              <a:t>SA5 </a:t>
            </a:r>
            <a:r>
              <a:rPr lang="en-GB" sz="2400" dirty="0" smtClean="0">
                <a:latin typeface="Arial" charset="0"/>
              </a:rPr>
              <a:t>Vice-Chair</a:t>
            </a:r>
            <a:r>
              <a:rPr lang="en-GB" sz="2400" dirty="0">
                <a:latin typeface="Arial" charset="0"/>
              </a:rPr>
              <a:t>, </a:t>
            </a:r>
            <a:r>
              <a:rPr lang="en-GB" sz="2400" dirty="0" smtClean="0">
                <a:latin typeface="Arial" charset="0"/>
              </a:rPr>
              <a:t>ORANGE</a:t>
            </a:r>
          </a:p>
          <a:p>
            <a:pPr>
              <a:lnSpc>
                <a:spcPct val="80000"/>
              </a:lnSpc>
            </a:pPr>
            <a:r>
              <a:rPr lang="en-GB" sz="2400" dirty="0" smtClean="0">
                <a:latin typeface="Arial" charset="0"/>
              </a:rPr>
              <a:t>Christian TOCHE, SA5 Vice-Chair, HUAWEI</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303317100"/>
              </p:ext>
            </p:extLst>
          </p:nvPr>
        </p:nvGraphicFramePr>
        <p:xfrm>
          <a:off x="286603" y="1360424"/>
          <a:ext cx="11586948" cy="4761671"/>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Management of </a:t>
                      </a:r>
                      <a:r>
                        <a:rPr lang="en-US" sz="1600" b="1" i="0" kern="1200" dirty="0" err="1" smtClean="0">
                          <a:solidFill>
                            <a:schemeClr val="tx1"/>
                          </a:solidFill>
                          <a:effectLst/>
                          <a:latin typeface="+mn-lt"/>
                          <a:ea typeface="+mn-ea"/>
                          <a:cs typeface="+mn-cs"/>
                        </a:rPr>
                        <a:t>QoE</a:t>
                      </a:r>
                      <a:r>
                        <a:rPr lang="en-US" sz="1600" b="1" i="0" kern="1200" dirty="0" smtClean="0">
                          <a:solidFill>
                            <a:schemeClr val="tx1"/>
                          </a:solidFill>
                          <a:effectLst/>
                          <a:latin typeface="+mn-lt"/>
                          <a:ea typeface="+mn-ea"/>
                          <a:cs typeface="+mn-cs"/>
                        </a:rPr>
                        <a:t> measurement collection</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QOED</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760058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55% -&gt; 60%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28.404, 28.405, 28.406, 28.307, 28.308, 28.309</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structure of 28.405 was changed to specify UMTS and LTE in different clauses, instead of interleaving the RATs for the different actions.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Used abbreviations were specified. </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Management based activation, deactivation and handover handling in LTE were added.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081663874"/>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(2/10)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408473668"/>
              </p:ext>
            </p:extLst>
          </p:nvPr>
        </p:nvGraphicFramePr>
        <p:xfrm>
          <a:off x="286603" y="1346776"/>
          <a:ext cx="11586948" cy="4600737"/>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Energy efficiency of 5G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EE_5G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810023</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40% -&gt; 45 %</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 Dec.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28.310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 discussion paper (S5-193164) was endorsed, stating that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gNBCU</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gNBCU</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-CP/</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gNBCU</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-UP power consumption is assumed to be very small compared to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gNBDU</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and that given that, in some cases, the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gNBCU</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gNBCU</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-CP/</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gNBCU</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-UP may be virtualized, it is proposed that in Rel-16 SA5 only considers the energy consumed in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gNBDU</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 (in case of split scenarios) and in non-split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 new requirement has been added to reflect this agreement.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Text from TR 32.972 was imported in TS 28.310 re. EE KPI definition.</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WID has been revised to reflect the agreement made in the endorsed discussion paper (cf. S5-193368).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(3/10)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731418607"/>
              </p:ext>
            </p:extLst>
          </p:nvPr>
        </p:nvGraphicFramePr>
        <p:xfrm>
          <a:off x="286603" y="1360424"/>
          <a:ext cx="11586948" cy="4600737"/>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Network policy management for mobile networks based on NFV scenarios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NETPOL</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China Mobile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 </a:t>
                      </a:r>
                      <a:r>
                        <a:rPr kumimoji="0" lang="en-GB" altLang="zh-CN" sz="1400" b="0" i="0" u="none" strike="noStrike" cap="none" normalizeH="0" baseline="0" smtClean="0">
                          <a:ln>
                            <a:noFill/>
                          </a:ln>
                          <a:solidFill>
                            <a:schemeClr val="tx1"/>
                          </a:solidFill>
                          <a:effectLst/>
                          <a:latin typeface="Calibri" pitchFamily="34" charset="0"/>
                          <a:ea typeface="宋体" pitchFamily="2" charset="-122"/>
                          <a:cs typeface="Arial" charset="0"/>
                        </a:rPr>
                        <a:t>-&gt; 10%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28.311</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(4/10)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80075"/>
              </p:ext>
            </p:extLst>
          </p:nvPr>
        </p:nvGraphicFramePr>
        <p:xfrm>
          <a:off x="286603" y="1374072"/>
          <a:ext cx="11586948" cy="4600737"/>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Methodology for 5G management specifications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METHOGY</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85% -&gt; </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85%</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 (Previously 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32.160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9 contributions of which 5 were discussion papers and 6 contributions. Break-out sessions took place to address mapping of stage 2 to stage </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3, </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good progress was made. Break out session report is available in S5-193497. The group continues to work off-line to prepare such guidelines for the next meeting.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(5/10)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679376675"/>
              </p:ext>
            </p:extLst>
          </p:nvPr>
        </p:nvGraphicFramePr>
        <p:xfrm>
          <a:off x="286603" y="1360424"/>
          <a:ext cx="11586948" cy="4600737"/>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Intent driven management services for mobile networks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IDMS_MN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30% -&gt; </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35%</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28.812, TS 28.312</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Scope of intent driven management, introduction for IDMS and Intent translation, comparison of policy management and intent driven management have been discussed. </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work item includes a study phase and a work item phase.</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Study phase: 70 % (previously 65%).</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Work item phase is not started.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(6/10)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347478988"/>
              </p:ext>
            </p:extLst>
          </p:nvPr>
        </p:nvGraphicFramePr>
        <p:xfrm>
          <a:off x="177421" y="950989"/>
          <a:ext cx="11859905" cy="5491292"/>
        </p:xfrm>
        <a:graphic>
          <a:graphicData uri="http://schemas.openxmlformats.org/drawingml/2006/table">
            <a:tbl>
              <a:tblPr/>
              <a:tblGrid>
                <a:gridCol w="1854443">
                  <a:extLst>
                    <a:ext uri="{9D8B030D-6E8A-4147-A177-3AD203B41FA5}">
                      <a16:colId xmlns="" xmlns:a16="http://schemas.microsoft.com/office/drawing/2014/main" val="20000"/>
                    </a:ext>
                  </a:extLst>
                </a:gridCol>
                <a:gridCol w="4059083">
                  <a:extLst>
                    <a:ext uri="{9D8B030D-6E8A-4147-A177-3AD203B41FA5}">
                      <a16:colId xmlns="" xmlns:a16="http://schemas.microsoft.com/office/drawing/2014/main" val="20001"/>
                    </a:ext>
                  </a:extLst>
                </a:gridCol>
                <a:gridCol w="943648"/>
                <a:gridCol w="2091548"/>
                <a:gridCol w="2911183">
                  <a:extLst>
                    <a:ext uri="{9D8B030D-6E8A-4147-A177-3AD203B41FA5}">
                      <a16:colId xmlns="" xmlns:a16="http://schemas.microsoft.com/office/drawing/2014/main" val="20002"/>
                    </a:ext>
                  </a:extLst>
                </a:gridCol>
              </a:tblGrid>
              <a:tr h="50439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Enhancement of performance assurance for 5G networks including network slicing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5G_SLICE_ePA</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93265">
                <a:tc vMerge="1">
                  <a:txBody>
                    <a:bodyPr/>
                    <a:lstStyle/>
                    <a:p>
                      <a:endParaRPr lang="en-GB"/>
                    </a:p>
                  </a:txBody>
                  <a:tcPr/>
                </a:tc>
                <a:tc gridSpan="3" vMerge="1">
                  <a:txBody>
                    <a:bodyPr/>
                    <a:lstStyle/>
                    <a:p>
                      <a:endParaRPr lang="en-GB"/>
                    </a:p>
                  </a:txBody>
                  <a:tcPr/>
                </a:tc>
                <a:tc hMerge="1" vMerge="1">
                  <a:txBody>
                    <a:bodyPr/>
                    <a:lstStyle/>
                    <a:p>
                      <a:endParaRPr lang="fr-FR"/>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810031</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4196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 China Mobile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60%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70%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196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28.550, 28.552, 28.554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8746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topics: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 xmlns:a16="http://schemas.microsoft.com/office/drawing/2014/main" val="10005"/>
                  </a:ext>
                </a:extLst>
              </a:tr>
              <a:tr h="1156424">
                <a:tc vMerge="1">
                  <a:txBody>
                    <a:bodyPr/>
                    <a:lstStyle/>
                    <a:p>
                      <a:endParaRPr lang="fr-FR"/>
                    </a:p>
                  </a:txBody>
                  <a:tcPr/>
                </a:tc>
                <a:tc gridSpan="2">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Threshold monitoring service;</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Threshold monitor control IOCs;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Stage 3 of performance data streaming operations;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Way forward on MDAS;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E-UTRA-NR Dual Connectivity related measurements;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Packet loss rate measurement for N3;</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Packet delay measurement for N3;</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Measurements related to service request via untrusted non-3GPP access;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gridSpan="2">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Measurements related to PDU session management via untrusted non-3GPP access;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Measurements related to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QoS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of cell;</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Measurements related to inter-</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and intra-</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handover;</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KPI on NG-RAN handover success rate;</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Measurements, KPIs and LSs on DRB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retainability</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Correction of DRB setup related measurements;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Correction of PDCP data volume measurements;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Correction of PRB measurements.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r>
              <a:tr h="54640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4">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6087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4">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 see next slide </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228971482"/>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383181"/>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Enhancement of performance assurance for 5G networks including network </a:t>
            </a:r>
            <a:r>
              <a:rPr lang="en-US" altLang="zh-CN" sz="3200" kern="0" dirty="0" smtClean="0">
                <a:solidFill>
                  <a:srgbClr val="FF0000"/>
                </a:solidFill>
                <a:latin typeface="Calibri"/>
                <a:cs typeface="+mj-cs"/>
              </a:rPr>
              <a:t>slicing</a:t>
            </a:r>
          </a:p>
          <a:p>
            <a:pPr algn="ctr">
              <a:defRPr/>
            </a:pPr>
            <a:r>
              <a:rPr lang="en-US" altLang="zh-CN" sz="2800" kern="0" dirty="0" smtClean="0">
                <a:solidFill>
                  <a:srgbClr val="FF0000"/>
                </a:solidFill>
                <a:latin typeface="Calibri"/>
                <a:cs typeface="+mj-cs"/>
              </a:rPr>
              <a:t>CRs for approval by SA5 closing plenary (1/2)</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196484046"/>
              </p:ext>
            </p:extLst>
          </p:nvPr>
        </p:nvGraphicFramePr>
        <p:xfrm>
          <a:off x="423078" y="1881275"/>
          <a:ext cx="10972802" cy="3962123"/>
        </p:xfrm>
        <a:graphic>
          <a:graphicData uri="http://schemas.openxmlformats.org/drawingml/2006/table">
            <a:tbl>
              <a:tblPr/>
              <a:tblGrid>
                <a:gridCol w="1310188">
                  <a:extLst>
                    <a:ext uri="{9D8B030D-6E8A-4147-A177-3AD203B41FA5}">
                      <a16:colId xmlns:a16="http://schemas.microsoft.com/office/drawing/2014/main" xmlns="" val="20000"/>
                    </a:ext>
                  </a:extLst>
                </a:gridCol>
                <a:gridCol w="7356143">
                  <a:extLst>
                    <a:ext uri="{9D8B030D-6E8A-4147-A177-3AD203B41FA5}">
                      <a16:colId xmlns:a16="http://schemas.microsoft.com/office/drawing/2014/main" xmlns=""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95250" indent="0" algn="l" fontAlgn="b"/>
                      <a:r>
                        <a:rPr lang="fr-FR" sz="1400" b="0" i="0" u="none" strike="noStrike" dirty="0">
                          <a:solidFill>
                            <a:srgbClr val="000000"/>
                          </a:solidFill>
                          <a:effectLst/>
                          <a:latin typeface="+mn-lt"/>
                        </a:rPr>
                        <a:t>S5-193117</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Rel-16 CR 28.623 Add IOCs for threshold monitoring control</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S5-193122</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Rel-16 CR 28.552 Add measurements related to PDU session resource management via Untrusted non-3GPP Access</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S5-193270</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Correct DRB successfully setup measurements</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S5-193381</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Rel-16 CR 28.550 Add performance threshold monitoring service</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S5-193382</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Add use case and definitions of packet loss measurement over N3</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a:solidFill>
                            <a:srgbClr val="000000"/>
                          </a:solidFill>
                          <a:effectLst/>
                          <a:latin typeface="+mn-lt"/>
                        </a:rPr>
                        <a:t>ETRI</a:t>
                      </a:r>
                      <a:r>
                        <a:rPr lang="fr-FR" sz="1400" b="0" i="0" u="none" strike="noStrike" dirty="0" smtClean="0">
                          <a:solidFill>
                            <a:srgbClr val="000000"/>
                          </a:solidFill>
                          <a:effectLst/>
                          <a:latin typeface="+mn-lt"/>
                        </a:rPr>
                        <a:t>, KT</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S5-193383</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Add use case and definitions of packet delay measurement over N3</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a:solidFill>
                            <a:srgbClr val="000000"/>
                          </a:solidFill>
                          <a:effectLst/>
                          <a:latin typeface="+mn-lt"/>
                        </a:rPr>
                        <a:t>ETRI</a:t>
                      </a:r>
                      <a:r>
                        <a:rPr lang="fr-FR" sz="1400" b="0" i="0" u="none" strike="noStrike" dirty="0" smtClean="0">
                          <a:solidFill>
                            <a:srgbClr val="000000"/>
                          </a:solidFill>
                          <a:effectLst/>
                          <a:latin typeface="+mn-lt"/>
                        </a:rPr>
                        <a:t>, KT</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S5-193384</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Rel-16 CR TS 32.425 Add measurements related to Secondary Node Addition for E-UTRA-NR Dual Connectivity</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ZTE, </a:t>
                      </a:r>
                      <a:r>
                        <a:rPr lang="fr-FR" sz="1400" b="0" i="0" u="none" strike="noStrike" dirty="0">
                          <a:solidFill>
                            <a:srgbClr val="000000"/>
                          </a:solidFill>
                          <a:effectLst/>
                          <a:latin typeface="+mn-lt"/>
                        </a:rPr>
                        <a:t>China Mobile</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S5-193385</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Rel-16 CR 28.552 Add measurements related to Service Requests via Untrusted non-3GPP Access</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S5-193386</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Add measurements related to inter gNB Handover</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dirty="0">
                          <a:solidFill>
                            <a:srgbClr val="000000"/>
                          </a:solidFill>
                          <a:effectLst/>
                          <a:latin typeface="+mn-lt"/>
                        </a:rPr>
                        <a:t>S5-193387</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Add measurements related to intra </a:t>
                      </a:r>
                      <a:r>
                        <a:rPr lang="en-US" sz="1400" b="0" i="0" u="none" strike="noStrike" dirty="0" err="1">
                          <a:solidFill>
                            <a:srgbClr val="000000"/>
                          </a:solidFill>
                          <a:effectLst/>
                          <a:latin typeface="+mn-lt"/>
                        </a:rPr>
                        <a:t>gNB</a:t>
                      </a:r>
                      <a:r>
                        <a:rPr lang="en-US" sz="1400" b="0" i="0" u="none" strike="noStrike" dirty="0">
                          <a:solidFill>
                            <a:srgbClr val="000000"/>
                          </a:solidFill>
                          <a:effectLst/>
                          <a:latin typeface="+mn-lt"/>
                        </a:rPr>
                        <a:t> Handover</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094277297"/>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383181"/>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Enhancement of performance assurance for 5G networks including network </a:t>
            </a:r>
            <a:r>
              <a:rPr lang="en-US" altLang="zh-CN" sz="3200" kern="0" dirty="0" smtClean="0">
                <a:solidFill>
                  <a:srgbClr val="FF0000"/>
                </a:solidFill>
                <a:latin typeface="Calibri"/>
                <a:cs typeface="+mj-cs"/>
              </a:rPr>
              <a:t>slicing</a:t>
            </a:r>
          </a:p>
          <a:p>
            <a:pPr algn="ctr">
              <a:defRPr/>
            </a:pPr>
            <a:r>
              <a:rPr lang="en-US" altLang="zh-CN" sz="2800" kern="0" dirty="0" smtClean="0">
                <a:solidFill>
                  <a:srgbClr val="FF0000"/>
                </a:solidFill>
                <a:latin typeface="Calibri"/>
                <a:cs typeface="+mj-cs"/>
              </a:rPr>
              <a:t>CRs for approval by SA5 closing plenary (2/2)</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946280381"/>
              </p:ext>
            </p:extLst>
          </p:nvPr>
        </p:nvGraphicFramePr>
        <p:xfrm>
          <a:off x="423078" y="1881275"/>
          <a:ext cx="10972802" cy="2204459"/>
        </p:xfrm>
        <a:graphic>
          <a:graphicData uri="http://schemas.openxmlformats.org/drawingml/2006/table">
            <a:tbl>
              <a:tblPr/>
              <a:tblGrid>
                <a:gridCol w="1310188">
                  <a:extLst>
                    <a:ext uri="{9D8B030D-6E8A-4147-A177-3AD203B41FA5}">
                      <a16:colId xmlns:a16="http://schemas.microsoft.com/office/drawing/2014/main" xmlns="" val="20000"/>
                    </a:ext>
                  </a:extLst>
                </a:gridCol>
                <a:gridCol w="7356143">
                  <a:extLst>
                    <a:ext uri="{9D8B030D-6E8A-4147-A177-3AD203B41FA5}">
                      <a16:colId xmlns:a16="http://schemas.microsoft.com/office/drawing/2014/main" xmlns=""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95250" indent="0" algn="l" fontAlgn="b"/>
                      <a:r>
                        <a:rPr lang="fr-FR" sz="1400" b="0" i="0" u="none" strike="noStrike" dirty="0">
                          <a:solidFill>
                            <a:srgbClr val="000000"/>
                          </a:solidFill>
                          <a:effectLst/>
                          <a:latin typeface="+mn-lt"/>
                        </a:rPr>
                        <a:t>S5-193388</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Add KPI for NG-RAN Handover Success Rate</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S5-193453</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CR R15 Correction of monitoring of PDCP data volume measurements</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Ericsson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S5-193516</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Rel-16 CR 28.622 Add IOCs for threshold monitoring control</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S5-193536</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Correction of PRB measurements</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dirty="0">
                          <a:solidFill>
                            <a:srgbClr val="000000"/>
                          </a:solidFill>
                          <a:effectLst/>
                          <a:latin typeface="+mn-lt"/>
                        </a:rPr>
                        <a:t>S5-193538</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Rel-16 CR 32.532 Add notifications for threshold monitoring</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a:solidFill>
                            <a:srgbClr val="000000"/>
                          </a:solidFill>
                          <a:effectLst/>
                          <a:latin typeface="+mn-lt"/>
                        </a:rPr>
                        <a:t>Intel</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263433537"/>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(7/10)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244636802"/>
              </p:ext>
            </p:extLst>
          </p:nvPr>
        </p:nvGraphicFramePr>
        <p:xfrm>
          <a:off x="286603" y="1196648"/>
          <a:ext cx="11586948" cy="4600737"/>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Discovery of management services in 5G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5GDMS</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820035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25% -&gt; </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35%</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28.533</a:t>
                      </a:r>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3 CRs and 2 discussion papers. All available contributions were treated.  The group discussed: </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discovery study aspects for way forward;</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metainformation</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in general and in the context of discovery;</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Stage 1 discovery of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access information use case and related requirements;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Stage 1 discovery of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capability information use case related requirements;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Stage 1 discovery of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metainformation</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use case related requirements.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250697943"/>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383181"/>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Discovery of management services in 5G</a:t>
            </a:r>
          </a:p>
          <a:p>
            <a:pPr algn="ctr">
              <a:defRPr/>
            </a:pPr>
            <a:r>
              <a:rPr lang="en-US" altLang="zh-CN" sz="2800" kern="0" dirty="0" smtClean="0">
                <a:solidFill>
                  <a:srgbClr val="FF0000"/>
                </a:solidFill>
                <a:latin typeface="Calibri"/>
                <a:cs typeface="+mj-cs"/>
              </a:rPr>
              <a:t>Approved Draft CRs</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703775303"/>
              </p:ext>
            </p:extLst>
          </p:nvPr>
        </p:nvGraphicFramePr>
        <p:xfrm>
          <a:off x="423078" y="1881275"/>
          <a:ext cx="10972802" cy="1024227"/>
        </p:xfrm>
        <a:graphic>
          <a:graphicData uri="http://schemas.openxmlformats.org/drawingml/2006/table">
            <a:tbl>
              <a:tblPr/>
              <a:tblGrid>
                <a:gridCol w="1310188">
                  <a:extLst>
                    <a:ext uri="{9D8B030D-6E8A-4147-A177-3AD203B41FA5}">
                      <a16:colId xmlns:a16="http://schemas.microsoft.com/office/drawing/2014/main" xmlns="" val="20000"/>
                    </a:ext>
                  </a:extLst>
                </a:gridCol>
                <a:gridCol w="7356143">
                  <a:extLst>
                    <a:ext uri="{9D8B030D-6E8A-4147-A177-3AD203B41FA5}">
                      <a16:colId xmlns:a16="http://schemas.microsoft.com/office/drawing/2014/main" xmlns=""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95250" indent="0" algn="l" fontAlgn="b"/>
                      <a:r>
                        <a:rPr lang="fr-FR" sz="1400" b="0" i="0" u="none" strike="noStrike" dirty="0">
                          <a:solidFill>
                            <a:srgbClr val="000000"/>
                          </a:solidFill>
                          <a:effectLst/>
                          <a:latin typeface="+mn-lt"/>
                        </a:rPr>
                        <a:t>S5-193540</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CR Rel-16 TS 28.533 Add two use cases of discovery of </a:t>
                      </a:r>
                      <a:r>
                        <a:rPr lang="en-US" sz="1400" b="0" i="0" u="none" strike="noStrike" dirty="0" err="1">
                          <a:solidFill>
                            <a:srgbClr val="000000"/>
                          </a:solidFill>
                          <a:effectLst/>
                          <a:latin typeface="+mn-lt"/>
                        </a:rPr>
                        <a:t>MnS</a:t>
                      </a:r>
                      <a:r>
                        <a:rPr lang="en-US" sz="1400" b="0" i="0" u="none" strike="noStrike" dirty="0">
                          <a:solidFill>
                            <a:srgbClr val="000000"/>
                          </a:solidFill>
                          <a:effectLst/>
                          <a:latin typeface="+mn-lt"/>
                        </a:rPr>
                        <a:t> instance</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a:solidFill>
                            <a:srgbClr val="000000"/>
                          </a:solidFill>
                          <a:effectLst/>
                          <a:latin typeface="+mn-lt"/>
                        </a:rPr>
                        <a:t>Huawei</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485500614"/>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218368"/>
            <a:ext cx="8973312" cy="768101"/>
          </a:xfrm>
        </p:spPr>
        <p:txBody>
          <a:bodyPr/>
          <a:lstStyle/>
          <a:p>
            <a:r>
              <a:rPr lang="sv-SE" dirty="0"/>
              <a:t>Incoming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68701343"/>
              </p:ext>
            </p:extLst>
          </p:nvPr>
        </p:nvGraphicFramePr>
        <p:xfrm>
          <a:off x="136239" y="1364760"/>
          <a:ext cx="11946577" cy="4935491"/>
        </p:xfrm>
        <a:graphic>
          <a:graphicData uri="http://schemas.openxmlformats.org/drawingml/2006/table">
            <a:tbl>
              <a:tblPr firstRow="1" bandRow="1">
                <a:tableStyleId>{5C22544A-7EE6-4342-B048-85BDC9FD1C3A}</a:tableStyleId>
              </a:tblPr>
              <a:tblGrid>
                <a:gridCol w="1152008">
                  <a:extLst>
                    <a:ext uri="{9D8B030D-6E8A-4147-A177-3AD203B41FA5}">
                      <a16:colId xmlns:a16="http://schemas.microsoft.com/office/drawing/2014/main" xmlns="" val="570476699"/>
                    </a:ext>
                  </a:extLst>
                </a:gridCol>
                <a:gridCol w="7164867">
                  <a:extLst>
                    <a:ext uri="{9D8B030D-6E8A-4147-A177-3AD203B41FA5}">
                      <a16:colId xmlns:a16="http://schemas.microsoft.com/office/drawing/2014/main" xmlns="" val="2618836924"/>
                    </a:ext>
                  </a:extLst>
                </a:gridCol>
                <a:gridCol w="1243245">
                  <a:extLst>
                    <a:ext uri="{9D8B030D-6E8A-4147-A177-3AD203B41FA5}">
                      <a16:colId xmlns:a16="http://schemas.microsoft.com/office/drawing/2014/main" xmlns="" val="3016348962"/>
                    </a:ext>
                  </a:extLst>
                </a:gridCol>
                <a:gridCol w="1157504">
                  <a:extLst>
                    <a:ext uri="{9D8B030D-6E8A-4147-A177-3AD203B41FA5}">
                      <a16:colId xmlns:a16="http://schemas.microsoft.com/office/drawing/2014/main" xmlns="" val="3690116950"/>
                    </a:ext>
                  </a:extLst>
                </a:gridCol>
                <a:gridCol w="1228953">
                  <a:extLst>
                    <a:ext uri="{9D8B030D-6E8A-4147-A177-3AD203B41FA5}">
                      <a16:colId xmlns:a16="http://schemas.microsoft.com/office/drawing/2014/main" xmlns="" val="2952368263"/>
                    </a:ext>
                  </a:extLst>
                </a:gridCol>
              </a:tblGrid>
              <a:tr h="691849">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366038">
                <a:tc>
                  <a:txBody>
                    <a:bodyPr/>
                    <a:lstStyle/>
                    <a:p>
                      <a:pPr marL="95250" indent="0" algn="l" fontAlgn="t"/>
                      <a:r>
                        <a:rPr lang="fr-FR" sz="1400" b="0" i="0" u="none" strike="noStrike" kern="1200" dirty="0">
                          <a:solidFill>
                            <a:srgbClr val="000000"/>
                          </a:solidFill>
                          <a:effectLst/>
                          <a:latin typeface="+mn-lt"/>
                          <a:ea typeface="+mn-ea"/>
                          <a:cs typeface="+mn-cs"/>
                        </a:rPr>
                        <a:t>S5-193246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LS from RAN1 to SA5 on completion of CLI-RIM in RAN1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R1-1903676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smtClean="0">
                          <a:solidFill>
                            <a:srgbClr val="000000"/>
                          </a:solidFill>
                          <a:effectLst/>
                          <a:latin typeface="+mn-lt"/>
                        </a:rPr>
                        <a:t>Postponed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66038">
                <a:tc>
                  <a:txBody>
                    <a:bodyPr/>
                    <a:lstStyle/>
                    <a:p>
                      <a:pPr marL="95250" indent="0" algn="l" fontAlgn="t"/>
                      <a:r>
                        <a:rPr lang="fr-FR" sz="1400" b="0" i="0" u="none" strike="noStrike" kern="1200" dirty="0">
                          <a:solidFill>
                            <a:srgbClr val="000000"/>
                          </a:solidFill>
                          <a:effectLst/>
                          <a:latin typeface="+mn-lt"/>
                          <a:ea typeface="+mn-ea"/>
                          <a:cs typeface="+mn-cs"/>
                        </a:rPr>
                        <a:t>S5-193247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a:solidFill>
                            <a:srgbClr val="000000"/>
                          </a:solidFill>
                          <a:effectLst/>
                          <a:latin typeface="+mn-lt"/>
                        </a:rPr>
                        <a:t>Ls from RAN2 cc SA5 on L1 and L2 measurements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R2-1902806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smtClean="0">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989524554"/>
                  </a:ext>
                </a:extLst>
              </a:tr>
              <a:tr h="388202">
                <a:tc>
                  <a:txBody>
                    <a:bodyPr/>
                    <a:lstStyle/>
                    <a:p>
                      <a:pPr marL="95250" indent="0" algn="l" fontAlgn="t"/>
                      <a:r>
                        <a:rPr lang="fr-FR" sz="1400" b="0" i="0" u="none" strike="noStrike" kern="1200" dirty="0">
                          <a:solidFill>
                            <a:srgbClr val="000000"/>
                          </a:solidFill>
                          <a:effectLst/>
                          <a:latin typeface="+mn-lt"/>
                          <a:ea typeface="+mn-ea"/>
                          <a:cs typeface="+mn-cs"/>
                        </a:rPr>
                        <a:t>S5-193248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LS from RAN2 to SA5 on network slicing terminology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R2-1902823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smtClean="0">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95250" indent="0" algn="l" fontAlgn="t"/>
                      <a:r>
                        <a:rPr lang="fr-FR" sz="1400" b="0" i="0" u="none" strike="noStrike" kern="1200" dirty="0">
                          <a:solidFill>
                            <a:srgbClr val="000000"/>
                          </a:solidFill>
                          <a:effectLst/>
                          <a:latin typeface="+mn-lt"/>
                          <a:ea typeface="+mn-ea"/>
                          <a:cs typeface="+mn-cs"/>
                        </a:rPr>
                        <a:t>S5-193250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a:solidFill>
                            <a:srgbClr val="000000"/>
                          </a:solidFill>
                          <a:effectLst/>
                          <a:latin typeface="+mn-lt"/>
                        </a:rPr>
                        <a:t>Reply LS from RAN3 ccSA5 on providing information on SLA fulfilment to NG-RAN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R3-191091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smtClean="0">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95250" indent="0" algn="l" fontAlgn="t"/>
                      <a:r>
                        <a:rPr lang="fr-FR" sz="1400" b="0" i="0" u="none" strike="noStrike" kern="1200" dirty="0">
                          <a:solidFill>
                            <a:srgbClr val="000000"/>
                          </a:solidFill>
                          <a:effectLst/>
                          <a:latin typeface="+mn-lt"/>
                          <a:ea typeface="+mn-ea"/>
                          <a:cs typeface="+mn-cs"/>
                        </a:rPr>
                        <a:t>S5-193251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a:solidFill>
                            <a:srgbClr val="000000"/>
                          </a:solidFill>
                          <a:effectLst/>
                          <a:latin typeface="+mn-lt"/>
                        </a:rPr>
                        <a:t>Resubmitted LS from ITU-TSG12 to SA5 on Draft new Recommendation E.RQST – “KPI targets for mobile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ITU-T SG12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smtClean="0">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95250" indent="0" algn="l" fontAlgn="t"/>
                      <a:r>
                        <a:rPr lang="fr-FR" sz="1400" b="0" i="0" u="none" strike="noStrike" kern="1200" dirty="0">
                          <a:solidFill>
                            <a:srgbClr val="000000"/>
                          </a:solidFill>
                          <a:effectLst/>
                          <a:latin typeface="+mn-lt"/>
                          <a:ea typeface="+mn-ea"/>
                          <a:cs typeface="+mn-cs"/>
                        </a:rPr>
                        <a:t>S5-193252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a:solidFill>
                            <a:srgbClr val="000000"/>
                          </a:solidFill>
                          <a:effectLst/>
                          <a:latin typeface="+mn-lt"/>
                        </a:rPr>
                        <a:t>LS from TSG RAN ccSA5 on Draft new Recommendation E.RQST – “KPI targets for mobile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RP-190673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smtClean="0">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95250" indent="0" algn="l" fontAlgn="t"/>
                      <a:r>
                        <a:rPr lang="fr-FR" sz="1400" b="0" i="0" u="none" strike="noStrike" kern="1200" dirty="0">
                          <a:solidFill>
                            <a:srgbClr val="000000"/>
                          </a:solidFill>
                          <a:effectLst/>
                          <a:latin typeface="+mn-lt"/>
                          <a:ea typeface="+mn-ea"/>
                          <a:cs typeface="+mn-cs"/>
                        </a:rPr>
                        <a:t>S5-193253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LS </a:t>
                      </a:r>
                      <a:r>
                        <a:rPr lang="fr-FR" sz="1400" b="0" i="0" u="none" strike="noStrike" dirty="0" err="1">
                          <a:solidFill>
                            <a:srgbClr val="000000"/>
                          </a:solidFill>
                          <a:effectLst/>
                          <a:latin typeface="+mn-lt"/>
                        </a:rPr>
                        <a:t>from</a:t>
                      </a:r>
                      <a:r>
                        <a:rPr lang="fr-FR" sz="1400" b="0" i="0" u="none" strike="noStrike" dirty="0">
                          <a:solidFill>
                            <a:srgbClr val="000000"/>
                          </a:solidFill>
                          <a:effectLst/>
                          <a:latin typeface="+mn-lt"/>
                        </a:rPr>
                        <a:t> TSG SA ccSA5 in </a:t>
                      </a:r>
                      <a:r>
                        <a:rPr lang="fr-FR" sz="1400" b="0" i="0" u="none" strike="noStrike" dirty="0" err="1">
                          <a:solidFill>
                            <a:srgbClr val="000000"/>
                          </a:solidFill>
                          <a:effectLst/>
                          <a:latin typeface="+mn-lt"/>
                        </a:rPr>
                        <a:t>reply</a:t>
                      </a:r>
                      <a:r>
                        <a:rPr lang="fr-FR" sz="1400" b="0" i="0" u="none" strike="noStrike" dirty="0">
                          <a:solidFill>
                            <a:srgbClr val="000000"/>
                          </a:solidFill>
                          <a:effectLst/>
                          <a:latin typeface="+mn-lt"/>
                        </a:rPr>
                        <a:t> to LS on </a:t>
                      </a:r>
                      <a:r>
                        <a:rPr lang="fr-FR" sz="1400" b="0" i="0" u="none" strike="noStrike" dirty="0" err="1">
                          <a:solidFill>
                            <a:srgbClr val="000000"/>
                          </a:solidFill>
                          <a:effectLst/>
                          <a:latin typeface="+mn-lt"/>
                        </a:rPr>
                        <a:t>Draft</a:t>
                      </a:r>
                      <a:r>
                        <a:rPr lang="fr-FR" sz="1400" b="0" i="0" u="none" strike="noStrike" dirty="0">
                          <a:solidFill>
                            <a:srgbClr val="000000"/>
                          </a:solidFill>
                          <a:effectLst/>
                          <a:latin typeface="+mn-lt"/>
                        </a:rPr>
                        <a:t> new </a:t>
                      </a:r>
                      <a:r>
                        <a:rPr lang="fr-FR" sz="1400" b="0" i="0" u="none" strike="noStrike" dirty="0" err="1">
                          <a:solidFill>
                            <a:srgbClr val="000000"/>
                          </a:solidFill>
                          <a:effectLst/>
                          <a:latin typeface="+mn-lt"/>
                        </a:rPr>
                        <a:t>Recommendation</a:t>
                      </a:r>
                      <a:r>
                        <a:rPr lang="fr-FR" sz="1400" b="0" i="0" u="none" strike="noStrike" dirty="0">
                          <a:solidFill>
                            <a:srgbClr val="000000"/>
                          </a:solidFill>
                          <a:effectLst/>
                          <a:latin typeface="+mn-lt"/>
                        </a:rPr>
                        <a:t> E.RQST – “KPI </a:t>
                      </a:r>
                      <a:r>
                        <a:rPr lang="fr-FR" sz="1400" b="0" i="0" u="none" strike="noStrike" dirty="0" err="1">
                          <a:solidFill>
                            <a:srgbClr val="000000"/>
                          </a:solidFill>
                          <a:effectLst/>
                          <a:latin typeface="+mn-lt"/>
                        </a:rPr>
                        <a:t>targets</a:t>
                      </a:r>
                      <a:r>
                        <a:rPr lang="fr-FR" sz="1400" b="0" i="0" u="none" strike="noStrike" dirty="0">
                          <a:solidFill>
                            <a:srgbClr val="000000"/>
                          </a:solidFill>
                          <a:effectLst/>
                          <a:latin typeface="+mn-lt"/>
                        </a:rPr>
                        <a:t> for mobile </a:t>
                      </a:r>
                      <a:r>
                        <a:rPr lang="fr-FR" sz="1400" b="0" i="0" u="none" strike="noStrike" dirty="0" err="1">
                          <a:solidFill>
                            <a:srgbClr val="000000"/>
                          </a:solidFill>
                          <a:effectLst/>
                          <a:latin typeface="+mn-lt"/>
                        </a:rPr>
                        <a:t>networks”LS</a:t>
                      </a:r>
                      <a:r>
                        <a:rPr lang="fr-FR" sz="1400" b="0" i="0" u="none" strike="noStrike" dirty="0">
                          <a:solidFill>
                            <a:srgbClr val="000000"/>
                          </a:solidFill>
                          <a:effectLst/>
                          <a:latin typeface="+mn-lt"/>
                        </a:rPr>
                        <a:t> in </a:t>
                      </a:r>
                      <a:r>
                        <a:rPr lang="fr-FR" sz="1400" b="0" i="0" u="none" strike="noStrike" dirty="0" err="1">
                          <a:solidFill>
                            <a:srgbClr val="000000"/>
                          </a:solidFill>
                          <a:effectLst/>
                          <a:latin typeface="+mn-lt"/>
                        </a:rPr>
                        <a:t>reply</a:t>
                      </a:r>
                      <a:r>
                        <a:rPr lang="fr-FR" sz="1400" b="0" i="0" u="none" strike="noStrike" dirty="0">
                          <a:solidFill>
                            <a:srgbClr val="000000"/>
                          </a:solidFill>
                          <a:effectLst/>
                          <a:latin typeface="+mn-lt"/>
                        </a:rPr>
                        <a:t> to LS on </a:t>
                      </a:r>
                      <a:r>
                        <a:rPr lang="fr-FR" sz="1400" b="0" i="0" u="none" strike="noStrike" dirty="0" err="1">
                          <a:solidFill>
                            <a:srgbClr val="000000"/>
                          </a:solidFill>
                          <a:effectLst/>
                          <a:latin typeface="+mn-lt"/>
                        </a:rPr>
                        <a:t>Draft</a:t>
                      </a:r>
                      <a:r>
                        <a:rPr lang="fr-FR" sz="1400" b="0" i="0" u="none" strike="noStrike" dirty="0">
                          <a:solidFill>
                            <a:srgbClr val="000000"/>
                          </a:solidFill>
                          <a:effectLst/>
                          <a:latin typeface="+mn-lt"/>
                        </a:rPr>
                        <a:t> new </a:t>
                      </a:r>
                      <a:r>
                        <a:rPr lang="fr-FR" sz="1400" b="0" i="0" u="none" strike="noStrike" dirty="0" err="1">
                          <a:solidFill>
                            <a:srgbClr val="000000"/>
                          </a:solidFill>
                          <a:effectLst/>
                          <a:latin typeface="+mn-lt"/>
                        </a:rPr>
                        <a:t>Recommendation</a:t>
                      </a:r>
                      <a:r>
                        <a:rPr lang="fr-FR" sz="1400" b="0" i="0" u="none" strike="noStrike" dirty="0">
                          <a:solidFill>
                            <a:srgbClr val="000000"/>
                          </a:solidFill>
                          <a:effectLst/>
                          <a:latin typeface="+mn-lt"/>
                        </a:rPr>
                        <a:t> E.RQST – “KPI </a:t>
                      </a:r>
                      <a:r>
                        <a:rPr lang="fr-FR" sz="1400" b="0" i="0" u="none" strike="noStrike" dirty="0" err="1">
                          <a:solidFill>
                            <a:srgbClr val="000000"/>
                          </a:solidFill>
                          <a:effectLst/>
                          <a:latin typeface="+mn-lt"/>
                        </a:rPr>
                        <a:t>targets</a:t>
                      </a:r>
                      <a:r>
                        <a:rPr lang="fr-FR" sz="1400" b="0" i="0" u="none" strike="noStrike" dirty="0">
                          <a:solidFill>
                            <a:srgbClr val="000000"/>
                          </a:solidFill>
                          <a:effectLst/>
                          <a:latin typeface="+mn-lt"/>
                        </a:rPr>
                        <a:t> for mobile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SP-190269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smtClean="0">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95250" indent="0" algn="l" fontAlgn="t"/>
                      <a:r>
                        <a:rPr lang="fr-FR" sz="1400" b="0" i="0" u="none" strike="noStrike" kern="1200" dirty="0">
                          <a:solidFill>
                            <a:srgbClr val="000000"/>
                          </a:solidFill>
                          <a:effectLst/>
                          <a:latin typeface="+mn-lt"/>
                          <a:ea typeface="+mn-ea"/>
                          <a:cs typeface="+mn-cs"/>
                        </a:rPr>
                        <a:t>S5-193254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LS from SA2 to SA5 on the slicing terminology and the role of S-NSSAI parameter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S2-1902847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smtClean="0">
                          <a:solidFill>
                            <a:srgbClr val="000000"/>
                          </a:solidFill>
                          <a:effectLst/>
                          <a:latin typeface="+mn-lt"/>
                        </a:rPr>
                        <a:t>Postponed</a:t>
                      </a: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95250" indent="0" algn="l" fontAlgn="t"/>
                      <a:r>
                        <a:rPr lang="fr-FR" sz="1400" b="0" i="0" u="none" strike="noStrike" kern="1200" dirty="0">
                          <a:solidFill>
                            <a:srgbClr val="000000"/>
                          </a:solidFill>
                          <a:effectLst/>
                          <a:latin typeface="+mn-lt"/>
                          <a:ea typeface="+mn-ea"/>
                          <a:cs typeface="+mn-cs"/>
                        </a:rPr>
                        <a:t>S5-193259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LS from ITU-T SG2 to SA5 on cooperation on methodology harmonization and REST-based network management framework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ITU-T SG2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smtClean="0">
                          <a:solidFill>
                            <a:srgbClr val="000000"/>
                          </a:solidFill>
                          <a:effectLst/>
                          <a:latin typeface="+mn-lt"/>
                        </a:rPr>
                        <a:t>Postponed</a:t>
                      </a: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95250" indent="0" algn="l" fontAlgn="t"/>
                      <a:r>
                        <a:rPr lang="fr-FR" sz="1400" b="0" i="0" u="none" strike="noStrike" kern="1200" dirty="0">
                          <a:solidFill>
                            <a:srgbClr val="000000"/>
                          </a:solidFill>
                          <a:effectLst/>
                          <a:latin typeface="+mn-lt"/>
                          <a:ea typeface="+mn-ea"/>
                          <a:cs typeface="+mn-cs"/>
                        </a:rPr>
                        <a:t>S5-193260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LS from ITU-T to SA5 on new Recommendation Q.5020 (formerly Q.NS-LCMP): Protocol requirements and procedures for network slice lifecycle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ITU-T SG11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smtClean="0">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363835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(8/10)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790341228"/>
              </p:ext>
            </p:extLst>
          </p:nvPr>
        </p:nvGraphicFramePr>
        <p:xfrm>
          <a:off x="286603" y="1415016"/>
          <a:ext cx="11586948" cy="4867159"/>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NRM enhancements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err="1" smtClean="0">
                          <a:solidFill>
                            <a:schemeClr val="tx1"/>
                          </a:solidFill>
                          <a:effectLst/>
                          <a:latin typeface="+mn-lt"/>
                          <a:ea typeface="+mn-ea"/>
                          <a:cs typeface="+mn-cs"/>
                        </a:rPr>
                        <a:t>eNRM</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820032</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20%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28.541</a:t>
                      </a:r>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During this meeting, 12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eNRM</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contributions were discussed, which included Network Resource Model (NRM) definition for managed NF services and constituted attributes, as well as additional changes on NRM to support other new features.</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scope of the WI may need to be extended to support other new features besides 5GC Service Based Architecture support, therefore potentially the time schedule of the WI may be changed accordingly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the style guideline for JSON and YANG solution set has not been ready, stage 3 change for the new feature CRs were suspended till we have stable stage 3 style guideline.</a:t>
                      </a:r>
                    </a:p>
                    <a:p>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RRMPolicy</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definition of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NRCellCU</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or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NRCellDU</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is still open, need to communicate with RAN team for clarification.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 see next slide.</a:t>
                      </a:r>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53588042"/>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383181"/>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NRM enhancements</a:t>
            </a:r>
          </a:p>
          <a:p>
            <a:pPr algn="ctr">
              <a:defRPr/>
            </a:pPr>
            <a:r>
              <a:rPr lang="en-US" altLang="zh-CN" sz="2800" kern="0" dirty="0" smtClean="0">
                <a:solidFill>
                  <a:srgbClr val="FF0000"/>
                </a:solidFill>
                <a:latin typeface="Calibri"/>
                <a:cs typeface="+mj-cs"/>
              </a:rPr>
              <a:t>CRs for approval by SA5 closing plenary</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382552892"/>
              </p:ext>
            </p:extLst>
          </p:nvPr>
        </p:nvGraphicFramePr>
        <p:xfrm>
          <a:off x="423078" y="1881275"/>
          <a:ext cx="10972802" cy="2499517"/>
        </p:xfrm>
        <a:graphic>
          <a:graphicData uri="http://schemas.openxmlformats.org/drawingml/2006/table">
            <a:tbl>
              <a:tblPr/>
              <a:tblGrid>
                <a:gridCol w="1310188">
                  <a:extLst>
                    <a:ext uri="{9D8B030D-6E8A-4147-A177-3AD203B41FA5}">
                      <a16:colId xmlns:a16="http://schemas.microsoft.com/office/drawing/2014/main" xmlns="" val="20000"/>
                    </a:ext>
                  </a:extLst>
                </a:gridCol>
                <a:gridCol w="7356143">
                  <a:extLst>
                    <a:ext uri="{9D8B030D-6E8A-4147-A177-3AD203B41FA5}">
                      <a16:colId xmlns:a16="http://schemas.microsoft.com/office/drawing/2014/main" xmlns=""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95250" indent="0" algn="l" fontAlgn="b"/>
                      <a:r>
                        <a:rPr lang="fr-FR" sz="1400" b="0" i="0" u="none" strike="noStrike" dirty="0">
                          <a:solidFill>
                            <a:srgbClr val="000000"/>
                          </a:solidFill>
                          <a:effectLst/>
                          <a:latin typeface="+mn-lt"/>
                        </a:rPr>
                        <a:t>S5-193303</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err="1">
                          <a:solidFill>
                            <a:srgbClr val="000000"/>
                          </a:solidFill>
                          <a:effectLst/>
                          <a:latin typeface="+mn-lt"/>
                        </a:rPr>
                        <a:t>Fix</a:t>
                      </a:r>
                      <a:r>
                        <a:rPr lang="fr-FR" sz="1400" b="0" i="0" u="none" strike="noStrike" dirty="0">
                          <a:solidFill>
                            <a:srgbClr val="000000"/>
                          </a:solidFill>
                          <a:effectLst/>
                          <a:latin typeface="+mn-lt"/>
                        </a:rPr>
                        <a:t> the </a:t>
                      </a:r>
                      <a:r>
                        <a:rPr lang="fr-FR" sz="1400" b="0" i="0" u="none" strike="noStrike" dirty="0" err="1">
                          <a:solidFill>
                            <a:srgbClr val="000000"/>
                          </a:solidFill>
                          <a:effectLst/>
                          <a:latin typeface="+mn-lt"/>
                        </a:rPr>
                        <a:t>implementation</a:t>
                      </a:r>
                      <a:r>
                        <a:rPr lang="fr-FR" sz="1400" b="0" i="0" u="none" strike="noStrike" dirty="0">
                          <a:solidFill>
                            <a:srgbClr val="000000"/>
                          </a:solidFill>
                          <a:effectLst/>
                          <a:latin typeface="+mn-lt"/>
                        </a:rPr>
                        <a:t> </a:t>
                      </a:r>
                      <a:r>
                        <a:rPr lang="fr-FR" sz="1400" b="0" i="0" u="none" strike="noStrike" dirty="0" err="1">
                          <a:solidFill>
                            <a:srgbClr val="000000"/>
                          </a:solidFill>
                          <a:effectLst/>
                          <a:latin typeface="+mn-lt"/>
                        </a:rPr>
                        <a:t>errors</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a:solidFill>
                            <a:srgbClr val="000000"/>
                          </a:solidFill>
                          <a:effectLst/>
                          <a:latin typeface="+mn-lt"/>
                        </a:rPr>
                        <a:t>Nokia, Nokia Shanghai Bell</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S5-193396</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Update NRM requirement to support SBA management</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Nokia, Nokia Shanghai Bell</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S5-193407</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CR Rel-16 28.541 Add missing clauses to RRMPolicyRatio2 data type</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S5-193408</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CR Rel-16 28.541 Update RRMPolicyRatio2 data type name in stage 3</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S5-193410</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Update Information Service of NR to fix unclear Note issue</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Nokia, Nokia Shanghai Bell</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dirty="0">
                          <a:solidFill>
                            <a:srgbClr val="000000"/>
                          </a:solidFill>
                          <a:effectLst/>
                          <a:latin typeface="+mn-lt"/>
                        </a:rPr>
                        <a:t>S5-193518</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Update generic NRM Information Service to support Managed Service Object</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a:solidFill>
                            <a:srgbClr val="000000"/>
                          </a:solidFill>
                          <a:effectLst/>
                          <a:latin typeface="+mn-lt"/>
                        </a:rPr>
                        <a:t>Nokia, Nokia Shanghai Bell</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485500614"/>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383181"/>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NRM enhancements</a:t>
            </a:r>
          </a:p>
          <a:p>
            <a:pPr algn="ctr">
              <a:defRPr/>
            </a:pPr>
            <a:r>
              <a:rPr lang="en-US" altLang="zh-CN" sz="2800" kern="0" dirty="0" smtClean="0">
                <a:solidFill>
                  <a:srgbClr val="FF0000"/>
                </a:solidFill>
                <a:latin typeface="Calibri"/>
                <a:cs typeface="+mj-cs"/>
              </a:rPr>
              <a:t>Conditionally agreed CRs</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908146908"/>
              </p:ext>
            </p:extLst>
          </p:nvPr>
        </p:nvGraphicFramePr>
        <p:xfrm>
          <a:off x="423078" y="1881275"/>
          <a:ext cx="10972802" cy="1319285"/>
        </p:xfrm>
        <a:graphic>
          <a:graphicData uri="http://schemas.openxmlformats.org/drawingml/2006/table">
            <a:tbl>
              <a:tblPr/>
              <a:tblGrid>
                <a:gridCol w="1310188">
                  <a:extLst>
                    <a:ext uri="{9D8B030D-6E8A-4147-A177-3AD203B41FA5}">
                      <a16:colId xmlns:a16="http://schemas.microsoft.com/office/drawing/2014/main" xmlns="" val="20000"/>
                    </a:ext>
                  </a:extLst>
                </a:gridCol>
                <a:gridCol w="7356143">
                  <a:extLst>
                    <a:ext uri="{9D8B030D-6E8A-4147-A177-3AD203B41FA5}">
                      <a16:colId xmlns:a16="http://schemas.microsoft.com/office/drawing/2014/main" xmlns=""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95250" indent="0" algn="l" fontAlgn="b"/>
                      <a:r>
                        <a:rPr lang="fr-FR" sz="1400" b="0" i="0" u="none" strike="noStrike" dirty="0">
                          <a:solidFill>
                            <a:srgbClr val="000000"/>
                          </a:solidFill>
                          <a:effectLst/>
                          <a:latin typeface="+mn-lt"/>
                        </a:rPr>
                        <a:t>S5-193399</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Update 5GC Information Service to align with Managed Service Definition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a:solidFill>
                            <a:srgbClr val="000000"/>
                          </a:solidFill>
                          <a:effectLst/>
                          <a:latin typeface="+mn-lt"/>
                        </a:rPr>
                        <a:t>Nokia, Nokia Shanghai Bell</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dirty="0">
                          <a:solidFill>
                            <a:srgbClr val="000000"/>
                          </a:solidFill>
                          <a:effectLst/>
                          <a:latin typeface="+mn-lt"/>
                        </a:rPr>
                        <a:t>S5-193406</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a:solidFill>
                            <a:srgbClr val="000000"/>
                          </a:solidFill>
                          <a:effectLst/>
                          <a:latin typeface="+mn-lt"/>
                        </a:rPr>
                        <a:t>CR Rel-16 28.541 </a:t>
                      </a:r>
                      <a:r>
                        <a:rPr lang="fr-FR" sz="1400" b="0" i="0" u="none" strike="noStrike" dirty="0" err="1">
                          <a:solidFill>
                            <a:srgbClr val="000000"/>
                          </a:solidFill>
                          <a:effectLst/>
                          <a:latin typeface="+mn-lt"/>
                        </a:rPr>
                        <a:t>Add</a:t>
                      </a:r>
                      <a:r>
                        <a:rPr lang="fr-FR" sz="1400" b="0" i="0" u="none" strike="noStrike" dirty="0">
                          <a:solidFill>
                            <a:srgbClr val="000000"/>
                          </a:solidFill>
                          <a:effectLst/>
                          <a:latin typeface="+mn-lt"/>
                        </a:rPr>
                        <a:t> </a:t>
                      </a:r>
                      <a:r>
                        <a:rPr lang="fr-FR" sz="1400" b="0" i="0" u="none" strike="noStrike" dirty="0" err="1">
                          <a:solidFill>
                            <a:srgbClr val="000000"/>
                          </a:solidFill>
                          <a:effectLst/>
                          <a:latin typeface="+mn-lt"/>
                        </a:rPr>
                        <a:t>datatype</a:t>
                      </a:r>
                      <a:r>
                        <a:rPr lang="fr-FR" sz="1400" b="0" i="0" u="none" strike="noStrike" dirty="0">
                          <a:solidFill>
                            <a:srgbClr val="000000"/>
                          </a:solidFill>
                          <a:effectLst/>
                          <a:latin typeface="+mn-lt"/>
                        </a:rPr>
                        <a:t> </a:t>
                      </a:r>
                      <a:r>
                        <a:rPr lang="fr-FR" sz="1400" b="0" i="0" u="none" strike="noStrike" dirty="0" err="1">
                          <a:solidFill>
                            <a:srgbClr val="000000"/>
                          </a:solidFill>
                          <a:effectLst/>
                          <a:latin typeface="+mn-lt"/>
                        </a:rPr>
                        <a:t>definition</a:t>
                      </a:r>
                      <a:r>
                        <a:rPr lang="fr-FR" sz="1400" b="0" i="0" u="none" strike="noStrike" dirty="0">
                          <a:solidFill>
                            <a:srgbClr val="000000"/>
                          </a:solidFill>
                          <a:effectLst/>
                          <a:latin typeface="+mn-lt"/>
                        </a:rPr>
                        <a:t> for </a:t>
                      </a:r>
                      <a:r>
                        <a:rPr lang="fr-FR" sz="1400" b="0" i="0" u="none" strike="noStrike" dirty="0" err="1">
                          <a:solidFill>
                            <a:srgbClr val="000000"/>
                          </a:solidFill>
                          <a:effectLst/>
                          <a:latin typeface="+mn-lt"/>
                        </a:rPr>
                        <a:t>NfProfile</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31966440"/>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(9/10)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098069972"/>
              </p:ext>
            </p:extLst>
          </p:nvPr>
        </p:nvGraphicFramePr>
        <p:xfrm>
          <a:off x="286603" y="1374072"/>
          <a:ext cx="11586948" cy="4600737"/>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Trace Management in the context of Services Based Management Architecture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TM_SBMA</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820036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Sept. 2019 (Previously 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Discussed the NRM methodology for configurable trace. Reached an agreement on the full alignment between configurable PM, configurable notifications and configurable Trace. Offline work prior to SA5#125AH will follow.</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998633000"/>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(10/10)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589502336"/>
              </p:ext>
            </p:extLst>
          </p:nvPr>
        </p:nvGraphicFramePr>
        <p:xfrm>
          <a:off x="286603" y="1374072"/>
          <a:ext cx="11586948" cy="4600737"/>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Integration of ONAP and 3GPP 5G management framework</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ONAP3GPP</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830026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AT&amp;T</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5% -&gt; 10</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SA#87 - March 2020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One CR to TS 28.532 dealing with adding a RESTful HTTP-based fault supervision solution for integration with ONAP VES --- was presented and discussed.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One CR to TS 28.532 dealing with adding a new NRM fragment supporting the management of notifications recipients was presented and discussed.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One CR to TS 28.533 to add examples to the Annex of the ONAP DCAE Collection Framework and Controllers utilizing 3GPP management services was presented and discussed.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 see next slide.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901693936"/>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383181"/>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Integration of ONAP and 3GPP 5G management framework</a:t>
            </a:r>
          </a:p>
          <a:p>
            <a:pPr algn="ctr">
              <a:defRPr/>
            </a:pPr>
            <a:r>
              <a:rPr lang="en-US" altLang="zh-CN" sz="2800" kern="0" dirty="0" smtClean="0">
                <a:solidFill>
                  <a:srgbClr val="FF0000"/>
                </a:solidFill>
                <a:latin typeface="Calibri"/>
                <a:cs typeface="+mj-cs"/>
              </a:rPr>
              <a:t>CRs for approval by SA5 closing plenary</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39868660"/>
              </p:ext>
            </p:extLst>
          </p:nvPr>
        </p:nvGraphicFramePr>
        <p:xfrm>
          <a:off x="423078" y="1881275"/>
          <a:ext cx="10972802" cy="1460472"/>
        </p:xfrm>
        <a:graphic>
          <a:graphicData uri="http://schemas.openxmlformats.org/drawingml/2006/table">
            <a:tbl>
              <a:tblPr/>
              <a:tblGrid>
                <a:gridCol w="1310188">
                  <a:extLst>
                    <a:ext uri="{9D8B030D-6E8A-4147-A177-3AD203B41FA5}">
                      <a16:colId xmlns:a16="http://schemas.microsoft.com/office/drawing/2014/main" xmlns="" val="20000"/>
                    </a:ext>
                  </a:extLst>
                </a:gridCol>
                <a:gridCol w="7356143">
                  <a:extLst>
                    <a:ext uri="{9D8B030D-6E8A-4147-A177-3AD203B41FA5}">
                      <a16:colId xmlns:a16="http://schemas.microsoft.com/office/drawing/2014/main" xmlns=""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95250" indent="0" algn="l" fontAlgn="ctr"/>
                      <a:r>
                        <a:rPr lang="fr-FR" sz="1400" b="0" i="0" u="none" strike="noStrike" dirty="0" smtClean="0">
                          <a:solidFill>
                            <a:srgbClr val="000000"/>
                          </a:solidFill>
                          <a:effectLst/>
                          <a:latin typeface="+mn-lt"/>
                        </a:rPr>
                        <a:t>S5-193412</a:t>
                      </a:r>
                      <a:endParaRPr lang="fr-FR" sz="1400" b="0" i="0" u="none" strike="noStrike" dirty="0">
                        <a:solidFill>
                          <a:srgbClr val="000000"/>
                        </a:solidFill>
                        <a:effectLst/>
                        <a:latin typeface="+mn-lt"/>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ctr"/>
                      <a:r>
                        <a:rPr lang="en-US" sz="1400" b="0" i="0" u="none" strike="noStrike" dirty="0" smtClean="0">
                          <a:solidFill>
                            <a:srgbClr val="000000"/>
                          </a:solidFill>
                          <a:effectLst/>
                          <a:latin typeface="+mn-lt"/>
                        </a:rPr>
                        <a:t>Rel-16 CR 28.533 Add examples of ONAP utilizing the </a:t>
                      </a:r>
                      <a:r>
                        <a:rPr lang="en-US" sz="1400" b="0" i="0" u="none" strike="noStrike" dirty="0" err="1" smtClean="0">
                          <a:solidFill>
                            <a:srgbClr val="000000"/>
                          </a:solidFill>
                          <a:effectLst/>
                          <a:latin typeface="+mn-lt"/>
                        </a:rPr>
                        <a:t>MnSs</a:t>
                      </a:r>
                      <a:r>
                        <a:rPr lang="en-US" sz="1400" b="0" i="0" u="none" strike="noStrike" dirty="0" smtClean="0">
                          <a:solidFill>
                            <a:srgbClr val="000000"/>
                          </a:solidFill>
                          <a:effectLst/>
                          <a:latin typeface="+mn-lt"/>
                        </a:rPr>
                        <a:t> provided by 3GPP </a:t>
                      </a:r>
                      <a:r>
                        <a:rPr lang="en-US" sz="1400" b="0" i="0" u="none" strike="noStrike" dirty="0" err="1" smtClean="0">
                          <a:solidFill>
                            <a:srgbClr val="000000"/>
                          </a:solidFill>
                          <a:effectLst/>
                          <a:latin typeface="+mn-lt"/>
                        </a:rPr>
                        <a:t>MnS</a:t>
                      </a:r>
                      <a:r>
                        <a:rPr lang="en-US" sz="1400" b="0" i="0" u="none" strike="noStrike" dirty="0" smtClean="0">
                          <a:solidFill>
                            <a:srgbClr val="000000"/>
                          </a:solidFill>
                          <a:effectLst/>
                          <a:latin typeface="+mn-lt"/>
                        </a:rPr>
                        <a:t> Producer </a:t>
                      </a:r>
                      <a:endParaRPr lang="en-US" sz="1400" b="0" i="0" u="none" strike="noStrike" dirty="0">
                        <a:solidFill>
                          <a:srgbClr val="000000"/>
                        </a:solidFill>
                        <a:effectLst/>
                        <a:latin typeface="+mn-lt"/>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ctr"/>
                      <a:r>
                        <a:rPr lang="fr-FR" sz="1400" b="0" i="0" u="none" strike="noStrike" dirty="0" smtClean="0">
                          <a:solidFill>
                            <a:srgbClr val="000000"/>
                          </a:solidFill>
                          <a:effectLst/>
                          <a:latin typeface="+mn-lt"/>
                        </a:rPr>
                        <a:t>Huawei</a:t>
                      </a:r>
                      <a:endParaRPr lang="fr-FR" sz="1400" b="0" i="0" u="none" strike="noStrike" dirty="0">
                        <a:solidFill>
                          <a:srgbClr val="000000"/>
                        </a:solidFill>
                        <a:effectLst/>
                        <a:latin typeface="+mn-lt"/>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ctr"/>
                      <a:r>
                        <a:rPr lang="fr-FR" sz="1400" b="0" i="0" u="none" strike="noStrike" dirty="0" smtClean="0">
                          <a:solidFill>
                            <a:srgbClr val="000000"/>
                          </a:solidFill>
                          <a:effectLst/>
                          <a:latin typeface="+mn-lt"/>
                        </a:rPr>
                        <a:t>S5-193519</a:t>
                      </a:r>
                      <a:endParaRPr lang="fr-FR" sz="1400" b="0" i="0" u="none" strike="noStrike" dirty="0">
                        <a:solidFill>
                          <a:srgbClr val="000000"/>
                        </a:solidFill>
                        <a:effectLst/>
                        <a:latin typeface="+mn-lt"/>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ctr"/>
                      <a:r>
                        <a:rPr lang="en-US" sz="1400" b="0" i="0" u="none" strike="noStrike" dirty="0" smtClean="0">
                          <a:solidFill>
                            <a:srgbClr val="000000"/>
                          </a:solidFill>
                          <a:effectLst/>
                          <a:latin typeface="+mn-lt"/>
                        </a:rPr>
                        <a:t>Add RESTful HTTP-based solution set of fault supervision for integration with ONAP VES </a:t>
                      </a:r>
                      <a:endParaRPr lang="en-US" sz="1400" b="0" i="0" u="none" strike="noStrike" dirty="0">
                        <a:solidFill>
                          <a:srgbClr val="000000"/>
                        </a:solidFill>
                        <a:effectLst/>
                        <a:latin typeface="+mn-lt"/>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ctr"/>
                      <a:r>
                        <a:rPr lang="fr-FR" sz="1400" b="0" i="0" u="none" strike="noStrike" dirty="0" smtClean="0">
                          <a:solidFill>
                            <a:srgbClr val="000000"/>
                          </a:solidFill>
                          <a:effectLst/>
                          <a:latin typeface="+mn-lt"/>
                        </a:rPr>
                        <a:t>AT&amp;T, Deutsche Telekom, Nokia, Orange</a:t>
                      </a:r>
                      <a:endParaRPr lang="fr-FR" sz="1400" b="0" i="0" u="none" strike="noStrike" dirty="0">
                        <a:solidFill>
                          <a:srgbClr val="000000"/>
                        </a:solidFill>
                        <a:effectLst/>
                        <a:latin typeface="+mn-lt"/>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485500614"/>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(1/8)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96648883"/>
              </p:ext>
            </p:extLst>
          </p:nvPr>
        </p:nvGraphicFramePr>
        <p:xfrm>
          <a:off x="189186" y="1360424"/>
          <a:ext cx="11824139" cy="4782866"/>
        </p:xfrm>
        <a:graphic>
          <a:graphicData uri="http://schemas.openxmlformats.org/drawingml/2006/table">
            <a:tbl>
              <a:tblPr/>
              <a:tblGrid>
                <a:gridCol w="1848850">
                  <a:extLst>
                    <a:ext uri="{9D8B030D-6E8A-4147-A177-3AD203B41FA5}">
                      <a16:colId xmlns="" xmlns:a16="http://schemas.microsoft.com/office/drawing/2014/main" val="20000"/>
                    </a:ext>
                  </a:extLst>
                </a:gridCol>
                <a:gridCol w="4046842">
                  <a:extLst>
                    <a:ext uri="{9D8B030D-6E8A-4147-A177-3AD203B41FA5}">
                      <a16:colId xmlns="" xmlns:a16="http://schemas.microsoft.com/office/drawing/2014/main" val="20001"/>
                    </a:ext>
                  </a:extLst>
                </a:gridCol>
                <a:gridCol w="3026042"/>
                <a:gridCol w="2902405">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protocol enhancement for real time communication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FS_PROTIMP</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800037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28.823</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306958927"/>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(2/8)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39508922"/>
              </p:ext>
            </p:extLst>
          </p:nvPr>
        </p:nvGraphicFramePr>
        <p:xfrm>
          <a:off x="835573" y="1381368"/>
          <a:ext cx="10537719" cy="4782866"/>
        </p:xfrm>
        <a:graphic>
          <a:graphicData uri="http://schemas.openxmlformats.org/drawingml/2006/table">
            <a:tbl>
              <a:tblPr/>
              <a:tblGrid>
                <a:gridCol w="1647702">
                  <a:extLst>
                    <a:ext uri="{9D8B030D-6E8A-4147-A177-3AD203B41FA5}">
                      <a16:colId xmlns="" xmlns:a16="http://schemas.microsoft.com/office/drawing/2014/main" val="20000"/>
                    </a:ext>
                  </a:extLst>
                </a:gridCol>
                <a:gridCol w="3606562">
                  <a:extLst>
                    <a:ext uri="{9D8B030D-6E8A-4147-A177-3AD203B41FA5}">
                      <a16:colId xmlns="" xmlns:a16="http://schemas.microsoft.com/office/drawing/2014/main" val="20001"/>
                    </a:ext>
                  </a:extLst>
                </a:gridCol>
                <a:gridCol w="2696821"/>
                <a:gridCol w="2586634">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management aspects of edge computing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FS_MAN_EC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800039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50%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65</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28.803</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mj-lt"/>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contributions to:</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text in introduction clause;</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a solution for end-to-end performance assurance</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the conclusion for the study</a:t>
                      </a:r>
                    </a:p>
                    <a:p>
                      <a:pPr marL="285750" lvl="0" indent="-285750">
                        <a:buFont typeface="Arial" panose="020B0604020202020204" pitchFamily="34" charset="0"/>
                        <a:buChar char="•"/>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agreed to send TR 28.803 to SA plenary for information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455001826"/>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(3/8)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7663479"/>
              </p:ext>
            </p:extLst>
          </p:nvPr>
        </p:nvGraphicFramePr>
        <p:xfrm>
          <a:off x="835573" y="1367720"/>
          <a:ext cx="11146630" cy="4782866"/>
        </p:xfrm>
        <a:graphic>
          <a:graphicData uri="http://schemas.openxmlformats.org/drawingml/2006/table">
            <a:tbl>
              <a:tblPr/>
              <a:tblGrid>
                <a:gridCol w="1742913">
                  <a:extLst>
                    <a:ext uri="{9D8B030D-6E8A-4147-A177-3AD203B41FA5}">
                      <a16:colId xmlns="" xmlns:a16="http://schemas.microsoft.com/office/drawing/2014/main" val="20000"/>
                    </a:ext>
                  </a:extLst>
                </a:gridCol>
                <a:gridCol w="3814963">
                  <a:extLst>
                    <a:ext uri="{9D8B030D-6E8A-4147-A177-3AD203B41FA5}">
                      <a16:colId xmlns="" xmlns:a16="http://schemas.microsoft.com/office/drawing/2014/main" val="20001"/>
                    </a:ext>
                  </a:extLst>
                </a:gridCol>
                <a:gridCol w="2852654"/>
                <a:gridCol w="2736100">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tenancy concept in 5G networks and network slicing management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FS_TENANCYC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810022</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26% -&gt;</a:t>
                      </a:r>
                      <a:r>
                        <a:rPr kumimoji="0" lang="en-US"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40</a:t>
                      </a:r>
                      <a:r>
                        <a:rPr kumimoji="0" lang="en-US"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28.804</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tenancy concept in context of:</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Representation for tenant in 3GPP management system</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Management entity handling for tenant in 3GPP management system</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Adding tenant type description </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Adding definition Tenant in 3GPP management system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471791641"/>
      </p:ext>
    </p:ext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(4/8)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647827020"/>
              </p:ext>
            </p:extLst>
          </p:nvPr>
        </p:nvGraphicFramePr>
        <p:xfrm>
          <a:off x="835573" y="1354072"/>
          <a:ext cx="10537719" cy="4782866"/>
        </p:xfrm>
        <a:graphic>
          <a:graphicData uri="http://schemas.openxmlformats.org/drawingml/2006/table">
            <a:tbl>
              <a:tblPr/>
              <a:tblGrid>
                <a:gridCol w="1647702">
                  <a:extLst>
                    <a:ext uri="{9D8B030D-6E8A-4147-A177-3AD203B41FA5}">
                      <a16:colId xmlns="" xmlns:a16="http://schemas.microsoft.com/office/drawing/2014/main" val="20000"/>
                    </a:ext>
                  </a:extLst>
                </a:gridCol>
                <a:gridCol w="3606562">
                  <a:extLst>
                    <a:ext uri="{9D8B030D-6E8A-4147-A177-3AD203B41FA5}">
                      <a16:colId xmlns="" xmlns:a16="http://schemas.microsoft.com/office/drawing/2014/main" val="20001"/>
                    </a:ext>
                  </a:extLst>
                </a:gridCol>
                <a:gridCol w="2696821"/>
                <a:gridCol w="2586634">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management aspects of communication services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FS_CSMAN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70% -&gt; </a:t>
                      </a:r>
                      <a:r>
                        <a:rPr kumimoji="0" lang="en-US"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75%</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28.805</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18 contributions. The treated contributions include further clarifications in the concepts and background clause outlining relationship between communication services and management concepts, updates to and new to use cases and requirement where also introduced. The group made good progress in understanding the scope of management of communication services.</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agreed to send the draft TR 28.805  to SA for information (cf. S5-193232). </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471791641"/>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Outgoing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90499600"/>
              </p:ext>
            </p:extLst>
          </p:nvPr>
        </p:nvGraphicFramePr>
        <p:xfrm>
          <a:off x="109183" y="1923229"/>
          <a:ext cx="11778017" cy="1183099"/>
        </p:xfrm>
        <a:graphic>
          <a:graphicData uri="http://schemas.openxmlformats.org/drawingml/2006/table">
            <a:tbl>
              <a:tblPr firstRow="1" bandRow="1">
                <a:tableStyleId>{5C22544A-7EE6-4342-B048-85BDC9FD1C3A}</a:tableStyleId>
              </a:tblPr>
              <a:tblGrid>
                <a:gridCol w="1194718">
                  <a:extLst>
                    <a:ext uri="{9D8B030D-6E8A-4147-A177-3AD203B41FA5}">
                      <a16:colId xmlns:a16="http://schemas.microsoft.com/office/drawing/2014/main" xmlns="" val="570476699"/>
                    </a:ext>
                  </a:extLst>
                </a:gridCol>
                <a:gridCol w="6065890">
                  <a:extLst>
                    <a:ext uri="{9D8B030D-6E8A-4147-A177-3AD203B41FA5}">
                      <a16:colId xmlns:a16="http://schemas.microsoft.com/office/drawing/2014/main" xmlns="" val="2618836924"/>
                    </a:ext>
                  </a:extLst>
                </a:gridCol>
                <a:gridCol w="1514902">
                  <a:extLst>
                    <a:ext uri="{9D8B030D-6E8A-4147-A177-3AD203B41FA5}">
                      <a16:colId xmlns:a16="http://schemas.microsoft.com/office/drawing/2014/main" xmlns="" val="3016348962"/>
                    </a:ext>
                  </a:extLst>
                </a:gridCol>
                <a:gridCol w="1460310">
                  <a:extLst>
                    <a:ext uri="{9D8B030D-6E8A-4147-A177-3AD203B41FA5}">
                      <a16:colId xmlns:a16="http://schemas.microsoft.com/office/drawing/2014/main" xmlns="" val="3690116950"/>
                    </a:ext>
                  </a:extLst>
                </a:gridCol>
                <a:gridCol w="1542197">
                  <a:extLst>
                    <a:ext uri="{9D8B030D-6E8A-4147-A177-3AD203B41FA5}">
                      <a16:colId xmlns:a16="http://schemas.microsoft.com/office/drawing/2014/main" xmlns="" val="2952368263"/>
                    </a:ext>
                  </a:extLst>
                </a:gridCol>
              </a:tblGrid>
              <a:tr h="869200">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313899">
                <a:tc>
                  <a:txBody>
                    <a:bodyPr/>
                    <a:lstStyle/>
                    <a:p>
                      <a:pPr marL="95250" indent="0" algn="l" fontAlgn="ctr"/>
                      <a:r>
                        <a:rPr lang="fr-FR" sz="1400" b="0" i="0" u="none" strike="noStrike" dirty="0" smtClean="0">
                          <a:solidFill>
                            <a:srgbClr val="000000"/>
                          </a:solidFill>
                          <a:effectLst/>
                          <a:latin typeface="+mn-lt"/>
                        </a:rPr>
                        <a:t>S5-193391</a:t>
                      </a: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en-US" sz="1400" b="0" i="0" u="none" strike="noStrike" dirty="0" smtClean="0">
                          <a:solidFill>
                            <a:srgbClr val="000000"/>
                          </a:solidFill>
                          <a:effectLst/>
                          <a:latin typeface="+mn-lt"/>
                        </a:rPr>
                        <a:t>LS on Data activity reporting </a:t>
                      </a:r>
                      <a:endParaRPr lang="en-US"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fontAlgn="t" latinLnBrk="0" hangingPunct="1"/>
                      <a:r>
                        <a:rPr lang="fr-FR" sz="1400" b="0" i="0" u="none" strike="noStrike" kern="1200" dirty="0" smtClean="0">
                          <a:solidFill>
                            <a:srgbClr val="000000"/>
                          </a:solidFill>
                          <a:effectLst/>
                          <a:latin typeface="+mn-lt"/>
                          <a:ea typeface="+mn-ea"/>
                          <a:cs typeface="+mn-cs"/>
                        </a:rPr>
                        <a:t>RAN3</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r>
                        <a:rPr lang="fr-FR" sz="1400" dirty="0" smtClean="0">
                          <a:latin typeface="+mn-lt"/>
                        </a:rPr>
                        <a:t>RAN2</a:t>
                      </a:r>
                      <a:endParaRPr lang="fr-FR" sz="1400" dirty="0">
                        <a:latin typeface="+mn-lt"/>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(5/8)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663890265"/>
              </p:ext>
            </p:extLst>
          </p:nvPr>
        </p:nvGraphicFramePr>
        <p:xfrm>
          <a:off x="245660" y="1367720"/>
          <a:ext cx="11764370" cy="5017376"/>
        </p:xfrm>
        <a:graphic>
          <a:graphicData uri="http://schemas.openxmlformats.org/drawingml/2006/table">
            <a:tbl>
              <a:tblPr/>
              <a:tblGrid>
                <a:gridCol w="1839504">
                  <a:extLst>
                    <a:ext uri="{9D8B030D-6E8A-4147-A177-3AD203B41FA5}">
                      <a16:colId xmlns="" xmlns:a16="http://schemas.microsoft.com/office/drawing/2014/main" val="20000"/>
                    </a:ext>
                  </a:extLst>
                </a:gridCol>
                <a:gridCol w="4026386">
                  <a:extLst>
                    <a:ext uri="{9D8B030D-6E8A-4147-A177-3AD203B41FA5}">
                      <a16:colId xmlns="" xmlns:a16="http://schemas.microsoft.com/office/drawing/2014/main" val="20001"/>
                    </a:ext>
                  </a:extLst>
                </a:gridCol>
                <a:gridCol w="3010747"/>
                <a:gridCol w="2887733">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Self-Organizing Networks (SON) for 5G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FS_SON_5G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810030</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40%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50</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28.861</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5519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contributions related to the following topics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p>
                      <a:pPr marL="342900" lvl="0" indent="-342900">
                        <a:buFont typeface="+mj-lt"/>
                        <a:buAutoNum type="arabicPeriod"/>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Clarification, correction, and enhancement of legacy SON concept in clause 4.3.</a:t>
                      </a:r>
                    </a:p>
                    <a:p>
                      <a:pPr marL="342900" lvl="0" indent="-342900">
                        <a:buFont typeface="+mj-lt"/>
                        <a:buAutoNum type="arabicPeriod"/>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Use cases:</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Service quality optimization</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Automatic NSI creation</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PCI configuration</a:t>
                      </a:r>
                    </a:p>
                    <a:p>
                      <a:pPr marL="895335" lvl="1"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28.803 solution for ANR optimization</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Beam optimization in CCO</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Cross-slice network resource optimization</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Multi-dimensional Resource Optimization</a:t>
                      </a:r>
                    </a:p>
                    <a:p>
                      <a:pPr marL="342900" lvl="0" indent="-342900">
                        <a:buFont typeface="+mj-lt"/>
                        <a:buAutoNum type="arabicPeriod"/>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Solution for ANR optimization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471791641"/>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(6/8)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13921174"/>
              </p:ext>
            </p:extLst>
          </p:nvPr>
        </p:nvGraphicFramePr>
        <p:xfrm>
          <a:off x="245660" y="1367720"/>
          <a:ext cx="11764369" cy="4782866"/>
        </p:xfrm>
        <a:graphic>
          <a:graphicData uri="http://schemas.openxmlformats.org/drawingml/2006/table">
            <a:tbl>
              <a:tblPr/>
              <a:tblGrid>
                <a:gridCol w="1839504">
                  <a:extLst>
                    <a:ext uri="{9D8B030D-6E8A-4147-A177-3AD203B41FA5}">
                      <a16:colId xmlns="" xmlns:a16="http://schemas.microsoft.com/office/drawing/2014/main" val="20000"/>
                    </a:ext>
                  </a:extLst>
                </a:gridCol>
                <a:gridCol w="4026386">
                  <a:extLst>
                    <a:ext uri="{9D8B030D-6E8A-4147-A177-3AD203B41FA5}">
                      <a16:colId xmlns="" xmlns:a16="http://schemas.microsoft.com/office/drawing/2014/main" val="20001"/>
                    </a:ext>
                  </a:extLst>
                </a:gridCol>
                <a:gridCol w="3010746"/>
                <a:gridCol w="2887733">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non-file-based trace reporting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FS_OAM_RTT</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820037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28.806</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47847424"/>
      </p:ext>
    </p:extLst>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(7/8)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45681577"/>
              </p:ext>
            </p:extLst>
          </p:nvPr>
        </p:nvGraphicFramePr>
        <p:xfrm>
          <a:off x="245660" y="1367720"/>
          <a:ext cx="11764369" cy="4782866"/>
        </p:xfrm>
        <a:graphic>
          <a:graphicData uri="http://schemas.openxmlformats.org/drawingml/2006/table">
            <a:tbl>
              <a:tblPr/>
              <a:tblGrid>
                <a:gridCol w="1839504">
                  <a:extLst>
                    <a:ext uri="{9D8B030D-6E8A-4147-A177-3AD203B41FA5}">
                      <a16:colId xmlns="" xmlns:a16="http://schemas.microsoft.com/office/drawing/2014/main" val="20000"/>
                    </a:ext>
                  </a:extLst>
                </a:gridCol>
                <a:gridCol w="4026386">
                  <a:extLst>
                    <a:ext uri="{9D8B030D-6E8A-4147-A177-3AD203B41FA5}">
                      <a16:colId xmlns="" xmlns:a16="http://schemas.microsoft.com/office/drawing/2014/main" val="20001"/>
                    </a:ext>
                  </a:extLst>
                </a:gridCol>
                <a:gridCol w="3010746"/>
                <a:gridCol w="2887733">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non-public networks management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FS_OAM_NPN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830024</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2%</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28.807</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and agreed the initial skeleton.</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001008130"/>
      </p:ext>
    </p:extLst>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(8/8)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485965961"/>
              </p:ext>
            </p:extLst>
          </p:nvPr>
        </p:nvGraphicFramePr>
        <p:xfrm>
          <a:off x="245660" y="1367720"/>
          <a:ext cx="11764369" cy="4782866"/>
        </p:xfrm>
        <a:graphic>
          <a:graphicData uri="http://schemas.openxmlformats.org/drawingml/2006/table">
            <a:tbl>
              <a:tblPr/>
              <a:tblGrid>
                <a:gridCol w="1839504">
                  <a:extLst>
                    <a:ext uri="{9D8B030D-6E8A-4147-A177-3AD203B41FA5}">
                      <a16:colId xmlns="" xmlns:a16="http://schemas.microsoft.com/office/drawing/2014/main" val="20000"/>
                    </a:ext>
                  </a:extLst>
                </a:gridCol>
                <a:gridCol w="4026386">
                  <a:extLst>
                    <a:ext uri="{9D8B030D-6E8A-4147-A177-3AD203B41FA5}">
                      <a16:colId xmlns="" xmlns:a16="http://schemas.microsoft.com/office/drawing/2014/main" val="20001"/>
                    </a:ext>
                  </a:extLst>
                </a:gridCol>
                <a:gridCol w="3010746"/>
                <a:gridCol w="2887733">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management and orchestration aspects with integrated satellite components in a 5G network</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FS_5GSAT_MO</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smtClean="0">
                          <a:solidFill>
                            <a:schemeClr val="tx1"/>
                          </a:solidFill>
                          <a:effectLst/>
                          <a:latin typeface="+mn-lt"/>
                          <a:ea typeface="+mn-ea"/>
                          <a:cs typeface="+mn-cs"/>
                        </a:rPr>
                        <a:t>830025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Thales</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10 %</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smtClean="0">
                          <a:ln>
                            <a:noFill/>
                          </a:ln>
                          <a:solidFill>
                            <a:schemeClr val="tx1"/>
                          </a:solidFill>
                          <a:effectLst/>
                          <a:latin typeface="Calibri" pitchFamily="34" charset="0"/>
                          <a:ea typeface="宋体" pitchFamily="2" charset="-122"/>
                          <a:cs typeface="Arial" charset="0"/>
                        </a:rPr>
                        <a:t>TR 28.808</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sketelon</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of the Technical Report was created.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introduction and the scope of the technical report were approved.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3 use cases have been introduced with the associated potential requirements.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001008130"/>
      </p:ext>
    </p:extLst>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SA#84</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13939942"/>
              </p:ext>
            </p:extLst>
          </p:nvPr>
        </p:nvGraphicFramePr>
        <p:xfrm>
          <a:off x="263778" y="2216380"/>
          <a:ext cx="11776295" cy="1816670"/>
        </p:xfrm>
        <a:graphic>
          <a:graphicData uri="http://schemas.openxmlformats.org/drawingml/2006/table">
            <a:tbl>
              <a:tblPr firstRow="1" bandRow="1">
                <a:tableStyleId>{5C22544A-7EE6-4342-B048-85BDC9FD1C3A}</a:tableStyleId>
              </a:tblPr>
              <a:tblGrid>
                <a:gridCol w="1182414">
                  <a:extLst>
                    <a:ext uri="{9D8B030D-6E8A-4147-A177-3AD203B41FA5}">
                      <a16:colId xmlns="" xmlns:a16="http://schemas.microsoft.com/office/drawing/2014/main" val="570476699"/>
                    </a:ext>
                  </a:extLst>
                </a:gridCol>
                <a:gridCol w="6101020">
                  <a:extLst>
                    <a:ext uri="{9D8B030D-6E8A-4147-A177-3AD203B41FA5}">
                      <a16:colId xmlns="" xmlns:a16="http://schemas.microsoft.com/office/drawing/2014/main" val="2618836924"/>
                    </a:ext>
                  </a:extLst>
                </a:gridCol>
                <a:gridCol w="1560475"/>
                <a:gridCol w="2932386">
                  <a:extLst>
                    <a:ext uri="{9D8B030D-6E8A-4147-A177-3AD203B41FA5}">
                      <a16:colId xmlns="" xmlns:a16="http://schemas.microsoft.com/office/drawing/2014/main" val="3016348962"/>
                    </a:ext>
                  </a:extLst>
                </a:gridCol>
              </a:tblGrid>
              <a:tr h="71092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Sent for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552871">
                <a:tc>
                  <a:txBody>
                    <a:bodyPr/>
                    <a:lstStyle/>
                    <a:p>
                      <a:pPr marL="95250" marR="0" indent="0" algn="l"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S5-193232</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TR 28.805 - Study on management aspects of communication services</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Ericsson</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52871">
                <a:tc>
                  <a:txBody>
                    <a:bodyPr/>
                    <a:lstStyle/>
                    <a:p>
                      <a:pPr marL="95250" marR="0" indent="0" algn="l"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S5-193306</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TR 28.803 - Study on the management aspects of edge computing</a:t>
                      </a:r>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Intel</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633716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Edithelp</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839586538"/>
              </p:ext>
            </p:extLst>
          </p:nvPr>
        </p:nvGraphicFramePr>
        <p:xfrm>
          <a:off x="413903" y="2216380"/>
          <a:ext cx="10981978" cy="1263799"/>
        </p:xfrm>
        <a:graphic>
          <a:graphicData uri="http://schemas.openxmlformats.org/drawingml/2006/table">
            <a:tbl>
              <a:tblPr firstRow="1" bandRow="1">
                <a:tableStyleId>{5C22544A-7EE6-4342-B048-85BDC9FD1C3A}</a:tableStyleId>
              </a:tblPr>
              <a:tblGrid>
                <a:gridCol w="8564747">
                  <a:extLst>
                    <a:ext uri="{9D8B030D-6E8A-4147-A177-3AD203B41FA5}">
                      <a16:colId xmlns="" xmlns:a16="http://schemas.microsoft.com/office/drawing/2014/main" val="2618836924"/>
                    </a:ext>
                  </a:extLst>
                </a:gridCol>
                <a:gridCol w="2417231"/>
              </a:tblGrid>
              <a:tr h="710928">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552871">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60983443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Revised Work Items / Study Items</a:t>
            </a:r>
          </a:p>
        </p:txBody>
      </p:sp>
      <p:graphicFrame>
        <p:nvGraphicFramePr>
          <p:cNvPr id="6" name="Group 76"/>
          <p:cNvGraphicFramePr>
            <a:graphicFrameLocks/>
          </p:cNvGraphicFramePr>
          <p:nvPr>
            <p:extLst>
              <p:ext uri="{D42A27DB-BD31-4B8C-83A1-F6EECF244321}">
                <p14:modId xmlns:p14="http://schemas.microsoft.com/office/powerpoint/2010/main" val="3212754745"/>
              </p:ext>
            </p:extLst>
          </p:nvPr>
        </p:nvGraphicFramePr>
        <p:xfrm>
          <a:off x="205362" y="2017820"/>
          <a:ext cx="11902966" cy="964732"/>
        </p:xfrm>
        <a:graphic>
          <a:graphicData uri="http://schemas.openxmlformats.org/drawingml/2006/table">
            <a:tbl>
              <a:tblPr/>
              <a:tblGrid>
                <a:gridCol w="1346873">
                  <a:extLst>
                    <a:ext uri="{9D8B030D-6E8A-4147-A177-3AD203B41FA5}">
                      <a16:colId xmlns:a16="http://schemas.microsoft.com/office/drawing/2014/main" xmlns="" val="20000"/>
                    </a:ext>
                  </a:extLst>
                </a:gridCol>
                <a:gridCol w="1763640"/>
                <a:gridCol w="6634294">
                  <a:extLst>
                    <a:ext uri="{9D8B030D-6E8A-4147-A177-3AD203B41FA5}">
                      <a16:colId xmlns:a16="http://schemas.microsoft.com/office/drawing/2014/main" xmlns="" val="20001"/>
                    </a:ext>
                  </a:extLst>
                </a:gridCol>
                <a:gridCol w="2158159"/>
              </a:tblGrid>
              <a:tr h="519264">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Type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445468">
                <a:tc>
                  <a:txBody>
                    <a:bodyPr/>
                    <a:lstStyle/>
                    <a:p>
                      <a:pPr marL="95250" indent="0" algn="l" fontAlgn="t"/>
                      <a:r>
                        <a:rPr lang="fr-FR" sz="1400" b="0" i="0" u="none" strike="noStrike" kern="1200" dirty="0" smtClean="0">
                          <a:solidFill>
                            <a:srgbClr val="000000"/>
                          </a:solidFill>
                          <a:effectLst/>
                          <a:latin typeface="+mn-lt"/>
                          <a:ea typeface="+mn-ea"/>
                          <a:cs typeface="+mn-cs"/>
                        </a:rPr>
                        <a:t>S5-193368</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dirty="0" smtClean="0">
                          <a:solidFill>
                            <a:srgbClr val="000000"/>
                          </a:solidFill>
                          <a:effectLst/>
                          <a:latin typeface="+mn-lt"/>
                        </a:rPr>
                        <a:t>WID revised</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400" b="0" i="0" u="none" strike="noStrike" dirty="0" smtClean="0">
                          <a:solidFill>
                            <a:srgbClr val="000000"/>
                          </a:solidFill>
                          <a:effectLst/>
                          <a:latin typeface="+mn-lt"/>
                        </a:rPr>
                        <a:t>Revised WID on energy efficiency of 5G</a:t>
                      </a:r>
                    </a:p>
                    <a:p>
                      <a:pPr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mn-lt"/>
                          <a:ea typeface="+mn-ea"/>
                          <a:cs typeface="+mn-cs"/>
                        </a:rPr>
                        <a:t>Orange</a:t>
                      </a:r>
                      <a:endParaRPr lang="fr-FR" sz="1400" b="0" i="0" u="none" strike="noStrike" kern="1200" dirty="0">
                        <a:solidFill>
                          <a:srgbClr val="000000"/>
                        </a:solidFill>
                        <a:effectLst/>
                        <a:latin typeface="+mn-lt"/>
                        <a:ea typeface="+mn-ea"/>
                        <a:cs typeface="+mn-cs"/>
                      </a:endParaRP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a:t>
            </a:r>
            <a:r>
              <a:rPr lang="en-US" altLang="zh-CN" sz="2800" kern="0" dirty="0">
                <a:solidFill>
                  <a:srgbClr val="FF0000"/>
                </a:solidFill>
                <a:latin typeface="Calibri"/>
                <a:cs typeface="+mj-cs"/>
              </a:rPr>
              <a:t>plenary </a:t>
            </a:r>
            <a:r>
              <a:rPr lang="en-US" altLang="zh-CN" sz="2800" kern="0" dirty="0" smtClean="0">
                <a:solidFill>
                  <a:srgbClr val="FF0000"/>
                </a:solidFill>
                <a:latin typeface="Calibri"/>
                <a:cs typeface="+mj-cs"/>
              </a:rPr>
              <a:t>(</a:t>
            </a:r>
            <a:r>
              <a:rPr lang="en-US" altLang="zh-CN" sz="2800" kern="0" dirty="0" smtClean="0">
                <a:solidFill>
                  <a:srgbClr val="FF0000"/>
                </a:solidFill>
                <a:latin typeface="Calibri"/>
                <a:cs typeface="+mj-cs"/>
              </a:rPr>
              <a:t>1/3)</a:t>
            </a:r>
            <a:endParaRPr lang="en-US" altLang="zh-CN" sz="2800" kern="0" dirty="0">
              <a:solidFill>
                <a:srgbClr val="FF0000"/>
              </a:solidFill>
              <a:latin typeface="Calibri"/>
              <a:cs typeface="+mj-cs"/>
            </a:endParaRPr>
          </a:p>
        </p:txBody>
      </p:sp>
      <p:graphicFrame>
        <p:nvGraphicFramePr>
          <p:cNvPr id="6" name="Group 76"/>
          <p:cNvGraphicFramePr>
            <a:graphicFrameLocks/>
          </p:cNvGraphicFramePr>
          <p:nvPr>
            <p:extLst>
              <p:ext uri="{D42A27DB-BD31-4B8C-83A1-F6EECF244321}">
                <p14:modId xmlns:p14="http://schemas.microsoft.com/office/powerpoint/2010/main" val="1919397542"/>
              </p:ext>
            </p:extLst>
          </p:nvPr>
        </p:nvGraphicFramePr>
        <p:xfrm>
          <a:off x="450373" y="1717490"/>
          <a:ext cx="10972802" cy="3820936"/>
        </p:xfrm>
        <a:graphic>
          <a:graphicData uri="http://schemas.openxmlformats.org/drawingml/2006/table">
            <a:tbl>
              <a:tblPr/>
              <a:tblGrid>
                <a:gridCol w="1310188">
                  <a:extLst>
                    <a:ext uri="{9D8B030D-6E8A-4147-A177-3AD203B41FA5}">
                      <a16:colId xmlns="" xmlns:a16="http://schemas.microsoft.com/office/drawing/2014/main" val="20000"/>
                    </a:ext>
                  </a:extLst>
                </a:gridCol>
                <a:gridCol w="7410735">
                  <a:extLst>
                    <a:ext uri="{9D8B030D-6E8A-4147-A177-3AD203B41FA5}">
                      <a16:colId xmlns="" xmlns:a16="http://schemas.microsoft.com/office/drawing/2014/main" val="20001"/>
                    </a:ext>
                  </a:extLst>
                </a:gridCol>
                <a:gridCol w="2251879"/>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95058">
                <a:tc>
                  <a:txBody>
                    <a:bodyPr/>
                    <a:lstStyle/>
                    <a:p>
                      <a:pPr marL="95250" indent="0" algn="l" fontAlgn="b"/>
                      <a:r>
                        <a:rPr lang="fr-FR" sz="1400" b="0" i="0" u="none" strike="noStrike" dirty="0">
                          <a:solidFill>
                            <a:srgbClr val="000000"/>
                          </a:solidFill>
                          <a:effectLst/>
                          <a:latin typeface="+mn-lt"/>
                        </a:rPr>
                        <a:t>S5-193139</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Rel-15 CR TS 28.541 Remove attribute </a:t>
                      </a:r>
                      <a:r>
                        <a:rPr lang="en-US" sz="1400" b="0" i="0" u="none" strike="noStrike" dirty="0" err="1">
                          <a:solidFill>
                            <a:srgbClr val="000000"/>
                          </a:solidFill>
                          <a:effectLst/>
                          <a:latin typeface="+mn-lt"/>
                        </a:rPr>
                        <a:t>availabilityStatus</a:t>
                      </a:r>
                      <a:r>
                        <a:rPr lang="en-US" sz="1400" b="0" i="0" u="none" strike="noStrike" dirty="0">
                          <a:solidFill>
                            <a:srgbClr val="000000"/>
                          </a:solidFill>
                          <a:effectLst/>
                          <a:latin typeface="+mn-lt"/>
                        </a:rPr>
                        <a:t> in </a:t>
                      </a:r>
                      <a:r>
                        <a:rPr lang="en-US" sz="1400" b="0" i="0" u="none" strike="noStrike" dirty="0" err="1">
                          <a:solidFill>
                            <a:srgbClr val="000000"/>
                          </a:solidFill>
                          <a:effectLst/>
                          <a:latin typeface="+mn-lt"/>
                        </a:rPr>
                        <a:t>NRCellDU</a:t>
                      </a:r>
                      <a:r>
                        <a:rPr lang="en-US" sz="1400" b="0" i="0" u="none" strike="noStrike" dirty="0">
                          <a:solidFill>
                            <a:srgbClr val="000000"/>
                          </a:solidFill>
                          <a:effectLst/>
                          <a:latin typeface="+mn-lt"/>
                        </a:rPr>
                        <a:t> IOC</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err="1">
                          <a:solidFill>
                            <a:srgbClr val="000000"/>
                          </a:solidFill>
                          <a:effectLst/>
                          <a:latin typeface="+mn-lt"/>
                        </a:rPr>
                        <a:t>Huawei,Ericsson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S5-193140</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Rel-16 CR TS 28.541 Remove attribute availabilityStatus in NRCellDU IOC</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Huawei,Ericsson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S5-193240</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Correct definition of configuredMaxTxPower</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S5-193271</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Correction of F1 measurements</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S5-193272</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Correction of F1 measurements</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S5-193277</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CR R15 32421-F00 Update eNB/NG-RAN List of interfaces for NSA support of trace activation of trace activation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Ericsson, NTT DOCOMO</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S5-193304</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Fix the implementation errors</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Nokia, Nokia Shanghai Bell</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S5-193356</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Corrections of the document references information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S5-193357</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Corrections of the document references information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dirty="0">
                          <a:solidFill>
                            <a:srgbClr val="000000"/>
                          </a:solidFill>
                          <a:effectLst/>
                          <a:latin typeface="+mn-lt"/>
                        </a:rPr>
                        <a:t>S5-193358</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Corrections of the document references information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134288099"/>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a:t>
            </a:r>
            <a:r>
              <a:rPr lang="en-US" altLang="zh-CN" sz="2800" kern="0" dirty="0">
                <a:solidFill>
                  <a:srgbClr val="FF0000"/>
                </a:solidFill>
                <a:latin typeface="Calibri"/>
              </a:rPr>
              <a:t> </a:t>
            </a:r>
            <a:r>
              <a:rPr lang="en-US" altLang="zh-CN" sz="2800" kern="0" dirty="0" smtClean="0">
                <a:solidFill>
                  <a:srgbClr val="FF0000"/>
                </a:solidFill>
                <a:latin typeface="Calibri"/>
              </a:rPr>
              <a:t>(</a:t>
            </a:r>
            <a:r>
              <a:rPr lang="en-US" altLang="zh-CN" sz="2800" kern="0" dirty="0" smtClean="0">
                <a:solidFill>
                  <a:srgbClr val="FF0000"/>
                </a:solidFill>
                <a:latin typeface="Calibri"/>
              </a:rPr>
              <a:t>2/3)</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02225448"/>
              </p:ext>
            </p:extLst>
          </p:nvPr>
        </p:nvGraphicFramePr>
        <p:xfrm>
          <a:off x="423078" y="1635611"/>
          <a:ext cx="10972802" cy="3679749"/>
        </p:xfrm>
        <a:graphic>
          <a:graphicData uri="http://schemas.openxmlformats.org/drawingml/2006/table">
            <a:tbl>
              <a:tblPr/>
              <a:tblGrid>
                <a:gridCol w="1310188">
                  <a:extLst>
                    <a:ext uri="{9D8B030D-6E8A-4147-A177-3AD203B41FA5}">
                      <a16:colId xmlns="" xmlns:a16="http://schemas.microsoft.com/office/drawing/2014/main" val="20000"/>
                    </a:ext>
                  </a:extLst>
                </a:gridCol>
                <a:gridCol w="7356143">
                  <a:extLst>
                    <a:ext uri="{9D8B030D-6E8A-4147-A177-3AD203B41FA5}">
                      <a16:colId xmlns="" xmlns:a16="http://schemas.microsoft.com/office/drawing/2014/main"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95058">
                <a:tc>
                  <a:txBody>
                    <a:bodyPr/>
                    <a:lstStyle/>
                    <a:p>
                      <a:pPr marL="95250" indent="0" algn="l" fontAlgn="b"/>
                      <a:r>
                        <a:rPr lang="fr-FR" sz="1400" b="0" i="0" u="none" strike="noStrike" dirty="0">
                          <a:solidFill>
                            <a:srgbClr val="000000"/>
                          </a:solidFill>
                          <a:effectLst/>
                          <a:latin typeface="+mn-lt"/>
                        </a:rPr>
                        <a:t>S5-193359</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Corrections of the document references information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S5-193360</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Corrections of the document references information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S5-193361</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Corrections of the document references information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S5-193362</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Corrections of the document references information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S5-193363</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Rel-16 CR 32.425 Add measurement on RRC connection usage per UE multi-RAT capability</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P.I. WORKS</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S5-193364</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Corrections of the document references information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S5-193409</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Update Information Service of NR to fix unclear Note issue</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Nokia, Nokia Shanghai Bell</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S5-193413</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Rel-15 CR TS 28.541 Correct the definition for nsInfo</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Huawei</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S5-193414</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Rel-16 CR TS 28.541 Correct the definition for nsInfo</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Huawei</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dirty="0">
                          <a:solidFill>
                            <a:srgbClr val="000000"/>
                          </a:solidFill>
                          <a:effectLst/>
                          <a:latin typeface="+mn-lt"/>
                        </a:rPr>
                        <a:t>S5-193415</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Rel-15 CR 28.531 Editor's change for configuration management service</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a:solidFill>
                            <a:srgbClr val="000000"/>
                          </a:solidFill>
                          <a:effectLst/>
                          <a:latin typeface="+mn-lt"/>
                        </a:rPr>
                        <a:t>Huawei</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467774243"/>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a:t>
            </a:r>
            <a:r>
              <a:rPr lang="en-US" altLang="zh-CN" sz="2800" kern="0" dirty="0">
                <a:solidFill>
                  <a:srgbClr val="FF0000"/>
                </a:solidFill>
                <a:latin typeface="Calibri"/>
              </a:rPr>
              <a:t> </a:t>
            </a:r>
            <a:r>
              <a:rPr lang="en-US" altLang="zh-CN" sz="2800" kern="0" dirty="0" smtClean="0">
                <a:solidFill>
                  <a:srgbClr val="FF0000"/>
                </a:solidFill>
                <a:latin typeface="Calibri"/>
              </a:rPr>
              <a:t>(</a:t>
            </a:r>
            <a:r>
              <a:rPr lang="en-US" altLang="zh-CN" sz="2800" kern="0" dirty="0" smtClean="0">
                <a:solidFill>
                  <a:srgbClr val="FF0000"/>
                </a:solidFill>
                <a:latin typeface="Calibri"/>
              </a:rPr>
              <a:t>3/3)</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010078090"/>
              </p:ext>
            </p:extLst>
          </p:nvPr>
        </p:nvGraphicFramePr>
        <p:xfrm>
          <a:off x="423078" y="1635611"/>
          <a:ext cx="10972802" cy="3974807"/>
        </p:xfrm>
        <a:graphic>
          <a:graphicData uri="http://schemas.openxmlformats.org/drawingml/2006/table">
            <a:tbl>
              <a:tblPr/>
              <a:tblGrid>
                <a:gridCol w="1310188">
                  <a:extLst>
                    <a:ext uri="{9D8B030D-6E8A-4147-A177-3AD203B41FA5}">
                      <a16:colId xmlns="" xmlns:a16="http://schemas.microsoft.com/office/drawing/2014/main" val="20000"/>
                    </a:ext>
                  </a:extLst>
                </a:gridCol>
                <a:gridCol w="7356143">
                  <a:extLst>
                    <a:ext uri="{9D8B030D-6E8A-4147-A177-3AD203B41FA5}">
                      <a16:colId xmlns="" xmlns:a16="http://schemas.microsoft.com/office/drawing/2014/main"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95058">
                <a:tc>
                  <a:txBody>
                    <a:bodyPr/>
                    <a:lstStyle/>
                    <a:p>
                      <a:pPr marL="95250" indent="0" algn="l" fontAlgn="b"/>
                      <a:r>
                        <a:rPr lang="fr-FR" sz="1400" b="0" i="0" u="none" strike="noStrike" dirty="0">
                          <a:solidFill>
                            <a:srgbClr val="000000"/>
                          </a:solidFill>
                          <a:effectLst/>
                          <a:latin typeface="+mn-lt"/>
                        </a:rPr>
                        <a:t>S5-193416</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Rel-16 CR 28.531 Editor's change for configuration management service</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pl-PL" sz="1400" b="0" i="0" u="none" strike="noStrike" dirty="0" smtClean="0">
                          <a:solidFill>
                            <a:srgbClr val="000000"/>
                          </a:solidFill>
                          <a:effectLst/>
                          <a:latin typeface="+mn-lt"/>
                        </a:rPr>
                        <a:t>Huawei</a:t>
                      </a:r>
                      <a:endParaRPr lang="pl-PL"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S5-193417</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Rel-15 CR TS 32.425 Correction on kbits abbreviation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Huawei</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S5-193418</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Rel-16 CR TS 32.425 Correction on kbits abbreviation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Huawei</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S5-193439</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a:solidFill>
                            <a:srgbClr val="000000"/>
                          </a:solidFill>
                          <a:effectLst/>
                          <a:latin typeface="+mn-lt"/>
                        </a:rPr>
                        <a:t>Correct style for </a:t>
                      </a:r>
                      <a:r>
                        <a:rPr lang="fr-FR" sz="1400" b="0" i="0" u="none" strike="noStrike" dirty="0" err="1">
                          <a:solidFill>
                            <a:srgbClr val="000000"/>
                          </a:solidFill>
                          <a:effectLst/>
                          <a:latin typeface="+mn-lt"/>
                        </a:rPr>
                        <a:t>Definition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S5-193448</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a:solidFill>
                            <a:srgbClr val="000000"/>
                          </a:solidFill>
                          <a:effectLst/>
                          <a:latin typeface="+mn-lt"/>
                        </a:rPr>
                        <a:t>Correction of </a:t>
                      </a:r>
                      <a:r>
                        <a:rPr lang="fr-FR" sz="1400" b="0" i="0" u="none" strike="noStrike" dirty="0" err="1">
                          <a:solidFill>
                            <a:srgbClr val="000000"/>
                          </a:solidFill>
                          <a:effectLst/>
                          <a:latin typeface="+mn-lt"/>
                        </a:rPr>
                        <a:t>Throughput</a:t>
                      </a:r>
                      <a:r>
                        <a:rPr lang="fr-FR" sz="1400" b="0" i="0" u="none" strike="noStrike" dirty="0">
                          <a:solidFill>
                            <a:srgbClr val="000000"/>
                          </a:solidFill>
                          <a:effectLst/>
                          <a:latin typeface="+mn-lt"/>
                        </a:rPr>
                        <a:t> KPI</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S5-193449</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Correction of Throughput KPI</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S5-193450</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CR R15 32423-f00 Update Trace Record Content to reflect the NR NRM in 28.541 for NSA support</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Ericsson, NTT DOCOMO</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S5-193463</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Rel-13 CR TS 32.425 Correction on kbits abbreviation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Huawei</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S5-193464</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Rel-14 CR TS 32.425 Correction on kbits abbreviation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Huawei</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dirty="0">
                          <a:solidFill>
                            <a:srgbClr val="000000"/>
                          </a:solidFill>
                          <a:effectLst/>
                          <a:latin typeface="+mn-lt"/>
                        </a:rPr>
                        <a:t>S5-193479</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CR 32.158 Correct the DN to URI mapping rules</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a:solidFill>
                            <a:srgbClr val="000000"/>
                          </a:solidFill>
                          <a:effectLst/>
                          <a:latin typeface="+mn-lt"/>
                        </a:rPr>
                        <a:t>Nokia, Nokia Shanghai Bell</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ctr"/>
                      <a:r>
                        <a:rPr lang="fr-FR" sz="1400" b="1" i="0" u="none" strike="noStrike" dirty="0" smtClean="0">
                          <a:solidFill>
                            <a:srgbClr val="FF0000"/>
                          </a:solidFill>
                          <a:effectLst/>
                          <a:latin typeface="+mn-lt"/>
                        </a:rPr>
                        <a:t>S5-193278</a:t>
                      </a:r>
                      <a:endParaRPr lang="fr-FR" sz="1400" b="1" i="0" u="none" strike="noStrike" dirty="0">
                        <a:solidFill>
                          <a:srgbClr val="FF0000"/>
                        </a:solidFill>
                        <a:effectLst/>
                        <a:latin typeface="+mn-lt"/>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ctr"/>
                      <a:r>
                        <a:rPr lang="en-US" sz="1400" b="1" i="0" u="none" strike="noStrike" dirty="0" smtClean="0">
                          <a:solidFill>
                            <a:srgbClr val="FF0000"/>
                          </a:solidFill>
                          <a:effectLst/>
                          <a:latin typeface="+mn-lt"/>
                        </a:rPr>
                        <a:t>CR R15 32.422-f10 Update </a:t>
                      </a:r>
                      <a:r>
                        <a:rPr lang="en-US" sz="1400" b="1" i="0" u="none" strike="noStrike" dirty="0" err="1" smtClean="0">
                          <a:solidFill>
                            <a:srgbClr val="FF0000"/>
                          </a:solidFill>
                          <a:effectLst/>
                          <a:latin typeface="+mn-lt"/>
                        </a:rPr>
                        <a:t>eNB</a:t>
                      </a:r>
                      <a:r>
                        <a:rPr lang="en-US" sz="1400" b="1" i="0" u="none" strike="noStrike" dirty="0" smtClean="0">
                          <a:solidFill>
                            <a:srgbClr val="FF0000"/>
                          </a:solidFill>
                          <a:effectLst/>
                          <a:latin typeface="+mn-lt"/>
                        </a:rPr>
                        <a:t>/NG-RAN List of interfaces for NSA support of trace activation </a:t>
                      </a:r>
                      <a:endParaRPr lang="en-US" sz="1400" b="1" i="0" u="none" strike="noStrike" dirty="0">
                        <a:solidFill>
                          <a:srgbClr val="FF0000"/>
                        </a:solidFill>
                        <a:effectLst/>
                        <a:latin typeface="+mn-lt"/>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ctr"/>
                      <a:r>
                        <a:rPr lang="fr-FR" sz="1400" b="1" i="0" u="none" strike="noStrike" dirty="0" smtClean="0">
                          <a:solidFill>
                            <a:srgbClr val="FF0000"/>
                          </a:solidFill>
                          <a:effectLst/>
                          <a:latin typeface="+mn-lt"/>
                        </a:rPr>
                        <a:t>Ericsson, NTT DOCOMO</a:t>
                      </a:r>
                      <a:endParaRPr lang="fr-FR" sz="1400" b="1" i="0" u="none" strike="noStrike" dirty="0">
                        <a:solidFill>
                          <a:srgbClr val="FF0000"/>
                        </a:solidFill>
                        <a:effectLst/>
                        <a:latin typeface="+mn-lt"/>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134288099"/>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Conditionally agreed CRs</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062912650"/>
              </p:ext>
            </p:extLst>
          </p:nvPr>
        </p:nvGraphicFramePr>
        <p:xfrm>
          <a:off x="423078" y="1635611"/>
          <a:ext cx="10972802" cy="2794575"/>
        </p:xfrm>
        <a:graphic>
          <a:graphicData uri="http://schemas.openxmlformats.org/drawingml/2006/table">
            <a:tbl>
              <a:tblPr/>
              <a:tblGrid>
                <a:gridCol w="1310188">
                  <a:extLst>
                    <a:ext uri="{9D8B030D-6E8A-4147-A177-3AD203B41FA5}">
                      <a16:colId xmlns="" xmlns:a16="http://schemas.microsoft.com/office/drawing/2014/main" val="20000"/>
                    </a:ext>
                  </a:extLst>
                </a:gridCol>
                <a:gridCol w="7356143">
                  <a:extLst>
                    <a:ext uri="{9D8B030D-6E8A-4147-A177-3AD203B41FA5}">
                      <a16:colId xmlns="" xmlns:a16="http://schemas.microsoft.com/office/drawing/2014/main"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95058">
                <a:tc>
                  <a:txBody>
                    <a:bodyPr/>
                    <a:lstStyle/>
                    <a:p>
                      <a:pPr marL="95250" indent="0" algn="l" fontAlgn="b"/>
                      <a:r>
                        <a:rPr lang="fr-FR" sz="1400" b="0" i="0" u="none" strike="noStrike" dirty="0">
                          <a:solidFill>
                            <a:srgbClr val="000000"/>
                          </a:solidFill>
                          <a:effectLst/>
                          <a:latin typeface="+mn-lt"/>
                        </a:rPr>
                        <a:t>S5-193420</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Add missing (E-UTRAN) cell and </a:t>
                      </a:r>
                      <a:r>
                        <a:rPr lang="en-US" sz="1400" b="0" i="0" u="none" strike="noStrike" dirty="0" err="1">
                          <a:solidFill>
                            <a:srgbClr val="000000"/>
                          </a:solidFill>
                          <a:effectLst/>
                          <a:latin typeface="+mn-lt"/>
                        </a:rPr>
                        <a:t>freq</a:t>
                      </a:r>
                      <a:r>
                        <a:rPr lang="en-US" sz="1400" b="0" i="0" u="none" strike="noStrike" dirty="0">
                          <a:solidFill>
                            <a:srgbClr val="000000"/>
                          </a:solidFill>
                          <a:effectLst/>
                          <a:latin typeface="+mn-lt"/>
                        </a:rPr>
                        <a:t> relation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S5-193438</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Correct UML diagram and role-attribute of slice NRM</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 </a:t>
                      </a:r>
                      <a:r>
                        <a:rPr lang="fr-FR" sz="1400" b="0" i="0" u="none" strike="noStrike" dirty="0">
                          <a:solidFill>
                            <a:srgbClr val="000000"/>
                          </a:solidFill>
                          <a:effectLst/>
                          <a:latin typeface="+mn-lt"/>
                        </a:rPr>
                        <a:t>Huawei</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S5-193440</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Add RP attribute and disambiguate the delivery method attributes</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S5-193447</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Correct use of Proxy class</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S5-193451</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Rel-15 CR TS 28.541 Address the inconsistent issue for attribute rRMPolicyNSSI</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Huawei</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a:solidFill>
                            <a:srgbClr val="000000"/>
                          </a:solidFill>
                          <a:effectLst/>
                          <a:latin typeface="+mn-lt"/>
                        </a:rPr>
                        <a:t>S5-193452</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Rel-16 CR TS 28.541 Address the inconsistent issue for attribute rRMPolicyNSSI</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Huawei</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b"/>
                      <a:r>
                        <a:rPr lang="fr-FR" sz="1400" b="0" i="0" u="none" strike="noStrike" dirty="0">
                          <a:solidFill>
                            <a:srgbClr val="000000"/>
                          </a:solidFill>
                          <a:effectLst/>
                          <a:latin typeface="+mn-lt"/>
                        </a:rPr>
                        <a:t>S5-193529</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Add missing (NR) cell and frequency relation</a:t>
                      </a: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624891154"/>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Documents endorsed by OA&amp;M SWG</a:t>
            </a:r>
          </a:p>
        </p:txBody>
      </p:sp>
      <p:graphicFrame>
        <p:nvGraphicFramePr>
          <p:cNvPr id="6" name="Group 76"/>
          <p:cNvGraphicFramePr>
            <a:graphicFrameLocks/>
          </p:cNvGraphicFramePr>
          <p:nvPr>
            <p:extLst>
              <p:ext uri="{D42A27DB-BD31-4B8C-83A1-F6EECF244321}">
                <p14:modId xmlns:p14="http://schemas.microsoft.com/office/powerpoint/2010/main" val="3285585465"/>
              </p:ext>
            </p:extLst>
          </p:nvPr>
        </p:nvGraphicFramePr>
        <p:xfrm>
          <a:off x="382137" y="1765742"/>
          <a:ext cx="11341289" cy="2993054"/>
        </p:xfrm>
        <a:graphic>
          <a:graphicData uri="http://schemas.openxmlformats.org/drawingml/2006/table">
            <a:tbl>
              <a:tblPr/>
              <a:tblGrid>
                <a:gridCol w="1242935">
                  <a:extLst>
                    <a:ext uri="{9D8B030D-6E8A-4147-A177-3AD203B41FA5}">
                      <a16:colId xmlns:a16="http://schemas.microsoft.com/office/drawing/2014/main" xmlns="" val="20000"/>
                    </a:ext>
                  </a:extLst>
                </a:gridCol>
                <a:gridCol w="7015703">
                  <a:extLst>
                    <a:ext uri="{9D8B030D-6E8A-4147-A177-3AD203B41FA5}">
                      <a16:colId xmlns:a16="http://schemas.microsoft.com/office/drawing/2014/main" xmlns="" val="20001"/>
                    </a:ext>
                  </a:extLst>
                </a:gridCol>
                <a:gridCol w="3082651"/>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409433">
                <a:tc>
                  <a:txBody>
                    <a:bodyPr/>
                    <a:lstStyle/>
                    <a:p>
                      <a:pPr marL="95250" indent="0" algn="l" fontAlgn="b"/>
                      <a:r>
                        <a:rPr lang="fr-FR" sz="1400" b="0" i="0" u="none" strike="noStrike" dirty="0">
                          <a:solidFill>
                            <a:srgbClr val="000000"/>
                          </a:solidFill>
                          <a:effectLst/>
                          <a:latin typeface="+mn-lt"/>
                        </a:rPr>
                        <a:t>S5-193352</a:t>
                      </a: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dirty="0">
                          <a:solidFill>
                            <a:srgbClr val="000000"/>
                          </a:solidFill>
                          <a:effectLst/>
                          <a:latin typeface="+mn-lt"/>
                        </a:rPr>
                        <a:t>Discussion paper on the need to restructure TS 28.532</a:t>
                      </a: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a:solidFill>
                            <a:srgbClr val="000000"/>
                          </a:solidFill>
                          <a:effectLst/>
                          <a:latin typeface="+mn-lt"/>
                        </a:rPr>
                        <a:t>AT&amp;T, Orange</a:t>
                      </a: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09433">
                <a:tc>
                  <a:txBody>
                    <a:bodyPr/>
                    <a:lstStyle/>
                    <a:p>
                      <a:pPr marL="95250" indent="0" algn="l" fontAlgn="b"/>
                      <a:r>
                        <a:rPr lang="fr-FR" sz="1400" b="0" i="0" u="none" strike="noStrike">
                          <a:solidFill>
                            <a:srgbClr val="000000"/>
                          </a:solidFill>
                          <a:effectLst/>
                          <a:latin typeface="+mn-lt"/>
                        </a:rPr>
                        <a:t>S5-193422</a:t>
                      </a: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Discussion paper around beam types</a:t>
                      </a: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09433">
                <a:tc>
                  <a:txBody>
                    <a:bodyPr/>
                    <a:lstStyle/>
                    <a:p>
                      <a:pPr marL="95250" indent="0" algn="l" fontAlgn="b"/>
                      <a:r>
                        <a:rPr lang="fr-FR" sz="1400" b="0" i="0" u="none" strike="noStrike">
                          <a:solidFill>
                            <a:srgbClr val="000000"/>
                          </a:solidFill>
                          <a:effectLst/>
                          <a:latin typeface="+mn-lt"/>
                        </a:rPr>
                        <a:t>S5-193164</a:t>
                      </a: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Discussion paper on PEE measurement data collection for NG-RAN</a:t>
                      </a: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a:solidFill>
                            <a:srgbClr val="000000"/>
                          </a:solidFill>
                          <a:effectLst/>
                          <a:latin typeface="+mn-lt"/>
                        </a:rPr>
                        <a:t>Huawei, Ericsson, Orange</a:t>
                      </a: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09433">
                <a:tc>
                  <a:txBody>
                    <a:bodyPr/>
                    <a:lstStyle/>
                    <a:p>
                      <a:pPr marL="95250" indent="0" algn="l" fontAlgn="b"/>
                      <a:r>
                        <a:rPr lang="fr-FR" sz="1400" b="0" i="0" u="none" strike="noStrike">
                          <a:solidFill>
                            <a:srgbClr val="000000"/>
                          </a:solidFill>
                          <a:effectLst/>
                          <a:latin typeface="+mn-lt"/>
                        </a:rPr>
                        <a:t>S5-193455</a:t>
                      </a: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Use one style for all enumeration</a:t>
                      </a: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54842">
                <a:tc>
                  <a:txBody>
                    <a:bodyPr/>
                    <a:lstStyle/>
                    <a:p>
                      <a:pPr marL="95250" indent="0" algn="l" fontAlgn="b"/>
                      <a:r>
                        <a:rPr lang="fr-FR" sz="1400" b="0" i="0" u="none" strike="noStrike">
                          <a:solidFill>
                            <a:srgbClr val="000000"/>
                          </a:solidFill>
                          <a:effectLst/>
                          <a:latin typeface="+mn-lt"/>
                        </a:rPr>
                        <a:t>S5-193373</a:t>
                      </a: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en-US" sz="1400" b="0" i="0" u="none" strike="noStrike">
                          <a:solidFill>
                            <a:srgbClr val="000000"/>
                          </a:solidFill>
                          <a:effectLst/>
                          <a:latin typeface="+mn-lt"/>
                        </a:rPr>
                        <a:t>Discussion paper on Scope and bounderies for Intent Based Management</a:t>
                      </a: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54842">
                <a:tc>
                  <a:txBody>
                    <a:bodyPr/>
                    <a:lstStyle/>
                    <a:p>
                      <a:pPr marL="95250" indent="0" algn="l" fontAlgn="b"/>
                      <a:r>
                        <a:rPr lang="fr-FR" sz="1400" b="0" i="0" u="none" strike="noStrike" dirty="0">
                          <a:solidFill>
                            <a:srgbClr val="000000"/>
                          </a:solidFill>
                          <a:effectLst/>
                          <a:latin typeface="+mn-lt"/>
                        </a:rPr>
                        <a:t>S5-193395</a:t>
                      </a: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err="1">
                          <a:solidFill>
                            <a:srgbClr val="000000"/>
                          </a:solidFill>
                          <a:effectLst/>
                          <a:latin typeface="+mn-lt"/>
                        </a:rPr>
                        <a:t>MnS</a:t>
                      </a:r>
                      <a:r>
                        <a:rPr lang="fr-FR" sz="1400" b="0" i="0" u="none" strike="noStrike" dirty="0">
                          <a:solidFill>
                            <a:srgbClr val="000000"/>
                          </a:solidFill>
                          <a:effectLst/>
                          <a:latin typeface="+mn-lt"/>
                        </a:rPr>
                        <a:t> </a:t>
                      </a:r>
                      <a:r>
                        <a:rPr lang="fr-FR" sz="1400" b="0" i="0" u="none" strike="noStrike" dirty="0" err="1">
                          <a:solidFill>
                            <a:srgbClr val="000000"/>
                          </a:solidFill>
                          <a:effectLst/>
                          <a:latin typeface="+mn-lt"/>
                        </a:rPr>
                        <a:t>discovery</a:t>
                      </a:r>
                      <a:endParaRPr lang="fr-FR" sz="1400" b="0" i="0" u="none" strike="noStrike" dirty="0">
                        <a:solidFill>
                          <a:srgbClr val="000000"/>
                        </a:solidFill>
                        <a:effectLst/>
                        <a:latin typeface="+mn-lt"/>
                      </a:endParaRP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b"/>
                      <a:r>
                        <a:rPr lang="fr-FR" sz="1400" b="0" i="0" u="none" strike="noStrike" dirty="0">
                          <a:solidFill>
                            <a:srgbClr val="000000"/>
                          </a:solidFill>
                          <a:effectLst/>
                          <a:latin typeface="+mn-lt"/>
                        </a:rPr>
                        <a:t>Nokia, Nokia Shanghai Bell</a:t>
                      </a: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526596947"/>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121130</TotalTime>
  <Words>3178</Words>
  <Application>Microsoft Office PowerPoint</Application>
  <PresentationFormat>Personnalisé</PresentationFormat>
  <Paragraphs>748</Paragraphs>
  <Slides>36</Slides>
  <Notes>31</Notes>
  <HiddenSlides>0</HiddenSlides>
  <MMClips>0</MMClips>
  <ScaleCrop>false</ScaleCrop>
  <HeadingPairs>
    <vt:vector size="4" baseType="variant">
      <vt:variant>
        <vt:lpstr>Thème</vt:lpstr>
      </vt:variant>
      <vt:variant>
        <vt:i4>1</vt:i4>
      </vt:variant>
      <vt:variant>
        <vt:lpstr>Titres des diapositives</vt:lpstr>
      </vt:variant>
      <vt:variant>
        <vt:i4>36</vt:i4>
      </vt:variant>
    </vt:vector>
  </HeadingPairs>
  <TitlesOfParts>
    <vt:vector size="37" baseType="lpstr">
      <vt:lpstr>Office Theme</vt:lpstr>
      <vt:lpstr>    SA5 OAM&amp;P SWG Exec Report SA5#125, 8 – 12 April 2019 Newport Beach, CA (USA) </vt:lpstr>
      <vt:lpstr>Incoming LSs</vt:lpstr>
      <vt:lpstr>Outgoing LSs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TRs / TSs to be sent to SA#84</vt:lpstr>
      <vt:lpstr>TRs / TSs to be sent to Edithelp</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USER 3</cp:lastModifiedBy>
  <cp:revision>2826</cp:revision>
  <dcterms:created xsi:type="dcterms:W3CDTF">2008-08-30T09:32:10Z</dcterms:created>
  <dcterms:modified xsi:type="dcterms:W3CDTF">2019-04-12T20:05:18Z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1535117424</vt:lpwstr>
  </property>
</Properties>
</file>