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0" r:id="rId8"/>
    <p:sldId id="261" r:id="rId9"/>
    <p:sldId id="268" r:id="rId10"/>
    <p:sldId id="262" r:id="rId11"/>
    <p:sldId id="263" r:id="rId12"/>
    <p:sldId id="266" r:id="rId13"/>
    <p:sldId id="267" r:id="rId14"/>
    <p:sldId id="265" r:id="rId15"/>
    <p:sldId id="270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8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els\Documents\documents\docs\HEVC\presentations\2014_10_RExt_systems\Chroma420to44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els\Documents\documents\docs\HEVC\presentations\2014_10_RExt_systems\Chroma420to44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els\Documents\documents\docs\HEVC\presentations\2014_10_RExt_systems\Chroma420to44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oels\Documents\documents\docs\HEVC\presentations\2014_10_RExt_systems\Chroma420to44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580927384076991E-2"/>
          <c:y val="5.0925925925925923E-2"/>
          <c:w val="0.8787524059492563"/>
          <c:h val="0.76894742702616714"/>
        </c:manualLayout>
      </c:layout>
      <c:scatterChart>
        <c:scatterStyle val="lineMarker"/>
        <c:varyColors val="0"/>
        <c:ser>
          <c:idx val="0"/>
          <c:order val="0"/>
          <c:tx>
            <c:v>V420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'CNN 1920x1080'!$D$2:$D$8</c:f>
              <c:numCache>
                <c:formatCode>General</c:formatCode>
                <c:ptCount val="7"/>
                <c:pt idx="0">
                  <c:v>352213</c:v>
                </c:pt>
                <c:pt idx="1">
                  <c:v>263659</c:v>
                </c:pt>
                <c:pt idx="2">
                  <c:v>207726</c:v>
                </c:pt>
                <c:pt idx="3">
                  <c:v>159443</c:v>
                </c:pt>
                <c:pt idx="4">
                  <c:v>110477</c:v>
                </c:pt>
                <c:pt idx="5">
                  <c:v>82094</c:v>
                </c:pt>
                <c:pt idx="6">
                  <c:v>55753</c:v>
                </c:pt>
              </c:numCache>
            </c:numRef>
          </c:xVal>
          <c:yVal>
            <c:numRef>
              <c:f>'CNN 1920x1080'!$G$2:$G$8</c:f>
              <c:numCache>
                <c:formatCode>General</c:formatCode>
                <c:ptCount val="7"/>
                <c:pt idx="0">
                  <c:v>35.418399999999998</c:v>
                </c:pt>
                <c:pt idx="1">
                  <c:v>35.3994</c:v>
                </c:pt>
                <c:pt idx="2">
                  <c:v>35.370699999999999</c:v>
                </c:pt>
                <c:pt idx="3">
                  <c:v>35.2301</c:v>
                </c:pt>
                <c:pt idx="4">
                  <c:v>34.881700000000002</c:v>
                </c:pt>
                <c:pt idx="5">
                  <c:v>34.536099999999998</c:v>
                </c:pt>
                <c:pt idx="6">
                  <c:v>33.959299999999999</c:v>
                </c:pt>
              </c:numCache>
            </c:numRef>
          </c:yVal>
          <c:smooth val="0"/>
        </c:ser>
        <c:ser>
          <c:idx val="1"/>
          <c:order val="1"/>
          <c:tx>
            <c:v>V444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'CNN 1920x1080'!$J$2:$J$8</c:f>
              <c:numCache>
                <c:formatCode>General</c:formatCode>
                <c:ptCount val="7"/>
                <c:pt idx="0">
                  <c:v>395212</c:v>
                </c:pt>
                <c:pt idx="1">
                  <c:v>301099</c:v>
                </c:pt>
                <c:pt idx="2">
                  <c:v>243631</c:v>
                </c:pt>
                <c:pt idx="3">
                  <c:v>191151</c:v>
                </c:pt>
                <c:pt idx="4">
                  <c:v>148510</c:v>
                </c:pt>
                <c:pt idx="5">
                  <c:v>104392</c:v>
                </c:pt>
                <c:pt idx="6">
                  <c:v>60066</c:v>
                </c:pt>
              </c:numCache>
            </c:numRef>
          </c:xVal>
          <c:yVal>
            <c:numRef>
              <c:f>'CNN 1920x1080'!$M$2:$M$8</c:f>
              <c:numCache>
                <c:formatCode>General</c:formatCode>
                <c:ptCount val="7"/>
                <c:pt idx="0">
                  <c:v>63.194299999999998</c:v>
                </c:pt>
                <c:pt idx="1">
                  <c:v>59.217100000000002</c:v>
                </c:pt>
                <c:pt idx="2">
                  <c:v>54.402500000000003</c:v>
                </c:pt>
                <c:pt idx="3">
                  <c:v>50.620699999999999</c:v>
                </c:pt>
                <c:pt idx="4">
                  <c:v>46.640599999999999</c:v>
                </c:pt>
                <c:pt idx="5">
                  <c:v>42.133699999999997</c:v>
                </c:pt>
                <c:pt idx="6">
                  <c:v>37.256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7456880"/>
        <c:axId val="467457272"/>
      </c:scatterChart>
      <c:valAx>
        <c:axId val="467456880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457272"/>
        <c:crosses val="autoZero"/>
        <c:crossBetween val="midCat"/>
      </c:valAx>
      <c:valAx>
        <c:axId val="467457272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4568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580927384076991E-2"/>
          <c:y val="5.0925925925925923E-2"/>
          <c:w val="0.8787524059492563"/>
          <c:h val="0.76183444135351341"/>
        </c:manualLayout>
      </c:layout>
      <c:scatterChart>
        <c:scatterStyle val="lineMarker"/>
        <c:varyColors val="0"/>
        <c:ser>
          <c:idx val="0"/>
          <c:order val="0"/>
          <c:tx>
            <c:v>Y420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'CNN 1920x1080'!$D$2:$D$8</c:f>
              <c:numCache>
                <c:formatCode>General</c:formatCode>
                <c:ptCount val="7"/>
                <c:pt idx="0">
                  <c:v>352213</c:v>
                </c:pt>
                <c:pt idx="1">
                  <c:v>263659</c:v>
                </c:pt>
                <c:pt idx="2">
                  <c:v>207726</c:v>
                </c:pt>
                <c:pt idx="3">
                  <c:v>159443</c:v>
                </c:pt>
                <c:pt idx="4">
                  <c:v>110477</c:v>
                </c:pt>
                <c:pt idx="5">
                  <c:v>82094</c:v>
                </c:pt>
                <c:pt idx="6">
                  <c:v>55753</c:v>
                </c:pt>
              </c:numCache>
            </c:numRef>
          </c:xVal>
          <c:yVal>
            <c:numRef>
              <c:f>'CNN 1920x1080'!$E$2:$E$8</c:f>
              <c:numCache>
                <c:formatCode>General</c:formatCode>
                <c:ptCount val="7"/>
                <c:pt idx="0">
                  <c:v>67.300600000000003</c:v>
                </c:pt>
                <c:pt idx="1">
                  <c:v>59.556100000000001</c:v>
                </c:pt>
                <c:pt idx="2">
                  <c:v>55.328499999999998</c:v>
                </c:pt>
                <c:pt idx="3">
                  <c:v>51.054900000000004</c:v>
                </c:pt>
                <c:pt idx="4">
                  <c:v>45.879100000000001</c:v>
                </c:pt>
                <c:pt idx="5">
                  <c:v>41.6952</c:v>
                </c:pt>
                <c:pt idx="6">
                  <c:v>36.3033</c:v>
                </c:pt>
              </c:numCache>
            </c:numRef>
          </c:yVal>
          <c:smooth val="0"/>
        </c:ser>
        <c:ser>
          <c:idx val="1"/>
          <c:order val="1"/>
          <c:tx>
            <c:v>Y444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'CNN 1920x1080'!$J$2:$J$8</c:f>
              <c:numCache>
                <c:formatCode>General</c:formatCode>
                <c:ptCount val="7"/>
                <c:pt idx="0">
                  <c:v>395212</c:v>
                </c:pt>
                <c:pt idx="1">
                  <c:v>301099</c:v>
                </c:pt>
                <c:pt idx="2">
                  <c:v>243631</c:v>
                </c:pt>
                <c:pt idx="3">
                  <c:v>191151</c:v>
                </c:pt>
                <c:pt idx="4">
                  <c:v>148510</c:v>
                </c:pt>
                <c:pt idx="5">
                  <c:v>104392</c:v>
                </c:pt>
                <c:pt idx="6">
                  <c:v>60066</c:v>
                </c:pt>
              </c:numCache>
            </c:numRef>
          </c:xVal>
          <c:yVal>
            <c:numRef>
              <c:f>'CNN 1920x1080'!$K$2:$K$8</c:f>
              <c:numCache>
                <c:formatCode>General</c:formatCode>
                <c:ptCount val="7"/>
                <c:pt idx="0">
                  <c:v>61.497799999999998</c:v>
                </c:pt>
                <c:pt idx="1">
                  <c:v>57.293399999999998</c:v>
                </c:pt>
                <c:pt idx="2">
                  <c:v>53.057699999999997</c:v>
                </c:pt>
                <c:pt idx="3">
                  <c:v>48.859400000000001</c:v>
                </c:pt>
                <c:pt idx="4">
                  <c:v>44.697099999999999</c:v>
                </c:pt>
                <c:pt idx="5">
                  <c:v>40.2087</c:v>
                </c:pt>
                <c:pt idx="6">
                  <c:v>35.6006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7458056"/>
        <c:axId val="467458448"/>
      </c:scatterChart>
      <c:valAx>
        <c:axId val="467458056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458448"/>
        <c:crosses val="autoZero"/>
        <c:crossBetween val="midCat"/>
      </c:valAx>
      <c:valAx>
        <c:axId val="467458448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4580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580927384076991E-2"/>
          <c:y val="5.0925925925925923E-2"/>
          <c:w val="0.8787524059492563"/>
          <c:h val="0.76111084326955036"/>
        </c:manualLayout>
      </c:layout>
      <c:scatterChart>
        <c:scatterStyle val="lineMarker"/>
        <c:varyColors val="0"/>
        <c:ser>
          <c:idx val="0"/>
          <c:order val="0"/>
          <c:tx>
            <c:v>U420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'CNN 1920x1080'!$D$2:$D$8</c:f>
              <c:numCache>
                <c:formatCode>General</c:formatCode>
                <c:ptCount val="7"/>
                <c:pt idx="0">
                  <c:v>352213</c:v>
                </c:pt>
                <c:pt idx="1">
                  <c:v>263659</c:v>
                </c:pt>
                <c:pt idx="2">
                  <c:v>207726</c:v>
                </c:pt>
                <c:pt idx="3">
                  <c:v>159443</c:v>
                </c:pt>
                <c:pt idx="4">
                  <c:v>110477</c:v>
                </c:pt>
                <c:pt idx="5">
                  <c:v>82094</c:v>
                </c:pt>
                <c:pt idx="6">
                  <c:v>55753</c:v>
                </c:pt>
              </c:numCache>
            </c:numRef>
          </c:xVal>
          <c:yVal>
            <c:numRef>
              <c:f>'CNN 1920x1080'!$F$2:$F$8</c:f>
              <c:numCache>
                <c:formatCode>General</c:formatCode>
                <c:ptCount val="7"/>
                <c:pt idx="0">
                  <c:v>35.4557</c:v>
                </c:pt>
                <c:pt idx="1">
                  <c:v>35.4392</c:v>
                </c:pt>
                <c:pt idx="2">
                  <c:v>35.406300000000002</c:v>
                </c:pt>
                <c:pt idx="3">
                  <c:v>35.267600000000002</c:v>
                </c:pt>
                <c:pt idx="4">
                  <c:v>34.893799999999999</c:v>
                </c:pt>
                <c:pt idx="5">
                  <c:v>34.463700000000003</c:v>
                </c:pt>
                <c:pt idx="6">
                  <c:v>33.924799999999998</c:v>
                </c:pt>
              </c:numCache>
            </c:numRef>
          </c:yVal>
          <c:smooth val="0"/>
        </c:ser>
        <c:ser>
          <c:idx val="1"/>
          <c:order val="1"/>
          <c:tx>
            <c:v>U444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'CNN 1920x1080'!$J$2:$J$8</c:f>
              <c:numCache>
                <c:formatCode>General</c:formatCode>
                <c:ptCount val="7"/>
                <c:pt idx="0">
                  <c:v>395212</c:v>
                </c:pt>
                <c:pt idx="1">
                  <c:v>301099</c:v>
                </c:pt>
                <c:pt idx="2">
                  <c:v>243631</c:v>
                </c:pt>
                <c:pt idx="3">
                  <c:v>191151</c:v>
                </c:pt>
                <c:pt idx="4">
                  <c:v>148510</c:v>
                </c:pt>
                <c:pt idx="5">
                  <c:v>104392</c:v>
                </c:pt>
                <c:pt idx="6">
                  <c:v>60066</c:v>
                </c:pt>
              </c:numCache>
            </c:numRef>
          </c:xVal>
          <c:yVal>
            <c:numRef>
              <c:f>'CNN 1920x1080'!$L$2:$L$8</c:f>
              <c:numCache>
                <c:formatCode>General</c:formatCode>
                <c:ptCount val="7"/>
                <c:pt idx="0">
                  <c:v>63.230400000000003</c:v>
                </c:pt>
                <c:pt idx="1">
                  <c:v>59.296500000000002</c:v>
                </c:pt>
                <c:pt idx="2">
                  <c:v>54.610700000000001</c:v>
                </c:pt>
                <c:pt idx="3">
                  <c:v>50.656100000000002</c:v>
                </c:pt>
                <c:pt idx="4">
                  <c:v>46.398299999999999</c:v>
                </c:pt>
                <c:pt idx="5">
                  <c:v>41.933</c:v>
                </c:pt>
                <c:pt idx="6">
                  <c:v>36.755899999999997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9655224"/>
        <c:axId val="699655616"/>
      </c:scatterChart>
      <c:valAx>
        <c:axId val="699655224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655616"/>
        <c:crosses val="autoZero"/>
        <c:crossBetween val="midCat"/>
      </c:valAx>
      <c:valAx>
        <c:axId val="699655616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6552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001771581627686E-2"/>
          <c:y val="5.0925864805821425E-2"/>
          <c:w val="0.8787524059492563"/>
          <c:h val="0.76183444135351341"/>
        </c:manualLayout>
      </c:layout>
      <c:scatterChart>
        <c:scatterStyle val="lineMarker"/>
        <c:varyColors val="0"/>
        <c:ser>
          <c:idx val="0"/>
          <c:order val="0"/>
          <c:tx>
            <c:v>YUV420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'CNN 1920x1080'!$D$2:$D$8</c:f>
              <c:numCache>
                <c:formatCode>General</c:formatCode>
                <c:ptCount val="7"/>
                <c:pt idx="0">
                  <c:v>352213</c:v>
                </c:pt>
                <c:pt idx="1">
                  <c:v>263659</c:v>
                </c:pt>
                <c:pt idx="2">
                  <c:v>207726</c:v>
                </c:pt>
                <c:pt idx="3">
                  <c:v>159443</c:v>
                </c:pt>
                <c:pt idx="4">
                  <c:v>110477</c:v>
                </c:pt>
                <c:pt idx="5">
                  <c:v>82094</c:v>
                </c:pt>
                <c:pt idx="6">
                  <c:v>55753</c:v>
                </c:pt>
              </c:numCache>
            </c:numRef>
          </c:xVal>
          <c:yVal>
            <c:numRef>
              <c:f>'CNN 1920x1080'!$E$2:$E$8</c:f>
              <c:numCache>
                <c:formatCode>General</c:formatCode>
                <c:ptCount val="7"/>
                <c:pt idx="0">
                  <c:v>46.058233333333334</c:v>
                </c:pt>
                <c:pt idx="1">
                  <c:v>43.4649</c:v>
                </c:pt>
                <c:pt idx="2">
                  <c:v>42.035166666666669</c:v>
                </c:pt>
                <c:pt idx="3">
                  <c:v>40.51753333333334</c:v>
                </c:pt>
                <c:pt idx="4">
                  <c:v>38.551533333333332</c:v>
                </c:pt>
                <c:pt idx="5">
                  <c:v>36.898333333333333</c:v>
                </c:pt>
                <c:pt idx="6">
                  <c:v>34.72913333333333</c:v>
                </c:pt>
              </c:numCache>
            </c:numRef>
          </c:yVal>
          <c:smooth val="0"/>
        </c:ser>
        <c:ser>
          <c:idx val="1"/>
          <c:order val="1"/>
          <c:tx>
            <c:v>YUV444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'CNN 1920x1080'!$K$2:$K$8</c:f>
              <c:numCache>
                <c:formatCode>General</c:formatCode>
                <c:ptCount val="7"/>
                <c:pt idx="0">
                  <c:v>395212</c:v>
                </c:pt>
                <c:pt idx="1">
                  <c:v>301099</c:v>
                </c:pt>
                <c:pt idx="2">
                  <c:v>243631</c:v>
                </c:pt>
                <c:pt idx="3">
                  <c:v>191151</c:v>
                </c:pt>
                <c:pt idx="4">
                  <c:v>148510</c:v>
                </c:pt>
                <c:pt idx="5">
                  <c:v>104392</c:v>
                </c:pt>
                <c:pt idx="6">
                  <c:v>60066</c:v>
                </c:pt>
              </c:numCache>
            </c:numRef>
          </c:xVal>
          <c:yVal>
            <c:numRef>
              <c:f>'CNN 1920x1080'!$M$2:$M$8</c:f>
              <c:numCache>
                <c:formatCode>General</c:formatCode>
                <c:ptCount val="7"/>
                <c:pt idx="0">
                  <c:v>62.64083333333334</c:v>
                </c:pt>
                <c:pt idx="1">
                  <c:v>58.602333333333341</c:v>
                </c:pt>
                <c:pt idx="2">
                  <c:v>54.023633333333329</c:v>
                </c:pt>
                <c:pt idx="3">
                  <c:v>50.045400000000001</c:v>
                </c:pt>
                <c:pt idx="4">
                  <c:v>45.911999999999999</c:v>
                </c:pt>
                <c:pt idx="5">
                  <c:v>41.425133333333328</c:v>
                </c:pt>
                <c:pt idx="6">
                  <c:v>36.537500000000001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9656400"/>
        <c:axId val="640977208"/>
      </c:scatterChart>
      <c:valAx>
        <c:axId val="699656400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40977208"/>
        <c:crosses val="autoZero"/>
        <c:crossBetween val="midCat"/>
      </c:valAx>
      <c:valAx>
        <c:axId val="640977208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656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41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2148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795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Office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393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6754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7650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375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604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219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4620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8386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197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7CD9E-AE66-4211-B961-A88F200E4C94}" type="datetimeFigureOut">
              <a:rPr lang="en-CA" smtClean="0"/>
              <a:t>12/04/2016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43CF7-D74F-48D4-B536-B84234CBEBE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08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HEVC Screen Content Coding extension for </a:t>
            </a:r>
            <a:r>
              <a:rPr lang="en-CA" dirty="0" smtClean="0"/>
              <a:t>IMS-based </a:t>
            </a:r>
            <a:r>
              <a:rPr lang="en-CA" dirty="0"/>
              <a:t>telepresence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761440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S4-160371 </a:t>
            </a:r>
            <a:endParaRPr lang="en-CA" sz="3600" dirty="0" smtClean="0">
              <a:solidFill>
                <a:srgbClr val="FF0000"/>
              </a:solidFill>
            </a:endParaRPr>
          </a:p>
          <a:p>
            <a:r>
              <a:rPr lang="en-CA" sz="3600" dirty="0"/>
              <a:t>3GPP TSG SA4#88 </a:t>
            </a:r>
            <a:r>
              <a:rPr lang="en-CA" sz="3600" dirty="0" smtClean="0"/>
              <a:t>meeting</a:t>
            </a:r>
          </a:p>
          <a:p>
            <a:r>
              <a:rPr lang="en-CA" sz="3600" dirty="0"/>
              <a:t>18-22 April, 2016, Memphis, TN, </a:t>
            </a:r>
            <a:r>
              <a:rPr lang="en-CA" sz="3600" dirty="0" smtClean="0"/>
              <a:t>USA</a:t>
            </a:r>
          </a:p>
          <a:p>
            <a:r>
              <a:rPr lang="en-CA" sz="3600" dirty="0" smtClean="0"/>
              <a:t>Qualcomm </a:t>
            </a:r>
            <a:r>
              <a:rPr lang="en-CA" sz="3600" dirty="0" smtClean="0"/>
              <a:t>Incorporated</a:t>
            </a:r>
          </a:p>
          <a:p>
            <a:r>
              <a:rPr lang="en-CA" sz="3600" dirty="0" smtClean="0"/>
              <a:t>For discussion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291111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Test sequences (1)</a:t>
            </a: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1910826" y="1497483"/>
            <a:ext cx="8574733" cy="3508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        Text and graphics with motion (4:4:4 8 bits)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23" y="2236514"/>
            <a:ext cx="2749442" cy="15465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3983798"/>
            <a:ext cx="36857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FlyingGraphics</a:t>
            </a: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1920x1080 60fps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808" y="2211158"/>
            <a:ext cx="2800819" cy="15754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69808" y="3983798"/>
            <a:ext cx="303189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Desktop 1920x1080 60fps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477" y="2205326"/>
            <a:ext cx="2811188" cy="15812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76764" y="3992755"/>
            <a:ext cx="29655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Console 1920x1080 60fps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923" y="4460879"/>
            <a:ext cx="2728173" cy="153459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04767" y="6202529"/>
            <a:ext cx="332129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WebBrowsing</a:t>
            </a: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1280x720 30fps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808" y="4491619"/>
            <a:ext cx="2800819" cy="157546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38319" y="6203207"/>
            <a:ext cx="3088167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Map 1280x720 60fps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6764" y="4476948"/>
            <a:ext cx="2826902" cy="159013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119223" y="6202529"/>
            <a:ext cx="3088167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SlideShow</a:t>
            </a: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1280x720 20fps</a:t>
            </a:r>
          </a:p>
        </p:txBody>
      </p:sp>
    </p:spTree>
    <p:extLst>
      <p:ext uri="{BB962C8B-B14F-4D97-AF65-F5344CB8AC3E}">
        <p14:creationId xmlns:p14="http://schemas.microsoft.com/office/powerpoint/2010/main" val="2388701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Test sequences (2)</a:t>
            </a: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1863655" y="1321098"/>
            <a:ext cx="8574733" cy="3508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                         Mixed content (4:4:4 8 bits)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1129005" y="3949925"/>
            <a:ext cx="4339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BasketballScreen</a:t>
            </a: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2560x1440 60fps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96743" y="3923530"/>
            <a:ext cx="4448313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MissionControlClip2  2560x1440 60fps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91697" y="6436565"/>
            <a:ext cx="406502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CA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MissionControlClip3 1920x1080 60fps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05" y="1803726"/>
            <a:ext cx="3730556" cy="2098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361" y="1803726"/>
            <a:ext cx="3626027" cy="20396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197" y="4378200"/>
            <a:ext cx="3626027" cy="20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60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563" y="365125"/>
            <a:ext cx="11476653" cy="1325563"/>
          </a:xfrm>
        </p:spPr>
        <p:txBody>
          <a:bodyPr>
            <a:normAutofit/>
          </a:bodyPr>
          <a:lstStyle/>
          <a:p>
            <a:pPr lvl="0"/>
            <a:r>
              <a:rPr lang="en-CA" sz="4000" dirty="0"/>
              <a:t>Performance of Screen-Extended </a:t>
            </a:r>
            <a:r>
              <a:rPr lang="en-CA" sz="4000" dirty="0" smtClean="0"/>
              <a:t>Main 4:4:4 </a:t>
            </a:r>
            <a:r>
              <a:rPr lang="en-US" sz="4000" dirty="0" smtClean="0"/>
              <a:t>profile</a:t>
            </a:r>
            <a:r>
              <a:rPr lang="en-CA" sz="4000" dirty="0" smtClean="0"/>
              <a:t> (1)</a:t>
            </a:r>
            <a:endParaRPr lang="en-C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SCM-7.0 reference software</a:t>
            </a:r>
          </a:p>
          <a:p>
            <a:pPr lvl="1"/>
            <a:r>
              <a:rPr lang="en-US" dirty="0"/>
              <a:t>Input is </a:t>
            </a:r>
            <a:r>
              <a:rPr lang="en-CA" dirty="0" smtClean="0"/>
              <a:t>4:4:4 </a:t>
            </a:r>
            <a:r>
              <a:rPr lang="en-CA" dirty="0" err="1" smtClean="0"/>
              <a:t>chroma</a:t>
            </a:r>
            <a:r>
              <a:rPr lang="en-CA" dirty="0" smtClean="0"/>
              <a:t> colour format, 8 bits</a:t>
            </a:r>
          </a:p>
          <a:p>
            <a:pPr lvl="1"/>
            <a:r>
              <a:rPr lang="en-CA" dirty="0"/>
              <a:t>Anchor is </a:t>
            </a:r>
            <a:r>
              <a:rPr lang="en-CA" dirty="0" smtClean="0"/>
              <a:t>SCM-7.0 </a:t>
            </a:r>
            <a:r>
              <a:rPr lang="en-CA" dirty="0"/>
              <a:t>without SCC tools</a:t>
            </a:r>
          </a:p>
          <a:p>
            <a:pPr lvl="1"/>
            <a:r>
              <a:rPr lang="en-CA" dirty="0"/>
              <a:t>Test: all tools are enabled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94" y="3875694"/>
            <a:ext cx="6137551" cy="20550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121" y="3875694"/>
            <a:ext cx="2732036" cy="2055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9157" y="3875694"/>
            <a:ext cx="2732036" cy="205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70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24" y="365125"/>
            <a:ext cx="11430000" cy="1325563"/>
          </a:xfrm>
        </p:spPr>
        <p:txBody>
          <a:bodyPr>
            <a:normAutofit/>
          </a:bodyPr>
          <a:lstStyle/>
          <a:p>
            <a:r>
              <a:rPr lang="en-CA" sz="4000" dirty="0"/>
              <a:t>Performance of Screen-Extended </a:t>
            </a:r>
            <a:r>
              <a:rPr lang="en-CA" sz="4000" dirty="0" smtClean="0"/>
              <a:t>Main 4:4:4 </a:t>
            </a:r>
            <a:r>
              <a:rPr lang="en-US" sz="4000" dirty="0" smtClean="0"/>
              <a:t>profile</a:t>
            </a:r>
            <a:r>
              <a:rPr lang="en-CA" sz="4000" dirty="0" smtClean="0"/>
              <a:t> (2)</a:t>
            </a:r>
            <a:endParaRPr lang="en-C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538" y="1690688"/>
            <a:ext cx="10877939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Data test set and configuration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 smtClean="0"/>
              <a:t>HEVC </a:t>
            </a:r>
            <a:r>
              <a:rPr lang="en-US" sz="2000" dirty="0"/>
              <a:t>SCC common test condition sequences for test &amp; graphics with motion and mixed </a:t>
            </a:r>
            <a:r>
              <a:rPr lang="en-US" sz="2000" dirty="0" smtClean="0"/>
              <a:t>content</a:t>
            </a:r>
          </a:p>
          <a:p>
            <a:pPr lvl="1"/>
            <a:r>
              <a:rPr lang="en-US" sz="2000" dirty="0"/>
              <a:t>Input is </a:t>
            </a:r>
            <a:r>
              <a:rPr lang="en-US" sz="2000" dirty="0" smtClean="0"/>
              <a:t>4:4:4 </a:t>
            </a:r>
            <a:r>
              <a:rPr lang="en-US" sz="2000" dirty="0" err="1" smtClean="0"/>
              <a:t>chroma</a:t>
            </a:r>
            <a:r>
              <a:rPr lang="en-US" sz="2000" dirty="0" smtClean="0"/>
              <a:t> </a:t>
            </a:r>
            <a:r>
              <a:rPr lang="en-US" sz="2000" dirty="0" err="1" smtClean="0"/>
              <a:t>colour</a:t>
            </a:r>
            <a:r>
              <a:rPr lang="en-US" sz="2000" dirty="0" smtClean="0"/>
              <a:t> format, 8 bits</a:t>
            </a:r>
            <a:endParaRPr lang="en-US" sz="2000" dirty="0"/>
          </a:p>
          <a:p>
            <a:pPr lvl="1"/>
            <a:r>
              <a:rPr lang="en-US" sz="2000" dirty="0"/>
              <a:t>Average on the set of sequences with the same resolution</a:t>
            </a:r>
            <a:endParaRPr lang="en-CA" sz="2000" dirty="0"/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067916"/>
              </p:ext>
            </p:extLst>
          </p:nvPr>
        </p:nvGraphicFramePr>
        <p:xfrm>
          <a:off x="1457825" y="3459844"/>
          <a:ext cx="869785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519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All Intra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Random Access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Low delay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1280x720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-53.0%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-56.2%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-43.0%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-27.1%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-32.0%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1920x1080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-66.2%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-55.1%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-55.0%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-40.8%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2560x1440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-42.3%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-49.8%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-49.5%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-30.6%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-41.4%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-18.1%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-30.0%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-29.6%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57825" y="5685290"/>
            <a:ext cx="11747241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Y, U, and V are colour components and –X% stands for bitrate reduction comparing to Main 4:4:4 profile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All intra is the configuration where all pictures are I-pictures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Random Access is the configuration with periodical I-pictures with GOP structure and B-pictures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 delay is the configuration where all references are from the past and it targets low delay applications</a:t>
            </a:r>
          </a:p>
        </p:txBody>
      </p:sp>
    </p:spTree>
    <p:extLst>
      <p:ext uri="{BB962C8B-B14F-4D97-AF65-F5344CB8AC3E}">
        <p14:creationId xmlns:p14="http://schemas.microsoft.com/office/powerpoint/2010/main" val="2581219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sz="4000" dirty="0"/>
              <a:t>Performance of Screen-Extended </a:t>
            </a:r>
            <a:r>
              <a:rPr lang="en-CA" sz="4000" dirty="0" smtClean="0"/>
              <a:t>Main </a:t>
            </a:r>
            <a:r>
              <a:rPr lang="en-US" sz="4000" dirty="0" smtClean="0"/>
              <a:t>profile</a:t>
            </a:r>
            <a:r>
              <a:rPr lang="en-CA" sz="4000" dirty="0" smtClean="0"/>
              <a:t> (1)</a:t>
            </a:r>
            <a:endParaRPr lang="en-C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SCM-7.0 reference </a:t>
            </a:r>
            <a:r>
              <a:rPr lang="en-CA" dirty="0" smtClean="0"/>
              <a:t>software</a:t>
            </a:r>
          </a:p>
          <a:p>
            <a:pPr lvl="1"/>
            <a:r>
              <a:rPr lang="en-US" dirty="0"/>
              <a:t>Input is </a:t>
            </a:r>
            <a:r>
              <a:rPr lang="en-CA" dirty="0" smtClean="0"/>
              <a:t>4:2:0 </a:t>
            </a:r>
            <a:r>
              <a:rPr lang="en-CA" dirty="0" err="1" smtClean="0"/>
              <a:t>chroma</a:t>
            </a:r>
            <a:r>
              <a:rPr lang="en-CA" dirty="0" smtClean="0"/>
              <a:t> colour format, 8 bits</a:t>
            </a:r>
          </a:p>
          <a:p>
            <a:pPr lvl="1"/>
            <a:r>
              <a:rPr lang="en-CA" dirty="0"/>
              <a:t>Anchor is SCM-7.0 without SCC tools</a:t>
            </a:r>
          </a:p>
          <a:p>
            <a:pPr lvl="1"/>
            <a:r>
              <a:rPr lang="en-CA" dirty="0"/>
              <a:t>Test: all tools are enabled</a:t>
            </a:r>
          </a:p>
          <a:p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55" y="4192362"/>
            <a:ext cx="6137551" cy="1040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121" y="4192362"/>
            <a:ext cx="2732036" cy="1040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4372" y="4192362"/>
            <a:ext cx="2732036" cy="10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11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433" y="365125"/>
            <a:ext cx="10551367" cy="1325563"/>
          </a:xfrm>
        </p:spPr>
        <p:txBody>
          <a:bodyPr>
            <a:normAutofit/>
          </a:bodyPr>
          <a:lstStyle/>
          <a:p>
            <a:r>
              <a:rPr lang="en-CA" sz="4000" dirty="0"/>
              <a:t>Performance of Screen-Extended </a:t>
            </a:r>
            <a:r>
              <a:rPr lang="en-CA" sz="4000" dirty="0" smtClean="0"/>
              <a:t>Main </a:t>
            </a:r>
            <a:r>
              <a:rPr lang="en-US" sz="4000" dirty="0" smtClean="0"/>
              <a:t>profile</a:t>
            </a:r>
            <a:r>
              <a:rPr lang="en-CA" sz="4000" dirty="0" smtClean="0"/>
              <a:t> (2)</a:t>
            </a:r>
            <a:endParaRPr lang="en-C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1" y="1690688"/>
            <a:ext cx="10887269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Data test set and configuration:</a:t>
            </a:r>
          </a:p>
          <a:p>
            <a:pPr lvl="1"/>
            <a:r>
              <a:rPr lang="en-US" sz="2000" dirty="0"/>
              <a:t>HEVC SCC common test condition sequences for test &amp; graphics with motion and mixed </a:t>
            </a:r>
            <a:r>
              <a:rPr lang="en-US" sz="2000" dirty="0" smtClean="0"/>
              <a:t>content</a:t>
            </a:r>
          </a:p>
          <a:p>
            <a:pPr lvl="1"/>
            <a:r>
              <a:rPr lang="en-US" sz="2000" dirty="0" smtClean="0"/>
              <a:t>Input is 4:2:0 </a:t>
            </a:r>
            <a:r>
              <a:rPr lang="en-US" sz="2000" dirty="0" err="1"/>
              <a:t>chroma</a:t>
            </a:r>
            <a:r>
              <a:rPr lang="en-US" sz="2000" dirty="0"/>
              <a:t> </a:t>
            </a:r>
            <a:r>
              <a:rPr lang="en-US" sz="2000" dirty="0" err="1"/>
              <a:t>colour</a:t>
            </a:r>
            <a:r>
              <a:rPr lang="en-US" sz="2000" dirty="0"/>
              <a:t> </a:t>
            </a:r>
            <a:r>
              <a:rPr lang="en-US" sz="2000" dirty="0" smtClean="0"/>
              <a:t>format, 8 bits</a:t>
            </a:r>
            <a:endParaRPr lang="en-US" sz="2000" dirty="0"/>
          </a:p>
          <a:p>
            <a:pPr lvl="1"/>
            <a:r>
              <a:rPr lang="en-US" sz="2000" dirty="0"/>
              <a:t>Average on the set of sequences with the same resolution</a:t>
            </a:r>
            <a:endParaRPr lang="en-CA" sz="2000" dirty="0"/>
          </a:p>
          <a:p>
            <a:pPr marL="0" indent="0"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947476"/>
              </p:ext>
            </p:extLst>
          </p:nvPr>
        </p:nvGraphicFramePr>
        <p:xfrm>
          <a:off x="1561239" y="3473550"/>
          <a:ext cx="8697851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519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  <a:gridCol w="84414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All Intra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Random Access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Low delay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Y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1280x720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-41.2%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-41.5%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-43.9%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-29.3%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-13.9%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-15.9%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-19.1%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1920x1080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-57.2%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-57.0%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-38.7%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-40.2%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-24.8%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-27.4%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-27.2%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2560x1440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-34.8%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-36.4%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-36.9%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-27.1%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-28.2%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-14.0%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-16.7%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-17.2%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12641" y="5685290"/>
            <a:ext cx="11747241" cy="98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Y, U, and V are colour components and –X% stands for bitrate reduction comparing to Main profile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All intra is the configuration where all pictures are I-pictures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Random Access is the configuration with periodical I-pictures with GOP structure and B-pictures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CA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 delay is the configuration where all references are from the past and it targets low delay applications</a:t>
            </a:r>
          </a:p>
        </p:txBody>
      </p:sp>
    </p:spTree>
    <p:extLst>
      <p:ext uri="{BB962C8B-B14F-4D97-AF65-F5344CB8AC3E}">
        <p14:creationId xmlns:p14="http://schemas.microsoft.com/office/powerpoint/2010/main" val="2579572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HEVC SCC Extension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Final draft International Standard (FDIS) stage in MPEG</a:t>
            </a:r>
          </a:p>
          <a:p>
            <a:r>
              <a:rPr lang="en-CA" dirty="0" smtClean="0"/>
              <a:t>HEVC </a:t>
            </a:r>
            <a:r>
              <a:rPr lang="en-CA" dirty="0"/>
              <a:t>SCC </a:t>
            </a:r>
            <a:r>
              <a:rPr lang="en-CA" dirty="0" smtClean="0"/>
              <a:t>extension </a:t>
            </a:r>
            <a:r>
              <a:rPr lang="en-CA" dirty="0"/>
              <a:t>was </a:t>
            </a:r>
            <a:r>
              <a:rPr lang="en-CA" dirty="0" smtClean="0"/>
              <a:t>also adopted </a:t>
            </a:r>
            <a:r>
              <a:rPr lang="en-CA" dirty="0"/>
              <a:t>as optional codec in Wi-Fi Miracast R2 specification </a:t>
            </a:r>
            <a:r>
              <a:rPr lang="en-CA" dirty="0" smtClean="0"/>
              <a:t>draft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097280" y="4001294"/>
            <a:ext cx="9022080" cy="207264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800" dirty="0"/>
              <a:t>We believe that HEVC SCC </a:t>
            </a:r>
            <a:r>
              <a:rPr lang="en-CA" sz="2800" dirty="0" smtClean="0"/>
              <a:t>extension </a:t>
            </a:r>
            <a:r>
              <a:rPr lang="en-CA" sz="2800" dirty="0"/>
              <a:t>with 4:4:4 is an important option and opportunity for 3GPP IMS Telepresence to address the emerging need for new type of applications to address highest quality and efficiency</a:t>
            </a:r>
          </a:p>
        </p:txBody>
      </p:sp>
    </p:spTree>
    <p:extLst>
      <p:ext uri="{BB962C8B-B14F-4D97-AF65-F5344CB8AC3E}">
        <p14:creationId xmlns:p14="http://schemas.microsoft.com/office/powerpoint/2010/main" val="195995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Screen sharing use case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3GPP TS 22.228 </a:t>
            </a:r>
            <a:r>
              <a:rPr lang="en-GB" dirty="0" smtClean="0"/>
              <a:t>V13.3.0 annex G presents IMS-based telepresence use cases</a:t>
            </a:r>
          </a:p>
          <a:p>
            <a:r>
              <a:rPr lang="en-GB" dirty="0" smtClean="0"/>
              <a:t>One of the video streams can be screen or desktop sharing among the participants</a:t>
            </a:r>
            <a:endParaRPr lang="en-CA" dirty="0"/>
          </a:p>
        </p:txBody>
      </p:sp>
      <p:pic>
        <p:nvPicPr>
          <p:cNvPr id="1026" name="对象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6" t="-276" r="-1846" b="-3336"/>
          <a:stretch>
            <a:fillRect/>
          </a:stretch>
        </p:blipFill>
        <p:spPr bwMode="auto">
          <a:xfrm>
            <a:off x="3102527" y="3681024"/>
            <a:ext cx="54864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268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Screen Content – What  is it?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698625"/>
            <a:ext cx="10515600" cy="4351338"/>
          </a:xfrm>
        </p:spPr>
        <p:txBody>
          <a:bodyPr>
            <a:normAutofit/>
          </a:bodyPr>
          <a:lstStyle/>
          <a:p>
            <a:r>
              <a:rPr lang="en-CA" dirty="0" smtClean="0"/>
              <a:t>Screen content includes graphics and text which can be mixed with camera-captured content, for example, in the following applications:</a:t>
            </a:r>
          </a:p>
          <a:p>
            <a:pPr lvl="1"/>
            <a:r>
              <a:rPr lang="en-CA" dirty="0" smtClean="0"/>
              <a:t>Desktop screen sharing</a:t>
            </a:r>
          </a:p>
          <a:p>
            <a:pPr lvl="1"/>
            <a:r>
              <a:rPr lang="en-CA" dirty="0" smtClean="0"/>
              <a:t>Text and graphics overlay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83" y="3458600"/>
            <a:ext cx="2749442" cy="15465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376" y="3429700"/>
            <a:ext cx="2800819" cy="1575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044" y="3423868"/>
            <a:ext cx="2811188" cy="15812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4084" y="5145063"/>
            <a:ext cx="2728173" cy="15345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0107" y="5169473"/>
            <a:ext cx="2800819" cy="15754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3062" y="5179211"/>
            <a:ext cx="2826902" cy="159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2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for 4:4:4 in screen content (1)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518"/>
          <a:stretch/>
        </p:blipFill>
        <p:spPr>
          <a:xfrm>
            <a:off x="1372273" y="2064792"/>
            <a:ext cx="3518848" cy="1123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4633"/>
          <a:stretch/>
        </p:blipFill>
        <p:spPr>
          <a:xfrm>
            <a:off x="1371326" y="4898551"/>
            <a:ext cx="3646795" cy="11620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1368861" y="2234181"/>
            <a:ext cx="232012" cy="892933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938920" y="2234179"/>
            <a:ext cx="367921" cy="892933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705898" y="2234180"/>
            <a:ext cx="610880" cy="892933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60248" t="24954" r="14410" b="22467"/>
          <a:stretch/>
        </p:blipFill>
        <p:spPr>
          <a:xfrm>
            <a:off x="5332810" y="1311824"/>
            <a:ext cx="5336275" cy="26340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60226" t="21330" r="14912" b="24635"/>
          <a:stretch/>
        </p:blipFill>
        <p:spPr>
          <a:xfrm>
            <a:off x="5387401" y="4017176"/>
            <a:ext cx="5281684" cy="2756848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 bwMode="auto">
          <a:xfrm>
            <a:off x="5608223" y="1999478"/>
            <a:ext cx="689940" cy="18810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531815" y="1762022"/>
            <a:ext cx="689940" cy="18810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16199" y="3842510"/>
            <a:ext cx="205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Uncompressed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75897" y="2442101"/>
            <a:ext cx="772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4:2:0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75897" y="5395600"/>
            <a:ext cx="772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4:4:4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9934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for 4:4:4 in screen content (2)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217" y="1690688"/>
            <a:ext cx="6096000" cy="1866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842" y="4017367"/>
            <a:ext cx="6000750" cy="19240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4114217" y="1979988"/>
            <a:ext cx="6212577" cy="663269"/>
          </a:xfrm>
          <a:prstGeom prst="ellipse">
            <a:avLst/>
          </a:prstGeom>
          <a:noFill/>
          <a:ln>
            <a:solidFill>
              <a:srgbClr val="FF0000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CA" dirty="0" err="1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0781" y="3648035"/>
            <a:ext cx="205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Uncompressed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342098" y="2319148"/>
            <a:ext cx="772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4:2:0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389723" y="4666699"/>
            <a:ext cx="772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4:4:4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45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for 4:4:4 in screen content (3)</a:t>
            </a:r>
            <a:endParaRPr lang="en-CA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09" y="1835623"/>
            <a:ext cx="3581400" cy="25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01" y="1835622"/>
            <a:ext cx="3573881" cy="25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14387" y="1449461"/>
            <a:ext cx="828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4:2:0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9422688" y="1449461"/>
            <a:ext cx="696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4:4:4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915917" y="5360233"/>
            <a:ext cx="1800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Compressed</a:t>
            </a:r>
            <a:r>
              <a:rPr lang="en-US" sz="1600" dirty="0" smtClean="0"/>
              <a:t> </a:t>
            </a:r>
            <a:r>
              <a:rPr lang="en-US" sz="1800" dirty="0" smtClean="0"/>
              <a:t>text</a:t>
            </a:r>
            <a:endParaRPr 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627" y="4529637"/>
            <a:ext cx="2737537" cy="22398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056" y="4529637"/>
            <a:ext cx="2747967" cy="22483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0863" y="2549435"/>
            <a:ext cx="2051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Uncompressed</a:t>
            </a:r>
            <a:r>
              <a:rPr lang="en-US" sz="1600" dirty="0" smtClean="0"/>
              <a:t> </a:t>
            </a:r>
            <a:r>
              <a:rPr lang="en-US" sz="1800" dirty="0" smtClean="0"/>
              <a:t>text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3826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for 4:4:4 in screen content (4)</a:t>
            </a:r>
            <a:endParaRPr lang="en-CA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004077"/>
              </p:ext>
            </p:extLst>
          </p:nvPr>
        </p:nvGraphicFramePr>
        <p:xfrm>
          <a:off x="7713955" y="3983095"/>
          <a:ext cx="2815371" cy="23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845749" y="2023402"/>
            <a:ext cx="4723050" cy="127539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altLang="en-US" sz="1800" dirty="0"/>
              <a:t>YUV PSNR vs bit-rate for HEVC compression </a:t>
            </a:r>
            <a:endParaRPr lang="en-US" altLang="en-US" sz="1800" dirty="0" smtClean="0"/>
          </a:p>
          <a:p>
            <a:pPr lvl="0"/>
            <a:r>
              <a:rPr lang="en-US" altLang="en-US" sz="1800" dirty="0" smtClean="0"/>
              <a:t>on </a:t>
            </a:r>
            <a:r>
              <a:rPr lang="en-US" altLang="en-US" sz="1800" dirty="0"/>
              <a:t>4:4:4 vs 4:2:0 </a:t>
            </a:r>
            <a:r>
              <a:rPr lang="en-US" altLang="en-US" sz="1800" dirty="0" smtClean="0"/>
              <a:t>domain</a:t>
            </a:r>
          </a:p>
          <a:p>
            <a:pPr lvl="0"/>
            <a:r>
              <a:rPr lang="en-US" altLang="en-US" sz="1800" dirty="0" smtClean="0"/>
              <a:t>PSNR is calculated in 4:4:4 domain</a:t>
            </a:r>
            <a:endParaRPr lang="en-US" altLang="en-US" sz="1800" dirty="0"/>
          </a:p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800" dirty="0">
                <a:latin typeface="+mn-lt"/>
                <a:cs typeface="+mn-cs"/>
              </a:rPr>
              <a:t>CNN sequence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693778" y="3805360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dB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0144742" y="6118473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bps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6492767"/>
              </p:ext>
            </p:extLst>
          </p:nvPr>
        </p:nvGraphicFramePr>
        <p:xfrm>
          <a:off x="1693777" y="3961658"/>
          <a:ext cx="2811798" cy="2386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5799917"/>
              </p:ext>
            </p:extLst>
          </p:nvPr>
        </p:nvGraphicFramePr>
        <p:xfrm>
          <a:off x="4705652" y="3968803"/>
          <a:ext cx="2815371" cy="2365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033114" y="3768986"/>
            <a:ext cx="535685" cy="2717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U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37151" y="3768986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Y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883561" y="3768986"/>
            <a:ext cx="535685" cy="2717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V</a:t>
            </a: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130902"/>
              </p:ext>
            </p:extLst>
          </p:nvPr>
        </p:nvGraphicFramePr>
        <p:xfrm>
          <a:off x="6768632" y="1468613"/>
          <a:ext cx="3760694" cy="2253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47876" y="1591770"/>
            <a:ext cx="535685" cy="2717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YUV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720651" y="3810955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dB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7736099" y="3805360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dB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7207206" y="6094378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bps</a:t>
            </a: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4207274" y="6118473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bps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7043748" y="1579415"/>
            <a:ext cx="421355" cy="22981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685983">
              <a:tabLst>
                <a:tab pos="171496" algn="l"/>
                <a:tab pos="342991" algn="l"/>
                <a:tab pos="514487" algn="l"/>
                <a:tab pos="685983" algn="l"/>
              </a:tabLst>
            </a:pPr>
            <a:r>
              <a:rPr lang="en-US" altLang="en-US" sz="1200" dirty="0">
                <a:latin typeface="+mn-lt"/>
                <a:cs typeface="+mn-cs"/>
              </a:rPr>
              <a:t>dB</a:t>
            </a:r>
          </a:p>
        </p:txBody>
      </p:sp>
    </p:spTree>
    <p:extLst>
      <p:ext uri="{BB962C8B-B14F-4D97-AF65-F5344CB8AC3E}">
        <p14:creationId xmlns:p14="http://schemas.microsoft.com/office/powerpoint/2010/main" val="3476742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Coding Screen Content Efficiently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b="1" dirty="0"/>
              <a:t>HEVC Screen Content </a:t>
            </a:r>
            <a:r>
              <a:rPr lang="en-CA" b="1" dirty="0" smtClean="0"/>
              <a:t>Coding (SCC) extension</a:t>
            </a:r>
          </a:p>
          <a:p>
            <a:r>
              <a:rPr lang="en-CA" sz="2400" dirty="0" smtClean="0"/>
              <a:t>Is a ratified HEVC profile </a:t>
            </a:r>
          </a:p>
          <a:p>
            <a:r>
              <a:rPr lang="en-CA" sz="2400" dirty="0" smtClean="0"/>
              <a:t>HEVC </a:t>
            </a:r>
            <a:r>
              <a:rPr lang="en-CA" sz="2400" dirty="0"/>
              <a:t>SCC is built on top of HEVC </a:t>
            </a:r>
            <a:r>
              <a:rPr lang="en-CA" sz="2400" dirty="0" smtClean="0"/>
              <a:t>Main 4:4:4 and Main profiles </a:t>
            </a:r>
            <a:r>
              <a:rPr lang="en-CA" sz="2400" dirty="0"/>
              <a:t>with additional tools for improving compression efficiency of screen </a:t>
            </a:r>
            <a:r>
              <a:rPr lang="en-CA" sz="2400" dirty="0" smtClean="0"/>
              <a:t>content coding</a:t>
            </a:r>
          </a:p>
          <a:p>
            <a:r>
              <a:rPr lang="en-CA" sz="2400" dirty="0" smtClean="0"/>
              <a:t>It </a:t>
            </a:r>
            <a:r>
              <a:rPr lang="en-CA" sz="2400" dirty="0"/>
              <a:t>supports 4:2:0, 4:4:4 </a:t>
            </a:r>
            <a:r>
              <a:rPr lang="en-CA" sz="2400" dirty="0" err="1"/>
              <a:t>chroma</a:t>
            </a:r>
            <a:r>
              <a:rPr lang="en-CA" sz="2400" dirty="0"/>
              <a:t> colour formats and lossless mode </a:t>
            </a:r>
            <a:r>
              <a:rPr lang="en-CA" sz="2400" dirty="0" smtClean="0"/>
              <a:t>coding</a:t>
            </a:r>
          </a:p>
          <a:p>
            <a:endParaRPr lang="en-CA" sz="2400" dirty="0" smtClean="0"/>
          </a:p>
          <a:p>
            <a:pPr lvl="2">
              <a:buFont typeface="Symbol" panose="05050102010706020507" pitchFamily="18" charset="2"/>
              <a:buChar char=""/>
            </a:pPr>
            <a:endParaRPr lang="en-CA" dirty="0"/>
          </a:p>
          <a:p>
            <a:pPr lvl="1"/>
            <a:endParaRPr lang="en-CA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7211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Additional tools added </a:t>
            </a:r>
            <a:r>
              <a:rPr lang="en-CA" dirty="0" smtClean="0"/>
              <a:t>to Main 4:4:4 and Main profiles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b="1" dirty="0"/>
              <a:t>Intra block copy</a:t>
            </a:r>
          </a:p>
          <a:p>
            <a:pPr marL="457200" lvl="1" indent="0">
              <a:buNone/>
            </a:pPr>
            <a:r>
              <a:rPr lang="en-CA" dirty="0"/>
              <a:t>Inter prediction like method, where the current picture can be used as a reference for prediction</a:t>
            </a:r>
          </a:p>
          <a:p>
            <a:pPr marL="0" indent="0">
              <a:buNone/>
            </a:pPr>
            <a:r>
              <a:rPr lang="en-CA" b="1" dirty="0"/>
              <a:t>Palette mode</a:t>
            </a:r>
          </a:p>
          <a:p>
            <a:pPr marL="457200" lvl="1" indent="0">
              <a:buNone/>
            </a:pPr>
            <a:r>
              <a:rPr lang="en-CA" dirty="0"/>
              <a:t>Block </a:t>
            </a:r>
            <a:r>
              <a:rPr lang="en-CA" dirty="0" smtClean="0"/>
              <a:t>reconstruction is performed from </a:t>
            </a:r>
            <a:r>
              <a:rPr lang="en-CA" dirty="0"/>
              <a:t>the colours specifically signalled for the current block or </a:t>
            </a:r>
            <a:r>
              <a:rPr lang="en-CA" dirty="0" smtClean="0"/>
              <a:t>from the </a:t>
            </a:r>
            <a:r>
              <a:rPr lang="en-CA" dirty="0"/>
              <a:t>colours already signalled for the previously coded </a:t>
            </a:r>
            <a:r>
              <a:rPr lang="en-CA" dirty="0" smtClean="0"/>
              <a:t>palette blocks</a:t>
            </a:r>
            <a:endParaRPr lang="en-CA" dirty="0"/>
          </a:p>
          <a:p>
            <a:pPr marL="0" indent="0">
              <a:buNone/>
            </a:pPr>
            <a:r>
              <a:rPr lang="en-CA" b="1" dirty="0"/>
              <a:t>Adaptive Colour Transform</a:t>
            </a:r>
          </a:p>
          <a:p>
            <a:pPr marL="457200" lvl="1" indent="0">
              <a:buNone/>
            </a:pPr>
            <a:r>
              <a:rPr lang="en-CA" dirty="0"/>
              <a:t>In-loop color transform to accommodate various colour spaces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2907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896</Words>
  <Application>Microsoft Office PowerPoint</Application>
  <PresentationFormat>Widescreen</PresentationFormat>
  <Paragraphs>186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Calibre Semibold</vt:lpstr>
      <vt:lpstr>Calibri</vt:lpstr>
      <vt:lpstr>Calibri Light</vt:lpstr>
      <vt:lpstr>Qualcomm Office Regular</vt:lpstr>
      <vt:lpstr>Symbol</vt:lpstr>
      <vt:lpstr>Wingdings</vt:lpstr>
      <vt:lpstr>Office Theme</vt:lpstr>
      <vt:lpstr>HEVC Screen Content Coding extension for IMS-based telepresence</vt:lpstr>
      <vt:lpstr>Screen sharing use case</vt:lpstr>
      <vt:lpstr>Screen Content – What  is it?</vt:lpstr>
      <vt:lpstr>Need for 4:4:4 in screen content (1)</vt:lpstr>
      <vt:lpstr>Need for 4:4:4 in screen content (2)</vt:lpstr>
      <vt:lpstr>Need for 4:4:4 in screen content (3)</vt:lpstr>
      <vt:lpstr>Need for 4:4:4 in screen content (4)</vt:lpstr>
      <vt:lpstr>Coding Screen Content Efficiently</vt:lpstr>
      <vt:lpstr>Additional tools added to Main 4:4:4 and Main profiles</vt:lpstr>
      <vt:lpstr>Test sequences (1)</vt:lpstr>
      <vt:lpstr>Test sequences (2)</vt:lpstr>
      <vt:lpstr>Performance of Screen-Extended Main 4:4:4 profile (1)</vt:lpstr>
      <vt:lpstr>Performance of Screen-Extended Main 4:4:4 profile (2)</vt:lpstr>
      <vt:lpstr>Performance of Screen-Extended Main profile (1)</vt:lpstr>
      <vt:lpstr>Performance of Screen-Extended Main profile (2)</vt:lpstr>
      <vt:lpstr>Status of HEVC SCC Extension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Seregin, Vadim</dc:creator>
  <cp:lastModifiedBy>Stockhammer, Thomas</cp:lastModifiedBy>
  <cp:revision>33</cp:revision>
  <dcterms:created xsi:type="dcterms:W3CDTF">2016-04-05T23:56:04Z</dcterms:created>
  <dcterms:modified xsi:type="dcterms:W3CDTF">2016-04-12T21:01:53Z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731792064</vt:i4>
  </property>
  <property fmtid="{D5CDD505-2E9C-101B-9397-08002B2CF9AE}" pid="3" name="_NewReviewCycle">
    <vt:lpwstr/>
  </property>
  <property fmtid="{D5CDD505-2E9C-101B-9397-08002B2CF9AE}" pid="4" name="_EmailSubject">
    <vt:lpwstr>Registered docs for SA4#88</vt:lpwstr>
  </property>
  <property fmtid="{D5CDD505-2E9C-101B-9397-08002B2CF9AE}" pid="5" name="_AuthorEmail">
    <vt:lpwstr>vseregin@qti.qualcomm.com</vt:lpwstr>
  </property>
  <property fmtid="{D5CDD505-2E9C-101B-9397-08002B2CF9AE}" pid="6" name="_AuthorEmailDisplayName">
    <vt:lpwstr>Seregin, Vadim</vt:lpwstr>
  </property>
  <property fmtid="{D5CDD505-2E9C-101B-9397-08002B2CF9AE}" pid="7" name="_PreviousAdHocReviewCycleID">
    <vt:i4>-2004964413</vt:i4>
  </property>
</Properties>
</file>