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12"/>
  </p:notesMasterIdLst>
  <p:sldIdLst>
    <p:sldId id="327" r:id="rId3"/>
    <p:sldId id="328" r:id="rId4"/>
    <p:sldId id="348" r:id="rId5"/>
    <p:sldId id="347" r:id="rId6"/>
    <p:sldId id="349" r:id="rId7"/>
    <p:sldId id="350" r:id="rId8"/>
    <p:sldId id="346" r:id="rId9"/>
    <p:sldId id="345" r:id="rId10"/>
    <p:sldId id="351" r:id="rId11"/>
  </p:sldIdLst>
  <p:sldSz cx="12207875" cy="6858000"/>
  <p:notesSz cx="6858000" cy="9144000"/>
  <p:defaultTextStyle>
    <a:defPPr>
      <a:defRPr lang="de-DE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5" autoAdjust="0"/>
    <p:restoredTop sz="94707" autoAdjust="0"/>
  </p:normalViewPr>
  <p:slideViewPr>
    <p:cSldViewPr>
      <p:cViewPr varScale="1">
        <p:scale>
          <a:sx n="103" d="100"/>
          <a:sy n="103" d="100"/>
        </p:scale>
        <p:origin x="-168" y="-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A79E1-7C80-4132-9797-1BB0F1FF2338}" type="datetimeFigureOut">
              <a:rPr lang="en-GB" smtClean="0"/>
              <a:t>25/01/2015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87D8B-918C-46C2-83EA-DE1AB3F158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18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08064" y="1981200"/>
            <a:ext cx="10987088" cy="569949"/>
          </a:xfrm>
          <a:prstGeom prst="rect">
            <a:avLst/>
          </a:prstGeom>
        </p:spPr>
        <p:txBody>
          <a:bodyPr lIns="122018" tIns="61009" rIns="122018" bIns="61009"/>
          <a:lstStyle>
            <a:lvl1pPr>
              <a:defRPr sz="3200" b="1">
                <a:latin typeface="SS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08064" y="2819400"/>
            <a:ext cx="10987088" cy="406400"/>
          </a:xfrm>
          <a:prstGeom prst="rect">
            <a:avLst/>
          </a:prstGeom>
        </p:spPr>
        <p:txBody>
          <a:bodyPr lIns="122018" tIns="61009" rIns="122018" bIns="61009"/>
          <a:lstStyle>
            <a:lvl1pPr marL="0" indent="0" algn="ctr">
              <a:buNone/>
              <a:defRPr lang="en-US" sz="2400" b="0" kern="1200" dirty="0" smtClean="0">
                <a:solidFill>
                  <a:schemeClr val="tx1"/>
                </a:solidFill>
                <a:latin typeface="SST"/>
                <a:ea typeface="+mj-ea"/>
                <a:cs typeface="+mj-cs"/>
              </a:defRPr>
            </a:lvl1pPr>
            <a:lvl2pPr marL="610088" indent="0">
              <a:buNone/>
              <a:defRPr/>
            </a:lvl2pPr>
            <a:lvl3pPr marL="1220175" indent="0">
              <a:buNone/>
              <a:defRPr/>
            </a:lvl3pPr>
            <a:lvl4pPr marL="1830263" indent="0">
              <a:buNone/>
              <a:defRPr/>
            </a:lvl4pPr>
            <a:lvl5pPr marL="2440351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617538" y="5638800"/>
            <a:ext cx="110490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SS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17537" y="6019800"/>
            <a:ext cx="11049000" cy="228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140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396" y="273049"/>
            <a:ext cx="4016307" cy="116205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2940" y="273052"/>
            <a:ext cx="6824541" cy="585311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396" y="1435102"/>
            <a:ext cx="4016307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10088" indent="0">
              <a:buNone/>
              <a:defRPr sz="1600"/>
            </a:lvl2pPr>
            <a:lvl3pPr marL="1220175" indent="0">
              <a:buNone/>
              <a:defRPr sz="1300"/>
            </a:lvl3pPr>
            <a:lvl4pPr marL="1830263" indent="0">
              <a:buNone/>
              <a:defRPr sz="1200"/>
            </a:lvl4pPr>
            <a:lvl5pPr marL="2440351" indent="0">
              <a:buNone/>
              <a:defRPr sz="1200"/>
            </a:lvl5pPr>
            <a:lvl6pPr marL="3050438" indent="0">
              <a:buNone/>
              <a:defRPr sz="1200"/>
            </a:lvl6pPr>
            <a:lvl7pPr marL="3660526" indent="0">
              <a:buNone/>
              <a:defRPr sz="1200"/>
            </a:lvl7pPr>
            <a:lvl8pPr marL="4270614" indent="0">
              <a:buNone/>
              <a:defRPr sz="1200"/>
            </a:lvl8pPr>
            <a:lvl9pPr marL="4880701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08662" y="7493000"/>
            <a:ext cx="2848504" cy="365125"/>
          </a:xfrm>
          <a:prstGeom prst="rect">
            <a:avLst/>
          </a:prstGeom>
        </p:spPr>
        <p:txBody>
          <a:bodyPr lIns="122018" tIns="61009" rIns="122018" bIns="61009"/>
          <a:lstStyle/>
          <a:p>
            <a:fld id="{6A400BB5-A398-43AA-B75C-86177E7D126B}" type="datetimeFigureOut">
              <a:rPr lang="en-US" smtClean="0"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69292" y="7493000"/>
            <a:ext cx="3865827" cy="365125"/>
          </a:xfrm>
          <a:prstGeom prst="rect">
            <a:avLst/>
          </a:prstGeom>
        </p:spPr>
        <p:txBody>
          <a:bodyPr lIns="122018" tIns="61009" rIns="122018" bIns="61009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7245" y="7493000"/>
            <a:ext cx="2848504" cy="365125"/>
          </a:xfrm>
          <a:prstGeom prst="rect">
            <a:avLst/>
          </a:prstGeom>
        </p:spPr>
        <p:txBody>
          <a:bodyPr lIns="122018" tIns="61009" rIns="122018" bIns="61009"/>
          <a:lstStyle/>
          <a:p>
            <a:fld id="{2EEFAE62-080F-4F3C-8AF5-B315C82D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20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2829" y="4800600"/>
            <a:ext cx="7324725" cy="566739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2829" y="612775"/>
            <a:ext cx="7324725" cy="4114800"/>
          </a:xfrm>
        </p:spPr>
        <p:txBody>
          <a:bodyPr>
            <a:normAutofit/>
          </a:bodyPr>
          <a:lstStyle>
            <a:lvl1pPr marL="0" indent="0">
              <a:buNone/>
              <a:defRPr sz="36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2829" y="5367338"/>
            <a:ext cx="7324725" cy="80486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10088" indent="0">
              <a:buNone/>
              <a:defRPr sz="1600"/>
            </a:lvl2pPr>
            <a:lvl3pPr marL="1220175" indent="0">
              <a:buNone/>
              <a:defRPr sz="1300"/>
            </a:lvl3pPr>
            <a:lvl4pPr marL="1830263" indent="0">
              <a:buNone/>
              <a:defRPr sz="1200"/>
            </a:lvl4pPr>
            <a:lvl5pPr marL="2440351" indent="0">
              <a:buNone/>
              <a:defRPr sz="1200"/>
            </a:lvl5pPr>
            <a:lvl6pPr marL="3050438" indent="0">
              <a:buNone/>
              <a:defRPr sz="1200"/>
            </a:lvl6pPr>
            <a:lvl7pPr marL="3660526" indent="0">
              <a:buNone/>
              <a:defRPr sz="1200"/>
            </a:lvl7pPr>
            <a:lvl8pPr marL="4270614" indent="0">
              <a:buNone/>
              <a:defRPr sz="1200"/>
            </a:lvl8pPr>
            <a:lvl9pPr marL="4880701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810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525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0709" y="274639"/>
            <a:ext cx="2746772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0394" y="274639"/>
            <a:ext cx="8036851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17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8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41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0394" y="1600201"/>
            <a:ext cx="5391811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670" y="1600201"/>
            <a:ext cx="5391811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394" y="1535113"/>
            <a:ext cx="5393932" cy="639763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394" y="2174875"/>
            <a:ext cx="5393932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1433" y="1535113"/>
            <a:ext cx="5396050" cy="639763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1433" y="2174875"/>
            <a:ext cx="5396050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4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7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262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1" y="2130426"/>
            <a:ext cx="10376694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1181" y="3886200"/>
            <a:ext cx="854551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0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0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0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0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60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4338" y="4406901"/>
            <a:ext cx="10376694" cy="1362075"/>
          </a:xfrm>
        </p:spPr>
        <p:txBody>
          <a:bodyPr anchor="t">
            <a:noAutofit/>
          </a:bodyPr>
          <a:lstStyle>
            <a:lvl1pPr algn="l">
              <a:defRPr sz="32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4338" y="2906713"/>
            <a:ext cx="10376694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4886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pic>
        <p:nvPicPr>
          <p:cNvPr id="11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pic>
        <p:nvPicPr>
          <p:cNvPr id="12" name="図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999" y="6414837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1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122017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566" indent="-457566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1392" indent="-381305" algn="l" defTabSz="122017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9768" y="356612"/>
            <a:ext cx="11338560" cy="539496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76" y="1078991"/>
            <a:ext cx="10762488" cy="5166360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正方形/長方形 15"/>
          <p:cNvSpPr/>
          <p:nvPr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6" name="直線コネクタ 20"/>
          <p:cNvCxnSpPr/>
          <p:nvPr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図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/>
        </p:nvSpPr>
        <p:spPr>
          <a:xfrm>
            <a:off x="2082137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S4-150058 Overview of </a:t>
            </a:r>
            <a:r>
              <a:rPr lang="en-US" altLang="ja-JP" sz="1000" dirty="0" err="1" smtClean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HbbTV</a:t>
            </a:r>
            <a:r>
              <a:rPr lang="en-US" altLang="ja-JP" sz="1000" dirty="0" smtClean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 / DVB interactivity platform</a:t>
            </a:r>
            <a:endParaRPr lang="en-US" altLang="ja-JP" sz="1000" dirty="0">
              <a:solidFill>
                <a:schemeClr val="bg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スライド番号プレースホルダー 4"/>
          <p:cNvSpPr txBox="1">
            <a:spLocks/>
          </p:cNvSpPr>
          <p:nvPr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67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49" r:id="rId6"/>
    <p:sldLayoutId id="2147483651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1220175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SST"/>
          <a:ea typeface="+mj-ea"/>
          <a:cs typeface="+mj-cs"/>
        </a:defRPr>
      </a:lvl1pPr>
    </p:titleStyle>
    <p:bodyStyle>
      <a:lvl1pPr marL="329184" indent="-329184" algn="l" defTabSz="1220175" rtl="0" eaLnBrk="1" latinLnBrk="0" hangingPunct="1">
        <a:lnSpc>
          <a:spcPct val="100000"/>
        </a:lnSpc>
        <a:spcBef>
          <a:spcPts val="7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ST"/>
          <a:ea typeface="+mn-ea"/>
          <a:cs typeface="+mn-cs"/>
        </a:defRPr>
      </a:lvl1pPr>
      <a:lvl2pPr marL="740664" indent="-283464" algn="l" defTabSz="1220175" rtl="0" eaLnBrk="1" latinLnBrk="0" hangingPunct="1">
        <a:lnSpc>
          <a:spcPct val="100000"/>
        </a:lnSpc>
        <a:spcBef>
          <a:spcPts val="672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ST"/>
          <a:ea typeface="+mn-ea"/>
          <a:cs typeface="+mn-cs"/>
        </a:defRPr>
      </a:lvl2pPr>
      <a:lvl3pPr marL="1143000" indent="-228600" algn="l" defTabSz="1220175" rtl="0" eaLnBrk="1" latinLnBrk="0" hangingPunct="1">
        <a:lnSpc>
          <a:spcPct val="100000"/>
        </a:lnSpc>
        <a:spcBef>
          <a:spcPts val="57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ST"/>
          <a:ea typeface="+mn-ea"/>
          <a:cs typeface="+mn-cs"/>
        </a:defRPr>
      </a:lvl3pPr>
      <a:lvl4pPr marL="1600200" indent="-228600" algn="l" defTabSz="1220175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SST"/>
          <a:ea typeface="+mn-ea"/>
          <a:cs typeface="+mn-cs"/>
        </a:defRPr>
      </a:lvl4pPr>
      <a:lvl5pPr marL="2057400" indent="-228600" algn="l" defTabSz="1220175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Char char="»"/>
        <a:defRPr sz="1100" kern="1200">
          <a:solidFill>
            <a:schemeClr val="tx1"/>
          </a:solidFill>
          <a:latin typeface="SST"/>
          <a:ea typeface="+mn-ea"/>
          <a:cs typeface="+mn-cs"/>
        </a:defRPr>
      </a:lvl5pPr>
      <a:lvl6pPr marL="3355482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591" y="2111375"/>
            <a:ext cx="10376694" cy="1470025"/>
          </a:xfrm>
        </p:spPr>
        <p:txBody>
          <a:bodyPr/>
          <a:lstStyle/>
          <a:p>
            <a:r>
              <a:rPr lang="de-DE" sz="4000" b="0" dirty="0" smtClean="0"/>
              <a:t>S4-150058</a:t>
            </a:r>
            <a:r>
              <a:rPr lang="de-DE" sz="4000" b="0" dirty="0" smtClean="0"/>
              <a:t/>
            </a:r>
            <a:br>
              <a:rPr lang="de-DE" sz="4000" b="0" dirty="0" smtClean="0"/>
            </a:br>
            <a:r>
              <a:rPr lang="de-DE" sz="4000" dirty="0" err="1" smtClean="0"/>
              <a:t>Overview</a:t>
            </a:r>
            <a:r>
              <a:rPr lang="de-DE" sz="4000" dirty="0" smtClean="0"/>
              <a:t> </a:t>
            </a:r>
            <a:r>
              <a:rPr lang="de-DE" sz="4000" dirty="0" err="1" smtClean="0"/>
              <a:t>of</a:t>
            </a:r>
            <a:r>
              <a:rPr lang="de-DE" sz="4000" dirty="0" smtClean="0"/>
              <a:t> </a:t>
            </a:r>
            <a:r>
              <a:rPr lang="de-DE" sz="4000" dirty="0" err="1" smtClean="0"/>
              <a:t>HbbTV</a:t>
            </a:r>
            <a:r>
              <a:rPr lang="de-DE" sz="4000" dirty="0" smtClean="0"/>
              <a:t> / DVB </a:t>
            </a:r>
            <a:r>
              <a:rPr lang="de-DE" sz="4000" dirty="0" err="1" smtClean="0"/>
              <a:t>Interactivity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Paul Szucs, </a:t>
            </a:r>
            <a:r>
              <a:rPr lang="de-DE" dirty="0" smtClean="0">
                <a:solidFill>
                  <a:schemeClr val="tx1"/>
                </a:solidFill>
              </a:rPr>
              <a:t>Sony Europe Limited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3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system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overview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88" y="418164"/>
            <a:ext cx="7829549" cy="59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0" y="4876800"/>
            <a:ext cx="3225397" cy="152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48" y="533400"/>
            <a:ext cx="189598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5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DVB </a:t>
            </a:r>
            <a:r>
              <a:rPr lang="de-DE" dirty="0" err="1" smtClean="0"/>
              <a:t>signalling</a:t>
            </a:r>
            <a:r>
              <a:rPr lang="de-DE" dirty="0" smtClean="0"/>
              <a:t> </a:t>
            </a:r>
            <a:r>
              <a:rPr lang="de-DE" dirty="0" err="1" smtClean="0"/>
              <a:t>framework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93737" y="908983"/>
            <a:ext cx="10744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The (relevant) DVB </a:t>
            </a:r>
            <a:r>
              <a:rPr lang="de-DE" sz="2000" dirty="0" err="1" smtClean="0"/>
              <a:t>specification</a:t>
            </a:r>
            <a:r>
              <a:rPr lang="de-DE" sz="2000" dirty="0" smtClean="0"/>
              <a:t> (TS 102 809) </a:t>
            </a:r>
            <a:r>
              <a:rPr lang="de-DE" sz="2000" dirty="0" err="1" smtClean="0"/>
              <a:t>provides</a:t>
            </a:r>
            <a:r>
              <a:rPr lang="de-DE" sz="2000" dirty="0" smtClean="0"/>
              <a:t> a </a:t>
            </a:r>
            <a:r>
              <a:rPr lang="en-GB" sz="2000" dirty="0" smtClean="0"/>
              <a:t>framework </a:t>
            </a:r>
            <a:r>
              <a:rPr lang="en-GB" sz="2000" dirty="0"/>
              <a:t>for the signalling and carriage of interactive applications or services </a:t>
            </a:r>
            <a:r>
              <a:rPr lang="en-GB" sz="2000" dirty="0" smtClean="0"/>
              <a:t>in both broadcast </a:t>
            </a:r>
            <a:r>
              <a:rPr lang="en-GB" sz="2000" dirty="0"/>
              <a:t>and broadband </a:t>
            </a:r>
            <a:r>
              <a:rPr lang="en-GB" sz="2000" dirty="0" smtClean="0"/>
              <a:t>networks, covering:</a:t>
            </a:r>
            <a:endParaRPr lang="en-GB" sz="2000" dirty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Signalling </a:t>
            </a:r>
            <a:r>
              <a:rPr lang="en-GB" sz="2000" dirty="0"/>
              <a:t>interactive applications or </a:t>
            </a:r>
            <a:r>
              <a:rPr lang="en-GB" sz="2000" dirty="0" smtClean="0"/>
              <a:t>services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How the receiver identifies the applications associated with a service and finds the locations from which </a:t>
            </a:r>
            <a:r>
              <a:rPr lang="en-GB" sz="2000" dirty="0" smtClean="0"/>
              <a:t>to retrieve them</a:t>
            </a:r>
            <a:endParaRPr lang="en-GB" sz="2000" dirty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</a:t>
            </a:r>
            <a:r>
              <a:rPr lang="en-GB" sz="2000" dirty="0"/>
              <a:t>signalling that enables the broadcast to manage the lifecycles of </a:t>
            </a:r>
            <a:r>
              <a:rPr lang="en-GB" sz="2000" dirty="0" smtClean="0"/>
              <a:t>applications</a:t>
            </a:r>
            <a:endParaRPr lang="en-GB" sz="2000" dirty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How </a:t>
            </a:r>
            <a:r>
              <a:rPr lang="en-GB" sz="2000" dirty="0"/>
              <a:t>the receiver can identify the sources of broadcast data required by the </a:t>
            </a:r>
            <a:r>
              <a:rPr lang="en-GB" sz="2000" dirty="0" smtClean="0"/>
              <a:t>applications </a:t>
            </a:r>
            <a:r>
              <a:rPr lang="en-GB" sz="2000" dirty="0"/>
              <a:t>of a service</a:t>
            </a:r>
            <a:endParaRPr lang="en-GB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Distributing </a:t>
            </a:r>
            <a:r>
              <a:rPr lang="en-GB" sz="2000" dirty="0"/>
              <a:t>the files of interactive applications or </a:t>
            </a:r>
            <a:r>
              <a:rPr lang="en-GB" sz="2000" dirty="0" smtClean="0"/>
              <a:t>services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err="1" smtClean="0"/>
              <a:t>Carriage</a:t>
            </a:r>
            <a:r>
              <a:rPr lang="de-DE" sz="2000" dirty="0" smtClean="0"/>
              <a:t> in MPEG-2 DSM-CC </a:t>
            </a:r>
            <a:r>
              <a:rPr lang="de-DE" sz="2000" dirty="0" err="1" smtClean="0"/>
              <a:t>Object</a:t>
            </a:r>
            <a:r>
              <a:rPr lang="de-DE" sz="2000" dirty="0" smtClean="0"/>
              <a:t> </a:t>
            </a:r>
            <a:r>
              <a:rPr lang="de-DE" sz="2000" dirty="0" err="1" smtClean="0"/>
              <a:t>Carousel</a:t>
            </a:r>
            <a:r>
              <a:rPr lang="de-DE" sz="2000" dirty="0" smtClean="0"/>
              <a:t> </a:t>
            </a:r>
            <a:r>
              <a:rPr lang="de-DE" sz="2000" dirty="0" err="1" smtClean="0"/>
              <a:t>or</a:t>
            </a:r>
            <a:r>
              <a:rPr lang="de-DE" sz="2000" dirty="0" smtClean="0"/>
              <a:t> HTTP 1.1</a:t>
            </a:r>
            <a:endParaRPr lang="en-GB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Synchronizing </a:t>
            </a:r>
            <a:r>
              <a:rPr lang="en-GB" sz="2000" dirty="0"/>
              <a:t>interactive applications or services to video or audio </a:t>
            </a:r>
            <a:r>
              <a:rPr lang="en-GB" sz="2000" dirty="0" smtClean="0"/>
              <a:t>content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„Do-</a:t>
            </a:r>
            <a:r>
              <a:rPr lang="de-DE" sz="2000" dirty="0" err="1" smtClean="0"/>
              <a:t>it</a:t>
            </a:r>
            <a:r>
              <a:rPr lang="de-DE" sz="2000" dirty="0" smtClean="0"/>
              <a:t>-</a:t>
            </a:r>
            <a:r>
              <a:rPr lang="de-DE" sz="2000" dirty="0" err="1" smtClean="0"/>
              <a:t>now</a:t>
            </a:r>
            <a:r>
              <a:rPr lang="de-DE" sz="2000" dirty="0" smtClean="0"/>
              <a:t>“ </a:t>
            </a:r>
            <a:r>
              <a:rPr lang="de-DE" sz="2000" dirty="0" err="1" smtClean="0"/>
              <a:t>events</a:t>
            </a:r>
            <a:r>
              <a:rPr lang="de-DE" sz="2000" dirty="0" smtClean="0"/>
              <a:t> </a:t>
            </a:r>
            <a:r>
              <a:rPr lang="de-DE" sz="2000" dirty="0" err="1" smtClean="0"/>
              <a:t>or</a:t>
            </a:r>
            <a:r>
              <a:rPr lang="de-DE" sz="2000" dirty="0" smtClean="0"/>
              <a:t> </a:t>
            </a:r>
            <a:r>
              <a:rPr lang="de-DE" sz="2000" dirty="0" err="1" smtClean="0"/>
              <a:t>according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DVB </a:t>
            </a:r>
            <a:r>
              <a:rPr lang="de-DE" sz="2000" dirty="0" err="1" smtClean="0"/>
              <a:t>timeline</a:t>
            </a:r>
            <a:endParaRPr lang="de-DE" sz="2000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DSM-CC Stream Event, </a:t>
            </a:r>
            <a:r>
              <a:rPr lang="de-DE" sz="2000" dirty="0" err="1" smtClean="0"/>
              <a:t>or</a:t>
            </a:r>
            <a:r>
              <a:rPr lang="de-DE" sz="2000" dirty="0" smtClean="0"/>
              <a:t> XML </a:t>
            </a:r>
            <a:r>
              <a:rPr lang="de-DE" sz="2000" dirty="0" err="1" smtClean="0"/>
              <a:t>equivalent</a:t>
            </a:r>
            <a:endParaRPr lang="en-GB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Referencing </a:t>
            </a:r>
            <a:r>
              <a:rPr lang="en-GB" sz="2000" dirty="0"/>
              <a:t>video, audio or subtitle content </a:t>
            </a:r>
            <a:r>
              <a:rPr lang="en-GB" sz="2000" dirty="0" smtClean="0"/>
              <a:t>from </a:t>
            </a:r>
            <a:r>
              <a:rPr lang="en-GB" sz="2000" dirty="0"/>
              <a:t>interactive applications or </a:t>
            </a:r>
            <a:r>
              <a:rPr lang="en-GB" sz="2000" dirty="0" smtClean="0"/>
              <a:t>services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URL </a:t>
            </a:r>
            <a:r>
              <a:rPr lang="de-DE" sz="2000" dirty="0" err="1" smtClean="0"/>
              <a:t>scheme</a:t>
            </a:r>
            <a:r>
              <a:rPr lang="de-DE" sz="2000" dirty="0" smtClean="0"/>
              <a:t> „</a:t>
            </a:r>
            <a:r>
              <a:rPr lang="de-DE" sz="2000" dirty="0" err="1" smtClean="0"/>
              <a:t>dvb</a:t>
            </a:r>
            <a:r>
              <a:rPr lang="de-DE" sz="2000" dirty="0" smtClean="0"/>
              <a:t>:“</a:t>
            </a: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Spec is independent </a:t>
            </a:r>
            <a:r>
              <a:rPr lang="en-GB" sz="2000" dirty="0"/>
              <a:t>of any particular technology for interactive applications or </a:t>
            </a:r>
            <a:r>
              <a:rPr lang="en-GB" sz="2000" dirty="0" smtClean="0"/>
              <a:t>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Spec enables </a:t>
            </a:r>
            <a:r>
              <a:rPr lang="en-GB" sz="2000" dirty="0"/>
              <a:t>a wide range of different application models depending on which of the </a:t>
            </a:r>
            <a:r>
              <a:rPr lang="en-GB" sz="2000" dirty="0" smtClean="0"/>
              <a:t>optional features </a:t>
            </a:r>
            <a:r>
              <a:rPr lang="en-GB" sz="2000" dirty="0"/>
              <a:t>are selected</a:t>
            </a:r>
            <a:br>
              <a:rPr lang="en-GB" sz="2000" dirty="0"/>
            </a:b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/>
              <a:t/>
            </a:r>
            <a:br>
              <a:rPr lang="en-GB" sz="2000" dirty="0"/>
            </a:b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960210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HbbTV</a:t>
            </a:r>
            <a:r>
              <a:rPr lang="de-DE" dirty="0" smtClean="0"/>
              <a:t> </a:t>
            </a:r>
            <a:r>
              <a:rPr lang="de-DE" dirty="0" err="1" smtClean="0"/>
              <a:t>platform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93737" y="838200"/>
            <a:ext cx="10744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The </a:t>
            </a:r>
            <a:r>
              <a:rPr lang="de-DE" dirty="0" err="1" smtClean="0"/>
              <a:t>HbbTV</a:t>
            </a:r>
            <a:r>
              <a:rPr lang="de-DE" dirty="0" smtClean="0"/>
              <a:t> </a:t>
            </a:r>
            <a:r>
              <a:rPr lang="de-DE" dirty="0" err="1" smtClean="0"/>
              <a:t>specification</a:t>
            </a:r>
            <a:r>
              <a:rPr lang="de-DE" dirty="0" smtClean="0"/>
              <a:t> (TS 102 796) </a:t>
            </a:r>
            <a:r>
              <a:rPr lang="de-DE" dirty="0" err="1" smtClean="0"/>
              <a:t>provides</a:t>
            </a:r>
            <a:r>
              <a:rPr lang="de-DE" dirty="0" smtClean="0"/>
              <a:t> a</a:t>
            </a:r>
            <a:r>
              <a:rPr lang="en-GB" dirty="0" smtClean="0"/>
              <a:t> </a:t>
            </a:r>
            <a:r>
              <a:rPr lang="en-GB" dirty="0"/>
              <a:t>platform for signalling, transport, and presentation of enhanced and </a:t>
            </a:r>
            <a:r>
              <a:rPr lang="en-GB" dirty="0" smtClean="0"/>
              <a:t>interactive applications </a:t>
            </a:r>
            <a:r>
              <a:rPr lang="en-GB" dirty="0"/>
              <a:t>designed </a:t>
            </a:r>
            <a:r>
              <a:rPr lang="en-GB" dirty="0" smtClean="0"/>
              <a:t>to run </a:t>
            </a:r>
            <a:r>
              <a:rPr lang="en-GB" dirty="0"/>
              <a:t>on hybrid terminals that include both a DVB compliant broadcast connection and </a:t>
            </a:r>
            <a:r>
              <a:rPr lang="en-GB" dirty="0" smtClean="0"/>
              <a:t>a broadband connection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main uses of the broadcast connection are the </a:t>
            </a:r>
            <a:r>
              <a:rPr lang="en-GB" dirty="0" smtClean="0"/>
              <a:t>following:</a:t>
            </a:r>
            <a:endParaRPr lang="en-GB" dirty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Transmission </a:t>
            </a:r>
            <a:r>
              <a:rPr lang="en-GB" dirty="0"/>
              <a:t>of standard TV, radio and data </a:t>
            </a:r>
            <a:r>
              <a:rPr lang="en-GB" dirty="0" smtClean="0"/>
              <a:t>services</a:t>
            </a:r>
            <a:endParaRPr lang="en-GB" dirty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Signalling </a:t>
            </a:r>
            <a:r>
              <a:rPr lang="en-GB" dirty="0"/>
              <a:t>of broadcast-related </a:t>
            </a:r>
            <a:r>
              <a:rPr lang="en-GB" dirty="0" smtClean="0"/>
              <a:t>applications</a:t>
            </a:r>
            <a:endParaRPr lang="en-GB" dirty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Transport </a:t>
            </a:r>
            <a:r>
              <a:rPr lang="en-GB" dirty="0"/>
              <a:t>of broadcast-related applications and associated </a:t>
            </a:r>
            <a:r>
              <a:rPr lang="en-GB" dirty="0" smtClean="0"/>
              <a:t>data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Synchronization </a:t>
            </a:r>
            <a:r>
              <a:rPr lang="en-GB" dirty="0"/>
              <a:t>of applications and TV/radio/data </a:t>
            </a:r>
            <a:r>
              <a:rPr lang="en-GB" dirty="0" smtClean="0"/>
              <a:t>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main uses of the broadband connection are the following</a:t>
            </a:r>
            <a:r>
              <a:rPr lang="en-GB" dirty="0" smtClean="0"/>
              <a:t>: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Carriage </a:t>
            </a:r>
            <a:r>
              <a:rPr lang="en-GB" dirty="0"/>
              <a:t>of both </a:t>
            </a:r>
            <a:r>
              <a:rPr lang="en-GB" dirty="0" smtClean="0"/>
              <a:t>on-demand </a:t>
            </a:r>
            <a:r>
              <a:rPr lang="en-GB" dirty="0"/>
              <a:t>and </a:t>
            </a:r>
            <a:r>
              <a:rPr lang="en-GB" dirty="0" smtClean="0"/>
              <a:t>live content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Transport </a:t>
            </a:r>
            <a:r>
              <a:rPr lang="en-GB" dirty="0"/>
              <a:t>of broadcast-related and broadcast-independent applications and associated </a:t>
            </a:r>
            <a:r>
              <a:rPr lang="en-GB" dirty="0" smtClean="0"/>
              <a:t>data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Exchange </a:t>
            </a:r>
            <a:r>
              <a:rPr lang="en-GB" dirty="0"/>
              <a:t>of information between applications and application </a:t>
            </a:r>
            <a:r>
              <a:rPr lang="en-GB" dirty="0" smtClean="0"/>
              <a:t>servers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Applications </a:t>
            </a:r>
            <a:r>
              <a:rPr lang="en-GB" dirty="0"/>
              <a:t>are presented by an HTML/JavaScript </a:t>
            </a:r>
            <a:r>
              <a:rPr lang="en-GB" dirty="0" smtClean="0"/>
              <a:t>browser</a:t>
            </a:r>
          </a:p>
        </p:txBody>
      </p:sp>
    </p:spTree>
    <p:extLst>
      <p:ext uri="{BB962C8B-B14F-4D97-AF65-F5344CB8AC3E}">
        <p14:creationId xmlns:p14="http://schemas.microsoft.com/office/powerpoint/2010/main" val="2808169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> </a:t>
            </a:r>
            <a:r>
              <a:rPr lang="de-DE" dirty="0" err="1" smtClean="0"/>
              <a:t>platform</a:t>
            </a:r>
            <a:r>
              <a:rPr lang="de-DE" dirty="0" smtClean="0"/>
              <a:t> </a:t>
            </a:r>
            <a:r>
              <a:rPr lang="de-DE" dirty="0" err="1" smtClean="0"/>
              <a:t>characteristics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541337" y="1202353"/>
            <a:ext cx="111252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The platform is </a:t>
            </a:r>
            <a:r>
              <a:rPr lang="en-GB" dirty="0"/>
              <a:t>open and is not based on a single controlling authority or </a:t>
            </a:r>
            <a:r>
              <a:rPr lang="en-GB" dirty="0" smtClean="0"/>
              <a:t>aggregator; so services </a:t>
            </a:r>
            <a:r>
              <a:rPr lang="en-GB" dirty="0"/>
              <a:t>and content from many different and independent providers are accessible by the same </a:t>
            </a:r>
            <a:r>
              <a:rPr lang="en-GB" dirty="0" smtClean="0"/>
              <a:t>terminal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Standard </a:t>
            </a:r>
            <a:r>
              <a:rPr lang="en-GB" dirty="0"/>
              <a:t>functions of the terminal are available to all </a:t>
            </a:r>
            <a:r>
              <a:rPr lang="en-GB" dirty="0" smtClean="0"/>
              <a:t>applications; sensitive </a:t>
            </a:r>
            <a:r>
              <a:rPr lang="en-GB" dirty="0"/>
              <a:t>functions of the terminal are </a:t>
            </a:r>
            <a:r>
              <a:rPr lang="en-GB" dirty="0" smtClean="0"/>
              <a:t>available </a:t>
            </a:r>
            <a:r>
              <a:rPr lang="en-GB" dirty="0"/>
              <a:t>only </a:t>
            </a:r>
            <a:r>
              <a:rPr lang="en-GB" dirty="0" smtClean="0"/>
              <a:t>to </a:t>
            </a:r>
            <a:r>
              <a:rPr lang="en-GB" dirty="0"/>
              <a:t>trusted </a:t>
            </a:r>
            <a:r>
              <a:rPr lang="en-GB" dirty="0" smtClean="0"/>
              <a:t>applications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Services </a:t>
            </a:r>
            <a:r>
              <a:rPr lang="en-GB" dirty="0"/>
              <a:t>and content may be </a:t>
            </a:r>
            <a:r>
              <a:rPr lang="en-GB" dirty="0" smtClean="0"/>
              <a:t>protected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Broadcast </a:t>
            </a:r>
            <a:r>
              <a:rPr lang="en-GB" dirty="0"/>
              <a:t>applications can be presented on terminals which are not connected to </a:t>
            </a:r>
            <a:r>
              <a:rPr lang="en-GB" dirty="0" smtClean="0"/>
              <a:t>broadband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Applicable to various types </a:t>
            </a:r>
            <a:r>
              <a:rPr lang="en-GB" dirty="0"/>
              <a:t>of </a:t>
            </a:r>
            <a:r>
              <a:rPr lang="en-GB" dirty="0" smtClean="0"/>
              <a:t>terminals, </a:t>
            </a:r>
            <a:r>
              <a:rPr lang="en-GB" dirty="0"/>
              <a:t>such as IDTVs, </a:t>
            </a:r>
            <a:r>
              <a:rPr lang="en-GB" dirty="0" smtClean="0"/>
              <a:t>STBs </a:t>
            </a:r>
            <a:r>
              <a:rPr lang="en-GB" dirty="0"/>
              <a:t>and </a:t>
            </a:r>
            <a:r>
              <a:rPr lang="en-GB" dirty="0" smtClean="0"/>
              <a:t>PVRs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Both </a:t>
            </a:r>
            <a:r>
              <a:rPr lang="en-GB" dirty="0"/>
              <a:t>broadcast-related and broadcast-independent applications are </a:t>
            </a:r>
            <a:r>
              <a:rPr lang="en-GB" dirty="0" smtClean="0"/>
              <a:t>supported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Video, audio and system formats for the broadcast channel are out of scope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Protocols for the broadcast channel not relating to interactive applications are out of </a:t>
            </a:r>
            <a:r>
              <a:rPr lang="en-GB" dirty="0" smtClean="0"/>
              <a:t>scope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2361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> </a:t>
            </a:r>
            <a:r>
              <a:rPr lang="de-DE" dirty="0" err="1" smtClean="0"/>
              <a:t>platform</a:t>
            </a:r>
            <a:r>
              <a:rPr lang="de-DE" dirty="0" smtClean="0"/>
              <a:t> </a:t>
            </a:r>
            <a:r>
              <a:rPr lang="de-DE" dirty="0" err="1" smtClean="0"/>
              <a:t>characteristics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93737" y="1066800"/>
            <a:ext cx="10744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The t</a:t>
            </a:r>
            <a:r>
              <a:rPr lang="de-DE" dirty="0" err="1" smtClean="0"/>
              <a:t>erminal</a:t>
            </a:r>
            <a:r>
              <a:rPr lang="de-DE" dirty="0" smtClean="0"/>
              <a:t> </a:t>
            </a:r>
            <a:r>
              <a:rPr lang="de-DE" dirty="0" err="1" smtClean="0"/>
              <a:t>browser</a:t>
            </a:r>
            <a:r>
              <a:rPr lang="de-DE" dirty="0" smtClean="0"/>
              <a:t> </a:t>
            </a:r>
            <a:r>
              <a:rPr lang="de-DE" dirty="0" err="1" smtClean="0"/>
              <a:t>environment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on: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OIPF Release 2: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dirty="0" smtClean="0"/>
              <a:t>Volume 5 - </a:t>
            </a:r>
            <a:r>
              <a:rPr lang="de-DE" dirty="0" err="1"/>
              <a:t>Declarative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 </a:t>
            </a:r>
            <a:r>
              <a:rPr lang="de-DE" dirty="0" smtClean="0"/>
              <a:t>Environment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dirty="0" smtClean="0"/>
              <a:t>Volume 7 – Authentication, </a:t>
            </a:r>
            <a:r>
              <a:rPr lang="de-DE" dirty="0" err="1" smtClean="0"/>
              <a:t>service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content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endParaRPr lang="de-DE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TV </a:t>
            </a:r>
            <a:r>
              <a:rPr lang="de-DE" dirty="0" err="1" smtClean="0"/>
              <a:t>functionality</a:t>
            </a:r>
            <a:r>
              <a:rPr lang="de-DE" dirty="0" smtClean="0"/>
              <a:t> JavaScript API (OIPF Volume 5)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/>
              <a:t>CE-HTML (CEA-2014) (via OIPF Volume 5)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W3C DOM2, CSS2, XHTML </a:t>
            </a:r>
            <a:r>
              <a:rPr lang="de-DE" dirty="0"/>
              <a:t>(via OIPF Volume </a:t>
            </a:r>
            <a:r>
              <a:rPr lang="de-DE" dirty="0" smtClean="0"/>
              <a:t>5 </a:t>
            </a:r>
            <a:r>
              <a:rPr lang="de-DE" dirty="0" err="1" smtClean="0"/>
              <a:t>and</a:t>
            </a:r>
            <a:r>
              <a:rPr lang="de-DE" dirty="0" smtClean="0"/>
              <a:t> CEA-2014)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 smtClean="0"/>
              <a:t>Supported</a:t>
            </a:r>
            <a:r>
              <a:rPr lang="de-DE" dirty="0" smtClean="0"/>
              <a:t> </a:t>
            </a:r>
            <a:r>
              <a:rPr lang="de-DE" dirty="0" err="1" smtClean="0"/>
              <a:t>media</a:t>
            </a:r>
            <a:r>
              <a:rPr lang="de-DE" dirty="0" smtClean="0"/>
              <a:t> </a:t>
            </a:r>
            <a:r>
              <a:rPr lang="de-DE" dirty="0" err="1" smtClean="0"/>
              <a:t>formats</a:t>
            </a:r>
            <a:r>
              <a:rPr lang="de-DE" dirty="0" smtClean="0"/>
              <a:t>: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/>
              <a:t>OIPF Release </a:t>
            </a:r>
            <a:r>
              <a:rPr lang="de-DE" dirty="0" smtClean="0"/>
              <a:t>2, </a:t>
            </a:r>
            <a:r>
              <a:rPr lang="de-DE" dirty="0"/>
              <a:t>V</a:t>
            </a:r>
            <a:r>
              <a:rPr lang="de-DE" dirty="0" smtClean="0"/>
              <a:t>olume </a:t>
            </a:r>
            <a:r>
              <a:rPr lang="de-DE" dirty="0"/>
              <a:t>2 – Media </a:t>
            </a:r>
            <a:r>
              <a:rPr lang="de-DE" dirty="0" err="1" smtClean="0"/>
              <a:t>formats</a:t>
            </a:r>
            <a:endParaRPr lang="de-DE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dirty="0" smtClean="0"/>
              <a:t>H.264/AVC </a:t>
            </a:r>
            <a:r>
              <a:rPr lang="de-DE" dirty="0" err="1" smtClean="0"/>
              <a:t>video</a:t>
            </a:r>
            <a:r>
              <a:rPr lang="de-DE" dirty="0" smtClean="0"/>
              <a:t>; HE-AAC </a:t>
            </a:r>
            <a:r>
              <a:rPr lang="de-DE" dirty="0" err="1" smtClean="0"/>
              <a:t>audio</a:t>
            </a:r>
            <a:r>
              <a:rPr lang="de-DE" dirty="0" smtClean="0"/>
              <a:t>; </a:t>
            </a:r>
            <a:r>
              <a:rPr lang="de-DE" dirty="0" err="1" smtClean="0"/>
              <a:t>many</a:t>
            </a:r>
            <a:r>
              <a:rPr lang="de-DE" dirty="0" smtClean="0"/>
              <a:t> optional </a:t>
            </a:r>
            <a:r>
              <a:rPr lang="de-DE" dirty="0" err="1" smtClean="0"/>
              <a:t>formats</a:t>
            </a:r>
            <a:endParaRPr lang="de-DE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dirty="0"/>
              <a:t>MPEG-DASH </a:t>
            </a:r>
            <a:r>
              <a:rPr lang="de-DE" dirty="0" err="1"/>
              <a:t>and</a:t>
            </a:r>
            <a:r>
              <a:rPr lang="de-DE" dirty="0"/>
              <a:t> –</a:t>
            </a:r>
            <a:r>
              <a:rPr lang="de-DE" dirty="0" smtClean="0"/>
              <a:t>CENC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dirty="0" smtClean="0"/>
              <a:t>ISOBMFF live </a:t>
            </a:r>
            <a:r>
              <a:rPr lang="de-DE" dirty="0" err="1" smtClean="0"/>
              <a:t>profile</a:t>
            </a:r>
            <a:r>
              <a:rPr lang="de-DE" dirty="0" smtClean="0"/>
              <a:t> (</a:t>
            </a:r>
            <a:r>
              <a:rPr lang="de-DE" dirty="0" err="1" smtClean="0"/>
              <a:t>applied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both</a:t>
            </a:r>
            <a:r>
              <a:rPr lang="de-DE" dirty="0" smtClean="0"/>
              <a:t> on-</a:t>
            </a:r>
            <a:r>
              <a:rPr lang="de-DE" dirty="0" err="1" smtClean="0"/>
              <a:t>demand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live </a:t>
            </a:r>
            <a:r>
              <a:rPr lang="de-DE" dirty="0" err="1" smtClean="0"/>
              <a:t>content</a:t>
            </a:r>
            <a:r>
              <a:rPr lang="de-DE" dirty="0" smtClean="0"/>
              <a:t>)</a:t>
            </a:r>
          </a:p>
          <a:p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/>
              <a:t>Overview</a:t>
            </a:r>
            <a:r>
              <a:rPr lang="de-DE" dirty="0" smtClean="0"/>
              <a:t> on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207496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737" y="457200"/>
            <a:ext cx="945626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> V1.5</a:t>
            </a:r>
            <a:br>
              <a:rPr lang="de-DE" dirty="0" smtClean="0"/>
            </a:br>
            <a:r>
              <a:rPr lang="de-DE" dirty="0" err="1" smtClean="0"/>
              <a:t>specification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overview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28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terminal</a:t>
            </a:r>
            <a:br>
              <a:rPr lang="de-DE" dirty="0" smtClean="0"/>
            </a:br>
            <a:r>
              <a:rPr lang="de-DE" dirty="0" err="1" smtClean="0"/>
              <a:t>functional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 smtClean="0"/>
              <a:t>components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7" y="182133"/>
            <a:ext cx="7905750" cy="621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37" y="5062163"/>
            <a:ext cx="1541208" cy="8052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337" y="609600"/>
            <a:ext cx="2741587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8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HbbTV</a:t>
            </a:r>
            <a:r>
              <a:rPr lang="de-DE" dirty="0" smtClean="0"/>
              <a:t> V2.0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93737" y="1066800"/>
            <a:ext cx="107442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New </a:t>
            </a:r>
            <a:r>
              <a:rPr lang="de-DE" sz="2000" dirty="0" err="1" smtClean="0"/>
              <a:t>version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HbbTV</a:t>
            </a:r>
            <a:r>
              <a:rPr lang="de-DE" sz="2000" dirty="0" smtClean="0"/>
              <a:t> </a:t>
            </a:r>
            <a:r>
              <a:rPr lang="de-DE" sz="2000" dirty="0" err="1" smtClean="0"/>
              <a:t>specification</a:t>
            </a:r>
            <a:r>
              <a:rPr lang="de-DE" sz="2000" dirty="0" smtClean="0"/>
              <a:t> will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published</a:t>
            </a:r>
            <a:r>
              <a:rPr lang="de-DE" sz="2000" dirty="0" smtClean="0"/>
              <a:t> </a:t>
            </a:r>
            <a:r>
              <a:rPr lang="de-DE" sz="2000" dirty="0" err="1" smtClean="0"/>
              <a:t>soon</a:t>
            </a:r>
            <a:endParaRPr lang="de-DE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New </a:t>
            </a:r>
            <a:r>
              <a:rPr lang="de-DE" sz="2000" dirty="0" err="1" smtClean="0"/>
              <a:t>features</a:t>
            </a:r>
            <a:r>
              <a:rPr lang="de-DE" sz="2000" dirty="0" smtClean="0"/>
              <a:t>: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Migration </a:t>
            </a:r>
            <a:r>
              <a:rPr lang="de-DE" sz="2000" dirty="0" err="1" smtClean="0"/>
              <a:t>to</a:t>
            </a:r>
            <a:r>
              <a:rPr lang="de-DE" sz="2000" dirty="0" smtClean="0"/>
              <a:t> HTML5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associated</a:t>
            </a:r>
            <a:r>
              <a:rPr lang="de-DE" sz="2000" dirty="0" smtClean="0"/>
              <a:t> </a:t>
            </a:r>
            <a:r>
              <a:rPr lang="de-DE" sz="2000" dirty="0" err="1" smtClean="0"/>
              <a:t>technologies</a:t>
            </a:r>
            <a:r>
              <a:rPr lang="de-DE" sz="2000" dirty="0" smtClean="0"/>
              <a:t> 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(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 err="1" smtClean="0"/>
              <a:t>specified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OIPF Web Standards TV Profile – Volume 5b)</a:t>
            </a:r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Companion </a:t>
            </a:r>
            <a:r>
              <a:rPr lang="de-DE" sz="2000" dirty="0" err="1" smtClean="0"/>
              <a:t>screen</a:t>
            </a:r>
            <a:r>
              <a:rPr lang="de-DE" sz="2000" dirty="0" smtClean="0"/>
              <a:t> </a:t>
            </a:r>
            <a:r>
              <a:rPr lang="de-DE" sz="2000" dirty="0" err="1" smtClean="0"/>
              <a:t>funtionality</a:t>
            </a:r>
            <a:endParaRPr lang="de-DE" sz="2000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App-</a:t>
            </a:r>
            <a:r>
              <a:rPr lang="de-DE" sz="2000" dirty="0" err="1" smtClean="0"/>
              <a:t>to</a:t>
            </a:r>
            <a:r>
              <a:rPr lang="de-DE" sz="2000" dirty="0" smtClean="0"/>
              <a:t>-</a:t>
            </a:r>
            <a:r>
              <a:rPr lang="de-DE" sz="2000" dirty="0" err="1" smtClean="0"/>
              <a:t>app</a:t>
            </a:r>
            <a:r>
              <a:rPr lang="de-DE" sz="2000" dirty="0" smtClean="0"/>
              <a:t> </a:t>
            </a:r>
            <a:r>
              <a:rPr lang="de-DE" sz="2000" dirty="0" err="1" smtClean="0"/>
              <a:t>communications</a:t>
            </a:r>
            <a:endParaRPr lang="de-DE" sz="2000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Remote </a:t>
            </a:r>
            <a:r>
              <a:rPr lang="de-DE" sz="2000" dirty="0" err="1" smtClean="0"/>
              <a:t>app</a:t>
            </a:r>
            <a:r>
              <a:rPr lang="de-DE" sz="2000" dirty="0" smtClean="0"/>
              <a:t> </a:t>
            </a:r>
            <a:r>
              <a:rPr lang="de-DE" sz="2000" dirty="0" err="1" smtClean="0"/>
              <a:t>launch</a:t>
            </a:r>
            <a:r>
              <a:rPr lang="de-DE" sz="2000" dirty="0" smtClean="0"/>
              <a:t> (</a:t>
            </a:r>
            <a:r>
              <a:rPr lang="de-DE" sz="2000" dirty="0" err="1" smtClean="0"/>
              <a:t>based</a:t>
            </a:r>
            <a:r>
              <a:rPr lang="de-DE" sz="2000" dirty="0" smtClean="0"/>
              <a:t> on DIAL)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Synchronisation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apps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content</a:t>
            </a:r>
            <a:r>
              <a:rPr lang="de-DE" sz="2000" dirty="0" smtClean="0"/>
              <a:t> </a:t>
            </a:r>
            <a:r>
              <a:rPr lang="de-DE" sz="2000" dirty="0" err="1" smtClean="0"/>
              <a:t>across</a:t>
            </a:r>
            <a:r>
              <a:rPr lang="de-DE" sz="2000" dirty="0" smtClean="0"/>
              <a:t> </a:t>
            </a:r>
            <a:r>
              <a:rPr lang="de-DE" sz="2000" dirty="0" err="1" smtClean="0"/>
              <a:t>devices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Media </a:t>
            </a:r>
            <a:r>
              <a:rPr lang="de-DE" sz="2000" dirty="0" err="1" smtClean="0"/>
              <a:t>formats</a:t>
            </a:r>
            <a:endParaRPr lang="de-DE" sz="2000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HEVC </a:t>
            </a:r>
            <a:r>
              <a:rPr lang="de-DE" sz="2000" dirty="0" err="1" smtClean="0"/>
              <a:t>video</a:t>
            </a:r>
            <a:r>
              <a:rPr lang="de-DE" sz="2000" dirty="0" smtClean="0"/>
              <a:t> via </a:t>
            </a:r>
            <a:r>
              <a:rPr lang="de-DE" sz="2000" dirty="0" err="1" smtClean="0"/>
              <a:t>broadband</a:t>
            </a:r>
            <a:endParaRPr lang="de-DE" sz="2000" dirty="0" smtClean="0"/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err="1" smtClean="0"/>
              <a:t>Subtitles</a:t>
            </a:r>
            <a:r>
              <a:rPr lang="de-DE" sz="2000" dirty="0" smtClean="0"/>
              <a:t> via </a:t>
            </a:r>
            <a:r>
              <a:rPr lang="de-DE" sz="2000" dirty="0" err="1" smtClean="0"/>
              <a:t>broadband</a:t>
            </a:r>
            <a:r>
              <a:rPr lang="de-DE" sz="2000" dirty="0" smtClean="0"/>
              <a:t> (EBU-TT-D)</a:t>
            </a:r>
          </a:p>
          <a:p>
            <a:pPr marL="1563075" lvl="2" indent="-342900">
              <a:buFont typeface="Arial" panose="020B0604020202020204" pitchFamily="34" charset="0"/>
              <a:buChar char="•"/>
            </a:pPr>
            <a:r>
              <a:rPr lang="de-DE" sz="2000" dirty="0" err="1" smtClean="0"/>
              <a:t>Refer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DVB DASH </a:t>
            </a:r>
            <a:r>
              <a:rPr lang="de-DE" sz="2000" dirty="0" err="1" smtClean="0"/>
              <a:t>profile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Ad </a:t>
            </a:r>
            <a:r>
              <a:rPr lang="de-DE" sz="2000" dirty="0" err="1" smtClean="0"/>
              <a:t>insertion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VoD</a:t>
            </a:r>
            <a:r>
              <a:rPr lang="de-DE" sz="2000" dirty="0" smtClean="0"/>
              <a:t> </a:t>
            </a:r>
            <a:r>
              <a:rPr lang="de-DE" sz="2000" dirty="0" err="1" smtClean="0"/>
              <a:t>content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Push-</a:t>
            </a:r>
            <a:r>
              <a:rPr lang="de-DE" sz="2000" dirty="0" err="1" smtClean="0"/>
              <a:t>VoD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User </a:t>
            </a:r>
            <a:r>
              <a:rPr lang="de-DE" sz="2000" dirty="0" err="1" smtClean="0"/>
              <a:t>privacy</a:t>
            </a:r>
            <a:r>
              <a:rPr lang="de-DE" sz="2000" dirty="0" smtClean="0"/>
              <a:t> </a:t>
            </a:r>
            <a:r>
              <a:rPr lang="de-DE" sz="2000" dirty="0" err="1" smtClean="0"/>
              <a:t>features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Multi-</a:t>
            </a:r>
            <a:r>
              <a:rPr lang="de-DE" sz="2000" dirty="0" err="1" smtClean="0"/>
              <a:t>stream</a:t>
            </a:r>
            <a:r>
              <a:rPr lang="de-DE" sz="2000" dirty="0" smtClean="0"/>
              <a:t> </a:t>
            </a:r>
            <a:r>
              <a:rPr lang="de-DE" sz="2000" dirty="0" err="1" smtClean="0"/>
              <a:t>synchronisation</a:t>
            </a:r>
            <a:endParaRPr lang="de-DE" sz="2000" dirty="0" smtClean="0"/>
          </a:p>
          <a:p>
            <a:pPr marL="952988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(CI+ V1.4 – DRM in a CAM; CAM </a:t>
            </a:r>
            <a:r>
              <a:rPr lang="de-DE" sz="2000" dirty="0" err="1" smtClean="0"/>
              <a:t>file</a:t>
            </a:r>
            <a:r>
              <a:rPr lang="de-DE" sz="2000" dirty="0" smtClean="0"/>
              <a:t> </a:t>
            </a:r>
            <a:r>
              <a:rPr lang="de-DE" sz="2000" dirty="0" err="1" smtClean="0"/>
              <a:t>system</a:t>
            </a:r>
            <a:r>
              <a:rPr lang="de-DE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7147573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01_Sony_16_9_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2014_01_Sony_16_9_v4</Template>
  <TotalTime>0</TotalTime>
  <Words>644</Words>
  <Application>Microsoft Office PowerPoint</Application>
  <PresentationFormat>Custom</PresentationFormat>
  <Paragraphs>74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2014_01_Sony_16_9_v4</vt:lpstr>
      <vt:lpstr>Office Theme</vt:lpstr>
      <vt:lpstr>S4-150058 Overview of HbbTV / DVB Interactivity</vt:lpstr>
      <vt:lpstr>HbbTV system overview</vt:lpstr>
      <vt:lpstr>Overview of DVB signalling framework</vt:lpstr>
      <vt:lpstr>Overview of HbbTV platform</vt:lpstr>
      <vt:lpstr>HbbTV platform characteristics</vt:lpstr>
      <vt:lpstr>HbbTV platform characteristics</vt:lpstr>
      <vt:lpstr>HbbTV V1.5 specification overview</vt:lpstr>
      <vt:lpstr>HbbTV terminal functional components</vt:lpstr>
      <vt:lpstr>HbbTV V2.0</vt:lpstr>
    </vt:vector>
  </TitlesOfParts>
  <Company>Sony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&amp; Engineering Europe (TEE)</dc:title>
  <dc:creator>Paul.Szucs@eu.sony.com</dc:creator>
  <cp:lastModifiedBy>Szucs, Paul</cp:lastModifiedBy>
  <cp:revision>452</cp:revision>
  <dcterms:created xsi:type="dcterms:W3CDTF">2014-09-03T07:21:45Z</dcterms:created>
  <dcterms:modified xsi:type="dcterms:W3CDTF">2015-01-26T21:35:52Z</dcterms:modified>
</cp:coreProperties>
</file>