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7" r:id="rId2"/>
    <p:sldId id="258" r:id="rId3"/>
    <p:sldId id="259" r:id="rId4"/>
    <p:sldId id="276" r:id="rId5"/>
    <p:sldId id="261" r:id="rId6"/>
    <p:sldId id="262" r:id="rId7"/>
    <p:sldId id="271" r:id="rId8"/>
    <p:sldId id="274" r:id="rId9"/>
    <p:sldId id="272" r:id="rId10"/>
    <p:sldId id="273" r:id="rId11"/>
    <p:sldId id="264" r:id="rId12"/>
    <p:sldId id="265" r:id="rId13"/>
    <p:sldId id="266" r:id="rId14"/>
    <p:sldId id="267" r:id="rId15"/>
    <p:sldId id="268" r:id="rId16"/>
    <p:sldId id="277" r:id="rId17"/>
    <p:sldId id="278"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YY01" initials="YY"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5501" autoAdjust="0"/>
  </p:normalViewPr>
  <p:slideViewPr>
    <p:cSldViewPr snapToGrid="0">
      <p:cViewPr varScale="1">
        <p:scale>
          <a:sx n="92" d="100"/>
          <a:sy n="92" d="100"/>
        </p:scale>
        <p:origin x="468"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9828CB3-D4ED-4B86-9B06-A45398CE88CA}" type="datetimeFigureOut">
              <a:rPr lang="en-US" smtClean="0"/>
              <a:t>10/27/2014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185F61-18A4-40C8-B0FB-F124A172B4BF}" type="slidenum">
              <a:rPr lang="en-US" smtClean="0"/>
              <a:t>‹#›</a:t>
            </a:fld>
            <a:endParaRPr lang="en-US"/>
          </a:p>
        </p:txBody>
      </p:sp>
    </p:spTree>
    <p:extLst>
      <p:ext uri="{BB962C8B-B14F-4D97-AF65-F5344CB8AC3E}">
        <p14:creationId xmlns:p14="http://schemas.microsoft.com/office/powerpoint/2010/main" val="42321364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3E8C5CA-F7F9-4FD4-951F-9B0253CCF55B}" type="slidenum">
              <a:rPr lang="en-US" smtClean="0"/>
              <a:pPr>
                <a:defRPr/>
              </a:pPr>
              <a:t>1</a:t>
            </a:fld>
            <a:endParaRPr lang="en-US"/>
          </a:p>
        </p:txBody>
      </p:sp>
    </p:spTree>
    <p:extLst>
      <p:ext uri="{BB962C8B-B14F-4D97-AF65-F5344CB8AC3E}">
        <p14:creationId xmlns:p14="http://schemas.microsoft.com/office/powerpoint/2010/main" val="14763113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3E8C5CA-F7F9-4FD4-951F-9B0253CCF55B}" type="slidenum">
              <a:rPr lang="en-US" smtClean="0"/>
              <a:pPr>
                <a:defRPr/>
              </a:pPr>
              <a:t>2</a:t>
            </a:fld>
            <a:endParaRPr lang="en-US"/>
          </a:p>
        </p:txBody>
      </p:sp>
    </p:spTree>
    <p:extLst>
      <p:ext uri="{BB962C8B-B14F-4D97-AF65-F5344CB8AC3E}">
        <p14:creationId xmlns:p14="http://schemas.microsoft.com/office/powerpoint/2010/main" val="617598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3E8C5CA-F7F9-4FD4-951F-9B0253CCF55B}" type="slidenum">
              <a:rPr lang="en-US" smtClean="0"/>
              <a:pPr>
                <a:defRPr/>
              </a:pPr>
              <a:t>3</a:t>
            </a:fld>
            <a:endParaRPr lang="en-US"/>
          </a:p>
        </p:txBody>
      </p:sp>
    </p:spTree>
    <p:extLst>
      <p:ext uri="{BB962C8B-B14F-4D97-AF65-F5344CB8AC3E}">
        <p14:creationId xmlns:p14="http://schemas.microsoft.com/office/powerpoint/2010/main" val="30252039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3E8C5CA-F7F9-4FD4-951F-9B0253CCF55B}" type="slidenum">
              <a:rPr lang="en-US" smtClean="0"/>
              <a:pPr>
                <a:defRPr/>
              </a:pPr>
              <a:t>5</a:t>
            </a:fld>
            <a:endParaRPr lang="en-US"/>
          </a:p>
        </p:txBody>
      </p:sp>
    </p:spTree>
    <p:extLst>
      <p:ext uri="{BB962C8B-B14F-4D97-AF65-F5344CB8AC3E}">
        <p14:creationId xmlns:p14="http://schemas.microsoft.com/office/powerpoint/2010/main" val="23975742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3E8C5CA-F7F9-4FD4-951F-9B0253CCF55B}" type="slidenum">
              <a:rPr lang="en-US" smtClean="0"/>
              <a:pPr>
                <a:defRPr/>
              </a:pPr>
              <a:t>6</a:t>
            </a:fld>
            <a:endParaRPr lang="en-US"/>
          </a:p>
        </p:txBody>
      </p:sp>
    </p:spTree>
    <p:extLst>
      <p:ext uri="{BB962C8B-B14F-4D97-AF65-F5344CB8AC3E}">
        <p14:creationId xmlns:p14="http://schemas.microsoft.com/office/powerpoint/2010/main" val="42763407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3E8C5CA-F7F9-4FD4-951F-9B0253CCF55B}" type="slidenum">
              <a:rPr lang="en-US" smtClean="0"/>
              <a:pPr>
                <a:defRPr/>
              </a:pPr>
              <a:t>7</a:t>
            </a:fld>
            <a:endParaRPr lang="en-US"/>
          </a:p>
        </p:txBody>
      </p:sp>
    </p:spTree>
    <p:extLst>
      <p:ext uri="{BB962C8B-B14F-4D97-AF65-F5344CB8AC3E}">
        <p14:creationId xmlns:p14="http://schemas.microsoft.com/office/powerpoint/2010/main" val="36625711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3E8C5CA-F7F9-4FD4-951F-9B0253CCF55B}" type="slidenum">
              <a:rPr lang="en-US" smtClean="0"/>
              <a:pPr>
                <a:defRPr/>
              </a:pPr>
              <a:t>8</a:t>
            </a:fld>
            <a:endParaRPr lang="en-US"/>
          </a:p>
        </p:txBody>
      </p:sp>
    </p:spTree>
    <p:extLst>
      <p:ext uri="{BB962C8B-B14F-4D97-AF65-F5344CB8AC3E}">
        <p14:creationId xmlns:p14="http://schemas.microsoft.com/office/powerpoint/2010/main" val="40464040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3E8C5CA-F7F9-4FD4-951F-9B0253CCF55B}" type="slidenum">
              <a:rPr lang="en-US" smtClean="0"/>
              <a:pPr>
                <a:defRPr/>
              </a:pPr>
              <a:t>9</a:t>
            </a:fld>
            <a:endParaRPr lang="en-US"/>
          </a:p>
        </p:txBody>
      </p:sp>
    </p:spTree>
    <p:extLst>
      <p:ext uri="{BB962C8B-B14F-4D97-AF65-F5344CB8AC3E}">
        <p14:creationId xmlns:p14="http://schemas.microsoft.com/office/powerpoint/2010/main" val="36854474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3E8C5CA-F7F9-4FD4-951F-9B0253CCF55B}" type="slidenum">
              <a:rPr lang="en-US" smtClean="0"/>
              <a:pPr>
                <a:defRPr/>
              </a:pPr>
              <a:t>10</a:t>
            </a:fld>
            <a:endParaRPr lang="en-US"/>
          </a:p>
        </p:txBody>
      </p:sp>
    </p:spTree>
    <p:extLst>
      <p:ext uri="{BB962C8B-B14F-4D97-AF65-F5344CB8AC3E}">
        <p14:creationId xmlns:p14="http://schemas.microsoft.com/office/powerpoint/2010/main" val="13869974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F4AA169-2000-4866-8620-65E67C624EB2}" type="datetimeFigureOut">
              <a:rPr lang="en-US" smtClean="0"/>
              <a:t>10/27/2014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66797D-3167-4ED7-A675-5E988793C44C}" type="slidenum">
              <a:rPr lang="en-US" smtClean="0"/>
              <a:t>‹#›</a:t>
            </a:fld>
            <a:endParaRPr lang="en-US"/>
          </a:p>
        </p:txBody>
      </p:sp>
    </p:spTree>
    <p:extLst>
      <p:ext uri="{BB962C8B-B14F-4D97-AF65-F5344CB8AC3E}">
        <p14:creationId xmlns:p14="http://schemas.microsoft.com/office/powerpoint/2010/main" val="26591252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F4AA169-2000-4866-8620-65E67C624EB2}" type="datetimeFigureOut">
              <a:rPr lang="en-US" smtClean="0"/>
              <a:t>10/27/2014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66797D-3167-4ED7-A675-5E988793C44C}" type="slidenum">
              <a:rPr lang="en-US" smtClean="0"/>
              <a:t>‹#›</a:t>
            </a:fld>
            <a:endParaRPr lang="en-US"/>
          </a:p>
        </p:txBody>
      </p:sp>
    </p:spTree>
    <p:extLst>
      <p:ext uri="{BB962C8B-B14F-4D97-AF65-F5344CB8AC3E}">
        <p14:creationId xmlns:p14="http://schemas.microsoft.com/office/powerpoint/2010/main" val="35340340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F4AA169-2000-4866-8620-65E67C624EB2}" type="datetimeFigureOut">
              <a:rPr lang="en-US" smtClean="0"/>
              <a:t>10/27/2014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66797D-3167-4ED7-A675-5E988793C44C}" type="slidenum">
              <a:rPr lang="en-US" smtClean="0"/>
              <a:t>‹#›</a:t>
            </a:fld>
            <a:endParaRPr lang="en-US"/>
          </a:p>
        </p:txBody>
      </p:sp>
    </p:spTree>
    <p:extLst>
      <p:ext uri="{BB962C8B-B14F-4D97-AF65-F5344CB8AC3E}">
        <p14:creationId xmlns:p14="http://schemas.microsoft.com/office/powerpoint/2010/main" val="8417853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F4AA169-2000-4866-8620-65E67C624EB2}" type="datetimeFigureOut">
              <a:rPr lang="en-US" smtClean="0"/>
              <a:t>10/27/2014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66797D-3167-4ED7-A675-5E988793C44C}" type="slidenum">
              <a:rPr lang="en-US" smtClean="0"/>
              <a:t>‹#›</a:t>
            </a:fld>
            <a:endParaRPr lang="en-US"/>
          </a:p>
        </p:txBody>
      </p:sp>
    </p:spTree>
    <p:extLst>
      <p:ext uri="{BB962C8B-B14F-4D97-AF65-F5344CB8AC3E}">
        <p14:creationId xmlns:p14="http://schemas.microsoft.com/office/powerpoint/2010/main" val="4654583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F4AA169-2000-4866-8620-65E67C624EB2}" type="datetimeFigureOut">
              <a:rPr lang="en-US" smtClean="0"/>
              <a:t>10/27/2014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66797D-3167-4ED7-A675-5E988793C44C}" type="slidenum">
              <a:rPr lang="en-US" smtClean="0"/>
              <a:t>‹#›</a:t>
            </a:fld>
            <a:endParaRPr lang="en-US"/>
          </a:p>
        </p:txBody>
      </p:sp>
    </p:spTree>
    <p:extLst>
      <p:ext uri="{BB962C8B-B14F-4D97-AF65-F5344CB8AC3E}">
        <p14:creationId xmlns:p14="http://schemas.microsoft.com/office/powerpoint/2010/main" val="22595311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F4AA169-2000-4866-8620-65E67C624EB2}" type="datetimeFigureOut">
              <a:rPr lang="en-US" smtClean="0"/>
              <a:t>10/27/2014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66797D-3167-4ED7-A675-5E988793C44C}" type="slidenum">
              <a:rPr lang="en-US" smtClean="0"/>
              <a:t>‹#›</a:t>
            </a:fld>
            <a:endParaRPr lang="en-US"/>
          </a:p>
        </p:txBody>
      </p:sp>
    </p:spTree>
    <p:extLst>
      <p:ext uri="{BB962C8B-B14F-4D97-AF65-F5344CB8AC3E}">
        <p14:creationId xmlns:p14="http://schemas.microsoft.com/office/powerpoint/2010/main" val="20412098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F4AA169-2000-4866-8620-65E67C624EB2}" type="datetimeFigureOut">
              <a:rPr lang="en-US" smtClean="0"/>
              <a:t>10/27/2014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266797D-3167-4ED7-A675-5E988793C44C}" type="slidenum">
              <a:rPr lang="en-US" smtClean="0"/>
              <a:t>‹#›</a:t>
            </a:fld>
            <a:endParaRPr lang="en-US"/>
          </a:p>
        </p:txBody>
      </p:sp>
    </p:spTree>
    <p:extLst>
      <p:ext uri="{BB962C8B-B14F-4D97-AF65-F5344CB8AC3E}">
        <p14:creationId xmlns:p14="http://schemas.microsoft.com/office/powerpoint/2010/main" val="5245987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F4AA169-2000-4866-8620-65E67C624EB2}" type="datetimeFigureOut">
              <a:rPr lang="en-US" smtClean="0"/>
              <a:t>10/27/2014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266797D-3167-4ED7-A675-5E988793C44C}" type="slidenum">
              <a:rPr lang="en-US" smtClean="0"/>
              <a:t>‹#›</a:t>
            </a:fld>
            <a:endParaRPr lang="en-US"/>
          </a:p>
        </p:txBody>
      </p:sp>
    </p:spTree>
    <p:extLst>
      <p:ext uri="{BB962C8B-B14F-4D97-AF65-F5344CB8AC3E}">
        <p14:creationId xmlns:p14="http://schemas.microsoft.com/office/powerpoint/2010/main" val="28683931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4AA169-2000-4866-8620-65E67C624EB2}" type="datetimeFigureOut">
              <a:rPr lang="en-US" smtClean="0"/>
              <a:t>10/27/2014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266797D-3167-4ED7-A675-5E988793C44C}" type="slidenum">
              <a:rPr lang="en-US" smtClean="0"/>
              <a:t>‹#›</a:t>
            </a:fld>
            <a:endParaRPr lang="en-US"/>
          </a:p>
        </p:txBody>
      </p:sp>
    </p:spTree>
    <p:extLst>
      <p:ext uri="{BB962C8B-B14F-4D97-AF65-F5344CB8AC3E}">
        <p14:creationId xmlns:p14="http://schemas.microsoft.com/office/powerpoint/2010/main" val="23168182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F4AA169-2000-4866-8620-65E67C624EB2}" type="datetimeFigureOut">
              <a:rPr lang="en-US" smtClean="0"/>
              <a:t>10/27/2014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66797D-3167-4ED7-A675-5E988793C44C}" type="slidenum">
              <a:rPr lang="en-US" smtClean="0"/>
              <a:t>‹#›</a:t>
            </a:fld>
            <a:endParaRPr lang="en-US"/>
          </a:p>
        </p:txBody>
      </p:sp>
    </p:spTree>
    <p:extLst>
      <p:ext uri="{BB962C8B-B14F-4D97-AF65-F5344CB8AC3E}">
        <p14:creationId xmlns:p14="http://schemas.microsoft.com/office/powerpoint/2010/main" val="26107468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F4AA169-2000-4866-8620-65E67C624EB2}" type="datetimeFigureOut">
              <a:rPr lang="en-US" smtClean="0"/>
              <a:t>10/27/2014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66797D-3167-4ED7-A675-5E988793C44C}" type="slidenum">
              <a:rPr lang="en-US" smtClean="0"/>
              <a:t>‹#›</a:t>
            </a:fld>
            <a:endParaRPr lang="en-US"/>
          </a:p>
        </p:txBody>
      </p:sp>
    </p:spTree>
    <p:extLst>
      <p:ext uri="{BB962C8B-B14F-4D97-AF65-F5344CB8AC3E}">
        <p14:creationId xmlns:p14="http://schemas.microsoft.com/office/powerpoint/2010/main" val="33006249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4AA169-2000-4866-8620-65E67C624EB2}" type="datetimeFigureOut">
              <a:rPr lang="en-US" smtClean="0"/>
              <a:t>10/27/2014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66797D-3167-4ED7-A675-5E988793C44C}" type="slidenum">
              <a:rPr lang="en-US" smtClean="0"/>
              <a:t>‹#›</a:t>
            </a:fld>
            <a:endParaRPr lang="en-US"/>
          </a:p>
        </p:txBody>
      </p:sp>
    </p:spTree>
    <p:extLst>
      <p:ext uri="{BB962C8B-B14F-4D97-AF65-F5344CB8AC3E}">
        <p14:creationId xmlns:p14="http://schemas.microsoft.com/office/powerpoint/2010/main" val="5639637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Outline</a:t>
            </a:r>
            <a:endParaRPr lang="en-US" dirty="0"/>
          </a:p>
        </p:txBody>
      </p:sp>
      <p:sp>
        <p:nvSpPr>
          <p:cNvPr id="8" name="Content Placeholder 2"/>
          <p:cNvSpPr txBox="1">
            <a:spLocks/>
          </p:cNvSpPr>
          <p:nvPr/>
        </p:nvSpPr>
        <p:spPr bwMode="auto">
          <a:xfrm>
            <a:off x="1727762" y="1690688"/>
            <a:ext cx="8711638" cy="4180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3038" indent="-173038" algn="l" rtl="0" eaLnBrk="0" fontAlgn="base" hangingPunct="0">
              <a:lnSpc>
                <a:spcPct val="95000"/>
              </a:lnSpc>
              <a:spcBef>
                <a:spcPct val="35000"/>
              </a:spcBef>
              <a:spcAft>
                <a:spcPct val="0"/>
              </a:spcAft>
              <a:buClr>
                <a:schemeClr val="hlink"/>
              </a:buClr>
              <a:buChar char="•"/>
              <a:defRPr sz="2000">
                <a:solidFill>
                  <a:schemeClr val="tx1"/>
                </a:solidFill>
                <a:latin typeface="+mn-lt"/>
                <a:ea typeface="+mn-ea"/>
                <a:cs typeface="+mn-cs"/>
              </a:defRPr>
            </a:lvl1pPr>
            <a:lvl2pPr marL="460375" indent="-173038" algn="l" rtl="0" eaLnBrk="0" fontAlgn="base" hangingPunct="0">
              <a:lnSpc>
                <a:spcPct val="95000"/>
              </a:lnSpc>
              <a:spcBef>
                <a:spcPct val="35000"/>
              </a:spcBef>
              <a:spcAft>
                <a:spcPct val="0"/>
              </a:spcAft>
              <a:buClr>
                <a:schemeClr val="accent2"/>
              </a:buClr>
              <a:buFont typeface="Wingdings" pitchFamily="2" charset="2"/>
              <a:buChar char="§"/>
              <a:defRPr>
                <a:solidFill>
                  <a:schemeClr val="tx1"/>
                </a:solidFill>
                <a:latin typeface="+mn-lt"/>
                <a:cs typeface="+mn-cs"/>
              </a:defRPr>
            </a:lvl2pPr>
            <a:lvl3pPr marL="798513" indent="-223838" algn="l" rtl="0" eaLnBrk="0" fontAlgn="base" hangingPunct="0">
              <a:lnSpc>
                <a:spcPct val="95000"/>
              </a:lnSpc>
              <a:spcBef>
                <a:spcPct val="35000"/>
              </a:spcBef>
              <a:spcAft>
                <a:spcPct val="0"/>
              </a:spcAft>
              <a:buClr>
                <a:schemeClr val="accent1"/>
              </a:buClr>
              <a:buSzPct val="125000"/>
              <a:buChar char="–"/>
              <a:defRPr sz="1600">
                <a:solidFill>
                  <a:schemeClr val="tx1"/>
                </a:solidFill>
                <a:latin typeface="+mn-lt"/>
                <a:cs typeface="+mn-cs"/>
              </a:defRPr>
            </a:lvl3pPr>
            <a:lvl4pPr marL="1087438" indent="-174625" algn="l" rtl="0" eaLnBrk="0" fontAlgn="base" hangingPunct="0">
              <a:lnSpc>
                <a:spcPct val="95000"/>
              </a:lnSpc>
              <a:spcBef>
                <a:spcPct val="35000"/>
              </a:spcBef>
              <a:spcAft>
                <a:spcPct val="0"/>
              </a:spcAft>
              <a:buClr>
                <a:schemeClr val="tx2"/>
              </a:buClr>
              <a:buSzPct val="125000"/>
              <a:buChar char="»"/>
              <a:defRPr sz="1400">
                <a:solidFill>
                  <a:schemeClr val="tx1"/>
                </a:solidFill>
                <a:latin typeface="+mn-lt"/>
                <a:cs typeface="+mn-cs"/>
              </a:defRPr>
            </a:lvl4pPr>
            <a:lvl5pPr marL="1316038" indent="-114300" algn="l" rtl="0" eaLnBrk="0" fontAlgn="base" hangingPunct="0">
              <a:lnSpc>
                <a:spcPct val="95000"/>
              </a:lnSpc>
              <a:spcBef>
                <a:spcPct val="35000"/>
              </a:spcBef>
              <a:spcAft>
                <a:spcPct val="0"/>
              </a:spcAft>
              <a:buClr>
                <a:srgbClr val="727375"/>
              </a:buClr>
              <a:buChar char="•"/>
              <a:defRPr sz="1200">
                <a:solidFill>
                  <a:schemeClr val="tx1"/>
                </a:solidFill>
                <a:latin typeface="+mn-lt"/>
                <a:cs typeface="+mn-cs"/>
              </a:defRPr>
            </a:lvl5pPr>
            <a:lvl6pPr marL="1773238" indent="-114300" algn="l" rtl="0" fontAlgn="base">
              <a:lnSpc>
                <a:spcPct val="95000"/>
              </a:lnSpc>
              <a:spcBef>
                <a:spcPct val="35000"/>
              </a:spcBef>
              <a:spcAft>
                <a:spcPct val="0"/>
              </a:spcAft>
              <a:buClr>
                <a:srgbClr val="727375"/>
              </a:buClr>
              <a:buChar char="•"/>
              <a:defRPr sz="1200">
                <a:solidFill>
                  <a:schemeClr val="tx1"/>
                </a:solidFill>
                <a:latin typeface="+mn-lt"/>
                <a:cs typeface="+mn-cs"/>
              </a:defRPr>
            </a:lvl6pPr>
            <a:lvl7pPr marL="2230438" indent="-114300" algn="l" rtl="0" fontAlgn="base">
              <a:lnSpc>
                <a:spcPct val="95000"/>
              </a:lnSpc>
              <a:spcBef>
                <a:spcPct val="35000"/>
              </a:spcBef>
              <a:spcAft>
                <a:spcPct val="0"/>
              </a:spcAft>
              <a:buClr>
                <a:srgbClr val="727375"/>
              </a:buClr>
              <a:buChar char="•"/>
              <a:defRPr sz="1200">
                <a:solidFill>
                  <a:schemeClr val="tx1"/>
                </a:solidFill>
                <a:latin typeface="+mn-lt"/>
                <a:cs typeface="+mn-cs"/>
              </a:defRPr>
            </a:lvl7pPr>
            <a:lvl8pPr marL="2687638" indent="-114300" algn="l" rtl="0" fontAlgn="base">
              <a:lnSpc>
                <a:spcPct val="95000"/>
              </a:lnSpc>
              <a:spcBef>
                <a:spcPct val="35000"/>
              </a:spcBef>
              <a:spcAft>
                <a:spcPct val="0"/>
              </a:spcAft>
              <a:buClr>
                <a:srgbClr val="727375"/>
              </a:buClr>
              <a:buChar char="•"/>
              <a:defRPr sz="1200">
                <a:solidFill>
                  <a:schemeClr val="tx1"/>
                </a:solidFill>
                <a:latin typeface="+mn-lt"/>
                <a:cs typeface="+mn-cs"/>
              </a:defRPr>
            </a:lvl8pPr>
            <a:lvl9pPr marL="3144838" indent="-114300" algn="l" rtl="0" fontAlgn="base">
              <a:lnSpc>
                <a:spcPct val="95000"/>
              </a:lnSpc>
              <a:spcBef>
                <a:spcPct val="35000"/>
              </a:spcBef>
              <a:spcAft>
                <a:spcPct val="0"/>
              </a:spcAft>
              <a:buClr>
                <a:srgbClr val="727375"/>
              </a:buClr>
              <a:buChar char="•"/>
              <a:defRPr sz="1200">
                <a:solidFill>
                  <a:schemeClr val="tx1"/>
                </a:solidFill>
                <a:latin typeface="+mn-lt"/>
                <a:cs typeface="+mn-cs"/>
              </a:defRPr>
            </a:lvl9pPr>
          </a:lstStyle>
          <a:p>
            <a:pPr marL="173038" lvl="1">
              <a:buClr>
                <a:schemeClr val="hlink"/>
              </a:buClr>
              <a:buFont typeface="Arial" panose="020B0604020202020204" pitchFamily="34" charset="0"/>
              <a:buChar char="•"/>
            </a:pPr>
            <a:r>
              <a:rPr lang="en-US" sz="2400" dirty="0" smtClean="0"/>
              <a:t>Fundamental </a:t>
            </a:r>
            <a:r>
              <a:rPr lang="en-US" sz="2400" dirty="0"/>
              <a:t>benefits and disadvantages of scalable video coding</a:t>
            </a:r>
          </a:p>
          <a:p>
            <a:pPr>
              <a:buFont typeface="Arial" panose="020B0604020202020204" pitchFamily="34" charset="0"/>
              <a:buChar char="•"/>
            </a:pPr>
            <a:r>
              <a:rPr lang="en-US" sz="2400" dirty="0" smtClean="0"/>
              <a:t>Comparison of </a:t>
            </a:r>
            <a:r>
              <a:rPr lang="en-US" sz="2400" dirty="0" err="1" smtClean="0"/>
              <a:t>SHVC</a:t>
            </a:r>
            <a:r>
              <a:rPr lang="en-US" sz="2400" dirty="0" smtClean="0"/>
              <a:t> vs SVC</a:t>
            </a:r>
          </a:p>
          <a:p>
            <a:pPr>
              <a:buFont typeface="Arial" panose="020B0604020202020204" pitchFamily="34" charset="0"/>
              <a:buChar char="•"/>
            </a:pPr>
            <a:r>
              <a:rPr lang="en-US" sz="2400" dirty="0" smtClean="0"/>
              <a:t>Use cases of </a:t>
            </a:r>
            <a:r>
              <a:rPr lang="en-US" sz="2400" dirty="0" err="1" smtClean="0"/>
              <a:t>SHVC</a:t>
            </a:r>
            <a:r>
              <a:rPr lang="en-US" sz="2400" dirty="0" smtClean="0"/>
              <a:t> in different applications</a:t>
            </a:r>
          </a:p>
          <a:p>
            <a:pPr>
              <a:buFont typeface="Arial" panose="020B0604020202020204" pitchFamily="34" charset="0"/>
              <a:buChar char="•"/>
            </a:pPr>
            <a:r>
              <a:rPr lang="en-US" sz="2400" dirty="0" err="1"/>
              <a:t>SHVC</a:t>
            </a:r>
            <a:r>
              <a:rPr lang="en-US" sz="2400" dirty="0"/>
              <a:t> coding </a:t>
            </a:r>
            <a:r>
              <a:rPr lang="en-US" sz="2400" dirty="0" smtClean="0"/>
              <a:t>performance</a:t>
            </a:r>
            <a:endParaRPr lang="en-US" sz="2400" dirty="0"/>
          </a:p>
        </p:txBody>
      </p:sp>
    </p:spTree>
    <p:extLst>
      <p:ext uri="{BB962C8B-B14F-4D97-AF65-F5344CB8AC3E}">
        <p14:creationId xmlns:p14="http://schemas.microsoft.com/office/powerpoint/2010/main" val="165633354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16998"/>
            <a:ext cx="10515600" cy="621464"/>
          </a:xfrm>
        </p:spPr>
        <p:txBody>
          <a:bodyPr>
            <a:normAutofit fontScale="90000"/>
          </a:bodyPr>
          <a:lstStyle/>
          <a:p>
            <a:r>
              <a:rPr lang="en-US" dirty="0" err="1" smtClean="0"/>
              <a:t>SHVC</a:t>
            </a:r>
            <a:r>
              <a:rPr lang="en-US" dirty="0" smtClean="0"/>
              <a:t> in video conferencing (2/2)</a:t>
            </a:r>
            <a:endParaRPr lang="en-US" dirty="0"/>
          </a:p>
        </p:txBody>
      </p:sp>
      <p:sp>
        <p:nvSpPr>
          <p:cNvPr id="8" name="Content Placeholder 2"/>
          <p:cNvSpPr txBox="1">
            <a:spLocks/>
          </p:cNvSpPr>
          <p:nvPr/>
        </p:nvSpPr>
        <p:spPr bwMode="auto">
          <a:xfrm>
            <a:off x="709863" y="1191125"/>
            <a:ext cx="10852484" cy="536608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3038" indent="-173038" algn="l" rtl="0" eaLnBrk="0" fontAlgn="base" hangingPunct="0">
              <a:lnSpc>
                <a:spcPct val="95000"/>
              </a:lnSpc>
              <a:spcBef>
                <a:spcPct val="35000"/>
              </a:spcBef>
              <a:spcAft>
                <a:spcPct val="0"/>
              </a:spcAft>
              <a:buClr>
                <a:schemeClr val="hlink"/>
              </a:buClr>
              <a:buChar char="•"/>
              <a:defRPr sz="2000">
                <a:solidFill>
                  <a:schemeClr val="tx1"/>
                </a:solidFill>
                <a:latin typeface="+mn-lt"/>
                <a:ea typeface="+mn-ea"/>
                <a:cs typeface="+mn-cs"/>
              </a:defRPr>
            </a:lvl1pPr>
            <a:lvl2pPr marL="460375" indent="-173038" algn="l" rtl="0" eaLnBrk="0" fontAlgn="base" hangingPunct="0">
              <a:lnSpc>
                <a:spcPct val="95000"/>
              </a:lnSpc>
              <a:spcBef>
                <a:spcPct val="35000"/>
              </a:spcBef>
              <a:spcAft>
                <a:spcPct val="0"/>
              </a:spcAft>
              <a:buClr>
                <a:schemeClr val="accent2"/>
              </a:buClr>
              <a:buFont typeface="Wingdings" pitchFamily="2" charset="2"/>
              <a:buChar char="§"/>
              <a:defRPr>
                <a:solidFill>
                  <a:schemeClr val="tx1"/>
                </a:solidFill>
                <a:latin typeface="+mn-lt"/>
                <a:cs typeface="+mn-cs"/>
              </a:defRPr>
            </a:lvl2pPr>
            <a:lvl3pPr marL="798513" indent="-223838" algn="l" rtl="0" eaLnBrk="0" fontAlgn="base" hangingPunct="0">
              <a:lnSpc>
                <a:spcPct val="95000"/>
              </a:lnSpc>
              <a:spcBef>
                <a:spcPct val="35000"/>
              </a:spcBef>
              <a:spcAft>
                <a:spcPct val="0"/>
              </a:spcAft>
              <a:buClr>
                <a:schemeClr val="accent1"/>
              </a:buClr>
              <a:buSzPct val="125000"/>
              <a:buChar char="–"/>
              <a:defRPr sz="1600">
                <a:solidFill>
                  <a:schemeClr val="tx1"/>
                </a:solidFill>
                <a:latin typeface="+mn-lt"/>
                <a:cs typeface="+mn-cs"/>
              </a:defRPr>
            </a:lvl3pPr>
            <a:lvl4pPr marL="1087438" indent="-174625" algn="l" rtl="0" eaLnBrk="0" fontAlgn="base" hangingPunct="0">
              <a:lnSpc>
                <a:spcPct val="95000"/>
              </a:lnSpc>
              <a:spcBef>
                <a:spcPct val="35000"/>
              </a:spcBef>
              <a:spcAft>
                <a:spcPct val="0"/>
              </a:spcAft>
              <a:buClr>
                <a:schemeClr val="tx2"/>
              </a:buClr>
              <a:buSzPct val="125000"/>
              <a:buChar char="»"/>
              <a:defRPr sz="1400">
                <a:solidFill>
                  <a:schemeClr val="tx1"/>
                </a:solidFill>
                <a:latin typeface="+mn-lt"/>
                <a:cs typeface="+mn-cs"/>
              </a:defRPr>
            </a:lvl4pPr>
            <a:lvl5pPr marL="1316038" indent="-114300" algn="l" rtl="0" eaLnBrk="0" fontAlgn="base" hangingPunct="0">
              <a:lnSpc>
                <a:spcPct val="95000"/>
              </a:lnSpc>
              <a:spcBef>
                <a:spcPct val="35000"/>
              </a:spcBef>
              <a:spcAft>
                <a:spcPct val="0"/>
              </a:spcAft>
              <a:buClr>
                <a:srgbClr val="727375"/>
              </a:buClr>
              <a:buChar char="•"/>
              <a:defRPr sz="1200">
                <a:solidFill>
                  <a:schemeClr val="tx1"/>
                </a:solidFill>
                <a:latin typeface="+mn-lt"/>
                <a:cs typeface="+mn-cs"/>
              </a:defRPr>
            </a:lvl5pPr>
            <a:lvl6pPr marL="1773238" indent="-114300" algn="l" rtl="0" fontAlgn="base">
              <a:lnSpc>
                <a:spcPct val="95000"/>
              </a:lnSpc>
              <a:spcBef>
                <a:spcPct val="35000"/>
              </a:spcBef>
              <a:spcAft>
                <a:spcPct val="0"/>
              </a:spcAft>
              <a:buClr>
                <a:srgbClr val="727375"/>
              </a:buClr>
              <a:buChar char="•"/>
              <a:defRPr sz="1200">
                <a:solidFill>
                  <a:schemeClr val="tx1"/>
                </a:solidFill>
                <a:latin typeface="+mn-lt"/>
                <a:cs typeface="+mn-cs"/>
              </a:defRPr>
            </a:lvl6pPr>
            <a:lvl7pPr marL="2230438" indent="-114300" algn="l" rtl="0" fontAlgn="base">
              <a:lnSpc>
                <a:spcPct val="95000"/>
              </a:lnSpc>
              <a:spcBef>
                <a:spcPct val="35000"/>
              </a:spcBef>
              <a:spcAft>
                <a:spcPct val="0"/>
              </a:spcAft>
              <a:buClr>
                <a:srgbClr val="727375"/>
              </a:buClr>
              <a:buChar char="•"/>
              <a:defRPr sz="1200">
                <a:solidFill>
                  <a:schemeClr val="tx1"/>
                </a:solidFill>
                <a:latin typeface="+mn-lt"/>
                <a:cs typeface="+mn-cs"/>
              </a:defRPr>
            </a:lvl7pPr>
            <a:lvl8pPr marL="2687638" indent="-114300" algn="l" rtl="0" fontAlgn="base">
              <a:lnSpc>
                <a:spcPct val="95000"/>
              </a:lnSpc>
              <a:spcBef>
                <a:spcPct val="35000"/>
              </a:spcBef>
              <a:spcAft>
                <a:spcPct val="0"/>
              </a:spcAft>
              <a:buClr>
                <a:srgbClr val="727375"/>
              </a:buClr>
              <a:buChar char="•"/>
              <a:defRPr sz="1200">
                <a:solidFill>
                  <a:schemeClr val="tx1"/>
                </a:solidFill>
                <a:latin typeface="+mn-lt"/>
                <a:cs typeface="+mn-cs"/>
              </a:defRPr>
            </a:lvl8pPr>
            <a:lvl9pPr marL="3144838" indent="-114300" algn="l" rtl="0" fontAlgn="base">
              <a:lnSpc>
                <a:spcPct val="95000"/>
              </a:lnSpc>
              <a:spcBef>
                <a:spcPct val="35000"/>
              </a:spcBef>
              <a:spcAft>
                <a:spcPct val="0"/>
              </a:spcAft>
              <a:buClr>
                <a:srgbClr val="727375"/>
              </a:buClr>
              <a:buChar char="•"/>
              <a:defRPr sz="1200">
                <a:solidFill>
                  <a:schemeClr val="tx1"/>
                </a:solidFill>
                <a:latin typeface="+mn-lt"/>
                <a:cs typeface="+mn-cs"/>
              </a:defRPr>
            </a:lvl9pPr>
          </a:lstStyle>
          <a:p>
            <a:r>
              <a:rPr lang="en-US" sz="2400" dirty="0" smtClean="0"/>
              <a:t>Disadvantages</a:t>
            </a:r>
            <a:r>
              <a:rPr lang="en-US" sz="2400" dirty="0"/>
              <a:t>:</a:t>
            </a:r>
          </a:p>
          <a:p>
            <a:pPr lvl="1"/>
            <a:r>
              <a:rPr lang="en-US" sz="2000" dirty="0"/>
              <a:t>The fundamental disadvantages (higher bandwidth and decoder/decoding complexities for end users)</a:t>
            </a:r>
          </a:p>
          <a:p>
            <a:r>
              <a:rPr lang="en-US" sz="2400" dirty="0"/>
              <a:t>Ways to alleviate the fundamental disadvantages</a:t>
            </a:r>
          </a:p>
          <a:p>
            <a:pPr lvl="1"/>
            <a:r>
              <a:rPr lang="en-US" sz="2000" dirty="0" err="1"/>
              <a:t>SHVC</a:t>
            </a:r>
            <a:r>
              <a:rPr lang="en-US" sz="2000" dirty="0"/>
              <a:t> general encoding optimization</a:t>
            </a:r>
          </a:p>
          <a:p>
            <a:pPr lvl="1"/>
            <a:r>
              <a:rPr lang="en-US" sz="2000" dirty="0"/>
              <a:t>More frequent </a:t>
            </a:r>
            <a:r>
              <a:rPr lang="en-US" sz="2000" dirty="0" err="1"/>
              <a:t>IRAPs</a:t>
            </a:r>
            <a:r>
              <a:rPr lang="en-US" sz="2000" dirty="0"/>
              <a:t> for lower layers, could potentially let high-end receivers have lower bandwidth than simulcast</a:t>
            </a:r>
          </a:p>
          <a:p>
            <a:pPr marL="0" indent="0">
              <a:buNone/>
            </a:pPr>
            <a:endParaRPr lang="en-US" sz="2800" dirty="0"/>
          </a:p>
        </p:txBody>
      </p:sp>
    </p:spTree>
    <p:extLst>
      <p:ext uri="{BB962C8B-B14F-4D97-AF65-F5344CB8AC3E}">
        <p14:creationId xmlns:p14="http://schemas.microsoft.com/office/powerpoint/2010/main" val="22566305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SHVC</a:t>
            </a:r>
            <a:r>
              <a:rPr lang="en-US" dirty="0" smtClean="0"/>
              <a:t> common test conditions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Types of scalability tests include:</a:t>
            </a:r>
          </a:p>
          <a:p>
            <a:pPr lvl="1"/>
            <a:r>
              <a:rPr lang="en-US" dirty="0" smtClean="0"/>
              <a:t>Spatial scalability of 2x and 1.5x</a:t>
            </a:r>
          </a:p>
          <a:p>
            <a:pPr lvl="1"/>
            <a:r>
              <a:rPr lang="en-US" dirty="0" err="1" smtClean="0"/>
              <a:t>SNR</a:t>
            </a:r>
            <a:r>
              <a:rPr lang="en-US" dirty="0" smtClean="0"/>
              <a:t> scalability (1x spatial ratio, low quality to high quality) </a:t>
            </a:r>
          </a:p>
          <a:p>
            <a:pPr lvl="1"/>
            <a:r>
              <a:rPr lang="en-US" dirty="0" smtClean="0"/>
              <a:t>Combined scalability (1080p 8-bit BT.709 to 4K 10-bit BT.2020)</a:t>
            </a:r>
          </a:p>
          <a:p>
            <a:pPr lvl="1"/>
            <a:endParaRPr lang="en-US" dirty="0"/>
          </a:p>
          <a:p>
            <a:r>
              <a:rPr lang="en-US" dirty="0" smtClean="0"/>
              <a:t>Test sequences: </a:t>
            </a:r>
          </a:p>
          <a:p>
            <a:pPr lvl="1"/>
            <a:r>
              <a:rPr lang="en-US" dirty="0" smtClean="0"/>
              <a:t>7 pairs of sequences for spatial and SNR scalability</a:t>
            </a:r>
          </a:p>
          <a:p>
            <a:pPr lvl="1"/>
            <a:r>
              <a:rPr lang="en-US" dirty="0" smtClean="0"/>
              <a:t>5 pairs of sequences for combined scalability</a:t>
            </a:r>
          </a:p>
          <a:p>
            <a:pPr lvl="1"/>
            <a:endParaRPr lang="en-US" dirty="0" smtClean="0"/>
          </a:p>
          <a:p>
            <a:r>
              <a:rPr lang="en-US" dirty="0" smtClean="0"/>
              <a:t>Coding configurations:</a:t>
            </a:r>
          </a:p>
          <a:p>
            <a:pPr lvl="1"/>
            <a:r>
              <a:rPr lang="en-US" dirty="0" smtClean="0"/>
              <a:t>All Intra, random access, low delay </a:t>
            </a:r>
          </a:p>
          <a:p>
            <a:pPr lvl="1"/>
            <a:r>
              <a:rPr lang="en-US" dirty="0" smtClean="0"/>
              <a:t>Random access is the most relevant for broadcast video applications and this set of results is provided</a:t>
            </a:r>
          </a:p>
        </p:txBody>
      </p:sp>
    </p:spTree>
    <p:extLst>
      <p:ext uri="{BB962C8B-B14F-4D97-AF65-F5344CB8AC3E}">
        <p14:creationId xmlns:p14="http://schemas.microsoft.com/office/powerpoint/2010/main" val="158529532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Spatial scalability (HEVC coded base layer)</a:t>
            </a:r>
            <a:endParaRPr lang="en-US"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6354" y="1685677"/>
            <a:ext cx="10694031" cy="37609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838199" y="5735401"/>
            <a:ext cx="10343147" cy="369332"/>
          </a:xfrm>
          <a:prstGeom prst="rect">
            <a:avLst/>
          </a:prstGeom>
        </p:spPr>
        <p:txBody>
          <a:bodyPr wrap="square">
            <a:spAutoFit/>
          </a:bodyPr>
          <a:lstStyle/>
          <a:p>
            <a:r>
              <a:rPr lang="en-US" dirty="0" smtClean="0"/>
              <a:t>* In this and the next 3 slides</a:t>
            </a:r>
            <a:r>
              <a:rPr lang="en-US" dirty="0"/>
              <a:t>: performance is measured against simulcast </a:t>
            </a:r>
            <a:r>
              <a:rPr lang="en-US" dirty="0" smtClean="0"/>
              <a:t>for both </a:t>
            </a:r>
            <a:r>
              <a:rPr lang="en-US" dirty="0"/>
              <a:t>“</a:t>
            </a:r>
            <a:r>
              <a:rPr lang="en-US" dirty="0" err="1"/>
              <a:t>BL+EL</a:t>
            </a:r>
            <a:r>
              <a:rPr lang="en-US" dirty="0"/>
              <a:t>” and “EL only”</a:t>
            </a:r>
          </a:p>
        </p:txBody>
      </p:sp>
    </p:spTree>
    <p:extLst>
      <p:ext uri="{BB962C8B-B14F-4D97-AF65-F5344CB8AC3E}">
        <p14:creationId xmlns:p14="http://schemas.microsoft.com/office/powerpoint/2010/main" val="367739340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Spatial scalability (AVC coded base layer)</a:t>
            </a:r>
            <a:endParaRPr lang="en-US" dirty="0"/>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9479" y="1759199"/>
            <a:ext cx="10677653" cy="3752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2214982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SNR scalability (HEVC coded base layer)</a:t>
            </a:r>
            <a:endParaRPr lang="en-US" dirty="0"/>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61682" y="1831368"/>
            <a:ext cx="9737159" cy="34244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6596044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Combined scalability (HEVC coded base layer) </a:t>
            </a:r>
            <a:endParaRPr lang="en-US" dirty="0"/>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83674" y="1899603"/>
            <a:ext cx="10677653" cy="3452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0399349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Compared to single-layer coding</a:t>
            </a:r>
            <a:br>
              <a:rPr lang="en-US" dirty="0" smtClean="0"/>
            </a:br>
            <a:r>
              <a:rPr lang="en-US" dirty="0" smtClean="0"/>
              <a:t>- Spatial and </a:t>
            </a:r>
            <a:r>
              <a:rPr lang="en-US" dirty="0" err="1" smtClean="0"/>
              <a:t>SNR</a:t>
            </a:r>
            <a:r>
              <a:rPr lang="en-US" dirty="0" smtClean="0"/>
              <a:t> scalability</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901448683"/>
              </p:ext>
            </p:extLst>
          </p:nvPr>
        </p:nvGraphicFramePr>
        <p:xfrm>
          <a:off x="2402302" y="2049379"/>
          <a:ext cx="7740319" cy="3785616"/>
        </p:xfrm>
        <a:graphic>
          <a:graphicData uri="http://schemas.openxmlformats.org/drawingml/2006/table">
            <a:tbl>
              <a:tblPr firstRow="1" firstCol="1" lastRow="1" bandRow="1">
                <a:tableStyleId>{5C22544A-7EE6-4342-B048-85BDC9FD1C3A}</a:tableStyleId>
              </a:tblPr>
              <a:tblGrid>
                <a:gridCol w="2638931"/>
                <a:gridCol w="1936135"/>
                <a:gridCol w="1514410"/>
                <a:gridCol w="1650843"/>
              </a:tblGrid>
              <a:tr h="411748">
                <a:tc>
                  <a:txBody>
                    <a:bodyPr/>
                    <a:lstStyle/>
                    <a:p>
                      <a:pPr marL="0" marR="0">
                        <a:lnSpc>
                          <a:spcPct val="115000"/>
                        </a:lnSpc>
                        <a:spcBef>
                          <a:spcPts val="0"/>
                        </a:spcBef>
                        <a:spcAft>
                          <a:spcPts val="0"/>
                        </a:spcAft>
                      </a:pPr>
                      <a:r>
                        <a:rPr lang="en-US" sz="2400" dirty="0">
                          <a:effectLst/>
                        </a:rPr>
                        <a:t>Spatial ratio</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2x</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1.5x</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SNR (1x)</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411748">
                <a:tc>
                  <a:txBody>
                    <a:bodyPr/>
                    <a:lstStyle/>
                    <a:p>
                      <a:pPr marL="0" marR="0">
                        <a:lnSpc>
                          <a:spcPct val="115000"/>
                        </a:lnSpc>
                        <a:spcBef>
                          <a:spcPts val="0"/>
                        </a:spcBef>
                        <a:spcAft>
                          <a:spcPts val="0"/>
                        </a:spcAft>
                      </a:pPr>
                      <a:r>
                        <a:rPr lang="en-US" sz="2400">
                          <a:effectLst/>
                        </a:rPr>
                        <a:t>Traffic</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24.0%</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dirty="0">
                          <a:effectLst/>
                        </a:rPr>
                        <a:t> </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20.1%</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411748">
                <a:tc>
                  <a:txBody>
                    <a:bodyPr/>
                    <a:lstStyle/>
                    <a:p>
                      <a:pPr marL="0" marR="0">
                        <a:lnSpc>
                          <a:spcPct val="115000"/>
                        </a:lnSpc>
                        <a:spcBef>
                          <a:spcPts val="0"/>
                        </a:spcBef>
                        <a:spcAft>
                          <a:spcPts val="0"/>
                        </a:spcAft>
                      </a:pPr>
                      <a:r>
                        <a:rPr lang="en-US" sz="2400" dirty="0" err="1">
                          <a:effectLst/>
                        </a:rPr>
                        <a:t>PeopleOnStreet</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18.8%</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dirty="0">
                          <a:effectLst/>
                        </a:rPr>
                        <a:t> </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13.8%</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411748">
                <a:tc>
                  <a:txBody>
                    <a:bodyPr/>
                    <a:lstStyle/>
                    <a:p>
                      <a:pPr marL="0" marR="0">
                        <a:lnSpc>
                          <a:spcPct val="115000"/>
                        </a:lnSpc>
                        <a:spcBef>
                          <a:spcPts val="0"/>
                        </a:spcBef>
                        <a:spcAft>
                          <a:spcPts val="0"/>
                        </a:spcAft>
                      </a:pPr>
                      <a:r>
                        <a:rPr lang="en-US" sz="2400">
                          <a:effectLst/>
                        </a:rPr>
                        <a:t>Kimono</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13.9%</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9.2%</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14.1%</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411748">
                <a:tc>
                  <a:txBody>
                    <a:bodyPr/>
                    <a:lstStyle/>
                    <a:p>
                      <a:pPr marL="0" marR="0">
                        <a:lnSpc>
                          <a:spcPct val="115000"/>
                        </a:lnSpc>
                        <a:spcBef>
                          <a:spcPts val="0"/>
                        </a:spcBef>
                        <a:spcAft>
                          <a:spcPts val="0"/>
                        </a:spcAft>
                      </a:pPr>
                      <a:r>
                        <a:rPr lang="en-US" sz="2400">
                          <a:effectLst/>
                        </a:rPr>
                        <a:t>ParkScene</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dirty="0">
                          <a:effectLst/>
                        </a:rPr>
                        <a:t>18.5%</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17.8%</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15.9%</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411748">
                <a:tc>
                  <a:txBody>
                    <a:bodyPr/>
                    <a:lstStyle/>
                    <a:p>
                      <a:pPr marL="0" marR="0">
                        <a:lnSpc>
                          <a:spcPct val="115000"/>
                        </a:lnSpc>
                        <a:spcBef>
                          <a:spcPts val="0"/>
                        </a:spcBef>
                        <a:spcAft>
                          <a:spcPts val="0"/>
                        </a:spcAft>
                      </a:pPr>
                      <a:r>
                        <a:rPr lang="en-US" sz="2400">
                          <a:effectLst/>
                        </a:rPr>
                        <a:t>Cactus</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22.6%</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20.4%</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16.8%</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411748">
                <a:tc>
                  <a:txBody>
                    <a:bodyPr/>
                    <a:lstStyle/>
                    <a:p>
                      <a:pPr marL="0" marR="0">
                        <a:lnSpc>
                          <a:spcPct val="115000"/>
                        </a:lnSpc>
                        <a:spcBef>
                          <a:spcPts val="0"/>
                        </a:spcBef>
                        <a:spcAft>
                          <a:spcPts val="0"/>
                        </a:spcAft>
                      </a:pPr>
                      <a:r>
                        <a:rPr lang="en-US" sz="2400">
                          <a:effectLst/>
                        </a:rPr>
                        <a:t>BasketballDrive</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17.6%</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13.9%</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12.2%</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411748">
                <a:tc>
                  <a:txBody>
                    <a:bodyPr/>
                    <a:lstStyle/>
                    <a:p>
                      <a:pPr marL="0" marR="0">
                        <a:lnSpc>
                          <a:spcPct val="115000"/>
                        </a:lnSpc>
                        <a:spcBef>
                          <a:spcPts val="0"/>
                        </a:spcBef>
                        <a:spcAft>
                          <a:spcPts val="0"/>
                        </a:spcAft>
                      </a:pPr>
                      <a:r>
                        <a:rPr lang="en-US" sz="2400">
                          <a:effectLst/>
                        </a:rPr>
                        <a:t>BQTerrace</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17.2%</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18.6%</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7.3%</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411748">
                <a:tc>
                  <a:txBody>
                    <a:bodyPr/>
                    <a:lstStyle/>
                    <a:p>
                      <a:pPr marL="0" marR="0">
                        <a:lnSpc>
                          <a:spcPct val="115000"/>
                        </a:lnSpc>
                        <a:spcBef>
                          <a:spcPts val="0"/>
                        </a:spcBef>
                        <a:spcAft>
                          <a:spcPts val="0"/>
                        </a:spcAft>
                      </a:pPr>
                      <a:r>
                        <a:rPr lang="en-US" sz="2400">
                          <a:effectLst/>
                        </a:rPr>
                        <a:t>Average</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dirty="0">
                          <a:effectLst/>
                        </a:rPr>
                        <a:t>18.9%</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dirty="0">
                          <a:effectLst/>
                        </a:rPr>
                        <a:t>16.0%</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dirty="0">
                          <a:effectLst/>
                        </a:rPr>
                        <a:t>14.3%</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bl>
          </a:graphicData>
        </a:graphic>
      </p:graphicFrame>
      <p:sp>
        <p:nvSpPr>
          <p:cNvPr id="5" name="Rectangle 4"/>
          <p:cNvSpPr/>
          <p:nvPr/>
        </p:nvSpPr>
        <p:spPr>
          <a:xfrm>
            <a:off x="838199" y="6216661"/>
            <a:ext cx="10343147" cy="369332"/>
          </a:xfrm>
          <a:prstGeom prst="rect">
            <a:avLst/>
          </a:prstGeom>
        </p:spPr>
        <p:txBody>
          <a:bodyPr wrap="square">
            <a:spAutoFit/>
          </a:bodyPr>
          <a:lstStyle/>
          <a:p>
            <a:r>
              <a:rPr lang="en-US" dirty="0" smtClean="0"/>
              <a:t>* In this and the next slide: </a:t>
            </a:r>
            <a:r>
              <a:rPr lang="en-US" dirty="0"/>
              <a:t>performance is measured against </a:t>
            </a:r>
            <a:r>
              <a:rPr lang="en-US" dirty="0" smtClean="0"/>
              <a:t>single-layer coding of the higher-quality signal.</a:t>
            </a:r>
            <a:endParaRPr lang="en-US" dirty="0"/>
          </a:p>
        </p:txBody>
      </p:sp>
    </p:spTree>
    <p:extLst>
      <p:ext uri="{BB962C8B-B14F-4D97-AF65-F5344CB8AC3E}">
        <p14:creationId xmlns:p14="http://schemas.microsoft.com/office/powerpoint/2010/main" val="269707605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Compared to single-layer coding</a:t>
            </a:r>
            <a:br>
              <a:rPr lang="en-US" dirty="0" smtClean="0"/>
            </a:br>
            <a:r>
              <a:rPr lang="en-US" dirty="0" smtClean="0"/>
              <a:t>- Combined scalability</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4184728707"/>
              </p:ext>
            </p:extLst>
          </p:nvPr>
        </p:nvGraphicFramePr>
        <p:xfrm>
          <a:off x="2466474" y="2261940"/>
          <a:ext cx="7182852" cy="3785616"/>
        </p:xfrm>
        <a:graphic>
          <a:graphicData uri="http://schemas.openxmlformats.org/drawingml/2006/table">
            <a:tbl>
              <a:tblPr firstRow="1" firstCol="1" lastRow="1" bandRow="1">
                <a:tableStyleId>{5C22544A-7EE6-4342-B048-85BDC9FD1C3A}</a:tableStyleId>
              </a:tblPr>
              <a:tblGrid>
                <a:gridCol w="2394284"/>
                <a:gridCol w="2394284"/>
                <a:gridCol w="2394284"/>
              </a:tblGrid>
              <a:tr h="1194808">
                <a:tc>
                  <a:txBody>
                    <a:bodyPr/>
                    <a:lstStyle/>
                    <a:p>
                      <a:pPr marL="0" marR="0">
                        <a:lnSpc>
                          <a:spcPct val="115000"/>
                        </a:lnSpc>
                        <a:spcBef>
                          <a:spcPts val="0"/>
                        </a:spcBef>
                        <a:spcAft>
                          <a:spcPts val="0"/>
                        </a:spcAft>
                      </a:pPr>
                      <a:r>
                        <a:rPr lang="en-US" sz="2400" dirty="0">
                          <a:effectLst/>
                        </a:rPr>
                        <a:t>Scalability type</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dirty="0">
                          <a:effectLst/>
                        </a:rPr>
                        <a:t>Spatial, bit depth, and color gamut scalability</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Color gamut scalability only</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382391">
                <a:tc>
                  <a:txBody>
                    <a:bodyPr/>
                    <a:lstStyle/>
                    <a:p>
                      <a:pPr marL="0" marR="0">
                        <a:lnSpc>
                          <a:spcPct val="115000"/>
                        </a:lnSpc>
                        <a:spcBef>
                          <a:spcPts val="0"/>
                        </a:spcBef>
                        <a:spcAft>
                          <a:spcPts val="0"/>
                        </a:spcAft>
                      </a:pPr>
                      <a:r>
                        <a:rPr lang="en-US" sz="2400">
                          <a:effectLst/>
                        </a:rPr>
                        <a:t>Birthday</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28.2%</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23.3%</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382391">
                <a:tc>
                  <a:txBody>
                    <a:bodyPr/>
                    <a:lstStyle/>
                    <a:p>
                      <a:pPr marL="0" marR="0">
                        <a:lnSpc>
                          <a:spcPct val="115000"/>
                        </a:lnSpc>
                        <a:spcBef>
                          <a:spcPts val="0"/>
                        </a:spcBef>
                        <a:spcAft>
                          <a:spcPts val="0"/>
                        </a:spcAft>
                      </a:pPr>
                      <a:r>
                        <a:rPr lang="en-US" sz="2400">
                          <a:effectLst/>
                        </a:rPr>
                        <a:t>BirthdayFlash1</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21.5%</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27.5%</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382391">
                <a:tc>
                  <a:txBody>
                    <a:bodyPr/>
                    <a:lstStyle/>
                    <a:p>
                      <a:pPr marL="0" marR="0">
                        <a:lnSpc>
                          <a:spcPct val="115000"/>
                        </a:lnSpc>
                        <a:spcBef>
                          <a:spcPts val="0"/>
                        </a:spcBef>
                        <a:spcAft>
                          <a:spcPts val="0"/>
                        </a:spcAft>
                      </a:pPr>
                      <a:r>
                        <a:rPr lang="en-US" sz="2400">
                          <a:effectLst/>
                        </a:rPr>
                        <a:t>BirthdayFlash2</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23.5%</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29.2%</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382391">
                <a:tc>
                  <a:txBody>
                    <a:bodyPr/>
                    <a:lstStyle/>
                    <a:p>
                      <a:pPr marL="0" marR="0">
                        <a:lnSpc>
                          <a:spcPct val="115000"/>
                        </a:lnSpc>
                        <a:spcBef>
                          <a:spcPts val="0"/>
                        </a:spcBef>
                        <a:spcAft>
                          <a:spcPts val="0"/>
                        </a:spcAft>
                      </a:pPr>
                      <a:r>
                        <a:rPr lang="en-US" sz="2400">
                          <a:effectLst/>
                        </a:rPr>
                        <a:t>Parakeets</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15.6%</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18.5%</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382391">
                <a:tc>
                  <a:txBody>
                    <a:bodyPr/>
                    <a:lstStyle/>
                    <a:p>
                      <a:pPr marL="0" marR="0">
                        <a:lnSpc>
                          <a:spcPct val="115000"/>
                        </a:lnSpc>
                        <a:spcBef>
                          <a:spcPts val="0"/>
                        </a:spcBef>
                        <a:spcAft>
                          <a:spcPts val="0"/>
                        </a:spcAft>
                      </a:pPr>
                      <a:r>
                        <a:rPr lang="en-US" sz="2400">
                          <a:effectLst/>
                        </a:rPr>
                        <a:t>Tablecar</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15.8%</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a:effectLst/>
                        </a:rPr>
                        <a:t>38.9%</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382391">
                <a:tc>
                  <a:txBody>
                    <a:bodyPr/>
                    <a:lstStyle/>
                    <a:p>
                      <a:pPr marL="0" marR="0">
                        <a:lnSpc>
                          <a:spcPct val="115000"/>
                        </a:lnSpc>
                        <a:spcBef>
                          <a:spcPts val="0"/>
                        </a:spcBef>
                        <a:spcAft>
                          <a:spcPts val="0"/>
                        </a:spcAft>
                      </a:pPr>
                      <a:r>
                        <a:rPr lang="en-US" sz="2400">
                          <a:effectLst/>
                        </a:rPr>
                        <a:t>Average</a:t>
                      </a:r>
                      <a:endParaRPr lang="en-US"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dirty="0">
                          <a:effectLst/>
                        </a:rPr>
                        <a:t>20.9%</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400" dirty="0">
                          <a:effectLst/>
                        </a:rPr>
                        <a:t>27.5%</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17401193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fundamental benefits and disadvantages of scalable video coding (1/2)</a:t>
            </a:r>
            <a:endParaRPr lang="en-US" dirty="0"/>
          </a:p>
        </p:txBody>
      </p:sp>
      <p:sp>
        <p:nvSpPr>
          <p:cNvPr id="8" name="Content Placeholder 2"/>
          <p:cNvSpPr txBox="1">
            <a:spLocks/>
          </p:cNvSpPr>
          <p:nvPr/>
        </p:nvSpPr>
        <p:spPr bwMode="auto">
          <a:xfrm>
            <a:off x="1130968" y="1997242"/>
            <a:ext cx="10222831" cy="428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3038" indent="-173038" algn="l" rtl="0" eaLnBrk="0" fontAlgn="base" hangingPunct="0">
              <a:lnSpc>
                <a:spcPct val="95000"/>
              </a:lnSpc>
              <a:spcBef>
                <a:spcPct val="35000"/>
              </a:spcBef>
              <a:spcAft>
                <a:spcPct val="0"/>
              </a:spcAft>
              <a:buClr>
                <a:schemeClr val="hlink"/>
              </a:buClr>
              <a:buChar char="•"/>
              <a:defRPr sz="2000">
                <a:solidFill>
                  <a:schemeClr val="tx1"/>
                </a:solidFill>
                <a:latin typeface="+mn-lt"/>
                <a:ea typeface="+mn-ea"/>
                <a:cs typeface="+mn-cs"/>
              </a:defRPr>
            </a:lvl1pPr>
            <a:lvl2pPr marL="460375" indent="-173038" algn="l" rtl="0" eaLnBrk="0" fontAlgn="base" hangingPunct="0">
              <a:lnSpc>
                <a:spcPct val="95000"/>
              </a:lnSpc>
              <a:spcBef>
                <a:spcPct val="35000"/>
              </a:spcBef>
              <a:spcAft>
                <a:spcPct val="0"/>
              </a:spcAft>
              <a:buClr>
                <a:schemeClr val="accent2"/>
              </a:buClr>
              <a:buFont typeface="Wingdings" pitchFamily="2" charset="2"/>
              <a:buChar char="§"/>
              <a:defRPr>
                <a:solidFill>
                  <a:schemeClr val="tx1"/>
                </a:solidFill>
                <a:latin typeface="+mn-lt"/>
                <a:cs typeface="+mn-cs"/>
              </a:defRPr>
            </a:lvl2pPr>
            <a:lvl3pPr marL="798513" indent="-223838" algn="l" rtl="0" eaLnBrk="0" fontAlgn="base" hangingPunct="0">
              <a:lnSpc>
                <a:spcPct val="95000"/>
              </a:lnSpc>
              <a:spcBef>
                <a:spcPct val="35000"/>
              </a:spcBef>
              <a:spcAft>
                <a:spcPct val="0"/>
              </a:spcAft>
              <a:buClr>
                <a:schemeClr val="accent1"/>
              </a:buClr>
              <a:buSzPct val="125000"/>
              <a:buChar char="–"/>
              <a:defRPr sz="1600">
                <a:solidFill>
                  <a:schemeClr val="tx1"/>
                </a:solidFill>
                <a:latin typeface="+mn-lt"/>
                <a:cs typeface="+mn-cs"/>
              </a:defRPr>
            </a:lvl3pPr>
            <a:lvl4pPr marL="1087438" indent="-174625" algn="l" rtl="0" eaLnBrk="0" fontAlgn="base" hangingPunct="0">
              <a:lnSpc>
                <a:spcPct val="95000"/>
              </a:lnSpc>
              <a:spcBef>
                <a:spcPct val="35000"/>
              </a:spcBef>
              <a:spcAft>
                <a:spcPct val="0"/>
              </a:spcAft>
              <a:buClr>
                <a:schemeClr val="tx2"/>
              </a:buClr>
              <a:buSzPct val="125000"/>
              <a:buChar char="»"/>
              <a:defRPr sz="1400">
                <a:solidFill>
                  <a:schemeClr val="tx1"/>
                </a:solidFill>
                <a:latin typeface="+mn-lt"/>
                <a:cs typeface="+mn-cs"/>
              </a:defRPr>
            </a:lvl4pPr>
            <a:lvl5pPr marL="1316038" indent="-114300" algn="l" rtl="0" eaLnBrk="0" fontAlgn="base" hangingPunct="0">
              <a:lnSpc>
                <a:spcPct val="95000"/>
              </a:lnSpc>
              <a:spcBef>
                <a:spcPct val="35000"/>
              </a:spcBef>
              <a:spcAft>
                <a:spcPct val="0"/>
              </a:spcAft>
              <a:buClr>
                <a:srgbClr val="727375"/>
              </a:buClr>
              <a:buChar char="•"/>
              <a:defRPr sz="1200">
                <a:solidFill>
                  <a:schemeClr val="tx1"/>
                </a:solidFill>
                <a:latin typeface="+mn-lt"/>
                <a:cs typeface="+mn-cs"/>
              </a:defRPr>
            </a:lvl5pPr>
            <a:lvl6pPr marL="1773238" indent="-114300" algn="l" rtl="0" fontAlgn="base">
              <a:lnSpc>
                <a:spcPct val="95000"/>
              </a:lnSpc>
              <a:spcBef>
                <a:spcPct val="35000"/>
              </a:spcBef>
              <a:spcAft>
                <a:spcPct val="0"/>
              </a:spcAft>
              <a:buClr>
                <a:srgbClr val="727375"/>
              </a:buClr>
              <a:buChar char="•"/>
              <a:defRPr sz="1200">
                <a:solidFill>
                  <a:schemeClr val="tx1"/>
                </a:solidFill>
                <a:latin typeface="+mn-lt"/>
                <a:cs typeface="+mn-cs"/>
              </a:defRPr>
            </a:lvl6pPr>
            <a:lvl7pPr marL="2230438" indent="-114300" algn="l" rtl="0" fontAlgn="base">
              <a:lnSpc>
                <a:spcPct val="95000"/>
              </a:lnSpc>
              <a:spcBef>
                <a:spcPct val="35000"/>
              </a:spcBef>
              <a:spcAft>
                <a:spcPct val="0"/>
              </a:spcAft>
              <a:buClr>
                <a:srgbClr val="727375"/>
              </a:buClr>
              <a:buChar char="•"/>
              <a:defRPr sz="1200">
                <a:solidFill>
                  <a:schemeClr val="tx1"/>
                </a:solidFill>
                <a:latin typeface="+mn-lt"/>
                <a:cs typeface="+mn-cs"/>
              </a:defRPr>
            </a:lvl7pPr>
            <a:lvl8pPr marL="2687638" indent="-114300" algn="l" rtl="0" fontAlgn="base">
              <a:lnSpc>
                <a:spcPct val="95000"/>
              </a:lnSpc>
              <a:spcBef>
                <a:spcPct val="35000"/>
              </a:spcBef>
              <a:spcAft>
                <a:spcPct val="0"/>
              </a:spcAft>
              <a:buClr>
                <a:srgbClr val="727375"/>
              </a:buClr>
              <a:buChar char="•"/>
              <a:defRPr sz="1200">
                <a:solidFill>
                  <a:schemeClr val="tx1"/>
                </a:solidFill>
                <a:latin typeface="+mn-lt"/>
                <a:cs typeface="+mn-cs"/>
              </a:defRPr>
            </a:lvl8pPr>
            <a:lvl9pPr marL="3144838" indent="-114300" algn="l" rtl="0" fontAlgn="base">
              <a:lnSpc>
                <a:spcPct val="95000"/>
              </a:lnSpc>
              <a:spcBef>
                <a:spcPct val="35000"/>
              </a:spcBef>
              <a:spcAft>
                <a:spcPct val="0"/>
              </a:spcAft>
              <a:buClr>
                <a:srgbClr val="727375"/>
              </a:buClr>
              <a:buChar char="•"/>
              <a:defRPr sz="1200">
                <a:solidFill>
                  <a:schemeClr val="tx1"/>
                </a:solidFill>
                <a:latin typeface="+mn-lt"/>
                <a:cs typeface="+mn-cs"/>
              </a:defRPr>
            </a:lvl9pPr>
          </a:lstStyle>
          <a:p>
            <a:pPr>
              <a:buFont typeface="Wingdings" panose="05000000000000000000" pitchFamily="2" charset="2"/>
              <a:buChar char="§"/>
            </a:pPr>
            <a:r>
              <a:rPr lang="en-US" sz="2400" dirty="0"/>
              <a:t>The benefits come from the compression advantage of layered </a:t>
            </a:r>
            <a:r>
              <a:rPr lang="en-US" sz="2400" dirty="0" smtClean="0"/>
              <a:t>coding utilizing inter layer prediction </a:t>
            </a:r>
            <a:r>
              <a:rPr lang="en-US" sz="2400" dirty="0"/>
              <a:t>compared to “simulcast”.</a:t>
            </a:r>
          </a:p>
          <a:p>
            <a:pPr>
              <a:buFont typeface="Wingdings" panose="05000000000000000000" pitchFamily="2" charset="2"/>
              <a:buChar char="§"/>
            </a:pPr>
            <a:r>
              <a:rPr lang="en-US" sz="2400" dirty="0" smtClean="0"/>
              <a:t>Here</a:t>
            </a:r>
            <a:r>
              <a:rPr lang="en-US" sz="2400" dirty="0"/>
              <a:t>, “simulcast” means that different versions of the same video content are </a:t>
            </a:r>
            <a:r>
              <a:rPr lang="en-US" sz="2400" dirty="0" smtClean="0"/>
              <a:t>encoded independently.</a:t>
            </a:r>
            <a:endParaRPr lang="en-US" sz="2400" dirty="0"/>
          </a:p>
          <a:p>
            <a:pPr>
              <a:buFont typeface="Wingdings" panose="05000000000000000000" pitchFamily="2" charset="2"/>
              <a:buChar char="§"/>
            </a:pPr>
            <a:r>
              <a:rPr lang="en-US" sz="2400" dirty="0" smtClean="0"/>
              <a:t>The </a:t>
            </a:r>
            <a:r>
              <a:rPr lang="en-US" sz="2400" dirty="0"/>
              <a:t>benefits would only apply in scenarios where different versions of the same video content are necessary</a:t>
            </a:r>
            <a:r>
              <a:rPr lang="en-US" sz="2400" dirty="0" smtClean="0"/>
              <a:t>.</a:t>
            </a:r>
          </a:p>
          <a:p>
            <a:pPr lvl="1"/>
            <a:r>
              <a:rPr lang="en-US" sz="2000" dirty="0"/>
              <a:t>They thus do not apply to one-to-one communications, such as video telephony, where only one version is needed for one video content</a:t>
            </a:r>
          </a:p>
          <a:p>
            <a:pPr lvl="2"/>
            <a:r>
              <a:rPr lang="en-US" dirty="0"/>
              <a:t>Even when adaptive bit rate is needed, rate control can be used, thus still just one version of the video content</a:t>
            </a:r>
          </a:p>
          <a:p>
            <a:pPr lvl="2"/>
            <a:r>
              <a:rPr lang="en-US" dirty="0"/>
              <a:t>There are corner cases where the network needs to do rate adaptation in order to react to immediate bitrate changes, for example if network buffers are overloaded. However, this requires deep integration of application layer technologies and network buffers and is therefore not </a:t>
            </a:r>
            <a:r>
              <a:rPr lang="en-US" dirty="0" smtClean="0"/>
              <a:t>a primary </a:t>
            </a:r>
            <a:r>
              <a:rPr lang="en-US" dirty="0"/>
              <a:t>use case. </a:t>
            </a:r>
          </a:p>
          <a:p>
            <a:pPr marL="0" indent="0">
              <a:buNone/>
            </a:pPr>
            <a:endParaRPr lang="en-US" sz="2800" dirty="0"/>
          </a:p>
        </p:txBody>
      </p:sp>
    </p:spTree>
    <p:extLst>
      <p:ext uri="{BB962C8B-B14F-4D97-AF65-F5344CB8AC3E}">
        <p14:creationId xmlns:p14="http://schemas.microsoft.com/office/powerpoint/2010/main" val="163646195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a:t>
            </a:r>
            <a:r>
              <a:rPr lang="en-US" dirty="0" smtClean="0"/>
              <a:t>fundamental </a:t>
            </a:r>
            <a:r>
              <a:rPr lang="en-US" dirty="0"/>
              <a:t>benefits and </a:t>
            </a:r>
            <a:r>
              <a:rPr lang="en-US" dirty="0" smtClean="0"/>
              <a:t>disadvantages of scalable video coding (2/2)</a:t>
            </a:r>
            <a:endParaRPr lang="en-US" dirty="0"/>
          </a:p>
        </p:txBody>
      </p:sp>
      <p:sp>
        <p:nvSpPr>
          <p:cNvPr id="8" name="Content Placeholder 2"/>
          <p:cNvSpPr txBox="1">
            <a:spLocks/>
          </p:cNvSpPr>
          <p:nvPr/>
        </p:nvSpPr>
        <p:spPr bwMode="auto">
          <a:xfrm>
            <a:off x="766638" y="1717092"/>
            <a:ext cx="10591800" cy="4741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3038" indent="-173038" algn="l" rtl="0" eaLnBrk="0" fontAlgn="base" hangingPunct="0">
              <a:lnSpc>
                <a:spcPct val="95000"/>
              </a:lnSpc>
              <a:spcBef>
                <a:spcPct val="35000"/>
              </a:spcBef>
              <a:spcAft>
                <a:spcPct val="0"/>
              </a:spcAft>
              <a:buClr>
                <a:schemeClr val="hlink"/>
              </a:buClr>
              <a:buChar char="•"/>
              <a:defRPr sz="2000">
                <a:solidFill>
                  <a:schemeClr val="tx1"/>
                </a:solidFill>
                <a:latin typeface="+mn-lt"/>
                <a:ea typeface="+mn-ea"/>
                <a:cs typeface="+mn-cs"/>
              </a:defRPr>
            </a:lvl1pPr>
            <a:lvl2pPr marL="460375" indent="-173038" algn="l" rtl="0" eaLnBrk="0" fontAlgn="base" hangingPunct="0">
              <a:lnSpc>
                <a:spcPct val="95000"/>
              </a:lnSpc>
              <a:spcBef>
                <a:spcPct val="35000"/>
              </a:spcBef>
              <a:spcAft>
                <a:spcPct val="0"/>
              </a:spcAft>
              <a:buClr>
                <a:schemeClr val="accent2"/>
              </a:buClr>
              <a:buFont typeface="Wingdings" pitchFamily="2" charset="2"/>
              <a:buChar char="§"/>
              <a:defRPr>
                <a:solidFill>
                  <a:schemeClr val="tx1"/>
                </a:solidFill>
                <a:latin typeface="+mn-lt"/>
                <a:cs typeface="+mn-cs"/>
              </a:defRPr>
            </a:lvl2pPr>
            <a:lvl3pPr marL="798513" indent="-223838" algn="l" rtl="0" eaLnBrk="0" fontAlgn="base" hangingPunct="0">
              <a:lnSpc>
                <a:spcPct val="95000"/>
              </a:lnSpc>
              <a:spcBef>
                <a:spcPct val="35000"/>
              </a:spcBef>
              <a:spcAft>
                <a:spcPct val="0"/>
              </a:spcAft>
              <a:buClr>
                <a:schemeClr val="accent1"/>
              </a:buClr>
              <a:buSzPct val="125000"/>
              <a:buChar char="–"/>
              <a:defRPr sz="1600">
                <a:solidFill>
                  <a:schemeClr val="tx1"/>
                </a:solidFill>
                <a:latin typeface="+mn-lt"/>
                <a:cs typeface="+mn-cs"/>
              </a:defRPr>
            </a:lvl3pPr>
            <a:lvl4pPr marL="1087438" indent="-174625" algn="l" rtl="0" eaLnBrk="0" fontAlgn="base" hangingPunct="0">
              <a:lnSpc>
                <a:spcPct val="95000"/>
              </a:lnSpc>
              <a:spcBef>
                <a:spcPct val="35000"/>
              </a:spcBef>
              <a:spcAft>
                <a:spcPct val="0"/>
              </a:spcAft>
              <a:buClr>
                <a:schemeClr val="tx2"/>
              </a:buClr>
              <a:buSzPct val="125000"/>
              <a:buChar char="»"/>
              <a:defRPr sz="1400">
                <a:solidFill>
                  <a:schemeClr val="tx1"/>
                </a:solidFill>
                <a:latin typeface="+mn-lt"/>
                <a:cs typeface="+mn-cs"/>
              </a:defRPr>
            </a:lvl4pPr>
            <a:lvl5pPr marL="1316038" indent="-114300" algn="l" rtl="0" eaLnBrk="0" fontAlgn="base" hangingPunct="0">
              <a:lnSpc>
                <a:spcPct val="95000"/>
              </a:lnSpc>
              <a:spcBef>
                <a:spcPct val="35000"/>
              </a:spcBef>
              <a:spcAft>
                <a:spcPct val="0"/>
              </a:spcAft>
              <a:buClr>
                <a:srgbClr val="727375"/>
              </a:buClr>
              <a:buChar char="•"/>
              <a:defRPr sz="1200">
                <a:solidFill>
                  <a:schemeClr val="tx1"/>
                </a:solidFill>
                <a:latin typeface="+mn-lt"/>
                <a:cs typeface="+mn-cs"/>
              </a:defRPr>
            </a:lvl5pPr>
            <a:lvl6pPr marL="1773238" indent="-114300" algn="l" rtl="0" fontAlgn="base">
              <a:lnSpc>
                <a:spcPct val="95000"/>
              </a:lnSpc>
              <a:spcBef>
                <a:spcPct val="35000"/>
              </a:spcBef>
              <a:spcAft>
                <a:spcPct val="0"/>
              </a:spcAft>
              <a:buClr>
                <a:srgbClr val="727375"/>
              </a:buClr>
              <a:buChar char="•"/>
              <a:defRPr sz="1200">
                <a:solidFill>
                  <a:schemeClr val="tx1"/>
                </a:solidFill>
                <a:latin typeface="+mn-lt"/>
                <a:cs typeface="+mn-cs"/>
              </a:defRPr>
            </a:lvl6pPr>
            <a:lvl7pPr marL="2230438" indent="-114300" algn="l" rtl="0" fontAlgn="base">
              <a:lnSpc>
                <a:spcPct val="95000"/>
              </a:lnSpc>
              <a:spcBef>
                <a:spcPct val="35000"/>
              </a:spcBef>
              <a:spcAft>
                <a:spcPct val="0"/>
              </a:spcAft>
              <a:buClr>
                <a:srgbClr val="727375"/>
              </a:buClr>
              <a:buChar char="•"/>
              <a:defRPr sz="1200">
                <a:solidFill>
                  <a:schemeClr val="tx1"/>
                </a:solidFill>
                <a:latin typeface="+mn-lt"/>
                <a:cs typeface="+mn-cs"/>
              </a:defRPr>
            </a:lvl7pPr>
            <a:lvl8pPr marL="2687638" indent="-114300" algn="l" rtl="0" fontAlgn="base">
              <a:lnSpc>
                <a:spcPct val="95000"/>
              </a:lnSpc>
              <a:spcBef>
                <a:spcPct val="35000"/>
              </a:spcBef>
              <a:spcAft>
                <a:spcPct val="0"/>
              </a:spcAft>
              <a:buClr>
                <a:srgbClr val="727375"/>
              </a:buClr>
              <a:buChar char="•"/>
              <a:defRPr sz="1200">
                <a:solidFill>
                  <a:schemeClr val="tx1"/>
                </a:solidFill>
                <a:latin typeface="+mn-lt"/>
                <a:cs typeface="+mn-cs"/>
              </a:defRPr>
            </a:lvl8pPr>
            <a:lvl9pPr marL="3144838" indent="-114300" algn="l" rtl="0" fontAlgn="base">
              <a:lnSpc>
                <a:spcPct val="95000"/>
              </a:lnSpc>
              <a:spcBef>
                <a:spcPct val="35000"/>
              </a:spcBef>
              <a:spcAft>
                <a:spcPct val="0"/>
              </a:spcAft>
              <a:buClr>
                <a:srgbClr val="727375"/>
              </a:buClr>
              <a:buChar char="•"/>
              <a:defRPr sz="1200">
                <a:solidFill>
                  <a:schemeClr val="tx1"/>
                </a:solidFill>
                <a:latin typeface="+mn-lt"/>
                <a:cs typeface="+mn-cs"/>
              </a:defRPr>
            </a:lvl9pPr>
          </a:lstStyle>
          <a:p>
            <a:r>
              <a:rPr lang="en-US" sz="2400" dirty="0"/>
              <a:t>The benefits apply to one-to-many communications, including broadcast, streaming (live and </a:t>
            </a:r>
            <a:r>
              <a:rPr lang="en-US" sz="2400" dirty="0" err="1"/>
              <a:t>VoD</a:t>
            </a:r>
            <a:r>
              <a:rPr lang="en-US" sz="2400" dirty="0"/>
              <a:t>), and video conferencing where multiple receivers need different versions of the same video</a:t>
            </a:r>
          </a:p>
          <a:p>
            <a:pPr lvl="1"/>
            <a:r>
              <a:rPr lang="en-US" dirty="0"/>
              <a:t>Here concrete benefits include bandwidth saving in “backbone” network (between the origin server and caches/proxies), or more programs/channels, or higher qualities for the same programs --- good for service providers as well as reducing backbone network congestion</a:t>
            </a:r>
          </a:p>
          <a:p>
            <a:pPr lvl="2"/>
            <a:r>
              <a:rPr lang="en-US" dirty="0"/>
              <a:t>The fundamental disadvantages are higher bandwidth and higher decoding/decoder complexity for high-end </a:t>
            </a:r>
            <a:r>
              <a:rPr lang="en-US" dirty="0" smtClean="0"/>
              <a:t>users who </a:t>
            </a:r>
            <a:r>
              <a:rPr lang="en-US" dirty="0"/>
              <a:t>only need the enhancement layer </a:t>
            </a:r>
            <a:r>
              <a:rPr lang="en-US" dirty="0" smtClean="0"/>
              <a:t>signal</a:t>
            </a:r>
          </a:p>
          <a:p>
            <a:pPr lvl="2"/>
            <a:r>
              <a:rPr lang="en-US" dirty="0"/>
              <a:t>Thus whether use of scalable coding makes sense to the extent for (wide) deployment depends on how big are the benefits vs the disadvantage, business model, and so on</a:t>
            </a:r>
          </a:p>
          <a:p>
            <a:pPr lvl="2"/>
            <a:r>
              <a:rPr lang="en-US" dirty="0" smtClean="0"/>
              <a:t>One key aspect is whether the </a:t>
            </a:r>
            <a:r>
              <a:rPr lang="en-US" dirty="0"/>
              <a:t>increased bandwidth and decoding/decoder complexity can be controlled to be </a:t>
            </a:r>
            <a:r>
              <a:rPr lang="en-US" dirty="0" smtClean="0"/>
              <a:t>non-significant</a:t>
            </a:r>
            <a:endParaRPr lang="en-US" dirty="0"/>
          </a:p>
          <a:p>
            <a:pPr lvl="1"/>
            <a:r>
              <a:rPr lang="en-US" dirty="0"/>
              <a:t>Another concrete benefit is reduced storage size</a:t>
            </a:r>
            <a:r>
              <a:rPr lang="en-US" dirty="0" smtClean="0"/>
              <a:t>, which in today’s </a:t>
            </a:r>
            <a:r>
              <a:rPr lang="en-US" dirty="0" err="1" smtClean="0"/>
              <a:t>VoD</a:t>
            </a:r>
            <a:r>
              <a:rPr lang="en-US" dirty="0" smtClean="0"/>
              <a:t> environment can translate into significant cost reduction</a:t>
            </a:r>
          </a:p>
          <a:p>
            <a:pPr lvl="1"/>
            <a:r>
              <a:rPr lang="en-US" dirty="0"/>
              <a:t>Does not apply much for long-tail contents consumed by few users, which are similarly as one-to-one</a:t>
            </a:r>
          </a:p>
          <a:p>
            <a:pPr marL="287337" lvl="1" indent="0">
              <a:buNone/>
            </a:pPr>
            <a:endParaRPr lang="en-US" strike="sngStrike" dirty="0">
              <a:solidFill>
                <a:srgbClr val="FF0000"/>
              </a:solidFill>
            </a:endParaRPr>
          </a:p>
        </p:txBody>
      </p:sp>
    </p:spTree>
    <p:extLst>
      <p:ext uri="{BB962C8B-B14F-4D97-AF65-F5344CB8AC3E}">
        <p14:creationId xmlns:p14="http://schemas.microsoft.com/office/powerpoint/2010/main" val="174485758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513180"/>
          </a:xfrm>
        </p:spPr>
        <p:txBody>
          <a:bodyPr>
            <a:normAutofit fontScale="90000"/>
          </a:bodyPr>
          <a:lstStyle/>
          <a:p>
            <a:r>
              <a:rPr lang="en-US" dirty="0" err="1" smtClean="0"/>
              <a:t>SHVC</a:t>
            </a:r>
            <a:r>
              <a:rPr lang="en-US" dirty="0" smtClean="0"/>
              <a:t> vs SVC</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837330570"/>
              </p:ext>
            </p:extLst>
          </p:nvPr>
        </p:nvGraphicFramePr>
        <p:xfrm>
          <a:off x="457200" y="1155032"/>
          <a:ext cx="10984831" cy="4780318"/>
        </p:xfrm>
        <a:graphic>
          <a:graphicData uri="http://schemas.openxmlformats.org/drawingml/2006/table">
            <a:tbl>
              <a:tblPr firstRow="1" bandRow="1">
                <a:tableStyleId>{21E4AEA4-8DFA-4A89-87EB-49C32662AFE0}</a:tableStyleId>
              </a:tblPr>
              <a:tblGrid>
                <a:gridCol w="1729094"/>
                <a:gridCol w="1322247"/>
                <a:gridCol w="3966745"/>
                <a:gridCol w="3966745"/>
              </a:tblGrid>
              <a:tr h="418516">
                <a:tc gridSpan="2">
                  <a:txBody>
                    <a:bodyPr/>
                    <a:lstStyle/>
                    <a:p>
                      <a:pPr algn="ctr"/>
                      <a:r>
                        <a:rPr lang="en-US" sz="1400" dirty="0" smtClean="0"/>
                        <a:t>Aspects</a:t>
                      </a:r>
                      <a:endParaRPr lang="en-US" sz="1400" dirty="0"/>
                    </a:p>
                  </a:txBody>
                  <a:tcPr/>
                </a:tc>
                <a:tc hMerge="1">
                  <a:txBody>
                    <a:bodyPr/>
                    <a:lstStyle/>
                    <a:p>
                      <a:endParaRPr lang="en-US" sz="1400" dirty="0"/>
                    </a:p>
                  </a:txBody>
                  <a:tcPr/>
                </a:tc>
                <a:tc>
                  <a:txBody>
                    <a:bodyPr/>
                    <a:lstStyle/>
                    <a:p>
                      <a:pPr algn="ctr"/>
                      <a:r>
                        <a:rPr lang="en-US" sz="1400" dirty="0" smtClean="0"/>
                        <a:t>SVC</a:t>
                      </a:r>
                      <a:endParaRPr lang="en-US" sz="1400" dirty="0"/>
                    </a:p>
                  </a:txBody>
                  <a:tcPr/>
                </a:tc>
                <a:tc>
                  <a:txBody>
                    <a:bodyPr/>
                    <a:lstStyle/>
                    <a:p>
                      <a:pPr algn="ctr"/>
                      <a:r>
                        <a:rPr lang="en-US" sz="1400" dirty="0" smtClean="0"/>
                        <a:t>SHVC</a:t>
                      </a:r>
                      <a:endParaRPr lang="en-US" sz="1400" dirty="0"/>
                    </a:p>
                  </a:txBody>
                  <a:tcPr/>
                </a:tc>
              </a:tr>
              <a:tr h="584775">
                <a:tc rowSpan="2">
                  <a:txBody>
                    <a:bodyPr/>
                    <a:lstStyle/>
                    <a:p>
                      <a:r>
                        <a:rPr lang="en-US" sz="1400" dirty="0" smtClean="0"/>
                        <a:t>Scalability</a:t>
                      </a:r>
                      <a:r>
                        <a:rPr lang="en-US" sz="1400" baseline="0" dirty="0" smtClean="0"/>
                        <a:t> features</a:t>
                      </a:r>
                      <a:endParaRPr lang="en-US" sz="1400" dirty="0"/>
                    </a:p>
                  </a:txBody>
                  <a:tcPr/>
                </a:tc>
                <a:tc>
                  <a:txBody>
                    <a:bodyPr/>
                    <a:lstStyle/>
                    <a:p>
                      <a:r>
                        <a:rPr lang="en-US" sz="1400" dirty="0" smtClean="0"/>
                        <a:t>Overall feature</a:t>
                      </a:r>
                      <a:r>
                        <a:rPr lang="en-US" sz="1400" baseline="0" dirty="0" smtClean="0"/>
                        <a:t> set</a:t>
                      </a:r>
                      <a:endParaRPr lang="en-US" sz="1400" dirty="0"/>
                    </a:p>
                  </a:txBody>
                  <a:tcPr/>
                </a:tc>
                <a:tc>
                  <a:txBody>
                    <a:bodyPr/>
                    <a:lstStyle/>
                    <a:p>
                      <a:r>
                        <a:rPr lang="en-US" sz="1400" dirty="0" smtClean="0"/>
                        <a:t>3 (temporal, spatial,</a:t>
                      </a:r>
                      <a:r>
                        <a:rPr lang="en-US" sz="1400" baseline="0" dirty="0" smtClean="0"/>
                        <a:t> SNR)</a:t>
                      </a:r>
                      <a:endParaRPr lang="en-US" sz="1400" dirty="0"/>
                    </a:p>
                  </a:txBody>
                  <a:tcPr/>
                </a:tc>
                <a:tc>
                  <a:txBody>
                    <a:bodyPr/>
                    <a:lstStyle/>
                    <a:p>
                      <a:r>
                        <a:rPr lang="en-US" sz="1400" dirty="0" smtClean="0"/>
                        <a:t>6 (temporal, spatial,</a:t>
                      </a:r>
                      <a:r>
                        <a:rPr lang="en-US" sz="1400" baseline="0" dirty="0" smtClean="0"/>
                        <a:t> SNR, </a:t>
                      </a:r>
                      <a:r>
                        <a:rPr lang="en-US" sz="1400" baseline="0" dirty="0" smtClean="0">
                          <a:solidFill>
                            <a:srgbClr val="0070C0"/>
                          </a:solidFill>
                        </a:rPr>
                        <a:t>bit depth, color gamut, hybrid codec</a:t>
                      </a:r>
                      <a:r>
                        <a:rPr lang="en-US" sz="1400" baseline="0" dirty="0" smtClean="0"/>
                        <a:t>) </a:t>
                      </a:r>
                      <a:endParaRPr lang="en-US" sz="1400" dirty="0"/>
                    </a:p>
                  </a:txBody>
                  <a:tcPr/>
                </a:tc>
              </a:tr>
              <a:tr h="584775">
                <a:tc vMerge="1">
                  <a:txBody>
                    <a:bodyPr/>
                    <a:lstStyle/>
                    <a:p>
                      <a:endParaRPr lang="en-US" sz="14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smtClean="0"/>
                        <a:t>Spatial</a:t>
                      </a:r>
                      <a:r>
                        <a:rPr lang="en-US" sz="1400" baseline="0" dirty="0" smtClean="0"/>
                        <a:t> scalability</a:t>
                      </a:r>
                      <a:endParaRPr lang="en-US" sz="1400" dirty="0" smtClean="0"/>
                    </a:p>
                  </a:txBody>
                  <a:tcPr/>
                </a:tc>
                <a:tc>
                  <a:txBody>
                    <a:bodyPr/>
                    <a:lstStyle/>
                    <a:p>
                      <a:r>
                        <a:rPr lang="en-US" sz="1400" dirty="0" smtClean="0"/>
                        <a:t>Limited to</a:t>
                      </a:r>
                      <a:r>
                        <a:rPr lang="en-US" sz="1400" baseline="0" dirty="0" smtClean="0"/>
                        <a:t> 2x and 1.5x in Baseline</a:t>
                      </a:r>
                      <a:endParaRPr lang="en-US" sz="1400" dirty="0"/>
                    </a:p>
                  </a:txBody>
                  <a:tcPr/>
                </a:tc>
                <a:tc>
                  <a:txBody>
                    <a:bodyPr/>
                    <a:lstStyle/>
                    <a:p>
                      <a:r>
                        <a:rPr lang="en-US" sz="1400" dirty="0" smtClean="0"/>
                        <a:t>Arbitrary</a:t>
                      </a:r>
                      <a:r>
                        <a:rPr lang="en-US" sz="1400" baseline="0" dirty="0" smtClean="0"/>
                        <a:t> ratio, field picture in BL, </a:t>
                      </a:r>
                      <a:r>
                        <a:rPr lang="en-US" sz="1400" baseline="0" dirty="0" err="1" smtClean="0"/>
                        <a:t>downsampling</a:t>
                      </a:r>
                      <a:r>
                        <a:rPr lang="en-US" sz="1400" baseline="0" dirty="0" smtClean="0"/>
                        <a:t> filter flexibility, </a:t>
                      </a:r>
                      <a:r>
                        <a:rPr lang="en-US" sz="1400" baseline="0" dirty="0" err="1" smtClean="0"/>
                        <a:t>etc</a:t>
                      </a:r>
                      <a:endParaRPr lang="en-US" sz="1400" dirty="0"/>
                    </a:p>
                  </a:txBody>
                  <a:tcPr/>
                </a:tc>
              </a:tr>
              <a:tr h="418516">
                <a:tc gridSpan="2">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smtClean="0"/>
                        <a:t>Backward</a:t>
                      </a:r>
                      <a:r>
                        <a:rPr lang="en-US" sz="1400" baseline="0" dirty="0" smtClean="0"/>
                        <a:t> compatibility</a:t>
                      </a:r>
                      <a:endParaRPr lang="en-US" sz="1400" dirty="0" smtClean="0"/>
                    </a:p>
                  </a:txBody>
                  <a:tcPr/>
                </a:tc>
                <a:tc h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400" dirty="0" smtClean="0"/>
                    </a:p>
                  </a:txBody>
                  <a:tcPr/>
                </a:tc>
                <a:tc>
                  <a:txBody>
                    <a:bodyPr/>
                    <a:lstStyle/>
                    <a:p>
                      <a:r>
                        <a:rPr lang="en-US" sz="1400" dirty="0" smtClean="0"/>
                        <a:t>AVC</a:t>
                      </a:r>
                      <a:r>
                        <a:rPr lang="en-US" sz="1400" baseline="0" dirty="0" smtClean="0"/>
                        <a:t> coded base layer only</a:t>
                      </a:r>
                      <a:endParaRPr lang="en-US" sz="1400" dirty="0"/>
                    </a:p>
                  </a:txBody>
                  <a:tcPr/>
                </a:tc>
                <a:tc>
                  <a:txBody>
                    <a:bodyPr/>
                    <a:lstStyle/>
                    <a:p>
                      <a:r>
                        <a:rPr lang="en-US" sz="1400" baseline="0" dirty="0" smtClean="0">
                          <a:solidFill>
                            <a:srgbClr val="0070C0"/>
                          </a:solidFill>
                        </a:rPr>
                        <a:t>HEVC or non-HEVC </a:t>
                      </a:r>
                      <a:r>
                        <a:rPr lang="en-US" sz="1400" baseline="0" dirty="0" smtClean="0"/>
                        <a:t>coded base layer </a:t>
                      </a:r>
                      <a:endParaRPr lang="en-US" sz="1400" dirty="0"/>
                    </a:p>
                  </a:txBody>
                  <a:tcPr/>
                </a:tc>
              </a:tr>
              <a:tr h="418516">
                <a:tc rowSpan="2">
                  <a:txBody>
                    <a:bodyPr/>
                    <a:lstStyle/>
                    <a:p>
                      <a:r>
                        <a:rPr lang="en-US" sz="1400" dirty="0" smtClean="0"/>
                        <a:t>Decoder design</a:t>
                      </a:r>
                      <a:endParaRPr lang="en-US" sz="1400" dirty="0"/>
                    </a:p>
                  </a:txBody>
                  <a:tcPr/>
                </a:tc>
                <a:tc>
                  <a:txBody>
                    <a:bodyPr/>
                    <a:lstStyle/>
                    <a:p>
                      <a:r>
                        <a:rPr lang="en-US" sz="1400" dirty="0" smtClean="0"/>
                        <a:t>BL decoder</a:t>
                      </a:r>
                      <a:endParaRPr lang="en-US" sz="1400" dirty="0"/>
                    </a:p>
                  </a:txBody>
                  <a:tcPr/>
                </a:tc>
                <a:tc>
                  <a:txBody>
                    <a:bodyPr/>
                    <a:lstStyle/>
                    <a:p>
                      <a:r>
                        <a:rPr lang="en-US" sz="1400" dirty="0" smtClean="0"/>
                        <a:t>Requires</a:t>
                      </a:r>
                      <a:r>
                        <a:rPr lang="en-US" sz="1400" baseline="0" dirty="0" smtClean="0"/>
                        <a:t> new API design in the BL</a:t>
                      </a:r>
                      <a:endParaRPr lang="en-US" sz="1400" dirty="0"/>
                    </a:p>
                  </a:txBody>
                  <a:tcPr/>
                </a:tc>
                <a:tc>
                  <a:txBody>
                    <a:bodyPr/>
                    <a:lstStyle/>
                    <a:p>
                      <a:r>
                        <a:rPr lang="en-US" sz="1400" dirty="0" smtClean="0">
                          <a:solidFill>
                            <a:srgbClr val="0070C0"/>
                          </a:solidFill>
                        </a:rPr>
                        <a:t>No change </a:t>
                      </a:r>
                      <a:r>
                        <a:rPr lang="en-US" sz="1400" dirty="0" smtClean="0"/>
                        <a:t>to the base layer decoder</a:t>
                      </a:r>
                      <a:endParaRPr lang="en-US" sz="1400" dirty="0"/>
                    </a:p>
                  </a:txBody>
                  <a:tcPr/>
                </a:tc>
              </a:tr>
              <a:tr h="825565">
                <a:tc vMerge="1">
                  <a:txBody>
                    <a:bodyPr/>
                    <a:lstStyle/>
                    <a:p>
                      <a:endParaRPr lang="en-US" sz="1400" dirty="0"/>
                    </a:p>
                  </a:txBody>
                  <a:tcPr/>
                </a:tc>
                <a:tc>
                  <a:txBody>
                    <a:bodyPr/>
                    <a:lstStyle/>
                    <a:p>
                      <a:r>
                        <a:rPr lang="en-US" sz="1400" dirty="0" smtClean="0"/>
                        <a:t>EL de</a:t>
                      </a:r>
                      <a:r>
                        <a:rPr lang="en-US" sz="1400" baseline="0" dirty="0" smtClean="0"/>
                        <a:t>coder</a:t>
                      </a:r>
                      <a:endParaRPr lang="en-US" sz="1400" dirty="0"/>
                    </a:p>
                  </a:txBody>
                  <a:tcPr/>
                </a:tc>
                <a:tc>
                  <a:txBody>
                    <a:bodyPr/>
                    <a:lstStyle/>
                    <a:p>
                      <a:r>
                        <a:rPr lang="en-US" sz="1400" dirty="0" smtClean="0"/>
                        <a:t>Cannot re</a:t>
                      </a:r>
                      <a:r>
                        <a:rPr lang="en-US" sz="1400" baseline="0" dirty="0" smtClean="0"/>
                        <a:t>use AVC decoder </a:t>
                      </a:r>
                      <a:endParaRPr lang="en-US" sz="14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aseline="0" dirty="0" smtClean="0"/>
                        <a:t>With no block level changes, </a:t>
                      </a:r>
                      <a:r>
                        <a:rPr lang="en-US" sz="1400" baseline="0" dirty="0" smtClean="0">
                          <a:solidFill>
                            <a:srgbClr val="0070C0"/>
                          </a:solidFill>
                        </a:rPr>
                        <a:t>e</a:t>
                      </a:r>
                      <a:r>
                        <a:rPr lang="en-US" sz="1400" dirty="0" smtClean="0">
                          <a:solidFill>
                            <a:srgbClr val="0070C0"/>
                          </a:solidFill>
                        </a:rPr>
                        <a:t>asy to repurpose existing</a:t>
                      </a:r>
                      <a:r>
                        <a:rPr lang="en-US" sz="1400" baseline="0" dirty="0" smtClean="0">
                          <a:solidFill>
                            <a:srgbClr val="0070C0"/>
                          </a:solidFill>
                        </a:rPr>
                        <a:t> HEVC decoder products </a:t>
                      </a:r>
                      <a:r>
                        <a:rPr lang="en-US" sz="1400" baseline="0" dirty="0" smtClean="0"/>
                        <a:t>into SHVC decoder</a:t>
                      </a:r>
                      <a:endParaRPr lang="en-US" sz="1400" dirty="0" smtClean="0"/>
                    </a:p>
                  </a:txBody>
                  <a:tcPr/>
                </a:tc>
              </a:tr>
              <a:tr h="584775">
                <a:tc gridSpan="2">
                  <a:txBody>
                    <a:bodyPr/>
                    <a:lstStyle/>
                    <a:p>
                      <a:r>
                        <a:rPr lang="en-US" sz="1400" dirty="0" smtClean="0"/>
                        <a:t>Encoder design</a:t>
                      </a:r>
                      <a:endParaRPr lang="en-US" sz="1400" dirty="0"/>
                    </a:p>
                  </a:txBody>
                  <a:tcPr/>
                </a:tc>
                <a:tc hMerge="1">
                  <a:txBody>
                    <a:bodyPr/>
                    <a:lstStyle/>
                    <a:p>
                      <a:endParaRPr lang="en-US" sz="1400" dirty="0"/>
                    </a:p>
                  </a:txBody>
                  <a:tcPr/>
                </a:tc>
                <a:tc>
                  <a:txBody>
                    <a:bodyPr/>
                    <a:lstStyle/>
                    <a:p>
                      <a:r>
                        <a:rPr lang="en-US" sz="1400" baseline="0" dirty="0" smtClean="0"/>
                        <a:t>Cross layer optimization complicates rate control</a:t>
                      </a:r>
                      <a:endParaRPr lang="en-US" sz="1400" dirty="0"/>
                    </a:p>
                  </a:txBody>
                  <a:tcPr/>
                </a:tc>
                <a:tc>
                  <a:txBody>
                    <a:bodyPr/>
                    <a:lstStyle/>
                    <a:p>
                      <a:r>
                        <a:rPr lang="en-US" sz="1400" baseline="0" dirty="0" smtClean="0">
                          <a:solidFill>
                            <a:srgbClr val="0070C0"/>
                          </a:solidFill>
                        </a:rPr>
                        <a:t>Easy to reuse </a:t>
                      </a:r>
                      <a:r>
                        <a:rPr lang="en-US" sz="1400" baseline="0" dirty="0" smtClean="0">
                          <a:solidFill>
                            <a:schemeClr val="tx1">
                              <a:lumMod val="95000"/>
                              <a:lumOff val="5000"/>
                            </a:schemeClr>
                          </a:solidFill>
                        </a:rPr>
                        <a:t>existing</a:t>
                      </a:r>
                      <a:r>
                        <a:rPr lang="en-US" sz="1400" baseline="0" dirty="0" smtClean="0">
                          <a:solidFill>
                            <a:srgbClr val="0070C0"/>
                          </a:solidFill>
                        </a:rPr>
                        <a:t> </a:t>
                      </a:r>
                      <a:r>
                        <a:rPr lang="en-US" sz="1400" baseline="0" dirty="0" smtClean="0">
                          <a:solidFill>
                            <a:schemeClr val="tx1">
                              <a:lumMod val="95000"/>
                              <a:lumOff val="5000"/>
                            </a:schemeClr>
                          </a:solidFill>
                        </a:rPr>
                        <a:t>HEVC encoder products </a:t>
                      </a:r>
                      <a:endParaRPr lang="en-US" sz="1400" dirty="0">
                        <a:solidFill>
                          <a:schemeClr val="tx1">
                            <a:lumMod val="95000"/>
                            <a:lumOff val="5000"/>
                          </a:schemeClr>
                        </a:solidFill>
                      </a:endParaRPr>
                    </a:p>
                  </a:txBody>
                  <a:tcPr/>
                </a:tc>
              </a:tr>
              <a:tr h="825565">
                <a:tc gridSpan="2">
                  <a:txBody>
                    <a:bodyPr/>
                    <a:lstStyle/>
                    <a:p>
                      <a:r>
                        <a:rPr lang="en-US" sz="1400" baseline="0" dirty="0" smtClean="0"/>
                        <a:t>Splicing and random access </a:t>
                      </a:r>
                      <a:endParaRPr lang="en-US" sz="1400" dirty="0"/>
                    </a:p>
                  </a:txBody>
                  <a:tcPr/>
                </a:tc>
                <a:tc hMerge="1">
                  <a:txBody>
                    <a:bodyPr/>
                    <a:lstStyle/>
                    <a:p>
                      <a:endParaRPr lang="en-US" sz="1400" dirty="0"/>
                    </a:p>
                  </a:txBody>
                  <a:tcPr/>
                </a:tc>
                <a:tc>
                  <a:txBody>
                    <a:bodyPr/>
                    <a:lstStyle/>
                    <a:p>
                      <a:r>
                        <a:rPr lang="en-US" sz="1400" baseline="0" dirty="0" smtClean="0"/>
                        <a:t>Decoders are required to be more intelligent than conforming decoders to utilize open-GOP </a:t>
                      </a:r>
                      <a:r>
                        <a:rPr lang="en-US" sz="1400" baseline="0" dirty="0" err="1" smtClean="0"/>
                        <a:t>RAPs</a:t>
                      </a:r>
                      <a:r>
                        <a:rPr lang="en-US" sz="1400" baseline="0" dirty="0" smtClean="0"/>
                        <a:t> and non-cross-layer aligned </a:t>
                      </a:r>
                      <a:r>
                        <a:rPr lang="en-US" sz="1400" baseline="0" dirty="0" err="1" smtClean="0"/>
                        <a:t>RAPs</a:t>
                      </a:r>
                      <a:r>
                        <a:rPr lang="en-US" sz="1400" baseline="0" dirty="0" smtClean="0"/>
                        <a:t>, and consequently </a:t>
                      </a:r>
                      <a:r>
                        <a:rPr lang="en-US" sz="1400" baseline="0" dirty="0" err="1" smtClean="0"/>
                        <a:t>IOP</a:t>
                      </a:r>
                      <a:r>
                        <a:rPr lang="en-US" sz="1400" baseline="0" dirty="0" smtClean="0"/>
                        <a:t> in this aspect is not guaranteed</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aseline="0" dirty="0" smtClean="0"/>
                        <a:t>Decoders are NOT required to be more intelligent than conforming decoders to utilize open-GOP </a:t>
                      </a:r>
                      <a:r>
                        <a:rPr lang="en-US" sz="1400" baseline="0" dirty="0" err="1" smtClean="0"/>
                        <a:t>RAPs</a:t>
                      </a:r>
                      <a:r>
                        <a:rPr lang="en-US" sz="1400" baseline="0" dirty="0" smtClean="0"/>
                        <a:t> and non-cross-layer aligned </a:t>
                      </a:r>
                      <a:r>
                        <a:rPr lang="en-US" sz="1400" baseline="0" dirty="0" err="1" smtClean="0"/>
                        <a:t>RAPs</a:t>
                      </a:r>
                      <a:r>
                        <a:rPr lang="en-US" sz="1400" baseline="0" dirty="0" smtClean="0"/>
                        <a:t>, and consequently </a:t>
                      </a:r>
                      <a:r>
                        <a:rPr lang="en-US" sz="1400" baseline="0" dirty="0" err="1" smtClean="0"/>
                        <a:t>IOP</a:t>
                      </a:r>
                      <a:r>
                        <a:rPr lang="en-US" sz="1400" baseline="0" dirty="0" smtClean="0"/>
                        <a:t> in this aspect is guaranteed</a:t>
                      </a:r>
                    </a:p>
                  </a:txBody>
                  <a:tcPr/>
                </a:tc>
              </a:tr>
            </a:tbl>
          </a:graphicData>
        </a:graphic>
      </p:graphicFrame>
    </p:spTree>
    <p:extLst>
      <p:ext uri="{BB962C8B-B14F-4D97-AF65-F5344CB8AC3E}">
        <p14:creationId xmlns:p14="http://schemas.microsoft.com/office/powerpoint/2010/main" val="40722920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3786"/>
            <a:ext cx="10515600" cy="892175"/>
          </a:xfrm>
        </p:spPr>
        <p:txBody>
          <a:bodyPr/>
          <a:lstStyle/>
          <a:p>
            <a:r>
              <a:rPr lang="en-US" dirty="0" err="1" smtClean="0"/>
              <a:t>SHVC</a:t>
            </a:r>
            <a:r>
              <a:rPr lang="en-US" dirty="0" smtClean="0"/>
              <a:t> in video broadcast (1/2)</a:t>
            </a:r>
            <a:endParaRPr lang="en-US" dirty="0"/>
          </a:p>
        </p:txBody>
      </p:sp>
      <p:sp>
        <p:nvSpPr>
          <p:cNvPr id="8" name="Content Placeholder 2"/>
          <p:cNvSpPr txBox="1">
            <a:spLocks/>
          </p:cNvSpPr>
          <p:nvPr/>
        </p:nvSpPr>
        <p:spPr bwMode="auto">
          <a:xfrm>
            <a:off x="945573" y="1132608"/>
            <a:ext cx="10671463" cy="5309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3038" indent="-173038" algn="l" rtl="0" eaLnBrk="0" fontAlgn="base" hangingPunct="0">
              <a:lnSpc>
                <a:spcPct val="95000"/>
              </a:lnSpc>
              <a:spcBef>
                <a:spcPct val="35000"/>
              </a:spcBef>
              <a:spcAft>
                <a:spcPct val="0"/>
              </a:spcAft>
              <a:buClr>
                <a:schemeClr val="hlink"/>
              </a:buClr>
              <a:buChar char="•"/>
              <a:defRPr sz="2000">
                <a:solidFill>
                  <a:schemeClr val="tx1"/>
                </a:solidFill>
                <a:latin typeface="+mn-lt"/>
                <a:ea typeface="+mn-ea"/>
                <a:cs typeface="+mn-cs"/>
              </a:defRPr>
            </a:lvl1pPr>
            <a:lvl2pPr marL="460375" indent="-173038" algn="l" rtl="0" eaLnBrk="0" fontAlgn="base" hangingPunct="0">
              <a:lnSpc>
                <a:spcPct val="95000"/>
              </a:lnSpc>
              <a:spcBef>
                <a:spcPct val="35000"/>
              </a:spcBef>
              <a:spcAft>
                <a:spcPct val="0"/>
              </a:spcAft>
              <a:buClr>
                <a:schemeClr val="accent2"/>
              </a:buClr>
              <a:buFont typeface="Wingdings" pitchFamily="2" charset="2"/>
              <a:buChar char="§"/>
              <a:defRPr>
                <a:solidFill>
                  <a:schemeClr val="tx1"/>
                </a:solidFill>
                <a:latin typeface="+mn-lt"/>
                <a:cs typeface="+mn-cs"/>
              </a:defRPr>
            </a:lvl2pPr>
            <a:lvl3pPr marL="798513" indent="-223838" algn="l" rtl="0" eaLnBrk="0" fontAlgn="base" hangingPunct="0">
              <a:lnSpc>
                <a:spcPct val="95000"/>
              </a:lnSpc>
              <a:spcBef>
                <a:spcPct val="35000"/>
              </a:spcBef>
              <a:spcAft>
                <a:spcPct val="0"/>
              </a:spcAft>
              <a:buClr>
                <a:schemeClr val="accent1"/>
              </a:buClr>
              <a:buSzPct val="125000"/>
              <a:buChar char="–"/>
              <a:defRPr sz="1600">
                <a:solidFill>
                  <a:schemeClr val="tx1"/>
                </a:solidFill>
                <a:latin typeface="+mn-lt"/>
                <a:cs typeface="+mn-cs"/>
              </a:defRPr>
            </a:lvl3pPr>
            <a:lvl4pPr marL="1087438" indent="-174625" algn="l" rtl="0" eaLnBrk="0" fontAlgn="base" hangingPunct="0">
              <a:lnSpc>
                <a:spcPct val="95000"/>
              </a:lnSpc>
              <a:spcBef>
                <a:spcPct val="35000"/>
              </a:spcBef>
              <a:spcAft>
                <a:spcPct val="0"/>
              </a:spcAft>
              <a:buClr>
                <a:schemeClr val="tx2"/>
              </a:buClr>
              <a:buSzPct val="125000"/>
              <a:buChar char="»"/>
              <a:defRPr sz="1400">
                <a:solidFill>
                  <a:schemeClr val="tx1"/>
                </a:solidFill>
                <a:latin typeface="+mn-lt"/>
                <a:cs typeface="+mn-cs"/>
              </a:defRPr>
            </a:lvl4pPr>
            <a:lvl5pPr marL="1316038" indent="-114300" algn="l" rtl="0" eaLnBrk="0" fontAlgn="base" hangingPunct="0">
              <a:lnSpc>
                <a:spcPct val="95000"/>
              </a:lnSpc>
              <a:spcBef>
                <a:spcPct val="35000"/>
              </a:spcBef>
              <a:spcAft>
                <a:spcPct val="0"/>
              </a:spcAft>
              <a:buClr>
                <a:srgbClr val="727375"/>
              </a:buClr>
              <a:buChar char="•"/>
              <a:defRPr sz="1200">
                <a:solidFill>
                  <a:schemeClr val="tx1"/>
                </a:solidFill>
                <a:latin typeface="+mn-lt"/>
                <a:cs typeface="+mn-cs"/>
              </a:defRPr>
            </a:lvl5pPr>
            <a:lvl6pPr marL="1773238" indent="-114300" algn="l" rtl="0" fontAlgn="base">
              <a:lnSpc>
                <a:spcPct val="95000"/>
              </a:lnSpc>
              <a:spcBef>
                <a:spcPct val="35000"/>
              </a:spcBef>
              <a:spcAft>
                <a:spcPct val="0"/>
              </a:spcAft>
              <a:buClr>
                <a:srgbClr val="727375"/>
              </a:buClr>
              <a:buChar char="•"/>
              <a:defRPr sz="1200">
                <a:solidFill>
                  <a:schemeClr val="tx1"/>
                </a:solidFill>
                <a:latin typeface="+mn-lt"/>
                <a:cs typeface="+mn-cs"/>
              </a:defRPr>
            </a:lvl6pPr>
            <a:lvl7pPr marL="2230438" indent="-114300" algn="l" rtl="0" fontAlgn="base">
              <a:lnSpc>
                <a:spcPct val="95000"/>
              </a:lnSpc>
              <a:spcBef>
                <a:spcPct val="35000"/>
              </a:spcBef>
              <a:spcAft>
                <a:spcPct val="0"/>
              </a:spcAft>
              <a:buClr>
                <a:srgbClr val="727375"/>
              </a:buClr>
              <a:buChar char="•"/>
              <a:defRPr sz="1200">
                <a:solidFill>
                  <a:schemeClr val="tx1"/>
                </a:solidFill>
                <a:latin typeface="+mn-lt"/>
                <a:cs typeface="+mn-cs"/>
              </a:defRPr>
            </a:lvl7pPr>
            <a:lvl8pPr marL="2687638" indent="-114300" algn="l" rtl="0" fontAlgn="base">
              <a:lnSpc>
                <a:spcPct val="95000"/>
              </a:lnSpc>
              <a:spcBef>
                <a:spcPct val="35000"/>
              </a:spcBef>
              <a:spcAft>
                <a:spcPct val="0"/>
              </a:spcAft>
              <a:buClr>
                <a:srgbClr val="727375"/>
              </a:buClr>
              <a:buChar char="•"/>
              <a:defRPr sz="1200">
                <a:solidFill>
                  <a:schemeClr val="tx1"/>
                </a:solidFill>
                <a:latin typeface="+mn-lt"/>
                <a:cs typeface="+mn-cs"/>
              </a:defRPr>
            </a:lvl8pPr>
            <a:lvl9pPr marL="3144838" indent="-114300" algn="l" rtl="0" fontAlgn="base">
              <a:lnSpc>
                <a:spcPct val="95000"/>
              </a:lnSpc>
              <a:spcBef>
                <a:spcPct val="35000"/>
              </a:spcBef>
              <a:spcAft>
                <a:spcPct val="0"/>
              </a:spcAft>
              <a:buClr>
                <a:srgbClr val="727375"/>
              </a:buClr>
              <a:buChar char="•"/>
              <a:defRPr sz="1200">
                <a:solidFill>
                  <a:schemeClr val="tx1"/>
                </a:solidFill>
                <a:latin typeface="+mn-lt"/>
                <a:cs typeface="+mn-cs"/>
              </a:defRPr>
            </a:lvl9pPr>
          </a:lstStyle>
          <a:p>
            <a:r>
              <a:rPr lang="en-US" sz="2400" dirty="0"/>
              <a:t>Advantages:</a:t>
            </a:r>
          </a:p>
          <a:p>
            <a:pPr lvl="1"/>
            <a:r>
              <a:rPr lang="en-US" sz="2000" dirty="0"/>
              <a:t>The fundamental benefits (for all contents: less bandwidth in the backbone network, more programs, or higher quality; less backbone network congestion; reduced storage size)</a:t>
            </a:r>
          </a:p>
          <a:p>
            <a:pPr lvl="1"/>
            <a:r>
              <a:rPr lang="en-US" sz="2000" dirty="0" smtClean="0"/>
              <a:t>Reuse </a:t>
            </a:r>
            <a:r>
              <a:rPr lang="en-US" sz="2000" dirty="0"/>
              <a:t>of two HEVC </a:t>
            </a:r>
            <a:r>
              <a:rPr lang="en-US" sz="2000" dirty="0" err="1"/>
              <a:t>4K</a:t>
            </a:r>
            <a:r>
              <a:rPr lang="en-US" sz="2000" dirty="0"/>
              <a:t> decoders in set-top boxes </a:t>
            </a:r>
            <a:r>
              <a:rPr lang="en-US" sz="2000" dirty="0" smtClean="0"/>
              <a:t>(which was said to be a </a:t>
            </a:r>
            <a:r>
              <a:rPr lang="en-US" sz="2000" dirty="0"/>
              <a:t>standard feature for pic-in-pic function) to do </a:t>
            </a:r>
            <a:r>
              <a:rPr lang="en-US" sz="2000" dirty="0" err="1"/>
              <a:t>1080p</a:t>
            </a:r>
            <a:r>
              <a:rPr lang="en-US" sz="2000" dirty="0"/>
              <a:t>-to-</a:t>
            </a:r>
            <a:r>
              <a:rPr lang="en-US" sz="2000" dirty="0" err="1"/>
              <a:t>4K</a:t>
            </a:r>
            <a:r>
              <a:rPr lang="en-US" sz="2000" dirty="0"/>
              <a:t> scalability almost for free (only a re-sampler and some firmware changes needed)</a:t>
            </a:r>
          </a:p>
          <a:p>
            <a:pPr lvl="1"/>
            <a:r>
              <a:rPr lang="en-US" sz="2000" dirty="0" smtClean="0"/>
              <a:t>Use </a:t>
            </a:r>
            <a:r>
              <a:rPr lang="en-US" sz="2000" dirty="0"/>
              <a:t>of multi-layer </a:t>
            </a:r>
            <a:r>
              <a:rPr lang="en-US" sz="2000" dirty="0" err="1"/>
              <a:t>SHVC</a:t>
            </a:r>
            <a:r>
              <a:rPr lang="en-US" sz="2000" dirty="0"/>
              <a:t> to add more temporal sub-layers (i.e. to enhance frame rate) or layers in the </a:t>
            </a:r>
            <a:r>
              <a:rPr lang="en-US" sz="2000" dirty="0" smtClean="0"/>
              <a:t>future – a use case discussed in </a:t>
            </a:r>
            <a:r>
              <a:rPr lang="en-US" sz="2000" dirty="0" err="1" smtClean="0"/>
              <a:t>DVB</a:t>
            </a:r>
            <a:endParaRPr lang="en-US" sz="2000" dirty="0"/>
          </a:p>
          <a:p>
            <a:pPr lvl="1"/>
            <a:r>
              <a:rPr lang="en-US" sz="2000" dirty="0" smtClean="0"/>
              <a:t>Use of SHVC </a:t>
            </a:r>
            <a:r>
              <a:rPr lang="en-US" sz="2000" dirty="0"/>
              <a:t>in order to add advanced video experience (HDR, </a:t>
            </a:r>
            <a:r>
              <a:rPr lang="en-US" sz="2000" dirty="0" smtClean="0"/>
              <a:t>BT.2020 color gamut)</a:t>
            </a:r>
            <a:endParaRPr lang="en-US" sz="2000" dirty="0"/>
          </a:p>
          <a:p>
            <a:pPr lvl="1"/>
            <a:r>
              <a:rPr lang="en-US" sz="2000" dirty="0"/>
              <a:t>Support enhancement to </a:t>
            </a:r>
            <a:r>
              <a:rPr lang="en-US" sz="2000" dirty="0" smtClean="0"/>
              <a:t>legacy AVC devices as </a:t>
            </a:r>
            <a:r>
              <a:rPr lang="en-US" sz="2000" dirty="0"/>
              <a:t>well (with AVC as the base layer, enhancement layers coded using SHVC)</a:t>
            </a:r>
          </a:p>
          <a:p>
            <a:pPr lvl="1"/>
            <a:r>
              <a:rPr lang="en-US" sz="2000" dirty="0" smtClean="0"/>
              <a:t>Other benefits, such as those documented for </a:t>
            </a:r>
            <a:r>
              <a:rPr lang="en-US" sz="2000" dirty="0" err="1" smtClean="0"/>
              <a:t>eMBMS</a:t>
            </a:r>
            <a:r>
              <a:rPr lang="en-US" sz="2000" dirty="0" smtClean="0"/>
              <a:t> in </a:t>
            </a:r>
            <a:r>
              <a:rPr lang="en-US" sz="2000" dirty="0" err="1" smtClean="0"/>
              <a:t>3GPP</a:t>
            </a:r>
            <a:r>
              <a:rPr lang="en-US" sz="2000" dirty="0" smtClean="0"/>
              <a:t> </a:t>
            </a:r>
            <a:r>
              <a:rPr lang="en-US" sz="2000" dirty="0" err="1" smtClean="0"/>
              <a:t>TR</a:t>
            </a:r>
            <a:r>
              <a:rPr lang="en-US" sz="2000" dirty="0" smtClean="0"/>
              <a:t> </a:t>
            </a:r>
            <a:r>
              <a:rPr lang="en-US" sz="2000" dirty="0"/>
              <a:t>26.904 for SVC but applicable to </a:t>
            </a:r>
            <a:r>
              <a:rPr lang="en-US" sz="2000" dirty="0" err="1" smtClean="0"/>
              <a:t>SHVC</a:t>
            </a:r>
            <a:r>
              <a:rPr lang="en-US" sz="2000" dirty="0" smtClean="0"/>
              <a:t> as well</a:t>
            </a:r>
          </a:p>
          <a:p>
            <a:pPr lvl="2"/>
            <a:r>
              <a:rPr lang="en-US" dirty="0" smtClean="0"/>
              <a:t>Unequal </a:t>
            </a:r>
            <a:r>
              <a:rPr lang="en-US" dirty="0"/>
              <a:t>error protection, layer-aware transmission for coverage and capacity improvements, graceful degradation, fast stream </a:t>
            </a:r>
            <a:r>
              <a:rPr lang="en-US" dirty="0" smtClean="0"/>
              <a:t>switching</a:t>
            </a:r>
            <a:endParaRPr lang="en-US" dirty="0"/>
          </a:p>
        </p:txBody>
      </p:sp>
    </p:spTree>
    <p:extLst>
      <p:ext uri="{BB962C8B-B14F-4D97-AF65-F5344CB8AC3E}">
        <p14:creationId xmlns:p14="http://schemas.microsoft.com/office/powerpoint/2010/main" val="114832328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3786"/>
            <a:ext cx="10515600" cy="892175"/>
          </a:xfrm>
        </p:spPr>
        <p:txBody>
          <a:bodyPr/>
          <a:lstStyle/>
          <a:p>
            <a:r>
              <a:rPr lang="en-US" dirty="0" err="1" smtClean="0"/>
              <a:t>SHVC</a:t>
            </a:r>
            <a:r>
              <a:rPr lang="en-US" dirty="0" smtClean="0"/>
              <a:t> in video broadcast (2/2)</a:t>
            </a:r>
            <a:endParaRPr lang="en-US" dirty="0"/>
          </a:p>
        </p:txBody>
      </p:sp>
      <p:sp>
        <p:nvSpPr>
          <p:cNvPr id="8" name="Content Placeholder 2"/>
          <p:cNvSpPr txBox="1">
            <a:spLocks/>
          </p:cNvSpPr>
          <p:nvPr/>
        </p:nvSpPr>
        <p:spPr bwMode="auto">
          <a:xfrm>
            <a:off x="945573" y="1132608"/>
            <a:ext cx="10671463" cy="5309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3038" indent="-173038" algn="l" rtl="0" eaLnBrk="0" fontAlgn="base" hangingPunct="0">
              <a:lnSpc>
                <a:spcPct val="95000"/>
              </a:lnSpc>
              <a:spcBef>
                <a:spcPct val="35000"/>
              </a:spcBef>
              <a:spcAft>
                <a:spcPct val="0"/>
              </a:spcAft>
              <a:buClr>
                <a:schemeClr val="hlink"/>
              </a:buClr>
              <a:buChar char="•"/>
              <a:defRPr sz="2000">
                <a:solidFill>
                  <a:schemeClr val="tx1"/>
                </a:solidFill>
                <a:latin typeface="+mn-lt"/>
                <a:ea typeface="+mn-ea"/>
                <a:cs typeface="+mn-cs"/>
              </a:defRPr>
            </a:lvl1pPr>
            <a:lvl2pPr marL="460375" indent="-173038" algn="l" rtl="0" eaLnBrk="0" fontAlgn="base" hangingPunct="0">
              <a:lnSpc>
                <a:spcPct val="95000"/>
              </a:lnSpc>
              <a:spcBef>
                <a:spcPct val="35000"/>
              </a:spcBef>
              <a:spcAft>
                <a:spcPct val="0"/>
              </a:spcAft>
              <a:buClr>
                <a:schemeClr val="accent2"/>
              </a:buClr>
              <a:buFont typeface="Wingdings" pitchFamily="2" charset="2"/>
              <a:buChar char="§"/>
              <a:defRPr>
                <a:solidFill>
                  <a:schemeClr val="tx1"/>
                </a:solidFill>
                <a:latin typeface="+mn-lt"/>
                <a:cs typeface="+mn-cs"/>
              </a:defRPr>
            </a:lvl2pPr>
            <a:lvl3pPr marL="798513" indent="-223838" algn="l" rtl="0" eaLnBrk="0" fontAlgn="base" hangingPunct="0">
              <a:lnSpc>
                <a:spcPct val="95000"/>
              </a:lnSpc>
              <a:spcBef>
                <a:spcPct val="35000"/>
              </a:spcBef>
              <a:spcAft>
                <a:spcPct val="0"/>
              </a:spcAft>
              <a:buClr>
                <a:schemeClr val="accent1"/>
              </a:buClr>
              <a:buSzPct val="125000"/>
              <a:buChar char="–"/>
              <a:defRPr sz="1600">
                <a:solidFill>
                  <a:schemeClr val="tx1"/>
                </a:solidFill>
                <a:latin typeface="+mn-lt"/>
                <a:cs typeface="+mn-cs"/>
              </a:defRPr>
            </a:lvl3pPr>
            <a:lvl4pPr marL="1087438" indent="-174625" algn="l" rtl="0" eaLnBrk="0" fontAlgn="base" hangingPunct="0">
              <a:lnSpc>
                <a:spcPct val="95000"/>
              </a:lnSpc>
              <a:spcBef>
                <a:spcPct val="35000"/>
              </a:spcBef>
              <a:spcAft>
                <a:spcPct val="0"/>
              </a:spcAft>
              <a:buClr>
                <a:schemeClr val="tx2"/>
              </a:buClr>
              <a:buSzPct val="125000"/>
              <a:buChar char="»"/>
              <a:defRPr sz="1400">
                <a:solidFill>
                  <a:schemeClr val="tx1"/>
                </a:solidFill>
                <a:latin typeface="+mn-lt"/>
                <a:cs typeface="+mn-cs"/>
              </a:defRPr>
            </a:lvl4pPr>
            <a:lvl5pPr marL="1316038" indent="-114300" algn="l" rtl="0" eaLnBrk="0" fontAlgn="base" hangingPunct="0">
              <a:lnSpc>
                <a:spcPct val="95000"/>
              </a:lnSpc>
              <a:spcBef>
                <a:spcPct val="35000"/>
              </a:spcBef>
              <a:spcAft>
                <a:spcPct val="0"/>
              </a:spcAft>
              <a:buClr>
                <a:srgbClr val="727375"/>
              </a:buClr>
              <a:buChar char="•"/>
              <a:defRPr sz="1200">
                <a:solidFill>
                  <a:schemeClr val="tx1"/>
                </a:solidFill>
                <a:latin typeface="+mn-lt"/>
                <a:cs typeface="+mn-cs"/>
              </a:defRPr>
            </a:lvl5pPr>
            <a:lvl6pPr marL="1773238" indent="-114300" algn="l" rtl="0" fontAlgn="base">
              <a:lnSpc>
                <a:spcPct val="95000"/>
              </a:lnSpc>
              <a:spcBef>
                <a:spcPct val="35000"/>
              </a:spcBef>
              <a:spcAft>
                <a:spcPct val="0"/>
              </a:spcAft>
              <a:buClr>
                <a:srgbClr val="727375"/>
              </a:buClr>
              <a:buChar char="•"/>
              <a:defRPr sz="1200">
                <a:solidFill>
                  <a:schemeClr val="tx1"/>
                </a:solidFill>
                <a:latin typeface="+mn-lt"/>
                <a:cs typeface="+mn-cs"/>
              </a:defRPr>
            </a:lvl6pPr>
            <a:lvl7pPr marL="2230438" indent="-114300" algn="l" rtl="0" fontAlgn="base">
              <a:lnSpc>
                <a:spcPct val="95000"/>
              </a:lnSpc>
              <a:spcBef>
                <a:spcPct val="35000"/>
              </a:spcBef>
              <a:spcAft>
                <a:spcPct val="0"/>
              </a:spcAft>
              <a:buClr>
                <a:srgbClr val="727375"/>
              </a:buClr>
              <a:buChar char="•"/>
              <a:defRPr sz="1200">
                <a:solidFill>
                  <a:schemeClr val="tx1"/>
                </a:solidFill>
                <a:latin typeface="+mn-lt"/>
                <a:cs typeface="+mn-cs"/>
              </a:defRPr>
            </a:lvl7pPr>
            <a:lvl8pPr marL="2687638" indent="-114300" algn="l" rtl="0" fontAlgn="base">
              <a:lnSpc>
                <a:spcPct val="95000"/>
              </a:lnSpc>
              <a:spcBef>
                <a:spcPct val="35000"/>
              </a:spcBef>
              <a:spcAft>
                <a:spcPct val="0"/>
              </a:spcAft>
              <a:buClr>
                <a:srgbClr val="727375"/>
              </a:buClr>
              <a:buChar char="•"/>
              <a:defRPr sz="1200">
                <a:solidFill>
                  <a:schemeClr val="tx1"/>
                </a:solidFill>
                <a:latin typeface="+mn-lt"/>
                <a:cs typeface="+mn-cs"/>
              </a:defRPr>
            </a:lvl8pPr>
            <a:lvl9pPr marL="3144838" indent="-114300" algn="l" rtl="0" fontAlgn="base">
              <a:lnSpc>
                <a:spcPct val="95000"/>
              </a:lnSpc>
              <a:spcBef>
                <a:spcPct val="35000"/>
              </a:spcBef>
              <a:spcAft>
                <a:spcPct val="0"/>
              </a:spcAft>
              <a:buClr>
                <a:srgbClr val="727375"/>
              </a:buClr>
              <a:buChar char="•"/>
              <a:defRPr sz="1200">
                <a:solidFill>
                  <a:schemeClr val="tx1"/>
                </a:solidFill>
                <a:latin typeface="+mn-lt"/>
                <a:cs typeface="+mn-cs"/>
              </a:defRPr>
            </a:lvl9pPr>
          </a:lstStyle>
          <a:p>
            <a:r>
              <a:rPr lang="en-US" sz="2400" dirty="0" smtClean="0"/>
              <a:t>Disadvantages</a:t>
            </a:r>
            <a:r>
              <a:rPr lang="en-US" sz="2400" dirty="0"/>
              <a:t>:</a:t>
            </a:r>
          </a:p>
          <a:p>
            <a:pPr lvl="1"/>
            <a:r>
              <a:rPr lang="en-US" sz="2000" dirty="0"/>
              <a:t>The fundamental disadvantages (higher bandwidth and decoder/decoding complexities for </a:t>
            </a:r>
            <a:r>
              <a:rPr lang="en-US" sz="2000" dirty="0" smtClean="0"/>
              <a:t>high-end users</a:t>
            </a:r>
            <a:r>
              <a:rPr lang="en-US" sz="2000" dirty="0" smtClean="0">
                <a:solidFill>
                  <a:srgbClr val="FF0000"/>
                </a:solidFill>
              </a:rPr>
              <a:t> </a:t>
            </a:r>
            <a:r>
              <a:rPr lang="en-US" sz="2000" dirty="0" smtClean="0"/>
              <a:t>who only need the enhancement layer signal</a:t>
            </a:r>
            <a:endParaRPr lang="en-US" sz="2000" dirty="0"/>
          </a:p>
          <a:p>
            <a:r>
              <a:rPr lang="en-US" sz="2400" dirty="0" smtClean="0"/>
              <a:t>Ways </a:t>
            </a:r>
            <a:r>
              <a:rPr lang="en-US" sz="2400" dirty="0"/>
              <a:t>to alleviate the </a:t>
            </a:r>
            <a:r>
              <a:rPr lang="en-US" sz="2400" dirty="0" smtClean="0"/>
              <a:t>disadvantages</a:t>
            </a:r>
            <a:endParaRPr lang="en-US" sz="2400" dirty="0"/>
          </a:p>
          <a:p>
            <a:pPr lvl="1"/>
            <a:r>
              <a:rPr lang="en-US" sz="2000" dirty="0" err="1"/>
              <a:t>SHVC</a:t>
            </a:r>
            <a:r>
              <a:rPr lang="en-US" sz="2000" dirty="0"/>
              <a:t> general encoding optimization</a:t>
            </a:r>
          </a:p>
          <a:p>
            <a:pPr lvl="1"/>
            <a:r>
              <a:rPr lang="en-US" sz="2000" dirty="0"/>
              <a:t>More frequent </a:t>
            </a:r>
            <a:r>
              <a:rPr lang="en-US" sz="2000" dirty="0" err="1"/>
              <a:t>IRAPs</a:t>
            </a:r>
            <a:r>
              <a:rPr lang="en-US" sz="2000" dirty="0"/>
              <a:t> for lower layers, could potentially let high-end receivers have lower bandwidth than </a:t>
            </a:r>
            <a:r>
              <a:rPr lang="en-US" sz="2000" dirty="0" smtClean="0"/>
              <a:t>simulcast</a:t>
            </a:r>
          </a:p>
          <a:p>
            <a:pPr lvl="1"/>
            <a:r>
              <a:rPr lang="en-US" sz="2000" dirty="0" smtClean="0"/>
              <a:t>Apply UEP to the layered </a:t>
            </a:r>
            <a:r>
              <a:rPr lang="en-US" sz="2000" dirty="0" err="1" smtClean="0"/>
              <a:t>bitstream</a:t>
            </a:r>
            <a:r>
              <a:rPr lang="en-US" sz="2000" dirty="0" smtClean="0"/>
              <a:t>, where less channel coding redundancy is added to the enhancement layer, partially or fully offsetting the increased bandwidth of source coding</a:t>
            </a:r>
          </a:p>
          <a:p>
            <a:pPr lvl="1"/>
            <a:r>
              <a:rPr lang="en-US" sz="2000" dirty="0" smtClean="0"/>
              <a:t>Etc.</a:t>
            </a:r>
            <a:endParaRPr lang="en-US" sz="2000" dirty="0"/>
          </a:p>
        </p:txBody>
      </p:sp>
    </p:spTree>
    <p:extLst>
      <p:ext uri="{BB962C8B-B14F-4D97-AF65-F5344CB8AC3E}">
        <p14:creationId xmlns:p14="http://schemas.microsoft.com/office/powerpoint/2010/main" val="241457711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96680"/>
            <a:ext cx="10515600" cy="717717"/>
          </a:xfrm>
        </p:spPr>
        <p:txBody>
          <a:bodyPr/>
          <a:lstStyle/>
          <a:p>
            <a:r>
              <a:rPr lang="en-US" dirty="0" err="1" smtClean="0"/>
              <a:t>SHVC</a:t>
            </a:r>
            <a:r>
              <a:rPr lang="en-US" dirty="0" smtClean="0"/>
              <a:t> in video streaming (1/2)</a:t>
            </a:r>
            <a:endParaRPr lang="en-US" dirty="0"/>
          </a:p>
        </p:txBody>
      </p:sp>
      <p:sp>
        <p:nvSpPr>
          <p:cNvPr id="8" name="Content Placeholder 2"/>
          <p:cNvSpPr txBox="1">
            <a:spLocks/>
          </p:cNvSpPr>
          <p:nvPr/>
        </p:nvSpPr>
        <p:spPr bwMode="auto">
          <a:xfrm>
            <a:off x="1010653" y="974563"/>
            <a:ext cx="10539663" cy="56788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3038" indent="-173038" algn="l" rtl="0" eaLnBrk="0" fontAlgn="base" hangingPunct="0">
              <a:lnSpc>
                <a:spcPct val="95000"/>
              </a:lnSpc>
              <a:spcBef>
                <a:spcPct val="35000"/>
              </a:spcBef>
              <a:spcAft>
                <a:spcPct val="0"/>
              </a:spcAft>
              <a:buClr>
                <a:schemeClr val="hlink"/>
              </a:buClr>
              <a:buChar char="•"/>
              <a:defRPr sz="2000">
                <a:solidFill>
                  <a:schemeClr val="tx1"/>
                </a:solidFill>
                <a:latin typeface="+mn-lt"/>
                <a:ea typeface="+mn-ea"/>
                <a:cs typeface="+mn-cs"/>
              </a:defRPr>
            </a:lvl1pPr>
            <a:lvl2pPr marL="460375" indent="-173038" algn="l" rtl="0" eaLnBrk="0" fontAlgn="base" hangingPunct="0">
              <a:lnSpc>
                <a:spcPct val="95000"/>
              </a:lnSpc>
              <a:spcBef>
                <a:spcPct val="35000"/>
              </a:spcBef>
              <a:spcAft>
                <a:spcPct val="0"/>
              </a:spcAft>
              <a:buClr>
                <a:schemeClr val="accent2"/>
              </a:buClr>
              <a:buFont typeface="Wingdings" pitchFamily="2" charset="2"/>
              <a:buChar char="§"/>
              <a:defRPr>
                <a:solidFill>
                  <a:schemeClr val="tx1"/>
                </a:solidFill>
                <a:latin typeface="+mn-lt"/>
                <a:cs typeface="+mn-cs"/>
              </a:defRPr>
            </a:lvl2pPr>
            <a:lvl3pPr marL="798513" indent="-223838" algn="l" rtl="0" eaLnBrk="0" fontAlgn="base" hangingPunct="0">
              <a:lnSpc>
                <a:spcPct val="95000"/>
              </a:lnSpc>
              <a:spcBef>
                <a:spcPct val="35000"/>
              </a:spcBef>
              <a:spcAft>
                <a:spcPct val="0"/>
              </a:spcAft>
              <a:buClr>
                <a:schemeClr val="accent1"/>
              </a:buClr>
              <a:buSzPct val="125000"/>
              <a:buChar char="–"/>
              <a:defRPr sz="1600">
                <a:solidFill>
                  <a:schemeClr val="tx1"/>
                </a:solidFill>
                <a:latin typeface="+mn-lt"/>
                <a:cs typeface="+mn-cs"/>
              </a:defRPr>
            </a:lvl3pPr>
            <a:lvl4pPr marL="1087438" indent="-174625" algn="l" rtl="0" eaLnBrk="0" fontAlgn="base" hangingPunct="0">
              <a:lnSpc>
                <a:spcPct val="95000"/>
              </a:lnSpc>
              <a:spcBef>
                <a:spcPct val="35000"/>
              </a:spcBef>
              <a:spcAft>
                <a:spcPct val="0"/>
              </a:spcAft>
              <a:buClr>
                <a:schemeClr val="tx2"/>
              </a:buClr>
              <a:buSzPct val="125000"/>
              <a:buChar char="»"/>
              <a:defRPr sz="1400">
                <a:solidFill>
                  <a:schemeClr val="tx1"/>
                </a:solidFill>
                <a:latin typeface="+mn-lt"/>
                <a:cs typeface="+mn-cs"/>
              </a:defRPr>
            </a:lvl4pPr>
            <a:lvl5pPr marL="1316038" indent="-114300" algn="l" rtl="0" eaLnBrk="0" fontAlgn="base" hangingPunct="0">
              <a:lnSpc>
                <a:spcPct val="95000"/>
              </a:lnSpc>
              <a:spcBef>
                <a:spcPct val="35000"/>
              </a:spcBef>
              <a:spcAft>
                <a:spcPct val="0"/>
              </a:spcAft>
              <a:buClr>
                <a:srgbClr val="727375"/>
              </a:buClr>
              <a:buChar char="•"/>
              <a:defRPr sz="1200">
                <a:solidFill>
                  <a:schemeClr val="tx1"/>
                </a:solidFill>
                <a:latin typeface="+mn-lt"/>
                <a:cs typeface="+mn-cs"/>
              </a:defRPr>
            </a:lvl5pPr>
            <a:lvl6pPr marL="1773238" indent="-114300" algn="l" rtl="0" fontAlgn="base">
              <a:lnSpc>
                <a:spcPct val="95000"/>
              </a:lnSpc>
              <a:spcBef>
                <a:spcPct val="35000"/>
              </a:spcBef>
              <a:spcAft>
                <a:spcPct val="0"/>
              </a:spcAft>
              <a:buClr>
                <a:srgbClr val="727375"/>
              </a:buClr>
              <a:buChar char="•"/>
              <a:defRPr sz="1200">
                <a:solidFill>
                  <a:schemeClr val="tx1"/>
                </a:solidFill>
                <a:latin typeface="+mn-lt"/>
                <a:cs typeface="+mn-cs"/>
              </a:defRPr>
            </a:lvl6pPr>
            <a:lvl7pPr marL="2230438" indent="-114300" algn="l" rtl="0" fontAlgn="base">
              <a:lnSpc>
                <a:spcPct val="95000"/>
              </a:lnSpc>
              <a:spcBef>
                <a:spcPct val="35000"/>
              </a:spcBef>
              <a:spcAft>
                <a:spcPct val="0"/>
              </a:spcAft>
              <a:buClr>
                <a:srgbClr val="727375"/>
              </a:buClr>
              <a:buChar char="•"/>
              <a:defRPr sz="1200">
                <a:solidFill>
                  <a:schemeClr val="tx1"/>
                </a:solidFill>
                <a:latin typeface="+mn-lt"/>
                <a:cs typeface="+mn-cs"/>
              </a:defRPr>
            </a:lvl7pPr>
            <a:lvl8pPr marL="2687638" indent="-114300" algn="l" rtl="0" fontAlgn="base">
              <a:lnSpc>
                <a:spcPct val="95000"/>
              </a:lnSpc>
              <a:spcBef>
                <a:spcPct val="35000"/>
              </a:spcBef>
              <a:spcAft>
                <a:spcPct val="0"/>
              </a:spcAft>
              <a:buClr>
                <a:srgbClr val="727375"/>
              </a:buClr>
              <a:buChar char="•"/>
              <a:defRPr sz="1200">
                <a:solidFill>
                  <a:schemeClr val="tx1"/>
                </a:solidFill>
                <a:latin typeface="+mn-lt"/>
                <a:cs typeface="+mn-cs"/>
              </a:defRPr>
            </a:lvl8pPr>
            <a:lvl9pPr marL="3144838" indent="-114300" algn="l" rtl="0" fontAlgn="base">
              <a:lnSpc>
                <a:spcPct val="95000"/>
              </a:lnSpc>
              <a:spcBef>
                <a:spcPct val="35000"/>
              </a:spcBef>
              <a:spcAft>
                <a:spcPct val="0"/>
              </a:spcAft>
              <a:buClr>
                <a:srgbClr val="727375"/>
              </a:buClr>
              <a:buChar char="•"/>
              <a:defRPr sz="1200">
                <a:solidFill>
                  <a:schemeClr val="tx1"/>
                </a:solidFill>
                <a:latin typeface="+mn-lt"/>
                <a:cs typeface="+mn-cs"/>
              </a:defRPr>
            </a:lvl9pPr>
          </a:lstStyle>
          <a:p>
            <a:r>
              <a:rPr lang="en-US" sz="2400" dirty="0"/>
              <a:t>Advantages:</a:t>
            </a:r>
          </a:p>
          <a:p>
            <a:pPr lvl="1"/>
            <a:r>
              <a:rPr lang="en-US" sz="2000" dirty="0"/>
              <a:t>The fundamental benefits (for popular contents: less bandwidth in the backbone network, more programs, or higher quality, less backbone network congestion; reduced storage size)</a:t>
            </a:r>
          </a:p>
          <a:p>
            <a:pPr lvl="1"/>
            <a:r>
              <a:rPr lang="en-US" sz="2000" dirty="0"/>
              <a:t>Efficient delay optimization in live streaming based on DASH</a:t>
            </a:r>
          </a:p>
          <a:p>
            <a:pPr lvl="2"/>
            <a:r>
              <a:rPr lang="en-US" sz="1800" dirty="0"/>
              <a:t>A currently popular low-latency live streaming solution is to simulcast multiple rates/qualities, and the receiver uses whatever that have been received and playable at a time based on the low-latency requirement and discard other data. Layered coding can potentially provide very good benefit compared to simulcast in this scenario.</a:t>
            </a:r>
          </a:p>
          <a:p>
            <a:pPr lvl="1"/>
            <a:r>
              <a:rPr lang="en-US" sz="2000" dirty="0"/>
              <a:t>Improved cache hit ratio for adaptive streaming (DASH)</a:t>
            </a:r>
          </a:p>
          <a:p>
            <a:pPr lvl="2"/>
            <a:r>
              <a:rPr lang="en-US" sz="1800" dirty="0"/>
              <a:t>Some detailed results can be seen from Section 6.1.3.7 of </a:t>
            </a:r>
            <a:r>
              <a:rPr lang="en-US" sz="1800" dirty="0" err="1"/>
              <a:t>3GPP</a:t>
            </a:r>
            <a:r>
              <a:rPr lang="en-US" sz="1800" dirty="0"/>
              <a:t> </a:t>
            </a:r>
            <a:r>
              <a:rPr lang="en-US" sz="1800" dirty="0" err="1"/>
              <a:t>TR</a:t>
            </a:r>
            <a:r>
              <a:rPr lang="en-US" sz="1800" dirty="0"/>
              <a:t> </a:t>
            </a:r>
            <a:r>
              <a:rPr lang="en-US" sz="1800" dirty="0" smtClean="0"/>
              <a:t>26.904</a:t>
            </a:r>
            <a:endParaRPr lang="en-US" sz="1800" dirty="0"/>
          </a:p>
        </p:txBody>
      </p:sp>
    </p:spTree>
    <p:extLst>
      <p:ext uri="{BB962C8B-B14F-4D97-AF65-F5344CB8AC3E}">
        <p14:creationId xmlns:p14="http://schemas.microsoft.com/office/powerpoint/2010/main" val="386289423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96680"/>
            <a:ext cx="10515600" cy="717717"/>
          </a:xfrm>
        </p:spPr>
        <p:txBody>
          <a:bodyPr/>
          <a:lstStyle/>
          <a:p>
            <a:r>
              <a:rPr lang="en-US" dirty="0" err="1" smtClean="0"/>
              <a:t>SHVC</a:t>
            </a:r>
            <a:r>
              <a:rPr lang="en-US" dirty="0" smtClean="0"/>
              <a:t> in video streaming (2/2)</a:t>
            </a:r>
            <a:endParaRPr lang="en-US" dirty="0"/>
          </a:p>
        </p:txBody>
      </p:sp>
      <p:sp>
        <p:nvSpPr>
          <p:cNvPr id="8" name="Content Placeholder 2"/>
          <p:cNvSpPr txBox="1">
            <a:spLocks/>
          </p:cNvSpPr>
          <p:nvPr/>
        </p:nvSpPr>
        <p:spPr bwMode="auto">
          <a:xfrm>
            <a:off x="1010653" y="974563"/>
            <a:ext cx="10539663" cy="56788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3038" indent="-173038" algn="l" rtl="0" eaLnBrk="0" fontAlgn="base" hangingPunct="0">
              <a:lnSpc>
                <a:spcPct val="95000"/>
              </a:lnSpc>
              <a:spcBef>
                <a:spcPct val="35000"/>
              </a:spcBef>
              <a:spcAft>
                <a:spcPct val="0"/>
              </a:spcAft>
              <a:buClr>
                <a:schemeClr val="hlink"/>
              </a:buClr>
              <a:buChar char="•"/>
              <a:defRPr sz="2000">
                <a:solidFill>
                  <a:schemeClr val="tx1"/>
                </a:solidFill>
                <a:latin typeface="+mn-lt"/>
                <a:ea typeface="+mn-ea"/>
                <a:cs typeface="+mn-cs"/>
              </a:defRPr>
            </a:lvl1pPr>
            <a:lvl2pPr marL="460375" indent="-173038" algn="l" rtl="0" eaLnBrk="0" fontAlgn="base" hangingPunct="0">
              <a:lnSpc>
                <a:spcPct val="95000"/>
              </a:lnSpc>
              <a:spcBef>
                <a:spcPct val="35000"/>
              </a:spcBef>
              <a:spcAft>
                <a:spcPct val="0"/>
              </a:spcAft>
              <a:buClr>
                <a:schemeClr val="accent2"/>
              </a:buClr>
              <a:buFont typeface="Wingdings" pitchFamily="2" charset="2"/>
              <a:buChar char="§"/>
              <a:defRPr>
                <a:solidFill>
                  <a:schemeClr val="tx1"/>
                </a:solidFill>
                <a:latin typeface="+mn-lt"/>
                <a:cs typeface="+mn-cs"/>
              </a:defRPr>
            </a:lvl2pPr>
            <a:lvl3pPr marL="798513" indent="-223838" algn="l" rtl="0" eaLnBrk="0" fontAlgn="base" hangingPunct="0">
              <a:lnSpc>
                <a:spcPct val="95000"/>
              </a:lnSpc>
              <a:spcBef>
                <a:spcPct val="35000"/>
              </a:spcBef>
              <a:spcAft>
                <a:spcPct val="0"/>
              </a:spcAft>
              <a:buClr>
                <a:schemeClr val="accent1"/>
              </a:buClr>
              <a:buSzPct val="125000"/>
              <a:buChar char="–"/>
              <a:defRPr sz="1600">
                <a:solidFill>
                  <a:schemeClr val="tx1"/>
                </a:solidFill>
                <a:latin typeface="+mn-lt"/>
                <a:cs typeface="+mn-cs"/>
              </a:defRPr>
            </a:lvl3pPr>
            <a:lvl4pPr marL="1087438" indent="-174625" algn="l" rtl="0" eaLnBrk="0" fontAlgn="base" hangingPunct="0">
              <a:lnSpc>
                <a:spcPct val="95000"/>
              </a:lnSpc>
              <a:spcBef>
                <a:spcPct val="35000"/>
              </a:spcBef>
              <a:spcAft>
                <a:spcPct val="0"/>
              </a:spcAft>
              <a:buClr>
                <a:schemeClr val="tx2"/>
              </a:buClr>
              <a:buSzPct val="125000"/>
              <a:buChar char="»"/>
              <a:defRPr sz="1400">
                <a:solidFill>
                  <a:schemeClr val="tx1"/>
                </a:solidFill>
                <a:latin typeface="+mn-lt"/>
                <a:cs typeface="+mn-cs"/>
              </a:defRPr>
            </a:lvl4pPr>
            <a:lvl5pPr marL="1316038" indent="-114300" algn="l" rtl="0" eaLnBrk="0" fontAlgn="base" hangingPunct="0">
              <a:lnSpc>
                <a:spcPct val="95000"/>
              </a:lnSpc>
              <a:spcBef>
                <a:spcPct val="35000"/>
              </a:spcBef>
              <a:spcAft>
                <a:spcPct val="0"/>
              </a:spcAft>
              <a:buClr>
                <a:srgbClr val="727375"/>
              </a:buClr>
              <a:buChar char="•"/>
              <a:defRPr sz="1200">
                <a:solidFill>
                  <a:schemeClr val="tx1"/>
                </a:solidFill>
                <a:latin typeface="+mn-lt"/>
                <a:cs typeface="+mn-cs"/>
              </a:defRPr>
            </a:lvl5pPr>
            <a:lvl6pPr marL="1773238" indent="-114300" algn="l" rtl="0" fontAlgn="base">
              <a:lnSpc>
                <a:spcPct val="95000"/>
              </a:lnSpc>
              <a:spcBef>
                <a:spcPct val="35000"/>
              </a:spcBef>
              <a:spcAft>
                <a:spcPct val="0"/>
              </a:spcAft>
              <a:buClr>
                <a:srgbClr val="727375"/>
              </a:buClr>
              <a:buChar char="•"/>
              <a:defRPr sz="1200">
                <a:solidFill>
                  <a:schemeClr val="tx1"/>
                </a:solidFill>
                <a:latin typeface="+mn-lt"/>
                <a:cs typeface="+mn-cs"/>
              </a:defRPr>
            </a:lvl6pPr>
            <a:lvl7pPr marL="2230438" indent="-114300" algn="l" rtl="0" fontAlgn="base">
              <a:lnSpc>
                <a:spcPct val="95000"/>
              </a:lnSpc>
              <a:spcBef>
                <a:spcPct val="35000"/>
              </a:spcBef>
              <a:spcAft>
                <a:spcPct val="0"/>
              </a:spcAft>
              <a:buClr>
                <a:srgbClr val="727375"/>
              </a:buClr>
              <a:buChar char="•"/>
              <a:defRPr sz="1200">
                <a:solidFill>
                  <a:schemeClr val="tx1"/>
                </a:solidFill>
                <a:latin typeface="+mn-lt"/>
                <a:cs typeface="+mn-cs"/>
              </a:defRPr>
            </a:lvl7pPr>
            <a:lvl8pPr marL="2687638" indent="-114300" algn="l" rtl="0" fontAlgn="base">
              <a:lnSpc>
                <a:spcPct val="95000"/>
              </a:lnSpc>
              <a:spcBef>
                <a:spcPct val="35000"/>
              </a:spcBef>
              <a:spcAft>
                <a:spcPct val="0"/>
              </a:spcAft>
              <a:buClr>
                <a:srgbClr val="727375"/>
              </a:buClr>
              <a:buChar char="•"/>
              <a:defRPr sz="1200">
                <a:solidFill>
                  <a:schemeClr val="tx1"/>
                </a:solidFill>
                <a:latin typeface="+mn-lt"/>
                <a:cs typeface="+mn-cs"/>
              </a:defRPr>
            </a:lvl8pPr>
            <a:lvl9pPr marL="3144838" indent="-114300" algn="l" rtl="0" fontAlgn="base">
              <a:lnSpc>
                <a:spcPct val="95000"/>
              </a:lnSpc>
              <a:spcBef>
                <a:spcPct val="35000"/>
              </a:spcBef>
              <a:spcAft>
                <a:spcPct val="0"/>
              </a:spcAft>
              <a:buClr>
                <a:srgbClr val="727375"/>
              </a:buClr>
              <a:buChar char="•"/>
              <a:defRPr sz="1200">
                <a:solidFill>
                  <a:schemeClr val="tx1"/>
                </a:solidFill>
                <a:latin typeface="+mn-lt"/>
                <a:cs typeface="+mn-cs"/>
              </a:defRPr>
            </a:lvl9pPr>
          </a:lstStyle>
          <a:p>
            <a:r>
              <a:rPr lang="en-US" sz="2400" dirty="0" smtClean="0"/>
              <a:t>Disadvantages</a:t>
            </a:r>
            <a:r>
              <a:rPr lang="en-US" sz="2400" dirty="0"/>
              <a:t>:</a:t>
            </a:r>
          </a:p>
          <a:p>
            <a:pPr lvl="1"/>
            <a:r>
              <a:rPr lang="en-US" sz="2000" dirty="0"/>
              <a:t>The fundamental disadvantages (higher bandwidth and decoder/decoding complexities for end users)</a:t>
            </a:r>
          </a:p>
          <a:p>
            <a:r>
              <a:rPr lang="en-US" sz="2400" dirty="0"/>
              <a:t>Ways to alleviate the fundamental disadvantages</a:t>
            </a:r>
          </a:p>
          <a:p>
            <a:pPr lvl="1"/>
            <a:r>
              <a:rPr lang="en-US" sz="2000" dirty="0"/>
              <a:t>Higher bandwidth for end users:</a:t>
            </a:r>
          </a:p>
          <a:p>
            <a:pPr lvl="2"/>
            <a:r>
              <a:rPr lang="en-US" sz="1800" dirty="0" err="1"/>
              <a:t>SHVC</a:t>
            </a:r>
            <a:r>
              <a:rPr lang="en-US" sz="1800" dirty="0"/>
              <a:t> general encoding optimization</a:t>
            </a:r>
          </a:p>
          <a:p>
            <a:pPr lvl="2"/>
            <a:r>
              <a:rPr lang="en-US" sz="1800" dirty="0"/>
              <a:t>Different IRAP frequencies for different layers</a:t>
            </a:r>
          </a:p>
          <a:p>
            <a:pPr lvl="2"/>
            <a:r>
              <a:rPr lang="en-US" sz="1800" dirty="0"/>
              <a:t>Duration between IRAPs larger than desired end-to-end latency</a:t>
            </a:r>
          </a:p>
          <a:p>
            <a:pPr lvl="1"/>
            <a:r>
              <a:rPr lang="en-US" sz="2000" dirty="0"/>
              <a:t>Decoder and decoding complexities: more severe than other services due to the higher number of layers needed</a:t>
            </a:r>
          </a:p>
          <a:p>
            <a:pPr lvl="2"/>
            <a:r>
              <a:rPr lang="en-US" sz="1800" dirty="0"/>
              <a:t>Decoder complexity: Less of an issue for </a:t>
            </a:r>
            <a:r>
              <a:rPr lang="en-US" sz="1800" dirty="0" err="1"/>
              <a:t>SHVC</a:t>
            </a:r>
            <a:r>
              <a:rPr lang="en-US" sz="1800" dirty="0"/>
              <a:t> compared to SVC because of the high-level syntax only design of </a:t>
            </a:r>
            <a:r>
              <a:rPr lang="en-US" sz="1800" dirty="0" err="1"/>
              <a:t>SHVC</a:t>
            </a:r>
            <a:endParaRPr lang="en-US" sz="1800" dirty="0"/>
          </a:p>
          <a:p>
            <a:pPr lvl="2"/>
            <a:r>
              <a:rPr lang="en-US" sz="1800" dirty="0"/>
              <a:t>Decoding complexity: Control of the inter-layer prediction chain length to trade-off between decoding complexity and compression efficiency</a:t>
            </a:r>
          </a:p>
        </p:txBody>
      </p:sp>
    </p:spTree>
    <p:extLst>
      <p:ext uri="{BB962C8B-B14F-4D97-AF65-F5344CB8AC3E}">
        <p14:creationId xmlns:p14="http://schemas.microsoft.com/office/powerpoint/2010/main" val="348127484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16998"/>
            <a:ext cx="10515600" cy="621464"/>
          </a:xfrm>
        </p:spPr>
        <p:txBody>
          <a:bodyPr>
            <a:normAutofit fontScale="90000"/>
          </a:bodyPr>
          <a:lstStyle/>
          <a:p>
            <a:r>
              <a:rPr lang="en-US" dirty="0" err="1" smtClean="0"/>
              <a:t>SHVC</a:t>
            </a:r>
            <a:r>
              <a:rPr lang="en-US" dirty="0" smtClean="0"/>
              <a:t> in video conferencing (1/2)</a:t>
            </a:r>
            <a:endParaRPr lang="en-US" dirty="0"/>
          </a:p>
        </p:txBody>
      </p:sp>
      <p:sp>
        <p:nvSpPr>
          <p:cNvPr id="8" name="Content Placeholder 2"/>
          <p:cNvSpPr txBox="1">
            <a:spLocks/>
          </p:cNvSpPr>
          <p:nvPr/>
        </p:nvSpPr>
        <p:spPr bwMode="auto">
          <a:xfrm>
            <a:off x="709863" y="1191125"/>
            <a:ext cx="10852484" cy="536608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3038" indent="-173038" algn="l" rtl="0" eaLnBrk="0" fontAlgn="base" hangingPunct="0">
              <a:lnSpc>
                <a:spcPct val="95000"/>
              </a:lnSpc>
              <a:spcBef>
                <a:spcPct val="35000"/>
              </a:spcBef>
              <a:spcAft>
                <a:spcPct val="0"/>
              </a:spcAft>
              <a:buClr>
                <a:schemeClr val="hlink"/>
              </a:buClr>
              <a:buChar char="•"/>
              <a:defRPr sz="2000">
                <a:solidFill>
                  <a:schemeClr val="tx1"/>
                </a:solidFill>
                <a:latin typeface="+mn-lt"/>
                <a:ea typeface="+mn-ea"/>
                <a:cs typeface="+mn-cs"/>
              </a:defRPr>
            </a:lvl1pPr>
            <a:lvl2pPr marL="460375" indent="-173038" algn="l" rtl="0" eaLnBrk="0" fontAlgn="base" hangingPunct="0">
              <a:lnSpc>
                <a:spcPct val="95000"/>
              </a:lnSpc>
              <a:spcBef>
                <a:spcPct val="35000"/>
              </a:spcBef>
              <a:spcAft>
                <a:spcPct val="0"/>
              </a:spcAft>
              <a:buClr>
                <a:schemeClr val="accent2"/>
              </a:buClr>
              <a:buFont typeface="Wingdings" pitchFamily="2" charset="2"/>
              <a:buChar char="§"/>
              <a:defRPr>
                <a:solidFill>
                  <a:schemeClr val="tx1"/>
                </a:solidFill>
                <a:latin typeface="+mn-lt"/>
                <a:cs typeface="+mn-cs"/>
              </a:defRPr>
            </a:lvl2pPr>
            <a:lvl3pPr marL="798513" indent="-223838" algn="l" rtl="0" eaLnBrk="0" fontAlgn="base" hangingPunct="0">
              <a:lnSpc>
                <a:spcPct val="95000"/>
              </a:lnSpc>
              <a:spcBef>
                <a:spcPct val="35000"/>
              </a:spcBef>
              <a:spcAft>
                <a:spcPct val="0"/>
              </a:spcAft>
              <a:buClr>
                <a:schemeClr val="accent1"/>
              </a:buClr>
              <a:buSzPct val="125000"/>
              <a:buChar char="–"/>
              <a:defRPr sz="1600">
                <a:solidFill>
                  <a:schemeClr val="tx1"/>
                </a:solidFill>
                <a:latin typeface="+mn-lt"/>
                <a:cs typeface="+mn-cs"/>
              </a:defRPr>
            </a:lvl3pPr>
            <a:lvl4pPr marL="1087438" indent="-174625" algn="l" rtl="0" eaLnBrk="0" fontAlgn="base" hangingPunct="0">
              <a:lnSpc>
                <a:spcPct val="95000"/>
              </a:lnSpc>
              <a:spcBef>
                <a:spcPct val="35000"/>
              </a:spcBef>
              <a:spcAft>
                <a:spcPct val="0"/>
              </a:spcAft>
              <a:buClr>
                <a:schemeClr val="tx2"/>
              </a:buClr>
              <a:buSzPct val="125000"/>
              <a:buChar char="»"/>
              <a:defRPr sz="1400">
                <a:solidFill>
                  <a:schemeClr val="tx1"/>
                </a:solidFill>
                <a:latin typeface="+mn-lt"/>
                <a:cs typeface="+mn-cs"/>
              </a:defRPr>
            </a:lvl4pPr>
            <a:lvl5pPr marL="1316038" indent="-114300" algn="l" rtl="0" eaLnBrk="0" fontAlgn="base" hangingPunct="0">
              <a:lnSpc>
                <a:spcPct val="95000"/>
              </a:lnSpc>
              <a:spcBef>
                <a:spcPct val="35000"/>
              </a:spcBef>
              <a:spcAft>
                <a:spcPct val="0"/>
              </a:spcAft>
              <a:buClr>
                <a:srgbClr val="727375"/>
              </a:buClr>
              <a:buChar char="•"/>
              <a:defRPr sz="1200">
                <a:solidFill>
                  <a:schemeClr val="tx1"/>
                </a:solidFill>
                <a:latin typeface="+mn-lt"/>
                <a:cs typeface="+mn-cs"/>
              </a:defRPr>
            </a:lvl5pPr>
            <a:lvl6pPr marL="1773238" indent="-114300" algn="l" rtl="0" fontAlgn="base">
              <a:lnSpc>
                <a:spcPct val="95000"/>
              </a:lnSpc>
              <a:spcBef>
                <a:spcPct val="35000"/>
              </a:spcBef>
              <a:spcAft>
                <a:spcPct val="0"/>
              </a:spcAft>
              <a:buClr>
                <a:srgbClr val="727375"/>
              </a:buClr>
              <a:buChar char="•"/>
              <a:defRPr sz="1200">
                <a:solidFill>
                  <a:schemeClr val="tx1"/>
                </a:solidFill>
                <a:latin typeface="+mn-lt"/>
                <a:cs typeface="+mn-cs"/>
              </a:defRPr>
            </a:lvl6pPr>
            <a:lvl7pPr marL="2230438" indent="-114300" algn="l" rtl="0" fontAlgn="base">
              <a:lnSpc>
                <a:spcPct val="95000"/>
              </a:lnSpc>
              <a:spcBef>
                <a:spcPct val="35000"/>
              </a:spcBef>
              <a:spcAft>
                <a:spcPct val="0"/>
              </a:spcAft>
              <a:buClr>
                <a:srgbClr val="727375"/>
              </a:buClr>
              <a:buChar char="•"/>
              <a:defRPr sz="1200">
                <a:solidFill>
                  <a:schemeClr val="tx1"/>
                </a:solidFill>
                <a:latin typeface="+mn-lt"/>
                <a:cs typeface="+mn-cs"/>
              </a:defRPr>
            </a:lvl7pPr>
            <a:lvl8pPr marL="2687638" indent="-114300" algn="l" rtl="0" fontAlgn="base">
              <a:lnSpc>
                <a:spcPct val="95000"/>
              </a:lnSpc>
              <a:spcBef>
                <a:spcPct val="35000"/>
              </a:spcBef>
              <a:spcAft>
                <a:spcPct val="0"/>
              </a:spcAft>
              <a:buClr>
                <a:srgbClr val="727375"/>
              </a:buClr>
              <a:buChar char="•"/>
              <a:defRPr sz="1200">
                <a:solidFill>
                  <a:schemeClr val="tx1"/>
                </a:solidFill>
                <a:latin typeface="+mn-lt"/>
                <a:cs typeface="+mn-cs"/>
              </a:defRPr>
            </a:lvl8pPr>
            <a:lvl9pPr marL="3144838" indent="-114300" algn="l" rtl="0" fontAlgn="base">
              <a:lnSpc>
                <a:spcPct val="95000"/>
              </a:lnSpc>
              <a:spcBef>
                <a:spcPct val="35000"/>
              </a:spcBef>
              <a:spcAft>
                <a:spcPct val="0"/>
              </a:spcAft>
              <a:buClr>
                <a:srgbClr val="727375"/>
              </a:buClr>
              <a:buChar char="•"/>
              <a:defRPr sz="1200">
                <a:solidFill>
                  <a:schemeClr val="tx1"/>
                </a:solidFill>
                <a:latin typeface="+mn-lt"/>
                <a:cs typeface="+mn-cs"/>
              </a:defRPr>
            </a:lvl9pPr>
          </a:lstStyle>
          <a:p>
            <a:r>
              <a:rPr lang="en-US" sz="2400" dirty="0"/>
              <a:t>Advantages:</a:t>
            </a:r>
          </a:p>
          <a:p>
            <a:pPr lvl="1"/>
            <a:r>
              <a:rPr lang="en-US" sz="2000" dirty="0"/>
              <a:t>The fundamental benefits (less bandwidth in the backbone network, more participants, or higher quality; less backbone network congestion)</a:t>
            </a:r>
          </a:p>
          <a:p>
            <a:pPr lvl="1"/>
            <a:r>
              <a:rPr lang="en-US" sz="2000" dirty="0"/>
              <a:t>Reduced end-to-end delay (improved user experience for a given end-to-end delay)</a:t>
            </a:r>
          </a:p>
          <a:p>
            <a:pPr lvl="1"/>
            <a:r>
              <a:rPr lang="en-US" sz="2000" dirty="0" smtClean="0"/>
              <a:t>Using 3 layers and </a:t>
            </a:r>
            <a:r>
              <a:rPr lang="en-US" sz="2000" dirty="0"/>
              <a:t>unequal error </a:t>
            </a:r>
            <a:r>
              <a:rPr lang="en-US" sz="2000" dirty="0" smtClean="0"/>
              <a:t>protection, e.g.,</a:t>
            </a:r>
            <a:endParaRPr lang="en-US" sz="2000" dirty="0"/>
          </a:p>
          <a:p>
            <a:pPr lvl="2"/>
            <a:r>
              <a:rPr lang="en-US" sz="1800" dirty="0"/>
              <a:t>Client 1 encodes at </a:t>
            </a:r>
            <a:r>
              <a:rPr lang="en-US" sz="1800" dirty="0" err="1"/>
              <a:t>1080p</a:t>
            </a:r>
            <a:r>
              <a:rPr lang="en-US" sz="1800" dirty="0"/>
              <a:t> with 3 layers (</a:t>
            </a:r>
            <a:r>
              <a:rPr lang="en-US" sz="1800" dirty="0" err="1"/>
              <a:t>1080p</a:t>
            </a:r>
            <a:r>
              <a:rPr lang="en-US" sz="1800" dirty="0"/>
              <a:t>, </a:t>
            </a:r>
            <a:r>
              <a:rPr lang="en-US" sz="1800" dirty="0" err="1"/>
              <a:t>540p</a:t>
            </a:r>
            <a:r>
              <a:rPr lang="en-US" sz="1800" dirty="0"/>
              <a:t>, </a:t>
            </a:r>
            <a:r>
              <a:rPr lang="en-US" sz="1800" dirty="0" err="1"/>
              <a:t>270p</a:t>
            </a:r>
            <a:r>
              <a:rPr lang="en-US" sz="1800" dirty="0"/>
              <a:t>).</a:t>
            </a:r>
          </a:p>
          <a:p>
            <a:pPr lvl="2"/>
            <a:r>
              <a:rPr lang="en-US" sz="1800" dirty="0"/>
              <a:t>Client 2 is on a high quality network with a powerful machine, and decodes all 3 layers, with a target output layer of </a:t>
            </a:r>
            <a:r>
              <a:rPr lang="en-US" sz="1800" dirty="0" err="1"/>
              <a:t>1080p</a:t>
            </a:r>
            <a:endParaRPr lang="en-US" sz="1800" dirty="0"/>
          </a:p>
          <a:p>
            <a:pPr lvl="2"/>
            <a:r>
              <a:rPr lang="en-US" sz="1800" dirty="0"/>
              <a:t>Client 3 is on a lower bitrate network and/or lower CPU machine, and decodes 2 layers (</a:t>
            </a:r>
            <a:r>
              <a:rPr lang="en-US" sz="1800" dirty="0" err="1"/>
              <a:t>540p</a:t>
            </a:r>
            <a:r>
              <a:rPr lang="en-US" sz="1800" dirty="0"/>
              <a:t> and </a:t>
            </a:r>
            <a:r>
              <a:rPr lang="en-US" sz="1800" dirty="0" err="1"/>
              <a:t>270p</a:t>
            </a:r>
            <a:r>
              <a:rPr lang="en-US" sz="1800" dirty="0"/>
              <a:t>).</a:t>
            </a:r>
          </a:p>
          <a:p>
            <a:pPr lvl="2"/>
            <a:r>
              <a:rPr lang="en-US" sz="1800" dirty="0"/>
              <a:t>The base </a:t>
            </a:r>
            <a:r>
              <a:rPr lang="en-US" sz="1800" dirty="0" err="1"/>
              <a:t>270p</a:t>
            </a:r>
            <a:r>
              <a:rPr lang="en-US" sz="1800" dirty="0"/>
              <a:t> layer is used for error resiliency and network adaptation when the </a:t>
            </a:r>
            <a:r>
              <a:rPr lang="en-US" sz="1800" dirty="0" err="1"/>
              <a:t>540p</a:t>
            </a:r>
            <a:r>
              <a:rPr lang="en-US" sz="1800" dirty="0"/>
              <a:t> layer is occasionally lost or intentionally dropped. </a:t>
            </a:r>
            <a:endParaRPr lang="en-US" sz="1200" dirty="0"/>
          </a:p>
          <a:p>
            <a:pPr marL="0" indent="0">
              <a:buNone/>
            </a:pPr>
            <a:endParaRPr lang="en-US" sz="2800" dirty="0"/>
          </a:p>
        </p:txBody>
      </p:sp>
    </p:spTree>
    <p:extLst>
      <p:ext uri="{BB962C8B-B14F-4D97-AF65-F5344CB8AC3E}">
        <p14:creationId xmlns:p14="http://schemas.microsoft.com/office/powerpoint/2010/main" val="275657262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365</TotalTime>
  <Words>1542</Words>
  <Application>Microsoft Office PowerPoint</Application>
  <PresentationFormat>Widescreen</PresentationFormat>
  <Paragraphs>184</Paragraphs>
  <Slides>17</Slides>
  <Notes>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Calibri</vt:lpstr>
      <vt:lpstr>Calibri Light</vt:lpstr>
      <vt:lpstr>Times New Roman</vt:lpstr>
      <vt:lpstr>Wingdings</vt:lpstr>
      <vt:lpstr>Office Theme</vt:lpstr>
      <vt:lpstr>Outline</vt:lpstr>
      <vt:lpstr>The fundamental benefits and disadvantages of scalable video coding (1/2)</vt:lpstr>
      <vt:lpstr>The fundamental benefits and disadvantages of scalable video coding (2/2)</vt:lpstr>
      <vt:lpstr>SHVC vs SVC</vt:lpstr>
      <vt:lpstr>SHVC in video broadcast (1/2)</vt:lpstr>
      <vt:lpstr>SHVC in video broadcast (2/2)</vt:lpstr>
      <vt:lpstr>SHVC in video streaming (1/2)</vt:lpstr>
      <vt:lpstr>SHVC in video streaming (2/2)</vt:lpstr>
      <vt:lpstr>SHVC in video conferencing (1/2)</vt:lpstr>
      <vt:lpstr>SHVC in video conferencing (2/2)</vt:lpstr>
      <vt:lpstr>SHVC common test conditions</vt:lpstr>
      <vt:lpstr>Spatial scalability (HEVC coded base layer)</vt:lpstr>
      <vt:lpstr>Spatial scalability (AVC coded base layer)</vt:lpstr>
      <vt:lpstr>SNR scalability (HEVC coded base layer)</vt:lpstr>
      <vt:lpstr>Combined scalability (HEVC coded base layer) </vt:lpstr>
      <vt:lpstr>Compared to single-layer coding - Spatial and SNR scalability</vt:lpstr>
      <vt:lpstr>Compared to single-layer coding - Combined scalability</vt:lpstr>
    </vt:vector>
  </TitlesOfParts>
  <Company>Qualcomm Incorporated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Some information on SHVC</dc:title>
  <dc:creator>Ye-Kui Wang</dc:creator>
  <cp:lastModifiedBy>Ye-Kui Wang</cp:lastModifiedBy>
  <cp:revision>42</cp:revision>
  <dcterms:created xsi:type="dcterms:W3CDTF">2014-10-08T00:41:42Z</dcterms:created>
  <dcterms:modified xsi:type="dcterms:W3CDTF">2014-10-28T04:26:35Z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