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5"/>
  </p:notesMasterIdLst>
  <p:handoutMasterIdLst>
    <p:handoutMasterId r:id="rId16"/>
  </p:handoutMasterIdLst>
  <p:sldIdLst>
    <p:sldId id="303" r:id="rId2"/>
    <p:sldId id="706" r:id="rId3"/>
    <p:sldId id="882" r:id="rId4"/>
    <p:sldId id="886" r:id="rId5"/>
    <p:sldId id="885" r:id="rId6"/>
    <p:sldId id="888" r:id="rId7"/>
    <p:sldId id="876" r:id="rId8"/>
    <p:sldId id="878" r:id="rId9"/>
    <p:sldId id="841" r:id="rId10"/>
    <p:sldId id="879" r:id="rId11"/>
    <p:sldId id="889" r:id="rId12"/>
    <p:sldId id="881" r:id="rId13"/>
    <p:sldId id="872" r:id="rId14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6600"/>
    <a:srgbClr val="003300"/>
    <a:srgbClr val="DDEBCF"/>
    <a:srgbClr val="72AF2F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보통 스타일 1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21" autoAdjust="0"/>
    <p:restoredTop sz="94625" autoAdjust="0"/>
  </p:normalViewPr>
  <p:slideViewPr>
    <p:cSldViewPr snapToGrid="0">
      <p:cViewPr varScale="1">
        <p:scale>
          <a:sx n="98" d="100"/>
          <a:sy n="98" d="100"/>
        </p:scale>
        <p:origin x="-108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074"/>
    </p:cViewPr>
  </p:sorterViewPr>
  <p:notesViewPr>
    <p:cSldViewPr snapToGrid="0">
      <p:cViewPr varScale="1">
        <p:scale>
          <a:sx n="65" d="100"/>
          <a:sy n="65" d="100"/>
        </p:scale>
        <p:origin x="3396" y="6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B395CDF6-7426-4F6D-89E1-E3874CC3CFC2}" type="datetime1">
              <a:rPr lang="en-US" altLang="ko-KR"/>
              <a:pPr>
                <a:defRPr/>
              </a:pPr>
              <a:t>8/27/2014</a:t>
            </a:fld>
            <a:endParaRPr lang="en-US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DB089CEA-6360-449C-8DE1-035D52D455E0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984100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9E0DDACC-EF6E-4D94-B81E-4D2F2D811CA3}" type="datetime1">
              <a:rPr lang="en-US" altLang="ko-KR"/>
              <a:pPr>
                <a:defRPr/>
              </a:pPr>
              <a:t>8/27/2014</a:t>
            </a:fld>
            <a:endParaRPr lang="en-US" altLang="ko-KR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417E3024-E5B4-4AF3-9C00-95ABED39F431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930040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AE49277C-7819-4B1B-BE0B-2105756F2F9E}" type="slidenum">
              <a:rPr lang="en-GB" altLang="en-US" sz="1200" smtClean="0">
                <a:latin typeface="Times New Roman" pitchFamily="18" charset="0"/>
                <a:ea typeface="굴림" pitchFamily="50" charset="-127"/>
              </a:rPr>
              <a:pPr/>
              <a:t>1</a:t>
            </a:fld>
            <a:endParaRPr lang="en-GB" altLang="en-US" sz="1200" smtClean="0"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10267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77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35646523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77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4487250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endParaRPr lang="en-US" altLang="ko-KR" sz="1100" b="1" smtClean="0">
              <a:ea typeface="굴림" charset="-127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29" name="Oval 11"/>
          <p:cNvSpPr>
            <a:spLocks noChangeArrowheads="1"/>
          </p:cNvSpPr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fld id="{BEDA0831-B244-40E5-9148-82C8F16ED837}" type="slidenum">
              <a:rPr lang="en-GB" altLang="ko-KR" b="1">
                <a:ea typeface="굴림" pitchFamily="50" charset="-127"/>
              </a:rPr>
              <a:pPr algn="ctr"/>
              <a:t>‹#›</a:t>
            </a:fld>
            <a:endParaRPr lang="en-GB" altLang="ko-KR" b="1">
              <a:ea typeface="굴림" pitchFamily="50" charset="-127"/>
            </a:endParaRPr>
          </a:p>
          <a:p>
            <a:endParaRPr lang="en-GB" altLang="ko-KR">
              <a:ea typeface="굴림" pitchFamily="50" charset="-127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ko-KR">
                <a:solidFill>
                  <a:schemeClr val="bg1"/>
                </a:solidFill>
                <a:ea typeface="굴림" pitchFamily="50" charset="-127"/>
              </a:rPr>
              <a:t>© 3GPP 2012</a:t>
            </a:r>
            <a:endParaRPr lang="en-GB" altLang="ko-KR">
              <a:ea typeface="굴림" pitchFamily="50" charset="-127"/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800" smtClean="0"/>
              <a:t>© 3GPP 2013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50" r:id="rId1"/>
    <p:sldLayoutId id="2147485448" r:id="rId2"/>
    <p:sldLayoutId id="214748544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맑은 고딕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 bwMode="auto">
          <a:xfrm>
            <a:off x="285750" y="1769526"/>
            <a:ext cx="8572500" cy="189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5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1859C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1859C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1859C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1859C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dirty="0" err="1" smtClean="0"/>
              <a:t>Tdoc</a:t>
            </a:r>
            <a:r>
              <a:rPr lang="en-US" altLang="ko-KR" dirty="0" smtClean="0"/>
              <a:t> S4-141060</a:t>
            </a:r>
          </a:p>
          <a:p>
            <a:pPr algn="ctr" eaLnBrk="1" hangingPunct="1">
              <a:defRPr/>
            </a:pPr>
            <a:r>
              <a:rPr lang="en-US" altLang="ko-KR" dirty="0" smtClean="0"/>
              <a:t>SDP Parameters of EVS &amp;</a:t>
            </a:r>
          </a:p>
          <a:p>
            <a:pPr algn="ctr" eaLnBrk="1" hangingPunct="1">
              <a:defRPr/>
            </a:pPr>
            <a:r>
              <a:rPr lang="en-US" altLang="ko-KR" dirty="0" smtClean="0"/>
              <a:t>Session Negotiation Procedures</a:t>
            </a:r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1371600" y="4078442"/>
            <a:ext cx="6400800" cy="20002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3GPP SA4#80bis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August 30-31, 2014, Helsinki, Finland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Agenda Item: </a:t>
            </a:r>
            <a:r>
              <a:rPr lang="en-US" altLang="ko-KR" sz="1400" dirty="0"/>
              <a:t>6</a:t>
            </a:r>
            <a:endParaRPr lang="en-US" altLang="ko-KR" sz="14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Source: Samsung Electronics Co., Ltd.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Document for: Discussion</a:t>
            </a:r>
          </a:p>
          <a:p>
            <a:pPr eaLnBrk="1" hangingPunct="1">
              <a:lnSpc>
                <a:spcPct val="90000"/>
              </a:lnSpc>
            </a:pPr>
            <a:endParaRPr lang="en-US" altLang="ko-KR" sz="14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ko-KR" sz="1200" b="0" dirty="0" smtClean="0"/>
              <a:t>Contact: </a:t>
            </a:r>
            <a:r>
              <a:rPr lang="en-US" altLang="ko-KR" sz="1200" b="0" dirty="0" err="1" smtClean="0"/>
              <a:t>Kyunghun</a:t>
            </a:r>
            <a:r>
              <a:rPr lang="en-US" altLang="ko-KR" sz="1200" b="0" dirty="0" smtClean="0"/>
              <a:t> Jung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1200" b="0" dirty="0" smtClean="0"/>
              <a:t>E-mail: </a:t>
            </a:r>
            <a:r>
              <a:rPr lang="en-US" altLang="ko-KR" sz="1200" b="0" u="sng" dirty="0" smtClean="0">
                <a:solidFill>
                  <a:srgbClr val="0000FF"/>
                </a:solidFill>
              </a:rPr>
              <a:t>kyunghun.jung@samsung.com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2800" b="1" dirty="0" smtClean="0">
                <a:solidFill>
                  <a:srgbClr val="31859C"/>
                </a:solidFill>
                <a:latin typeface="맑은 고딕" pitchFamily="50" charset="-127"/>
              </a:rPr>
              <a:t>Annex B3: Bandwidth Negotiation</a:t>
            </a:r>
            <a:endParaRPr lang="en-GB" altLang="ko-KR" sz="28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13315" name="Rectangle 8"/>
          <p:cNvSpPr>
            <a:spLocks noChangeArrowheads="1"/>
          </p:cNvSpPr>
          <p:nvPr/>
        </p:nvSpPr>
        <p:spPr bwMode="auto">
          <a:xfrm>
            <a:off x="7450138" y="6481763"/>
            <a:ext cx="811212" cy="192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solidFill>
                <a:srgbClr val="000000"/>
              </a:solidFill>
              <a:ea typeface="맑은 고딕" pitchFamily="50" charset="-127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933121"/>
              </p:ext>
            </p:extLst>
          </p:nvPr>
        </p:nvGraphicFramePr>
        <p:xfrm>
          <a:off x="360363" y="3193200"/>
          <a:ext cx="8453437" cy="2742660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10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</a:t>
                      </a: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26.445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bandwidth to be used in the session for the send direction.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has a value from the set: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.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represent narrowband, wideband, super wideband,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fullband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respectively,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represent all bandwidths from narrowband to wideband, super wideband,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fullband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respectively. If not present, all bandwidths are supported.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3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26.114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not offered for a payload type, the answerer may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answer. If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offered for a payload type which is accepted, the answerer shall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in the SDP answer, and the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shall be a subset of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for the payload type in the SDP offer.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10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26.445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bandwidth to be used in the session for the receive direction.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has a value from the set: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.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represent narrowband, wideband, super wideband,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fullband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respectively,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represent all bandwidths from narrowband to wideband, super wideband,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fullband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respectively. If not present, all bandwidths are supported.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3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26.114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not offered for a payload type, the answerer may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for the payload type in the SDP answer. If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offered for a payload type which is accepted, the answerer shall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in the SDP answer, and the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shall be a subset of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offer.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00" y="964800"/>
            <a:ext cx="4903338" cy="19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757114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05361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2800" b="1" dirty="0" smtClean="0">
                <a:solidFill>
                  <a:srgbClr val="31859C"/>
                </a:solidFill>
                <a:latin typeface="맑은 고딕" pitchFamily="50" charset="-127"/>
              </a:rPr>
              <a:t>Annex </a:t>
            </a:r>
            <a:r>
              <a:rPr lang="en-US" altLang="ko-KR" sz="2800" b="1" dirty="0" smtClean="0">
                <a:solidFill>
                  <a:srgbClr val="31859C"/>
                </a:solidFill>
                <a:latin typeface="맑은 고딕" pitchFamily="50" charset="-127"/>
              </a:rPr>
              <a:t>B4: Bi-directional </a:t>
            </a:r>
            <a:r>
              <a:rPr lang="en-US" altLang="ko-KR" sz="2800" b="1" dirty="0" smtClean="0">
                <a:solidFill>
                  <a:srgbClr val="31859C"/>
                </a:solidFill>
                <a:latin typeface="맑은 고딕" pitchFamily="50" charset="-127"/>
              </a:rPr>
              <a:t>Negotiation</a:t>
            </a:r>
            <a:endParaRPr lang="en-GB" altLang="ko-KR" sz="28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13315" name="Rectangle 8"/>
          <p:cNvSpPr>
            <a:spLocks noChangeArrowheads="1"/>
          </p:cNvSpPr>
          <p:nvPr/>
        </p:nvSpPr>
        <p:spPr bwMode="auto">
          <a:xfrm>
            <a:off x="7450138" y="6481763"/>
            <a:ext cx="811212" cy="192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solidFill>
                <a:srgbClr val="000000"/>
              </a:solidFill>
              <a:ea typeface="맑은 고딕" pitchFamily="50" charset="-127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382339"/>
              </p:ext>
            </p:extLst>
          </p:nvPr>
        </p:nvGraphicFramePr>
        <p:xfrm>
          <a:off x="360363" y="3193200"/>
          <a:ext cx="8453437" cy="2590260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14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89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26.445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Specifies the range of bit-rate, in kilobits per second (excluding RTP, UDP, and IP overhead), to be used in the session for the send and the receive directions. Possible value is a hyphen-separated pair of two bit-rates, br1-br2, where br1 is smaller than br2. br1 and br2 have a value from the set: 5.9, 7.2, 8, 9.6, 13.2, 16.4, 24.4, 32, 48, 64, 96, and 128. 5.9 represents the bit-rate of source controlled variable bit-rate (SC-VBR) coding, and 7.2, …, 128 represent the bit-rates of constant bit-rate source coding. If a single bit-rate is used in the session,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 set to the bit-rate. If not present, all bit-rates are supported.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2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26.114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lang="en-GB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replace </a:t>
                      </a:r>
                      <a:r>
                        <a:rPr lang="en-GB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-send and </a:t>
                      </a:r>
                      <a:r>
                        <a:rPr lang="en-GB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br-recv</a:t>
                      </a: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SDP offer or SDP answer when an identical set of bit-rates are used for the send and the receive directions. </a:t>
                      </a:r>
                      <a:r>
                        <a:rPr lang="en-GB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shall not be used with </a:t>
                      </a:r>
                      <a:r>
                        <a:rPr lang="en-GB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-send or </a:t>
                      </a:r>
                      <a:r>
                        <a:rPr lang="en-GB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br-recv</a:t>
                      </a: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the same payload type.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32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26.445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Specifies the bandwidth to be used in the session for the send and the receive directions.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bw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-send has a value from the set: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nb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wb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swb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fb,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nb-wb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nb-swb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and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nb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-fb.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nb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wb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swb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and fb represent narrowband, wideband, super-wideband, and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fullband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respectively, and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nb-wb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nb-swb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and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nb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-fb represent all bandwidths from narrowband to wideband, super-wideband, and </a:t>
                      </a:r>
                      <a:r>
                        <a:rPr lang="en-US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fullband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respectively. If not present, all bandwidths are supported.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2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26.114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lang="en-GB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replace </a:t>
                      </a:r>
                      <a:r>
                        <a:rPr lang="en-GB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-send and </a:t>
                      </a:r>
                      <a:r>
                        <a:rPr lang="en-GB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bw-recv</a:t>
                      </a: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SDP offer or SDP answer when an identical set of bandwidths are used for the send and the receive directions. </a:t>
                      </a:r>
                      <a:r>
                        <a:rPr lang="en-GB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shall not be used with </a:t>
                      </a:r>
                      <a:r>
                        <a:rPr lang="en-GB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-send or </a:t>
                      </a:r>
                      <a:r>
                        <a:rPr lang="en-GB" altLang="ko-KR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bw-recv</a:t>
                      </a: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the same payload type.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412191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76964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2800" b="1" dirty="0" smtClean="0">
                <a:solidFill>
                  <a:srgbClr val="31859C"/>
                </a:solidFill>
                <a:latin typeface="맑은 고딕" pitchFamily="50" charset="-127"/>
              </a:rPr>
              <a:t>Annex C: DTX Control</a:t>
            </a:r>
            <a:endParaRPr lang="en-GB" altLang="ko-KR" sz="28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graphicFrame>
        <p:nvGraphicFramePr>
          <p:cNvPr id="12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311173"/>
              </p:ext>
            </p:extLst>
          </p:nvPr>
        </p:nvGraphicFramePr>
        <p:xfrm>
          <a:off x="360000" y="2724622"/>
          <a:ext cx="8453437" cy="1278900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dtx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</a:t>
                      </a: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26.445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Indicates that discontinuous transmission (DTX) is not used in the session.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26.114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dtx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 is not offered for a payload type, the answerer may include </a:t>
                      </a: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dtx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 for the payload type in the SDP answer. When </a:t>
                      </a: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dtx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 is offered for a payload type which is accepted, the answerer shall not remove </a:t>
                      </a: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dtx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 for the payload type in the SDP answer.</a:t>
                      </a:r>
                      <a:endParaRPr kumimoji="0" lang="en-US" altLang="ko-KR" sz="11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94" name="Rectangle 8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757114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101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2800" b="1" dirty="0" smtClean="0">
                <a:solidFill>
                  <a:srgbClr val="31859C"/>
                </a:solidFill>
                <a:latin typeface="맑은 고딕" pitchFamily="50" charset="-127"/>
              </a:rPr>
              <a:t>Annex D: SDP Offer/Answer Example</a:t>
            </a:r>
            <a:endParaRPr lang="en-GB" altLang="ko-KR" sz="28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8195" name="Rectangle 6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sp>
        <p:nvSpPr>
          <p:cNvPr id="6172" name="Text Box 5"/>
          <p:cNvSpPr txBox="1">
            <a:spLocks noChangeArrowheads="1"/>
          </p:cNvSpPr>
          <p:nvPr/>
        </p:nvSpPr>
        <p:spPr bwMode="auto">
          <a:xfrm>
            <a:off x="477838" y="5483225"/>
            <a:ext cx="8509000" cy="81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lvl="1">
              <a:spcBef>
                <a:spcPct val="50000"/>
              </a:spcBef>
              <a:buFont typeface="Arial" charset="0"/>
              <a:buBlip>
                <a:blip r:embed="rId3"/>
              </a:buBlip>
              <a:defRPr/>
            </a:pP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050" dirty="0" smtClean="0">
                <a:latin typeface="Times New Roman" pitchFamily="18" charset="0"/>
                <a:cs typeface="Times New Roman" pitchFamily="18" charset="0"/>
              </a:rPr>
              <a:t>This example shows the SDP offer when the session is initiated from MTSI client in terminal using fixed access, which supports AMR with the {12.2, 7.4, 5.9 and 4.75} codec mode set and AMR-WB with the {12.65, 8.85 and 6.60} mode set. In addition, EVS, G.722, and PCM codecs are supported.</a:t>
            </a:r>
          </a:p>
          <a:p>
            <a:pPr marL="0" lvl="1">
              <a:spcBef>
                <a:spcPct val="50000"/>
              </a:spcBef>
              <a:buFont typeface="Arial" charset="0"/>
              <a:buBlip>
                <a:blip r:embed="rId3"/>
              </a:buBlip>
              <a:defRPr/>
            </a:pPr>
            <a:r>
              <a:rPr lang="en-GB" altLang="ko-KR" sz="1050" dirty="0" smtClean="0">
                <a:latin typeface="Times New Roman" pitchFamily="18" charset="0"/>
                <a:cs typeface="Times New Roman" pitchFamily="18" charset="0"/>
              </a:rPr>
              <a:t> For EVS, RTP Payload Types 97 and 98 are defined, for example, to initiate a speech session with another MTSI client in terminal using fixed access supporting a bit-rate of 64 kbps or radio access supporting all bit-rates from 5.9 to 24.4 kbps.</a:t>
            </a:r>
            <a:endParaRPr lang="en-US" altLang="ko-KR" sz="105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006371"/>
              </p:ext>
            </p:extLst>
          </p:nvPr>
        </p:nvGraphicFramePr>
        <p:xfrm>
          <a:off x="488950" y="949325"/>
          <a:ext cx="3938588" cy="4341813"/>
        </p:xfrm>
        <a:graphic>
          <a:graphicData uri="http://schemas.openxmlformats.org/drawingml/2006/table">
            <a:tbl>
              <a:tblPr/>
              <a:tblGrid>
                <a:gridCol w="3938588"/>
              </a:tblGrid>
              <a:tr h="236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맑은 고딕" pitchFamily="50" charset="-127"/>
                          <a:cs typeface="Times New Roman" pitchFamily="18" charset="0"/>
                        </a:rPr>
                        <a:t>SDP offer (IPv4)</a:t>
                      </a:r>
                      <a:endParaRPr kumimoji="0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15646" marR="6034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4881">
                <a:tc>
                  <a:txBody>
                    <a:bodyPr/>
                    <a:lstStyle/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m=audio 49152 RTP/AVP 97 98 99 9 100 0 8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a=tcap:1 RTP/AVPF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a=pcfg:1 t=1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b=AS:80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b=RS:0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b=RR:2000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a=rtpmap:97 EVS/16000/1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a=fmtp:97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=64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dtx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-off; max-red=220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a=rtpmap:98 EVS/16000/1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a=fmtp:98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-send=5.9-24.4;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=5.9-24.4;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nb-swb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nb-swb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max-red=220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a=rtpmap:99 AMR-WB/16000/1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a=fmtp:99 mode-set=0,1,2; max-red=0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a=rtpmap:100 AMR/8000/1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a=fmtp:100 mode-set=0,2,4,7; max-red=0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a=rtpmap:9 G722/8000/1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a=rtpmap:0 PCMU/8000/1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a=rtpmap:8 PCMA/8000/1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a=ptime:20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a=maxptime:80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L="15646" marR="6034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330293"/>
              </p:ext>
            </p:extLst>
          </p:nvPr>
        </p:nvGraphicFramePr>
        <p:xfrm>
          <a:off x="4751388" y="949325"/>
          <a:ext cx="4011612" cy="2041525"/>
        </p:xfrm>
        <a:graphic>
          <a:graphicData uri="http://schemas.openxmlformats.org/drawingml/2006/table">
            <a:tbl>
              <a:tblPr/>
              <a:tblGrid>
                <a:gridCol w="4011612"/>
              </a:tblGrid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맑은 고딕" pitchFamily="50" charset="-127"/>
                          <a:cs typeface="Times New Roman" pitchFamily="18" charset="0"/>
                        </a:rPr>
                        <a:t>(1) SDP answer (IPv4)</a:t>
                      </a:r>
                      <a:endParaRPr kumimoji="0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17493" marR="674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5150">
                <a:tc>
                  <a:txBody>
                    <a:bodyPr/>
                    <a:lstStyle/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m=audio 49152 RTP/AVP 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98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b=AS: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41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b=RS:0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b=RR:2000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a=rtpmap:98 EVS/16000/1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a=fmtp:98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-send=13.2-24.4;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=13.2-24.4;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nb-swb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nb-swb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max-red=220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a=ptime:20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a=maxptime:240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L="17493" marR="674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057429"/>
              </p:ext>
            </p:extLst>
          </p:nvPr>
        </p:nvGraphicFramePr>
        <p:xfrm>
          <a:off x="4751388" y="3143250"/>
          <a:ext cx="4011612" cy="2120900"/>
        </p:xfrm>
        <a:graphic>
          <a:graphicData uri="http://schemas.openxmlformats.org/drawingml/2006/table">
            <a:tbl>
              <a:tblPr/>
              <a:tblGrid>
                <a:gridCol w="4011612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맑은 고딕" pitchFamily="50" charset="-127"/>
                          <a:cs typeface="Times New Roman" pitchFamily="18" charset="0"/>
                        </a:rPr>
                        <a:t>(2) SDP answer (IPv4)</a:t>
                      </a:r>
                      <a:endParaRPr kumimoji="0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17493" marR="674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6587">
                <a:tc>
                  <a:txBody>
                    <a:bodyPr/>
                    <a:lstStyle/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m=audio 49152 RTP/AVP 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97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b=AS: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80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b=RS:0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b=RR:2000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a=rtpmap:97 EVS/16000/1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  <a:defRPr/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a=fmtp:97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-send=64;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=64;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dtx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-off; max-red=220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a=ptime:20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a=maxptime:240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L="17493" marR="674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5"/>
          <p:cNvSpPr txBox="1">
            <a:spLocks noChangeArrowheads="1"/>
          </p:cNvSpPr>
          <p:nvPr/>
        </p:nvSpPr>
        <p:spPr bwMode="auto">
          <a:xfrm>
            <a:off x="1134626" y="1191751"/>
            <a:ext cx="6946900" cy="4807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Header Control</a:t>
            </a:r>
            <a:endParaRPr lang="en-US" altLang="ko-KR" sz="20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CMR Control</a:t>
            </a:r>
          </a:p>
          <a:p>
            <a:pPr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  <a:defRPr/>
            </a:pPr>
            <a:r>
              <a:rPr lang="en-US" altLang="ko-K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Channel </a:t>
            </a:r>
            <a:r>
              <a:rPr lang="en-US" altLang="ko-KR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Control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ko-KR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AMR-WB IO Codec Mode Negotiation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Annex</a:t>
            </a:r>
          </a:p>
          <a:p>
            <a:pPr marL="540000" indent="-285750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Changing Network Environments</a:t>
            </a:r>
          </a:p>
          <a:p>
            <a:pPr marL="540000" indent="-285750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Representing Bit-Rates &amp; Bandwidths</a:t>
            </a:r>
          </a:p>
          <a:p>
            <a:pPr marL="540000" indent="-285750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Bit-Rate Negotiation</a:t>
            </a:r>
          </a:p>
          <a:p>
            <a:pPr marL="540000" indent="-285750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Bandwidth </a:t>
            </a:r>
            <a:r>
              <a:rPr lang="en-US" altLang="ko-KR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Negotiation</a:t>
            </a:r>
          </a:p>
          <a:p>
            <a:pPr marL="540000" indent="-285750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Bi-directional Negotiation</a:t>
            </a:r>
            <a:endParaRPr lang="en-US" altLang="ko-KR" sz="1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Arial" panose="020B0604020202020204" pitchFamily="34" charset="0"/>
            </a:endParaRPr>
          </a:p>
          <a:p>
            <a:pPr marL="540000" indent="-285750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DTX Control</a:t>
            </a:r>
          </a:p>
          <a:p>
            <a:pPr marL="540000" indent="-285750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SDP Offer/Answer Example</a:t>
            </a:r>
          </a:p>
        </p:txBody>
      </p:sp>
      <p:sp>
        <p:nvSpPr>
          <p:cNvPr id="4099" name="Rectangle 64"/>
          <p:cNvSpPr txBox="1">
            <a:spLocks/>
          </p:cNvSpPr>
          <p:nvPr/>
        </p:nvSpPr>
        <p:spPr bwMode="auto">
          <a:xfrm>
            <a:off x="304800" y="187325"/>
            <a:ext cx="683418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altLang="ko-KR" sz="3200" b="1">
                <a:solidFill>
                  <a:srgbClr val="31859C"/>
                </a:solidFill>
                <a:latin typeface="맑은 고딕" pitchFamily="50" charset="-127"/>
              </a:rPr>
              <a:t>Content</a:t>
            </a:r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2800" b="1" dirty="0" smtClean="0">
                <a:solidFill>
                  <a:srgbClr val="31859C"/>
                </a:solidFill>
                <a:latin typeface="맑은 고딕" pitchFamily="50" charset="-127"/>
              </a:rPr>
              <a:t>Header Control</a:t>
            </a:r>
            <a:endParaRPr lang="en-GB" altLang="ko-KR" sz="28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15394" name="Rectangle 8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graphicFrame>
        <p:nvGraphicFramePr>
          <p:cNvPr id="8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180985"/>
              </p:ext>
            </p:extLst>
          </p:nvPr>
        </p:nvGraphicFramePr>
        <p:xfrm>
          <a:off x="360000" y="2724622"/>
          <a:ext cx="8453437" cy="1614180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1448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41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header</a:t>
                      </a: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26.445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type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of EVS RTP payload header to be used in the session. header has a value from the set: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0 and 1. 0 and 1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represent header-less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format and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header-full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format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respectively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. If not present, all formats are supported.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header-full format is used, one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byte header-full format and two bytes header-full format can be used interchangeably in the session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.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5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26.114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header is not offered for a payload type, the answerer may include header for the payload type in the SDP answer. When header is offered for a payload type which is accepted, the answerer shall not modify or remove header for the payload type in the SDP answer.</a:t>
                      </a:r>
                      <a:endParaRPr kumimoji="0" lang="en-US" altLang="ko-KR" sz="11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863631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38212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270573"/>
              </p:ext>
            </p:extLst>
          </p:nvPr>
        </p:nvGraphicFramePr>
        <p:xfrm>
          <a:off x="360000" y="2724622"/>
          <a:ext cx="8453437" cy="1446540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cmr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26.445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Indicates that Codec Mode Request (CMR) of RTP payload header is not used in the session.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26.114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cmr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 is not offered for a payload type, the answerer may include </a:t>
                      </a: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cmr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 for the payload type in the SDP answer. When </a:t>
                      </a: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cmr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 is offered for a payload type which is accepted, the answerer shall not remove </a:t>
                      </a: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cmr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 for the payload type in the SDP answer. </a:t>
                      </a:r>
                      <a:r>
                        <a:rPr lang="en-US" altLang="ko-KR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</a:t>
                      </a:r>
                      <a:r>
                        <a:rPr lang="en-US" altLang="ko-KR" sz="11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cmr</a:t>
                      </a:r>
                      <a:r>
                        <a:rPr lang="en-US" altLang="ko-KR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-off is negotiated, the CMR bits for EVS primary mode, Primary mode rate and channel-aware configuration, in the received header-full payload formats shall be ignored.</a:t>
                      </a:r>
                      <a:endParaRPr kumimoji="0" lang="en-US" altLang="ko-KR" sz="11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94" name="Rectangle 8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631140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CMR Control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9247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3200" b="1" dirty="0">
                <a:solidFill>
                  <a:srgbClr val="31859C"/>
                </a:solidFill>
                <a:latin typeface="맑은 고딕" pitchFamily="50" charset="-127"/>
              </a:rPr>
              <a:t>Channel </a:t>
            </a:r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Control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21507" name="Rectangle 8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graphicFrame>
        <p:nvGraphicFramePr>
          <p:cNvPr id="7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00109"/>
              </p:ext>
            </p:extLst>
          </p:nvPr>
        </p:nvGraphicFramePr>
        <p:xfrm>
          <a:off x="360363" y="2725200"/>
          <a:ext cx="8453437" cy="2437910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1" marB="4567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671" marB="4567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1" marB="4567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channel-send</a:t>
                      </a:r>
                    </a:p>
                  </a:txBody>
                  <a:tcPr marL="91448" marR="91448" marT="45671" marB="4567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26.445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1" marB="4567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number and relationship of audio channels to be used in the session for the send direction. channel-send has a value from the set: 0, 1, and 2. 0, 1, and 2 represent mono, dual-mono, and stereo respectively. If not present, mono is supported.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71" marB="4567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2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26.114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71" marB="4567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channel-send is not offered for a payload type, the answerer shall not include channel-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answer. If offered, the value of channel-send shall not be modified when the answerer includes channel-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answer. If a payload type including channel-send=1 or 2 is offered, at least a payload type not including channel-send or including channel-send=0 should also be offered.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1" marB="4567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channel-recv</a:t>
                      </a:r>
                    </a:p>
                  </a:txBody>
                  <a:tcPr marL="91448" marR="91448" marT="45671" marB="4567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26.445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1" marB="4567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number and relationship of audio channels to be used in the session for the receive direction. channel-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has a value from the set: 0, 1, and 2. 0, 1, and 2 represent mono, dual-mono, and stereo respectively. If not present, mono is supported.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71" marB="4567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2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26.114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71" marB="4567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channel-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not offered for a payload type, the answerer shall not include channel-send for the payload type in the SDP answer. If offered, the value of channel-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shall not be modified when the answerer includes channel-send for the payload type in the SDP answer. If a payload type including channel-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=1 or 2 is offered, at least a payload type not including channel-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or including channel-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=0 should also be offered.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1" marB="4567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599958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14327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2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AMR-WB IO Codec Mode Negotiation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11283" name="Rectangle 6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solidFill>
                <a:srgbClr val="000000"/>
              </a:solidFill>
              <a:ea typeface="맑은 고딕" pitchFamily="50" charset="-127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91902"/>
              </p:ext>
            </p:extLst>
          </p:nvPr>
        </p:nvGraphicFramePr>
        <p:xfrm>
          <a:off x="360000" y="2725200"/>
          <a:ext cx="8453437" cy="1797966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1" marB="4566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661" marB="4566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1" marB="4566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mode-set</a:t>
                      </a:r>
                    </a:p>
                  </a:txBody>
                  <a:tcPr marL="91448" marR="91448" marT="45661" marB="4566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26.445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1" marB="4566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Restricts the active codec mode set to a subset of all modes when EVS operates in AMR-WB IO mode, for example, to be able to support transport channels such as GSM or UMTS networks. Possible value is a comma-separated list of modes from the set: 0, ..., 8 (see Table 1a [XXX]). If mode-set is specified, it must be abided, and frames encoded with AMR-WB IO outside of the subset must not be sent in any RTP payload or used in codec mode request signal.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[XXX] 3GPP TS 26.201 "AMR Wideband speech codec; Frame Structure", version 11.0.0 (2012-9), 3rd Generation Partnership Project (3GPP).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1" marB="4566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26.114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1" marB="4566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Times New Roman" pitchFamily="18" charset="0"/>
                      </a:endParaRPr>
                    </a:p>
                  </a:txBody>
                  <a:tcPr marL="91448" marR="91448" marT="45661" marB="4566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56196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8951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sp>
        <p:nvSpPr>
          <p:cNvPr id="5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800" b="1" dirty="0" smtClean="0">
                <a:solidFill>
                  <a:srgbClr val="31859C"/>
                </a:solidFill>
                <a:latin typeface="맑은 고딕" pitchFamily="50" charset="-127"/>
              </a:rPr>
              <a:t>Annex A: Changing Network Environments</a:t>
            </a:r>
            <a:endParaRPr lang="en-GB" altLang="ko-KR" sz="28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78800" y="4376913"/>
            <a:ext cx="8509000" cy="1950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Current procedures for session negotiation, like no mode-set in SDP offer, are defined in Rel-7, with only MTSI client in terminal and MGW in mind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The lowest-end 3GPP access technology in TS 26.114 V12.6.0, EGPRS, can support the maximum bit-rates of AMR and AMR-WB in good channels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As E-UTRAN and EPC were introduced to MTSI, SGSN and GGSN were replaced with a more generic term, PS Domain, from Rel-10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defRPr/>
            </a:pPr>
            <a:endParaRPr lang="en-US" altLang="ko-KR" sz="105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 In Rel-12, MTSI client in terminal using fixed access was introduced, which may require higher but fixed bit-rates and bandwidths, e.g., 64 kbps at WB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In Rel-12, EVS was introduced, whose highest bit-rate is twice the transport capability of EDGE (maximum 61.85 kbps at MCS-9, no channel coding)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EVS supports dual-mono (or stereo), whose parameters reflecting local situations need to be taken into account in session negotiation (SDP offer)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Support of multi-channel necessitates asymmetric bit-rate/bandwidth negotiation, e.g., when only a UE is connected to a stereo headset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0" y="977213"/>
            <a:ext cx="889635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6300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sp>
        <p:nvSpPr>
          <p:cNvPr id="5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800" b="1" dirty="0" smtClean="0">
                <a:solidFill>
                  <a:srgbClr val="31859C"/>
                </a:solidFill>
                <a:latin typeface="맑은 고딕" pitchFamily="50" charset="-127"/>
              </a:rPr>
              <a:t>Annex B1: Representing Bit-Rates &amp; Bandwidths</a:t>
            </a:r>
            <a:endParaRPr lang="en-GB" altLang="ko-KR" sz="28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graphicFrame>
        <p:nvGraphicFramePr>
          <p:cNvPr id="6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5019"/>
              </p:ext>
            </p:extLst>
          </p:nvPr>
        </p:nvGraphicFramePr>
        <p:xfrm>
          <a:off x="617665" y="1083554"/>
          <a:ext cx="7852421" cy="167640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531519"/>
                <a:gridCol w="1531519"/>
                <a:gridCol w="1531519"/>
                <a:gridCol w="3257864"/>
              </a:tblGrid>
              <a:tr h="3067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Codec</a:t>
                      </a:r>
                      <a:r>
                        <a:rPr lang="en-US" altLang="ko-KR" sz="1000" baseline="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Type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Source</a:t>
                      </a:r>
                    </a:p>
                    <a:p>
                      <a:pPr algn="ctr" latinLnBrk="1"/>
                      <a:r>
                        <a:rPr lang="en-US" altLang="ko-KR" sz="1000" baseline="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Bandwidth (Hz)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Sampling</a:t>
                      </a:r>
                      <a:r>
                        <a:rPr lang="en-US" altLang="ko-KR" sz="1000" baseline="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Rate</a:t>
                      </a:r>
                    </a:p>
                    <a:p>
                      <a:pPr algn="ctr" latinLnBrk="1"/>
                      <a:r>
                        <a:rPr lang="en-US" altLang="ko-KR" sz="1000" baseline="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(samples/s)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Bit-rate (kbps)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1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Narrow Band (NB)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20 ~ 4,000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8,000 (</a:t>
                      </a:r>
                      <a:r>
                        <a:rPr lang="en-US" altLang="ko-KR" sz="1000" dirty="0" err="1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nb</a:t>
                      </a:r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5.9, 7.2, 8, 9.6, 13.2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1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Wide Band (WB)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20 ~ 8,000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16,000 (</a:t>
                      </a:r>
                      <a:r>
                        <a:rPr lang="en-US" altLang="ko-KR" sz="100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wb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5.9, 7.2, 8, 9.6, 13.2, 16.4, 24.4, 32, 48, 64, 96, 128,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AMR-WB Interoperable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Mode (6.6~23.85)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1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Super Wide Band (SWB)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20 ~ 16,000 (14,000*)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32,000 (</a:t>
                      </a:r>
                      <a:r>
                        <a:rPr lang="en-US" altLang="ko-KR" sz="100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swb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13.2*, 16.4, 24.4, 32, 48, 64, 96, 128</a:t>
                      </a:r>
                      <a:endParaRPr lang="ko-KR" altLang="en-US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1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Full Band (FB)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20 ~ 20,000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48,000 (</a:t>
                      </a:r>
                      <a:r>
                        <a:rPr lang="en-US" altLang="ko-KR" sz="100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fb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16.4, 24.4, 32, 48, 64, 96, 128</a:t>
                      </a:r>
                      <a:endParaRPr lang="ko-KR" altLang="en-US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78800" y="3016660"/>
            <a:ext cx="8509000" cy="3404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Each codec mode of EVS AMR-WB IO mode can be represented with 0, …, 8 as in the legacy AMR-WB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To avoid confusion with EVS AMR-WB IO mode, and to save space in SDP, bit-rate in kbps can be used to represent the bit-rates of EVS Primary mode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Representing bit-rate in kbps also increases readability, making (human) inspection of SDP easier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defRPr/>
            </a:pPr>
            <a:endParaRPr lang="en-US" altLang="ko-KR" sz="105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With a large bit-rate range of 5.9-128 kbps, service plan may partition the range into smaller ranges for each payload type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Bit-rates can be compactly represented as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when a bit-rate is used, and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when equal to or more than two consecutive bit-rates are used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When representing equal to or more than three consecutive bit-rates,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will be more economical than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or other expressions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Multiple ranges of bit-rates can be offered with multiple payload types, each of which can be defined for radio, fixed, multi-channel, …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defRPr/>
            </a:pPr>
            <a:endParaRPr lang="en-US" altLang="ko-KR" sz="105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With a large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bandwidth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range of </a:t>
            </a:r>
            <a:r>
              <a:rPr lang="en-US" altLang="ko-KR" sz="105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nb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-fb, the range may be partitioned into smaller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ranges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that match the bit-rates of each payload type</a:t>
            </a:r>
            <a:endParaRPr lang="en-US" altLang="ko-KR" sz="105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Bandwidths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can be compactly represented as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when a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bandwidth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is used, and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when equal to or more than two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bandwidths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are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used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When representing more than two bandwidths,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will be more economical than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or other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expressions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defRPr/>
            </a:pPr>
            <a:endParaRPr lang="en-US" altLang="ko-KR" sz="105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Bit-rates and bandwidths of EVS Primary mode need to be represented in a compact and consistent fashion, for send and receive directions separately</a:t>
            </a:r>
            <a:endParaRPr lang="en-US" altLang="ko-KR" sz="105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5457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2800" b="1" dirty="0" smtClean="0">
                <a:solidFill>
                  <a:srgbClr val="31859C"/>
                </a:solidFill>
                <a:latin typeface="맑은 고딕" pitchFamily="50" charset="-127"/>
              </a:rPr>
              <a:t>Annex B2: Bit-Rate </a:t>
            </a:r>
            <a:r>
              <a:rPr lang="en-US" altLang="ko-KR" sz="2800" b="1" dirty="0">
                <a:solidFill>
                  <a:srgbClr val="31859C"/>
                </a:solidFill>
                <a:latin typeface="맑은 고딕" pitchFamily="50" charset="-127"/>
              </a:rPr>
              <a:t>Negotiation</a:t>
            </a:r>
            <a:endParaRPr lang="en-GB" altLang="ko-KR" sz="28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7450138" y="6481763"/>
            <a:ext cx="811212" cy="192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solidFill>
                <a:srgbClr val="000000"/>
              </a:solidFill>
              <a:ea typeface="맑은 고딕" pitchFamily="50" charset="-127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861414"/>
              </p:ext>
            </p:extLst>
          </p:nvPr>
        </p:nvGraphicFramePr>
        <p:xfrm>
          <a:off x="360000" y="3193064"/>
          <a:ext cx="8453437" cy="3047520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Description</a:t>
                      </a:r>
                      <a:endParaRPr kumimoji="0" lang="en-US" altLang="ko-K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078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</a:t>
                      </a: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26.445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range of bit-rate, in kilobits per second (excluding RTP, UDP, and IP overhead), to be used in the session for the send direction. Possible value is a hyphen-separated pair of two bit-rates, br1-br2, where br1 is smaller than br2. br1 and br2 have a value from the set: 5.9, 7.2, 8, 9.6, 13.2, 16.4, 24.4, 32, 48, 64, 96, and 128. 5.9 represents the bit-rate of source controlled variable bit-rate (SC-VBR) coding, and 7.2, …, 128 represent the bit-rates of constant bit-rate source coding. If a single bit-rate is used in the session,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set to the bit-rate. 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If not present, all bit-rates are supported.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0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26.114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not offered for a payload type, the answerer may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answer.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offered for a payload type which is accepted, the answerer shall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in the SDP answer, and the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shall be a subset of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for the payload type in the SDP offer.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078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26.445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range of bit-rate, in kilobits per second (excluding RTP, UDP, and IP overhead), to be used in the session for the receive direction. Possible value is a hyphen-separated pair of two bit-rates, br1-br2, where br1 is smaller than br2. br1 and br2 have a value from the set: 5.9, 7.2, 8, 9.6, 13.2, 16.4, 24.4, 32, 48, 64, 96, and 128. 5.9 represents the bit-rate of source controlled variable bit-rate (SC-VBR) coding, and 7.2, …, 128 represent the bit-rates of constant bit-rate source coding. If a single bit-rate is used in the session,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set to the bit-rate. 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If not present, all bit-rates are supported.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0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TS 26.114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not offered for a payload type, the answerer may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for the payload type in the SDP answer.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offered for a payload type which is accepted, the answerer shall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in the SDP answer, and the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shall be a subset of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offer.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50338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00" y="964800"/>
            <a:ext cx="4885177" cy="19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68466</TotalTime>
  <Words>2837</Words>
  <Application>Microsoft Office PowerPoint</Application>
  <PresentationFormat>화면 슬라이드 쇼(4:3)</PresentationFormat>
  <Paragraphs>271</Paragraphs>
  <Slides>13</Slides>
  <Notes>11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4" baseType="lpstr"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Voice over Long Term Evolution (VoLTE)  2013년 12월 13일</dc:title>
  <dc:creator>rentpc</dc:creator>
  <cp:lastModifiedBy>Windows 사용자</cp:lastModifiedBy>
  <cp:revision>1856</cp:revision>
  <cp:lastPrinted>2014-07-17T08:07:00Z</cp:lastPrinted>
  <dcterms:created xsi:type="dcterms:W3CDTF">2008-08-30T09:32:10Z</dcterms:created>
  <dcterms:modified xsi:type="dcterms:W3CDTF">2014-08-27T11:49:36Z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(10)HOpFTcvJ5a96J8ivpF9R4NgbAJwmnOYr9tDixl71UW3ffpEeJHobrU3SW709BLXtGkJ/KoL3_x000d_
WCJ94/7rcTtRVdWEJNDY7wbgWqG3aADIfSvsz5/eE0Bsqn5CkEVPZ21Uc2p8rw3m8HmD1QA9_x000d_
EgOQCQ51LLBWKRQ4fW+ZWrFkSxazoakIf8NisG41oHEK/Thh3xXSH9JQiHmwZQgalSseRNNa_x000d_
4+4GXw4Sa2oDDeNKNl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fHy/9yJIUucAWGHsS5TowYfVG0RIMktF33uqNvC/vdUS10d/otX+GD_x000d_
lyFjT8ysz5a32qy5XWhRqhuAWgLM5LU7nbHyMR9JiE9uU6uJ2YH6+h1OqWE1QPCdzpD4m4G0_x000d_
eBur1FLhbSt6oRVGl2z3hjTSfZKBqWOZWQTgkWHscmB2B4eXJuKHxbSUuLADWEEq6El42Qel_x000d_
AdodkspUsr6nd9EPPiR0eYUD5QbbXmeLza1G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pdgrMtN/S0CiUXLqJdQHd/mLD3q68RuUsnak_x000d_
RTRd+QVoyI0ySzKvsnm7itc/qQVLs8hxhZfcNOjKZTUeuwWP0smbkmCBwtPBuUaq4dxM8PRK_x000d_
wOXm2h81s12teVbtrgVvgT/9A9Uv4ybjgNh36UMO+LdBZ7uPXHWKGj57zih7DGZeZC9gfpwv_x000d_
XIiD2WzPpB6HDa/LeTKslXQYl+5Vp3TNsdVFMulgaeZFttSkZ+KC/z</vt:lpwstr>
  </property>
  <property fmtid="{D5CDD505-2E9C-101B-9397-08002B2CF9AE}" pid="7" name="_ms_pID_7253433">
    <vt:lpwstr>RUwecu7Dm8Yycrb23E_x000d_
QxJviwuaac8KAmGjd6Le6O0A2+MSllifGYgRszID16ksmEffTr8ol6HEEdqxdFTWdRGBYqUK_x000d_
HnFXlLT+7+VzRGvjwkDU4phWTPRnhRMXCU3r9oZxE29s4+lCSqLByFM67m5HpwzaW9C0AxtR_x000d_
WfllMz5lCEvz/5XZDVKjV2kmZqcSIRSYLpIbIj7eJeLq4d180utBCeczRdc95MvcqUEqXkO6</vt:lpwstr>
  </property>
  <property fmtid="{D5CDD505-2E9C-101B-9397-08002B2CF9AE}" pid="8" name="_ms_pID_7253434">
    <vt:lpwstr>_x000d_
S0hR768POlpchCVhRmuh/jAEMeXusBsiHlu+Eq9Iz3eNUVHIlujB4avHbHiZo7yZItjKQGhf_x000d_
AOQy1v7fCrNk3IfJmIrCWSkDCpbeQz4WjWDY/dVrTYdmxiC1OmUVa5fB4TInWIFggi8ZgtiV_x000d_
ieESFfunRnlgXVi+JOIJm6atSGZHYwJMT94OqIPGsplGgJEenoGHzwZTRU5x0tSJcr7orHVy_x000d_
cDZA957g25qxtYjb</vt:lpwstr>
  </property>
  <property fmtid="{D5CDD505-2E9C-101B-9397-08002B2CF9AE}" pid="9" name="_ms_pID_7253435">
    <vt:lpwstr>xmiepCKDWogDqZO1uPGuRqGXU2HbMdfBHttuQ/NPu8AkN/lY7Uq2qGWG_x000d_
UhG6+UBRrU94AdOcO4UlNCIoUDPm/gsKXtCRHeV+yhkttg+pNn3wb1U5C4JAxMWrKtSZXl1T_x000d_
TJB6+13g/KnQQJrrVE3YqF3m9E9Nh/Uofy7imUsWu8c66g1Oj15WUp2FZCoXqgtXz8fT72oN_x000d_
x3FcOAQoLnuAGlV7DuUMoA4+bhQKRCpNVR</vt:lpwstr>
  </property>
  <property fmtid="{D5CDD505-2E9C-101B-9397-08002B2CF9AE}" pid="10" name="_ms_pID_7253436">
    <vt:lpwstr>AXaRWm7zuaVWOvIymgR2dJu8ztVrfRuggJ/ARK_x000d_
Q5ow0TPc0sAg+qQnJ99qpMj98wIb6B5aPAOn+DlOf5Y/udwfU5VNtI1CQW9yBU+ZjSzdW5wx_x000d_
jGR/C6UvueXL2izEl5g1dcGxvG9Gb8QWpFKkvkLojq8SD0is9EYD6bWfH2ApvGd8W/UWhDYr_x000d_
o8wC4R7wVk4ru+xE8wNGHMA7GONnq/cKh/MQ+ItzJKQO9Pb74iy8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EGGTPtcqA19BxaB+iN0h_x000d_
t80vmu36lk/STf2v1hcbMu0eqsQuPpoDgPOsXCCcWSY+unXrkQfXwyzD2dp2WXUKY1cDdcq6_x000d_
erv1Un9wufMnkfwCEkNflEtlNqksMWy/qqDg17lDnQW4clrGnButK0uX/EGFciADE6YpLAyQ_x000d_
kWtjGkqO+uT9WVUQyez0tWHRsQWZOloZK2ENe2kJUpeGhLQe7fMHwbOy0A/mLdHLjtvaGC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e5_x000d_
Vj82lzqXMwVAcWCBjDhXLrSGPCA6DNLZE8bkdoGgE3DK7TUiiSAwiOj5fQdMMpI3pj6sVIS2_x000d_
ajG3i09hcR+qQk/0l7hUgGZTiBIJ6B3i/xHgwMSUrzYNllI39KbDcjuZN3WUkqrM+Q6A+S/F_x000d_
SKZS+NfMFy8wTz36S9vcWmartOwyrnPC0DTOdbG7d9XP4OOaV8tEtTHgOHs4FTqs3WVbh5wZ_x000d_
2DJVlrTbkDK02I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BibhYDlJD5</vt:lpwstr>
  </property>
  <property fmtid="{D5CDD505-2E9C-101B-9397-08002B2CF9AE}" pid="21" name="_ms_pID_7253439_00">
    <vt:lpwstr>_ms_pID_7253439</vt:lpwstr>
  </property>
  <property fmtid="{D5CDD505-2E9C-101B-9397-08002B2CF9AE}" pid="22" name="sflag">
    <vt:lpwstr>1386518032</vt:lpwstr>
  </property>
</Properties>
</file>