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19" r:id="rId5"/>
    <p:sldMasterId id="2147484166" r:id="rId6"/>
  </p:sldMasterIdLst>
  <p:notesMasterIdLst>
    <p:notesMasterId r:id="rId51"/>
  </p:notesMasterIdLst>
  <p:handoutMasterIdLst>
    <p:handoutMasterId r:id="rId52"/>
  </p:handoutMasterIdLst>
  <p:sldIdLst>
    <p:sldId id="268" r:id="rId7"/>
    <p:sldId id="336" r:id="rId8"/>
    <p:sldId id="305" r:id="rId9"/>
    <p:sldId id="356" r:id="rId10"/>
    <p:sldId id="308" r:id="rId11"/>
    <p:sldId id="309" r:id="rId12"/>
    <p:sldId id="339" r:id="rId13"/>
    <p:sldId id="349" r:id="rId14"/>
    <p:sldId id="324" r:id="rId15"/>
    <p:sldId id="348" r:id="rId16"/>
    <p:sldId id="350" r:id="rId17"/>
    <p:sldId id="351" r:id="rId18"/>
    <p:sldId id="352" r:id="rId19"/>
    <p:sldId id="353" r:id="rId20"/>
    <p:sldId id="354" r:id="rId21"/>
    <p:sldId id="340" r:id="rId22"/>
    <p:sldId id="310" r:id="rId23"/>
    <p:sldId id="331" r:id="rId24"/>
    <p:sldId id="311" r:id="rId25"/>
    <p:sldId id="341" r:id="rId26"/>
    <p:sldId id="312" r:id="rId27"/>
    <p:sldId id="328" r:id="rId28"/>
    <p:sldId id="329" r:id="rId29"/>
    <p:sldId id="313" r:id="rId30"/>
    <p:sldId id="342" r:id="rId31"/>
    <p:sldId id="314" r:id="rId32"/>
    <p:sldId id="330" r:id="rId33"/>
    <p:sldId id="343" r:id="rId34"/>
    <p:sldId id="315" r:id="rId35"/>
    <p:sldId id="332" r:id="rId36"/>
    <p:sldId id="333" r:id="rId37"/>
    <p:sldId id="316" r:id="rId38"/>
    <p:sldId id="344" r:id="rId39"/>
    <p:sldId id="317" r:id="rId40"/>
    <p:sldId id="318" r:id="rId41"/>
    <p:sldId id="319" r:id="rId42"/>
    <p:sldId id="320" r:id="rId43"/>
    <p:sldId id="362" r:id="rId44"/>
    <p:sldId id="321" r:id="rId45"/>
    <p:sldId id="345" r:id="rId46"/>
    <p:sldId id="322" r:id="rId47"/>
    <p:sldId id="326" r:id="rId48"/>
    <p:sldId id="327" r:id="rId49"/>
    <p:sldId id="346" r:id="rId50"/>
  </p:sldIdLst>
  <p:sldSz cx="9144000" cy="6858000" type="screen4x3"/>
  <p:notesSz cx="6985000" cy="92837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66FF99"/>
    <a:srgbClr val="F2FF16"/>
    <a:srgbClr val="224F8B"/>
    <a:srgbClr val="1668B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58" autoAdjust="0"/>
    <p:restoredTop sz="94660"/>
  </p:normalViewPr>
  <p:slideViewPr>
    <p:cSldViewPr snapToGrid="0" snapToObjects="1">
      <p:cViewPr>
        <p:scale>
          <a:sx n="100" d="100"/>
          <a:sy n="100" d="100"/>
        </p:scale>
        <p:origin x="-656" y="-8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50" Type="http://schemas.openxmlformats.org/officeDocument/2006/relationships/slide" Target="slides/slide44.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3027363" cy="46355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956050" y="0"/>
            <a:ext cx="3027363" cy="463550"/>
          </a:xfrm>
          <a:prstGeom prst="rect">
            <a:avLst/>
          </a:prstGeom>
        </p:spPr>
        <p:txBody>
          <a:bodyPr vert="horz" lIns="91440" tIns="45720" rIns="91440" bIns="45720" rtlCol="0"/>
          <a:lstStyle>
            <a:lvl1pPr algn="r">
              <a:defRPr sz="1200"/>
            </a:lvl1pPr>
          </a:lstStyle>
          <a:p>
            <a:fld id="{2EB8539D-D461-B143-AC33-99076781D317}" type="datetimeFigureOut">
              <a:rPr lang="de-DE" smtClean="0"/>
              <a:t>1/22/13</a:t>
            </a:fld>
            <a:endParaRPr lang="de-DE"/>
          </a:p>
        </p:txBody>
      </p:sp>
      <p:sp>
        <p:nvSpPr>
          <p:cNvPr id="4" name="Fußzeilenplatzhalter 3"/>
          <p:cNvSpPr>
            <a:spLocks noGrp="1"/>
          </p:cNvSpPr>
          <p:nvPr>
            <p:ph type="ftr" sz="quarter" idx="2"/>
          </p:nvPr>
        </p:nvSpPr>
        <p:spPr>
          <a:xfrm>
            <a:off x="0" y="8818563"/>
            <a:ext cx="3027363" cy="46355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956050" y="8818563"/>
            <a:ext cx="3027363" cy="463550"/>
          </a:xfrm>
          <a:prstGeom prst="rect">
            <a:avLst/>
          </a:prstGeom>
        </p:spPr>
        <p:txBody>
          <a:bodyPr vert="horz" lIns="91440" tIns="45720" rIns="91440" bIns="45720" rtlCol="0" anchor="b"/>
          <a:lstStyle>
            <a:lvl1pPr algn="r">
              <a:defRPr sz="1200"/>
            </a:lvl1pPr>
          </a:lstStyle>
          <a:p>
            <a:fld id="{31C46FD3-8E99-0C46-99F5-661AE01C42F2}" type="slidenum">
              <a:rPr lang="de-DE" smtClean="0"/>
              <a:t>‹Nr.›</a:t>
            </a:fld>
            <a:endParaRPr lang="de-DE"/>
          </a:p>
        </p:txBody>
      </p:sp>
    </p:spTree>
    <p:extLst>
      <p:ext uri="{BB962C8B-B14F-4D97-AF65-F5344CB8AC3E}">
        <p14:creationId xmlns:p14="http://schemas.microsoft.com/office/powerpoint/2010/main" val="123561827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0"/>
            <a:ext cx="3026833" cy="464185"/>
          </a:xfrm>
          <a:prstGeom prst="rect">
            <a:avLst/>
          </a:prstGeom>
        </p:spPr>
        <p:txBody>
          <a:bodyPr vert="horz" lIns="92958" tIns="46479" rIns="92958" bIns="46479" rtlCol="0"/>
          <a:lstStyle>
            <a:lvl1pPr algn="r">
              <a:defRPr sz="1200"/>
            </a:lvl1pPr>
          </a:lstStyle>
          <a:p>
            <a:fld id="{37DFEDBF-25F3-4962-88BC-7306E4C7F11D}" type="datetimeFigureOut">
              <a:rPr lang="en-US" smtClean="0"/>
              <a:t>1/22/13</a:t>
            </a:fld>
            <a:endParaRPr lang="en-US"/>
          </a:p>
        </p:txBody>
      </p:sp>
      <p:sp>
        <p:nvSpPr>
          <p:cNvPr id="4" name="Slide Image Placeholder 3"/>
          <p:cNvSpPr>
            <a:spLocks noGrp="1" noRot="1" noChangeAspect="1"/>
          </p:cNvSpPr>
          <p:nvPr>
            <p:ph type="sldImg" idx="2"/>
          </p:nvPr>
        </p:nvSpPr>
        <p:spPr>
          <a:xfrm>
            <a:off x="1171575" y="696913"/>
            <a:ext cx="4641850" cy="3481387"/>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09758"/>
            <a:ext cx="5588000" cy="4177665"/>
          </a:xfrm>
          <a:prstGeom prst="rect">
            <a:avLst/>
          </a:prstGeom>
        </p:spPr>
        <p:txBody>
          <a:bodyPr vert="horz" lIns="92958" tIns="46479" rIns="92958" bIns="4647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4185"/>
          </a:xfrm>
          <a:prstGeom prst="rect">
            <a:avLst/>
          </a:prstGeom>
        </p:spPr>
        <p:txBody>
          <a:bodyPr vert="horz" lIns="92958" tIns="46479" rIns="92958" bIns="46479" rtlCol="0" anchor="b"/>
          <a:lstStyle>
            <a:lvl1pPr algn="r">
              <a:defRPr sz="1200"/>
            </a:lvl1pPr>
          </a:lstStyle>
          <a:p>
            <a:fld id="{2ED7C50F-071E-4D3B-9A71-41D99FA7C3E5}" type="slidenum">
              <a:rPr lang="en-US" smtClean="0"/>
              <a:t>‹Nr.›</a:t>
            </a:fld>
            <a:endParaRPr lang="en-US"/>
          </a:p>
        </p:txBody>
      </p:sp>
    </p:spTree>
    <p:extLst>
      <p:ext uri="{BB962C8B-B14F-4D97-AF65-F5344CB8AC3E}">
        <p14:creationId xmlns:p14="http://schemas.microsoft.com/office/powerpoint/2010/main" val="306581703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p:spPr>
        <p:txBody>
          <a:bodyPr/>
          <a:lstStyle/>
          <a:p>
            <a:endParaRPr lang="en-US" dirty="0" smtClean="0"/>
          </a:p>
        </p:txBody>
      </p:sp>
      <p:sp>
        <p:nvSpPr>
          <p:cNvPr id="7172" name="Slide Number Placeholder 3"/>
          <p:cNvSpPr>
            <a:spLocks noGrp="1"/>
          </p:cNvSpPr>
          <p:nvPr>
            <p:ph type="sldNum" sz="quarter" idx="5"/>
          </p:nvPr>
        </p:nvSpPr>
        <p:spPr>
          <a:noFill/>
        </p:spPr>
        <p:txBody>
          <a:bodyPr/>
          <a:lstStyle/>
          <a:p>
            <a:fld id="{32FF9B71-1F4C-4AF7-B01D-8B54B032DBD3}" type="slidenum">
              <a:rPr lang="en-US" smtClean="0"/>
              <a:pPr/>
              <a:t>3</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D7C50F-071E-4D3B-9A71-41D99FA7C3E5}" type="slidenum">
              <a:rPr lang="en-US" smtClean="0"/>
              <a:t>36</a:t>
            </a:fld>
            <a:endParaRPr lang="en-US"/>
          </a:p>
        </p:txBody>
      </p:sp>
    </p:spTree>
    <p:extLst>
      <p:ext uri="{BB962C8B-B14F-4D97-AF65-F5344CB8AC3E}">
        <p14:creationId xmlns:p14="http://schemas.microsoft.com/office/powerpoint/2010/main" val="977101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p:spPr>
        <p:txBody>
          <a:bodyPr/>
          <a:lstStyle/>
          <a:p>
            <a:endParaRPr lang="en-US" dirty="0" smtClean="0"/>
          </a:p>
        </p:txBody>
      </p:sp>
      <p:sp>
        <p:nvSpPr>
          <p:cNvPr id="7172" name="Slide Number Placeholder 3"/>
          <p:cNvSpPr>
            <a:spLocks noGrp="1"/>
          </p:cNvSpPr>
          <p:nvPr>
            <p:ph type="sldNum" sz="quarter" idx="5"/>
          </p:nvPr>
        </p:nvSpPr>
        <p:spPr>
          <a:noFill/>
        </p:spPr>
        <p:txBody>
          <a:bodyPr/>
          <a:lstStyle/>
          <a:p>
            <a:fld id="{32FF9B71-1F4C-4AF7-B01D-8B54B032DBD3}" type="slidenum">
              <a:rPr lang="en-US" smtClean="0"/>
              <a:pPr/>
              <a:t>4</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750AA1BE-3028-48AE-8DFB-9CA7FD01A0BE}" type="slidenum">
              <a:rPr lang="en-US"/>
              <a:pPr/>
              <a:t>18</a:t>
            </a:fld>
            <a:endParaRPr lang="en-US"/>
          </a:p>
        </p:txBody>
      </p:sp>
      <p:sp>
        <p:nvSpPr>
          <p:cNvPr id="21507" name="Rectangle 2"/>
          <p:cNvSpPr>
            <a:spLocks noGrp="1" noRot="1" noChangeAspect="1" noChangeArrowheads="1" noTextEdit="1"/>
          </p:cNvSpPr>
          <p:nvPr>
            <p:ph type="sldImg"/>
          </p:nvPr>
        </p:nvSpPr>
        <p:spPr>
          <a:xfrm>
            <a:off x="1176338" y="698500"/>
            <a:ext cx="4640262" cy="3479800"/>
          </a:xfrm>
          <a:ln/>
        </p:spPr>
      </p:sp>
      <p:sp>
        <p:nvSpPr>
          <p:cNvPr id="21508" name="Rectangle 3"/>
          <p:cNvSpPr>
            <a:spLocks noGrp="1" noChangeArrowheads="1"/>
          </p:cNvSpPr>
          <p:nvPr>
            <p:ph type="body" idx="1"/>
          </p:nvPr>
        </p:nvSpPr>
        <p:spPr>
          <a:xfrm>
            <a:off x="931334" y="4409759"/>
            <a:ext cx="5122334" cy="4176054"/>
          </a:xfrm>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750AA1BE-3028-48AE-8DFB-9CA7FD01A0BE}" type="slidenum">
              <a:rPr lang="en-US"/>
              <a:pPr/>
              <a:t>22</a:t>
            </a:fld>
            <a:endParaRPr lang="en-US"/>
          </a:p>
        </p:txBody>
      </p:sp>
      <p:sp>
        <p:nvSpPr>
          <p:cNvPr id="21507" name="Rectangle 2"/>
          <p:cNvSpPr>
            <a:spLocks noGrp="1" noRot="1" noChangeAspect="1" noChangeArrowheads="1" noTextEdit="1"/>
          </p:cNvSpPr>
          <p:nvPr>
            <p:ph type="sldImg"/>
          </p:nvPr>
        </p:nvSpPr>
        <p:spPr>
          <a:xfrm>
            <a:off x="1176338" y="698500"/>
            <a:ext cx="4640262" cy="3479800"/>
          </a:xfrm>
          <a:ln/>
        </p:spPr>
      </p:sp>
      <p:sp>
        <p:nvSpPr>
          <p:cNvPr id="21508" name="Rectangle 3"/>
          <p:cNvSpPr>
            <a:spLocks noGrp="1" noChangeArrowheads="1"/>
          </p:cNvSpPr>
          <p:nvPr>
            <p:ph type="body" idx="1"/>
          </p:nvPr>
        </p:nvSpPr>
        <p:spPr>
          <a:xfrm>
            <a:off x="931334" y="4409759"/>
            <a:ext cx="5122334" cy="4176054"/>
          </a:xfrm>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750AA1BE-3028-48AE-8DFB-9CA7FD01A0BE}" type="slidenum">
              <a:rPr lang="en-US"/>
              <a:pPr/>
              <a:t>23</a:t>
            </a:fld>
            <a:endParaRPr lang="en-US"/>
          </a:p>
        </p:txBody>
      </p:sp>
      <p:sp>
        <p:nvSpPr>
          <p:cNvPr id="21507" name="Rectangle 2"/>
          <p:cNvSpPr>
            <a:spLocks noGrp="1" noRot="1" noChangeAspect="1" noChangeArrowheads="1" noTextEdit="1"/>
          </p:cNvSpPr>
          <p:nvPr>
            <p:ph type="sldImg"/>
          </p:nvPr>
        </p:nvSpPr>
        <p:spPr>
          <a:xfrm>
            <a:off x="1176338" y="698500"/>
            <a:ext cx="4640262" cy="3479800"/>
          </a:xfrm>
          <a:ln/>
        </p:spPr>
      </p:sp>
      <p:sp>
        <p:nvSpPr>
          <p:cNvPr id="21508" name="Rectangle 3"/>
          <p:cNvSpPr>
            <a:spLocks noGrp="1" noChangeArrowheads="1"/>
          </p:cNvSpPr>
          <p:nvPr>
            <p:ph type="body" idx="1"/>
          </p:nvPr>
        </p:nvSpPr>
        <p:spPr>
          <a:xfrm>
            <a:off x="931334" y="4409759"/>
            <a:ext cx="5122334" cy="4176054"/>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750AA1BE-3028-48AE-8DFB-9CA7FD01A0BE}" type="slidenum">
              <a:rPr lang="en-US"/>
              <a:pPr/>
              <a:t>27</a:t>
            </a:fld>
            <a:endParaRPr lang="en-US"/>
          </a:p>
        </p:txBody>
      </p:sp>
      <p:sp>
        <p:nvSpPr>
          <p:cNvPr id="21507" name="Rectangle 2"/>
          <p:cNvSpPr>
            <a:spLocks noGrp="1" noRot="1" noChangeAspect="1" noChangeArrowheads="1" noTextEdit="1"/>
          </p:cNvSpPr>
          <p:nvPr>
            <p:ph type="sldImg"/>
          </p:nvPr>
        </p:nvSpPr>
        <p:spPr>
          <a:xfrm>
            <a:off x="1176338" y="698500"/>
            <a:ext cx="4640262" cy="3479800"/>
          </a:xfrm>
          <a:ln/>
        </p:spPr>
      </p:sp>
      <p:sp>
        <p:nvSpPr>
          <p:cNvPr id="21508" name="Rectangle 3"/>
          <p:cNvSpPr>
            <a:spLocks noGrp="1" noChangeArrowheads="1"/>
          </p:cNvSpPr>
          <p:nvPr>
            <p:ph type="body" idx="1"/>
          </p:nvPr>
        </p:nvSpPr>
        <p:spPr>
          <a:xfrm>
            <a:off x="931334" y="4409759"/>
            <a:ext cx="5122334" cy="4176054"/>
          </a:xfrm>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750AA1BE-3028-48AE-8DFB-9CA7FD01A0BE}" type="slidenum">
              <a:rPr lang="en-US"/>
              <a:pPr/>
              <a:t>30</a:t>
            </a:fld>
            <a:endParaRPr lang="en-US"/>
          </a:p>
        </p:txBody>
      </p:sp>
      <p:sp>
        <p:nvSpPr>
          <p:cNvPr id="21507" name="Rectangle 2"/>
          <p:cNvSpPr>
            <a:spLocks noGrp="1" noRot="1" noChangeAspect="1" noChangeArrowheads="1" noTextEdit="1"/>
          </p:cNvSpPr>
          <p:nvPr>
            <p:ph type="sldImg"/>
          </p:nvPr>
        </p:nvSpPr>
        <p:spPr>
          <a:xfrm>
            <a:off x="1176338" y="698500"/>
            <a:ext cx="4640262" cy="3479800"/>
          </a:xfrm>
          <a:ln/>
        </p:spPr>
      </p:sp>
      <p:sp>
        <p:nvSpPr>
          <p:cNvPr id="21508" name="Rectangle 3"/>
          <p:cNvSpPr>
            <a:spLocks noGrp="1" noChangeArrowheads="1"/>
          </p:cNvSpPr>
          <p:nvPr>
            <p:ph type="body" idx="1"/>
          </p:nvPr>
        </p:nvSpPr>
        <p:spPr>
          <a:xfrm>
            <a:off x="931334" y="4409759"/>
            <a:ext cx="5122334" cy="4176054"/>
          </a:xfrm>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750AA1BE-3028-48AE-8DFB-9CA7FD01A0BE}" type="slidenum">
              <a:rPr lang="en-US"/>
              <a:pPr/>
              <a:t>31</a:t>
            </a:fld>
            <a:endParaRPr lang="en-US"/>
          </a:p>
        </p:txBody>
      </p:sp>
      <p:sp>
        <p:nvSpPr>
          <p:cNvPr id="21507" name="Rectangle 2"/>
          <p:cNvSpPr>
            <a:spLocks noGrp="1" noRot="1" noChangeAspect="1" noChangeArrowheads="1" noTextEdit="1"/>
          </p:cNvSpPr>
          <p:nvPr>
            <p:ph type="sldImg"/>
          </p:nvPr>
        </p:nvSpPr>
        <p:spPr>
          <a:xfrm>
            <a:off x="1176338" y="698500"/>
            <a:ext cx="4640262" cy="3479800"/>
          </a:xfrm>
          <a:ln/>
        </p:spPr>
      </p:sp>
      <p:sp>
        <p:nvSpPr>
          <p:cNvPr id="21508" name="Rectangle 3"/>
          <p:cNvSpPr>
            <a:spLocks noGrp="1" noChangeArrowheads="1"/>
          </p:cNvSpPr>
          <p:nvPr>
            <p:ph type="body" idx="1"/>
          </p:nvPr>
        </p:nvSpPr>
        <p:spPr>
          <a:xfrm>
            <a:off x="931334" y="4409759"/>
            <a:ext cx="5122334" cy="4176054"/>
          </a:xfrm>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440261" y="158449"/>
            <a:ext cx="7984071"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‹Nr.›</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519134069"/>
      </p:ext>
    </p:extLst>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C Research">
    <p:spTree>
      <p:nvGrpSpPr>
        <p:cNvPr id="1" name=""/>
        <p:cNvGrpSpPr/>
        <p:nvPr/>
      </p:nvGrpSpPr>
      <p:grpSpPr>
        <a:xfrm>
          <a:off x="0" y="0"/>
          <a:ext cx="0" cy="0"/>
          <a:chOff x="0" y="0"/>
          <a:chExt cx="0" cy="0"/>
        </a:xfrm>
      </p:grpSpPr>
      <p:sp>
        <p:nvSpPr>
          <p:cNvPr id="6" name="Text Placeholder 7"/>
          <p:cNvSpPr>
            <a:spLocks noGrp="1"/>
          </p:cNvSpPr>
          <p:nvPr>
            <p:ph type="body" sz="quarter" idx="11" hasCustomPrompt="1"/>
          </p:nvPr>
        </p:nvSpPr>
        <p:spPr>
          <a:xfrm>
            <a:off x="569788" y="5690705"/>
            <a:ext cx="6858000" cy="476250"/>
          </a:xfrm>
          <a:prstGeom prst="rect">
            <a:avLst/>
          </a:prstGeo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000" kern="1200" baseline="0" dirty="0">
                <a:solidFill>
                  <a:schemeClr val="bg1"/>
                </a:solidFill>
                <a:effectLst>
                  <a:outerShdw blurRad="50800" dist="38100" dir="2700000" algn="t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
        <p:nvSpPr>
          <p:cNvPr id="7" name="Text Placeholder 7"/>
          <p:cNvSpPr>
            <a:spLocks noGrp="1"/>
          </p:cNvSpPr>
          <p:nvPr>
            <p:ph type="body" sz="quarter" idx="13" hasCustomPrompt="1"/>
          </p:nvPr>
        </p:nvSpPr>
        <p:spPr>
          <a:xfrm>
            <a:off x="569788" y="4697213"/>
            <a:ext cx="6858000" cy="752155"/>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3200" kern="1200" baseline="0" dirty="0">
                <a:solidFill>
                  <a:schemeClr val="bg1"/>
                </a:solidFill>
                <a:effectLst>
                  <a:outerShdw blurRad="50800" dist="38100" algn="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Tree>
    <p:extLst>
      <p:ext uri="{BB962C8B-B14F-4D97-AF65-F5344CB8AC3E}">
        <p14:creationId xmlns:p14="http://schemas.microsoft.com/office/powerpoint/2010/main" val="1360045622"/>
      </p:ext>
    </p:extLst>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C Research Cambridg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84784" y="1781704"/>
            <a:ext cx="2078564" cy="536404"/>
          </a:xfrm>
          <a:prstGeom prst="rect">
            <a:avLst/>
          </a:prstGeom>
        </p:spPr>
      </p:pic>
      <p:sp>
        <p:nvSpPr>
          <p:cNvPr id="9" name="Text Placeholder 7"/>
          <p:cNvSpPr>
            <a:spLocks noGrp="1"/>
          </p:cNvSpPr>
          <p:nvPr>
            <p:ph type="body" sz="quarter" idx="12" hasCustomPrompt="1"/>
          </p:nvPr>
        </p:nvSpPr>
        <p:spPr>
          <a:xfrm>
            <a:off x="487595" y="5622529"/>
            <a:ext cx="6858000" cy="476250"/>
          </a:xfrm>
          <a:prstGeom prst="rect">
            <a:avLst/>
          </a:prstGeo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000" kern="1200" baseline="0" dirty="0">
                <a:solidFill>
                  <a:schemeClr val="bg1"/>
                </a:solidFill>
                <a:effectLst>
                  <a:outerShdw blurRad="50800" dist="38100" dir="2700000" algn="t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
        <p:nvSpPr>
          <p:cNvPr id="10" name="Text Placeholder 7"/>
          <p:cNvSpPr>
            <a:spLocks noGrp="1"/>
          </p:cNvSpPr>
          <p:nvPr>
            <p:ph type="body" sz="quarter" idx="13" hasCustomPrompt="1"/>
          </p:nvPr>
        </p:nvSpPr>
        <p:spPr>
          <a:xfrm>
            <a:off x="487595" y="4697213"/>
            <a:ext cx="6858000" cy="752155"/>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3200" kern="1200" baseline="0" dirty="0">
                <a:solidFill>
                  <a:schemeClr val="bg1"/>
                </a:solidFill>
                <a:effectLst>
                  <a:outerShdw blurRad="50800" dist="38100" algn="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Tree>
    <p:extLst>
      <p:ext uri="{BB962C8B-B14F-4D97-AF65-F5344CB8AC3E}">
        <p14:creationId xmlns:p14="http://schemas.microsoft.com/office/powerpoint/2010/main" val="3011839978"/>
      </p:ext>
    </p:extLst>
  </p:cSld>
  <p:clrMapOvr>
    <a:masterClrMapping/>
  </p:clrMapOvr>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C Research China">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88924" y="1776135"/>
            <a:ext cx="2078564" cy="536404"/>
          </a:xfrm>
          <a:prstGeom prst="rect">
            <a:avLst/>
          </a:prstGeom>
        </p:spPr>
      </p:pic>
      <p:sp>
        <p:nvSpPr>
          <p:cNvPr id="5" name="Text Placeholder 7"/>
          <p:cNvSpPr>
            <a:spLocks noGrp="1"/>
          </p:cNvSpPr>
          <p:nvPr>
            <p:ph type="body" sz="quarter" idx="11" hasCustomPrompt="1"/>
          </p:nvPr>
        </p:nvSpPr>
        <p:spPr>
          <a:xfrm>
            <a:off x="440393" y="5795907"/>
            <a:ext cx="6858000" cy="476250"/>
          </a:xfrm>
          <a:prstGeom prst="rect">
            <a:avLst/>
          </a:prstGeo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000" kern="1200" baseline="0" dirty="0">
                <a:solidFill>
                  <a:schemeClr val="bg1"/>
                </a:solidFill>
                <a:effectLst>
                  <a:outerShdw blurRad="50800" dist="38100" dir="2700000" algn="t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
        <p:nvSpPr>
          <p:cNvPr id="8" name="Text Placeholder 7"/>
          <p:cNvSpPr>
            <a:spLocks noGrp="1"/>
          </p:cNvSpPr>
          <p:nvPr>
            <p:ph type="body" sz="quarter" idx="13" hasCustomPrompt="1"/>
          </p:nvPr>
        </p:nvSpPr>
        <p:spPr>
          <a:xfrm>
            <a:off x="440393" y="4697213"/>
            <a:ext cx="6858000" cy="752155"/>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3200" kern="1200" baseline="0" dirty="0">
                <a:solidFill>
                  <a:schemeClr val="bg1"/>
                </a:solidFill>
                <a:effectLst>
                  <a:outerShdw blurRad="50800" dist="38100" algn="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Tree>
    <p:extLst>
      <p:ext uri="{BB962C8B-B14F-4D97-AF65-F5344CB8AC3E}">
        <p14:creationId xmlns:p14="http://schemas.microsoft.com/office/powerpoint/2010/main" val="3773560188"/>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C Research India">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06341" y="1828386"/>
            <a:ext cx="2078564" cy="536404"/>
          </a:xfrm>
          <a:prstGeom prst="rect">
            <a:avLst/>
          </a:prstGeom>
        </p:spPr>
      </p:pic>
      <p:sp>
        <p:nvSpPr>
          <p:cNvPr id="7" name="Text Placeholder 7"/>
          <p:cNvSpPr>
            <a:spLocks noGrp="1"/>
          </p:cNvSpPr>
          <p:nvPr>
            <p:ph type="body" sz="quarter" idx="11" hasCustomPrompt="1"/>
          </p:nvPr>
        </p:nvSpPr>
        <p:spPr>
          <a:xfrm>
            <a:off x="406341" y="5690705"/>
            <a:ext cx="6858000" cy="476250"/>
          </a:xfrm>
          <a:prstGeom prst="rect">
            <a:avLst/>
          </a:prstGeo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000" kern="1200" baseline="0" dirty="0">
                <a:solidFill>
                  <a:schemeClr val="bg1"/>
                </a:solidFill>
                <a:effectLst>
                  <a:outerShdw blurRad="50800" dist="38100" dir="2700000" algn="t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
        <p:nvSpPr>
          <p:cNvPr id="8" name="Text Placeholder 7"/>
          <p:cNvSpPr>
            <a:spLocks noGrp="1"/>
          </p:cNvSpPr>
          <p:nvPr>
            <p:ph type="body" sz="quarter" idx="13" hasCustomPrompt="1"/>
          </p:nvPr>
        </p:nvSpPr>
        <p:spPr>
          <a:xfrm>
            <a:off x="406341" y="4621228"/>
            <a:ext cx="6858000" cy="752155"/>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3200" kern="1200" baseline="0" dirty="0">
                <a:solidFill>
                  <a:schemeClr val="bg1"/>
                </a:solidFill>
                <a:effectLst>
                  <a:outerShdw blurRad="50800" dist="38100" algn="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Tree>
    <p:extLst>
      <p:ext uri="{BB962C8B-B14F-4D97-AF65-F5344CB8AC3E}">
        <p14:creationId xmlns:p14="http://schemas.microsoft.com/office/powerpoint/2010/main" val="100110837"/>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alcomm Research Korea">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88924" y="1776135"/>
            <a:ext cx="2078564" cy="536404"/>
          </a:xfrm>
          <a:prstGeom prst="rect">
            <a:avLst/>
          </a:prstGeom>
        </p:spPr>
      </p:pic>
      <p:sp>
        <p:nvSpPr>
          <p:cNvPr id="7" name="Text Placeholder 7"/>
          <p:cNvSpPr>
            <a:spLocks noGrp="1"/>
          </p:cNvSpPr>
          <p:nvPr>
            <p:ph type="body" sz="quarter" idx="11" hasCustomPrompt="1"/>
          </p:nvPr>
        </p:nvSpPr>
        <p:spPr>
          <a:xfrm>
            <a:off x="467046" y="5690705"/>
            <a:ext cx="6858000" cy="476250"/>
          </a:xfrm>
          <a:prstGeom prst="rect">
            <a:avLst/>
          </a:prstGeo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000" kern="1200" baseline="0" dirty="0">
                <a:solidFill>
                  <a:schemeClr val="bg1"/>
                </a:solidFill>
                <a:effectLst>
                  <a:outerShdw blurRad="50800" dist="38100" dir="2700000" algn="t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
        <p:nvSpPr>
          <p:cNvPr id="8" name="Text Placeholder 7"/>
          <p:cNvSpPr>
            <a:spLocks noGrp="1"/>
          </p:cNvSpPr>
          <p:nvPr>
            <p:ph type="body" sz="quarter" idx="13" hasCustomPrompt="1"/>
          </p:nvPr>
        </p:nvSpPr>
        <p:spPr>
          <a:xfrm>
            <a:off x="467046" y="4697213"/>
            <a:ext cx="6858000" cy="752155"/>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3200" kern="1200" baseline="0" dirty="0">
                <a:solidFill>
                  <a:schemeClr val="bg1"/>
                </a:solidFill>
                <a:effectLst>
                  <a:outerShdw blurRad="50800" dist="38100" algn="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Tree>
    <p:extLst>
      <p:ext uri="{BB962C8B-B14F-4D97-AF65-F5344CB8AC3E}">
        <p14:creationId xmlns:p14="http://schemas.microsoft.com/office/powerpoint/2010/main" val="3230149344"/>
      </p:ext>
    </p:extLst>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C Research Raleigh">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97632" y="1784844"/>
            <a:ext cx="2078564" cy="536404"/>
          </a:xfrm>
          <a:prstGeom prst="rect">
            <a:avLst/>
          </a:prstGeom>
        </p:spPr>
      </p:pic>
      <p:sp>
        <p:nvSpPr>
          <p:cNvPr id="6" name="Text Placeholder 7"/>
          <p:cNvSpPr>
            <a:spLocks noGrp="1"/>
          </p:cNvSpPr>
          <p:nvPr>
            <p:ph type="body" sz="quarter" idx="11" hasCustomPrompt="1"/>
          </p:nvPr>
        </p:nvSpPr>
        <p:spPr>
          <a:xfrm>
            <a:off x="569788" y="5928830"/>
            <a:ext cx="6858000" cy="476250"/>
          </a:xfrm>
          <a:prstGeom prst="rect">
            <a:avLst/>
          </a:prstGeo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000" kern="1200" baseline="0" dirty="0">
                <a:solidFill>
                  <a:schemeClr val="bg1"/>
                </a:solidFill>
                <a:effectLst>
                  <a:outerShdw blurRad="50800" dist="38100" dir="2700000" algn="t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
        <p:nvSpPr>
          <p:cNvPr id="8" name="Text Placeholder 7"/>
          <p:cNvSpPr>
            <a:spLocks noGrp="1"/>
          </p:cNvSpPr>
          <p:nvPr>
            <p:ph type="body" sz="quarter" idx="13" hasCustomPrompt="1"/>
          </p:nvPr>
        </p:nvSpPr>
        <p:spPr>
          <a:xfrm>
            <a:off x="569788" y="4857533"/>
            <a:ext cx="6858000" cy="752155"/>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3200" kern="1200" baseline="0" dirty="0">
                <a:solidFill>
                  <a:schemeClr val="bg1"/>
                </a:solidFill>
                <a:effectLst>
                  <a:outerShdw blurRad="50800" dist="38100" algn="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Tree>
    <p:extLst>
      <p:ext uri="{BB962C8B-B14F-4D97-AF65-F5344CB8AC3E}">
        <p14:creationId xmlns:p14="http://schemas.microsoft.com/office/powerpoint/2010/main" val="795630259"/>
      </p:ext>
    </p:extLst>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C Research New Jersey">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68277" y="1753239"/>
            <a:ext cx="2078564" cy="536404"/>
          </a:xfrm>
          <a:prstGeom prst="rect">
            <a:avLst/>
          </a:prstGeom>
        </p:spPr>
      </p:pic>
      <p:sp>
        <p:nvSpPr>
          <p:cNvPr id="6" name="Text Placeholder 7"/>
          <p:cNvSpPr>
            <a:spLocks noGrp="1"/>
          </p:cNvSpPr>
          <p:nvPr>
            <p:ph type="body" sz="quarter" idx="11" hasCustomPrompt="1"/>
          </p:nvPr>
        </p:nvSpPr>
        <p:spPr>
          <a:xfrm>
            <a:off x="524839" y="5826088"/>
            <a:ext cx="6858000" cy="476250"/>
          </a:xfrm>
          <a:prstGeom prst="rect">
            <a:avLst/>
          </a:prstGeo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000" kern="1200" baseline="0" dirty="0">
                <a:solidFill>
                  <a:schemeClr val="bg1"/>
                </a:solidFill>
                <a:effectLst>
                  <a:outerShdw blurRad="50800" dist="38100" dir="2700000" algn="t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
        <p:nvSpPr>
          <p:cNvPr id="8" name="Text Placeholder 7"/>
          <p:cNvSpPr>
            <a:spLocks noGrp="1"/>
          </p:cNvSpPr>
          <p:nvPr>
            <p:ph type="body" sz="quarter" idx="13" hasCustomPrompt="1"/>
          </p:nvPr>
        </p:nvSpPr>
        <p:spPr>
          <a:xfrm>
            <a:off x="524839" y="4888356"/>
            <a:ext cx="6858000" cy="752155"/>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3200" kern="1200" baseline="0" dirty="0">
                <a:solidFill>
                  <a:schemeClr val="bg1"/>
                </a:solidFill>
                <a:effectLst>
                  <a:outerShdw blurRad="50800" dist="38100" algn="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Tree>
    <p:extLst>
      <p:ext uri="{BB962C8B-B14F-4D97-AF65-F5344CB8AC3E}">
        <p14:creationId xmlns:p14="http://schemas.microsoft.com/office/powerpoint/2010/main" val="950884032"/>
      </p:ext>
    </p:extLst>
  </p:cSld>
  <p:clrMapOvr>
    <a:masterClrMapping/>
  </p:clrMapOvr>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C Research Nurember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88923" y="1767426"/>
            <a:ext cx="2078564" cy="536404"/>
          </a:xfrm>
          <a:prstGeom prst="rect">
            <a:avLst/>
          </a:prstGeom>
        </p:spPr>
      </p:pic>
      <p:sp>
        <p:nvSpPr>
          <p:cNvPr id="7" name="Text Placeholder 7"/>
          <p:cNvSpPr>
            <a:spLocks noGrp="1"/>
          </p:cNvSpPr>
          <p:nvPr>
            <p:ph type="body" sz="quarter" idx="11" hasCustomPrompt="1"/>
          </p:nvPr>
        </p:nvSpPr>
        <p:spPr>
          <a:xfrm>
            <a:off x="569788" y="5690705"/>
            <a:ext cx="6858000" cy="476250"/>
          </a:xfrm>
          <a:prstGeom prst="rect">
            <a:avLst/>
          </a:prstGeo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000" kern="1200" baseline="0" dirty="0">
                <a:solidFill>
                  <a:schemeClr val="bg1"/>
                </a:solidFill>
                <a:effectLst>
                  <a:outerShdw blurRad="50800" dist="38100" dir="2700000" algn="t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
        <p:nvSpPr>
          <p:cNvPr id="8" name="Text Placeholder 7"/>
          <p:cNvSpPr>
            <a:spLocks noGrp="1"/>
          </p:cNvSpPr>
          <p:nvPr>
            <p:ph type="body" sz="quarter" idx="13" hasCustomPrompt="1"/>
          </p:nvPr>
        </p:nvSpPr>
        <p:spPr>
          <a:xfrm>
            <a:off x="569788" y="4697213"/>
            <a:ext cx="6858000" cy="752155"/>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3200" kern="1200" baseline="0" dirty="0">
                <a:solidFill>
                  <a:schemeClr val="bg1"/>
                </a:solidFill>
                <a:effectLst>
                  <a:outerShdw blurRad="50800" dist="38100" algn="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Tree>
    <p:extLst>
      <p:ext uri="{BB962C8B-B14F-4D97-AF65-F5344CB8AC3E}">
        <p14:creationId xmlns:p14="http://schemas.microsoft.com/office/powerpoint/2010/main" val="3321080339"/>
      </p:ext>
    </p:extLst>
  </p:cSld>
  <p:clrMapOvr>
    <a:masterClrMapping/>
  </p:clrMapOvr>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C Research San Diego">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71507" y="1776135"/>
            <a:ext cx="2078564" cy="536404"/>
          </a:xfrm>
          <a:prstGeom prst="rect">
            <a:avLst/>
          </a:prstGeom>
        </p:spPr>
      </p:pic>
      <p:sp>
        <p:nvSpPr>
          <p:cNvPr id="5" name="Text Placeholder 7"/>
          <p:cNvSpPr>
            <a:spLocks noGrp="1"/>
          </p:cNvSpPr>
          <p:nvPr>
            <p:ph type="body" sz="quarter" idx="11" hasCustomPrompt="1"/>
          </p:nvPr>
        </p:nvSpPr>
        <p:spPr>
          <a:xfrm>
            <a:off x="573017" y="5610331"/>
            <a:ext cx="6858000" cy="476250"/>
          </a:xfrm>
          <a:prstGeom prst="rect">
            <a:avLst/>
          </a:prstGeo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000" kern="1200" baseline="0" dirty="0">
                <a:solidFill>
                  <a:schemeClr val="bg1"/>
                </a:solidFill>
                <a:effectLst>
                  <a:outerShdw blurRad="50800" dist="38100" dir="2700000" algn="t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
        <p:nvSpPr>
          <p:cNvPr id="6" name="Text Placeholder 7"/>
          <p:cNvSpPr>
            <a:spLocks noGrp="1"/>
          </p:cNvSpPr>
          <p:nvPr>
            <p:ph type="body" sz="quarter" idx="13" hasCustomPrompt="1"/>
          </p:nvPr>
        </p:nvSpPr>
        <p:spPr>
          <a:xfrm>
            <a:off x="569788" y="4697213"/>
            <a:ext cx="6858000" cy="752155"/>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3200" kern="1200" baseline="0" dirty="0">
                <a:solidFill>
                  <a:schemeClr val="bg1"/>
                </a:solidFill>
                <a:effectLst>
                  <a:outerShdw blurRad="50800" dist="38100" algn="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Tree>
    <p:extLst>
      <p:ext uri="{BB962C8B-B14F-4D97-AF65-F5344CB8AC3E}">
        <p14:creationId xmlns:p14="http://schemas.microsoft.com/office/powerpoint/2010/main" val="1323119657"/>
      </p:ext>
    </p:extLst>
  </p:cSld>
  <p:clrMapOvr>
    <a:masterClrMapping/>
  </p:clrMapOvr>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C Research Silicon Valley">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62798" y="1750009"/>
            <a:ext cx="2078564" cy="536404"/>
          </a:xfrm>
          <a:prstGeom prst="rect">
            <a:avLst/>
          </a:prstGeom>
        </p:spPr>
      </p:pic>
      <p:sp>
        <p:nvSpPr>
          <p:cNvPr id="5" name="Text Placeholder 7"/>
          <p:cNvSpPr>
            <a:spLocks noGrp="1"/>
          </p:cNvSpPr>
          <p:nvPr>
            <p:ph type="body" sz="quarter" idx="11" hasCustomPrompt="1"/>
          </p:nvPr>
        </p:nvSpPr>
        <p:spPr>
          <a:xfrm>
            <a:off x="569788" y="5690705"/>
            <a:ext cx="6858000" cy="476250"/>
          </a:xfrm>
          <a:prstGeom prst="rect">
            <a:avLst/>
          </a:prstGeo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000" kern="1200" baseline="0" dirty="0">
                <a:solidFill>
                  <a:schemeClr val="bg1"/>
                </a:solidFill>
                <a:effectLst>
                  <a:outerShdw blurRad="50800" dist="38100" dir="2700000" algn="t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
        <p:nvSpPr>
          <p:cNvPr id="7" name="Text Placeholder 7"/>
          <p:cNvSpPr>
            <a:spLocks noGrp="1"/>
          </p:cNvSpPr>
          <p:nvPr>
            <p:ph type="body" sz="quarter" idx="13" hasCustomPrompt="1"/>
          </p:nvPr>
        </p:nvSpPr>
        <p:spPr>
          <a:xfrm>
            <a:off x="569788" y="4785614"/>
            <a:ext cx="6858000" cy="752155"/>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3200" kern="1200" baseline="0" dirty="0">
                <a:solidFill>
                  <a:schemeClr val="bg1"/>
                </a:solidFill>
                <a:effectLst>
                  <a:outerShdw blurRad="50800" dist="38100" algn="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Tree>
    <p:extLst>
      <p:ext uri="{BB962C8B-B14F-4D97-AF65-F5344CB8AC3E}">
        <p14:creationId xmlns:p14="http://schemas.microsoft.com/office/powerpoint/2010/main" val="1028175018"/>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ual_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440261" y="158449"/>
            <a:ext cx="7984071"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‹Nr.›</a:t>
            </a:fld>
            <a:endParaRPr lang="en-US" dirty="0"/>
          </a:p>
        </p:txBody>
      </p:sp>
      <p:sp>
        <p:nvSpPr>
          <p:cNvPr id="4" name="Content Placeholder 3"/>
          <p:cNvSpPr>
            <a:spLocks noGrp="1"/>
          </p:cNvSpPr>
          <p:nvPr>
            <p:ph sz="quarter" idx="10"/>
          </p:nvPr>
        </p:nvSpPr>
        <p:spPr>
          <a:xfrm>
            <a:off x="439738" y="1254125"/>
            <a:ext cx="4040187" cy="5095875"/>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1"/>
          </p:nvPr>
        </p:nvSpPr>
        <p:spPr>
          <a:xfrm>
            <a:off x="4716463" y="1254125"/>
            <a:ext cx="3841750" cy="5095875"/>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551491167"/>
      </p:ext>
    </p:extLst>
  </p:cSld>
  <p:clrMapOvr>
    <a:masterClrMapping/>
  </p:clrMapOvr>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C Research Vienna">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99100" y="1763513"/>
            <a:ext cx="2078564" cy="536404"/>
          </a:xfrm>
          <a:prstGeom prst="rect">
            <a:avLst/>
          </a:prstGeom>
        </p:spPr>
      </p:pic>
      <p:sp>
        <p:nvSpPr>
          <p:cNvPr id="5" name="Text Placeholder 7"/>
          <p:cNvSpPr>
            <a:spLocks noGrp="1"/>
          </p:cNvSpPr>
          <p:nvPr>
            <p:ph type="body" sz="quarter" idx="11" hasCustomPrompt="1"/>
          </p:nvPr>
        </p:nvSpPr>
        <p:spPr>
          <a:xfrm>
            <a:off x="569788" y="5764443"/>
            <a:ext cx="6858000" cy="476250"/>
          </a:xfrm>
          <a:prstGeom prst="rect">
            <a:avLst/>
          </a:prstGeo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000" kern="1200" baseline="0" dirty="0">
                <a:solidFill>
                  <a:schemeClr val="bg1"/>
                </a:solidFill>
                <a:effectLst>
                  <a:outerShdw blurRad="50800" dist="38100" dir="2700000" algn="t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
        <p:nvSpPr>
          <p:cNvPr id="7" name="Text Placeholder 7"/>
          <p:cNvSpPr>
            <a:spLocks noGrp="1"/>
          </p:cNvSpPr>
          <p:nvPr>
            <p:ph type="body" sz="quarter" idx="13" hasCustomPrompt="1"/>
          </p:nvPr>
        </p:nvSpPr>
        <p:spPr>
          <a:xfrm>
            <a:off x="569788" y="4806163"/>
            <a:ext cx="6858000" cy="752155"/>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3200" kern="1200" baseline="0" dirty="0">
                <a:solidFill>
                  <a:schemeClr val="bg1"/>
                </a:solidFill>
                <a:effectLst>
                  <a:outerShdw blurRad="50800" dist="38100" algn="l" rotWithShape="0">
                    <a:prstClr val="black">
                      <a:alpha val="40000"/>
                    </a:prstClr>
                  </a:outerShdw>
                </a:effectLst>
                <a:latin typeface="+mj-lt"/>
                <a:ea typeface="+mn-ea"/>
                <a:cs typeface="+mn-cs"/>
              </a:defRPr>
            </a:lvl1pPr>
          </a:lstStyle>
          <a:p>
            <a:r>
              <a:rPr lang="en-US" dirty="0" smtClean="0"/>
              <a:t>Click to edit author, date, revisions</a:t>
            </a:r>
            <a:endParaRPr lang="en-US" dirty="0"/>
          </a:p>
        </p:txBody>
      </p:sp>
    </p:spTree>
    <p:extLst>
      <p:ext uri="{BB962C8B-B14F-4D97-AF65-F5344CB8AC3E}">
        <p14:creationId xmlns:p14="http://schemas.microsoft.com/office/powerpoint/2010/main" val="86361767"/>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ad_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440261" y="158449"/>
            <a:ext cx="7984071"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7" name="Text Placeholder 2"/>
          <p:cNvSpPr>
            <a:spLocks noGrp="1"/>
          </p:cNvSpPr>
          <p:nvPr>
            <p:ph idx="1"/>
          </p:nvPr>
        </p:nvSpPr>
        <p:spPr>
          <a:xfrm>
            <a:off x="440261" y="1096261"/>
            <a:ext cx="3987901" cy="226338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‹Nr.›</a:t>
            </a:fld>
            <a:endParaRPr lang="en-US" dirty="0"/>
          </a:p>
        </p:txBody>
      </p:sp>
      <p:sp>
        <p:nvSpPr>
          <p:cNvPr id="6" name="Text Placeholder 2"/>
          <p:cNvSpPr>
            <a:spLocks noGrp="1"/>
          </p:cNvSpPr>
          <p:nvPr>
            <p:ph idx="11"/>
          </p:nvPr>
        </p:nvSpPr>
        <p:spPr>
          <a:xfrm>
            <a:off x="440261" y="3591169"/>
            <a:ext cx="3987901" cy="2263388"/>
          </a:xfrm>
          <a:prstGeom prst="rect">
            <a:avLst/>
          </a:prstGeom>
        </p:spPr>
        <p:txBody>
          <a:bodyPr vert="horz" lIns="91440" tIns="45720" rIns="91440" bIns="45720" rtlCol="0">
            <a:normAutofit/>
          </a:bodyPr>
          <a:lstStyle>
            <a:lvl3pP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9" name="Text Placeholder 2"/>
          <p:cNvSpPr>
            <a:spLocks noGrp="1"/>
          </p:cNvSpPr>
          <p:nvPr>
            <p:ph idx="12"/>
          </p:nvPr>
        </p:nvSpPr>
        <p:spPr>
          <a:xfrm>
            <a:off x="4794791" y="1096261"/>
            <a:ext cx="3987901" cy="226338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10" name="Text Placeholder 2"/>
          <p:cNvSpPr>
            <a:spLocks noGrp="1"/>
          </p:cNvSpPr>
          <p:nvPr>
            <p:ph idx="13"/>
          </p:nvPr>
        </p:nvSpPr>
        <p:spPr>
          <a:xfrm>
            <a:off x="4794791" y="3591169"/>
            <a:ext cx="3987901" cy="226338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575330357"/>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40261" y="158449"/>
            <a:ext cx="7984071"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6"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‹Nr.›</a:t>
            </a:fld>
            <a:endParaRPr lang="en-US" dirty="0"/>
          </a:p>
        </p:txBody>
      </p:sp>
    </p:spTree>
    <p:extLst>
      <p:ext uri="{BB962C8B-B14F-4D97-AF65-F5344CB8AC3E}">
        <p14:creationId xmlns:p14="http://schemas.microsoft.com/office/powerpoint/2010/main" val="864987030"/>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5" name="Picture 4" descr="QCR-Sub-Title-Slide-300dpi-with-flat-BG2.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title" hasCustomPrompt="1"/>
          </p:nvPr>
        </p:nvSpPr>
        <p:spPr>
          <a:xfrm>
            <a:off x="465669" y="533396"/>
            <a:ext cx="7509932" cy="1176866"/>
          </a:xfrm>
          <a:prstGeom prst="rect">
            <a:avLst/>
          </a:prstGeom>
        </p:spPr>
        <p:txBody>
          <a:bodyPr anchor="t" anchorCtr="0">
            <a:noAutofit/>
          </a:bodyPr>
          <a:lstStyle>
            <a:lvl1pPr algn="l">
              <a:defRPr lang="en-US" sz="3600" kern="1200" spc="0" dirty="0">
                <a:solidFill>
                  <a:schemeClr val="accent1">
                    <a:lumMod val="50000"/>
                  </a:schemeClr>
                </a:solidFill>
                <a:effectLst/>
                <a:latin typeface="+mj-lt"/>
                <a:ea typeface="+mn-ea"/>
                <a:cs typeface="+mn-cs"/>
              </a:defRPr>
            </a:lvl1pPr>
          </a:lstStyle>
          <a:p>
            <a:r>
              <a:rPr lang="en-US" dirty="0" smtClean="0"/>
              <a:t>Click to edit Title</a:t>
            </a:r>
            <a:endParaRPr lang="en-US" dirty="0"/>
          </a:p>
        </p:txBody>
      </p:sp>
      <p:sp>
        <p:nvSpPr>
          <p:cNvPr id="11" name="Text Placeholder 4"/>
          <p:cNvSpPr>
            <a:spLocks noGrp="1"/>
          </p:cNvSpPr>
          <p:nvPr>
            <p:ph type="body" sz="quarter" idx="11" hasCustomPrompt="1"/>
          </p:nvPr>
        </p:nvSpPr>
        <p:spPr>
          <a:xfrm>
            <a:off x="466534" y="1779945"/>
            <a:ext cx="6467666" cy="379056"/>
          </a:xfrm>
          <a:prstGeom prst="rect">
            <a:avLst/>
          </a:prstGeom>
        </p:spPr>
        <p:txBody>
          <a:bodyPr>
            <a:normAutofit/>
          </a:bodyPr>
          <a:lstStyle>
            <a:lvl1pPr marL="0" indent="0">
              <a:buNone/>
              <a:defRPr lang="en-US" sz="1800" kern="1200" baseline="0" dirty="0" smtClean="0">
                <a:solidFill>
                  <a:srgbClr val="254061"/>
                </a:solidFill>
                <a:effectLst/>
                <a:latin typeface="+mj-lt"/>
                <a:ea typeface="+mn-ea"/>
                <a:cs typeface="+mn-cs"/>
              </a:defRPr>
            </a:lvl1pPr>
          </a:lstStyle>
          <a:p>
            <a:pPr lvl="0"/>
            <a:r>
              <a:rPr lang="en-US" dirty="0" smtClean="0"/>
              <a:t>Click to edit subtitle if needed</a:t>
            </a:r>
            <a:endParaRPr lang="en-US" dirty="0"/>
          </a:p>
        </p:txBody>
      </p:sp>
    </p:spTree>
    <p:extLst>
      <p:ext uri="{BB962C8B-B14F-4D97-AF65-F5344CB8AC3E}">
        <p14:creationId xmlns:p14="http://schemas.microsoft.com/office/powerpoint/2010/main" val="2051994824"/>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amp;A title slide">
    <p:spTree>
      <p:nvGrpSpPr>
        <p:cNvPr id="1" name=""/>
        <p:cNvGrpSpPr/>
        <p:nvPr/>
      </p:nvGrpSpPr>
      <p:grpSpPr>
        <a:xfrm>
          <a:off x="0" y="0"/>
          <a:ext cx="0" cy="0"/>
          <a:chOff x="0" y="0"/>
          <a:chExt cx="0" cy="0"/>
        </a:xfrm>
      </p:grpSpPr>
      <p:pic>
        <p:nvPicPr>
          <p:cNvPr id="4" name="Picture 3" descr="QCR-Q&amp;A-Title-Slide-300dpi-with-flat-BG2.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Title 1"/>
          <p:cNvSpPr>
            <a:spLocks noGrp="1"/>
          </p:cNvSpPr>
          <p:nvPr>
            <p:ph type="title" hasCustomPrompt="1"/>
          </p:nvPr>
        </p:nvSpPr>
        <p:spPr>
          <a:xfrm>
            <a:off x="465669" y="3422465"/>
            <a:ext cx="7509932" cy="677337"/>
          </a:xfrm>
          <a:prstGeom prst="rect">
            <a:avLst/>
          </a:prstGeom>
        </p:spPr>
        <p:txBody>
          <a:bodyPr anchor="t" anchorCtr="0">
            <a:noAutofit/>
          </a:bodyPr>
          <a:lstStyle>
            <a:lvl1pPr algn="l">
              <a:defRPr lang="en-US" sz="3600" kern="1200" spc="0" dirty="0">
                <a:solidFill>
                  <a:schemeClr val="accent1">
                    <a:lumMod val="50000"/>
                  </a:schemeClr>
                </a:solidFill>
                <a:effectLst/>
                <a:latin typeface="+mj-lt"/>
                <a:ea typeface="+mn-ea"/>
                <a:cs typeface="+mn-cs"/>
              </a:defRPr>
            </a:lvl1pPr>
          </a:lstStyle>
          <a:p>
            <a:r>
              <a:rPr lang="en-US" dirty="0" smtClean="0"/>
              <a:t>Questions?</a:t>
            </a:r>
            <a:endParaRPr lang="en-US" dirty="0"/>
          </a:p>
        </p:txBody>
      </p:sp>
    </p:spTree>
    <p:extLst>
      <p:ext uri="{BB962C8B-B14F-4D97-AF65-F5344CB8AC3E}">
        <p14:creationId xmlns:p14="http://schemas.microsoft.com/office/powerpoint/2010/main" val="2619146571"/>
      </p:ext>
    </p:extLst>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ack up info title slide">
    <p:spTree>
      <p:nvGrpSpPr>
        <p:cNvPr id="1" name=""/>
        <p:cNvGrpSpPr/>
        <p:nvPr/>
      </p:nvGrpSpPr>
      <p:grpSpPr>
        <a:xfrm>
          <a:off x="0" y="0"/>
          <a:ext cx="0" cy="0"/>
          <a:chOff x="0" y="0"/>
          <a:chExt cx="0" cy="0"/>
        </a:xfrm>
      </p:grpSpPr>
      <p:pic>
        <p:nvPicPr>
          <p:cNvPr id="4" name="Picture 3" descr="QCR-Additional-Title-Slide-300dpi-with-flat-BG2.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Title 1"/>
          <p:cNvSpPr>
            <a:spLocks noGrp="1"/>
          </p:cNvSpPr>
          <p:nvPr>
            <p:ph type="title" hasCustomPrompt="1"/>
          </p:nvPr>
        </p:nvSpPr>
        <p:spPr>
          <a:xfrm>
            <a:off x="465669" y="3422465"/>
            <a:ext cx="7509932" cy="677337"/>
          </a:xfrm>
          <a:prstGeom prst="rect">
            <a:avLst/>
          </a:prstGeom>
        </p:spPr>
        <p:txBody>
          <a:bodyPr anchor="t" anchorCtr="0">
            <a:noAutofit/>
          </a:bodyPr>
          <a:lstStyle>
            <a:lvl1pPr algn="l">
              <a:defRPr lang="en-US" sz="3600" kern="1200" spc="0" dirty="0">
                <a:solidFill>
                  <a:schemeClr val="accent1">
                    <a:lumMod val="50000"/>
                  </a:schemeClr>
                </a:solidFill>
                <a:effectLst/>
                <a:latin typeface="+mj-lt"/>
                <a:ea typeface="+mn-ea"/>
                <a:cs typeface="+mn-cs"/>
              </a:defRPr>
            </a:lvl1pPr>
          </a:lstStyle>
          <a:p>
            <a:r>
              <a:rPr lang="en-US" dirty="0" smtClean="0"/>
              <a:t>Additional Information?</a:t>
            </a:r>
            <a:endParaRPr lang="en-US" dirty="0"/>
          </a:p>
        </p:txBody>
      </p:sp>
    </p:spTree>
    <p:extLst>
      <p:ext uri="{BB962C8B-B14F-4D97-AF65-F5344CB8AC3E}">
        <p14:creationId xmlns:p14="http://schemas.microsoft.com/office/powerpoint/2010/main" val="114749959"/>
      </p:ext>
    </p:extLst>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inal Slide - thank you">
    <p:spTree>
      <p:nvGrpSpPr>
        <p:cNvPr id="1" name=""/>
        <p:cNvGrpSpPr/>
        <p:nvPr/>
      </p:nvGrpSpPr>
      <p:grpSpPr>
        <a:xfrm>
          <a:off x="0" y="0"/>
          <a:ext cx="0" cy="0"/>
          <a:chOff x="0" y="0"/>
          <a:chExt cx="0" cy="0"/>
        </a:xfrm>
      </p:grpSpPr>
      <p:pic>
        <p:nvPicPr>
          <p:cNvPr id="4" name="Picture 3" descr="QCR-ThankYou-Slide-300dpi-with-flat-BG2.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3"/>
          <p:cNvSpPr txBox="1">
            <a:spLocks noChangeArrowheads="1"/>
          </p:cNvSpPr>
          <p:nvPr userDrawn="1"/>
        </p:nvSpPr>
        <p:spPr>
          <a:xfrm>
            <a:off x="0" y="5671334"/>
            <a:ext cx="9144000" cy="1186665"/>
          </a:xfrm>
          <a:prstGeom prst="rect">
            <a:avLst/>
          </a:prstGeom>
          <a:noFill/>
        </p:spPr>
        <p:txBody>
          <a:bodyPr vert="horz" lIns="91440" tIns="91440" rIns="91440" bIns="91440" rtlCol="0">
            <a:normAutofit fontScale="92500" lnSpcReduction="20000"/>
          </a:bodyPr>
          <a:lstStyle>
            <a:lvl1pPr marL="342900" indent="-342900" algn="l" defTabSz="457200" rtl="0" eaLnBrk="1" latinLnBrk="0" hangingPunct="1">
              <a:spcBef>
                <a:spcPct val="20000"/>
              </a:spcBef>
              <a:buFont typeface="Arial"/>
              <a:buChar char="•"/>
              <a:defRPr lang="en-US" sz="2600" kern="1200" dirty="0" smtClean="0">
                <a:solidFill>
                  <a:srgbClr val="254061"/>
                </a:solidFill>
                <a:latin typeface="Arial"/>
                <a:ea typeface="+mn-ea"/>
                <a:cs typeface="Arial"/>
              </a:defRPr>
            </a:lvl1pPr>
            <a:lvl2pPr marL="742950" indent="-285750" algn="l" defTabSz="457200" rtl="0" eaLnBrk="1" latinLnBrk="0" hangingPunct="1">
              <a:spcBef>
                <a:spcPct val="20000"/>
              </a:spcBef>
              <a:buFont typeface="Arial"/>
              <a:buChar char="–"/>
              <a:defRPr lang="en-US" sz="2400" kern="1200" dirty="0" smtClean="0">
                <a:solidFill>
                  <a:srgbClr val="254061"/>
                </a:solidFill>
                <a:latin typeface="Arial"/>
                <a:ea typeface="+mn-ea"/>
                <a:cs typeface="Arial"/>
              </a:defRPr>
            </a:lvl2pPr>
            <a:lvl3pPr marL="1143000" indent="-228600" algn="l" defTabSz="457200" rtl="0" eaLnBrk="1" latinLnBrk="0" hangingPunct="1">
              <a:spcBef>
                <a:spcPct val="20000"/>
              </a:spcBef>
              <a:buFont typeface="Arial"/>
              <a:buChar char="•"/>
              <a:defRPr lang="en-US" sz="2200" kern="1200" dirty="0" smtClean="0">
                <a:solidFill>
                  <a:srgbClr val="254061"/>
                </a:solidFill>
                <a:latin typeface="Arial"/>
                <a:ea typeface="+mn-ea"/>
                <a:cs typeface="Arial"/>
              </a:defRPr>
            </a:lvl3pPr>
            <a:lvl4pPr marL="1600200" indent="-228600" algn="l" defTabSz="457200" rtl="0" eaLnBrk="1" latinLnBrk="0" hangingPunct="1">
              <a:spcBef>
                <a:spcPct val="20000"/>
              </a:spcBef>
              <a:buFont typeface="Arial"/>
              <a:buChar char="–"/>
              <a:defRPr lang="en-US" sz="2000" kern="1200" dirty="0" smtClean="0">
                <a:solidFill>
                  <a:srgbClr val="254061"/>
                </a:solidFill>
                <a:latin typeface="Arial"/>
                <a:ea typeface="+mn-ea"/>
                <a:cs typeface="Arial"/>
              </a:defRPr>
            </a:lvl4pPr>
            <a:lvl5pPr marL="2057400" indent="-228600" algn="l" defTabSz="457200" rtl="0" eaLnBrk="1" latinLnBrk="0" hangingPunct="1">
              <a:spcBef>
                <a:spcPct val="20000"/>
              </a:spcBef>
              <a:buFont typeface="Arial"/>
              <a:buChar char="»"/>
              <a:defRPr lang="en-US" sz="2000" kern="1200" dirty="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45000"/>
              </a:spcBef>
              <a:buNone/>
            </a:pPr>
            <a:r>
              <a:rPr lang="en-US" sz="1100" b="0" dirty="0" smtClean="0">
                <a:latin typeface="Arial" charset="0"/>
                <a:cs typeface="Arial" charset="0"/>
              </a:rPr>
              <a:t>Confidential and Proprietary – Qualcomm Technologies, Inc</a:t>
            </a:r>
            <a:r>
              <a:rPr lang="en-US" sz="1100" b="1" dirty="0" smtClean="0">
                <a:latin typeface="Arial" charset="0"/>
                <a:cs typeface="Arial" charset="0"/>
              </a:rPr>
              <a:t>.</a:t>
            </a:r>
          </a:p>
          <a:p>
            <a:pPr marL="0" indent="0">
              <a:buNone/>
            </a:pPr>
            <a:r>
              <a:rPr lang="en-US" sz="1000" dirty="0" smtClean="0">
                <a:latin typeface="Arial" charset="0"/>
                <a:cs typeface="Arial" charset="0"/>
              </a:rPr>
              <a:t>Not to be used, copied, reproduced ,</a:t>
            </a:r>
            <a:r>
              <a:rPr lang="en-US" sz="1000" baseline="0" dirty="0" smtClean="0">
                <a:latin typeface="Arial" charset="0"/>
                <a:cs typeface="Arial" charset="0"/>
              </a:rPr>
              <a:t> or modified </a:t>
            </a:r>
            <a:r>
              <a:rPr lang="en-US" sz="1000" dirty="0" smtClean="0">
                <a:latin typeface="Arial" charset="0"/>
                <a:cs typeface="Arial" charset="0"/>
              </a:rPr>
              <a:t>in whole or in part, nor its contents revealed in any manner to others without the express written permission of Qualcomm Technologies, Inc.</a:t>
            </a:r>
            <a:endParaRPr lang="en-US" sz="1000" b="1" dirty="0" smtClean="0">
              <a:latin typeface="Arial" charset="0"/>
              <a:cs typeface="Arial" charset="0"/>
            </a:endParaRPr>
          </a:p>
          <a:p>
            <a:pPr marL="0" indent="0">
              <a:buNone/>
            </a:pPr>
            <a:r>
              <a:rPr lang="en-US" sz="1000" dirty="0" smtClean="0">
                <a:latin typeface="Arial" charset="0"/>
                <a:cs typeface="Arial" charset="0"/>
              </a:rPr>
              <a:t>Qualcomm is a trademark of QUALCOMM Incorporated, registered  in the United States and other countries.</a:t>
            </a:r>
            <a:r>
              <a:rPr lang="en-US" sz="1000" baseline="0" dirty="0" smtClean="0">
                <a:latin typeface="Arial" charset="0"/>
                <a:cs typeface="Arial" charset="0"/>
              </a:rPr>
              <a:t> All QUALCOMM Incorporated trademarks are used with permission. </a:t>
            </a:r>
            <a:r>
              <a:rPr lang="en-US" sz="1000" dirty="0" smtClean="0">
                <a:latin typeface="Arial" charset="0"/>
                <a:cs typeface="Arial" charset="0"/>
              </a:rPr>
              <a:t> Other products and brand names may be trademarks or registered trademarks of their respective owners.</a:t>
            </a:r>
          </a:p>
          <a:p>
            <a:pPr marL="0" indent="0">
              <a:buNone/>
            </a:pPr>
            <a:endParaRPr lang="en-US" sz="1100" dirty="0" smtClean="0">
              <a:latin typeface="Arial" charset="0"/>
              <a:cs typeface="Arial" charset="0"/>
            </a:endParaRPr>
          </a:p>
          <a:p>
            <a:pPr marL="0" indent="0">
              <a:buNone/>
            </a:pPr>
            <a:r>
              <a:rPr lang="en-US" sz="1000" dirty="0" smtClean="0">
                <a:latin typeface="Arial" charset="0"/>
                <a:cs typeface="Arial" charset="0"/>
              </a:rPr>
              <a:t>© 2012 Qualcomm</a:t>
            </a:r>
            <a:r>
              <a:rPr lang="en-US" sz="1000" baseline="0" dirty="0" smtClean="0">
                <a:latin typeface="Arial" charset="0"/>
                <a:cs typeface="Arial" charset="0"/>
              </a:rPr>
              <a:t> Technologies, </a:t>
            </a:r>
            <a:r>
              <a:rPr lang="en-US" sz="1000" dirty="0" smtClean="0">
                <a:latin typeface="Arial" charset="0"/>
                <a:cs typeface="Arial" charset="0"/>
              </a:rPr>
              <a:t> Inc. All rights reserved.</a:t>
            </a:r>
          </a:p>
        </p:txBody>
      </p:sp>
      <p:sp>
        <p:nvSpPr>
          <p:cNvPr id="5" name="Rectangle 3"/>
          <p:cNvSpPr txBox="1">
            <a:spLocks noChangeArrowheads="1"/>
          </p:cNvSpPr>
          <p:nvPr userDrawn="1"/>
        </p:nvSpPr>
        <p:spPr>
          <a:xfrm>
            <a:off x="316522" y="430214"/>
            <a:ext cx="8827477" cy="655331"/>
          </a:xfrm>
          <a:prstGeom prst="rect">
            <a:avLst/>
          </a:prstGeom>
          <a:noFill/>
        </p:spPr>
        <p:txBody>
          <a:bodyPr vert="horz" lIns="91440" tIns="91440" rIns="91440" bIns="91440" rtlCol="0">
            <a:noAutofit/>
          </a:bodyPr>
          <a:lstStyle>
            <a:lvl1pPr marL="342900" indent="-342900" algn="l" defTabSz="457200" rtl="0" eaLnBrk="1" latinLnBrk="0" hangingPunct="1">
              <a:spcBef>
                <a:spcPct val="20000"/>
              </a:spcBef>
              <a:buFont typeface="Arial"/>
              <a:buChar char="•"/>
              <a:defRPr lang="en-US" sz="2600" kern="1200" dirty="0" smtClean="0">
                <a:solidFill>
                  <a:srgbClr val="254061"/>
                </a:solidFill>
                <a:latin typeface="Arial"/>
                <a:ea typeface="+mn-ea"/>
                <a:cs typeface="Arial"/>
              </a:defRPr>
            </a:lvl1pPr>
            <a:lvl2pPr marL="742950" indent="-285750" algn="l" defTabSz="457200" rtl="0" eaLnBrk="1" latinLnBrk="0" hangingPunct="1">
              <a:spcBef>
                <a:spcPct val="20000"/>
              </a:spcBef>
              <a:buFont typeface="Arial"/>
              <a:buChar char="–"/>
              <a:defRPr lang="en-US" sz="2400" kern="1200" dirty="0" smtClean="0">
                <a:solidFill>
                  <a:srgbClr val="254061"/>
                </a:solidFill>
                <a:latin typeface="Arial"/>
                <a:ea typeface="+mn-ea"/>
                <a:cs typeface="Arial"/>
              </a:defRPr>
            </a:lvl2pPr>
            <a:lvl3pPr marL="1143000" indent="-228600" algn="l" defTabSz="457200" rtl="0" eaLnBrk="1" latinLnBrk="0" hangingPunct="1">
              <a:spcBef>
                <a:spcPct val="20000"/>
              </a:spcBef>
              <a:buFont typeface="Arial"/>
              <a:buChar char="•"/>
              <a:defRPr lang="en-US" sz="2200" kern="1200" dirty="0" smtClean="0">
                <a:solidFill>
                  <a:srgbClr val="254061"/>
                </a:solidFill>
                <a:latin typeface="Arial"/>
                <a:ea typeface="+mn-ea"/>
                <a:cs typeface="Arial"/>
              </a:defRPr>
            </a:lvl3pPr>
            <a:lvl4pPr marL="1600200" indent="-228600" algn="l" defTabSz="457200" rtl="0" eaLnBrk="1" latinLnBrk="0" hangingPunct="1">
              <a:spcBef>
                <a:spcPct val="20000"/>
              </a:spcBef>
              <a:buFont typeface="Arial"/>
              <a:buChar char="–"/>
              <a:defRPr lang="en-US" sz="2000" kern="1200" dirty="0" smtClean="0">
                <a:solidFill>
                  <a:srgbClr val="254061"/>
                </a:solidFill>
                <a:latin typeface="Arial"/>
                <a:ea typeface="+mn-ea"/>
                <a:cs typeface="Arial"/>
              </a:defRPr>
            </a:lvl4pPr>
            <a:lvl5pPr marL="2057400" indent="-228600" algn="l" defTabSz="457200" rtl="0" eaLnBrk="1" latinLnBrk="0" hangingPunct="1">
              <a:spcBef>
                <a:spcPct val="20000"/>
              </a:spcBef>
              <a:buFont typeface="Arial"/>
              <a:buChar char="»"/>
              <a:defRPr lang="en-US" sz="2000" kern="1200" dirty="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45000"/>
              </a:spcBef>
              <a:buNone/>
            </a:pPr>
            <a:r>
              <a:rPr lang="en-US" sz="3000" b="1" dirty="0" smtClean="0">
                <a:latin typeface="Arial" charset="0"/>
                <a:cs typeface="Arial" charset="0"/>
              </a:rPr>
              <a:t>research.qualcomm.com</a:t>
            </a:r>
            <a:endParaRPr lang="en-US" sz="3000" dirty="0">
              <a:latin typeface="Arial" charset="0"/>
              <a:cs typeface="Arial" charset="0"/>
            </a:endParaRPr>
          </a:p>
        </p:txBody>
      </p:sp>
    </p:spTree>
    <p:extLst>
      <p:ext uri="{BB962C8B-B14F-4D97-AF65-F5344CB8AC3E}">
        <p14:creationId xmlns:p14="http://schemas.microsoft.com/office/powerpoint/2010/main" val="612444648"/>
      </p:ext>
    </p:extLst>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Title 2"/>
          <p:cNvSpPr>
            <a:spLocks noGrp="1" noChangeArrowheads="1"/>
          </p:cNvSpPr>
          <p:nvPr>
            <p:ph type="title"/>
          </p:nvPr>
        </p:nvSpPr>
        <p:spPr bwMode="auto">
          <a:xfrm>
            <a:off x="457200" y="288925"/>
            <a:ext cx="8229600" cy="9294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dirty="0" smtClean="0"/>
              <a:t>Click to edit Master title style</a:t>
            </a:r>
          </a:p>
        </p:txBody>
      </p:sp>
      <p:sp>
        <p:nvSpPr>
          <p:cNvPr id="5" name="Text Placeholder 12"/>
          <p:cNvSpPr>
            <a:spLocks noGrp="1"/>
          </p:cNvSpPr>
          <p:nvPr>
            <p:ph type="body" sz="quarter" idx="12" hasCustomPrompt="1"/>
          </p:nvPr>
        </p:nvSpPr>
        <p:spPr>
          <a:xfrm>
            <a:off x="457200" y="1285875"/>
            <a:ext cx="8229600" cy="355482"/>
          </a:xfrm>
          <a:prstGeom prst="rect">
            <a:avLst/>
          </a:prstGeom>
        </p:spPr>
        <p:txBody>
          <a:bodyPr/>
          <a:lstStyle>
            <a:lvl1pPr>
              <a:buFontTx/>
              <a:buNone/>
              <a:defRPr sz="1800">
                <a:solidFill>
                  <a:schemeClr val="bg1">
                    <a:lumMod val="50000"/>
                  </a:schemeClr>
                </a:solidFill>
              </a:defRPr>
            </a:lvl1pPr>
            <a:lvl2pPr>
              <a:buFontTx/>
              <a:buNone/>
              <a:defRPr/>
            </a:lvl2pPr>
            <a:lvl3pPr>
              <a:buFontTx/>
              <a:buNone/>
              <a:defRPr/>
            </a:lvl3pPr>
            <a:lvl4pPr>
              <a:buFontTx/>
              <a:buNone/>
              <a:defRPr/>
            </a:lvl4pPr>
            <a:lvl5pPr>
              <a:buFontTx/>
              <a:buNone/>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25729569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1"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0.xml"/><Relationship Id="rId12" Type="http://schemas.openxmlformats.org/officeDocument/2006/relationships/theme" Target="../theme/theme2.xml"/><Relationship Id="rId13" Type="http://schemas.openxmlformats.org/officeDocument/2006/relationships/image" Target="../media/image6.jpeg"/><Relationship Id="rId1" Type="http://schemas.openxmlformats.org/officeDocument/2006/relationships/slideLayout" Target="../slideLayouts/slideLayout10.xml"/><Relationship Id="rId2" Type="http://schemas.openxmlformats.org/officeDocument/2006/relationships/slideLayout" Target="../slideLayouts/slideLayout11.xml"/><Relationship Id="rId3" Type="http://schemas.openxmlformats.org/officeDocument/2006/relationships/slideLayout" Target="../slideLayouts/slideLayout12.xml"/><Relationship Id="rId4" Type="http://schemas.openxmlformats.org/officeDocument/2006/relationships/slideLayout" Target="../slideLayouts/slideLayout13.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 Id="rId9" Type="http://schemas.openxmlformats.org/officeDocument/2006/relationships/slideLayout" Target="../slideLayouts/slideLayout18.xml"/><Relationship Id="rId10"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QCR-Content-Slide-300dpi-with-flat-BG2.jpg"/>
          <p:cNvPicPr>
            <a:picLocks noChangeAspect="1"/>
          </p:cNvPicPr>
          <p:nvPr userDrawn="1"/>
        </p:nvPicPr>
        <p:blipFill>
          <a:blip r:embed="rId11"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40261" y="158449"/>
            <a:ext cx="7984071"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6"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‹Nr.›</a:t>
            </a:fld>
            <a:endParaRPr lang="en-US" dirty="0"/>
          </a:p>
        </p:txBody>
      </p:sp>
    </p:spTree>
    <p:extLst>
      <p:ext uri="{BB962C8B-B14F-4D97-AF65-F5344CB8AC3E}">
        <p14:creationId xmlns:p14="http://schemas.microsoft.com/office/powerpoint/2010/main" val="640306950"/>
      </p:ext>
    </p:extLst>
  </p:cSld>
  <p:clrMap bg1="lt1" tx1="dk1" bg2="lt2" tx2="dk2" accent1="accent1" accent2="accent2" accent3="accent3" accent4="accent4" accent5="accent5" accent6="accent6" hlink="hlink" folHlink="folHlink"/>
  <p:sldLayoutIdLst>
    <p:sldLayoutId id="2147484121" r:id="rId1"/>
    <p:sldLayoutId id="2147484188" r:id="rId2"/>
    <p:sldLayoutId id="2147484189" r:id="rId3"/>
    <p:sldLayoutId id="2147484125" r:id="rId4"/>
    <p:sldLayoutId id="2147484182" r:id="rId5"/>
    <p:sldLayoutId id="2147484183" r:id="rId6"/>
    <p:sldLayoutId id="2147484184" r:id="rId7"/>
    <p:sldLayoutId id="2147484185" r:id="rId8"/>
    <p:sldLayoutId id="2147484192" r:id="rId9"/>
  </p:sldLayoutIdLst>
  <p:timing>
    <p:tnLst>
      <p:par>
        <p:cTn xmlns:p14="http://schemas.microsoft.com/office/powerpoint/2010/main" id="1" dur="indefinite" restart="never" nodeType="tmRoot"/>
      </p:par>
    </p:tnLst>
  </p:timing>
  <p:hf hdr="0" ftr="0" dt="0"/>
  <p:txStyles>
    <p:titleStyle>
      <a:lvl1pPr algn="l" defTabSz="457200" rtl="0" eaLnBrk="1" latinLnBrk="0" hangingPunct="1">
        <a:spcBef>
          <a:spcPct val="0"/>
        </a:spcBef>
        <a:buNone/>
        <a:defRPr lang="en-US" sz="2600" kern="1200" dirty="0">
          <a:solidFill>
            <a:srgbClr val="254061"/>
          </a:solidFill>
          <a:latin typeface="Arial"/>
          <a:ea typeface="+mj-ea"/>
          <a:cs typeface="Arial"/>
        </a:defRPr>
      </a:lvl1pPr>
    </p:titleStyle>
    <p:bodyStyle>
      <a:lvl1pPr marL="342900" indent="-342900" algn="l" defTabSz="457200" rtl="0" eaLnBrk="1" latinLnBrk="0" hangingPunct="1">
        <a:spcBef>
          <a:spcPct val="20000"/>
        </a:spcBef>
        <a:buFont typeface="Arial"/>
        <a:buChar char="•"/>
        <a:defRPr lang="en-US" sz="2000" kern="1200" dirty="0" smtClean="0">
          <a:solidFill>
            <a:srgbClr val="254061"/>
          </a:solidFill>
          <a:latin typeface="Arial"/>
          <a:ea typeface="+mn-ea"/>
          <a:cs typeface="Arial"/>
        </a:defRPr>
      </a:lvl1pPr>
      <a:lvl2pPr marL="742950" indent="-285750" algn="l" defTabSz="457200" rtl="0" eaLnBrk="1" latinLnBrk="0" hangingPunct="1">
        <a:spcBef>
          <a:spcPct val="20000"/>
        </a:spcBef>
        <a:buFont typeface="Arial"/>
        <a:buChar char="–"/>
        <a:defRPr lang="en-US" sz="1800" kern="1200" dirty="0" smtClean="0">
          <a:solidFill>
            <a:srgbClr val="254061"/>
          </a:solidFill>
          <a:latin typeface="Arial"/>
          <a:ea typeface="+mn-ea"/>
          <a:cs typeface="Arial"/>
        </a:defRPr>
      </a:lvl2pPr>
      <a:lvl3pPr marL="1143000" indent="-228600" algn="l" defTabSz="457200" rtl="0" eaLnBrk="1" latinLnBrk="0" hangingPunct="1">
        <a:spcBef>
          <a:spcPct val="20000"/>
        </a:spcBef>
        <a:buFont typeface="Arial"/>
        <a:buChar char="•"/>
        <a:defRPr lang="en-US" sz="1600" kern="1200" dirty="0" smtClean="0">
          <a:solidFill>
            <a:srgbClr val="254061"/>
          </a:solidFill>
          <a:latin typeface="Arial"/>
          <a:ea typeface="+mn-ea"/>
          <a:cs typeface="Arial"/>
        </a:defRPr>
      </a:lvl3pPr>
      <a:lvl4pPr marL="1600200" indent="-228600" algn="l" defTabSz="457200" rtl="0" eaLnBrk="1" latinLnBrk="0" hangingPunct="1">
        <a:spcBef>
          <a:spcPct val="20000"/>
        </a:spcBef>
        <a:buFont typeface="Arial"/>
        <a:buChar char="–"/>
        <a:defRPr lang="en-US" sz="1400" kern="1200" dirty="0" smtClean="0">
          <a:solidFill>
            <a:srgbClr val="254061"/>
          </a:solidFill>
          <a:latin typeface="Arial"/>
          <a:ea typeface="+mn-ea"/>
          <a:cs typeface="Arial"/>
        </a:defRPr>
      </a:lvl4pPr>
      <a:lvl5pPr marL="2057400" indent="-228600" algn="l" defTabSz="457200" rtl="0" eaLnBrk="1" latinLnBrk="0" hangingPunct="1">
        <a:spcBef>
          <a:spcPct val="20000"/>
        </a:spcBef>
        <a:buFont typeface="Arial"/>
        <a:buChar char="»"/>
        <a:defRPr lang="en-US" sz="2000" kern="1200" dirty="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pic>
        <p:nvPicPr>
          <p:cNvPr id="7" name="Picture 6" descr="QCRSanDiego-300dpi.jpg"/>
          <p:cNvPicPr>
            <a:picLocks noChangeAspect="1"/>
          </p:cNvPicPr>
          <p:nvPr userDrawn="1"/>
        </p:nvPicPr>
        <p:blipFill rotWithShape="1">
          <a:blip r:embed="rId13" cstate="email">
            <a:extLst>
              <a:ext uri="{28A0092B-C50C-407E-A947-70E740481C1C}">
                <a14:useLocalDpi xmlns:a14="http://schemas.microsoft.com/office/drawing/2010/main" val="0"/>
              </a:ext>
            </a:extLst>
          </a:blip>
          <a:srcRect t="1" b="1"/>
          <a:stretch/>
        </p:blipFill>
        <p:spPr>
          <a:xfrm>
            <a:off x="0" y="0"/>
            <a:ext cx="9144000" cy="6858000"/>
          </a:xfrm>
          <a:prstGeom prst="rect">
            <a:avLst/>
          </a:prstGeom>
        </p:spPr>
      </p:pic>
      <p:sp>
        <p:nvSpPr>
          <p:cNvPr id="12" name="Rectangle 11"/>
          <p:cNvSpPr/>
          <p:nvPr userDrawn="1"/>
        </p:nvSpPr>
        <p:spPr>
          <a:xfrm>
            <a:off x="457200" y="1872343"/>
            <a:ext cx="1824446" cy="3309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5"/>
          <p:cNvGrpSpPr>
            <a:grpSpLocks noChangeAspect="1"/>
          </p:cNvGrpSpPr>
          <p:nvPr userDrawn="1"/>
        </p:nvGrpSpPr>
        <p:grpSpPr bwMode="auto">
          <a:xfrm>
            <a:off x="81438" y="6525951"/>
            <a:ext cx="1675667" cy="332049"/>
            <a:chOff x="408" y="5482"/>
            <a:chExt cx="1891" cy="412"/>
          </a:xfrm>
          <a:solidFill>
            <a:schemeClr val="bg1"/>
          </a:solidFill>
          <a:effectLst/>
        </p:grpSpPr>
        <p:sp>
          <p:nvSpPr>
            <p:cNvPr id="14" name="Freeform 6"/>
            <p:cNvSpPr>
              <a:spLocks/>
            </p:cNvSpPr>
            <p:nvPr userDrawn="1"/>
          </p:nvSpPr>
          <p:spPr bwMode="auto">
            <a:xfrm>
              <a:off x="1178" y="5550"/>
              <a:ext cx="132" cy="201"/>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91440" bIns="0" numCol="1" anchor="t" anchorCtr="0" compatLnSpc="1">
              <a:prstTxWarp prst="textNoShape">
                <a:avLst/>
              </a:prstTxWarp>
            </a:bodyPr>
            <a:lstStyle/>
            <a:p>
              <a:endParaRPr lang="en-US">
                <a:solidFill>
                  <a:prstClr val="black"/>
                </a:solidFill>
              </a:endParaRPr>
            </a:p>
          </p:txBody>
        </p:sp>
        <p:sp>
          <p:nvSpPr>
            <p:cNvPr id="15" name="Freeform 7"/>
            <p:cNvSpPr>
              <a:spLocks noEditPoints="1"/>
            </p:cNvSpPr>
            <p:nvPr userDrawn="1"/>
          </p:nvSpPr>
          <p:spPr bwMode="auto">
            <a:xfrm>
              <a:off x="408" y="5482"/>
              <a:ext cx="347" cy="412"/>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91440" bIns="0" numCol="1" anchor="t" anchorCtr="0" compatLnSpc="1">
              <a:prstTxWarp prst="textNoShape">
                <a:avLst/>
              </a:prstTxWarp>
            </a:bodyPr>
            <a:lstStyle/>
            <a:p>
              <a:endParaRPr lang="en-US">
                <a:solidFill>
                  <a:prstClr val="black"/>
                </a:solidFill>
              </a:endParaRPr>
            </a:p>
          </p:txBody>
        </p:sp>
        <p:sp>
          <p:nvSpPr>
            <p:cNvPr id="16" name="Freeform 8"/>
            <p:cNvSpPr>
              <a:spLocks/>
            </p:cNvSpPr>
            <p:nvPr userDrawn="1"/>
          </p:nvSpPr>
          <p:spPr bwMode="auto">
            <a:xfrm>
              <a:off x="786" y="5550"/>
              <a:ext cx="147" cy="201"/>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91440" bIns="0" numCol="1" anchor="t" anchorCtr="0" compatLnSpc="1">
              <a:prstTxWarp prst="textNoShape">
                <a:avLst/>
              </a:prstTxWarp>
            </a:bodyPr>
            <a:lstStyle/>
            <a:p>
              <a:endParaRPr lang="en-US">
                <a:solidFill>
                  <a:prstClr val="black"/>
                </a:solidFill>
              </a:endParaRPr>
            </a:p>
          </p:txBody>
        </p:sp>
        <p:sp>
          <p:nvSpPr>
            <p:cNvPr id="17" name="Freeform 9"/>
            <p:cNvSpPr>
              <a:spLocks/>
            </p:cNvSpPr>
            <p:nvPr userDrawn="1"/>
          </p:nvSpPr>
          <p:spPr bwMode="auto">
            <a:xfrm>
              <a:off x="1285" y="5544"/>
              <a:ext cx="161" cy="213"/>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91440" bIns="0" numCol="1" anchor="t" anchorCtr="0" compatLnSpc="1">
              <a:prstTxWarp prst="textNoShape">
                <a:avLst/>
              </a:prstTxWarp>
            </a:bodyPr>
            <a:lstStyle/>
            <a:p>
              <a:endParaRPr lang="en-US">
                <a:solidFill>
                  <a:prstClr val="black"/>
                </a:solidFill>
              </a:endParaRPr>
            </a:p>
          </p:txBody>
        </p:sp>
        <p:sp>
          <p:nvSpPr>
            <p:cNvPr id="18" name="Freeform 10"/>
            <p:cNvSpPr>
              <a:spLocks noEditPoints="1"/>
            </p:cNvSpPr>
            <p:nvPr userDrawn="1"/>
          </p:nvSpPr>
          <p:spPr bwMode="auto">
            <a:xfrm>
              <a:off x="1430" y="5544"/>
              <a:ext cx="213" cy="213"/>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91440" bIns="0" numCol="1" anchor="t" anchorCtr="0" compatLnSpc="1">
              <a:prstTxWarp prst="textNoShape">
                <a:avLst/>
              </a:prstTxWarp>
            </a:bodyPr>
            <a:lstStyle/>
            <a:p>
              <a:endParaRPr lang="en-US">
                <a:solidFill>
                  <a:prstClr val="black"/>
                </a:solidFill>
              </a:endParaRPr>
            </a:p>
          </p:txBody>
        </p:sp>
        <p:sp>
          <p:nvSpPr>
            <p:cNvPr id="19" name="Freeform 11"/>
            <p:cNvSpPr>
              <a:spLocks noEditPoints="1"/>
            </p:cNvSpPr>
            <p:nvPr userDrawn="1"/>
          </p:nvSpPr>
          <p:spPr bwMode="auto">
            <a:xfrm>
              <a:off x="948" y="5551"/>
              <a:ext cx="215" cy="200"/>
            </a:xfrm>
            <a:custGeom>
              <a:avLst/>
              <a:gdLst>
                <a:gd name="T0" fmla="*/ 127 w 215"/>
                <a:gd name="T1" fmla="*/ 0 h 200"/>
                <a:gd name="T2" fmla="*/ 88 w 215"/>
                <a:gd name="T3" fmla="*/ 0 h 200"/>
                <a:gd name="T4" fmla="*/ 0 w 215"/>
                <a:gd name="T5" fmla="*/ 200 h 200"/>
                <a:gd name="T6" fmla="*/ 41 w 215"/>
                <a:gd name="T7" fmla="*/ 200 h 200"/>
                <a:gd name="T8" fmla="*/ 62 w 215"/>
                <a:gd name="T9" fmla="*/ 156 h 200"/>
                <a:gd name="T10" fmla="*/ 154 w 215"/>
                <a:gd name="T11" fmla="*/ 156 h 200"/>
                <a:gd name="T12" fmla="*/ 155 w 215"/>
                <a:gd name="T13" fmla="*/ 160 h 200"/>
                <a:gd name="T14" fmla="*/ 173 w 215"/>
                <a:gd name="T15" fmla="*/ 200 h 200"/>
                <a:gd name="T16" fmla="*/ 215 w 215"/>
                <a:gd name="T17" fmla="*/ 200 h 200"/>
                <a:gd name="T18" fmla="*/ 127 w 215"/>
                <a:gd name="T19" fmla="*/ 0 h 200"/>
                <a:gd name="T20" fmla="*/ 75 w 215"/>
                <a:gd name="T21" fmla="*/ 123 h 200"/>
                <a:gd name="T22" fmla="*/ 107 w 215"/>
                <a:gd name="T23" fmla="*/ 51 h 200"/>
                <a:gd name="T24" fmla="*/ 139 w 215"/>
                <a:gd name="T25" fmla="*/ 123 h 200"/>
                <a:gd name="T26" fmla="*/ 75 w 215"/>
                <a:gd name="T27" fmla="*/ 12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5" h="200">
                  <a:moveTo>
                    <a:pt x="127" y="0"/>
                  </a:moveTo>
                  <a:lnTo>
                    <a:pt x="88" y="0"/>
                  </a:lnTo>
                  <a:lnTo>
                    <a:pt x="0" y="200"/>
                  </a:lnTo>
                  <a:lnTo>
                    <a:pt x="41" y="200"/>
                  </a:lnTo>
                  <a:lnTo>
                    <a:pt x="62" y="156"/>
                  </a:lnTo>
                  <a:lnTo>
                    <a:pt x="154" y="156"/>
                  </a:lnTo>
                  <a:lnTo>
                    <a:pt x="155" y="160"/>
                  </a:lnTo>
                  <a:lnTo>
                    <a:pt x="173" y="200"/>
                  </a:lnTo>
                  <a:lnTo>
                    <a:pt x="215" y="200"/>
                  </a:lnTo>
                  <a:lnTo>
                    <a:pt x="127" y="0"/>
                  </a:lnTo>
                  <a:close/>
                  <a:moveTo>
                    <a:pt x="75" y="123"/>
                  </a:moveTo>
                  <a:lnTo>
                    <a:pt x="107" y="51"/>
                  </a:lnTo>
                  <a:lnTo>
                    <a:pt x="139" y="123"/>
                  </a:lnTo>
                  <a:lnTo>
                    <a:pt x="7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91440" bIns="0" numCol="1" anchor="t" anchorCtr="0" compatLnSpc="1">
              <a:prstTxWarp prst="textNoShape">
                <a:avLst/>
              </a:prstTxWarp>
            </a:bodyPr>
            <a:lstStyle/>
            <a:p>
              <a:endParaRPr lang="en-US">
                <a:solidFill>
                  <a:prstClr val="black"/>
                </a:solidFill>
              </a:endParaRPr>
            </a:p>
          </p:txBody>
        </p:sp>
        <p:sp>
          <p:nvSpPr>
            <p:cNvPr id="20" name="Freeform 12"/>
            <p:cNvSpPr>
              <a:spLocks/>
            </p:cNvSpPr>
            <p:nvPr userDrawn="1"/>
          </p:nvSpPr>
          <p:spPr bwMode="auto">
            <a:xfrm>
              <a:off x="1627" y="5549"/>
              <a:ext cx="661" cy="21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91440" bIns="0" numCol="1" anchor="t" anchorCtr="0" compatLnSpc="1">
              <a:prstTxWarp prst="textNoShape">
                <a:avLst/>
              </a:prstTxWarp>
            </a:bodyPr>
            <a:lstStyle/>
            <a:p>
              <a:endParaRPr lang="en-US">
                <a:solidFill>
                  <a:prstClr val="black"/>
                </a:solidFill>
              </a:endParaRPr>
            </a:p>
          </p:txBody>
        </p:sp>
        <p:sp>
          <p:nvSpPr>
            <p:cNvPr id="21" name="Freeform 13"/>
            <p:cNvSpPr>
              <a:spLocks noEditPoints="1"/>
            </p:cNvSpPr>
            <p:nvPr userDrawn="1"/>
          </p:nvSpPr>
          <p:spPr bwMode="auto">
            <a:xfrm>
              <a:off x="2252" y="5552"/>
              <a:ext cx="47" cy="47"/>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91440" bIns="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302582278"/>
      </p:ext>
    </p:extLst>
  </p:cSld>
  <p:clrMap bg1="lt1" tx1="dk1" bg2="lt2" tx2="dk2" accent1="accent1" accent2="accent2" accent3="accent3" accent4="accent4" accent5="accent5" accent6="accent6" hlink="hlink" folHlink="folHlink"/>
  <p:sldLayoutIdLst>
    <p:sldLayoutId id="2147484170" r:id="rId1"/>
    <p:sldLayoutId id="2147484186" r:id="rId2"/>
    <p:sldLayoutId id="2147484173" r:id="rId3"/>
    <p:sldLayoutId id="2147484169" r:id="rId4"/>
    <p:sldLayoutId id="2147484174" r:id="rId5"/>
    <p:sldLayoutId id="2147484172" r:id="rId6"/>
    <p:sldLayoutId id="2147484190" r:id="rId7"/>
    <p:sldLayoutId id="2147484176" r:id="rId8"/>
    <p:sldLayoutId id="2147484167" r:id="rId9"/>
    <p:sldLayoutId id="2147484168" r:id="rId10"/>
    <p:sldLayoutId id="2147484187" r:id="rId11"/>
  </p:sldLayoutIdLst>
  <p:timing>
    <p:tnLst>
      <p:par>
        <p:cTn xmlns:p14="http://schemas.microsoft.com/office/powerpoint/2010/mai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datatracker.ietf.org/ipr/1553/" TargetMode="External"/><Relationship Id="rId4" Type="http://schemas.openxmlformats.org/officeDocument/2006/relationships/hyperlink" Target="http://datatracker.ietf.org/ipr/1743/" TargetMode="External"/><Relationship Id="rId5" Type="http://schemas.openxmlformats.org/officeDocument/2006/relationships/hyperlink" Target="http://www.mathworks.com/matlabcentral/fileexchange/39218-6330-fec-code"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479032" y="3239021"/>
            <a:ext cx="6858000" cy="981075"/>
          </a:xfrm>
          <a:prstGeom prst="rect">
            <a:avLst/>
          </a:prstGeom>
        </p:spPr>
        <p:txBody>
          <a:bodyPr/>
          <a:lstStyle/>
          <a:p>
            <a:pPr marL="0" indent="0">
              <a:buNone/>
            </a:pPr>
            <a:r>
              <a:rPr lang="en-US" dirty="0">
                <a:latin typeface="Baskerville"/>
                <a:cs typeface="Baskerville"/>
              </a:rPr>
              <a:t>3GPP SA4 EMM-EFEC Work </a:t>
            </a:r>
            <a:r>
              <a:rPr lang="en-US" dirty="0" smtClean="0">
                <a:latin typeface="Baskerville"/>
                <a:cs typeface="Baskerville"/>
              </a:rPr>
              <a:t>Item</a:t>
            </a:r>
            <a:endParaRPr lang="en-US" dirty="0">
              <a:solidFill>
                <a:schemeClr val="bg1"/>
              </a:solidFill>
              <a:effectLst>
                <a:outerShdw blurRad="50800" dist="38100" dir="2700000" algn="tl" rotWithShape="0">
                  <a:prstClr val="black">
                    <a:alpha val="40000"/>
                  </a:prstClr>
                </a:outerShdw>
              </a:effectLst>
            </a:endParaRPr>
          </a:p>
        </p:txBody>
      </p:sp>
      <p:sp>
        <p:nvSpPr>
          <p:cNvPr id="3" name="Text Placeholder 2"/>
          <p:cNvSpPr>
            <a:spLocks noGrp="1"/>
          </p:cNvSpPr>
          <p:nvPr>
            <p:ph type="body" sz="quarter" idx="11"/>
          </p:nvPr>
        </p:nvSpPr>
        <p:spPr/>
        <p:txBody>
          <a:bodyPr/>
          <a:lstStyle/>
          <a:p>
            <a:r>
              <a:rPr lang="en-US" dirty="0" smtClean="0">
                <a:solidFill>
                  <a:srgbClr val="000000"/>
                </a:solidFill>
                <a:latin typeface="Baskerville"/>
                <a:cs typeface="Baskerville"/>
              </a:rPr>
              <a:t>January 21, </a:t>
            </a:r>
            <a:r>
              <a:rPr lang="en-US" dirty="0">
                <a:solidFill>
                  <a:srgbClr val="000000"/>
                </a:solidFill>
                <a:latin typeface="Baskerville"/>
                <a:cs typeface="Baskerville"/>
              </a:rPr>
              <a:t>2012</a:t>
            </a:r>
          </a:p>
        </p:txBody>
      </p:sp>
    </p:spTree>
    <p:extLst>
      <p:ext uri="{BB962C8B-B14F-4D97-AF65-F5344CB8AC3E}">
        <p14:creationId xmlns:p14="http://schemas.microsoft.com/office/powerpoint/2010/main" val="369703996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latin typeface="Baskerville"/>
                <a:cs typeface="Baskerville"/>
              </a:rPr>
              <a:t>Detailed Feature Discussion</a:t>
            </a:r>
            <a:endParaRPr lang="en-US" dirty="0"/>
          </a:p>
        </p:txBody>
      </p:sp>
    </p:spTree>
    <p:extLst>
      <p:ext uri="{BB962C8B-B14F-4D97-AF65-F5344CB8AC3E}">
        <p14:creationId xmlns:p14="http://schemas.microsoft.com/office/powerpoint/2010/main" val="197034685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latin typeface="Baskerville"/>
                <a:cs typeface="Baskerville"/>
              </a:rPr>
              <a:t>Code construction and testing issue</a:t>
            </a:r>
            <a:endParaRPr lang="en-US" dirty="0"/>
          </a:p>
        </p:txBody>
      </p:sp>
    </p:spTree>
    <p:extLst>
      <p:ext uri="{BB962C8B-B14F-4D97-AF65-F5344CB8AC3E}">
        <p14:creationId xmlns:p14="http://schemas.microsoft.com/office/powerpoint/2010/main" val="363918836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76300" y="121554"/>
            <a:ext cx="7391400" cy="685800"/>
          </a:xfrm>
        </p:spPr>
        <p:txBody>
          <a:bodyPr>
            <a:normAutofit/>
          </a:bodyPr>
          <a:lstStyle/>
          <a:p>
            <a:pPr algn="ctr"/>
            <a:r>
              <a:rPr lang="en-US" sz="2800" dirty="0" smtClean="0">
                <a:latin typeface="Baskerville"/>
                <a:cs typeface="Baskerville"/>
              </a:rPr>
              <a:t>Raptor codes construction discussion</a:t>
            </a:r>
            <a:endParaRPr lang="en-US" sz="2800" dirty="0">
              <a:latin typeface="Baskerville"/>
              <a:cs typeface="Baskerville"/>
            </a:endParaRPr>
          </a:p>
        </p:txBody>
      </p:sp>
      <p:sp>
        <p:nvSpPr>
          <p:cNvPr id="3" name="Inhaltsplatzhalter 2"/>
          <p:cNvSpPr>
            <a:spLocks noGrp="1"/>
          </p:cNvSpPr>
          <p:nvPr>
            <p:ph idx="4294967295"/>
          </p:nvPr>
        </p:nvSpPr>
        <p:spPr>
          <a:xfrm>
            <a:off x="228600" y="1020226"/>
            <a:ext cx="8686800" cy="5486400"/>
          </a:xfrm>
          <a:prstGeom prst="rect">
            <a:avLst/>
          </a:prstGeom>
        </p:spPr>
        <p:txBody>
          <a:bodyPr>
            <a:normAutofit/>
          </a:bodyPr>
          <a:lstStyle/>
          <a:p>
            <a:pPr>
              <a:lnSpc>
                <a:spcPct val="110000"/>
              </a:lnSpc>
              <a:spcBef>
                <a:spcPts val="300"/>
              </a:spcBef>
            </a:pPr>
            <a:r>
              <a:rPr lang="en-US" dirty="0" smtClean="0">
                <a:solidFill>
                  <a:srgbClr val="000000"/>
                </a:solidFill>
                <a:latin typeface="Baskerville"/>
                <a:cs typeface="Baskerville"/>
              </a:rPr>
              <a:t>RFC 6330</a:t>
            </a:r>
          </a:p>
          <a:p>
            <a:pPr lvl="1">
              <a:lnSpc>
                <a:spcPct val="110000"/>
              </a:lnSpc>
              <a:spcBef>
                <a:spcPts val="300"/>
              </a:spcBef>
            </a:pPr>
            <a:r>
              <a:rPr lang="en-US" dirty="0" smtClean="0">
                <a:solidFill>
                  <a:srgbClr val="000000"/>
                </a:solidFill>
                <a:latin typeface="Baskerville"/>
                <a:cs typeface="Baskerville"/>
              </a:rPr>
              <a:t>Code is completely specified – no code construction parameters</a:t>
            </a:r>
          </a:p>
          <a:p>
            <a:pPr lvl="1">
              <a:lnSpc>
                <a:spcPct val="110000"/>
              </a:lnSpc>
              <a:spcBef>
                <a:spcPts val="300"/>
              </a:spcBef>
            </a:pPr>
            <a:r>
              <a:rPr lang="en-US" b="1" dirty="0" smtClean="0">
                <a:solidFill>
                  <a:srgbClr val="FF0000"/>
                </a:solidFill>
                <a:latin typeface="Baskerville"/>
                <a:cs typeface="Baskerville"/>
              </a:rPr>
              <a:t>477</a:t>
            </a:r>
            <a:r>
              <a:rPr lang="en-US" dirty="0" smtClean="0">
                <a:solidFill>
                  <a:srgbClr val="FF0000"/>
                </a:solidFill>
                <a:latin typeface="Baskerville"/>
                <a:cs typeface="Baskerville"/>
              </a:rPr>
              <a:t> </a:t>
            </a:r>
            <a:r>
              <a:rPr lang="en-US" dirty="0">
                <a:solidFill>
                  <a:srgbClr val="000000"/>
                </a:solidFill>
                <a:latin typeface="Baskerville"/>
                <a:cs typeface="Baskerville"/>
              </a:rPr>
              <a:t>code </a:t>
            </a:r>
            <a:r>
              <a:rPr lang="en-US" dirty="0" smtClean="0">
                <a:solidFill>
                  <a:srgbClr val="000000"/>
                </a:solidFill>
                <a:latin typeface="Baskerville"/>
                <a:cs typeface="Baskerville"/>
              </a:rPr>
              <a:t>constructions total – </a:t>
            </a:r>
            <a:r>
              <a:rPr lang="en-US" dirty="0">
                <a:solidFill>
                  <a:srgbClr val="000000"/>
                </a:solidFill>
                <a:latin typeface="Baskerville"/>
                <a:cs typeface="Baskerville"/>
              </a:rPr>
              <a:t>o</a:t>
            </a:r>
            <a:r>
              <a:rPr lang="en-US" dirty="0" smtClean="0">
                <a:solidFill>
                  <a:srgbClr val="000000"/>
                </a:solidFill>
                <a:latin typeface="Baskerville"/>
                <a:cs typeface="Baskerville"/>
              </a:rPr>
              <a:t>ne </a:t>
            </a:r>
            <a:r>
              <a:rPr lang="en-US" dirty="0">
                <a:solidFill>
                  <a:srgbClr val="000000"/>
                </a:solidFill>
                <a:latin typeface="Baskerville"/>
                <a:cs typeface="Baskerville"/>
              </a:rPr>
              <a:t>for each K’ value </a:t>
            </a:r>
            <a:r>
              <a:rPr lang="en-US" dirty="0" smtClean="0">
                <a:solidFill>
                  <a:srgbClr val="000000"/>
                </a:solidFill>
                <a:latin typeface="Baskerville"/>
                <a:cs typeface="Baskerville"/>
              </a:rPr>
              <a:t>supported</a:t>
            </a:r>
          </a:p>
          <a:p>
            <a:pPr lvl="1">
              <a:lnSpc>
                <a:spcPct val="110000"/>
              </a:lnSpc>
              <a:spcBef>
                <a:spcPts val="300"/>
              </a:spcBef>
            </a:pPr>
            <a:r>
              <a:rPr lang="en-US" dirty="0" smtClean="0">
                <a:solidFill>
                  <a:srgbClr val="000000"/>
                </a:solidFill>
                <a:latin typeface="Baskerville"/>
                <a:cs typeface="Baskerville"/>
              </a:rPr>
              <a:t>Number of code constructions minimized by design to allow extensive testing*</a:t>
            </a:r>
          </a:p>
          <a:p>
            <a:pPr lvl="2">
              <a:lnSpc>
                <a:spcPct val="110000"/>
              </a:lnSpc>
              <a:spcBef>
                <a:spcPts val="300"/>
              </a:spcBef>
            </a:pPr>
            <a:r>
              <a:rPr lang="en-US" dirty="0" smtClean="0">
                <a:solidFill>
                  <a:srgbClr val="000000"/>
                </a:solidFill>
                <a:latin typeface="Baskerville"/>
                <a:cs typeface="Baskerville"/>
              </a:rPr>
              <a:t>All constructions have been thoroughly tested during design and verified post design</a:t>
            </a:r>
          </a:p>
          <a:p>
            <a:pPr lvl="2">
              <a:lnSpc>
                <a:spcPct val="110000"/>
              </a:lnSpc>
              <a:spcBef>
                <a:spcPts val="300"/>
              </a:spcBef>
            </a:pPr>
            <a:r>
              <a:rPr lang="en-US" dirty="0" smtClean="0">
                <a:solidFill>
                  <a:srgbClr val="000000"/>
                </a:solidFill>
                <a:latin typeface="Baskerville"/>
                <a:cs typeface="Baskerville"/>
              </a:rPr>
              <a:t>Hundreds of millions of tests per construction</a:t>
            </a:r>
          </a:p>
          <a:p>
            <a:pPr lvl="2">
              <a:lnSpc>
                <a:spcPct val="110000"/>
              </a:lnSpc>
              <a:spcBef>
                <a:spcPts val="300"/>
              </a:spcBef>
            </a:pPr>
            <a:r>
              <a:rPr lang="en-US" dirty="0" smtClean="0">
                <a:solidFill>
                  <a:srgbClr val="000000"/>
                </a:solidFill>
                <a:latin typeface="Baskerville"/>
                <a:cs typeface="Baskerville"/>
              </a:rPr>
              <a:t>Testing used hundreds of computers running for months</a:t>
            </a:r>
          </a:p>
          <a:p>
            <a:pPr>
              <a:lnSpc>
                <a:spcPct val="110000"/>
              </a:lnSpc>
              <a:spcBef>
                <a:spcPts val="300"/>
              </a:spcBef>
            </a:pPr>
            <a:r>
              <a:rPr lang="en-US" dirty="0" smtClean="0">
                <a:solidFill>
                  <a:srgbClr val="000000"/>
                </a:solidFill>
                <a:latin typeface="Baskerville"/>
                <a:cs typeface="Baskerville"/>
              </a:rPr>
              <a:t>RFC 5053</a:t>
            </a:r>
          </a:p>
          <a:p>
            <a:pPr lvl="1">
              <a:lnSpc>
                <a:spcPct val="110000"/>
              </a:lnSpc>
              <a:spcBef>
                <a:spcPts val="300"/>
              </a:spcBef>
            </a:pPr>
            <a:r>
              <a:rPr lang="en-US" dirty="0">
                <a:solidFill>
                  <a:srgbClr val="000000"/>
                </a:solidFill>
                <a:latin typeface="Baskerville"/>
                <a:cs typeface="Baskerville"/>
              </a:rPr>
              <a:t>Code is completely </a:t>
            </a:r>
            <a:r>
              <a:rPr lang="en-US" dirty="0" smtClean="0">
                <a:solidFill>
                  <a:srgbClr val="000000"/>
                </a:solidFill>
                <a:latin typeface="Baskerville"/>
                <a:cs typeface="Baskerville"/>
              </a:rPr>
              <a:t>specified – </a:t>
            </a:r>
            <a:r>
              <a:rPr lang="en-US" dirty="0">
                <a:solidFill>
                  <a:srgbClr val="000000"/>
                </a:solidFill>
                <a:latin typeface="Baskerville"/>
                <a:cs typeface="Baskerville"/>
              </a:rPr>
              <a:t>no </a:t>
            </a:r>
            <a:r>
              <a:rPr lang="en-US" dirty="0" smtClean="0">
                <a:solidFill>
                  <a:srgbClr val="000000"/>
                </a:solidFill>
                <a:latin typeface="Baskerville"/>
                <a:cs typeface="Baskerville"/>
              </a:rPr>
              <a:t>code construction parameters</a:t>
            </a:r>
            <a:endParaRPr lang="en-US" b="1" dirty="0" smtClean="0">
              <a:solidFill>
                <a:srgbClr val="FF0000"/>
              </a:solidFill>
              <a:latin typeface="Baskerville"/>
              <a:cs typeface="Baskerville"/>
            </a:endParaRPr>
          </a:p>
          <a:p>
            <a:pPr lvl="1">
              <a:lnSpc>
                <a:spcPct val="110000"/>
              </a:lnSpc>
              <a:spcBef>
                <a:spcPts val="300"/>
              </a:spcBef>
            </a:pPr>
            <a:r>
              <a:rPr lang="en-US" b="1" dirty="0" smtClean="0">
                <a:solidFill>
                  <a:srgbClr val="FF0000"/>
                </a:solidFill>
                <a:latin typeface="Baskerville"/>
                <a:cs typeface="Baskerville"/>
              </a:rPr>
              <a:t>8,192</a:t>
            </a:r>
            <a:r>
              <a:rPr lang="en-US" dirty="0" smtClean="0">
                <a:solidFill>
                  <a:srgbClr val="FF0000"/>
                </a:solidFill>
                <a:latin typeface="Baskerville"/>
                <a:cs typeface="Baskerville"/>
              </a:rPr>
              <a:t> </a:t>
            </a:r>
            <a:r>
              <a:rPr lang="en-US" dirty="0" smtClean="0">
                <a:solidFill>
                  <a:srgbClr val="000000"/>
                </a:solidFill>
                <a:latin typeface="Baskerville"/>
                <a:cs typeface="Baskerville"/>
              </a:rPr>
              <a:t>code constructions total – </a:t>
            </a:r>
            <a:r>
              <a:rPr lang="en-US" dirty="0">
                <a:solidFill>
                  <a:srgbClr val="000000"/>
                </a:solidFill>
                <a:latin typeface="Baskerville"/>
                <a:cs typeface="Baskerville"/>
              </a:rPr>
              <a:t>o</a:t>
            </a:r>
            <a:r>
              <a:rPr lang="en-US" dirty="0" smtClean="0">
                <a:solidFill>
                  <a:srgbClr val="000000"/>
                </a:solidFill>
                <a:latin typeface="Baskerville"/>
                <a:cs typeface="Baskerville"/>
              </a:rPr>
              <a:t>ne for each K value supported</a:t>
            </a:r>
          </a:p>
          <a:p>
            <a:pPr lvl="1">
              <a:lnSpc>
                <a:spcPct val="110000"/>
              </a:lnSpc>
              <a:spcBef>
                <a:spcPts val="300"/>
              </a:spcBef>
            </a:pPr>
            <a:r>
              <a:rPr lang="en-US" dirty="0">
                <a:solidFill>
                  <a:srgbClr val="000000"/>
                </a:solidFill>
                <a:latin typeface="Baskerville"/>
                <a:cs typeface="Baskerville"/>
              </a:rPr>
              <a:t>Number of code constructions </a:t>
            </a:r>
            <a:r>
              <a:rPr lang="en-US" dirty="0" smtClean="0">
                <a:solidFill>
                  <a:srgbClr val="000000"/>
                </a:solidFill>
                <a:latin typeface="Baskerville"/>
                <a:cs typeface="Baskerville"/>
              </a:rPr>
              <a:t>allowed reasonably thorough testing*</a:t>
            </a:r>
          </a:p>
          <a:p>
            <a:pPr marL="914400" lvl="2" indent="0">
              <a:lnSpc>
                <a:spcPct val="110000"/>
              </a:lnSpc>
              <a:spcBef>
                <a:spcPts val="300"/>
              </a:spcBef>
              <a:buNone/>
            </a:pPr>
            <a:endParaRPr lang="en-US" dirty="0">
              <a:solidFill>
                <a:srgbClr val="000000"/>
              </a:solidFill>
              <a:latin typeface="Baskerville"/>
              <a:cs typeface="Baskerville"/>
            </a:endParaRPr>
          </a:p>
          <a:p>
            <a:pPr>
              <a:buFont typeface="Lucida Grande"/>
              <a:buChar char="*"/>
            </a:pPr>
            <a:r>
              <a:rPr lang="en-US" sz="1400" dirty="0" smtClean="0">
                <a:solidFill>
                  <a:schemeClr val="tx1"/>
                </a:solidFill>
                <a:latin typeface="Baskerville"/>
                <a:cs typeface="Baskerville"/>
              </a:rPr>
              <a:t>For example, Appendix B of [1] describes the results of 40 billion tests for </a:t>
            </a:r>
            <a:r>
              <a:rPr lang="en-US" sz="1400" dirty="0" err="1" smtClean="0">
                <a:solidFill>
                  <a:schemeClr val="tx1"/>
                </a:solidFill>
                <a:latin typeface="Baskerville"/>
                <a:cs typeface="Baskerville"/>
              </a:rPr>
              <a:t>RaptorQ</a:t>
            </a:r>
            <a:r>
              <a:rPr lang="en-US" sz="1400" dirty="0" smtClean="0">
                <a:solidFill>
                  <a:schemeClr val="tx1"/>
                </a:solidFill>
                <a:latin typeface="Baskerville"/>
                <a:cs typeface="Baskerville"/>
              </a:rPr>
              <a:t> RFC 6330 and 33 billion tests for Raptor RFC 5053 that were run long after the designs were finalized.</a:t>
            </a:r>
          </a:p>
          <a:p>
            <a:pPr>
              <a:buFont typeface="Lucida Grande"/>
              <a:buChar char="*"/>
            </a:pPr>
            <a:endParaRPr lang="en-US" sz="1400" dirty="0">
              <a:solidFill>
                <a:schemeClr val="tx1"/>
              </a:solidFill>
              <a:latin typeface="Baskerville"/>
              <a:cs typeface="Baskerville"/>
            </a:endParaRPr>
          </a:p>
          <a:p>
            <a:pPr marL="0" indent="0">
              <a:buNone/>
            </a:pPr>
            <a:r>
              <a:rPr lang="en-US" sz="1400" dirty="0" smtClean="0">
                <a:solidFill>
                  <a:schemeClr val="tx1"/>
                </a:solidFill>
                <a:latin typeface="Baskerville"/>
                <a:cs typeface="Baskerville"/>
              </a:rPr>
              <a:t>[1] </a:t>
            </a:r>
            <a:r>
              <a:rPr lang="en-US" sz="1400" dirty="0">
                <a:solidFill>
                  <a:schemeClr val="tx1"/>
                </a:solidFill>
                <a:latin typeface="Baskerville"/>
                <a:cs typeface="Baskerville"/>
              </a:rPr>
              <a:t>Amin </a:t>
            </a:r>
            <a:r>
              <a:rPr lang="en-US" sz="1400" dirty="0" err="1">
                <a:solidFill>
                  <a:schemeClr val="tx1"/>
                </a:solidFill>
                <a:latin typeface="Baskerville"/>
                <a:cs typeface="Baskerville"/>
              </a:rPr>
              <a:t>Shokrollahi</a:t>
            </a:r>
            <a:r>
              <a:rPr lang="en-US" sz="1400" dirty="0">
                <a:solidFill>
                  <a:schemeClr val="tx1"/>
                </a:solidFill>
                <a:latin typeface="Baskerville"/>
                <a:cs typeface="Baskerville"/>
              </a:rPr>
              <a:t> and Michael Luby (2011) "Raptor Codes”, Foundations and Trends® in Communications and Information Theory: Vol. 6: No 3-4, </a:t>
            </a:r>
            <a:r>
              <a:rPr lang="en-US" sz="1400" dirty="0" err="1">
                <a:solidFill>
                  <a:schemeClr val="tx1"/>
                </a:solidFill>
                <a:latin typeface="Baskerville"/>
                <a:cs typeface="Baskerville"/>
              </a:rPr>
              <a:t>pp</a:t>
            </a:r>
            <a:r>
              <a:rPr lang="en-US" sz="1400" dirty="0">
                <a:solidFill>
                  <a:schemeClr val="tx1"/>
                </a:solidFill>
                <a:latin typeface="Baskerville"/>
                <a:cs typeface="Baskerville"/>
              </a:rPr>
              <a:t> 213-322</a:t>
            </a:r>
            <a:endParaRPr lang="en-US" sz="1400" dirty="0" smtClean="0">
              <a:solidFill>
                <a:schemeClr val="tx1"/>
              </a:solidFill>
              <a:latin typeface="Baskerville"/>
              <a:cs typeface="Baskerville"/>
            </a:endParaRPr>
          </a:p>
        </p:txBody>
      </p:sp>
      <p:sp>
        <p:nvSpPr>
          <p:cNvPr id="4" name="Foliennummernplatzhalter 3"/>
          <p:cNvSpPr>
            <a:spLocks noGrp="1"/>
          </p:cNvSpPr>
          <p:nvPr>
            <p:ph type="sldNum" sz="quarter" idx="4"/>
          </p:nvPr>
        </p:nvSpPr>
        <p:spPr/>
        <p:txBody>
          <a:bodyPr/>
          <a:lstStyle/>
          <a:p>
            <a:fld id="{D4EABEBA-CB0E-0E48-9AC1-74C7372C6EC6}" type="slidenum">
              <a:rPr lang="en-US" smtClean="0"/>
              <a:pPr/>
              <a:t>12</a:t>
            </a:fld>
            <a:endParaRPr lang="en-US" dirty="0"/>
          </a:p>
        </p:txBody>
      </p:sp>
    </p:spTree>
    <p:extLst>
      <p:ext uri="{BB962C8B-B14F-4D97-AF65-F5344CB8AC3E}">
        <p14:creationId xmlns:p14="http://schemas.microsoft.com/office/powerpoint/2010/main" val="1504033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76300" y="121554"/>
            <a:ext cx="7391400" cy="685800"/>
          </a:xfrm>
        </p:spPr>
        <p:txBody>
          <a:bodyPr>
            <a:normAutofit/>
          </a:bodyPr>
          <a:lstStyle/>
          <a:p>
            <a:pPr algn="ctr"/>
            <a:r>
              <a:rPr lang="en-US" sz="2800" dirty="0" smtClean="0">
                <a:latin typeface="Baskerville"/>
                <a:cs typeface="Baskerville"/>
              </a:rPr>
              <a:t>LDPC code construction discussion</a:t>
            </a:r>
            <a:endParaRPr lang="en-US" sz="2800" dirty="0">
              <a:latin typeface="Baskerville"/>
              <a:cs typeface="Baskerville"/>
            </a:endParaRPr>
          </a:p>
        </p:txBody>
      </p:sp>
      <p:sp>
        <p:nvSpPr>
          <p:cNvPr id="3" name="Inhaltsplatzhalter 2"/>
          <p:cNvSpPr>
            <a:spLocks noGrp="1"/>
          </p:cNvSpPr>
          <p:nvPr>
            <p:ph idx="4294967295"/>
          </p:nvPr>
        </p:nvSpPr>
        <p:spPr>
          <a:xfrm>
            <a:off x="228600" y="1020226"/>
            <a:ext cx="8686800" cy="5486400"/>
          </a:xfrm>
          <a:prstGeom prst="rect">
            <a:avLst/>
          </a:prstGeom>
        </p:spPr>
        <p:txBody>
          <a:bodyPr>
            <a:normAutofit lnSpcReduction="10000"/>
          </a:bodyPr>
          <a:lstStyle/>
          <a:p>
            <a:pPr>
              <a:lnSpc>
                <a:spcPct val="110000"/>
              </a:lnSpc>
              <a:spcBef>
                <a:spcPts val="300"/>
              </a:spcBef>
            </a:pPr>
            <a:r>
              <a:rPr lang="en-US" dirty="0" smtClean="0">
                <a:solidFill>
                  <a:srgbClr val="000000"/>
                </a:solidFill>
                <a:latin typeface="Baskerville"/>
                <a:cs typeface="Baskerville"/>
              </a:rPr>
              <a:t>LDPC code not completely specified – code construction parameters </a:t>
            </a:r>
            <a:r>
              <a:rPr lang="en-US" b="1" dirty="0" smtClean="0">
                <a:solidFill>
                  <a:srgbClr val="000000"/>
                </a:solidFill>
                <a:latin typeface="Baskerville"/>
                <a:cs typeface="Baskerville"/>
              </a:rPr>
              <a:t>must</a:t>
            </a:r>
            <a:r>
              <a:rPr lang="en-US" dirty="0" smtClean="0">
                <a:solidFill>
                  <a:srgbClr val="000000"/>
                </a:solidFill>
                <a:latin typeface="Baskerville"/>
                <a:cs typeface="Baskerville"/>
              </a:rPr>
              <a:t> be provided before encoding</a:t>
            </a:r>
          </a:p>
          <a:p>
            <a:pPr lvl="1">
              <a:spcBef>
                <a:spcPts val="300"/>
              </a:spcBef>
            </a:pPr>
            <a:r>
              <a:rPr lang="en-GB" dirty="0" smtClean="0">
                <a:solidFill>
                  <a:srgbClr val="000000"/>
                </a:solidFill>
                <a:latin typeface="Baskerville"/>
                <a:cs typeface="Baskerville"/>
              </a:rPr>
              <a:t>N1 </a:t>
            </a:r>
            <a:r>
              <a:rPr lang="en-GB" dirty="0">
                <a:solidFill>
                  <a:srgbClr val="000000"/>
                </a:solidFill>
                <a:latin typeface="Baskerville"/>
                <a:cs typeface="Baskerville"/>
              </a:rPr>
              <a:t>= </a:t>
            </a:r>
            <a:r>
              <a:rPr lang="en-GB" dirty="0" smtClean="0">
                <a:solidFill>
                  <a:srgbClr val="000000"/>
                </a:solidFill>
                <a:latin typeface="Baskerville"/>
                <a:cs typeface="Baskerville"/>
              </a:rPr>
              <a:t>N1m3 + 3 </a:t>
            </a:r>
            <a:r>
              <a:rPr lang="en-GB" dirty="0">
                <a:solidFill>
                  <a:srgbClr val="000000"/>
                </a:solidFill>
                <a:latin typeface="Baskerville"/>
                <a:cs typeface="Baskerville"/>
              </a:rPr>
              <a:t>sets source symbol </a:t>
            </a:r>
            <a:r>
              <a:rPr lang="en-GB" dirty="0" smtClean="0">
                <a:solidFill>
                  <a:srgbClr val="000000"/>
                </a:solidFill>
                <a:latin typeface="Baskerville"/>
                <a:cs typeface="Baskerville"/>
              </a:rPr>
              <a:t>degree</a:t>
            </a:r>
          </a:p>
          <a:p>
            <a:pPr lvl="2">
              <a:spcBef>
                <a:spcPts val="300"/>
              </a:spcBef>
            </a:pPr>
            <a:r>
              <a:rPr lang="en-GB" dirty="0" smtClean="0">
                <a:solidFill>
                  <a:srgbClr val="000000"/>
                </a:solidFill>
                <a:latin typeface="Baskerville"/>
                <a:cs typeface="Baskerville"/>
              </a:rPr>
              <a:t>Smaller N1 provides better decode speed, larger N1 provides reduced overhead</a:t>
            </a:r>
            <a:endParaRPr lang="en-GB" dirty="0">
              <a:solidFill>
                <a:srgbClr val="000000"/>
              </a:solidFill>
              <a:latin typeface="Baskerville"/>
              <a:cs typeface="Baskerville"/>
            </a:endParaRPr>
          </a:p>
          <a:p>
            <a:pPr lvl="1">
              <a:spcBef>
                <a:spcPts val="300"/>
              </a:spcBef>
            </a:pPr>
            <a:r>
              <a:rPr lang="en-GB" dirty="0">
                <a:solidFill>
                  <a:srgbClr val="000000"/>
                </a:solidFill>
                <a:latin typeface="Baskerville"/>
                <a:cs typeface="Baskerville"/>
              </a:rPr>
              <a:t>B and </a:t>
            </a:r>
            <a:r>
              <a:rPr lang="en-GB" dirty="0" err="1">
                <a:solidFill>
                  <a:srgbClr val="000000"/>
                </a:solidFill>
                <a:latin typeface="Baskerville"/>
                <a:cs typeface="Baskerville"/>
              </a:rPr>
              <a:t>max_n</a:t>
            </a:r>
            <a:r>
              <a:rPr lang="en-GB" dirty="0">
                <a:solidFill>
                  <a:srgbClr val="000000"/>
                </a:solidFill>
                <a:latin typeface="Baskerville"/>
                <a:cs typeface="Baskerville"/>
              </a:rPr>
              <a:t> in conjunction with K sets code </a:t>
            </a:r>
            <a:r>
              <a:rPr lang="en-GB" dirty="0" smtClean="0">
                <a:solidFill>
                  <a:srgbClr val="000000"/>
                </a:solidFill>
                <a:latin typeface="Baskerville"/>
                <a:cs typeface="Baskerville"/>
              </a:rPr>
              <a:t>rate</a:t>
            </a:r>
          </a:p>
          <a:p>
            <a:pPr lvl="2">
              <a:spcBef>
                <a:spcPts val="300"/>
              </a:spcBef>
            </a:pPr>
            <a:r>
              <a:rPr lang="en-GB" dirty="0" smtClean="0">
                <a:solidFill>
                  <a:srgbClr val="000000"/>
                </a:solidFill>
                <a:latin typeface="Baskerville"/>
                <a:cs typeface="Baskerville"/>
              </a:rPr>
              <a:t>Smaller code rate provides more encoding symbols, larger code rate provides better decode speed and reduced overhead</a:t>
            </a:r>
            <a:endParaRPr lang="en-GB" dirty="0">
              <a:solidFill>
                <a:srgbClr val="000000"/>
              </a:solidFill>
              <a:latin typeface="Baskerville"/>
              <a:cs typeface="Baskerville"/>
            </a:endParaRPr>
          </a:p>
          <a:p>
            <a:pPr lvl="1">
              <a:spcBef>
                <a:spcPts val="300"/>
              </a:spcBef>
            </a:pPr>
            <a:r>
              <a:rPr lang="en-GB" dirty="0">
                <a:solidFill>
                  <a:srgbClr val="000000"/>
                </a:solidFill>
                <a:latin typeface="Baskerville"/>
                <a:cs typeface="Baskerville"/>
              </a:rPr>
              <a:t>PRNG seed – determines properties of code construction </a:t>
            </a:r>
            <a:r>
              <a:rPr lang="en-GB" dirty="0" smtClean="0">
                <a:solidFill>
                  <a:srgbClr val="000000"/>
                </a:solidFill>
                <a:latin typeface="Baskerville"/>
                <a:cs typeface="Baskerville"/>
              </a:rPr>
              <a:t>graph</a:t>
            </a:r>
            <a:endParaRPr lang="en-US" dirty="0" smtClean="0">
              <a:solidFill>
                <a:srgbClr val="000000"/>
              </a:solidFill>
              <a:latin typeface="Baskerville"/>
              <a:cs typeface="Baskerville"/>
            </a:endParaRPr>
          </a:p>
          <a:p>
            <a:pPr>
              <a:spcBef>
                <a:spcPts val="300"/>
              </a:spcBef>
            </a:pPr>
            <a:r>
              <a:rPr lang="en-GB" sz="2200" dirty="0">
                <a:solidFill>
                  <a:srgbClr val="000000"/>
                </a:solidFill>
                <a:latin typeface="Baskerville"/>
                <a:cs typeface="Baskerville"/>
              </a:rPr>
              <a:t>No guidelines provided for setting code construction parameters</a:t>
            </a:r>
          </a:p>
          <a:p>
            <a:pPr lvl="1">
              <a:spcBef>
                <a:spcPts val="300"/>
              </a:spcBef>
            </a:pPr>
            <a:r>
              <a:rPr lang="en-GB" dirty="0">
                <a:solidFill>
                  <a:srgbClr val="000000"/>
                </a:solidFill>
                <a:latin typeface="Baskerville"/>
                <a:cs typeface="Baskerville"/>
              </a:rPr>
              <a:t>No guidance provided </a:t>
            </a:r>
            <a:r>
              <a:rPr lang="en-GB" dirty="0" smtClean="0">
                <a:solidFill>
                  <a:srgbClr val="000000"/>
                </a:solidFill>
                <a:latin typeface="Baskerville"/>
                <a:cs typeface="Baskerville"/>
              </a:rPr>
              <a:t>for </a:t>
            </a:r>
            <a:r>
              <a:rPr lang="en-GB" dirty="0">
                <a:solidFill>
                  <a:srgbClr val="000000"/>
                </a:solidFill>
                <a:latin typeface="Baskerville"/>
                <a:cs typeface="Baskerville"/>
              </a:rPr>
              <a:t>file </a:t>
            </a:r>
            <a:r>
              <a:rPr lang="en-GB" dirty="0" smtClean="0">
                <a:solidFill>
                  <a:srgbClr val="000000"/>
                </a:solidFill>
                <a:latin typeface="Baskerville"/>
                <a:cs typeface="Baskerville"/>
              </a:rPr>
              <a:t>delivery or streaming in any specifications</a:t>
            </a:r>
            <a:endParaRPr lang="en-GB" dirty="0">
              <a:solidFill>
                <a:srgbClr val="000000"/>
              </a:solidFill>
              <a:latin typeface="Baskerville"/>
              <a:cs typeface="Baskerville"/>
            </a:endParaRPr>
          </a:p>
          <a:p>
            <a:pPr lvl="1">
              <a:spcBef>
                <a:spcPts val="300"/>
              </a:spcBef>
            </a:pPr>
            <a:r>
              <a:rPr lang="en-GB" dirty="0" smtClean="0">
                <a:solidFill>
                  <a:srgbClr val="000000"/>
                </a:solidFill>
                <a:latin typeface="Baskerville"/>
                <a:cs typeface="Baskerville"/>
              </a:rPr>
              <a:t>Device evaluations don’t provide these parameters</a:t>
            </a:r>
            <a:endParaRPr lang="en-GB" dirty="0">
              <a:solidFill>
                <a:srgbClr val="000000"/>
              </a:solidFill>
              <a:latin typeface="Baskerville"/>
              <a:cs typeface="Baskerville"/>
            </a:endParaRPr>
          </a:p>
          <a:p>
            <a:pPr lvl="2">
              <a:spcBef>
                <a:spcPts val="300"/>
              </a:spcBef>
            </a:pPr>
            <a:r>
              <a:rPr lang="en-GB" dirty="0">
                <a:solidFill>
                  <a:srgbClr val="000000"/>
                </a:solidFill>
                <a:latin typeface="Baskerville"/>
                <a:cs typeface="Baskerville"/>
              </a:rPr>
              <a:t>N1 </a:t>
            </a:r>
            <a:r>
              <a:rPr lang="en-GB" dirty="0" smtClean="0">
                <a:solidFill>
                  <a:srgbClr val="000000"/>
                </a:solidFill>
                <a:latin typeface="Baskerville"/>
                <a:cs typeface="Baskerville"/>
              </a:rPr>
              <a:t>sometimes provided – but not in a consistent way</a:t>
            </a:r>
          </a:p>
          <a:p>
            <a:pPr lvl="3">
              <a:spcBef>
                <a:spcPts val="300"/>
              </a:spcBef>
            </a:pPr>
            <a:r>
              <a:rPr lang="en-GB" dirty="0" smtClean="0">
                <a:solidFill>
                  <a:srgbClr val="000000"/>
                </a:solidFill>
                <a:latin typeface="Baskerville"/>
                <a:cs typeface="Baskerville"/>
              </a:rPr>
              <a:t>Set to 7</a:t>
            </a:r>
            <a:r>
              <a:rPr lang="en-GB" dirty="0">
                <a:solidFill>
                  <a:srgbClr val="000000"/>
                </a:solidFill>
                <a:latin typeface="Baskerville"/>
                <a:cs typeface="Baskerville"/>
              </a:rPr>
              <a:t>, 9, 10 for code overhead </a:t>
            </a:r>
            <a:r>
              <a:rPr lang="en-GB" dirty="0" smtClean="0">
                <a:solidFill>
                  <a:srgbClr val="000000"/>
                </a:solidFill>
                <a:latin typeface="Baskerville"/>
                <a:cs typeface="Baskerville"/>
              </a:rPr>
              <a:t>evaluations, set to </a:t>
            </a:r>
            <a:r>
              <a:rPr lang="en-GB" dirty="0">
                <a:solidFill>
                  <a:srgbClr val="000000"/>
                </a:solidFill>
                <a:latin typeface="Baskerville"/>
                <a:cs typeface="Baskerville"/>
              </a:rPr>
              <a:t>5 and 7 </a:t>
            </a:r>
            <a:r>
              <a:rPr lang="en-GB" dirty="0" smtClean="0">
                <a:solidFill>
                  <a:srgbClr val="000000"/>
                </a:solidFill>
                <a:latin typeface="Baskerville"/>
                <a:cs typeface="Baskerville"/>
              </a:rPr>
              <a:t>for file delivery decode </a:t>
            </a:r>
            <a:r>
              <a:rPr lang="en-GB" dirty="0">
                <a:solidFill>
                  <a:srgbClr val="000000"/>
                </a:solidFill>
                <a:latin typeface="Baskerville"/>
                <a:cs typeface="Baskerville"/>
              </a:rPr>
              <a:t>speed performance – </a:t>
            </a:r>
            <a:r>
              <a:rPr lang="en-GB" dirty="0" smtClean="0">
                <a:solidFill>
                  <a:srgbClr val="000000"/>
                </a:solidFill>
                <a:latin typeface="Baskerville"/>
                <a:cs typeface="Baskerville"/>
              </a:rPr>
              <a:t>settings not provided for streaming results</a:t>
            </a:r>
            <a:endParaRPr lang="en-GB" dirty="0">
              <a:solidFill>
                <a:srgbClr val="000000"/>
              </a:solidFill>
              <a:latin typeface="Baskerville"/>
              <a:cs typeface="Baskerville"/>
            </a:endParaRPr>
          </a:p>
          <a:p>
            <a:pPr lvl="2">
              <a:spcBef>
                <a:spcPts val="300"/>
              </a:spcBef>
            </a:pPr>
            <a:r>
              <a:rPr lang="en-GB" dirty="0" smtClean="0">
                <a:solidFill>
                  <a:srgbClr val="000000"/>
                </a:solidFill>
                <a:latin typeface="Baskerville"/>
                <a:cs typeface="Baskerville"/>
              </a:rPr>
              <a:t>Settings of B and </a:t>
            </a:r>
            <a:r>
              <a:rPr lang="en-GB" dirty="0" err="1" smtClean="0">
                <a:solidFill>
                  <a:srgbClr val="000000"/>
                </a:solidFill>
                <a:latin typeface="Baskerville"/>
                <a:cs typeface="Baskerville"/>
              </a:rPr>
              <a:t>max_n</a:t>
            </a:r>
            <a:r>
              <a:rPr lang="en-GB" dirty="0" smtClean="0">
                <a:solidFill>
                  <a:srgbClr val="000000"/>
                </a:solidFill>
                <a:latin typeface="Baskerville"/>
                <a:cs typeface="Baskerville"/>
              </a:rPr>
              <a:t> not </a:t>
            </a:r>
            <a:r>
              <a:rPr lang="en-GB" dirty="0">
                <a:solidFill>
                  <a:srgbClr val="000000"/>
                </a:solidFill>
                <a:latin typeface="Baskerville"/>
                <a:cs typeface="Baskerville"/>
              </a:rPr>
              <a:t>provided in any of the </a:t>
            </a:r>
            <a:r>
              <a:rPr lang="en-GB" dirty="0" smtClean="0">
                <a:solidFill>
                  <a:srgbClr val="000000"/>
                </a:solidFill>
                <a:latin typeface="Baskerville"/>
                <a:cs typeface="Baskerville"/>
              </a:rPr>
              <a:t>testing – code rate unknown</a:t>
            </a:r>
          </a:p>
          <a:p>
            <a:pPr lvl="2">
              <a:spcBef>
                <a:spcPts val="300"/>
              </a:spcBef>
            </a:pPr>
            <a:r>
              <a:rPr lang="en-GB" dirty="0" smtClean="0">
                <a:solidFill>
                  <a:srgbClr val="000000"/>
                </a:solidFill>
                <a:latin typeface="Baskerville"/>
                <a:cs typeface="Baskerville"/>
              </a:rPr>
              <a:t>PRNG seed</a:t>
            </a:r>
            <a:r>
              <a:rPr lang="en-GB" dirty="0">
                <a:solidFill>
                  <a:srgbClr val="000000"/>
                </a:solidFill>
                <a:latin typeface="Baskerville"/>
                <a:cs typeface="Baskerville"/>
              </a:rPr>
              <a:t> </a:t>
            </a:r>
            <a:r>
              <a:rPr lang="en-GB" dirty="0" smtClean="0">
                <a:solidFill>
                  <a:srgbClr val="000000"/>
                </a:solidFill>
                <a:latin typeface="Baskerville"/>
                <a:cs typeface="Baskerville"/>
              </a:rPr>
              <a:t>is not provided in any of the testing</a:t>
            </a:r>
            <a:endParaRPr lang="en-GB" dirty="0">
              <a:solidFill>
                <a:srgbClr val="000000"/>
              </a:solidFill>
              <a:latin typeface="Baskerville"/>
              <a:cs typeface="Baskerville"/>
            </a:endParaRPr>
          </a:p>
          <a:p>
            <a:pPr>
              <a:lnSpc>
                <a:spcPct val="110000"/>
              </a:lnSpc>
              <a:spcBef>
                <a:spcPts val="300"/>
              </a:spcBef>
            </a:pPr>
            <a:r>
              <a:rPr lang="en-US" b="1" dirty="0" smtClean="0">
                <a:solidFill>
                  <a:srgbClr val="000000"/>
                </a:solidFill>
                <a:latin typeface="Baskerville"/>
                <a:cs typeface="Baskerville"/>
              </a:rPr>
              <a:t>LDPC </a:t>
            </a:r>
            <a:r>
              <a:rPr lang="en-US" b="1" dirty="0">
                <a:solidFill>
                  <a:srgbClr val="000000"/>
                </a:solidFill>
                <a:latin typeface="Baskerville"/>
                <a:cs typeface="Baskerville"/>
              </a:rPr>
              <a:t>is underspecified – requires significant additional specification of how parameters are to be set for each use case</a:t>
            </a:r>
          </a:p>
          <a:p>
            <a:pPr marL="914400" lvl="2" indent="0">
              <a:lnSpc>
                <a:spcPct val="110000"/>
              </a:lnSpc>
              <a:spcBef>
                <a:spcPts val="300"/>
              </a:spcBef>
              <a:buNone/>
            </a:pPr>
            <a:endParaRPr lang="en-US" dirty="0">
              <a:solidFill>
                <a:srgbClr val="000000"/>
              </a:solidFill>
              <a:latin typeface="Baskerville"/>
              <a:cs typeface="Baskerville"/>
            </a:endParaRPr>
          </a:p>
        </p:txBody>
      </p:sp>
      <p:sp>
        <p:nvSpPr>
          <p:cNvPr id="4" name="Foliennummernplatzhalter 3"/>
          <p:cNvSpPr>
            <a:spLocks noGrp="1"/>
          </p:cNvSpPr>
          <p:nvPr>
            <p:ph type="sldNum" sz="quarter" idx="4"/>
          </p:nvPr>
        </p:nvSpPr>
        <p:spPr/>
        <p:txBody>
          <a:bodyPr/>
          <a:lstStyle/>
          <a:p>
            <a:fld id="{D4EABEBA-CB0E-0E48-9AC1-74C7372C6EC6}" type="slidenum">
              <a:rPr lang="en-US" smtClean="0"/>
              <a:pPr/>
              <a:t>13</a:t>
            </a:fld>
            <a:endParaRPr lang="en-US" dirty="0"/>
          </a:p>
        </p:txBody>
      </p:sp>
    </p:spTree>
    <p:extLst>
      <p:ext uri="{BB962C8B-B14F-4D97-AF65-F5344CB8AC3E}">
        <p14:creationId xmlns:p14="http://schemas.microsoft.com/office/powerpoint/2010/main" val="31268100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76300" y="121554"/>
            <a:ext cx="7391400" cy="685800"/>
          </a:xfrm>
        </p:spPr>
        <p:txBody>
          <a:bodyPr>
            <a:normAutofit/>
          </a:bodyPr>
          <a:lstStyle/>
          <a:p>
            <a:pPr algn="ctr"/>
            <a:r>
              <a:rPr lang="en-US" sz="2800" dirty="0" smtClean="0">
                <a:latin typeface="Baskerville"/>
                <a:cs typeface="Baskerville"/>
              </a:rPr>
              <a:t>Number of LDPC code constructions</a:t>
            </a:r>
            <a:endParaRPr lang="en-US" sz="2800" dirty="0">
              <a:latin typeface="Baskerville"/>
              <a:cs typeface="Baskerville"/>
            </a:endParaRPr>
          </a:p>
        </p:txBody>
      </p:sp>
      <p:sp>
        <p:nvSpPr>
          <p:cNvPr id="3" name="Inhaltsplatzhalter 2"/>
          <p:cNvSpPr>
            <a:spLocks noGrp="1"/>
          </p:cNvSpPr>
          <p:nvPr>
            <p:ph idx="4294967295"/>
          </p:nvPr>
        </p:nvSpPr>
        <p:spPr>
          <a:xfrm>
            <a:off x="228600" y="1020226"/>
            <a:ext cx="8686800" cy="5486400"/>
          </a:xfrm>
          <a:prstGeom prst="rect">
            <a:avLst/>
          </a:prstGeom>
        </p:spPr>
        <p:txBody>
          <a:bodyPr>
            <a:normAutofit fontScale="85000" lnSpcReduction="20000"/>
          </a:bodyPr>
          <a:lstStyle/>
          <a:p>
            <a:pPr>
              <a:lnSpc>
                <a:spcPct val="110000"/>
              </a:lnSpc>
              <a:spcBef>
                <a:spcPts val="300"/>
              </a:spcBef>
            </a:pPr>
            <a:r>
              <a:rPr lang="en-US" dirty="0" smtClean="0">
                <a:solidFill>
                  <a:srgbClr val="000000"/>
                </a:solidFill>
                <a:latin typeface="Baskerville"/>
                <a:cs typeface="Baskerville"/>
              </a:rPr>
              <a:t>Number of code constructions is unknown, because code is underspecified</a:t>
            </a:r>
          </a:p>
          <a:p>
            <a:pPr>
              <a:lnSpc>
                <a:spcPct val="110000"/>
              </a:lnSpc>
              <a:spcBef>
                <a:spcPts val="300"/>
              </a:spcBef>
            </a:pPr>
            <a:r>
              <a:rPr lang="en-US" dirty="0" smtClean="0">
                <a:solidFill>
                  <a:srgbClr val="000000"/>
                </a:solidFill>
                <a:latin typeface="Baskerville"/>
                <a:cs typeface="Baskerville"/>
              </a:rPr>
              <a:t>Guesstimate – </a:t>
            </a:r>
            <a:r>
              <a:rPr lang="en-US" b="1" dirty="0" smtClean="0">
                <a:solidFill>
                  <a:srgbClr val="FF0000"/>
                </a:solidFill>
                <a:latin typeface="Baskerville"/>
                <a:cs typeface="Baskerville"/>
              </a:rPr>
              <a:t>32,000,000+</a:t>
            </a:r>
            <a:r>
              <a:rPr lang="en-US" dirty="0" smtClean="0">
                <a:solidFill>
                  <a:srgbClr val="FF0000"/>
                </a:solidFill>
                <a:latin typeface="Baskerville"/>
                <a:cs typeface="Baskerville"/>
              </a:rPr>
              <a:t> </a:t>
            </a:r>
            <a:r>
              <a:rPr lang="en-US" dirty="0" smtClean="0">
                <a:solidFill>
                  <a:srgbClr val="000000"/>
                </a:solidFill>
                <a:latin typeface="Baskerville"/>
                <a:cs typeface="Baskerville"/>
              </a:rPr>
              <a:t>code constructions?</a:t>
            </a:r>
          </a:p>
          <a:p>
            <a:pPr lvl="1">
              <a:lnSpc>
                <a:spcPct val="110000"/>
              </a:lnSpc>
              <a:spcBef>
                <a:spcPts val="300"/>
              </a:spcBef>
            </a:pPr>
            <a:r>
              <a:rPr lang="en-US" dirty="0" smtClean="0">
                <a:solidFill>
                  <a:srgbClr val="000000"/>
                </a:solidFill>
                <a:latin typeface="Baskerville"/>
                <a:cs typeface="Baskerville"/>
              </a:rPr>
              <a:t>Different construction for each value of K</a:t>
            </a:r>
          </a:p>
          <a:p>
            <a:pPr lvl="2">
              <a:lnSpc>
                <a:spcPct val="110000"/>
              </a:lnSpc>
              <a:spcBef>
                <a:spcPts val="300"/>
              </a:spcBef>
            </a:pPr>
            <a:r>
              <a:rPr lang="en-US" dirty="0" smtClean="0">
                <a:solidFill>
                  <a:srgbClr val="000000"/>
                </a:solidFill>
                <a:latin typeface="Baskerville"/>
                <a:cs typeface="Baskerville"/>
              </a:rPr>
              <a:t>Evaluations used K up to 8,000</a:t>
            </a:r>
          </a:p>
          <a:p>
            <a:pPr lvl="2">
              <a:lnSpc>
                <a:spcPct val="110000"/>
              </a:lnSpc>
              <a:spcBef>
                <a:spcPts val="300"/>
              </a:spcBef>
            </a:pPr>
            <a:r>
              <a:rPr lang="en-US" dirty="0" smtClean="0">
                <a:solidFill>
                  <a:srgbClr val="000000"/>
                </a:solidFill>
                <a:latin typeface="Baskerville"/>
                <a:cs typeface="Baskerville"/>
              </a:rPr>
              <a:t>RFC 5170 says supports K up to 500,000</a:t>
            </a:r>
          </a:p>
          <a:p>
            <a:pPr lvl="2">
              <a:lnSpc>
                <a:spcPct val="110000"/>
              </a:lnSpc>
              <a:spcBef>
                <a:spcPts val="300"/>
              </a:spcBef>
            </a:pPr>
            <a:r>
              <a:rPr lang="en-US" dirty="0" smtClean="0">
                <a:solidFill>
                  <a:srgbClr val="000000"/>
                </a:solidFill>
                <a:latin typeface="Baskerville"/>
                <a:cs typeface="Baskerville"/>
              </a:rPr>
              <a:t>Guesstimate support up to K = </a:t>
            </a:r>
            <a:r>
              <a:rPr lang="en-US" b="1" dirty="0" smtClean="0">
                <a:solidFill>
                  <a:srgbClr val="FF0000"/>
                </a:solidFill>
                <a:latin typeface="Baskerville"/>
                <a:cs typeface="Baskerville"/>
              </a:rPr>
              <a:t>20,000</a:t>
            </a:r>
            <a:r>
              <a:rPr lang="en-US" dirty="0" smtClean="0">
                <a:solidFill>
                  <a:srgbClr val="000000"/>
                </a:solidFill>
                <a:latin typeface="Baskerville"/>
                <a:cs typeface="Baskerville"/>
              </a:rPr>
              <a:t>?</a:t>
            </a:r>
          </a:p>
          <a:p>
            <a:pPr lvl="1">
              <a:lnSpc>
                <a:spcPct val="110000"/>
              </a:lnSpc>
              <a:spcBef>
                <a:spcPts val="300"/>
              </a:spcBef>
            </a:pPr>
            <a:r>
              <a:rPr lang="en-US" dirty="0" smtClean="0">
                <a:solidFill>
                  <a:srgbClr val="000000"/>
                </a:solidFill>
                <a:latin typeface="Baskerville"/>
                <a:cs typeface="Baskerville"/>
              </a:rPr>
              <a:t>Different construction for each different code rate (</a:t>
            </a:r>
            <a:r>
              <a:rPr lang="en-US" dirty="0" err="1" smtClean="0">
                <a:solidFill>
                  <a:srgbClr val="000000"/>
                </a:solidFill>
                <a:latin typeface="Baskerville"/>
                <a:cs typeface="Baskerville"/>
              </a:rPr>
              <a:t>max_n</a:t>
            </a:r>
            <a:r>
              <a:rPr lang="en-US" dirty="0" smtClean="0">
                <a:solidFill>
                  <a:srgbClr val="000000"/>
                </a:solidFill>
                <a:latin typeface="Baskerville"/>
                <a:cs typeface="Baskerville"/>
              </a:rPr>
              <a:t>, B parameters)</a:t>
            </a:r>
          </a:p>
          <a:p>
            <a:pPr lvl="2">
              <a:lnSpc>
                <a:spcPct val="110000"/>
              </a:lnSpc>
              <a:spcBef>
                <a:spcPts val="300"/>
              </a:spcBef>
            </a:pPr>
            <a:r>
              <a:rPr lang="en-US" dirty="0" smtClean="0">
                <a:solidFill>
                  <a:srgbClr val="000000"/>
                </a:solidFill>
                <a:latin typeface="Baskerville"/>
                <a:cs typeface="Baskerville"/>
              </a:rPr>
              <a:t>Evaluations did not specify rate of code used in results</a:t>
            </a:r>
          </a:p>
          <a:p>
            <a:pPr lvl="2">
              <a:lnSpc>
                <a:spcPct val="110000"/>
              </a:lnSpc>
              <a:spcBef>
                <a:spcPts val="300"/>
              </a:spcBef>
            </a:pPr>
            <a:r>
              <a:rPr lang="en-US" dirty="0" smtClean="0">
                <a:solidFill>
                  <a:srgbClr val="000000"/>
                </a:solidFill>
                <a:latin typeface="Baskerville"/>
                <a:cs typeface="Baskerville"/>
              </a:rPr>
              <a:t>RFC 5170 does not specify rates of code to be used</a:t>
            </a:r>
          </a:p>
          <a:p>
            <a:pPr lvl="2">
              <a:lnSpc>
                <a:spcPct val="110000"/>
              </a:lnSpc>
              <a:spcBef>
                <a:spcPts val="300"/>
              </a:spcBef>
            </a:pPr>
            <a:r>
              <a:rPr lang="en-US" dirty="0" smtClean="0">
                <a:solidFill>
                  <a:srgbClr val="000000"/>
                </a:solidFill>
                <a:latin typeface="Baskerville"/>
                <a:cs typeface="Baskerville"/>
              </a:rPr>
              <a:t>Guesstimate </a:t>
            </a:r>
            <a:r>
              <a:rPr lang="en-US" b="1" dirty="0" smtClean="0">
                <a:solidFill>
                  <a:srgbClr val="FF0000"/>
                </a:solidFill>
                <a:latin typeface="Baskerville"/>
                <a:cs typeface="Baskerville"/>
              </a:rPr>
              <a:t>40</a:t>
            </a:r>
            <a:r>
              <a:rPr lang="en-US" dirty="0" smtClean="0">
                <a:solidFill>
                  <a:srgbClr val="FF0000"/>
                </a:solidFill>
                <a:latin typeface="Baskerville"/>
                <a:cs typeface="Baskerville"/>
              </a:rPr>
              <a:t> </a:t>
            </a:r>
            <a:r>
              <a:rPr lang="en-US" dirty="0" smtClean="0">
                <a:solidFill>
                  <a:srgbClr val="000000"/>
                </a:solidFill>
                <a:latin typeface="Baskerville"/>
                <a:cs typeface="Baskerville"/>
              </a:rPr>
              <a:t>different code rates?  (5% increments up to 200% overhead</a:t>
            </a:r>
            <a:r>
              <a:rPr lang="en-US" dirty="0">
                <a:solidFill>
                  <a:srgbClr val="000000"/>
                </a:solidFill>
                <a:latin typeface="Baskerville"/>
                <a:cs typeface="Baskerville"/>
              </a:rPr>
              <a:t>)</a:t>
            </a:r>
            <a:endParaRPr lang="en-US" b="1" dirty="0" smtClean="0">
              <a:solidFill>
                <a:srgbClr val="000000"/>
              </a:solidFill>
              <a:latin typeface="Baskerville"/>
              <a:cs typeface="Baskerville"/>
            </a:endParaRPr>
          </a:p>
          <a:p>
            <a:pPr lvl="1">
              <a:lnSpc>
                <a:spcPct val="110000"/>
              </a:lnSpc>
              <a:spcBef>
                <a:spcPts val="300"/>
              </a:spcBef>
            </a:pPr>
            <a:r>
              <a:rPr lang="en-US" dirty="0" smtClean="0">
                <a:solidFill>
                  <a:srgbClr val="000000"/>
                </a:solidFill>
                <a:latin typeface="Baskerville"/>
                <a:cs typeface="Baskerville"/>
              </a:rPr>
              <a:t>Different construction for each different source symbol degree (N1m3 parameter)</a:t>
            </a:r>
          </a:p>
          <a:p>
            <a:pPr lvl="2">
              <a:lnSpc>
                <a:spcPct val="110000"/>
              </a:lnSpc>
              <a:spcBef>
                <a:spcPts val="300"/>
              </a:spcBef>
            </a:pPr>
            <a:r>
              <a:rPr lang="en-US" dirty="0" smtClean="0">
                <a:solidFill>
                  <a:srgbClr val="000000"/>
                </a:solidFill>
                <a:latin typeface="Baskerville"/>
                <a:cs typeface="Baskerville"/>
              </a:rPr>
              <a:t>Evaluations seem to have used 4 different settings (N1 = 5, 7, 9, 10, where N1 = N1m3 +3)</a:t>
            </a:r>
          </a:p>
          <a:p>
            <a:pPr lvl="2">
              <a:lnSpc>
                <a:spcPct val="110000"/>
              </a:lnSpc>
              <a:spcBef>
                <a:spcPts val="300"/>
              </a:spcBef>
            </a:pPr>
            <a:r>
              <a:rPr lang="en-US" dirty="0" smtClean="0">
                <a:solidFill>
                  <a:srgbClr val="000000"/>
                </a:solidFill>
                <a:latin typeface="Baskerville"/>
                <a:cs typeface="Baskerville"/>
              </a:rPr>
              <a:t>RFC 5170 provides up to 8 different settings</a:t>
            </a:r>
          </a:p>
          <a:p>
            <a:pPr lvl="2">
              <a:lnSpc>
                <a:spcPct val="110000"/>
              </a:lnSpc>
              <a:spcBef>
                <a:spcPts val="300"/>
              </a:spcBef>
            </a:pPr>
            <a:r>
              <a:rPr lang="en-US" dirty="0">
                <a:solidFill>
                  <a:srgbClr val="000000"/>
                </a:solidFill>
                <a:latin typeface="Baskerville"/>
                <a:cs typeface="Baskerville"/>
              </a:rPr>
              <a:t>Guesstimate </a:t>
            </a:r>
            <a:r>
              <a:rPr lang="en-US" b="1" dirty="0" smtClean="0">
                <a:solidFill>
                  <a:srgbClr val="FF0000"/>
                </a:solidFill>
                <a:latin typeface="Baskerville"/>
                <a:cs typeface="Baskerville"/>
              </a:rPr>
              <a:t>4</a:t>
            </a:r>
            <a:r>
              <a:rPr lang="en-US" dirty="0" smtClean="0">
                <a:solidFill>
                  <a:srgbClr val="FF0000"/>
                </a:solidFill>
                <a:latin typeface="Baskerville"/>
                <a:cs typeface="Baskerville"/>
              </a:rPr>
              <a:t> </a:t>
            </a:r>
            <a:r>
              <a:rPr lang="en-US" dirty="0">
                <a:solidFill>
                  <a:srgbClr val="000000"/>
                </a:solidFill>
                <a:latin typeface="Baskerville"/>
                <a:cs typeface="Baskerville"/>
              </a:rPr>
              <a:t>different </a:t>
            </a:r>
            <a:r>
              <a:rPr lang="en-US" dirty="0" smtClean="0">
                <a:solidFill>
                  <a:srgbClr val="000000"/>
                </a:solidFill>
                <a:latin typeface="Baskerville"/>
                <a:cs typeface="Baskerville"/>
              </a:rPr>
              <a:t>settings?</a:t>
            </a:r>
          </a:p>
          <a:p>
            <a:pPr lvl="1">
              <a:lnSpc>
                <a:spcPct val="110000"/>
              </a:lnSpc>
              <a:spcBef>
                <a:spcPts val="300"/>
              </a:spcBef>
            </a:pPr>
            <a:r>
              <a:rPr lang="en-US" dirty="0" smtClean="0">
                <a:solidFill>
                  <a:srgbClr val="000000"/>
                </a:solidFill>
                <a:latin typeface="Baskerville"/>
                <a:cs typeface="Baskerville"/>
              </a:rPr>
              <a:t>Different construction for each PRNG seed value</a:t>
            </a:r>
          </a:p>
          <a:p>
            <a:pPr lvl="2">
              <a:lnSpc>
                <a:spcPct val="110000"/>
              </a:lnSpc>
              <a:spcBef>
                <a:spcPts val="300"/>
              </a:spcBef>
            </a:pPr>
            <a:r>
              <a:rPr lang="en-US" dirty="0" smtClean="0">
                <a:solidFill>
                  <a:srgbClr val="000000"/>
                </a:solidFill>
                <a:latin typeface="Baskerville"/>
                <a:cs typeface="Baskerville"/>
              </a:rPr>
              <a:t>Evaluations did not specify how many seed values were used or how the seed values was chosen</a:t>
            </a:r>
          </a:p>
          <a:p>
            <a:pPr lvl="2">
              <a:lnSpc>
                <a:spcPct val="110000"/>
              </a:lnSpc>
              <a:spcBef>
                <a:spcPts val="300"/>
              </a:spcBef>
            </a:pPr>
            <a:r>
              <a:rPr lang="en-US" dirty="0" smtClean="0">
                <a:solidFill>
                  <a:srgbClr val="000000"/>
                </a:solidFill>
                <a:latin typeface="Baskerville"/>
                <a:cs typeface="Baskerville"/>
              </a:rPr>
              <a:t>RFC 5170 provides up to 4,000,000,000 different seeds</a:t>
            </a:r>
          </a:p>
          <a:p>
            <a:pPr lvl="2">
              <a:lnSpc>
                <a:spcPct val="110000"/>
              </a:lnSpc>
              <a:spcBef>
                <a:spcPts val="300"/>
              </a:spcBef>
            </a:pPr>
            <a:r>
              <a:rPr lang="en-US" dirty="0" smtClean="0">
                <a:solidFill>
                  <a:srgbClr val="000000"/>
                </a:solidFill>
                <a:latin typeface="Baskerville"/>
                <a:cs typeface="Baskerville"/>
              </a:rPr>
              <a:t>Guesstimate </a:t>
            </a:r>
            <a:r>
              <a:rPr lang="en-US" b="1" dirty="0" smtClean="0">
                <a:solidFill>
                  <a:srgbClr val="FF0000"/>
                </a:solidFill>
                <a:latin typeface="Baskerville"/>
                <a:cs typeface="Baskerville"/>
              </a:rPr>
              <a:t>10</a:t>
            </a:r>
            <a:r>
              <a:rPr lang="en-US" dirty="0" smtClean="0">
                <a:solidFill>
                  <a:srgbClr val="FF0000"/>
                </a:solidFill>
                <a:latin typeface="Baskerville"/>
                <a:cs typeface="Baskerville"/>
              </a:rPr>
              <a:t> </a:t>
            </a:r>
            <a:r>
              <a:rPr lang="en-US" dirty="0" smtClean="0">
                <a:solidFill>
                  <a:srgbClr val="000000"/>
                </a:solidFill>
                <a:latin typeface="Baskerville"/>
                <a:cs typeface="Baskerville"/>
              </a:rPr>
              <a:t>different seeds used?</a:t>
            </a:r>
          </a:p>
          <a:p>
            <a:pPr>
              <a:lnSpc>
                <a:spcPct val="110000"/>
              </a:lnSpc>
              <a:spcBef>
                <a:spcPts val="300"/>
              </a:spcBef>
            </a:pPr>
            <a:r>
              <a:rPr lang="en-US" dirty="0" smtClean="0">
                <a:solidFill>
                  <a:srgbClr val="000000"/>
                </a:solidFill>
                <a:latin typeface="Baskerville"/>
                <a:cs typeface="Baskerville"/>
              </a:rPr>
              <a:t>Testing LDPC to the same level as for RFC 6330, running 1 billion tests per day would take around 10,000 years</a:t>
            </a:r>
          </a:p>
          <a:p>
            <a:pPr>
              <a:lnSpc>
                <a:spcPct val="110000"/>
              </a:lnSpc>
              <a:spcBef>
                <a:spcPts val="300"/>
              </a:spcBef>
            </a:pPr>
            <a:r>
              <a:rPr lang="en-US" b="1" dirty="0">
                <a:solidFill>
                  <a:srgbClr val="000000"/>
                </a:solidFill>
                <a:latin typeface="Baskerville"/>
                <a:cs typeface="Baskerville"/>
              </a:rPr>
              <a:t>LDPC is </a:t>
            </a:r>
            <a:r>
              <a:rPr lang="en-US" b="1" dirty="0" err="1">
                <a:solidFill>
                  <a:srgbClr val="000000"/>
                </a:solidFill>
                <a:latin typeface="Baskerville"/>
                <a:cs typeface="Baskerville"/>
              </a:rPr>
              <a:t>undertested</a:t>
            </a:r>
            <a:r>
              <a:rPr lang="en-US" b="1" dirty="0">
                <a:solidFill>
                  <a:srgbClr val="000000"/>
                </a:solidFill>
                <a:latin typeface="Baskerville"/>
                <a:cs typeface="Baskerville"/>
              </a:rPr>
              <a:t> – requires significant performance and overhead testing for each setting of </a:t>
            </a:r>
            <a:r>
              <a:rPr lang="en-US" b="1" dirty="0" smtClean="0">
                <a:solidFill>
                  <a:srgbClr val="000000"/>
                </a:solidFill>
                <a:latin typeface="Baskerville"/>
                <a:cs typeface="Baskerville"/>
              </a:rPr>
              <a:t>parameters</a:t>
            </a:r>
            <a:endParaRPr lang="en-US" dirty="0" smtClean="0">
              <a:solidFill>
                <a:srgbClr val="000000"/>
              </a:solidFill>
              <a:latin typeface="Baskerville"/>
              <a:cs typeface="Baskerville"/>
            </a:endParaRPr>
          </a:p>
          <a:p>
            <a:pPr marL="914400" lvl="2" indent="0">
              <a:lnSpc>
                <a:spcPct val="110000"/>
              </a:lnSpc>
              <a:spcBef>
                <a:spcPts val="300"/>
              </a:spcBef>
              <a:buNone/>
            </a:pPr>
            <a:endParaRPr lang="en-US" dirty="0">
              <a:solidFill>
                <a:srgbClr val="000000"/>
              </a:solidFill>
              <a:latin typeface="Baskerville"/>
              <a:cs typeface="Baskerville"/>
            </a:endParaRPr>
          </a:p>
        </p:txBody>
      </p:sp>
      <p:sp>
        <p:nvSpPr>
          <p:cNvPr id="4" name="Foliennummernplatzhalter 3"/>
          <p:cNvSpPr>
            <a:spLocks noGrp="1"/>
          </p:cNvSpPr>
          <p:nvPr>
            <p:ph type="sldNum" sz="quarter" idx="4"/>
          </p:nvPr>
        </p:nvSpPr>
        <p:spPr/>
        <p:txBody>
          <a:bodyPr/>
          <a:lstStyle/>
          <a:p>
            <a:fld id="{D4EABEBA-CB0E-0E48-9AC1-74C7372C6EC6}" type="slidenum">
              <a:rPr lang="en-US" smtClean="0"/>
              <a:pPr/>
              <a:t>14</a:t>
            </a:fld>
            <a:endParaRPr lang="en-US" dirty="0"/>
          </a:p>
        </p:txBody>
      </p:sp>
    </p:spTree>
    <p:extLst>
      <p:ext uri="{BB962C8B-B14F-4D97-AF65-F5344CB8AC3E}">
        <p14:creationId xmlns:p14="http://schemas.microsoft.com/office/powerpoint/2010/main" val="616622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76300" y="121554"/>
            <a:ext cx="7391400" cy="685800"/>
          </a:xfrm>
        </p:spPr>
        <p:txBody>
          <a:bodyPr>
            <a:normAutofit/>
          </a:bodyPr>
          <a:lstStyle/>
          <a:p>
            <a:pPr algn="ctr"/>
            <a:r>
              <a:rPr lang="en-US" sz="2800" dirty="0" smtClean="0">
                <a:latin typeface="Baskerville"/>
                <a:cs typeface="Baskerville"/>
              </a:rPr>
              <a:t>LDPC code construction issues examples</a:t>
            </a:r>
            <a:endParaRPr lang="en-US" sz="2800" dirty="0">
              <a:latin typeface="Baskerville"/>
              <a:cs typeface="Baskerville"/>
            </a:endParaRPr>
          </a:p>
        </p:txBody>
      </p:sp>
      <p:sp>
        <p:nvSpPr>
          <p:cNvPr id="3" name="Inhaltsplatzhalter 2"/>
          <p:cNvSpPr>
            <a:spLocks noGrp="1"/>
          </p:cNvSpPr>
          <p:nvPr>
            <p:ph idx="4294967295"/>
          </p:nvPr>
        </p:nvSpPr>
        <p:spPr>
          <a:xfrm>
            <a:off x="228600" y="1020226"/>
            <a:ext cx="8686800" cy="5486400"/>
          </a:xfrm>
          <a:prstGeom prst="rect">
            <a:avLst/>
          </a:prstGeom>
        </p:spPr>
        <p:txBody>
          <a:bodyPr>
            <a:normAutofit/>
          </a:bodyPr>
          <a:lstStyle/>
          <a:p>
            <a:pPr>
              <a:lnSpc>
                <a:spcPct val="110000"/>
              </a:lnSpc>
              <a:spcBef>
                <a:spcPts val="300"/>
              </a:spcBef>
            </a:pPr>
            <a:r>
              <a:rPr lang="en-US" dirty="0" smtClean="0">
                <a:solidFill>
                  <a:srgbClr val="000000"/>
                </a:solidFill>
                <a:latin typeface="Baskerville"/>
                <a:cs typeface="Baskerville"/>
              </a:rPr>
              <a:t>Quotes from the </a:t>
            </a:r>
            <a:r>
              <a:rPr lang="en-US" dirty="0" err="1" smtClean="0">
                <a:solidFill>
                  <a:srgbClr val="000000"/>
                </a:solidFill>
                <a:latin typeface="Baskerville"/>
                <a:cs typeface="Baskerville"/>
              </a:rPr>
              <a:t>openfec.org</a:t>
            </a:r>
            <a:r>
              <a:rPr lang="en-US" dirty="0" smtClean="0">
                <a:solidFill>
                  <a:srgbClr val="000000"/>
                </a:solidFill>
                <a:latin typeface="Baskerville"/>
                <a:cs typeface="Baskerville"/>
              </a:rPr>
              <a:t> site announcing a new major release: </a:t>
            </a:r>
          </a:p>
          <a:p>
            <a:pPr lvl="1">
              <a:lnSpc>
                <a:spcPct val="110000"/>
              </a:lnSpc>
              <a:spcBef>
                <a:spcPts val="300"/>
              </a:spcBef>
            </a:pPr>
            <a:r>
              <a:rPr lang="en-US" dirty="0" smtClean="0">
                <a:solidFill>
                  <a:srgbClr val="000000"/>
                </a:solidFill>
                <a:latin typeface="Baskerville"/>
                <a:cs typeface="Baskerville"/>
              </a:rPr>
              <a:t>“Solved </a:t>
            </a:r>
            <a:r>
              <a:rPr lang="en-US" dirty="0">
                <a:solidFill>
                  <a:srgbClr val="000000"/>
                </a:solidFill>
                <a:latin typeface="Baskerville"/>
                <a:cs typeface="Baskerville"/>
              </a:rPr>
              <a:t>a bug in the LDPC-Staircase matrix creation algorithm when N1 is even. This bug makes the codec non RFC5170 compliant (!). However there was no impact with odd N1 values. This means that with an even N1, an application using version &gt;= 1.3 will not interoperate with an application using version &lt;= </a:t>
            </a:r>
            <a:r>
              <a:rPr lang="en-US" dirty="0" smtClean="0">
                <a:solidFill>
                  <a:srgbClr val="000000"/>
                </a:solidFill>
                <a:latin typeface="Baskerville"/>
                <a:cs typeface="Baskerville"/>
              </a:rPr>
              <a:t>1.2”</a:t>
            </a:r>
          </a:p>
          <a:p>
            <a:pPr lvl="2">
              <a:lnSpc>
                <a:spcPct val="110000"/>
              </a:lnSpc>
              <a:spcBef>
                <a:spcPts val="300"/>
              </a:spcBef>
            </a:pPr>
            <a:r>
              <a:rPr lang="en-US" dirty="0" smtClean="0">
                <a:solidFill>
                  <a:schemeClr val="tx2"/>
                </a:solidFill>
                <a:latin typeface="Baskerville"/>
                <a:cs typeface="Baskerville"/>
              </a:rPr>
              <a:t>The </a:t>
            </a:r>
            <a:r>
              <a:rPr lang="en-US" dirty="0" err="1" smtClean="0">
                <a:solidFill>
                  <a:schemeClr val="tx2"/>
                </a:solidFill>
                <a:latin typeface="Baskerville"/>
                <a:cs typeface="Baskerville"/>
              </a:rPr>
              <a:t>openfec</a:t>
            </a:r>
            <a:r>
              <a:rPr lang="en-US" dirty="0" smtClean="0">
                <a:solidFill>
                  <a:schemeClr val="tx2"/>
                </a:solidFill>
                <a:latin typeface="Baskerville"/>
                <a:cs typeface="Baskerville"/>
              </a:rPr>
              <a:t> implementation was not compliant with RFC 5170 for years!</a:t>
            </a:r>
          </a:p>
          <a:p>
            <a:pPr lvl="1">
              <a:lnSpc>
                <a:spcPct val="110000"/>
              </a:lnSpc>
              <a:spcBef>
                <a:spcPts val="300"/>
              </a:spcBef>
            </a:pPr>
            <a:r>
              <a:rPr lang="en-US" dirty="0" smtClean="0">
                <a:solidFill>
                  <a:schemeClr val="tx1"/>
                </a:solidFill>
                <a:latin typeface="Baskerville"/>
                <a:cs typeface="Baskerville"/>
              </a:rPr>
              <a:t>“With </a:t>
            </a:r>
            <a:r>
              <a:rPr lang="en-US" dirty="0">
                <a:solidFill>
                  <a:schemeClr val="tx1"/>
                </a:solidFill>
                <a:latin typeface="Baskerville"/>
                <a:cs typeface="Baskerville"/>
              </a:rPr>
              <a:t>LDPC-Staircase, when N1 is even, the latest repair symbol is often NULL. This property is now exploited at the decoder to generate it automatically and pass it to the decoder. When this property applies, there is no need to send this repair symbol. A new OF_CTRL_LDPC_STAIRCASE_IS_LAST_SYMBOL_NULL is added to check this property within an application, if desired (e.g. this optimization is added to </a:t>
            </a:r>
            <a:r>
              <a:rPr lang="en-US" dirty="0" err="1">
                <a:solidFill>
                  <a:schemeClr val="tx1"/>
                </a:solidFill>
                <a:latin typeface="Baskerville"/>
                <a:cs typeface="Baskerville"/>
              </a:rPr>
              <a:t>eperftool</a:t>
            </a:r>
            <a:r>
              <a:rPr lang="en-US" dirty="0">
                <a:solidFill>
                  <a:schemeClr val="tx1"/>
                </a:solidFill>
                <a:latin typeface="Baskerville"/>
                <a:cs typeface="Baskerville"/>
              </a:rPr>
              <a:t>)</a:t>
            </a:r>
            <a:r>
              <a:rPr lang="en-US" dirty="0" smtClean="0"/>
              <a:t>.”</a:t>
            </a:r>
          </a:p>
          <a:p>
            <a:pPr lvl="2">
              <a:lnSpc>
                <a:spcPct val="110000"/>
              </a:lnSpc>
              <a:spcBef>
                <a:spcPts val="300"/>
              </a:spcBef>
            </a:pPr>
            <a:r>
              <a:rPr lang="en-US" dirty="0" smtClean="0">
                <a:latin typeface="Baskerville"/>
                <a:cs typeface="Baskerville"/>
              </a:rPr>
              <a:t>LDPC as specified in RFC 5170 has design issues that are only being discovered years after the specification was complete – in this case when N1 is even the last repair symbol can never be used to help recover the source block – independent of the loss pattern of other symbols.  </a:t>
            </a:r>
          </a:p>
        </p:txBody>
      </p:sp>
      <p:sp>
        <p:nvSpPr>
          <p:cNvPr id="4" name="Foliennummernplatzhalter 3"/>
          <p:cNvSpPr>
            <a:spLocks noGrp="1"/>
          </p:cNvSpPr>
          <p:nvPr>
            <p:ph type="sldNum" sz="quarter" idx="4"/>
          </p:nvPr>
        </p:nvSpPr>
        <p:spPr/>
        <p:txBody>
          <a:bodyPr/>
          <a:lstStyle/>
          <a:p>
            <a:fld id="{D4EABEBA-CB0E-0E48-9AC1-74C7372C6EC6}" type="slidenum">
              <a:rPr lang="en-US" smtClean="0"/>
              <a:pPr/>
              <a:t>15</a:t>
            </a:fld>
            <a:endParaRPr lang="en-US" dirty="0"/>
          </a:p>
        </p:txBody>
      </p:sp>
    </p:spTree>
    <p:extLst>
      <p:ext uri="{BB962C8B-B14F-4D97-AF65-F5344CB8AC3E}">
        <p14:creationId xmlns:p14="http://schemas.microsoft.com/office/powerpoint/2010/main" val="2739623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latin typeface="Baskerville"/>
                <a:cs typeface="Baskerville"/>
              </a:rPr>
              <a:t>MBMS</a:t>
            </a:r>
            <a:r>
              <a:rPr lang="en-US" dirty="0">
                <a:latin typeface="Baskerville"/>
                <a:cs typeface="Baskerville"/>
              </a:rPr>
              <a:t>-based repair </a:t>
            </a:r>
            <a:r>
              <a:rPr lang="en-US" dirty="0" smtClean="0">
                <a:latin typeface="Baskerville"/>
                <a:cs typeface="Baskerville"/>
              </a:rPr>
              <a:t>service</a:t>
            </a:r>
            <a:endParaRPr lang="en-US" dirty="0"/>
          </a:p>
        </p:txBody>
      </p:sp>
    </p:spTree>
    <p:extLst>
      <p:ext uri="{BB962C8B-B14F-4D97-AF65-F5344CB8AC3E}">
        <p14:creationId xmlns:p14="http://schemas.microsoft.com/office/powerpoint/2010/main" val="73099478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9965" y="97977"/>
            <a:ext cx="7984071" cy="767581"/>
          </a:xfrm>
        </p:spPr>
        <p:txBody>
          <a:bodyPr>
            <a:normAutofit/>
          </a:bodyPr>
          <a:lstStyle/>
          <a:p>
            <a:pPr algn="ctr"/>
            <a:r>
              <a:rPr lang="en-US" sz="2800" dirty="0" err="1" smtClean="0">
                <a:latin typeface="Baskerville"/>
                <a:cs typeface="Baskerville"/>
              </a:rPr>
              <a:t>eMBMS</a:t>
            </a:r>
            <a:r>
              <a:rPr lang="en-US" sz="2800" dirty="0" smtClean="0">
                <a:latin typeface="Baskerville"/>
                <a:cs typeface="Baskerville"/>
              </a:rPr>
              <a:t>-based repair service issue</a:t>
            </a:r>
            <a:endParaRPr lang="en-US" sz="2800" dirty="0">
              <a:latin typeface="Baskerville"/>
              <a:cs typeface="Baskerville"/>
            </a:endParaRPr>
          </a:p>
        </p:txBody>
      </p:sp>
      <p:sp>
        <p:nvSpPr>
          <p:cNvPr id="3" name="Inhaltsplatzhalter 2"/>
          <p:cNvSpPr>
            <a:spLocks noGrp="1"/>
          </p:cNvSpPr>
          <p:nvPr>
            <p:ph idx="4294967295"/>
          </p:nvPr>
        </p:nvSpPr>
        <p:spPr>
          <a:xfrm>
            <a:off x="228600" y="914400"/>
            <a:ext cx="8839200" cy="5486400"/>
          </a:xfrm>
          <a:prstGeom prst="rect">
            <a:avLst/>
          </a:prstGeom>
        </p:spPr>
        <p:txBody>
          <a:bodyPr>
            <a:normAutofit fontScale="77500" lnSpcReduction="20000"/>
          </a:bodyPr>
          <a:lstStyle/>
          <a:p>
            <a:pPr>
              <a:lnSpc>
                <a:spcPct val="120000"/>
              </a:lnSpc>
              <a:spcBef>
                <a:spcPts val="300"/>
              </a:spcBef>
            </a:pPr>
            <a:r>
              <a:rPr lang="en-US" dirty="0" smtClean="0">
                <a:solidFill>
                  <a:srgbClr val="000000"/>
                </a:solidFill>
                <a:latin typeface="Baskerville"/>
                <a:cs typeface="Baskerville"/>
              </a:rPr>
              <a:t>RS+LDPC has poor support for </a:t>
            </a:r>
            <a:r>
              <a:rPr lang="en-US" dirty="0" err="1" smtClean="0">
                <a:solidFill>
                  <a:srgbClr val="000000"/>
                </a:solidFill>
                <a:latin typeface="Baskerville"/>
                <a:cs typeface="Baskerville"/>
              </a:rPr>
              <a:t>eMBMS</a:t>
            </a:r>
            <a:r>
              <a:rPr lang="en-US" dirty="0" smtClean="0">
                <a:solidFill>
                  <a:srgbClr val="000000"/>
                </a:solidFill>
                <a:latin typeface="Baskerville"/>
                <a:cs typeface="Baskerville"/>
              </a:rPr>
              <a:t>-based repair service (existing MBMS feature) </a:t>
            </a:r>
          </a:p>
          <a:p>
            <a:pPr lvl="1">
              <a:lnSpc>
                <a:spcPct val="120000"/>
              </a:lnSpc>
              <a:spcBef>
                <a:spcPts val="300"/>
              </a:spcBef>
            </a:pPr>
            <a:r>
              <a:rPr lang="en-US" dirty="0" smtClean="0">
                <a:solidFill>
                  <a:srgbClr val="000000"/>
                </a:solidFill>
                <a:latin typeface="Baskerville"/>
                <a:cs typeface="Baskerville"/>
              </a:rPr>
              <a:t>There is a different code construction for each different code rate</a:t>
            </a:r>
          </a:p>
          <a:p>
            <a:pPr lvl="1">
              <a:lnSpc>
                <a:spcPct val="120000"/>
              </a:lnSpc>
              <a:spcBef>
                <a:spcPts val="300"/>
              </a:spcBef>
            </a:pPr>
            <a:r>
              <a:rPr lang="en-US" dirty="0" smtClean="0">
                <a:solidFill>
                  <a:srgbClr val="000000"/>
                </a:solidFill>
                <a:latin typeface="Baskerville"/>
                <a:cs typeface="Baskerville"/>
              </a:rPr>
              <a:t>Once code rate is set – can’t generate more encoding symbols</a:t>
            </a:r>
          </a:p>
          <a:p>
            <a:pPr lvl="1">
              <a:lnSpc>
                <a:spcPct val="120000"/>
              </a:lnSpc>
              <a:spcBef>
                <a:spcPts val="300"/>
              </a:spcBef>
            </a:pPr>
            <a:r>
              <a:rPr lang="en-US" dirty="0" smtClean="0">
                <a:solidFill>
                  <a:srgbClr val="000000"/>
                </a:solidFill>
                <a:latin typeface="Baskerville"/>
                <a:cs typeface="Baskerville"/>
              </a:rPr>
              <a:t>Poor code rate compromises</a:t>
            </a:r>
          </a:p>
          <a:p>
            <a:pPr lvl="2">
              <a:lnSpc>
                <a:spcPct val="120000"/>
              </a:lnSpc>
              <a:spcBef>
                <a:spcPts val="300"/>
              </a:spcBef>
            </a:pPr>
            <a:r>
              <a:rPr lang="en-US" dirty="0">
                <a:solidFill>
                  <a:srgbClr val="000000"/>
                </a:solidFill>
                <a:latin typeface="Baskerville"/>
                <a:cs typeface="Baskerville"/>
              </a:rPr>
              <a:t>Low code </a:t>
            </a:r>
            <a:r>
              <a:rPr lang="en-US" dirty="0" smtClean="0">
                <a:solidFill>
                  <a:srgbClr val="000000"/>
                </a:solidFill>
                <a:latin typeface="Baskerville"/>
                <a:cs typeface="Baskerville"/>
              </a:rPr>
              <a:t>rate – more </a:t>
            </a:r>
            <a:r>
              <a:rPr lang="en-US" dirty="0">
                <a:solidFill>
                  <a:srgbClr val="000000"/>
                </a:solidFill>
                <a:latin typeface="Baskerville"/>
                <a:cs typeface="Baskerville"/>
              </a:rPr>
              <a:t>generated encoding </a:t>
            </a:r>
            <a:r>
              <a:rPr lang="en-US" dirty="0" smtClean="0">
                <a:solidFill>
                  <a:srgbClr val="000000"/>
                </a:solidFill>
                <a:latin typeface="Baskerville"/>
                <a:cs typeface="Baskerville"/>
              </a:rPr>
              <a:t>symbols but poor overhead and decode speed performance</a:t>
            </a:r>
            <a:endParaRPr lang="en-US" dirty="0">
              <a:solidFill>
                <a:srgbClr val="000000"/>
              </a:solidFill>
              <a:latin typeface="Baskerville"/>
              <a:cs typeface="Baskerville"/>
            </a:endParaRPr>
          </a:p>
          <a:p>
            <a:pPr lvl="2">
              <a:lnSpc>
                <a:spcPct val="120000"/>
              </a:lnSpc>
              <a:spcBef>
                <a:spcPts val="300"/>
              </a:spcBef>
            </a:pPr>
            <a:r>
              <a:rPr lang="en-US" dirty="0" smtClean="0">
                <a:solidFill>
                  <a:srgbClr val="000000"/>
                </a:solidFill>
                <a:latin typeface="Baskerville"/>
                <a:cs typeface="Baskerville"/>
              </a:rPr>
              <a:t>High code rate – better overhead &amp; decode speed performance but fewer generated encoding symbols</a:t>
            </a:r>
          </a:p>
          <a:p>
            <a:pPr lvl="1">
              <a:lnSpc>
                <a:spcPct val="120000"/>
              </a:lnSpc>
              <a:spcBef>
                <a:spcPts val="300"/>
              </a:spcBef>
            </a:pPr>
            <a:r>
              <a:rPr lang="en-US" dirty="0" smtClean="0">
                <a:solidFill>
                  <a:srgbClr val="000000"/>
                </a:solidFill>
                <a:latin typeface="Baskerville"/>
                <a:cs typeface="Baskerville"/>
              </a:rPr>
              <a:t>Option A: choose code rate to support only original </a:t>
            </a:r>
            <a:r>
              <a:rPr lang="en-US" dirty="0" err="1" smtClean="0">
                <a:solidFill>
                  <a:srgbClr val="000000"/>
                </a:solidFill>
                <a:latin typeface="Baskerville"/>
                <a:cs typeface="Baskerville"/>
              </a:rPr>
              <a:t>eMBMS</a:t>
            </a:r>
            <a:r>
              <a:rPr lang="en-US" dirty="0" smtClean="0">
                <a:solidFill>
                  <a:srgbClr val="000000"/>
                </a:solidFill>
                <a:latin typeface="Baskerville"/>
                <a:cs typeface="Baskerville"/>
              </a:rPr>
              <a:t> session</a:t>
            </a:r>
          </a:p>
          <a:p>
            <a:pPr lvl="2">
              <a:lnSpc>
                <a:spcPct val="120000"/>
              </a:lnSpc>
              <a:spcBef>
                <a:spcPts val="300"/>
              </a:spcBef>
            </a:pPr>
            <a:r>
              <a:rPr lang="en-US" dirty="0" smtClean="0">
                <a:solidFill>
                  <a:srgbClr val="000000"/>
                </a:solidFill>
                <a:latin typeface="Baskerville"/>
                <a:cs typeface="Baskerville"/>
              </a:rPr>
              <a:t>Set code rate high to generate encoding symbols sent in original </a:t>
            </a:r>
            <a:r>
              <a:rPr lang="en-US" dirty="0" err="1" smtClean="0">
                <a:solidFill>
                  <a:srgbClr val="000000"/>
                </a:solidFill>
                <a:latin typeface="Baskerville"/>
                <a:cs typeface="Baskerville"/>
              </a:rPr>
              <a:t>eMBMS</a:t>
            </a:r>
            <a:r>
              <a:rPr lang="en-US" dirty="0" smtClean="0">
                <a:solidFill>
                  <a:srgbClr val="000000"/>
                </a:solidFill>
                <a:latin typeface="Baskerville"/>
                <a:cs typeface="Baskerville"/>
              </a:rPr>
              <a:t> session</a:t>
            </a:r>
          </a:p>
          <a:p>
            <a:pPr lvl="2">
              <a:lnSpc>
                <a:spcPct val="120000"/>
              </a:lnSpc>
              <a:spcBef>
                <a:spcPts val="300"/>
              </a:spcBef>
            </a:pPr>
            <a:r>
              <a:rPr lang="en-US" dirty="0" smtClean="0">
                <a:solidFill>
                  <a:srgbClr val="000000"/>
                </a:solidFill>
                <a:latin typeface="Baskerville"/>
                <a:cs typeface="Baskerville"/>
              </a:rPr>
              <a:t>Provides best overhead &amp; decode speed performance</a:t>
            </a:r>
          </a:p>
          <a:p>
            <a:pPr lvl="2">
              <a:lnSpc>
                <a:spcPct val="120000"/>
              </a:lnSpc>
              <a:spcBef>
                <a:spcPts val="300"/>
              </a:spcBef>
            </a:pPr>
            <a:r>
              <a:rPr lang="en-US" dirty="0" smtClean="0">
                <a:solidFill>
                  <a:srgbClr val="000000"/>
                </a:solidFill>
                <a:latin typeface="Baskerville"/>
                <a:cs typeface="Baskerville"/>
              </a:rPr>
              <a:t>No additional encoding symbols available for repair </a:t>
            </a:r>
            <a:r>
              <a:rPr lang="en-US" dirty="0" err="1" smtClean="0">
                <a:solidFill>
                  <a:srgbClr val="000000"/>
                </a:solidFill>
                <a:latin typeface="Baskerville"/>
                <a:cs typeface="Baskerville"/>
              </a:rPr>
              <a:t>eMBMS</a:t>
            </a:r>
            <a:r>
              <a:rPr lang="en-US" dirty="0" smtClean="0">
                <a:solidFill>
                  <a:srgbClr val="000000"/>
                </a:solidFill>
                <a:latin typeface="Baskerville"/>
                <a:cs typeface="Baskerville"/>
              </a:rPr>
              <a:t> session</a:t>
            </a:r>
          </a:p>
          <a:p>
            <a:pPr lvl="1">
              <a:lnSpc>
                <a:spcPct val="120000"/>
              </a:lnSpc>
              <a:spcBef>
                <a:spcPts val="300"/>
              </a:spcBef>
            </a:pPr>
            <a:r>
              <a:rPr lang="en-US" dirty="0" smtClean="0">
                <a:solidFill>
                  <a:srgbClr val="000000"/>
                </a:solidFill>
                <a:latin typeface="Baskerville"/>
                <a:cs typeface="Baskerville"/>
              </a:rPr>
              <a:t>Option B: choose code rate to support both original and repair </a:t>
            </a:r>
            <a:r>
              <a:rPr lang="en-US" dirty="0" err="1" smtClean="0">
                <a:solidFill>
                  <a:srgbClr val="000000"/>
                </a:solidFill>
                <a:latin typeface="Baskerville"/>
                <a:cs typeface="Baskerville"/>
              </a:rPr>
              <a:t>eMBMS</a:t>
            </a:r>
            <a:r>
              <a:rPr lang="en-US" dirty="0" smtClean="0">
                <a:solidFill>
                  <a:srgbClr val="000000"/>
                </a:solidFill>
                <a:latin typeface="Baskerville"/>
                <a:cs typeface="Baskerville"/>
              </a:rPr>
              <a:t> session</a:t>
            </a:r>
          </a:p>
          <a:p>
            <a:pPr lvl="2">
              <a:lnSpc>
                <a:spcPct val="120000"/>
              </a:lnSpc>
              <a:spcBef>
                <a:spcPts val="300"/>
              </a:spcBef>
            </a:pPr>
            <a:r>
              <a:rPr lang="en-US" dirty="0">
                <a:solidFill>
                  <a:srgbClr val="000000"/>
                </a:solidFill>
                <a:latin typeface="Baskerville"/>
                <a:cs typeface="Baskerville"/>
              </a:rPr>
              <a:t>Set code rate </a:t>
            </a:r>
            <a:r>
              <a:rPr lang="en-US" dirty="0" smtClean="0">
                <a:solidFill>
                  <a:srgbClr val="000000"/>
                </a:solidFill>
                <a:latin typeface="Baskerville"/>
                <a:cs typeface="Baskerville"/>
              </a:rPr>
              <a:t>low to </a:t>
            </a:r>
            <a:r>
              <a:rPr lang="en-US" dirty="0">
                <a:solidFill>
                  <a:srgbClr val="000000"/>
                </a:solidFill>
                <a:latin typeface="Baskerville"/>
                <a:cs typeface="Baskerville"/>
              </a:rPr>
              <a:t>generate encoding symbols sent in </a:t>
            </a:r>
            <a:r>
              <a:rPr lang="en-US" dirty="0" smtClean="0">
                <a:solidFill>
                  <a:srgbClr val="000000"/>
                </a:solidFill>
                <a:latin typeface="Baskerville"/>
                <a:cs typeface="Baskerville"/>
              </a:rPr>
              <a:t>both sessions</a:t>
            </a:r>
          </a:p>
          <a:p>
            <a:pPr lvl="2">
              <a:lnSpc>
                <a:spcPct val="120000"/>
              </a:lnSpc>
              <a:spcBef>
                <a:spcPts val="300"/>
              </a:spcBef>
            </a:pPr>
            <a:r>
              <a:rPr lang="en-US" dirty="0">
                <a:solidFill>
                  <a:srgbClr val="000000"/>
                </a:solidFill>
                <a:latin typeface="Baskerville"/>
                <a:cs typeface="Baskerville"/>
              </a:rPr>
              <a:t>Additional encoding symbols available for </a:t>
            </a:r>
            <a:r>
              <a:rPr lang="en-US" dirty="0" smtClean="0">
                <a:solidFill>
                  <a:srgbClr val="000000"/>
                </a:solidFill>
                <a:latin typeface="Baskerville"/>
                <a:cs typeface="Baskerville"/>
              </a:rPr>
              <a:t>repair </a:t>
            </a:r>
            <a:r>
              <a:rPr lang="en-US" dirty="0" err="1" smtClean="0">
                <a:solidFill>
                  <a:srgbClr val="000000"/>
                </a:solidFill>
                <a:latin typeface="Baskerville"/>
                <a:cs typeface="Baskerville"/>
              </a:rPr>
              <a:t>eMBMS</a:t>
            </a:r>
            <a:r>
              <a:rPr lang="en-US" dirty="0" smtClean="0">
                <a:solidFill>
                  <a:srgbClr val="000000"/>
                </a:solidFill>
                <a:latin typeface="Baskerville"/>
                <a:cs typeface="Baskerville"/>
              </a:rPr>
              <a:t> session</a:t>
            </a:r>
            <a:endParaRPr lang="en-US" dirty="0">
              <a:solidFill>
                <a:srgbClr val="000000"/>
              </a:solidFill>
              <a:latin typeface="Baskerville"/>
              <a:cs typeface="Baskerville"/>
            </a:endParaRPr>
          </a:p>
          <a:p>
            <a:pPr lvl="2">
              <a:lnSpc>
                <a:spcPct val="120000"/>
              </a:lnSpc>
              <a:spcBef>
                <a:spcPts val="300"/>
              </a:spcBef>
            </a:pPr>
            <a:r>
              <a:rPr lang="en-US" dirty="0">
                <a:solidFill>
                  <a:srgbClr val="000000"/>
                </a:solidFill>
                <a:latin typeface="Baskerville"/>
                <a:cs typeface="Baskerville"/>
              </a:rPr>
              <a:t>Provides </a:t>
            </a:r>
            <a:r>
              <a:rPr lang="en-US" dirty="0" smtClean="0">
                <a:solidFill>
                  <a:srgbClr val="000000"/>
                </a:solidFill>
                <a:latin typeface="Baskerville"/>
                <a:cs typeface="Baskerville"/>
              </a:rPr>
              <a:t>deteriorated overhead </a:t>
            </a:r>
            <a:r>
              <a:rPr lang="en-US" dirty="0">
                <a:solidFill>
                  <a:srgbClr val="000000"/>
                </a:solidFill>
                <a:latin typeface="Baskerville"/>
                <a:cs typeface="Baskerville"/>
              </a:rPr>
              <a:t>&amp; </a:t>
            </a:r>
            <a:r>
              <a:rPr lang="en-US" dirty="0" smtClean="0">
                <a:solidFill>
                  <a:srgbClr val="000000"/>
                </a:solidFill>
                <a:latin typeface="Baskerville"/>
                <a:cs typeface="Baskerville"/>
              </a:rPr>
              <a:t>decode speed performance</a:t>
            </a:r>
          </a:p>
          <a:p>
            <a:pPr>
              <a:lnSpc>
                <a:spcPct val="120000"/>
              </a:lnSpc>
              <a:spcBef>
                <a:spcPts val="300"/>
              </a:spcBef>
            </a:pPr>
            <a:r>
              <a:rPr lang="en-US" dirty="0" smtClean="0">
                <a:solidFill>
                  <a:srgbClr val="000000"/>
                </a:solidFill>
                <a:latin typeface="Baskerville"/>
                <a:cs typeface="Baskerville"/>
              </a:rPr>
              <a:t>RFC 5053 and RFC 6330 provide excellent support for </a:t>
            </a:r>
            <a:r>
              <a:rPr lang="en-US" dirty="0" err="1" smtClean="0">
                <a:solidFill>
                  <a:srgbClr val="000000"/>
                </a:solidFill>
                <a:latin typeface="Baskerville"/>
                <a:cs typeface="Baskerville"/>
              </a:rPr>
              <a:t>eMBMS</a:t>
            </a:r>
            <a:r>
              <a:rPr lang="en-US" dirty="0" smtClean="0">
                <a:solidFill>
                  <a:srgbClr val="000000"/>
                </a:solidFill>
                <a:latin typeface="Baskerville"/>
                <a:cs typeface="Baskerville"/>
              </a:rPr>
              <a:t>-based repair service</a:t>
            </a:r>
          </a:p>
          <a:p>
            <a:pPr lvl="1">
              <a:lnSpc>
                <a:spcPct val="120000"/>
              </a:lnSpc>
              <a:spcBef>
                <a:spcPts val="300"/>
              </a:spcBef>
            </a:pPr>
            <a:r>
              <a:rPr lang="en-US" dirty="0" smtClean="0">
                <a:solidFill>
                  <a:srgbClr val="000000"/>
                </a:solidFill>
                <a:latin typeface="Baskerville"/>
                <a:cs typeface="Baskerville"/>
              </a:rPr>
              <a:t>RFC 5053 </a:t>
            </a:r>
            <a:r>
              <a:rPr lang="en-US" dirty="0">
                <a:solidFill>
                  <a:srgbClr val="000000"/>
                </a:solidFill>
                <a:latin typeface="Baskerville"/>
                <a:cs typeface="Baskerville"/>
              </a:rPr>
              <a:t>and </a:t>
            </a:r>
            <a:r>
              <a:rPr lang="en-US" dirty="0" smtClean="0">
                <a:solidFill>
                  <a:srgbClr val="000000"/>
                </a:solidFill>
                <a:latin typeface="Baskerville"/>
                <a:cs typeface="Baskerville"/>
              </a:rPr>
              <a:t>RFC 6330 are fountain codes</a:t>
            </a:r>
          </a:p>
          <a:p>
            <a:pPr lvl="1">
              <a:lnSpc>
                <a:spcPct val="120000"/>
              </a:lnSpc>
              <a:spcBef>
                <a:spcPts val="300"/>
              </a:spcBef>
            </a:pPr>
            <a:r>
              <a:rPr lang="en-US" dirty="0" smtClean="0">
                <a:solidFill>
                  <a:srgbClr val="000000"/>
                </a:solidFill>
                <a:latin typeface="Baskerville"/>
                <a:cs typeface="Baskerville"/>
              </a:rPr>
              <a:t>Same code construction independent of how many encoding symbols generated</a:t>
            </a:r>
            <a:endParaRPr lang="en-US" dirty="0">
              <a:solidFill>
                <a:srgbClr val="000000"/>
              </a:solidFill>
              <a:latin typeface="Baskerville"/>
              <a:cs typeface="Baskerville"/>
            </a:endParaRPr>
          </a:p>
          <a:p>
            <a:pPr lvl="1">
              <a:lnSpc>
                <a:spcPct val="120000"/>
              </a:lnSpc>
              <a:spcBef>
                <a:spcPts val="300"/>
              </a:spcBef>
            </a:pPr>
            <a:r>
              <a:rPr lang="en-US" dirty="0" smtClean="0">
                <a:solidFill>
                  <a:srgbClr val="000000"/>
                </a:solidFill>
                <a:latin typeface="Baskerville"/>
                <a:cs typeface="Baskerville"/>
              </a:rPr>
              <a:t>Encoding symbols can be generated on-the-fly</a:t>
            </a:r>
          </a:p>
          <a:p>
            <a:pPr lvl="1">
              <a:lnSpc>
                <a:spcPct val="120000"/>
              </a:lnSpc>
              <a:spcBef>
                <a:spcPts val="300"/>
              </a:spcBef>
            </a:pPr>
            <a:r>
              <a:rPr lang="en-US" dirty="0" smtClean="0">
                <a:solidFill>
                  <a:srgbClr val="000000"/>
                </a:solidFill>
                <a:latin typeface="Baskerville"/>
                <a:cs typeface="Baskerville"/>
              </a:rPr>
              <a:t>Additional encoding symbols are always available for repair </a:t>
            </a:r>
            <a:r>
              <a:rPr lang="en-US" dirty="0" err="1" smtClean="0">
                <a:solidFill>
                  <a:srgbClr val="000000"/>
                </a:solidFill>
                <a:latin typeface="Baskerville"/>
                <a:cs typeface="Baskerville"/>
              </a:rPr>
              <a:t>eMBMS</a:t>
            </a:r>
            <a:r>
              <a:rPr lang="en-US" dirty="0" smtClean="0">
                <a:solidFill>
                  <a:srgbClr val="000000"/>
                </a:solidFill>
                <a:latin typeface="Baskerville"/>
                <a:cs typeface="Baskerville"/>
              </a:rPr>
              <a:t> session</a:t>
            </a:r>
          </a:p>
          <a:p>
            <a:pPr lvl="1">
              <a:lnSpc>
                <a:spcPct val="120000"/>
              </a:lnSpc>
              <a:spcBef>
                <a:spcPts val="300"/>
              </a:spcBef>
            </a:pPr>
            <a:r>
              <a:rPr lang="en-US" dirty="0" smtClean="0">
                <a:solidFill>
                  <a:srgbClr val="000000"/>
                </a:solidFill>
                <a:latin typeface="Baskerville"/>
                <a:cs typeface="Baskerville"/>
              </a:rPr>
              <a:t>No compromises</a:t>
            </a:r>
          </a:p>
          <a:p>
            <a:pPr lvl="2">
              <a:lnSpc>
                <a:spcPct val="120000"/>
              </a:lnSpc>
              <a:spcBef>
                <a:spcPts val="300"/>
              </a:spcBef>
            </a:pPr>
            <a:r>
              <a:rPr lang="en-US" dirty="0" smtClean="0">
                <a:solidFill>
                  <a:srgbClr val="000000"/>
                </a:solidFill>
                <a:latin typeface="Baskerville"/>
                <a:cs typeface="Baskerville"/>
              </a:rPr>
              <a:t>Provide same excellent overhead &amp; decode speed performance independent of repair </a:t>
            </a:r>
            <a:r>
              <a:rPr lang="en-US" dirty="0" err="1" smtClean="0">
                <a:solidFill>
                  <a:srgbClr val="000000"/>
                </a:solidFill>
                <a:latin typeface="Baskerville"/>
                <a:cs typeface="Baskerville"/>
              </a:rPr>
              <a:t>eMBMS</a:t>
            </a:r>
            <a:r>
              <a:rPr lang="en-US" dirty="0" smtClean="0">
                <a:solidFill>
                  <a:srgbClr val="000000"/>
                </a:solidFill>
                <a:latin typeface="Baskerville"/>
                <a:cs typeface="Baskerville"/>
              </a:rPr>
              <a:t> session</a:t>
            </a:r>
          </a:p>
        </p:txBody>
      </p:sp>
      <p:sp>
        <p:nvSpPr>
          <p:cNvPr id="4" name="Foliennummernplatzhalter 3"/>
          <p:cNvSpPr>
            <a:spLocks noGrp="1"/>
          </p:cNvSpPr>
          <p:nvPr>
            <p:ph type="sldNum" sz="quarter" idx="4"/>
          </p:nvPr>
        </p:nvSpPr>
        <p:spPr/>
        <p:txBody>
          <a:bodyPr/>
          <a:lstStyle/>
          <a:p>
            <a:fld id="{D4EABEBA-CB0E-0E48-9AC1-74C7372C6EC6}" type="slidenum">
              <a:rPr lang="en-US" smtClean="0"/>
              <a:pPr/>
              <a:t>17</a:t>
            </a:fld>
            <a:endParaRPr lang="en-US" dirty="0"/>
          </a:p>
        </p:txBody>
      </p:sp>
    </p:spTree>
    <p:extLst>
      <p:ext uri="{BB962C8B-B14F-4D97-AF65-F5344CB8AC3E}">
        <p14:creationId xmlns:p14="http://schemas.microsoft.com/office/powerpoint/2010/main" val="659007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Rectangle 2"/>
          <p:cNvSpPr>
            <a:spLocks noGrp="1" noChangeArrowheads="1"/>
          </p:cNvSpPr>
          <p:nvPr>
            <p:ph type="title"/>
          </p:nvPr>
        </p:nvSpPr>
        <p:spPr>
          <a:xfrm>
            <a:off x="276225" y="269875"/>
            <a:ext cx="8591550" cy="446088"/>
          </a:xfrm>
        </p:spPr>
        <p:txBody>
          <a:bodyPr>
            <a:noAutofit/>
          </a:bodyPr>
          <a:lstStyle/>
          <a:p>
            <a:pPr lvl="0" algn="ctr">
              <a:defRPr/>
            </a:pPr>
            <a:r>
              <a:rPr lang="en-US" sz="2800" dirty="0" err="1" smtClean="0">
                <a:solidFill>
                  <a:srgbClr val="000000"/>
                </a:solidFill>
                <a:latin typeface="Baskerville"/>
                <a:cs typeface="Baskerville"/>
              </a:rPr>
              <a:t>eMBMS</a:t>
            </a:r>
            <a:r>
              <a:rPr lang="en-US" sz="2800" dirty="0" smtClean="0">
                <a:solidFill>
                  <a:srgbClr val="000000"/>
                </a:solidFill>
                <a:latin typeface="Baskerville"/>
                <a:cs typeface="Baskerville"/>
              </a:rPr>
              <a:t>-based repair service</a:t>
            </a:r>
          </a:p>
        </p:txBody>
      </p:sp>
      <p:cxnSp>
        <p:nvCxnSpPr>
          <p:cNvPr id="5" name="Straight Arrow Connector 4"/>
          <p:cNvCxnSpPr/>
          <p:nvPr/>
        </p:nvCxnSpPr>
        <p:spPr>
          <a:xfrm>
            <a:off x="363841" y="1856676"/>
            <a:ext cx="7517362" cy="29391"/>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4351395" y="1456566"/>
            <a:ext cx="745717" cy="400110"/>
          </a:xfrm>
          <a:prstGeom prst="rect">
            <a:avLst/>
          </a:prstGeom>
          <a:noFill/>
        </p:spPr>
        <p:txBody>
          <a:bodyPr wrap="none" rtlCol="0">
            <a:spAutoFit/>
          </a:bodyPr>
          <a:lstStyle/>
          <a:p>
            <a:pPr algn="ctr"/>
            <a:r>
              <a:rPr lang="en-US" sz="2000" dirty="0" smtClean="0">
                <a:latin typeface="Baskerville"/>
                <a:cs typeface="Baskerville"/>
              </a:rPr>
              <a:t>Time</a:t>
            </a:r>
            <a:endParaRPr lang="en-US" sz="2000" dirty="0">
              <a:latin typeface="Baskerville"/>
              <a:cs typeface="Baskerville"/>
            </a:endParaRPr>
          </a:p>
        </p:txBody>
      </p:sp>
      <p:grpSp>
        <p:nvGrpSpPr>
          <p:cNvPr id="7" name="Group 6"/>
          <p:cNvGrpSpPr/>
          <p:nvPr/>
        </p:nvGrpSpPr>
        <p:grpSpPr>
          <a:xfrm>
            <a:off x="363841" y="2403299"/>
            <a:ext cx="8416318" cy="2568501"/>
            <a:chOff x="451457" y="2403299"/>
            <a:chExt cx="8416318" cy="2568501"/>
          </a:xfrm>
        </p:grpSpPr>
        <p:grpSp>
          <p:nvGrpSpPr>
            <p:cNvPr id="6" name="Group 5"/>
            <p:cNvGrpSpPr/>
            <p:nvPr/>
          </p:nvGrpSpPr>
          <p:grpSpPr>
            <a:xfrm>
              <a:off x="451457" y="2403299"/>
              <a:ext cx="2765751" cy="1331086"/>
              <a:chOff x="5074292" y="2294460"/>
              <a:chExt cx="2765751" cy="1331086"/>
            </a:xfrm>
          </p:grpSpPr>
          <p:sp>
            <p:nvSpPr>
              <p:cNvPr id="67" name="TextBox 66"/>
              <p:cNvSpPr txBox="1"/>
              <p:nvPr/>
            </p:nvSpPr>
            <p:spPr>
              <a:xfrm>
                <a:off x="5074292" y="2917660"/>
                <a:ext cx="2765751" cy="707886"/>
              </a:xfrm>
              <a:prstGeom prst="rect">
                <a:avLst/>
              </a:prstGeom>
              <a:noFill/>
            </p:spPr>
            <p:txBody>
              <a:bodyPr wrap="none" rtlCol="0">
                <a:spAutoFit/>
              </a:bodyPr>
              <a:lstStyle/>
              <a:p>
                <a:pPr algn="ctr"/>
                <a:r>
                  <a:rPr lang="en-US" sz="2000" dirty="0" smtClean="0">
                    <a:latin typeface="Baskerville"/>
                    <a:cs typeface="Baskerville"/>
                  </a:rPr>
                  <a:t>Original </a:t>
                </a:r>
                <a:r>
                  <a:rPr lang="en-US" sz="2000" dirty="0" err="1" smtClean="0">
                    <a:latin typeface="Baskerville"/>
                    <a:cs typeface="Baskerville"/>
                  </a:rPr>
                  <a:t>eMBMS</a:t>
                </a:r>
                <a:r>
                  <a:rPr lang="en-US" sz="2000" dirty="0" smtClean="0">
                    <a:latin typeface="Baskerville"/>
                    <a:cs typeface="Baskerville"/>
                  </a:rPr>
                  <a:t> session</a:t>
                </a:r>
              </a:p>
              <a:p>
                <a:pPr algn="ctr"/>
                <a:r>
                  <a:rPr lang="en-US" sz="2000" dirty="0" smtClean="0">
                    <a:latin typeface="Baskerville"/>
                    <a:cs typeface="Baskerville"/>
                  </a:rPr>
                  <a:t>Transmit source + repair</a:t>
                </a:r>
                <a:endParaRPr lang="en-US" sz="2000" dirty="0">
                  <a:latin typeface="Baskerville"/>
                  <a:cs typeface="Baskerville"/>
                </a:endParaRPr>
              </a:p>
            </p:txBody>
          </p:sp>
          <p:grpSp>
            <p:nvGrpSpPr>
              <p:cNvPr id="3" name="Group 2"/>
              <p:cNvGrpSpPr/>
              <p:nvPr/>
            </p:nvGrpSpPr>
            <p:grpSpPr>
              <a:xfrm>
                <a:off x="5147732" y="2294460"/>
                <a:ext cx="2672538" cy="341376"/>
                <a:chOff x="5060993" y="2294460"/>
                <a:chExt cx="2672538" cy="341376"/>
              </a:xfrm>
            </p:grpSpPr>
            <p:sp>
              <p:nvSpPr>
                <p:cNvPr id="2081" name="Rectangle 33"/>
                <p:cNvSpPr>
                  <a:spLocks noChangeArrowheads="1"/>
                </p:cNvSpPr>
                <p:nvPr/>
              </p:nvSpPr>
              <p:spPr bwMode="auto">
                <a:xfrm>
                  <a:off x="5060993" y="2294460"/>
                  <a:ext cx="2002424" cy="341376"/>
                </a:xfrm>
                <a:prstGeom prst="rect">
                  <a:avLst/>
                </a:prstGeom>
                <a:solidFill>
                  <a:srgbClr val="66FF99"/>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4" name="Rectangle 33"/>
                <p:cNvSpPr>
                  <a:spLocks noChangeArrowheads="1"/>
                </p:cNvSpPr>
                <p:nvPr/>
              </p:nvSpPr>
              <p:spPr bwMode="auto">
                <a:xfrm>
                  <a:off x="7068479" y="2294460"/>
                  <a:ext cx="665052" cy="341376"/>
                </a:xfrm>
                <a:prstGeom prst="rect">
                  <a:avLst/>
                </a:prstGeom>
                <a:solidFill>
                  <a:srgbClr val="FF0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grpSp>
          <p:nvGrpSpPr>
            <p:cNvPr id="4" name="Group 3"/>
            <p:cNvGrpSpPr/>
            <p:nvPr/>
          </p:nvGrpSpPr>
          <p:grpSpPr>
            <a:xfrm>
              <a:off x="5690378" y="2403299"/>
              <a:ext cx="3177397" cy="1639056"/>
              <a:chOff x="438114" y="2294267"/>
              <a:chExt cx="3177397" cy="1639056"/>
            </a:xfrm>
          </p:grpSpPr>
          <p:sp>
            <p:nvSpPr>
              <p:cNvPr id="25" name="Rectangle 33"/>
              <p:cNvSpPr>
                <a:spLocks noChangeArrowheads="1"/>
              </p:cNvSpPr>
              <p:nvPr/>
            </p:nvSpPr>
            <p:spPr bwMode="auto">
              <a:xfrm>
                <a:off x="1361080" y="2294267"/>
                <a:ext cx="1331465" cy="341762"/>
              </a:xfrm>
              <a:prstGeom prst="rect">
                <a:avLst/>
              </a:prstGeom>
              <a:solidFill>
                <a:srgbClr val="FF0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7" name="TextBox 26"/>
              <p:cNvSpPr txBox="1"/>
              <p:nvPr/>
            </p:nvSpPr>
            <p:spPr>
              <a:xfrm>
                <a:off x="438114" y="2917660"/>
                <a:ext cx="3177397" cy="1015663"/>
              </a:xfrm>
              <a:prstGeom prst="rect">
                <a:avLst/>
              </a:prstGeom>
              <a:noFill/>
            </p:spPr>
            <p:txBody>
              <a:bodyPr wrap="none" rtlCol="0">
                <a:spAutoFit/>
              </a:bodyPr>
              <a:lstStyle/>
              <a:p>
                <a:pPr algn="ctr"/>
                <a:r>
                  <a:rPr lang="en-US" sz="2000" dirty="0" err="1" smtClean="0">
                    <a:latin typeface="Baskerville"/>
                    <a:cs typeface="Baskerville"/>
                  </a:rPr>
                  <a:t>eMBMS</a:t>
                </a:r>
                <a:r>
                  <a:rPr lang="en-US" sz="2000" dirty="0" smtClean="0">
                    <a:latin typeface="Baskerville"/>
                    <a:cs typeface="Baskerville"/>
                  </a:rPr>
                  <a:t>-based repair session</a:t>
                </a:r>
              </a:p>
              <a:p>
                <a:pPr algn="ctr"/>
                <a:r>
                  <a:rPr lang="en-US" sz="2000" dirty="0" smtClean="0">
                    <a:latin typeface="Baskerville"/>
                    <a:cs typeface="Baskerville"/>
                  </a:rPr>
                  <a:t>Transmit different </a:t>
                </a:r>
              </a:p>
              <a:p>
                <a:pPr algn="ctr"/>
                <a:r>
                  <a:rPr lang="en-US" sz="2000" dirty="0" smtClean="0">
                    <a:latin typeface="Baskerville"/>
                    <a:cs typeface="Baskerville"/>
                  </a:rPr>
                  <a:t>repair symbols</a:t>
                </a:r>
                <a:endParaRPr lang="en-US" sz="2000" dirty="0">
                  <a:latin typeface="Baskerville"/>
                  <a:cs typeface="Baskerville"/>
                </a:endParaRPr>
              </a:p>
            </p:txBody>
          </p:sp>
        </p:grpSp>
        <p:sp>
          <p:nvSpPr>
            <p:cNvPr id="28" name="TextBox 27"/>
            <p:cNvSpPr txBox="1"/>
            <p:nvPr/>
          </p:nvSpPr>
          <p:spPr>
            <a:xfrm>
              <a:off x="2448439" y="4263914"/>
              <a:ext cx="4010708" cy="707886"/>
            </a:xfrm>
            <a:prstGeom prst="rect">
              <a:avLst/>
            </a:prstGeom>
            <a:noFill/>
          </p:spPr>
          <p:txBody>
            <a:bodyPr wrap="none" rtlCol="0">
              <a:spAutoFit/>
            </a:bodyPr>
            <a:lstStyle/>
            <a:p>
              <a:pPr algn="ctr"/>
              <a:r>
                <a:rPr lang="en-US" sz="2000" dirty="0" smtClean="0">
                  <a:latin typeface="Baskerville"/>
                  <a:cs typeface="Baskerville"/>
                </a:rPr>
                <a:t>Feedback from UEs</a:t>
              </a:r>
            </a:p>
            <a:p>
              <a:pPr algn="ctr"/>
              <a:r>
                <a:rPr lang="en-US" sz="2000" dirty="0">
                  <a:latin typeface="Baskerville"/>
                  <a:cs typeface="Baskerville"/>
                </a:rPr>
                <a:t>t</a:t>
              </a:r>
              <a:r>
                <a:rPr lang="en-US" sz="2000" dirty="0" smtClean="0">
                  <a:latin typeface="Baskerville"/>
                  <a:cs typeface="Baskerville"/>
                </a:rPr>
                <a:t>riggers </a:t>
              </a:r>
              <a:r>
                <a:rPr lang="en-US" sz="2000" dirty="0" err="1" smtClean="0">
                  <a:latin typeface="Baskerville"/>
                  <a:cs typeface="Baskerville"/>
                </a:rPr>
                <a:t>eMBMS</a:t>
              </a:r>
              <a:r>
                <a:rPr lang="en-US" sz="2000" dirty="0" smtClean="0">
                  <a:latin typeface="Baskerville"/>
                  <a:cs typeface="Baskerville"/>
                </a:rPr>
                <a:t>-based repair session</a:t>
              </a:r>
              <a:endParaRPr lang="en-US" sz="2000" dirty="0">
                <a:latin typeface="Baskerville"/>
                <a:cs typeface="Baskerville"/>
              </a:endParaRPr>
            </a:p>
          </p:txBody>
        </p:sp>
      </p:grpSp>
      <p:sp>
        <p:nvSpPr>
          <p:cNvPr id="2" name="Foliennummernplatzhalter 1"/>
          <p:cNvSpPr>
            <a:spLocks noGrp="1"/>
          </p:cNvSpPr>
          <p:nvPr>
            <p:ph type="sldNum" sz="quarter" idx="4"/>
          </p:nvPr>
        </p:nvSpPr>
        <p:spPr/>
        <p:txBody>
          <a:bodyPr/>
          <a:lstStyle/>
          <a:p>
            <a:fld id="{D4EABEBA-CB0E-0E48-9AC1-74C7372C6EC6}" type="slidenum">
              <a:rPr lang="en-US" smtClean="0"/>
              <a:pPr/>
              <a:t>18</a:t>
            </a:fld>
            <a:endParaRPr lang="en-US" dirty="0"/>
          </a:p>
        </p:txBody>
      </p:sp>
    </p:spTree>
    <p:extLst>
      <p:ext uri="{BB962C8B-B14F-4D97-AF65-F5344CB8AC3E}">
        <p14:creationId xmlns:p14="http://schemas.microsoft.com/office/powerpoint/2010/main" val="414164544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9965" y="97977"/>
            <a:ext cx="7984071" cy="767581"/>
          </a:xfrm>
        </p:spPr>
        <p:txBody>
          <a:bodyPr>
            <a:normAutofit/>
          </a:bodyPr>
          <a:lstStyle/>
          <a:p>
            <a:pPr algn="ctr"/>
            <a:r>
              <a:rPr lang="en-US" sz="2800" dirty="0" err="1">
                <a:latin typeface="Baskerville"/>
                <a:cs typeface="Baskerville"/>
              </a:rPr>
              <a:t>eMBMS</a:t>
            </a:r>
            <a:r>
              <a:rPr lang="en-US" sz="2800" dirty="0">
                <a:latin typeface="Baskerville"/>
                <a:cs typeface="Baskerville"/>
              </a:rPr>
              <a:t>-based repair service </a:t>
            </a:r>
            <a:r>
              <a:rPr lang="en-US" sz="2800" dirty="0" smtClean="0">
                <a:latin typeface="Baskerville"/>
                <a:cs typeface="Baskerville"/>
              </a:rPr>
              <a:t>example</a:t>
            </a:r>
            <a:endParaRPr lang="en-US" sz="2800" dirty="0">
              <a:latin typeface="Baskerville"/>
              <a:cs typeface="Baskerville"/>
            </a:endParaRPr>
          </a:p>
        </p:txBody>
      </p:sp>
      <p:sp>
        <p:nvSpPr>
          <p:cNvPr id="3" name="Inhaltsplatzhalter 2"/>
          <p:cNvSpPr>
            <a:spLocks noGrp="1"/>
          </p:cNvSpPr>
          <p:nvPr>
            <p:ph idx="4294967295"/>
          </p:nvPr>
        </p:nvSpPr>
        <p:spPr>
          <a:xfrm>
            <a:off x="228600" y="914400"/>
            <a:ext cx="8839200" cy="5486400"/>
          </a:xfrm>
          <a:prstGeom prst="rect">
            <a:avLst/>
          </a:prstGeom>
        </p:spPr>
        <p:txBody>
          <a:bodyPr>
            <a:normAutofit/>
          </a:bodyPr>
          <a:lstStyle/>
          <a:p>
            <a:pPr>
              <a:lnSpc>
                <a:spcPct val="120000"/>
              </a:lnSpc>
              <a:spcBef>
                <a:spcPts val="300"/>
              </a:spcBef>
            </a:pPr>
            <a:r>
              <a:rPr lang="en-US" sz="1600" dirty="0" smtClean="0">
                <a:solidFill>
                  <a:srgbClr val="000000"/>
                </a:solidFill>
                <a:latin typeface="Baskerville"/>
                <a:cs typeface="Baskerville"/>
              </a:rPr>
              <a:t>Overall configuration</a:t>
            </a:r>
          </a:p>
          <a:p>
            <a:pPr lvl="1">
              <a:lnSpc>
                <a:spcPct val="120000"/>
              </a:lnSpc>
              <a:spcBef>
                <a:spcPts val="300"/>
              </a:spcBef>
            </a:pPr>
            <a:r>
              <a:rPr lang="en-US" sz="1400" dirty="0" smtClean="0">
                <a:solidFill>
                  <a:srgbClr val="000000"/>
                </a:solidFill>
                <a:latin typeface="Baskerville"/>
                <a:cs typeface="Baskerville"/>
              </a:rPr>
              <a:t>128 MB file partitioned into 13 source blocks</a:t>
            </a:r>
          </a:p>
          <a:p>
            <a:pPr lvl="1">
              <a:lnSpc>
                <a:spcPct val="120000"/>
              </a:lnSpc>
              <a:spcBef>
                <a:spcPts val="300"/>
              </a:spcBef>
            </a:pPr>
            <a:r>
              <a:rPr lang="en-US" sz="1400" dirty="0" smtClean="0">
                <a:solidFill>
                  <a:srgbClr val="000000"/>
                </a:solidFill>
                <a:latin typeface="Baskerville"/>
                <a:cs typeface="Baskerville"/>
              </a:rPr>
              <a:t>Original </a:t>
            </a:r>
            <a:r>
              <a:rPr lang="en-US" sz="1400" dirty="0" err="1" smtClean="0">
                <a:solidFill>
                  <a:srgbClr val="000000"/>
                </a:solidFill>
                <a:latin typeface="Baskerville"/>
                <a:cs typeface="Baskerville"/>
              </a:rPr>
              <a:t>eMBMS</a:t>
            </a:r>
            <a:r>
              <a:rPr lang="en-US" sz="1400" dirty="0" smtClean="0">
                <a:solidFill>
                  <a:srgbClr val="000000"/>
                </a:solidFill>
                <a:latin typeface="Baskerville"/>
                <a:cs typeface="Baskerville"/>
              </a:rPr>
              <a:t> session: transmit Nt5 of encoding symbols, where Nt5 is configured for 5% loss</a:t>
            </a:r>
          </a:p>
          <a:p>
            <a:pPr lvl="2">
              <a:lnSpc>
                <a:spcPct val="120000"/>
              </a:lnSpc>
              <a:spcBef>
                <a:spcPts val="300"/>
              </a:spcBef>
            </a:pPr>
            <a:r>
              <a:rPr lang="en-US" sz="1200" dirty="0" smtClean="0">
                <a:solidFill>
                  <a:srgbClr val="000000"/>
                </a:solidFill>
                <a:latin typeface="Baskerville"/>
                <a:cs typeface="Baskerville"/>
              </a:rPr>
              <a:t>Option of repair </a:t>
            </a:r>
            <a:r>
              <a:rPr lang="en-US" sz="1200" dirty="0" err="1" smtClean="0">
                <a:solidFill>
                  <a:srgbClr val="000000"/>
                </a:solidFill>
                <a:latin typeface="Baskerville"/>
                <a:cs typeface="Baskerville"/>
              </a:rPr>
              <a:t>eMBMS</a:t>
            </a:r>
            <a:r>
              <a:rPr lang="en-US" sz="1200" dirty="0" smtClean="0">
                <a:solidFill>
                  <a:srgbClr val="000000"/>
                </a:solidFill>
                <a:latin typeface="Baskerville"/>
                <a:cs typeface="Baskerville"/>
              </a:rPr>
              <a:t> session allows more conservative settings for original </a:t>
            </a:r>
            <a:r>
              <a:rPr lang="en-US" sz="1200" dirty="0" err="1" smtClean="0">
                <a:solidFill>
                  <a:srgbClr val="000000"/>
                </a:solidFill>
                <a:latin typeface="Baskerville"/>
                <a:cs typeface="Baskerville"/>
              </a:rPr>
              <a:t>eMBMS</a:t>
            </a:r>
            <a:r>
              <a:rPr lang="en-US" sz="1200" dirty="0" smtClean="0">
                <a:solidFill>
                  <a:srgbClr val="000000"/>
                </a:solidFill>
                <a:latin typeface="Baskerville"/>
                <a:cs typeface="Baskerville"/>
              </a:rPr>
              <a:t> session to save network bandwidth</a:t>
            </a:r>
          </a:p>
          <a:p>
            <a:pPr>
              <a:lnSpc>
                <a:spcPct val="120000"/>
              </a:lnSpc>
              <a:spcBef>
                <a:spcPts val="300"/>
              </a:spcBef>
            </a:pPr>
            <a:r>
              <a:rPr lang="en-US" sz="1600" dirty="0" smtClean="0">
                <a:solidFill>
                  <a:srgbClr val="000000"/>
                </a:solidFill>
                <a:latin typeface="Baskerville"/>
                <a:cs typeface="Baskerville"/>
              </a:rPr>
              <a:t>RS+LDPC Option A</a:t>
            </a:r>
          </a:p>
          <a:p>
            <a:pPr lvl="1">
              <a:lnSpc>
                <a:spcPct val="120000"/>
              </a:lnSpc>
              <a:spcBef>
                <a:spcPts val="300"/>
              </a:spcBef>
            </a:pPr>
            <a:r>
              <a:rPr lang="en-US" sz="1400" dirty="0" smtClean="0">
                <a:solidFill>
                  <a:srgbClr val="000000"/>
                </a:solidFill>
                <a:latin typeface="Baskerville"/>
                <a:cs typeface="Baskerville"/>
              </a:rPr>
              <a:t>Set code rate to generate Nt5 encoding symbols for original </a:t>
            </a:r>
            <a:r>
              <a:rPr lang="en-US" sz="1400" dirty="0" err="1" smtClean="0">
                <a:solidFill>
                  <a:srgbClr val="000000"/>
                </a:solidFill>
                <a:latin typeface="Baskerville"/>
                <a:cs typeface="Baskerville"/>
              </a:rPr>
              <a:t>eMBMS</a:t>
            </a:r>
            <a:r>
              <a:rPr lang="en-US" sz="1400" dirty="0" smtClean="0">
                <a:solidFill>
                  <a:srgbClr val="000000"/>
                </a:solidFill>
                <a:latin typeface="Baskerville"/>
                <a:cs typeface="Baskerville"/>
              </a:rPr>
              <a:t> session</a:t>
            </a:r>
          </a:p>
          <a:p>
            <a:pPr lvl="1">
              <a:lnSpc>
                <a:spcPct val="120000"/>
              </a:lnSpc>
              <a:spcBef>
                <a:spcPts val="300"/>
              </a:spcBef>
            </a:pPr>
            <a:r>
              <a:rPr lang="en-US" sz="1400" dirty="0" smtClean="0">
                <a:solidFill>
                  <a:srgbClr val="000000"/>
                </a:solidFill>
                <a:latin typeface="Baskerville"/>
                <a:cs typeface="Baskerville"/>
              </a:rPr>
              <a:t>Transmit randomly all Nt5 encoding symbols in original </a:t>
            </a:r>
            <a:r>
              <a:rPr lang="en-US" sz="1400" dirty="0" err="1" smtClean="0">
                <a:solidFill>
                  <a:srgbClr val="000000"/>
                </a:solidFill>
                <a:latin typeface="Baskerville"/>
                <a:cs typeface="Baskerville"/>
              </a:rPr>
              <a:t>eMBMS</a:t>
            </a:r>
            <a:r>
              <a:rPr lang="en-US" sz="1400" dirty="0" smtClean="0">
                <a:solidFill>
                  <a:srgbClr val="000000"/>
                </a:solidFill>
                <a:latin typeface="Baskerville"/>
                <a:cs typeface="Baskerville"/>
              </a:rPr>
              <a:t> session</a:t>
            </a:r>
          </a:p>
          <a:p>
            <a:pPr lvl="1">
              <a:lnSpc>
                <a:spcPct val="120000"/>
              </a:lnSpc>
              <a:spcBef>
                <a:spcPts val="300"/>
              </a:spcBef>
            </a:pPr>
            <a:r>
              <a:rPr lang="en-US" sz="1400" b="1" dirty="0" smtClean="0">
                <a:solidFill>
                  <a:srgbClr val="000000"/>
                </a:solidFill>
                <a:latin typeface="Baskerville"/>
                <a:cs typeface="Baskerville"/>
              </a:rPr>
              <a:t>Cannot support repair </a:t>
            </a:r>
            <a:r>
              <a:rPr lang="en-US" sz="1400" b="1" dirty="0" err="1" smtClean="0">
                <a:solidFill>
                  <a:srgbClr val="000000"/>
                </a:solidFill>
                <a:latin typeface="Baskerville"/>
                <a:cs typeface="Baskerville"/>
              </a:rPr>
              <a:t>eMBMS</a:t>
            </a:r>
            <a:r>
              <a:rPr lang="en-US" sz="1400" b="1" dirty="0" smtClean="0">
                <a:solidFill>
                  <a:srgbClr val="000000"/>
                </a:solidFill>
                <a:latin typeface="Baskerville"/>
                <a:cs typeface="Baskerville"/>
              </a:rPr>
              <a:t> session – no additional encoding symbols to transmit</a:t>
            </a:r>
          </a:p>
          <a:p>
            <a:pPr>
              <a:lnSpc>
                <a:spcPct val="120000"/>
              </a:lnSpc>
              <a:spcBef>
                <a:spcPts val="300"/>
              </a:spcBef>
            </a:pPr>
            <a:r>
              <a:rPr lang="en-US" sz="1600" dirty="0" smtClean="0">
                <a:solidFill>
                  <a:srgbClr val="000000"/>
                </a:solidFill>
                <a:latin typeface="Baskerville"/>
                <a:cs typeface="Baskerville"/>
              </a:rPr>
              <a:t>RS+LDPC Option B</a:t>
            </a:r>
          </a:p>
          <a:p>
            <a:pPr lvl="1">
              <a:lnSpc>
                <a:spcPct val="120000"/>
              </a:lnSpc>
              <a:spcBef>
                <a:spcPts val="300"/>
              </a:spcBef>
            </a:pPr>
            <a:r>
              <a:rPr lang="en-US" sz="1400" dirty="0" smtClean="0">
                <a:solidFill>
                  <a:srgbClr val="000000"/>
                </a:solidFill>
                <a:latin typeface="Baskerville"/>
                <a:cs typeface="Baskerville"/>
              </a:rPr>
              <a:t>Set code rate to generate Nt20 encoding symbols, where Nt20 is configured for 20% loss</a:t>
            </a:r>
          </a:p>
          <a:p>
            <a:pPr lvl="1">
              <a:lnSpc>
                <a:spcPct val="120000"/>
              </a:lnSpc>
              <a:spcBef>
                <a:spcPts val="300"/>
              </a:spcBef>
            </a:pPr>
            <a:r>
              <a:rPr lang="en-US" sz="1400" dirty="0" smtClean="0">
                <a:solidFill>
                  <a:srgbClr val="000000"/>
                </a:solidFill>
                <a:latin typeface="Baskerville"/>
                <a:cs typeface="Baskerville"/>
              </a:rPr>
              <a:t>Transmit in </a:t>
            </a:r>
            <a:r>
              <a:rPr lang="en-US" sz="1400" dirty="0">
                <a:solidFill>
                  <a:srgbClr val="000000"/>
                </a:solidFill>
                <a:latin typeface="Baskerville"/>
                <a:cs typeface="Baskerville"/>
              </a:rPr>
              <a:t>the original </a:t>
            </a:r>
            <a:r>
              <a:rPr lang="en-US" sz="1400" dirty="0" err="1">
                <a:solidFill>
                  <a:srgbClr val="000000"/>
                </a:solidFill>
                <a:latin typeface="Baskerville"/>
                <a:cs typeface="Baskerville"/>
              </a:rPr>
              <a:t>eMBMS</a:t>
            </a:r>
            <a:r>
              <a:rPr lang="en-US" sz="1400" dirty="0">
                <a:solidFill>
                  <a:srgbClr val="000000"/>
                </a:solidFill>
                <a:latin typeface="Baskerville"/>
                <a:cs typeface="Baskerville"/>
              </a:rPr>
              <a:t> </a:t>
            </a:r>
            <a:r>
              <a:rPr lang="en-US" sz="1400" dirty="0" smtClean="0">
                <a:solidFill>
                  <a:srgbClr val="000000"/>
                </a:solidFill>
                <a:latin typeface="Baskerville"/>
                <a:cs typeface="Baskerville"/>
              </a:rPr>
              <a:t>session a random Nt5 of the Nt20 encoding symbols</a:t>
            </a:r>
          </a:p>
          <a:p>
            <a:pPr lvl="1">
              <a:lnSpc>
                <a:spcPct val="120000"/>
              </a:lnSpc>
              <a:spcBef>
                <a:spcPts val="300"/>
              </a:spcBef>
            </a:pPr>
            <a:r>
              <a:rPr lang="en-US" sz="1400" dirty="0" smtClean="0">
                <a:solidFill>
                  <a:srgbClr val="000000"/>
                </a:solidFill>
                <a:latin typeface="Baskerville"/>
                <a:cs typeface="Baskerville"/>
              </a:rPr>
              <a:t>Supports repair </a:t>
            </a:r>
            <a:r>
              <a:rPr lang="en-US" sz="1400" dirty="0" err="1" smtClean="0">
                <a:solidFill>
                  <a:srgbClr val="000000"/>
                </a:solidFill>
                <a:latin typeface="Baskerville"/>
                <a:cs typeface="Baskerville"/>
              </a:rPr>
              <a:t>eMBMS</a:t>
            </a:r>
            <a:r>
              <a:rPr lang="en-US" sz="1400" dirty="0" smtClean="0">
                <a:solidFill>
                  <a:srgbClr val="000000"/>
                </a:solidFill>
                <a:latin typeface="Baskerville"/>
                <a:cs typeface="Baskerville"/>
              </a:rPr>
              <a:t> session </a:t>
            </a:r>
            <a:r>
              <a:rPr lang="en-US" sz="1400" dirty="0">
                <a:solidFill>
                  <a:srgbClr val="000000"/>
                </a:solidFill>
                <a:latin typeface="Baskerville"/>
                <a:cs typeface="Baskerville"/>
              </a:rPr>
              <a:t>– </a:t>
            </a:r>
            <a:r>
              <a:rPr lang="en-US" sz="1400" dirty="0" smtClean="0">
                <a:solidFill>
                  <a:srgbClr val="000000"/>
                </a:solidFill>
                <a:latin typeface="Baskerville"/>
                <a:cs typeface="Baskerville"/>
              </a:rPr>
              <a:t> up to Nt20 – Nt5 = 15% additional </a:t>
            </a:r>
            <a:r>
              <a:rPr lang="en-US" sz="1400" dirty="0">
                <a:solidFill>
                  <a:srgbClr val="000000"/>
                </a:solidFill>
                <a:latin typeface="Baskerville"/>
                <a:cs typeface="Baskerville"/>
              </a:rPr>
              <a:t>encoding symbols </a:t>
            </a:r>
            <a:r>
              <a:rPr lang="en-US" sz="1400" dirty="0" smtClean="0">
                <a:solidFill>
                  <a:srgbClr val="000000"/>
                </a:solidFill>
                <a:latin typeface="Baskerville"/>
                <a:cs typeface="Baskerville"/>
              </a:rPr>
              <a:t>available</a:t>
            </a:r>
          </a:p>
          <a:p>
            <a:pPr lvl="1">
              <a:lnSpc>
                <a:spcPct val="120000"/>
              </a:lnSpc>
              <a:spcBef>
                <a:spcPts val="300"/>
              </a:spcBef>
            </a:pPr>
            <a:r>
              <a:rPr lang="en-US" sz="1400" b="1" dirty="0" smtClean="0">
                <a:solidFill>
                  <a:srgbClr val="000000"/>
                </a:solidFill>
                <a:latin typeface="Baskerville"/>
                <a:cs typeface="Baskerville"/>
              </a:rPr>
              <a:t>Decoding speed and overhead from original </a:t>
            </a:r>
            <a:r>
              <a:rPr lang="en-US" sz="1400" b="1" dirty="0" err="1" smtClean="0">
                <a:solidFill>
                  <a:srgbClr val="000000"/>
                </a:solidFill>
                <a:latin typeface="Baskerville"/>
                <a:cs typeface="Baskerville"/>
              </a:rPr>
              <a:t>eMBMS</a:t>
            </a:r>
            <a:r>
              <a:rPr lang="en-US" sz="1400" b="1" dirty="0" smtClean="0">
                <a:solidFill>
                  <a:srgbClr val="000000"/>
                </a:solidFill>
                <a:latin typeface="Baskerville"/>
                <a:cs typeface="Baskerville"/>
              </a:rPr>
              <a:t> session are as if configured for 20% loss</a:t>
            </a:r>
            <a:endParaRPr lang="en-US" sz="1400" b="1" dirty="0">
              <a:solidFill>
                <a:srgbClr val="000000"/>
              </a:solidFill>
              <a:latin typeface="Baskerville"/>
              <a:cs typeface="Baskerville"/>
            </a:endParaRPr>
          </a:p>
          <a:p>
            <a:pPr>
              <a:lnSpc>
                <a:spcPct val="120000"/>
              </a:lnSpc>
              <a:spcBef>
                <a:spcPts val="300"/>
              </a:spcBef>
            </a:pPr>
            <a:r>
              <a:rPr lang="en-US" sz="1600" dirty="0" smtClean="0">
                <a:solidFill>
                  <a:srgbClr val="000000"/>
                </a:solidFill>
                <a:latin typeface="Baskerville"/>
                <a:cs typeface="Baskerville"/>
              </a:rPr>
              <a:t>RFC 6330</a:t>
            </a:r>
          </a:p>
          <a:p>
            <a:pPr lvl="1">
              <a:lnSpc>
                <a:spcPct val="120000"/>
              </a:lnSpc>
              <a:spcBef>
                <a:spcPts val="300"/>
              </a:spcBef>
            </a:pPr>
            <a:r>
              <a:rPr lang="en-US" sz="1400" dirty="0" smtClean="0">
                <a:solidFill>
                  <a:srgbClr val="000000"/>
                </a:solidFill>
                <a:latin typeface="Baskerville"/>
                <a:cs typeface="Baskerville"/>
              </a:rPr>
              <a:t>Generate and transmit symbols for original </a:t>
            </a:r>
            <a:r>
              <a:rPr lang="en-US" sz="1400" dirty="0" err="1" smtClean="0">
                <a:solidFill>
                  <a:srgbClr val="000000"/>
                </a:solidFill>
                <a:latin typeface="Baskerville"/>
                <a:cs typeface="Baskerville"/>
              </a:rPr>
              <a:t>eMBMS</a:t>
            </a:r>
            <a:r>
              <a:rPr lang="en-US" sz="1400" dirty="0" smtClean="0">
                <a:solidFill>
                  <a:srgbClr val="000000"/>
                </a:solidFill>
                <a:latin typeface="Baskerville"/>
                <a:cs typeface="Baskerville"/>
              </a:rPr>
              <a:t> session</a:t>
            </a:r>
          </a:p>
          <a:p>
            <a:pPr lvl="1">
              <a:lnSpc>
                <a:spcPct val="120000"/>
              </a:lnSpc>
              <a:spcBef>
                <a:spcPts val="300"/>
              </a:spcBef>
            </a:pPr>
            <a:r>
              <a:rPr lang="en-US" sz="1400" dirty="0" smtClean="0">
                <a:solidFill>
                  <a:srgbClr val="000000"/>
                </a:solidFill>
                <a:latin typeface="Baskerville"/>
                <a:cs typeface="Baskerville"/>
              </a:rPr>
              <a:t>Supports repair </a:t>
            </a:r>
            <a:r>
              <a:rPr lang="en-US" sz="1400" dirty="0" err="1" smtClean="0">
                <a:solidFill>
                  <a:srgbClr val="000000"/>
                </a:solidFill>
                <a:latin typeface="Baskerville"/>
                <a:cs typeface="Baskerville"/>
              </a:rPr>
              <a:t>eMBMS</a:t>
            </a:r>
            <a:r>
              <a:rPr lang="en-US" sz="1400" dirty="0" smtClean="0">
                <a:solidFill>
                  <a:srgbClr val="000000"/>
                </a:solidFill>
                <a:latin typeface="Baskerville"/>
                <a:cs typeface="Baskerville"/>
              </a:rPr>
              <a:t> session – as many encoding symbols as needed can be generated</a:t>
            </a:r>
          </a:p>
          <a:p>
            <a:pPr lvl="1">
              <a:lnSpc>
                <a:spcPct val="120000"/>
              </a:lnSpc>
              <a:spcBef>
                <a:spcPts val="300"/>
              </a:spcBef>
            </a:pPr>
            <a:r>
              <a:rPr lang="en-US" sz="1400" dirty="0" smtClean="0">
                <a:solidFill>
                  <a:srgbClr val="000000"/>
                </a:solidFill>
                <a:latin typeface="Baskerville"/>
                <a:cs typeface="Baskerville"/>
              </a:rPr>
              <a:t>Decoding speed and overhead are independent of whether or not there is a repair </a:t>
            </a:r>
            <a:r>
              <a:rPr lang="en-US" sz="1400" dirty="0" err="1" smtClean="0">
                <a:solidFill>
                  <a:srgbClr val="000000"/>
                </a:solidFill>
                <a:latin typeface="Baskerville"/>
                <a:cs typeface="Baskerville"/>
              </a:rPr>
              <a:t>eMBMS</a:t>
            </a:r>
            <a:r>
              <a:rPr lang="en-US" sz="1400" dirty="0" smtClean="0">
                <a:solidFill>
                  <a:srgbClr val="000000"/>
                </a:solidFill>
                <a:latin typeface="Baskerville"/>
                <a:cs typeface="Baskerville"/>
              </a:rPr>
              <a:t> session</a:t>
            </a:r>
          </a:p>
        </p:txBody>
      </p:sp>
      <p:sp>
        <p:nvSpPr>
          <p:cNvPr id="4" name="Foliennummernplatzhalter 3"/>
          <p:cNvSpPr>
            <a:spLocks noGrp="1"/>
          </p:cNvSpPr>
          <p:nvPr>
            <p:ph type="sldNum" sz="quarter" idx="4"/>
          </p:nvPr>
        </p:nvSpPr>
        <p:spPr/>
        <p:txBody>
          <a:bodyPr/>
          <a:lstStyle/>
          <a:p>
            <a:fld id="{D4EABEBA-CB0E-0E48-9AC1-74C7372C6EC6}" type="slidenum">
              <a:rPr lang="en-US" smtClean="0"/>
              <a:pPr/>
              <a:t>19</a:t>
            </a:fld>
            <a:endParaRPr lang="en-US" dirty="0"/>
          </a:p>
        </p:txBody>
      </p:sp>
    </p:spTree>
    <p:extLst>
      <p:ext uri="{BB962C8B-B14F-4D97-AF65-F5344CB8AC3E}">
        <p14:creationId xmlns:p14="http://schemas.microsoft.com/office/powerpoint/2010/main" val="1259824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latin typeface="Baskerville"/>
                <a:cs typeface="Baskerville"/>
              </a:rPr>
              <a:t>Contenders: Summary</a:t>
            </a:r>
            <a:endParaRPr lang="en-US" dirty="0">
              <a:latin typeface="Baskerville"/>
              <a:cs typeface="Baskerville"/>
            </a:endParaRPr>
          </a:p>
        </p:txBody>
      </p:sp>
    </p:spTree>
    <p:extLst>
      <p:ext uri="{BB962C8B-B14F-4D97-AF65-F5344CB8AC3E}">
        <p14:creationId xmlns:p14="http://schemas.microsoft.com/office/powerpoint/2010/main" val="333498333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latin typeface="Baskerville"/>
                <a:cs typeface="Baskerville"/>
              </a:rPr>
              <a:t>Low Memory Decoding</a:t>
            </a:r>
            <a:endParaRPr lang="en-US" dirty="0"/>
          </a:p>
        </p:txBody>
      </p:sp>
    </p:spTree>
    <p:extLst>
      <p:ext uri="{BB962C8B-B14F-4D97-AF65-F5344CB8AC3E}">
        <p14:creationId xmlns:p14="http://schemas.microsoft.com/office/powerpoint/2010/main" val="21695377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9965" y="113095"/>
            <a:ext cx="7984071" cy="767581"/>
          </a:xfrm>
        </p:spPr>
        <p:txBody>
          <a:bodyPr>
            <a:normAutofit/>
          </a:bodyPr>
          <a:lstStyle/>
          <a:p>
            <a:pPr algn="ctr"/>
            <a:r>
              <a:rPr lang="en-US" sz="2800" dirty="0" smtClean="0">
                <a:latin typeface="Baskerville"/>
                <a:cs typeface="Baskerville"/>
              </a:rPr>
              <a:t>Low memory decoding issue</a:t>
            </a:r>
            <a:endParaRPr lang="en-US" sz="2800" dirty="0">
              <a:latin typeface="Baskerville"/>
              <a:cs typeface="Baskerville"/>
            </a:endParaRPr>
          </a:p>
        </p:txBody>
      </p:sp>
      <p:sp>
        <p:nvSpPr>
          <p:cNvPr id="3" name="Inhaltsplatzhalter 2"/>
          <p:cNvSpPr>
            <a:spLocks noGrp="1"/>
          </p:cNvSpPr>
          <p:nvPr>
            <p:ph idx="4294967295"/>
          </p:nvPr>
        </p:nvSpPr>
        <p:spPr>
          <a:xfrm>
            <a:off x="228600" y="927100"/>
            <a:ext cx="8839200" cy="5486400"/>
          </a:xfrm>
          <a:prstGeom prst="rect">
            <a:avLst/>
          </a:prstGeom>
        </p:spPr>
        <p:txBody>
          <a:bodyPr>
            <a:noAutofit/>
          </a:bodyPr>
          <a:lstStyle/>
          <a:p>
            <a:pPr>
              <a:spcBef>
                <a:spcPts val="300"/>
              </a:spcBef>
            </a:pPr>
            <a:r>
              <a:rPr lang="en-US" sz="1800" dirty="0" smtClean="0">
                <a:solidFill>
                  <a:srgbClr val="000000"/>
                </a:solidFill>
                <a:latin typeface="Baskerville"/>
                <a:cs typeface="Baskerville"/>
              </a:rPr>
              <a:t>RS+LDPC provides poor support for low-memory decoding (existing </a:t>
            </a:r>
            <a:r>
              <a:rPr lang="en-US" sz="1800" dirty="0" err="1" smtClean="0">
                <a:solidFill>
                  <a:srgbClr val="000000"/>
                </a:solidFill>
                <a:latin typeface="Baskerville"/>
                <a:cs typeface="Baskerville"/>
              </a:rPr>
              <a:t>eMBMS</a:t>
            </a:r>
            <a:r>
              <a:rPr lang="en-US" sz="1800" dirty="0" smtClean="0">
                <a:solidFill>
                  <a:srgbClr val="000000"/>
                </a:solidFill>
                <a:latin typeface="Baskerville"/>
                <a:cs typeface="Baskerville"/>
              </a:rPr>
              <a:t> feature)</a:t>
            </a:r>
          </a:p>
          <a:p>
            <a:pPr lvl="1">
              <a:spcBef>
                <a:spcPts val="300"/>
              </a:spcBef>
            </a:pPr>
            <a:r>
              <a:rPr lang="en-US" dirty="0" smtClean="0">
                <a:solidFill>
                  <a:srgbClr val="000000"/>
                </a:solidFill>
                <a:latin typeface="Baskerville"/>
                <a:cs typeface="Baskerville"/>
              </a:rPr>
              <a:t>Only provides support for decoding entire source block in RAM</a:t>
            </a:r>
          </a:p>
          <a:p>
            <a:pPr lvl="2">
              <a:spcBef>
                <a:spcPts val="300"/>
              </a:spcBef>
            </a:pPr>
            <a:r>
              <a:rPr lang="en-US" dirty="0" smtClean="0">
                <a:solidFill>
                  <a:srgbClr val="000000"/>
                </a:solidFill>
                <a:latin typeface="Baskerville"/>
                <a:cs typeface="Baskerville"/>
              </a:rPr>
              <a:t>Decoding memory is proportional to source block size</a:t>
            </a:r>
          </a:p>
          <a:p>
            <a:pPr lvl="1">
              <a:spcBef>
                <a:spcPts val="300"/>
              </a:spcBef>
            </a:pPr>
            <a:r>
              <a:rPr lang="en-US" dirty="0" smtClean="0">
                <a:solidFill>
                  <a:srgbClr val="000000"/>
                </a:solidFill>
                <a:latin typeface="Baskerville"/>
                <a:cs typeface="Baskerville"/>
              </a:rPr>
              <a:t>Poor source block compromises</a:t>
            </a:r>
          </a:p>
          <a:p>
            <a:pPr lvl="2">
              <a:spcBef>
                <a:spcPts val="300"/>
              </a:spcBef>
            </a:pPr>
            <a:r>
              <a:rPr lang="en-US" dirty="0" smtClean="0">
                <a:solidFill>
                  <a:srgbClr val="000000"/>
                </a:solidFill>
                <a:latin typeface="Baskerville"/>
                <a:cs typeface="Baskerville"/>
              </a:rPr>
              <a:t>Use large source block size – best network efficiency but requires large decoding memory for all UEs</a:t>
            </a:r>
          </a:p>
          <a:p>
            <a:pPr lvl="2">
              <a:spcBef>
                <a:spcPts val="300"/>
              </a:spcBef>
            </a:pPr>
            <a:r>
              <a:rPr lang="en-US" dirty="0" smtClean="0">
                <a:solidFill>
                  <a:srgbClr val="000000"/>
                </a:solidFill>
                <a:latin typeface="Baskerville"/>
                <a:cs typeface="Baskerville"/>
              </a:rPr>
              <a:t>Use small source block size – small decoding memory but has poor network efficiency</a:t>
            </a:r>
          </a:p>
          <a:p>
            <a:pPr>
              <a:spcBef>
                <a:spcPts val="300"/>
              </a:spcBef>
            </a:pPr>
            <a:r>
              <a:rPr lang="en-US" sz="1800" dirty="0" smtClean="0">
                <a:solidFill>
                  <a:srgbClr val="000000"/>
                </a:solidFill>
                <a:latin typeface="Baskerville"/>
                <a:cs typeface="Baskerville"/>
              </a:rPr>
              <a:t>RFC 5053 and RFC 6330 provide excellent support for low-memory decoding</a:t>
            </a:r>
          </a:p>
          <a:p>
            <a:pPr lvl="1">
              <a:spcBef>
                <a:spcPts val="300"/>
              </a:spcBef>
            </a:pPr>
            <a:r>
              <a:rPr lang="en-US" dirty="0" smtClean="0">
                <a:solidFill>
                  <a:srgbClr val="000000"/>
                </a:solidFill>
                <a:latin typeface="Baskerville"/>
                <a:cs typeface="Baskerville"/>
              </a:rPr>
              <a:t>Provides support for sub-blocking – decode source block one sub-block at a time in RAM</a:t>
            </a:r>
          </a:p>
          <a:p>
            <a:pPr lvl="2">
              <a:spcBef>
                <a:spcPts val="300"/>
              </a:spcBef>
            </a:pPr>
            <a:r>
              <a:rPr lang="en-US" dirty="0" smtClean="0">
                <a:solidFill>
                  <a:srgbClr val="000000"/>
                </a:solidFill>
                <a:latin typeface="Baskerville"/>
                <a:cs typeface="Baskerville"/>
              </a:rPr>
              <a:t>Decoding memory can be an order of magnitude smaller than the source block size</a:t>
            </a:r>
          </a:p>
          <a:p>
            <a:pPr lvl="2">
              <a:spcBef>
                <a:spcPts val="300"/>
              </a:spcBef>
            </a:pPr>
            <a:r>
              <a:rPr lang="en-US" dirty="0" smtClean="0">
                <a:solidFill>
                  <a:srgbClr val="000000"/>
                </a:solidFill>
                <a:latin typeface="Baskerville"/>
                <a:cs typeface="Baskerville"/>
              </a:rPr>
              <a:t>Enables Just-in-Time recovery (explained later)</a:t>
            </a:r>
            <a:endParaRPr lang="en-US" dirty="0">
              <a:solidFill>
                <a:srgbClr val="000000"/>
              </a:solidFill>
              <a:latin typeface="Baskerville"/>
              <a:cs typeface="Baskerville"/>
            </a:endParaRPr>
          </a:p>
          <a:p>
            <a:pPr lvl="1">
              <a:spcBef>
                <a:spcPts val="300"/>
              </a:spcBef>
            </a:pPr>
            <a:r>
              <a:rPr lang="en-US" dirty="0" smtClean="0">
                <a:solidFill>
                  <a:srgbClr val="000000"/>
                </a:solidFill>
                <a:latin typeface="Baskerville"/>
                <a:cs typeface="Baskerville"/>
              </a:rPr>
              <a:t>No compromises</a:t>
            </a:r>
          </a:p>
          <a:p>
            <a:pPr lvl="2">
              <a:spcBef>
                <a:spcPts val="300"/>
              </a:spcBef>
            </a:pPr>
            <a:r>
              <a:rPr lang="en-US" dirty="0">
                <a:solidFill>
                  <a:srgbClr val="000000"/>
                </a:solidFill>
                <a:latin typeface="Baskerville"/>
                <a:cs typeface="Baskerville"/>
              </a:rPr>
              <a:t>U</a:t>
            </a:r>
            <a:r>
              <a:rPr lang="en-US" dirty="0" smtClean="0">
                <a:solidFill>
                  <a:srgbClr val="000000"/>
                </a:solidFill>
                <a:latin typeface="Baskerville"/>
                <a:cs typeface="Baskerville"/>
              </a:rPr>
              <a:t>se large source blocks – best network efficiency</a:t>
            </a:r>
          </a:p>
          <a:p>
            <a:pPr lvl="2">
              <a:spcBef>
                <a:spcPts val="300"/>
              </a:spcBef>
            </a:pPr>
            <a:r>
              <a:rPr lang="en-US" dirty="0" smtClean="0">
                <a:solidFill>
                  <a:srgbClr val="000000"/>
                </a:solidFill>
                <a:latin typeface="Baskerville"/>
                <a:cs typeface="Baskerville"/>
              </a:rPr>
              <a:t>Decode one sub-block at a time – fast decoding using small memory</a:t>
            </a:r>
            <a:endParaRPr lang="en-US" dirty="0">
              <a:solidFill>
                <a:srgbClr val="000000"/>
              </a:solidFill>
              <a:latin typeface="Baskerville"/>
              <a:cs typeface="Baskerville"/>
            </a:endParaRPr>
          </a:p>
        </p:txBody>
      </p:sp>
      <p:sp>
        <p:nvSpPr>
          <p:cNvPr id="4" name="Foliennummernplatzhalter 3"/>
          <p:cNvSpPr>
            <a:spLocks noGrp="1"/>
          </p:cNvSpPr>
          <p:nvPr>
            <p:ph type="sldNum" sz="quarter" idx="4"/>
          </p:nvPr>
        </p:nvSpPr>
        <p:spPr/>
        <p:txBody>
          <a:bodyPr/>
          <a:lstStyle/>
          <a:p>
            <a:fld id="{D4EABEBA-CB0E-0E48-9AC1-74C7372C6EC6}" type="slidenum">
              <a:rPr lang="en-US" smtClean="0"/>
              <a:pPr/>
              <a:t>21</a:t>
            </a:fld>
            <a:endParaRPr lang="en-US" dirty="0"/>
          </a:p>
        </p:txBody>
      </p:sp>
    </p:spTree>
    <p:extLst>
      <p:ext uri="{BB962C8B-B14F-4D97-AF65-F5344CB8AC3E}">
        <p14:creationId xmlns:p14="http://schemas.microsoft.com/office/powerpoint/2010/main" val="2844258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AutoShape 4"/>
          <p:cNvSpPr>
            <a:spLocks noChangeAspect="1" noChangeArrowheads="1" noTextEdit="1"/>
          </p:cNvSpPr>
          <p:nvPr/>
        </p:nvSpPr>
        <p:spPr bwMode="auto">
          <a:xfrm>
            <a:off x="1026787" y="1225550"/>
            <a:ext cx="6675438" cy="4784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Baskerville"/>
              <a:cs typeface="Baskerville"/>
            </a:endParaRPr>
          </a:p>
        </p:txBody>
      </p:sp>
      <p:sp>
        <p:nvSpPr>
          <p:cNvPr id="229" name="Rectangle 2"/>
          <p:cNvSpPr>
            <a:spLocks noGrp="1" noChangeArrowheads="1"/>
          </p:cNvSpPr>
          <p:nvPr>
            <p:ph type="title"/>
          </p:nvPr>
        </p:nvSpPr>
        <p:spPr>
          <a:xfrm>
            <a:off x="276225" y="269875"/>
            <a:ext cx="8591550" cy="446088"/>
          </a:xfrm>
        </p:spPr>
        <p:txBody>
          <a:bodyPr>
            <a:noAutofit/>
          </a:bodyPr>
          <a:lstStyle/>
          <a:p>
            <a:pPr lvl="0" algn="ctr">
              <a:defRPr/>
            </a:pPr>
            <a:r>
              <a:rPr lang="en-US" sz="2800" dirty="0" smtClean="0">
                <a:solidFill>
                  <a:srgbClr val="000000"/>
                </a:solidFill>
                <a:latin typeface="Baskerville"/>
                <a:cs typeface="Baskerville"/>
              </a:rPr>
              <a:t>Sub-block sending</a:t>
            </a:r>
          </a:p>
        </p:txBody>
      </p:sp>
      <p:grpSp>
        <p:nvGrpSpPr>
          <p:cNvPr id="5" name="Group 4"/>
          <p:cNvGrpSpPr/>
          <p:nvPr/>
        </p:nvGrpSpPr>
        <p:grpSpPr>
          <a:xfrm>
            <a:off x="1453822" y="1752004"/>
            <a:ext cx="6236356" cy="3997047"/>
            <a:chOff x="240644" y="1752004"/>
            <a:chExt cx="6236356" cy="3997047"/>
          </a:xfrm>
        </p:grpSpPr>
        <p:grpSp>
          <p:nvGrpSpPr>
            <p:cNvPr id="15" name="Group 14"/>
            <p:cNvGrpSpPr/>
            <p:nvPr/>
          </p:nvGrpSpPr>
          <p:grpSpPr>
            <a:xfrm>
              <a:off x="240644" y="3195638"/>
              <a:ext cx="3019964" cy="2548651"/>
              <a:chOff x="240644" y="3195638"/>
              <a:chExt cx="3019964" cy="2548651"/>
            </a:xfrm>
          </p:grpSpPr>
          <p:grpSp>
            <p:nvGrpSpPr>
              <p:cNvPr id="7" name="Group 56"/>
              <p:cNvGrpSpPr>
                <a:grpSpLocks/>
              </p:cNvGrpSpPr>
              <p:nvPr/>
            </p:nvGrpSpPr>
            <p:grpSpPr bwMode="auto">
              <a:xfrm>
                <a:off x="2220587" y="3249612"/>
                <a:ext cx="522613" cy="315913"/>
                <a:chOff x="988" y="2058"/>
                <a:chExt cx="636" cy="188"/>
              </a:xfrm>
            </p:grpSpPr>
            <p:sp>
              <p:nvSpPr>
                <p:cNvPr id="2102" name="Rectangle 54"/>
                <p:cNvSpPr>
                  <a:spLocks noChangeArrowheads="1"/>
                </p:cNvSpPr>
                <p:nvPr/>
              </p:nvSpPr>
              <p:spPr bwMode="auto">
                <a:xfrm>
                  <a:off x="988" y="2058"/>
                  <a:ext cx="636" cy="188"/>
                </a:xfrm>
                <a:prstGeom prst="rect">
                  <a:avLst/>
                </a:prstGeom>
                <a:solidFill>
                  <a:srgbClr val="66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03" name="Rectangle 55"/>
                <p:cNvSpPr>
                  <a:spLocks noChangeArrowheads="1"/>
                </p:cNvSpPr>
                <p:nvPr/>
              </p:nvSpPr>
              <p:spPr bwMode="auto">
                <a:xfrm>
                  <a:off x="988" y="2058"/>
                  <a:ext cx="636" cy="188"/>
                </a:xfrm>
                <a:prstGeom prst="rect">
                  <a:avLst/>
                </a:prstGeom>
                <a:no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8" name="Group 59"/>
              <p:cNvGrpSpPr>
                <a:grpSpLocks/>
              </p:cNvGrpSpPr>
              <p:nvPr/>
            </p:nvGrpSpPr>
            <p:grpSpPr bwMode="auto">
              <a:xfrm>
                <a:off x="2220587" y="3676743"/>
                <a:ext cx="522613" cy="314233"/>
                <a:chOff x="988" y="2327"/>
                <a:chExt cx="636" cy="187"/>
              </a:xfrm>
            </p:grpSpPr>
            <p:sp>
              <p:nvSpPr>
                <p:cNvPr id="2105" name="Rectangle 57"/>
                <p:cNvSpPr>
                  <a:spLocks noChangeArrowheads="1"/>
                </p:cNvSpPr>
                <p:nvPr/>
              </p:nvSpPr>
              <p:spPr bwMode="auto">
                <a:xfrm>
                  <a:off x="988" y="2327"/>
                  <a:ext cx="636" cy="187"/>
                </a:xfrm>
                <a:prstGeom prst="rect">
                  <a:avLst/>
                </a:prstGeom>
                <a:solidFill>
                  <a:srgbClr val="FF99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06" name="Rectangle 58"/>
                <p:cNvSpPr>
                  <a:spLocks noChangeArrowheads="1"/>
                </p:cNvSpPr>
                <p:nvPr/>
              </p:nvSpPr>
              <p:spPr bwMode="auto">
                <a:xfrm>
                  <a:off x="988" y="2327"/>
                  <a:ext cx="636" cy="187"/>
                </a:xfrm>
                <a:prstGeom prst="rect">
                  <a:avLst/>
                </a:prstGeom>
                <a:no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9" name="Group 62"/>
              <p:cNvGrpSpPr>
                <a:grpSpLocks/>
              </p:cNvGrpSpPr>
              <p:nvPr/>
            </p:nvGrpSpPr>
            <p:grpSpPr bwMode="auto">
              <a:xfrm>
                <a:off x="2226937" y="4068762"/>
                <a:ext cx="522613" cy="315913"/>
                <a:chOff x="992" y="2574"/>
                <a:chExt cx="636" cy="188"/>
              </a:xfrm>
            </p:grpSpPr>
            <p:sp>
              <p:nvSpPr>
                <p:cNvPr id="2108" name="Rectangle 60"/>
                <p:cNvSpPr>
                  <a:spLocks noChangeArrowheads="1"/>
                </p:cNvSpPr>
                <p:nvPr/>
              </p:nvSpPr>
              <p:spPr bwMode="auto">
                <a:xfrm>
                  <a:off x="992" y="2574"/>
                  <a:ext cx="636" cy="188"/>
                </a:xfrm>
                <a:prstGeom prst="rect">
                  <a:avLst/>
                </a:prstGeom>
                <a:solidFill>
                  <a:srgbClr val="FFFF6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09" name="Rectangle 61"/>
                <p:cNvSpPr>
                  <a:spLocks noChangeArrowheads="1"/>
                </p:cNvSpPr>
                <p:nvPr/>
              </p:nvSpPr>
              <p:spPr bwMode="auto">
                <a:xfrm>
                  <a:off x="992" y="2574"/>
                  <a:ext cx="636" cy="188"/>
                </a:xfrm>
                <a:prstGeom prst="rect">
                  <a:avLst/>
                </a:prstGeom>
                <a:no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10" name="Group 65"/>
              <p:cNvGrpSpPr>
                <a:grpSpLocks/>
              </p:cNvGrpSpPr>
              <p:nvPr/>
            </p:nvGrpSpPr>
            <p:grpSpPr bwMode="auto">
              <a:xfrm>
                <a:off x="2225350" y="4478337"/>
                <a:ext cx="522613" cy="315913"/>
                <a:chOff x="991" y="2832"/>
                <a:chExt cx="636" cy="188"/>
              </a:xfrm>
              <a:solidFill>
                <a:srgbClr val="FF709E"/>
              </a:solidFill>
            </p:grpSpPr>
            <p:sp>
              <p:nvSpPr>
                <p:cNvPr id="2111" name="Rectangle 63"/>
                <p:cNvSpPr>
                  <a:spLocks noChangeArrowheads="1"/>
                </p:cNvSpPr>
                <p:nvPr/>
              </p:nvSpPr>
              <p:spPr bwMode="auto">
                <a:xfrm>
                  <a:off x="991" y="2832"/>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12" name="Rectangle 64"/>
                <p:cNvSpPr>
                  <a:spLocks noChangeArrowheads="1"/>
                </p:cNvSpPr>
                <p:nvPr/>
              </p:nvSpPr>
              <p:spPr bwMode="auto">
                <a:xfrm>
                  <a:off x="991" y="2832"/>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sp>
            <p:nvSpPr>
              <p:cNvPr id="2114" name="Line 66"/>
              <p:cNvSpPr>
                <a:spLocks noChangeShapeType="1"/>
              </p:cNvSpPr>
              <p:nvPr/>
            </p:nvSpPr>
            <p:spPr bwMode="auto">
              <a:xfrm>
                <a:off x="2293612" y="3270250"/>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15" name="Line 67"/>
              <p:cNvSpPr>
                <a:spLocks noChangeShapeType="1"/>
              </p:cNvSpPr>
              <p:nvPr/>
            </p:nvSpPr>
            <p:spPr bwMode="auto">
              <a:xfrm>
                <a:off x="2366637" y="3270250"/>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16" name="Line 68"/>
              <p:cNvSpPr>
                <a:spLocks noChangeShapeType="1"/>
              </p:cNvSpPr>
              <p:nvPr/>
            </p:nvSpPr>
            <p:spPr bwMode="auto">
              <a:xfrm>
                <a:off x="2658737" y="3270250"/>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17" name="Line 69"/>
              <p:cNvSpPr>
                <a:spLocks noChangeShapeType="1"/>
              </p:cNvSpPr>
              <p:nvPr/>
            </p:nvSpPr>
            <p:spPr bwMode="auto">
              <a:xfrm>
                <a:off x="2439662" y="3270250"/>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18" name="Line 70"/>
              <p:cNvSpPr>
                <a:spLocks noChangeShapeType="1"/>
              </p:cNvSpPr>
              <p:nvPr/>
            </p:nvSpPr>
            <p:spPr bwMode="auto">
              <a:xfrm>
                <a:off x="2512687" y="3270250"/>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19" name="Line 71"/>
              <p:cNvSpPr>
                <a:spLocks noChangeShapeType="1"/>
              </p:cNvSpPr>
              <p:nvPr/>
            </p:nvSpPr>
            <p:spPr bwMode="auto">
              <a:xfrm>
                <a:off x="2585712" y="3270250"/>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20" name="Line 72"/>
              <p:cNvSpPr>
                <a:spLocks noChangeShapeType="1"/>
              </p:cNvSpPr>
              <p:nvPr/>
            </p:nvSpPr>
            <p:spPr bwMode="auto">
              <a:xfrm>
                <a:off x="2731762" y="3270250"/>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21" name="Rectangle 73"/>
              <p:cNvSpPr>
                <a:spLocks noChangeArrowheads="1"/>
              </p:cNvSpPr>
              <p:nvPr/>
            </p:nvSpPr>
            <p:spPr bwMode="auto">
              <a:xfrm>
                <a:off x="2863525" y="3292475"/>
                <a:ext cx="153888"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Baskerville"/>
                    <a:cs typeface="Baskerville"/>
                  </a:rPr>
                  <a:t>…</a:t>
                </a:r>
                <a:endParaRPr kumimoji="0" lang="en-US" sz="1200" b="0" i="0" u="none" strike="noStrike" cap="none" normalizeH="0" baseline="0" smtClean="0">
                  <a:ln>
                    <a:noFill/>
                  </a:ln>
                  <a:solidFill>
                    <a:schemeClr val="tx1"/>
                  </a:solidFill>
                  <a:effectLst/>
                  <a:latin typeface="Baskerville"/>
                  <a:cs typeface="Baskerville"/>
                </a:endParaRPr>
              </a:p>
            </p:txBody>
          </p:sp>
          <p:grpSp>
            <p:nvGrpSpPr>
              <p:cNvPr id="11" name="Group 76"/>
              <p:cNvGrpSpPr>
                <a:grpSpLocks/>
              </p:cNvGrpSpPr>
              <p:nvPr/>
            </p:nvGrpSpPr>
            <p:grpSpPr bwMode="auto">
              <a:xfrm>
                <a:off x="2234875" y="5111750"/>
                <a:ext cx="71438" cy="292100"/>
                <a:chOff x="997" y="3220"/>
                <a:chExt cx="45" cy="184"/>
              </a:xfrm>
            </p:grpSpPr>
            <p:sp>
              <p:nvSpPr>
                <p:cNvPr id="2122" name="Rectangle 74"/>
                <p:cNvSpPr>
                  <a:spLocks noChangeArrowheads="1"/>
                </p:cNvSpPr>
                <p:nvPr/>
              </p:nvSpPr>
              <p:spPr bwMode="auto">
                <a:xfrm>
                  <a:off x="997" y="3220"/>
                  <a:ext cx="45" cy="184"/>
                </a:xfrm>
                <a:prstGeom prst="rect">
                  <a:avLst/>
                </a:prstGeom>
                <a:solidFill>
                  <a:srgbClr val="66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23" name="Rectangle 75"/>
                <p:cNvSpPr>
                  <a:spLocks noChangeArrowheads="1"/>
                </p:cNvSpPr>
                <p:nvPr/>
              </p:nvSpPr>
              <p:spPr bwMode="auto">
                <a:xfrm>
                  <a:off x="997" y="3220"/>
                  <a:ext cx="45" cy="184"/>
                </a:xfrm>
                <a:prstGeom prst="rect">
                  <a:avLst/>
                </a:prstGeom>
                <a:no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sp>
            <p:nvSpPr>
              <p:cNvPr id="2125" name="Line 77"/>
              <p:cNvSpPr>
                <a:spLocks noChangeShapeType="1"/>
              </p:cNvSpPr>
              <p:nvPr/>
            </p:nvSpPr>
            <p:spPr bwMode="auto">
              <a:xfrm>
                <a:off x="2292025" y="369252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26" name="Line 78"/>
              <p:cNvSpPr>
                <a:spLocks noChangeShapeType="1"/>
              </p:cNvSpPr>
              <p:nvPr/>
            </p:nvSpPr>
            <p:spPr bwMode="auto">
              <a:xfrm>
                <a:off x="2365050" y="3695700"/>
                <a:ext cx="1588" cy="29051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27" name="Line 79"/>
              <p:cNvSpPr>
                <a:spLocks noChangeShapeType="1"/>
              </p:cNvSpPr>
              <p:nvPr/>
            </p:nvSpPr>
            <p:spPr bwMode="auto">
              <a:xfrm>
                <a:off x="2657150" y="3695700"/>
                <a:ext cx="1588" cy="29051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28" name="Line 80"/>
              <p:cNvSpPr>
                <a:spLocks noChangeShapeType="1"/>
              </p:cNvSpPr>
              <p:nvPr/>
            </p:nvSpPr>
            <p:spPr bwMode="auto">
              <a:xfrm>
                <a:off x="2438075" y="3695700"/>
                <a:ext cx="1588" cy="29051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29" name="Line 81"/>
              <p:cNvSpPr>
                <a:spLocks noChangeShapeType="1"/>
              </p:cNvSpPr>
              <p:nvPr/>
            </p:nvSpPr>
            <p:spPr bwMode="auto">
              <a:xfrm>
                <a:off x="2511100" y="3695700"/>
                <a:ext cx="1588" cy="29051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30" name="Line 82"/>
              <p:cNvSpPr>
                <a:spLocks noChangeShapeType="1"/>
              </p:cNvSpPr>
              <p:nvPr/>
            </p:nvSpPr>
            <p:spPr bwMode="auto">
              <a:xfrm>
                <a:off x="2584125" y="3695700"/>
                <a:ext cx="1588" cy="29051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31" name="Line 83"/>
              <p:cNvSpPr>
                <a:spLocks noChangeShapeType="1"/>
              </p:cNvSpPr>
              <p:nvPr/>
            </p:nvSpPr>
            <p:spPr bwMode="auto">
              <a:xfrm>
                <a:off x="2730175" y="3695700"/>
                <a:ext cx="1588" cy="29051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32" name="Rectangle 84"/>
              <p:cNvSpPr>
                <a:spLocks noChangeArrowheads="1"/>
              </p:cNvSpPr>
              <p:nvPr/>
            </p:nvSpPr>
            <p:spPr bwMode="auto">
              <a:xfrm>
                <a:off x="2861937" y="3725863"/>
                <a:ext cx="153888"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Baskerville"/>
                    <a:cs typeface="Baskerville"/>
                  </a:rPr>
                  <a:t>…</a:t>
                </a:r>
                <a:endParaRPr kumimoji="0" lang="en-US" sz="1200" b="0" i="0" u="none" strike="noStrike" cap="none" normalizeH="0" baseline="0" smtClean="0">
                  <a:ln>
                    <a:noFill/>
                  </a:ln>
                  <a:solidFill>
                    <a:schemeClr val="tx1"/>
                  </a:solidFill>
                  <a:effectLst/>
                  <a:latin typeface="Baskerville"/>
                  <a:cs typeface="Baskerville"/>
                </a:endParaRPr>
              </a:p>
            </p:txBody>
          </p:sp>
          <p:sp>
            <p:nvSpPr>
              <p:cNvPr id="2133" name="Line 85"/>
              <p:cNvSpPr>
                <a:spLocks noChangeShapeType="1"/>
              </p:cNvSpPr>
              <p:nvPr/>
            </p:nvSpPr>
            <p:spPr bwMode="auto">
              <a:xfrm>
                <a:off x="2299962" y="408622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34" name="Line 86"/>
              <p:cNvSpPr>
                <a:spLocks noChangeShapeType="1"/>
              </p:cNvSpPr>
              <p:nvPr/>
            </p:nvSpPr>
            <p:spPr bwMode="auto">
              <a:xfrm>
                <a:off x="2372987" y="408622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35" name="Line 87"/>
              <p:cNvSpPr>
                <a:spLocks noChangeShapeType="1"/>
              </p:cNvSpPr>
              <p:nvPr/>
            </p:nvSpPr>
            <p:spPr bwMode="auto">
              <a:xfrm>
                <a:off x="2665087" y="408622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36" name="Line 88"/>
              <p:cNvSpPr>
                <a:spLocks noChangeShapeType="1"/>
              </p:cNvSpPr>
              <p:nvPr/>
            </p:nvSpPr>
            <p:spPr bwMode="auto">
              <a:xfrm>
                <a:off x="2446012" y="408622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37" name="Line 89"/>
              <p:cNvSpPr>
                <a:spLocks noChangeShapeType="1"/>
              </p:cNvSpPr>
              <p:nvPr/>
            </p:nvSpPr>
            <p:spPr bwMode="auto">
              <a:xfrm>
                <a:off x="2519037" y="408622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38" name="Line 90"/>
              <p:cNvSpPr>
                <a:spLocks noChangeShapeType="1"/>
              </p:cNvSpPr>
              <p:nvPr/>
            </p:nvSpPr>
            <p:spPr bwMode="auto">
              <a:xfrm>
                <a:off x="2592062" y="408622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39" name="Line 91"/>
              <p:cNvSpPr>
                <a:spLocks noChangeShapeType="1"/>
              </p:cNvSpPr>
              <p:nvPr/>
            </p:nvSpPr>
            <p:spPr bwMode="auto">
              <a:xfrm>
                <a:off x="2736525" y="408622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40" name="Rectangle 92"/>
              <p:cNvSpPr>
                <a:spLocks noChangeArrowheads="1"/>
              </p:cNvSpPr>
              <p:nvPr/>
            </p:nvSpPr>
            <p:spPr bwMode="auto">
              <a:xfrm>
                <a:off x="2868287" y="4117975"/>
                <a:ext cx="153888"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Baskerville"/>
                    <a:cs typeface="Baskerville"/>
                  </a:rPr>
                  <a:t>…</a:t>
                </a:r>
                <a:endParaRPr kumimoji="0" lang="en-US" sz="1200" b="0" i="0" u="none" strike="noStrike" cap="none" normalizeH="0" baseline="0" smtClean="0">
                  <a:ln>
                    <a:noFill/>
                  </a:ln>
                  <a:solidFill>
                    <a:schemeClr val="tx1"/>
                  </a:solidFill>
                  <a:effectLst/>
                  <a:latin typeface="Baskerville"/>
                  <a:cs typeface="Baskerville"/>
                </a:endParaRPr>
              </a:p>
            </p:txBody>
          </p:sp>
          <p:sp>
            <p:nvSpPr>
              <p:cNvPr id="2141" name="Line 93"/>
              <p:cNvSpPr>
                <a:spLocks noChangeShapeType="1"/>
              </p:cNvSpPr>
              <p:nvPr/>
            </p:nvSpPr>
            <p:spPr bwMode="auto">
              <a:xfrm>
                <a:off x="2299962" y="449897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42" name="Line 94"/>
              <p:cNvSpPr>
                <a:spLocks noChangeShapeType="1"/>
              </p:cNvSpPr>
              <p:nvPr/>
            </p:nvSpPr>
            <p:spPr bwMode="auto">
              <a:xfrm>
                <a:off x="2372987" y="449897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43" name="Line 95"/>
              <p:cNvSpPr>
                <a:spLocks noChangeShapeType="1"/>
              </p:cNvSpPr>
              <p:nvPr/>
            </p:nvSpPr>
            <p:spPr bwMode="auto">
              <a:xfrm>
                <a:off x="2665087" y="449897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44" name="Line 96"/>
              <p:cNvSpPr>
                <a:spLocks noChangeShapeType="1"/>
              </p:cNvSpPr>
              <p:nvPr/>
            </p:nvSpPr>
            <p:spPr bwMode="auto">
              <a:xfrm>
                <a:off x="2446012" y="449897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45" name="Line 97"/>
              <p:cNvSpPr>
                <a:spLocks noChangeShapeType="1"/>
              </p:cNvSpPr>
              <p:nvPr/>
            </p:nvSpPr>
            <p:spPr bwMode="auto">
              <a:xfrm>
                <a:off x="2519037" y="449897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46" name="Line 98"/>
              <p:cNvSpPr>
                <a:spLocks noChangeShapeType="1"/>
              </p:cNvSpPr>
              <p:nvPr/>
            </p:nvSpPr>
            <p:spPr bwMode="auto">
              <a:xfrm>
                <a:off x="2592062" y="449897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47" name="Line 99"/>
              <p:cNvSpPr>
                <a:spLocks noChangeShapeType="1"/>
              </p:cNvSpPr>
              <p:nvPr/>
            </p:nvSpPr>
            <p:spPr bwMode="auto">
              <a:xfrm>
                <a:off x="2736525" y="4498975"/>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48" name="Rectangle 100"/>
              <p:cNvSpPr>
                <a:spLocks noChangeArrowheads="1"/>
              </p:cNvSpPr>
              <p:nvPr/>
            </p:nvSpPr>
            <p:spPr bwMode="auto">
              <a:xfrm>
                <a:off x="2868287" y="4529138"/>
                <a:ext cx="153888"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Baskerville"/>
                    <a:cs typeface="Baskerville"/>
                  </a:rPr>
                  <a:t>…</a:t>
                </a:r>
                <a:endParaRPr kumimoji="0" lang="en-US" sz="1200" b="0" i="0" u="none" strike="noStrike" cap="none" normalizeH="0" baseline="0" smtClean="0">
                  <a:ln>
                    <a:noFill/>
                  </a:ln>
                  <a:solidFill>
                    <a:schemeClr val="tx1"/>
                  </a:solidFill>
                  <a:effectLst/>
                  <a:latin typeface="Baskerville"/>
                  <a:cs typeface="Baskerville"/>
                </a:endParaRPr>
              </a:p>
            </p:txBody>
          </p:sp>
          <p:grpSp>
            <p:nvGrpSpPr>
              <p:cNvPr id="12" name="Group 103"/>
              <p:cNvGrpSpPr>
                <a:grpSpLocks/>
              </p:cNvGrpSpPr>
              <p:nvPr/>
            </p:nvGrpSpPr>
            <p:grpSpPr bwMode="auto">
              <a:xfrm>
                <a:off x="2306312" y="5111750"/>
                <a:ext cx="71438" cy="292100"/>
                <a:chOff x="1042" y="3220"/>
                <a:chExt cx="45" cy="184"/>
              </a:xfrm>
            </p:grpSpPr>
            <p:sp>
              <p:nvSpPr>
                <p:cNvPr id="2149" name="Rectangle 101"/>
                <p:cNvSpPr>
                  <a:spLocks noChangeArrowheads="1"/>
                </p:cNvSpPr>
                <p:nvPr/>
              </p:nvSpPr>
              <p:spPr bwMode="auto">
                <a:xfrm>
                  <a:off x="1042" y="3220"/>
                  <a:ext cx="45" cy="184"/>
                </a:xfrm>
                <a:prstGeom prst="rect">
                  <a:avLst/>
                </a:prstGeom>
                <a:solidFill>
                  <a:srgbClr val="FF99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50" name="Rectangle 102"/>
                <p:cNvSpPr>
                  <a:spLocks noChangeArrowheads="1"/>
                </p:cNvSpPr>
                <p:nvPr/>
              </p:nvSpPr>
              <p:spPr bwMode="auto">
                <a:xfrm>
                  <a:off x="1042" y="3220"/>
                  <a:ext cx="45" cy="184"/>
                </a:xfrm>
                <a:prstGeom prst="rect">
                  <a:avLst/>
                </a:prstGeom>
                <a:no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13" name="Group 106"/>
              <p:cNvGrpSpPr>
                <a:grpSpLocks/>
              </p:cNvGrpSpPr>
              <p:nvPr/>
            </p:nvGrpSpPr>
            <p:grpSpPr bwMode="auto">
              <a:xfrm>
                <a:off x="2379337" y="5111750"/>
                <a:ext cx="71438" cy="292100"/>
                <a:chOff x="1088" y="3220"/>
                <a:chExt cx="45" cy="184"/>
              </a:xfrm>
            </p:grpSpPr>
            <p:sp>
              <p:nvSpPr>
                <p:cNvPr id="2152" name="Rectangle 104"/>
                <p:cNvSpPr>
                  <a:spLocks noChangeArrowheads="1"/>
                </p:cNvSpPr>
                <p:nvPr/>
              </p:nvSpPr>
              <p:spPr bwMode="auto">
                <a:xfrm>
                  <a:off x="1088" y="3220"/>
                  <a:ext cx="45" cy="184"/>
                </a:xfrm>
                <a:prstGeom prst="rect">
                  <a:avLst/>
                </a:prstGeom>
                <a:solidFill>
                  <a:srgbClr val="FFFF6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53" name="Rectangle 105"/>
                <p:cNvSpPr>
                  <a:spLocks noChangeArrowheads="1"/>
                </p:cNvSpPr>
                <p:nvPr/>
              </p:nvSpPr>
              <p:spPr bwMode="auto">
                <a:xfrm>
                  <a:off x="1088" y="3220"/>
                  <a:ext cx="45" cy="184"/>
                </a:xfrm>
                <a:prstGeom prst="rect">
                  <a:avLst/>
                </a:prstGeom>
                <a:no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14" name="Group 109"/>
              <p:cNvGrpSpPr>
                <a:grpSpLocks/>
              </p:cNvGrpSpPr>
              <p:nvPr/>
            </p:nvGrpSpPr>
            <p:grpSpPr bwMode="auto">
              <a:xfrm>
                <a:off x="2452362" y="5111750"/>
                <a:ext cx="71438" cy="292100"/>
                <a:chOff x="1134" y="3220"/>
                <a:chExt cx="45" cy="184"/>
              </a:xfrm>
            </p:grpSpPr>
            <p:sp>
              <p:nvSpPr>
                <p:cNvPr id="2155" name="Rectangle 107"/>
                <p:cNvSpPr>
                  <a:spLocks noChangeArrowheads="1"/>
                </p:cNvSpPr>
                <p:nvPr/>
              </p:nvSpPr>
              <p:spPr bwMode="auto">
                <a:xfrm>
                  <a:off x="1134" y="3220"/>
                  <a:ext cx="45" cy="184"/>
                </a:xfrm>
                <a:prstGeom prst="rect">
                  <a:avLst/>
                </a:prstGeom>
                <a:solidFill>
                  <a:srgbClr val="FF709E"/>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56" name="Rectangle 108"/>
                <p:cNvSpPr>
                  <a:spLocks noChangeArrowheads="1"/>
                </p:cNvSpPr>
                <p:nvPr/>
              </p:nvSpPr>
              <p:spPr bwMode="auto">
                <a:xfrm>
                  <a:off x="1134" y="3220"/>
                  <a:ext cx="45" cy="184"/>
                </a:xfrm>
                <a:prstGeom prst="rect">
                  <a:avLst/>
                </a:prstGeom>
                <a:no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sp>
            <p:nvSpPr>
              <p:cNvPr id="2170" name="Rectangle 122"/>
              <p:cNvSpPr>
                <a:spLocks noChangeArrowheads="1"/>
              </p:cNvSpPr>
              <p:nvPr/>
            </p:nvSpPr>
            <p:spPr bwMode="auto">
              <a:xfrm>
                <a:off x="2667000" y="5189538"/>
                <a:ext cx="153888"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Baskerville"/>
                    <a:cs typeface="Baskerville"/>
                  </a:rPr>
                  <a:t>…</a:t>
                </a:r>
                <a:endParaRPr kumimoji="0" lang="en-US" sz="1200" b="0" i="0" u="none" strike="noStrike" cap="none" normalizeH="0" baseline="0" smtClean="0">
                  <a:ln>
                    <a:noFill/>
                  </a:ln>
                  <a:solidFill>
                    <a:schemeClr val="tx1"/>
                  </a:solidFill>
                  <a:effectLst/>
                  <a:latin typeface="Baskerville"/>
                  <a:cs typeface="Baskerville"/>
                </a:endParaRPr>
              </a:p>
            </p:txBody>
          </p:sp>
          <p:sp>
            <p:nvSpPr>
              <p:cNvPr id="2171" name="Freeform 123"/>
              <p:cNvSpPr>
                <a:spLocks noEditPoints="1"/>
              </p:cNvSpPr>
              <p:nvPr/>
            </p:nvSpPr>
            <p:spPr bwMode="auto">
              <a:xfrm>
                <a:off x="2223762" y="4900613"/>
                <a:ext cx="73025" cy="200025"/>
              </a:xfrm>
              <a:custGeom>
                <a:avLst/>
                <a:gdLst/>
                <a:ahLst/>
                <a:cxnLst>
                  <a:cxn ang="0">
                    <a:pos x="233" y="33"/>
                  </a:cxn>
                  <a:cxn ang="0">
                    <a:pos x="233" y="767"/>
                  </a:cxn>
                  <a:cxn ang="0">
                    <a:pos x="200" y="800"/>
                  </a:cxn>
                  <a:cxn ang="0">
                    <a:pos x="167" y="767"/>
                  </a:cxn>
                  <a:cxn ang="0">
                    <a:pos x="167" y="33"/>
                  </a:cxn>
                  <a:cxn ang="0">
                    <a:pos x="200" y="0"/>
                  </a:cxn>
                  <a:cxn ang="0">
                    <a:pos x="233" y="33"/>
                  </a:cxn>
                  <a:cxn ang="0">
                    <a:pos x="400" y="700"/>
                  </a:cxn>
                  <a:cxn ang="0">
                    <a:pos x="200" y="1100"/>
                  </a:cxn>
                  <a:cxn ang="0">
                    <a:pos x="0" y="700"/>
                  </a:cxn>
                  <a:cxn ang="0">
                    <a:pos x="400" y="700"/>
                  </a:cxn>
                </a:cxnLst>
                <a:rect l="0" t="0" r="r" b="b"/>
                <a:pathLst>
                  <a:path w="400" h="1100">
                    <a:moveTo>
                      <a:pt x="233" y="33"/>
                    </a:moveTo>
                    <a:lnTo>
                      <a:pt x="233" y="767"/>
                    </a:lnTo>
                    <a:cubicBezTo>
                      <a:pt x="233" y="785"/>
                      <a:pt x="219" y="800"/>
                      <a:pt x="200" y="800"/>
                    </a:cubicBezTo>
                    <a:cubicBezTo>
                      <a:pt x="182" y="800"/>
                      <a:pt x="167" y="785"/>
                      <a:pt x="167" y="767"/>
                    </a:cubicBezTo>
                    <a:lnTo>
                      <a:pt x="167" y="33"/>
                    </a:lnTo>
                    <a:cubicBezTo>
                      <a:pt x="167" y="15"/>
                      <a:pt x="182" y="0"/>
                      <a:pt x="200" y="0"/>
                    </a:cubicBezTo>
                    <a:cubicBezTo>
                      <a:pt x="219" y="0"/>
                      <a:pt x="233" y="15"/>
                      <a:pt x="233" y="33"/>
                    </a:cubicBezTo>
                    <a:close/>
                    <a:moveTo>
                      <a:pt x="400" y="700"/>
                    </a:moveTo>
                    <a:lnTo>
                      <a:pt x="200" y="1100"/>
                    </a:lnTo>
                    <a:lnTo>
                      <a:pt x="0" y="700"/>
                    </a:lnTo>
                    <a:lnTo>
                      <a:pt x="400" y="700"/>
                    </a:lnTo>
                    <a:close/>
                  </a:path>
                </a:pathLst>
              </a:custGeom>
              <a:solidFill>
                <a:srgbClr val="000000"/>
              </a:solidFill>
              <a:ln w="1"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79" name="Rectangle 131"/>
              <p:cNvSpPr>
                <a:spLocks noChangeArrowheads="1"/>
              </p:cNvSpPr>
              <p:nvPr/>
            </p:nvSpPr>
            <p:spPr bwMode="auto">
              <a:xfrm>
                <a:off x="240644" y="3913337"/>
                <a:ext cx="159922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lang="en-US" sz="1200" b="1" dirty="0" smtClean="0">
                    <a:solidFill>
                      <a:srgbClr val="000000"/>
                    </a:solidFill>
                    <a:latin typeface="Baskerville"/>
                    <a:cs typeface="Baskerville"/>
                  </a:rPr>
                  <a:t>F</a:t>
                </a:r>
                <a:r>
                  <a:rPr kumimoji="0" lang="en-US" sz="1200" b="1" i="0" u="none" strike="noStrike" cap="none" normalizeH="0" baseline="0" dirty="0" smtClean="0">
                    <a:ln>
                      <a:noFill/>
                    </a:ln>
                    <a:solidFill>
                      <a:srgbClr val="000000"/>
                    </a:solidFill>
                    <a:effectLst/>
                    <a:latin typeface="Baskerville"/>
                    <a:cs typeface="Baskerville"/>
                  </a:rPr>
                  <a:t>orm source</a:t>
                </a:r>
                <a:r>
                  <a:rPr kumimoji="0" lang="en-US" sz="1200" b="1" i="0" u="none" strike="noStrike" cap="none" normalizeH="0" dirty="0" smtClean="0">
                    <a:ln>
                      <a:noFill/>
                    </a:ln>
                    <a:solidFill>
                      <a:srgbClr val="000000"/>
                    </a:solidFill>
                    <a:effectLst/>
                    <a:latin typeface="Baskerville"/>
                    <a:cs typeface="Baskerville"/>
                  </a:rPr>
                  <a:t> </a:t>
                </a:r>
                <a:r>
                  <a:rPr kumimoji="0" lang="en-US" sz="1200" b="1" i="0" u="none" strike="noStrike" cap="none" normalizeH="0" baseline="0" dirty="0" smtClean="0">
                    <a:ln>
                      <a:noFill/>
                    </a:ln>
                    <a:solidFill>
                      <a:srgbClr val="000000"/>
                    </a:solidFill>
                    <a:effectLst/>
                    <a:latin typeface="Baskerville"/>
                    <a:cs typeface="Baskerville"/>
                  </a:rPr>
                  <a:t>symbols </a:t>
                </a:r>
                <a:endParaRPr kumimoji="0" lang="en-US" sz="1200" b="0" i="0" u="none" strike="noStrike" cap="none" normalizeH="0" baseline="0" dirty="0" smtClean="0">
                  <a:ln>
                    <a:noFill/>
                  </a:ln>
                  <a:solidFill>
                    <a:schemeClr val="tx1"/>
                  </a:solidFill>
                  <a:effectLst/>
                  <a:latin typeface="Baskerville"/>
                  <a:cs typeface="Baskerville"/>
                </a:endParaRPr>
              </a:p>
            </p:txBody>
          </p:sp>
          <p:sp>
            <p:nvSpPr>
              <p:cNvPr id="2187" name="Rectangle 139"/>
              <p:cNvSpPr>
                <a:spLocks noChangeArrowheads="1"/>
              </p:cNvSpPr>
              <p:nvPr/>
            </p:nvSpPr>
            <p:spPr bwMode="auto">
              <a:xfrm>
                <a:off x="994036" y="5137150"/>
                <a:ext cx="1086085"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Baskerville"/>
                    <a:cs typeface="Baskerville"/>
                  </a:rPr>
                  <a:t>Source packets</a:t>
                </a:r>
                <a:endParaRPr kumimoji="0" lang="en-US" sz="1200" b="0" i="0" u="none" strike="noStrike" cap="none" normalizeH="0" baseline="0" dirty="0" smtClean="0">
                  <a:ln>
                    <a:noFill/>
                  </a:ln>
                  <a:solidFill>
                    <a:schemeClr val="tx1"/>
                  </a:solidFill>
                  <a:effectLst/>
                  <a:latin typeface="Baskerville"/>
                  <a:cs typeface="Baskerville"/>
                </a:endParaRPr>
              </a:p>
            </p:txBody>
          </p:sp>
          <p:sp>
            <p:nvSpPr>
              <p:cNvPr id="2188" name="Line 140"/>
              <p:cNvSpPr>
                <a:spLocks noChangeShapeType="1"/>
              </p:cNvSpPr>
              <p:nvPr/>
            </p:nvSpPr>
            <p:spPr bwMode="auto">
              <a:xfrm>
                <a:off x="2211062" y="5116513"/>
                <a:ext cx="1588" cy="287338"/>
              </a:xfrm>
              <a:prstGeom prst="line">
                <a:avLst/>
              </a:prstGeom>
              <a:noFill/>
              <a:ln w="23" cap="flat">
                <a:solidFill>
                  <a:srgbClr val="B2B2B2"/>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284" name="Oval 236"/>
              <p:cNvSpPr>
                <a:spLocks noChangeArrowheads="1"/>
              </p:cNvSpPr>
              <p:nvPr/>
            </p:nvSpPr>
            <p:spPr bwMode="auto">
              <a:xfrm>
                <a:off x="2195187" y="3195638"/>
                <a:ext cx="127000" cy="1644650"/>
              </a:xfrm>
              <a:prstGeom prst="ellipse">
                <a:avLst/>
              </a:prstGeom>
              <a:noFill/>
              <a:ln w="6" cap="rnd">
                <a:solidFill>
                  <a:srgbClr val="003399"/>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46" name="Rectangle 125"/>
              <p:cNvSpPr>
                <a:spLocks noChangeArrowheads="1"/>
              </p:cNvSpPr>
              <p:nvPr/>
            </p:nvSpPr>
            <p:spPr bwMode="auto">
              <a:xfrm>
                <a:off x="1267725" y="5559623"/>
                <a:ext cx="1992883"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Baskerville"/>
                    <a:cs typeface="Baskerville"/>
                  </a:rPr>
                  <a:t>Packet</a:t>
                </a:r>
                <a:r>
                  <a:rPr kumimoji="0" lang="en-US" sz="1200" b="1" i="0" u="none" strike="noStrike" cap="none" normalizeH="0" dirty="0" smtClean="0">
                    <a:ln>
                      <a:noFill/>
                    </a:ln>
                    <a:solidFill>
                      <a:srgbClr val="000000"/>
                    </a:solidFill>
                    <a:effectLst/>
                    <a:latin typeface="Baskerville"/>
                    <a:cs typeface="Baskerville"/>
                  </a:rPr>
                  <a:t> </a:t>
                </a:r>
                <a:r>
                  <a:rPr lang="en-US" sz="1200" b="1" dirty="0" smtClean="0">
                    <a:solidFill>
                      <a:srgbClr val="000000"/>
                    </a:solidFill>
                    <a:latin typeface="Baskerville"/>
                    <a:cs typeface="Baskerville"/>
                  </a:rPr>
                  <a:t>1 for source block 1</a:t>
                </a:r>
                <a:endParaRPr kumimoji="0" lang="en-US" sz="1200" b="0" i="0" u="none" strike="noStrike" cap="none" normalizeH="0" baseline="0" dirty="0" smtClean="0">
                  <a:ln>
                    <a:noFill/>
                  </a:ln>
                  <a:solidFill>
                    <a:schemeClr val="tx1"/>
                  </a:solidFill>
                  <a:effectLst/>
                  <a:latin typeface="Baskerville"/>
                  <a:cs typeface="Baskerville"/>
                </a:endParaRPr>
              </a:p>
            </p:txBody>
          </p:sp>
        </p:grpSp>
        <p:grpSp>
          <p:nvGrpSpPr>
            <p:cNvPr id="4" name="Group 3"/>
            <p:cNvGrpSpPr/>
            <p:nvPr/>
          </p:nvGrpSpPr>
          <p:grpSpPr>
            <a:xfrm>
              <a:off x="1080899" y="1752004"/>
              <a:ext cx="5396101" cy="3656609"/>
              <a:chOff x="1080899" y="1752004"/>
              <a:chExt cx="5396101" cy="3656609"/>
            </a:xfrm>
          </p:grpSpPr>
          <p:grpSp>
            <p:nvGrpSpPr>
              <p:cNvPr id="2" name="Group 31"/>
              <p:cNvGrpSpPr>
                <a:grpSpLocks/>
              </p:cNvGrpSpPr>
              <p:nvPr/>
            </p:nvGrpSpPr>
            <p:grpSpPr bwMode="auto">
              <a:xfrm>
                <a:off x="2220587" y="2286000"/>
                <a:ext cx="2122813" cy="327025"/>
                <a:chOff x="988" y="1462"/>
                <a:chExt cx="2874" cy="184"/>
              </a:xfrm>
              <a:solidFill>
                <a:srgbClr val="CC99FF"/>
              </a:solidFill>
            </p:grpSpPr>
            <p:sp>
              <p:nvSpPr>
                <p:cNvPr id="2077" name="Rectangle 29"/>
                <p:cNvSpPr>
                  <a:spLocks noChangeArrowheads="1"/>
                </p:cNvSpPr>
                <p:nvPr/>
              </p:nvSpPr>
              <p:spPr bwMode="auto">
                <a:xfrm>
                  <a:off x="988" y="1462"/>
                  <a:ext cx="2874" cy="184"/>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Baskerville"/>
                    <a:cs typeface="Baskerville"/>
                  </a:endParaRPr>
                </a:p>
              </p:txBody>
            </p:sp>
            <p:sp>
              <p:nvSpPr>
                <p:cNvPr id="2078" name="Rectangle 30"/>
                <p:cNvSpPr>
                  <a:spLocks noChangeArrowheads="1"/>
                </p:cNvSpPr>
                <p:nvPr/>
              </p:nvSpPr>
              <p:spPr bwMode="auto">
                <a:xfrm>
                  <a:off x="988" y="1462"/>
                  <a:ext cx="2874" cy="184"/>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dirty="0" smtClean="0">
                      <a:latin typeface="Baskerville"/>
                      <a:cs typeface="Baskerville"/>
                    </a:rPr>
                    <a:t>Source block 1</a:t>
                  </a:r>
                  <a:endParaRPr lang="en-US" dirty="0">
                    <a:latin typeface="Baskerville"/>
                    <a:cs typeface="Baskerville"/>
                  </a:endParaRPr>
                </a:p>
              </p:txBody>
            </p:sp>
          </p:grpSp>
          <p:grpSp>
            <p:nvGrpSpPr>
              <p:cNvPr id="3" name="Group 34"/>
              <p:cNvGrpSpPr>
                <a:grpSpLocks/>
              </p:cNvGrpSpPr>
              <p:nvPr/>
            </p:nvGrpSpPr>
            <p:grpSpPr bwMode="auto">
              <a:xfrm>
                <a:off x="2220587" y="2743200"/>
                <a:ext cx="522613" cy="315913"/>
                <a:chOff x="988" y="1739"/>
                <a:chExt cx="636" cy="188"/>
              </a:xfrm>
            </p:grpSpPr>
            <p:sp>
              <p:nvSpPr>
                <p:cNvPr id="2080" name="Rectangle 32"/>
                <p:cNvSpPr>
                  <a:spLocks noChangeArrowheads="1"/>
                </p:cNvSpPr>
                <p:nvPr/>
              </p:nvSpPr>
              <p:spPr bwMode="auto">
                <a:xfrm>
                  <a:off x="988" y="1739"/>
                  <a:ext cx="636" cy="188"/>
                </a:xfrm>
                <a:prstGeom prst="rect">
                  <a:avLst/>
                </a:prstGeom>
                <a:solidFill>
                  <a:srgbClr val="66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081" name="Rectangle 33"/>
                <p:cNvSpPr>
                  <a:spLocks noChangeArrowheads="1"/>
                </p:cNvSpPr>
                <p:nvPr/>
              </p:nvSpPr>
              <p:spPr bwMode="auto">
                <a:xfrm>
                  <a:off x="988" y="1739"/>
                  <a:ext cx="636" cy="188"/>
                </a:xfrm>
                <a:prstGeom prst="rect">
                  <a:avLst/>
                </a:prstGeom>
                <a:no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sp>
            <p:nvSpPr>
              <p:cNvPr id="2183" name="Rectangle 135"/>
              <p:cNvSpPr>
                <a:spLocks noChangeArrowheads="1"/>
              </p:cNvSpPr>
              <p:nvPr/>
            </p:nvSpPr>
            <p:spPr bwMode="auto">
              <a:xfrm>
                <a:off x="1284756" y="2806371"/>
                <a:ext cx="795365"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Baskerville"/>
                    <a:cs typeface="Baskerville"/>
                  </a:rPr>
                  <a:t>S</a:t>
                </a:r>
                <a:r>
                  <a:rPr kumimoji="0" lang="en-US" sz="1200" b="1" i="0" u="none" strike="noStrike" cap="none" normalizeH="0" baseline="0" dirty="0" smtClean="0">
                    <a:ln>
                      <a:noFill/>
                    </a:ln>
                    <a:solidFill>
                      <a:srgbClr val="000000"/>
                    </a:solidFill>
                    <a:effectLst/>
                    <a:latin typeface="Baskerville"/>
                    <a:cs typeface="Baskerville"/>
                  </a:rPr>
                  <a:t>ub-blocks</a:t>
                </a:r>
                <a:endParaRPr kumimoji="0" lang="en-US" sz="1200" b="0" i="0" u="none" strike="noStrike" cap="none" normalizeH="0" baseline="0" dirty="0" smtClean="0">
                  <a:ln>
                    <a:noFill/>
                  </a:ln>
                  <a:solidFill>
                    <a:schemeClr val="tx1"/>
                  </a:solidFill>
                  <a:effectLst/>
                  <a:latin typeface="Baskerville"/>
                  <a:cs typeface="Baskerville"/>
                </a:endParaRPr>
              </a:p>
            </p:txBody>
          </p:sp>
          <p:sp>
            <p:nvSpPr>
              <p:cNvPr id="273" name="Rectangle 37"/>
              <p:cNvSpPr>
                <a:spLocks noChangeArrowheads="1"/>
              </p:cNvSpPr>
              <p:nvPr/>
            </p:nvSpPr>
            <p:spPr bwMode="auto">
              <a:xfrm>
                <a:off x="1080899" y="2363159"/>
                <a:ext cx="999222"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Baskerville"/>
                    <a:cs typeface="Baskerville"/>
                  </a:rPr>
                  <a:t>S</a:t>
                </a:r>
                <a:r>
                  <a:rPr kumimoji="0" lang="en-US" sz="1200" b="1" i="0" u="none" strike="noStrike" cap="none" normalizeH="0" baseline="0" dirty="0" smtClean="0">
                    <a:ln>
                      <a:noFill/>
                    </a:ln>
                    <a:solidFill>
                      <a:srgbClr val="000000"/>
                    </a:solidFill>
                    <a:effectLst/>
                    <a:latin typeface="Baskerville"/>
                    <a:cs typeface="Baskerville"/>
                  </a:rPr>
                  <a:t>ource blocks</a:t>
                </a:r>
                <a:endParaRPr kumimoji="0" lang="en-US" sz="1200" b="0" i="0" u="none" strike="noStrike" cap="none" normalizeH="0" baseline="0" dirty="0" smtClean="0">
                  <a:ln>
                    <a:noFill/>
                  </a:ln>
                  <a:solidFill>
                    <a:schemeClr val="tx1"/>
                  </a:solidFill>
                  <a:effectLst/>
                  <a:latin typeface="Baskerville"/>
                  <a:cs typeface="Baskerville"/>
                </a:endParaRPr>
              </a:p>
            </p:txBody>
          </p:sp>
          <p:sp>
            <p:nvSpPr>
              <p:cNvPr id="274" name="Rectangle 39"/>
              <p:cNvSpPr>
                <a:spLocks noChangeArrowheads="1"/>
              </p:cNvSpPr>
              <p:nvPr/>
            </p:nvSpPr>
            <p:spPr bwMode="auto">
              <a:xfrm>
                <a:off x="1233811" y="1796534"/>
                <a:ext cx="846310"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Baskerville"/>
                    <a:cs typeface="Baskerville"/>
                  </a:rPr>
                  <a:t>Content file</a:t>
                </a:r>
                <a:endParaRPr kumimoji="0" lang="en-US" sz="1200" b="0" i="0" u="none" strike="noStrike" cap="none" normalizeH="0" baseline="0" dirty="0" smtClean="0">
                  <a:ln>
                    <a:noFill/>
                  </a:ln>
                  <a:solidFill>
                    <a:schemeClr val="tx1"/>
                  </a:solidFill>
                  <a:effectLst/>
                  <a:latin typeface="Baskerville"/>
                  <a:cs typeface="Baskerville"/>
                </a:endParaRPr>
              </a:p>
            </p:txBody>
          </p:sp>
          <p:grpSp>
            <p:nvGrpSpPr>
              <p:cNvPr id="216" name="Group 34"/>
              <p:cNvGrpSpPr>
                <a:grpSpLocks/>
              </p:cNvGrpSpPr>
              <p:nvPr/>
            </p:nvGrpSpPr>
            <p:grpSpPr bwMode="auto">
              <a:xfrm>
                <a:off x="2753987" y="2743200"/>
                <a:ext cx="522613" cy="315913"/>
                <a:chOff x="988" y="1739"/>
                <a:chExt cx="636" cy="188"/>
              </a:xfrm>
              <a:solidFill>
                <a:srgbClr val="FF9900"/>
              </a:solidFill>
            </p:grpSpPr>
            <p:sp>
              <p:nvSpPr>
                <p:cNvPr id="217" name="Rectangle 32"/>
                <p:cNvSpPr>
                  <a:spLocks noChangeArrowheads="1"/>
                </p:cNvSpPr>
                <p:nvPr/>
              </p:nvSpPr>
              <p:spPr bwMode="auto">
                <a:xfrm>
                  <a:off x="988" y="1739"/>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18" name="Rectangle 33"/>
                <p:cNvSpPr>
                  <a:spLocks noChangeArrowheads="1"/>
                </p:cNvSpPr>
                <p:nvPr/>
              </p:nvSpPr>
              <p:spPr bwMode="auto">
                <a:xfrm>
                  <a:off x="988" y="1739"/>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219" name="Group 34"/>
              <p:cNvGrpSpPr>
                <a:grpSpLocks/>
              </p:cNvGrpSpPr>
              <p:nvPr/>
            </p:nvGrpSpPr>
            <p:grpSpPr bwMode="auto">
              <a:xfrm>
                <a:off x="3287387" y="2743200"/>
                <a:ext cx="522613" cy="315913"/>
                <a:chOff x="988" y="1739"/>
                <a:chExt cx="636" cy="188"/>
              </a:xfrm>
              <a:solidFill>
                <a:srgbClr val="FFFF00"/>
              </a:solidFill>
            </p:grpSpPr>
            <p:sp>
              <p:nvSpPr>
                <p:cNvPr id="220" name="Rectangle 32"/>
                <p:cNvSpPr>
                  <a:spLocks noChangeArrowheads="1"/>
                </p:cNvSpPr>
                <p:nvPr/>
              </p:nvSpPr>
              <p:spPr bwMode="auto">
                <a:xfrm>
                  <a:off x="988" y="1739"/>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21" name="Rectangle 33"/>
                <p:cNvSpPr>
                  <a:spLocks noChangeArrowheads="1"/>
                </p:cNvSpPr>
                <p:nvPr/>
              </p:nvSpPr>
              <p:spPr bwMode="auto">
                <a:xfrm>
                  <a:off x="988" y="1739"/>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222" name="Group 34"/>
              <p:cNvGrpSpPr>
                <a:grpSpLocks/>
              </p:cNvGrpSpPr>
              <p:nvPr/>
            </p:nvGrpSpPr>
            <p:grpSpPr bwMode="auto">
              <a:xfrm>
                <a:off x="3820787" y="2743200"/>
                <a:ext cx="522613" cy="315913"/>
                <a:chOff x="988" y="1739"/>
                <a:chExt cx="636" cy="188"/>
              </a:xfrm>
              <a:solidFill>
                <a:srgbClr val="FF709E"/>
              </a:solidFill>
            </p:grpSpPr>
            <p:sp>
              <p:nvSpPr>
                <p:cNvPr id="223" name="Rectangle 32"/>
                <p:cNvSpPr>
                  <a:spLocks noChangeArrowheads="1"/>
                </p:cNvSpPr>
                <p:nvPr/>
              </p:nvSpPr>
              <p:spPr bwMode="auto">
                <a:xfrm>
                  <a:off x="988" y="1739"/>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24" name="Rectangle 33"/>
                <p:cNvSpPr>
                  <a:spLocks noChangeArrowheads="1"/>
                </p:cNvSpPr>
                <p:nvPr/>
              </p:nvSpPr>
              <p:spPr bwMode="auto">
                <a:xfrm>
                  <a:off x="988" y="1739"/>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sp>
            <p:nvSpPr>
              <p:cNvPr id="225" name="Rectangle 30"/>
              <p:cNvSpPr>
                <a:spLocks noChangeArrowheads="1"/>
              </p:cNvSpPr>
              <p:nvPr/>
            </p:nvSpPr>
            <p:spPr bwMode="auto">
              <a:xfrm>
                <a:off x="4354187" y="2286000"/>
                <a:ext cx="2122813" cy="327025"/>
              </a:xfrm>
              <a:prstGeom prst="rect">
                <a:avLst/>
              </a:prstGeom>
              <a:solidFill>
                <a:srgbClr val="0000FF"/>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dirty="0" smtClean="0">
                    <a:solidFill>
                      <a:schemeClr val="bg1"/>
                    </a:solidFill>
                    <a:latin typeface="Baskerville"/>
                    <a:cs typeface="Baskerville"/>
                  </a:rPr>
                  <a:t>Source block 2</a:t>
                </a:r>
                <a:endParaRPr lang="en-US" dirty="0">
                  <a:solidFill>
                    <a:schemeClr val="bg1"/>
                  </a:solidFill>
                  <a:latin typeface="Baskerville"/>
                  <a:cs typeface="Baskerville"/>
                </a:endParaRPr>
              </a:p>
            </p:txBody>
          </p:sp>
          <p:sp>
            <p:nvSpPr>
              <p:cNvPr id="228" name="Rectangle 30"/>
              <p:cNvSpPr>
                <a:spLocks noChangeArrowheads="1"/>
              </p:cNvSpPr>
              <p:nvPr/>
            </p:nvSpPr>
            <p:spPr bwMode="auto">
              <a:xfrm>
                <a:off x="2222500" y="1752004"/>
                <a:ext cx="4254500" cy="327024"/>
              </a:xfrm>
              <a:prstGeom prst="rect">
                <a:avLst/>
              </a:prstGeom>
              <a:solidFill>
                <a:schemeClr val="accent4"/>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Baskerville"/>
                  <a:cs typeface="Baskerville"/>
                </a:endParaRPr>
              </a:p>
            </p:txBody>
          </p:sp>
          <p:grpSp>
            <p:nvGrpSpPr>
              <p:cNvPr id="245" name="Group 34"/>
              <p:cNvGrpSpPr>
                <a:grpSpLocks/>
              </p:cNvGrpSpPr>
              <p:nvPr/>
            </p:nvGrpSpPr>
            <p:grpSpPr bwMode="auto">
              <a:xfrm>
                <a:off x="4343400" y="2743200"/>
                <a:ext cx="522613" cy="315913"/>
                <a:chOff x="988" y="1739"/>
                <a:chExt cx="636" cy="188"/>
              </a:xfrm>
              <a:solidFill>
                <a:srgbClr val="008000"/>
              </a:solidFill>
            </p:grpSpPr>
            <p:sp>
              <p:nvSpPr>
                <p:cNvPr id="247" name="Rectangle 32"/>
                <p:cNvSpPr>
                  <a:spLocks noChangeArrowheads="1"/>
                </p:cNvSpPr>
                <p:nvPr/>
              </p:nvSpPr>
              <p:spPr bwMode="auto">
                <a:xfrm>
                  <a:off x="988" y="1739"/>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48" name="Rectangle 33"/>
                <p:cNvSpPr>
                  <a:spLocks noChangeArrowheads="1"/>
                </p:cNvSpPr>
                <p:nvPr/>
              </p:nvSpPr>
              <p:spPr bwMode="auto">
                <a:xfrm>
                  <a:off x="988" y="1739"/>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249" name="Group 34"/>
              <p:cNvGrpSpPr>
                <a:grpSpLocks/>
              </p:cNvGrpSpPr>
              <p:nvPr/>
            </p:nvGrpSpPr>
            <p:grpSpPr bwMode="auto">
              <a:xfrm>
                <a:off x="4876800" y="2743200"/>
                <a:ext cx="522613" cy="315913"/>
                <a:chOff x="988" y="1739"/>
                <a:chExt cx="636" cy="188"/>
              </a:xfrm>
              <a:solidFill>
                <a:srgbClr val="FF6600"/>
              </a:solidFill>
            </p:grpSpPr>
            <p:sp>
              <p:nvSpPr>
                <p:cNvPr id="250" name="Rectangle 32"/>
                <p:cNvSpPr>
                  <a:spLocks noChangeArrowheads="1"/>
                </p:cNvSpPr>
                <p:nvPr/>
              </p:nvSpPr>
              <p:spPr bwMode="auto">
                <a:xfrm>
                  <a:off x="988" y="1739"/>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51" name="Rectangle 33"/>
                <p:cNvSpPr>
                  <a:spLocks noChangeArrowheads="1"/>
                </p:cNvSpPr>
                <p:nvPr/>
              </p:nvSpPr>
              <p:spPr bwMode="auto">
                <a:xfrm>
                  <a:off x="988" y="1739"/>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252" name="Group 34"/>
              <p:cNvGrpSpPr>
                <a:grpSpLocks/>
              </p:cNvGrpSpPr>
              <p:nvPr/>
            </p:nvGrpSpPr>
            <p:grpSpPr bwMode="auto">
              <a:xfrm>
                <a:off x="5410200" y="2743200"/>
                <a:ext cx="522613" cy="315913"/>
                <a:chOff x="988" y="1739"/>
                <a:chExt cx="636" cy="188"/>
              </a:xfrm>
              <a:solidFill>
                <a:srgbClr val="FFB19F"/>
              </a:solidFill>
            </p:grpSpPr>
            <p:sp>
              <p:nvSpPr>
                <p:cNvPr id="253" name="Rectangle 32"/>
                <p:cNvSpPr>
                  <a:spLocks noChangeArrowheads="1"/>
                </p:cNvSpPr>
                <p:nvPr/>
              </p:nvSpPr>
              <p:spPr bwMode="auto">
                <a:xfrm>
                  <a:off x="988" y="1739"/>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54" name="Rectangle 33"/>
                <p:cNvSpPr>
                  <a:spLocks noChangeArrowheads="1"/>
                </p:cNvSpPr>
                <p:nvPr/>
              </p:nvSpPr>
              <p:spPr bwMode="auto">
                <a:xfrm>
                  <a:off x="988" y="1739"/>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255" name="Group 34"/>
              <p:cNvGrpSpPr>
                <a:grpSpLocks/>
              </p:cNvGrpSpPr>
              <p:nvPr/>
            </p:nvGrpSpPr>
            <p:grpSpPr bwMode="auto">
              <a:xfrm>
                <a:off x="5943600" y="2743200"/>
                <a:ext cx="522613" cy="315913"/>
                <a:chOff x="988" y="1739"/>
                <a:chExt cx="636" cy="188"/>
              </a:xfrm>
              <a:solidFill>
                <a:srgbClr val="FF0000"/>
              </a:solidFill>
            </p:grpSpPr>
            <p:sp>
              <p:nvSpPr>
                <p:cNvPr id="256" name="Rectangle 32"/>
                <p:cNvSpPr>
                  <a:spLocks noChangeArrowheads="1"/>
                </p:cNvSpPr>
                <p:nvPr/>
              </p:nvSpPr>
              <p:spPr bwMode="auto">
                <a:xfrm>
                  <a:off x="988" y="1739"/>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57" name="Rectangle 33"/>
                <p:cNvSpPr>
                  <a:spLocks noChangeArrowheads="1"/>
                </p:cNvSpPr>
                <p:nvPr/>
              </p:nvSpPr>
              <p:spPr bwMode="auto">
                <a:xfrm>
                  <a:off x="988" y="1739"/>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259" name="Group 56"/>
              <p:cNvGrpSpPr>
                <a:grpSpLocks/>
              </p:cNvGrpSpPr>
              <p:nvPr/>
            </p:nvGrpSpPr>
            <p:grpSpPr bwMode="auto">
              <a:xfrm>
                <a:off x="4367543" y="3254374"/>
                <a:ext cx="522613" cy="315913"/>
                <a:chOff x="988" y="2058"/>
                <a:chExt cx="636" cy="188"/>
              </a:xfrm>
              <a:solidFill>
                <a:srgbClr val="008000"/>
              </a:solidFill>
            </p:grpSpPr>
            <p:sp>
              <p:nvSpPr>
                <p:cNvPr id="328" name="Rectangle 54"/>
                <p:cNvSpPr>
                  <a:spLocks noChangeArrowheads="1"/>
                </p:cNvSpPr>
                <p:nvPr/>
              </p:nvSpPr>
              <p:spPr bwMode="auto">
                <a:xfrm>
                  <a:off x="988" y="2058"/>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29" name="Rectangle 55"/>
                <p:cNvSpPr>
                  <a:spLocks noChangeArrowheads="1"/>
                </p:cNvSpPr>
                <p:nvPr/>
              </p:nvSpPr>
              <p:spPr bwMode="auto">
                <a:xfrm>
                  <a:off x="988" y="2058"/>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260" name="Group 59"/>
              <p:cNvGrpSpPr>
                <a:grpSpLocks/>
              </p:cNvGrpSpPr>
              <p:nvPr/>
            </p:nvGrpSpPr>
            <p:grpSpPr bwMode="auto">
              <a:xfrm>
                <a:off x="4367543" y="3681505"/>
                <a:ext cx="522613" cy="314233"/>
                <a:chOff x="988" y="2327"/>
                <a:chExt cx="636" cy="187"/>
              </a:xfrm>
              <a:solidFill>
                <a:srgbClr val="FF6600"/>
              </a:solidFill>
            </p:grpSpPr>
            <p:sp>
              <p:nvSpPr>
                <p:cNvPr id="326" name="Rectangle 57"/>
                <p:cNvSpPr>
                  <a:spLocks noChangeArrowheads="1"/>
                </p:cNvSpPr>
                <p:nvPr/>
              </p:nvSpPr>
              <p:spPr bwMode="auto">
                <a:xfrm>
                  <a:off x="988" y="2327"/>
                  <a:ext cx="636" cy="187"/>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27" name="Rectangle 58"/>
                <p:cNvSpPr>
                  <a:spLocks noChangeArrowheads="1"/>
                </p:cNvSpPr>
                <p:nvPr/>
              </p:nvSpPr>
              <p:spPr bwMode="auto">
                <a:xfrm>
                  <a:off x="988" y="2327"/>
                  <a:ext cx="636" cy="187"/>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261" name="Group 62"/>
              <p:cNvGrpSpPr>
                <a:grpSpLocks/>
              </p:cNvGrpSpPr>
              <p:nvPr/>
            </p:nvGrpSpPr>
            <p:grpSpPr bwMode="auto">
              <a:xfrm>
                <a:off x="4373893" y="4073524"/>
                <a:ext cx="522613" cy="315913"/>
                <a:chOff x="992" y="2574"/>
                <a:chExt cx="636" cy="188"/>
              </a:xfrm>
              <a:solidFill>
                <a:srgbClr val="FFB19F"/>
              </a:solidFill>
            </p:grpSpPr>
            <p:sp>
              <p:nvSpPr>
                <p:cNvPr id="324" name="Rectangle 60"/>
                <p:cNvSpPr>
                  <a:spLocks noChangeArrowheads="1"/>
                </p:cNvSpPr>
                <p:nvPr/>
              </p:nvSpPr>
              <p:spPr bwMode="auto">
                <a:xfrm>
                  <a:off x="992" y="2574"/>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25" name="Rectangle 61"/>
                <p:cNvSpPr>
                  <a:spLocks noChangeArrowheads="1"/>
                </p:cNvSpPr>
                <p:nvPr/>
              </p:nvSpPr>
              <p:spPr bwMode="auto">
                <a:xfrm>
                  <a:off x="992" y="2574"/>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264" name="Group 65"/>
              <p:cNvGrpSpPr>
                <a:grpSpLocks/>
              </p:cNvGrpSpPr>
              <p:nvPr/>
            </p:nvGrpSpPr>
            <p:grpSpPr bwMode="auto">
              <a:xfrm>
                <a:off x="4372306" y="4483099"/>
                <a:ext cx="522613" cy="315913"/>
                <a:chOff x="991" y="2832"/>
                <a:chExt cx="636" cy="188"/>
              </a:xfrm>
              <a:solidFill>
                <a:srgbClr val="FF0000"/>
              </a:solidFill>
            </p:grpSpPr>
            <p:sp>
              <p:nvSpPr>
                <p:cNvPr id="322" name="Rectangle 63"/>
                <p:cNvSpPr>
                  <a:spLocks noChangeArrowheads="1"/>
                </p:cNvSpPr>
                <p:nvPr/>
              </p:nvSpPr>
              <p:spPr bwMode="auto">
                <a:xfrm>
                  <a:off x="991" y="2832"/>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23" name="Rectangle 64"/>
                <p:cNvSpPr>
                  <a:spLocks noChangeArrowheads="1"/>
                </p:cNvSpPr>
                <p:nvPr/>
              </p:nvSpPr>
              <p:spPr bwMode="auto">
                <a:xfrm>
                  <a:off x="991" y="2832"/>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sp>
            <p:nvSpPr>
              <p:cNvPr id="265" name="Line 66"/>
              <p:cNvSpPr>
                <a:spLocks noChangeShapeType="1"/>
              </p:cNvSpPr>
              <p:nvPr/>
            </p:nvSpPr>
            <p:spPr bwMode="auto">
              <a:xfrm>
                <a:off x="4440568" y="3275012"/>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66" name="Line 67"/>
              <p:cNvSpPr>
                <a:spLocks noChangeShapeType="1"/>
              </p:cNvSpPr>
              <p:nvPr/>
            </p:nvSpPr>
            <p:spPr bwMode="auto">
              <a:xfrm>
                <a:off x="4513593" y="3275012"/>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69" name="Line 68"/>
              <p:cNvSpPr>
                <a:spLocks noChangeShapeType="1"/>
              </p:cNvSpPr>
              <p:nvPr/>
            </p:nvSpPr>
            <p:spPr bwMode="auto">
              <a:xfrm>
                <a:off x="4805693" y="3275012"/>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70" name="Line 69"/>
              <p:cNvSpPr>
                <a:spLocks noChangeShapeType="1"/>
              </p:cNvSpPr>
              <p:nvPr/>
            </p:nvSpPr>
            <p:spPr bwMode="auto">
              <a:xfrm>
                <a:off x="4586618" y="3275012"/>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71" name="Line 70"/>
              <p:cNvSpPr>
                <a:spLocks noChangeShapeType="1"/>
              </p:cNvSpPr>
              <p:nvPr/>
            </p:nvSpPr>
            <p:spPr bwMode="auto">
              <a:xfrm>
                <a:off x="4659643" y="3275012"/>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72" name="Line 71"/>
              <p:cNvSpPr>
                <a:spLocks noChangeShapeType="1"/>
              </p:cNvSpPr>
              <p:nvPr/>
            </p:nvSpPr>
            <p:spPr bwMode="auto">
              <a:xfrm>
                <a:off x="4732668" y="3275012"/>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75" name="Line 72"/>
              <p:cNvSpPr>
                <a:spLocks noChangeShapeType="1"/>
              </p:cNvSpPr>
              <p:nvPr/>
            </p:nvSpPr>
            <p:spPr bwMode="auto">
              <a:xfrm>
                <a:off x="4878718" y="3275012"/>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77" name="Rectangle 73"/>
              <p:cNvSpPr>
                <a:spLocks noChangeArrowheads="1"/>
              </p:cNvSpPr>
              <p:nvPr/>
            </p:nvSpPr>
            <p:spPr bwMode="auto">
              <a:xfrm>
                <a:off x="5010481" y="3297237"/>
                <a:ext cx="153888"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Baskerville"/>
                    <a:cs typeface="Baskerville"/>
                  </a:rPr>
                  <a:t>…</a:t>
                </a:r>
                <a:endParaRPr kumimoji="0" lang="en-US" sz="1200" b="0" i="0" u="none" strike="noStrike" cap="none" normalizeH="0" baseline="0" smtClean="0">
                  <a:ln>
                    <a:noFill/>
                  </a:ln>
                  <a:solidFill>
                    <a:schemeClr val="tx1"/>
                  </a:solidFill>
                  <a:effectLst/>
                  <a:latin typeface="Baskerville"/>
                  <a:cs typeface="Baskerville"/>
                </a:endParaRPr>
              </a:p>
            </p:txBody>
          </p:sp>
          <p:sp>
            <p:nvSpPr>
              <p:cNvPr id="320" name="Rectangle 74"/>
              <p:cNvSpPr>
                <a:spLocks noChangeArrowheads="1"/>
              </p:cNvSpPr>
              <p:nvPr/>
            </p:nvSpPr>
            <p:spPr bwMode="auto">
              <a:xfrm>
                <a:off x="4381831" y="5116512"/>
                <a:ext cx="71438" cy="292100"/>
              </a:xfrm>
              <a:prstGeom prst="rect">
                <a:avLst/>
              </a:prstGeom>
              <a:solidFill>
                <a:srgbClr val="008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21" name="Rectangle 75"/>
              <p:cNvSpPr>
                <a:spLocks noChangeArrowheads="1"/>
              </p:cNvSpPr>
              <p:nvPr/>
            </p:nvSpPr>
            <p:spPr bwMode="auto">
              <a:xfrm>
                <a:off x="4381831" y="5116512"/>
                <a:ext cx="71438" cy="292100"/>
              </a:xfrm>
              <a:prstGeom prst="rect">
                <a:avLst/>
              </a:prstGeom>
              <a:solidFill>
                <a:srgbClr val="008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79" name="Line 77"/>
              <p:cNvSpPr>
                <a:spLocks noChangeShapeType="1"/>
              </p:cNvSpPr>
              <p:nvPr/>
            </p:nvSpPr>
            <p:spPr bwMode="auto">
              <a:xfrm>
                <a:off x="4438981" y="369728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80" name="Line 78"/>
              <p:cNvSpPr>
                <a:spLocks noChangeShapeType="1"/>
              </p:cNvSpPr>
              <p:nvPr/>
            </p:nvSpPr>
            <p:spPr bwMode="auto">
              <a:xfrm>
                <a:off x="4512006" y="3700462"/>
                <a:ext cx="1588" cy="29051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81" name="Line 79"/>
              <p:cNvSpPr>
                <a:spLocks noChangeShapeType="1"/>
              </p:cNvSpPr>
              <p:nvPr/>
            </p:nvSpPr>
            <p:spPr bwMode="auto">
              <a:xfrm>
                <a:off x="4804106" y="3700462"/>
                <a:ext cx="1588" cy="29051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82" name="Line 80"/>
              <p:cNvSpPr>
                <a:spLocks noChangeShapeType="1"/>
              </p:cNvSpPr>
              <p:nvPr/>
            </p:nvSpPr>
            <p:spPr bwMode="auto">
              <a:xfrm>
                <a:off x="4585031" y="3700462"/>
                <a:ext cx="1588" cy="29051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83" name="Line 81"/>
              <p:cNvSpPr>
                <a:spLocks noChangeShapeType="1"/>
              </p:cNvSpPr>
              <p:nvPr/>
            </p:nvSpPr>
            <p:spPr bwMode="auto">
              <a:xfrm>
                <a:off x="4658056" y="3700462"/>
                <a:ext cx="1588" cy="29051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84" name="Line 82"/>
              <p:cNvSpPr>
                <a:spLocks noChangeShapeType="1"/>
              </p:cNvSpPr>
              <p:nvPr/>
            </p:nvSpPr>
            <p:spPr bwMode="auto">
              <a:xfrm>
                <a:off x="4731081" y="3700462"/>
                <a:ext cx="1588" cy="29051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85" name="Line 83"/>
              <p:cNvSpPr>
                <a:spLocks noChangeShapeType="1"/>
              </p:cNvSpPr>
              <p:nvPr/>
            </p:nvSpPr>
            <p:spPr bwMode="auto">
              <a:xfrm>
                <a:off x="4877131" y="3700462"/>
                <a:ext cx="1588" cy="29051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86" name="Rectangle 84"/>
              <p:cNvSpPr>
                <a:spLocks noChangeArrowheads="1"/>
              </p:cNvSpPr>
              <p:nvPr/>
            </p:nvSpPr>
            <p:spPr bwMode="auto">
              <a:xfrm>
                <a:off x="5008893" y="3730625"/>
                <a:ext cx="153888"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Baskerville"/>
                    <a:cs typeface="Baskerville"/>
                  </a:rPr>
                  <a:t>…</a:t>
                </a:r>
                <a:endParaRPr kumimoji="0" lang="en-US" sz="1200" b="0" i="0" u="none" strike="noStrike" cap="none" normalizeH="0" baseline="0" dirty="0" smtClean="0">
                  <a:ln>
                    <a:noFill/>
                  </a:ln>
                  <a:solidFill>
                    <a:schemeClr val="tx1"/>
                  </a:solidFill>
                  <a:effectLst/>
                  <a:latin typeface="Baskerville"/>
                  <a:cs typeface="Baskerville"/>
                </a:endParaRPr>
              </a:p>
            </p:txBody>
          </p:sp>
          <p:sp>
            <p:nvSpPr>
              <p:cNvPr id="287" name="Line 85"/>
              <p:cNvSpPr>
                <a:spLocks noChangeShapeType="1"/>
              </p:cNvSpPr>
              <p:nvPr/>
            </p:nvSpPr>
            <p:spPr bwMode="auto">
              <a:xfrm>
                <a:off x="4446918" y="409098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88" name="Line 86"/>
              <p:cNvSpPr>
                <a:spLocks noChangeShapeType="1"/>
              </p:cNvSpPr>
              <p:nvPr/>
            </p:nvSpPr>
            <p:spPr bwMode="auto">
              <a:xfrm>
                <a:off x="4519943" y="409098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89" name="Line 87"/>
              <p:cNvSpPr>
                <a:spLocks noChangeShapeType="1"/>
              </p:cNvSpPr>
              <p:nvPr/>
            </p:nvSpPr>
            <p:spPr bwMode="auto">
              <a:xfrm>
                <a:off x="4812043" y="409098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90" name="Line 88"/>
              <p:cNvSpPr>
                <a:spLocks noChangeShapeType="1"/>
              </p:cNvSpPr>
              <p:nvPr/>
            </p:nvSpPr>
            <p:spPr bwMode="auto">
              <a:xfrm>
                <a:off x="4592968" y="409098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91" name="Line 89"/>
              <p:cNvSpPr>
                <a:spLocks noChangeShapeType="1"/>
              </p:cNvSpPr>
              <p:nvPr/>
            </p:nvSpPr>
            <p:spPr bwMode="auto">
              <a:xfrm>
                <a:off x="4665993" y="409098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92" name="Line 90"/>
              <p:cNvSpPr>
                <a:spLocks noChangeShapeType="1"/>
              </p:cNvSpPr>
              <p:nvPr/>
            </p:nvSpPr>
            <p:spPr bwMode="auto">
              <a:xfrm>
                <a:off x="4739018" y="409098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93" name="Line 91"/>
              <p:cNvSpPr>
                <a:spLocks noChangeShapeType="1"/>
              </p:cNvSpPr>
              <p:nvPr/>
            </p:nvSpPr>
            <p:spPr bwMode="auto">
              <a:xfrm>
                <a:off x="4883481" y="409098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94" name="Rectangle 92"/>
              <p:cNvSpPr>
                <a:spLocks noChangeArrowheads="1"/>
              </p:cNvSpPr>
              <p:nvPr/>
            </p:nvSpPr>
            <p:spPr bwMode="auto">
              <a:xfrm>
                <a:off x="5015243" y="4122737"/>
                <a:ext cx="153888"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Baskerville"/>
                    <a:cs typeface="Baskerville"/>
                  </a:rPr>
                  <a:t>…</a:t>
                </a:r>
                <a:endParaRPr kumimoji="0" lang="en-US" sz="1200" b="0" i="0" u="none" strike="noStrike" cap="none" normalizeH="0" baseline="0" smtClean="0">
                  <a:ln>
                    <a:noFill/>
                  </a:ln>
                  <a:solidFill>
                    <a:schemeClr val="tx1"/>
                  </a:solidFill>
                  <a:effectLst/>
                  <a:latin typeface="Baskerville"/>
                  <a:cs typeface="Baskerville"/>
                </a:endParaRPr>
              </a:p>
            </p:txBody>
          </p:sp>
          <p:sp>
            <p:nvSpPr>
              <p:cNvPr id="295" name="Line 93"/>
              <p:cNvSpPr>
                <a:spLocks noChangeShapeType="1"/>
              </p:cNvSpPr>
              <p:nvPr/>
            </p:nvSpPr>
            <p:spPr bwMode="auto">
              <a:xfrm>
                <a:off x="4446918" y="450373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96" name="Line 94"/>
              <p:cNvSpPr>
                <a:spLocks noChangeShapeType="1"/>
              </p:cNvSpPr>
              <p:nvPr/>
            </p:nvSpPr>
            <p:spPr bwMode="auto">
              <a:xfrm>
                <a:off x="4519943" y="450373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97" name="Line 95"/>
              <p:cNvSpPr>
                <a:spLocks noChangeShapeType="1"/>
              </p:cNvSpPr>
              <p:nvPr/>
            </p:nvSpPr>
            <p:spPr bwMode="auto">
              <a:xfrm>
                <a:off x="4812043" y="450373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98" name="Line 96"/>
              <p:cNvSpPr>
                <a:spLocks noChangeShapeType="1"/>
              </p:cNvSpPr>
              <p:nvPr/>
            </p:nvSpPr>
            <p:spPr bwMode="auto">
              <a:xfrm>
                <a:off x="4592968" y="450373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99" name="Line 97"/>
              <p:cNvSpPr>
                <a:spLocks noChangeShapeType="1"/>
              </p:cNvSpPr>
              <p:nvPr/>
            </p:nvSpPr>
            <p:spPr bwMode="auto">
              <a:xfrm>
                <a:off x="4665993" y="450373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00" name="Line 98"/>
              <p:cNvSpPr>
                <a:spLocks noChangeShapeType="1"/>
              </p:cNvSpPr>
              <p:nvPr/>
            </p:nvSpPr>
            <p:spPr bwMode="auto">
              <a:xfrm>
                <a:off x="4739018" y="450373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01" name="Line 99"/>
              <p:cNvSpPr>
                <a:spLocks noChangeShapeType="1"/>
              </p:cNvSpPr>
              <p:nvPr/>
            </p:nvSpPr>
            <p:spPr bwMode="auto">
              <a:xfrm>
                <a:off x="4883481" y="4503737"/>
                <a:ext cx="1588" cy="292100"/>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02" name="Rectangle 100"/>
              <p:cNvSpPr>
                <a:spLocks noChangeArrowheads="1"/>
              </p:cNvSpPr>
              <p:nvPr/>
            </p:nvSpPr>
            <p:spPr bwMode="auto">
              <a:xfrm>
                <a:off x="5015243" y="4533900"/>
                <a:ext cx="153888"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Baskerville"/>
                    <a:cs typeface="Baskerville"/>
                  </a:rPr>
                  <a:t>…</a:t>
                </a:r>
                <a:endParaRPr kumimoji="0" lang="en-US" sz="1200" b="0" i="0" u="none" strike="noStrike" cap="none" normalizeH="0" baseline="0" smtClean="0">
                  <a:ln>
                    <a:noFill/>
                  </a:ln>
                  <a:solidFill>
                    <a:schemeClr val="tx1"/>
                  </a:solidFill>
                  <a:effectLst/>
                  <a:latin typeface="Baskerville"/>
                  <a:cs typeface="Baskerville"/>
                </a:endParaRPr>
              </a:p>
            </p:txBody>
          </p:sp>
          <p:sp>
            <p:nvSpPr>
              <p:cNvPr id="318" name="Rectangle 101"/>
              <p:cNvSpPr>
                <a:spLocks noChangeArrowheads="1"/>
              </p:cNvSpPr>
              <p:nvPr/>
            </p:nvSpPr>
            <p:spPr bwMode="auto">
              <a:xfrm>
                <a:off x="4453268" y="5116512"/>
                <a:ext cx="71438" cy="292100"/>
              </a:xfrm>
              <a:prstGeom prst="rect">
                <a:avLst/>
              </a:prstGeom>
              <a:solidFill>
                <a:srgbClr val="FF66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19" name="Rectangle 102"/>
              <p:cNvSpPr>
                <a:spLocks noChangeArrowheads="1"/>
              </p:cNvSpPr>
              <p:nvPr/>
            </p:nvSpPr>
            <p:spPr bwMode="auto">
              <a:xfrm>
                <a:off x="4453268" y="5116512"/>
                <a:ext cx="71438" cy="292100"/>
              </a:xfrm>
              <a:prstGeom prst="rect">
                <a:avLst/>
              </a:prstGeom>
              <a:no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nvGrpSpPr>
              <p:cNvPr id="304" name="Group 106"/>
              <p:cNvGrpSpPr>
                <a:grpSpLocks/>
              </p:cNvGrpSpPr>
              <p:nvPr/>
            </p:nvGrpSpPr>
            <p:grpSpPr bwMode="auto">
              <a:xfrm>
                <a:off x="4526293" y="5116512"/>
                <a:ext cx="71438" cy="292100"/>
                <a:chOff x="1088" y="3220"/>
                <a:chExt cx="45" cy="184"/>
              </a:xfrm>
            </p:grpSpPr>
            <p:sp>
              <p:nvSpPr>
                <p:cNvPr id="316" name="Rectangle 104"/>
                <p:cNvSpPr>
                  <a:spLocks noChangeArrowheads="1"/>
                </p:cNvSpPr>
                <p:nvPr/>
              </p:nvSpPr>
              <p:spPr bwMode="auto">
                <a:xfrm>
                  <a:off x="1088" y="3220"/>
                  <a:ext cx="45" cy="184"/>
                </a:xfrm>
                <a:prstGeom prst="rect">
                  <a:avLst/>
                </a:prstGeom>
                <a:solidFill>
                  <a:srgbClr val="FFB19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17" name="Rectangle 105"/>
                <p:cNvSpPr>
                  <a:spLocks noChangeArrowheads="1"/>
                </p:cNvSpPr>
                <p:nvPr/>
              </p:nvSpPr>
              <p:spPr bwMode="auto">
                <a:xfrm>
                  <a:off x="1088" y="3220"/>
                  <a:ext cx="45" cy="184"/>
                </a:xfrm>
                <a:prstGeom prst="rect">
                  <a:avLst/>
                </a:prstGeom>
                <a:no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305" name="Group 109"/>
              <p:cNvGrpSpPr>
                <a:grpSpLocks/>
              </p:cNvGrpSpPr>
              <p:nvPr/>
            </p:nvGrpSpPr>
            <p:grpSpPr bwMode="auto">
              <a:xfrm>
                <a:off x="4599318" y="5116512"/>
                <a:ext cx="71438" cy="292100"/>
                <a:chOff x="1134" y="3220"/>
                <a:chExt cx="45" cy="184"/>
              </a:xfrm>
            </p:grpSpPr>
            <p:sp>
              <p:nvSpPr>
                <p:cNvPr id="314" name="Rectangle 107"/>
                <p:cNvSpPr>
                  <a:spLocks noChangeArrowheads="1"/>
                </p:cNvSpPr>
                <p:nvPr/>
              </p:nvSpPr>
              <p:spPr bwMode="auto">
                <a:xfrm>
                  <a:off x="1134" y="3220"/>
                  <a:ext cx="45" cy="184"/>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15" name="Rectangle 108"/>
                <p:cNvSpPr>
                  <a:spLocks noChangeArrowheads="1"/>
                </p:cNvSpPr>
                <p:nvPr/>
              </p:nvSpPr>
              <p:spPr bwMode="auto">
                <a:xfrm>
                  <a:off x="1134" y="3220"/>
                  <a:ext cx="45" cy="184"/>
                </a:xfrm>
                <a:prstGeom prst="rect">
                  <a:avLst/>
                </a:prstGeom>
                <a:no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sp>
            <p:nvSpPr>
              <p:cNvPr id="306" name="Rectangle 122"/>
              <p:cNvSpPr>
                <a:spLocks noChangeArrowheads="1"/>
              </p:cNvSpPr>
              <p:nvPr/>
            </p:nvSpPr>
            <p:spPr bwMode="auto">
              <a:xfrm>
                <a:off x="4813956" y="5194300"/>
                <a:ext cx="153888"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Baskerville"/>
                    <a:cs typeface="Baskerville"/>
                  </a:rPr>
                  <a:t>…</a:t>
                </a:r>
                <a:endParaRPr kumimoji="0" lang="en-US" sz="1200" b="0" i="0" u="none" strike="noStrike" cap="none" normalizeH="0" baseline="0" smtClean="0">
                  <a:ln>
                    <a:noFill/>
                  </a:ln>
                  <a:solidFill>
                    <a:schemeClr val="tx1"/>
                  </a:solidFill>
                  <a:effectLst/>
                  <a:latin typeface="Baskerville"/>
                  <a:cs typeface="Baskerville"/>
                </a:endParaRPr>
              </a:p>
            </p:txBody>
          </p:sp>
          <p:sp>
            <p:nvSpPr>
              <p:cNvPr id="307" name="Freeform 123"/>
              <p:cNvSpPr>
                <a:spLocks noEditPoints="1"/>
              </p:cNvSpPr>
              <p:nvPr/>
            </p:nvSpPr>
            <p:spPr bwMode="auto">
              <a:xfrm>
                <a:off x="4370718" y="4905375"/>
                <a:ext cx="73025" cy="200025"/>
              </a:xfrm>
              <a:custGeom>
                <a:avLst/>
                <a:gdLst/>
                <a:ahLst/>
                <a:cxnLst>
                  <a:cxn ang="0">
                    <a:pos x="233" y="33"/>
                  </a:cxn>
                  <a:cxn ang="0">
                    <a:pos x="233" y="767"/>
                  </a:cxn>
                  <a:cxn ang="0">
                    <a:pos x="200" y="800"/>
                  </a:cxn>
                  <a:cxn ang="0">
                    <a:pos x="167" y="767"/>
                  </a:cxn>
                  <a:cxn ang="0">
                    <a:pos x="167" y="33"/>
                  </a:cxn>
                  <a:cxn ang="0">
                    <a:pos x="200" y="0"/>
                  </a:cxn>
                  <a:cxn ang="0">
                    <a:pos x="233" y="33"/>
                  </a:cxn>
                  <a:cxn ang="0">
                    <a:pos x="400" y="700"/>
                  </a:cxn>
                  <a:cxn ang="0">
                    <a:pos x="200" y="1100"/>
                  </a:cxn>
                  <a:cxn ang="0">
                    <a:pos x="0" y="700"/>
                  </a:cxn>
                  <a:cxn ang="0">
                    <a:pos x="400" y="700"/>
                  </a:cxn>
                </a:cxnLst>
                <a:rect l="0" t="0" r="r" b="b"/>
                <a:pathLst>
                  <a:path w="400" h="1100">
                    <a:moveTo>
                      <a:pt x="233" y="33"/>
                    </a:moveTo>
                    <a:lnTo>
                      <a:pt x="233" y="767"/>
                    </a:lnTo>
                    <a:cubicBezTo>
                      <a:pt x="233" y="785"/>
                      <a:pt x="219" y="800"/>
                      <a:pt x="200" y="800"/>
                    </a:cubicBezTo>
                    <a:cubicBezTo>
                      <a:pt x="182" y="800"/>
                      <a:pt x="167" y="785"/>
                      <a:pt x="167" y="767"/>
                    </a:cubicBezTo>
                    <a:lnTo>
                      <a:pt x="167" y="33"/>
                    </a:lnTo>
                    <a:cubicBezTo>
                      <a:pt x="167" y="15"/>
                      <a:pt x="182" y="0"/>
                      <a:pt x="200" y="0"/>
                    </a:cubicBezTo>
                    <a:cubicBezTo>
                      <a:pt x="219" y="0"/>
                      <a:pt x="233" y="15"/>
                      <a:pt x="233" y="33"/>
                    </a:cubicBezTo>
                    <a:close/>
                    <a:moveTo>
                      <a:pt x="400" y="700"/>
                    </a:moveTo>
                    <a:lnTo>
                      <a:pt x="200" y="1100"/>
                    </a:lnTo>
                    <a:lnTo>
                      <a:pt x="0" y="700"/>
                    </a:lnTo>
                    <a:lnTo>
                      <a:pt x="400" y="700"/>
                    </a:lnTo>
                    <a:close/>
                  </a:path>
                </a:pathLst>
              </a:custGeom>
              <a:solidFill>
                <a:srgbClr val="000000"/>
              </a:solidFill>
              <a:ln w="1"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09" name="Rectangle 139"/>
              <p:cNvSpPr>
                <a:spLocks noChangeArrowheads="1"/>
              </p:cNvSpPr>
              <p:nvPr/>
            </p:nvSpPr>
            <p:spPr bwMode="auto">
              <a:xfrm>
                <a:off x="3140992" y="5141912"/>
                <a:ext cx="1086085"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Baskerville"/>
                    <a:cs typeface="Baskerville"/>
                  </a:rPr>
                  <a:t>Source packets</a:t>
                </a:r>
                <a:endParaRPr kumimoji="0" lang="en-US" sz="1200" b="0" i="0" u="none" strike="noStrike" cap="none" normalizeH="0" baseline="0" dirty="0" smtClean="0">
                  <a:ln>
                    <a:noFill/>
                  </a:ln>
                  <a:solidFill>
                    <a:schemeClr val="tx1"/>
                  </a:solidFill>
                  <a:effectLst/>
                  <a:latin typeface="Baskerville"/>
                  <a:cs typeface="Baskerville"/>
                </a:endParaRPr>
              </a:p>
            </p:txBody>
          </p:sp>
          <p:sp>
            <p:nvSpPr>
              <p:cNvPr id="310" name="Line 140"/>
              <p:cNvSpPr>
                <a:spLocks noChangeShapeType="1"/>
              </p:cNvSpPr>
              <p:nvPr/>
            </p:nvSpPr>
            <p:spPr bwMode="auto">
              <a:xfrm>
                <a:off x="4358018" y="5121275"/>
                <a:ext cx="1588" cy="287338"/>
              </a:xfrm>
              <a:prstGeom prst="line">
                <a:avLst/>
              </a:prstGeom>
              <a:noFill/>
              <a:ln w="23" cap="flat">
                <a:solidFill>
                  <a:srgbClr val="B2B2B2"/>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11" name="Oval 236"/>
              <p:cNvSpPr>
                <a:spLocks noChangeArrowheads="1"/>
              </p:cNvSpPr>
              <p:nvPr/>
            </p:nvSpPr>
            <p:spPr bwMode="auto">
              <a:xfrm>
                <a:off x="4342143" y="3200400"/>
                <a:ext cx="127000" cy="1644650"/>
              </a:xfrm>
              <a:prstGeom prst="ellipse">
                <a:avLst/>
              </a:prstGeom>
              <a:noFill/>
              <a:ln w="6" cap="rnd">
                <a:solidFill>
                  <a:srgbClr val="003399"/>
                </a:solidFill>
                <a:prstDash val="solid"/>
                <a:round/>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sp>
          <p:nvSpPr>
            <p:cNvPr id="313" name="Rectangle 125"/>
            <p:cNvSpPr>
              <a:spLocks noChangeArrowheads="1"/>
            </p:cNvSpPr>
            <p:nvPr/>
          </p:nvSpPr>
          <p:spPr bwMode="auto">
            <a:xfrm>
              <a:off x="3414681" y="5564385"/>
              <a:ext cx="1992883"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Baskerville"/>
                  <a:cs typeface="Baskerville"/>
                </a:rPr>
                <a:t>Packet</a:t>
              </a:r>
              <a:r>
                <a:rPr kumimoji="0" lang="en-US" sz="1200" b="1" i="0" u="none" strike="noStrike" cap="none" normalizeH="0" dirty="0" smtClean="0">
                  <a:ln>
                    <a:noFill/>
                  </a:ln>
                  <a:solidFill>
                    <a:srgbClr val="000000"/>
                  </a:solidFill>
                  <a:effectLst/>
                  <a:latin typeface="Baskerville"/>
                  <a:cs typeface="Baskerville"/>
                </a:rPr>
                <a:t> </a:t>
              </a:r>
              <a:r>
                <a:rPr lang="en-US" sz="1200" b="1" dirty="0" smtClean="0">
                  <a:solidFill>
                    <a:srgbClr val="000000"/>
                  </a:solidFill>
                  <a:latin typeface="Baskerville"/>
                  <a:cs typeface="Baskerville"/>
                </a:rPr>
                <a:t>1 for source block 2</a:t>
              </a:r>
              <a:endParaRPr kumimoji="0" lang="en-US" sz="1200" b="0" i="0" u="none" strike="noStrike" cap="none" normalizeH="0" baseline="0" dirty="0" smtClean="0">
                <a:ln>
                  <a:noFill/>
                </a:ln>
                <a:solidFill>
                  <a:schemeClr val="tx1"/>
                </a:solidFill>
                <a:effectLst/>
                <a:latin typeface="Baskerville"/>
                <a:cs typeface="Baskerville"/>
              </a:endParaRPr>
            </a:p>
          </p:txBody>
        </p:sp>
      </p:grpSp>
      <p:sp>
        <p:nvSpPr>
          <p:cNvPr id="6" name="Foliennummernplatzhalter 5"/>
          <p:cNvSpPr>
            <a:spLocks noGrp="1"/>
          </p:cNvSpPr>
          <p:nvPr>
            <p:ph type="sldNum" sz="quarter" idx="4"/>
          </p:nvPr>
        </p:nvSpPr>
        <p:spPr/>
        <p:txBody>
          <a:bodyPr/>
          <a:lstStyle/>
          <a:p>
            <a:fld id="{D4EABEBA-CB0E-0E48-9AC1-74C7372C6EC6}" type="slidenum">
              <a:rPr lang="en-US" smtClean="0"/>
              <a:pPr/>
              <a:t>22</a:t>
            </a:fld>
            <a:endParaRPr lang="en-US" dirty="0"/>
          </a:p>
        </p:txBody>
      </p:sp>
    </p:spTree>
    <p:extLst>
      <p:ext uri="{BB962C8B-B14F-4D97-AF65-F5344CB8AC3E}">
        <p14:creationId xmlns:p14="http://schemas.microsoft.com/office/powerpoint/2010/main" val="317536186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AutoShape 4"/>
          <p:cNvSpPr>
            <a:spLocks noChangeAspect="1" noChangeArrowheads="1" noTextEdit="1"/>
          </p:cNvSpPr>
          <p:nvPr/>
        </p:nvSpPr>
        <p:spPr bwMode="auto">
          <a:xfrm>
            <a:off x="1026787" y="1225550"/>
            <a:ext cx="6675438" cy="4784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Baskerville"/>
              <a:cs typeface="Baskerville"/>
            </a:endParaRPr>
          </a:p>
        </p:txBody>
      </p:sp>
      <p:sp>
        <p:nvSpPr>
          <p:cNvPr id="229" name="Rectangle 2"/>
          <p:cNvSpPr>
            <a:spLocks noGrp="1" noChangeArrowheads="1"/>
          </p:cNvSpPr>
          <p:nvPr>
            <p:ph type="title"/>
          </p:nvPr>
        </p:nvSpPr>
        <p:spPr>
          <a:xfrm>
            <a:off x="276225" y="269875"/>
            <a:ext cx="8591550" cy="446088"/>
          </a:xfrm>
        </p:spPr>
        <p:txBody>
          <a:bodyPr>
            <a:noAutofit/>
          </a:bodyPr>
          <a:lstStyle/>
          <a:p>
            <a:pPr lvl="0" algn="ctr">
              <a:defRPr/>
            </a:pPr>
            <a:r>
              <a:rPr lang="en-US" sz="2800" dirty="0" smtClean="0">
                <a:solidFill>
                  <a:srgbClr val="000000"/>
                </a:solidFill>
                <a:latin typeface="Baskerville"/>
                <a:cs typeface="Baskerville"/>
              </a:rPr>
              <a:t>Sub-block receiving</a:t>
            </a:r>
          </a:p>
        </p:txBody>
      </p:sp>
      <p:grpSp>
        <p:nvGrpSpPr>
          <p:cNvPr id="19" name="Group 18"/>
          <p:cNvGrpSpPr/>
          <p:nvPr/>
        </p:nvGrpSpPr>
        <p:grpSpPr>
          <a:xfrm>
            <a:off x="281066" y="2141308"/>
            <a:ext cx="8581869" cy="707886"/>
            <a:chOff x="440916" y="1143473"/>
            <a:chExt cx="8581869" cy="707886"/>
          </a:xfrm>
        </p:grpSpPr>
        <p:sp>
          <p:nvSpPr>
            <p:cNvPr id="16" name="TextBox 15"/>
            <p:cNvSpPr txBox="1"/>
            <p:nvPr/>
          </p:nvSpPr>
          <p:spPr>
            <a:xfrm>
              <a:off x="440916" y="1143473"/>
              <a:ext cx="3423358" cy="707886"/>
            </a:xfrm>
            <a:prstGeom prst="rect">
              <a:avLst/>
            </a:prstGeom>
            <a:noFill/>
          </p:spPr>
          <p:txBody>
            <a:bodyPr wrap="none" rtlCol="0">
              <a:spAutoFit/>
            </a:bodyPr>
            <a:lstStyle/>
            <a:p>
              <a:pPr algn="ctr"/>
              <a:r>
                <a:rPr lang="en-US" sz="2000" dirty="0" smtClean="0">
                  <a:latin typeface="Baskerville"/>
                  <a:cs typeface="Baskerville"/>
                </a:rPr>
                <a:t>UE with less available memory</a:t>
              </a:r>
            </a:p>
            <a:p>
              <a:pPr algn="ctr"/>
              <a:r>
                <a:rPr lang="en-US" sz="2000" dirty="0" smtClean="0">
                  <a:latin typeface="Baskerville"/>
                  <a:cs typeface="Baskerville"/>
                </a:rPr>
                <a:t>Decode one sub-block at a time</a:t>
              </a:r>
              <a:endParaRPr lang="en-US" sz="2000" dirty="0">
                <a:latin typeface="Baskerville"/>
                <a:cs typeface="Baskerville"/>
              </a:endParaRPr>
            </a:p>
          </p:txBody>
        </p:sp>
        <p:sp>
          <p:nvSpPr>
            <p:cNvPr id="164" name="TextBox 163"/>
            <p:cNvSpPr txBox="1"/>
            <p:nvPr/>
          </p:nvSpPr>
          <p:spPr>
            <a:xfrm>
              <a:off x="4014458" y="1143473"/>
              <a:ext cx="5008327" cy="707886"/>
            </a:xfrm>
            <a:prstGeom prst="rect">
              <a:avLst/>
            </a:prstGeom>
            <a:noFill/>
          </p:spPr>
          <p:txBody>
            <a:bodyPr wrap="none" rtlCol="0">
              <a:spAutoFit/>
            </a:bodyPr>
            <a:lstStyle/>
            <a:p>
              <a:pPr algn="ctr"/>
              <a:r>
                <a:rPr lang="en-US" sz="2000" dirty="0" smtClean="0">
                  <a:latin typeface="Baskerville"/>
                  <a:cs typeface="Baskerville"/>
                </a:rPr>
                <a:t>UE with more available memory</a:t>
              </a:r>
            </a:p>
            <a:p>
              <a:pPr algn="ctr"/>
              <a:r>
                <a:rPr lang="en-US" sz="2000" dirty="0" smtClean="0">
                  <a:latin typeface="Baskerville"/>
                  <a:cs typeface="Baskerville"/>
                </a:rPr>
                <a:t>Decode all sub-blocks of source block at a time</a:t>
              </a:r>
              <a:endParaRPr lang="en-US" sz="2000" dirty="0">
                <a:latin typeface="Baskerville"/>
                <a:cs typeface="Baskerville"/>
              </a:endParaRPr>
            </a:p>
          </p:txBody>
        </p:sp>
      </p:grpSp>
      <p:grpSp>
        <p:nvGrpSpPr>
          <p:cNvPr id="17" name="Group 16"/>
          <p:cNvGrpSpPr/>
          <p:nvPr/>
        </p:nvGrpSpPr>
        <p:grpSpPr>
          <a:xfrm>
            <a:off x="5826957" y="3315506"/>
            <a:ext cx="1589414" cy="315913"/>
            <a:chOff x="6280725" y="2460793"/>
            <a:chExt cx="1589414" cy="315913"/>
          </a:xfrm>
        </p:grpSpPr>
        <p:grpSp>
          <p:nvGrpSpPr>
            <p:cNvPr id="170" name="Group 34"/>
            <p:cNvGrpSpPr>
              <a:grpSpLocks/>
            </p:cNvGrpSpPr>
            <p:nvPr/>
          </p:nvGrpSpPr>
          <p:grpSpPr bwMode="auto">
            <a:xfrm>
              <a:off x="6280725" y="2460793"/>
              <a:ext cx="522613" cy="315913"/>
              <a:chOff x="988" y="1739"/>
              <a:chExt cx="636" cy="188"/>
            </a:xfrm>
            <a:solidFill>
              <a:srgbClr val="FF9900"/>
            </a:solidFill>
          </p:grpSpPr>
          <p:sp>
            <p:nvSpPr>
              <p:cNvPr id="171" name="Rectangle 32"/>
              <p:cNvSpPr>
                <a:spLocks noChangeArrowheads="1"/>
              </p:cNvSpPr>
              <p:nvPr/>
            </p:nvSpPr>
            <p:spPr bwMode="auto">
              <a:xfrm>
                <a:off x="988" y="1739"/>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172" name="Rectangle 33"/>
              <p:cNvSpPr>
                <a:spLocks noChangeArrowheads="1"/>
              </p:cNvSpPr>
              <p:nvPr/>
            </p:nvSpPr>
            <p:spPr bwMode="auto">
              <a:xfrm>
                <a:off x="988" y="1739"/>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173" name="Group 34"/>
            <p:cNvGrpSpPr>
              <a:grpSpLocks/>
            </p:cNvGrpSpPr>
            <p:nvPr/>
          </p:nvGrpSpPr>
          <p:grpSpPr bwMode="auto">
            <a:xfrm>
              <a:off x="6814125" y="2460793"/>
              <a:ext cx="522613" cy="315913"/>
              <a:chOff x="988" y="1739"/>
              <a:chExt cx="636" cy="188"/>
            </a:xfrm>
            <a:solidFill>
              <a:srgbClr val="FFFF00"/>
            </a:solidFill>
          </p:grpSpPr>
          <p:sp>
            <p:nvSpPr>
              <p:cNvPr id="174" name="Rectangle 32"/>
              <p:cNvSpPr>
                <a:spLocks noChangeArrowheads="1"/>
              </p:cNvSpPr>
              <p:nvPr/>
            </p:nvSpPr>
            <p:spPr bwMode="auto">
              <a:xfrm>
                <a:off x="988" y="1739"/>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175" name="Rectangle 33"/>
              <p:cNvSpPr>
                <a:spLocks noChangeArrowheads="1"/>
              </p:cNvSpPr>
              <p:nvPr/>
            </p:nvSpPr>
            <p:spPr bwMode="auto">
              <a:xfrm>
                <a:off x="988" y="1739"/>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176" name="Group 34"/>
            <p:cNvGrpSpPr>
              <a:grpSpLocks/>
            </p:cNvGrpSpPr>
            <p:nvPr/>
          </p:nvGrpSpPr>
          <p:grpSpPr bwMode="auto">
            <a:xfrm>
              <a:off x="7335200" y="2460793"/>
              <a:ext cx="534939" cy="315913"/>
              <a:chOff x="973" y="1739"/>
              <a:chExt cx="651" cy="188"/>
            </a:xfrm>
            <a:solidFill>
              <a:srgbClr val="FF709E"/>
            </a:solidFill>
          </p:grpSpPr>
          <p:sp>
            <p:nvSpPr>
              <p:cNvPr id="177" name="Rectangle 32"/>
              <p:cNvSpPr>
                <a:spLocks noChangeArrowheads="1"/>
              </p:cNvSpPr>
              <p:nvPr/>
            </p:nvSpPr>
            <p:spPr bwMode="auto">
              <a:xfrm>
                <a:off x="988" y="1739"/>
                <a:ext cx="636" cy="1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178" name="Rectangle 33"/>
              <p:cNvSpPr>
                <a:spLocks noChangeArrowheads="1"/>
              </p:cNvSpPr>
              <p:nvPr/>
            </p:nvSpPr>
            <p:spPr bwMode="auto">
              <a:xfrm>
                <a:off x="973" y="1739"/>
                <a:ext cx="636" cy="188"/>
              </a:xfrm>
              <a:prstGeom prst="rect">
                <a:avLst/>
              </a:prstGeom>
              <a:grp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grpSp>
        <p:nvGrpSpPr>
          <p:cNvPr id="21" name="Group 20"/>
          <p:cNvGrpSpPr/>
          <p:nvPr/>
        </p:nvGrpSpPr>
        <p:grpSpPr>
          <a:xfrm>
            <a:off x="1122615" y="4101140"/>
            <a:ext cx="6898771" cy="615553"/>
            <a:chOff x="1068965" y="3103305"/>
            <a:chExt cx="6898771" cy="615553"/>
          </a:xfrm>
        </p:grpSpPr>
        <p:sp>
          <p:nvSpPr>
            <p:cNvPr id="2183" name="Rectangle 135"/>
            <p:cNvSpPr>
              <a:spLocks noChangeArrowheads="1"/>
            </p:cNvSpPr>
            <p:nvPr/>
          </p:nvSpPr>
          <p:spPr bwMode="auto">
            <a:xfrm>
              <a:off x="1068965" y="3103305"/>
              <a:ext cx="2167260" cy="6155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Baskerville"/>
                  <a:cs typeface="Baskerville"/>
                </a:rPr>
                <a:t>RAM to decode one</a:t>
              </a:r>
            </a:p>
            <a:p>
              <a:pPr marL="0" marR="0" lvl="0" indent="0" algn="ctr" defTabSz="914400" rtl="0" eaLnBrk="1" fontAlgn="base" latinLnBrk="0" hangingPunct="1">
                <a:lnSpc>
                  <a:spcPct val="100000"/>
                </a:lnSpc>
                <a:spcBef>
                  <a:spcPct val="0"/>
                </a:spcBef>
                <a:spcAft>
                  <a:spcPct val="0"/>
                </a:spcAft>
                <a:buClrTx/>
                <a:buSzTx/>
                <a:buFontTx/>
                <a:buNone/>
                <a:tabLst/>
              </a:pPr>
              <a:r>
                <a:rPr lang="en-US" sz="2000" dirty="0">
                  <a:solidFill>
                    <a:srgbClr val="000000"/>
                  </a:solidFill>
                  <a:latin typeface="Baskerville"/>
                  <a:cs typeface="Baskerville"/>
                </a:rPr>
                <a:t>s</a:t>
              </a:r>
              <a:r>
                <a:rPr kumimoji="0" lang="en-US" sz="2000" i="0" u="none" strike="noStrike" cap="none" normalizeH="0" baseline="0" dirty="0" smtClean="0">
                  <a:ln>
                    <a:noFill/>
                  </a:ln>
                  <a:solidFill>
                    <a:srgbClr val="000000"/>
                  </a:solidFill>
                  <a:effectLst/>
                  <a:latin typeface="Baskerville"/>
                  <a:cs typeface="Baskerville"/>
                </a:rPr>
                <a:t>ub-block</a:t>
              </a:r>
              <a:endParaRPr kumimoji="0" lang="en-US" sz="2000" i="0" u="none" strike="noStrike" cap="none" normalizeH="0" baseline="0" dirty="0" smtClean="0">
                <a:ln>
                  <a:noFill/>
                </a:ln>
                <a:solidFill>
                  <a:schemeClr val="tx1"/>
                </a:solidFill>
                <a:effectLst/>
                <a:latin typeface="Baskerville"/>
                <a:cs typeface="Baskerville"/>
              </a:endParaRPr>
            </a:p>
          </p:txBody>
        </p:sp>
        <p:sp>
          <p:nvSpPr>
            <p:cNvPr id="181" name="Rectangle 135"/>
            <p:cNvSpPr>
              <a:spLocks noChangeArrowheads="1"/>
            </p:cNvSpPr>
            <p:nvPr/>
          </p:nvSpPr>
          <p:spPr bwMode="auto">
            <a:xfrm>
              <a:off x="5069507" y="3103305"/>
              <a:ext cx="2898229" cy="6155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Baskerville"/>
                  <a:cs typeface="Baskerville"/>
                </a:rPr>
                <a:t>RAM to decode all</a:t>
              </a:r>
            </a:p>
            <a:p>
              <a:pPr marL="0" marR="0" lvl="0" indent="0" algn="ctr" defTabSz="914400" rtl="0" eaLnBrk="1" fontAlgn="base" latinLnBrk="0" hangingPunct="1">
                <a:lnSpc>
                  <a:spcPct val="100000"/>
                </a:lnSpc>
                <a:spcBef>
                  <a:spcPct val="0"/>
                </a:spcBef>
                <a:spcAft>
                  <a:spcPct val="0"/>
                </a:spcAft>
                <a:buClrTx/>
                <a:buSzTx/>
                <a:buFontTx/>
                <a:buNone/>
                <a:tabLst/>
              </a:pPr>
              <a:r>
                <a:rPr lang="en-US" sz="2000" dirty="0">
                  <a:solidFill>
                    <a:srgbClr val="000000"/>
                  </a:solidFill>
                  <a:latin typeface="Baskerville"/>
                  <a:cs typeface="Baskerville"/>
                </a:rPr>
                <a:t>s</a:t>
              </a:r>
              <a:r>
                <a:rPr kumimoji="0" lang="en-US" sz="2000" i="0" u="none" strike="noStrike" cap="none" normalizeH="0" baseline="0" dirty="0" smtClean="0">
                  <a:ln>
                    <a:noFill/>
                  </a:ln>
                  <a:solidFill>
                    <a:srgbClr val="000000"/>
                  </a:solidFill>
                  <a:effectLst/>
                  <a:latin typeface="Baskerville"/>
                  <a:cs typeface="Baskerville"/>
                </a:rPr>
                <a:t>ub-blocks of a source block</a:t>
              </a:r>
              <a:endParaRPr kumimoji="0" lang="en-US" sz="2000" i="0" u="none" strike="noStrike" cap="none" normalizeH="0" baseline="0" dirty="0" smtClean="0">
                <a:ln>
                  <a:noFill/>
                </a:ln>
                <a:solidFill>
                  <a:schemeClr val="tx1"/>
                </a:solidFill>
                <a:effectLst/>
                <a:latin typeface="Baskerville"/>
                <a:cs typeface="Baskerville"/>
              </a:endParaRPr>
            </a:p>
          </p:txBody>
        </p:sp>
      </p:grpSp>
      <p:sp>
        <p:nvSpPr>
          <p:cNvPr id="187" name="Rectangle 32"/>
          <p:cNvSpPr>
            <a:spLocks noChangeArrowheads="1"/>
          </p:cNvSpPr>
          <p:nvPr/>
        </p:nvSpPr>
        <p:spPr bwMode="auto">
          <a:xfrm>
            <a:off x="1734249" y="3315506"/>
            <a:ext cx="522613" cy="31591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188" name="Rectangle 32"/>
          <p:cNvSpPr>
            <a:spLocks noChangeArrowheads="1"/>
          </p:cNvSpPr>
          <p:nvPr/>
        </p:nvSpPr>
        <p:spPr bwMode="auto">
          <a:xfrm>
            <a:off x="5312548" y="3315506"/>
            <a:ext cx="522613" cy="31591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 name="Foliennummernplatzhalter 1"/>
          <p:cNvSpPr>
            <a:spLocks noGrp="1"/>
          </p:cNvSpPr>
          <p:nvPr>
            <p:ph type="sldNum" sz="quarter" idx="4"/>
          </p:nvPr>
        </p:nvSpPr>
        <p:spPr/>
        <p:txBody>
          <a:bodyPr/>
          <a:lstStyle/>
          <a:p>
            <a:fld id="{D4EABEBA-CB0E-0E48-9AC1-74C7372C6EC6}" type="slidenum">
              <a:rPr lang="en-US" smtClean="0"/>
              <a:pPr/>
              <a:t>23</a:t>
            </a:fld>
            <a:endParaRPr lang="en-US" dirty="0"/>
          </a:p>
        </p:txBody>
      </p:sp>
    </p:spTree>
    <p:extLst>
      <p:ext uri="{BB962C8B-B14F-4D97-AF65-F5344CB8AC3E}">
        <p14:creationId xmlns:p14="http://schemas.microsoft.com/office/powerpoint/2010/main" val="204918882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9965" y="97977"/>
            <a:ext cx="7984071" cy="767581"/>
          </a:xfrm>
        </p:spPr>
        <p:txBody>
          <a:bodyPr>
            <a:normAutofit/>
          </a:bodyPr>
          <a:lstStyle/>
          <a:p>
            <a:pPr algn="ctr"/>
            <a:r>
              <a:rPr lang="en-US" sz="2800" dirty="0">
                <a:latin typeface="Baskerville"/>
                <a:cs typeface="Baskerville"/>
              </a:rPr>
              <a:t>Low memory decoding </a:t>
            </a:r>
            <a:r>
              <a:rPr lang="en-US" sz="2800" dirty="0" smtClean="0">
                <a:latin typeface="Baskerville"/>
                <a:cs typeface="Baskerville"/>
              </a:rPr>
              <a:t>example</a:t>
            </a:r>
            <a:endParaRPr lang="en-US" sz="2800" dirty="0">
              <a:latin typeface="Baskerville"/>
              <a:cs typeface="Baskerville"/>
            </a:endParaRPr>
          </a:p>
        </p:txBody>
      </p:sp>
      <p:sp>
        <p:nvSpPr>
          <p:cNvPr id="3" name="Inhaltsplatzhalter 2"/>
          <p:cNvSpPr>
            <a:spLocks noGrp="1"/>
          </p:cNvSpPr>
          <p:nvPr>
            <p:ph idx="4294967295"/>
          </p:nvPr>
        </p:nvSpPr>
        <p:spPr>
          <a:xfrm>
            <a:off x="228600" y="912570"/>
            <a:ext cx="8839200" cy="5486400"/>
          </a:xfrm>
          <a:prstGeom prst="rect">
            <a:avLst/>
          </a:prstGeom>
        </p:spPr>
        <p:txBody>
          <a:bodyPr>
            <a:normAutofit/>
          </a:bodyPr>
          <a:lstStyle/>
          <a:p>
            <a:pPr>
              <a:lnSpc>
                <a:spcPct val="120000"/>
              </a:lnSpc>
              <a:spcBef>
                <a:spcPts val="300"/>
              </a:spcBef>
            </a:pPr>
            <a:r>
              <a:rPr lang="en-US" sz="2800" dirty="0" smtClean="0">
                <a:solidFill>
                  <a:srgbClr val="000000"/>
                </a:solidFill>
                <a:latin typeface="Baskerville"/>
                <a:cs typeface="Baskerville"/>
              </a:rPr>
              <a:t>Overall configuration</a:t>
            </a:r>
          </a:p>
          <a:p>
            <a:pPr lvl="1">
              <a:lnSpc>
                <a:spcPct val="120000"/>
              </a:lnSpc>
              <a:spcBef>
                <a:spcPts val="300"/>
              </a:spcBef>
            </a:pPr>
            <a:r>
              <a:rPr lang="en-US" sz="2400" dirty="0" smtClean="0">
                <a:solidFill>
                  <a:srgbClr val="000000"/>
                </a:solidFill>
                <a:latin typeface="Baskerville"/>
                <a:cs typeface="Baskerville"/>
              </a:rPr>
              <a:t>128 </a:t>
            </a:r>
            <a:r>
              <a:rPr lang="en-US" sz="2400" dirty="0">
                <a:solidFill>
                  <a:srgbClr val="000000"/>
                </a:solidFill>
                <a:latin typeface="Baskerville"/>
                <a:cs typeface="Baskerville"/>
              </a:rPr>
              <a:t>MB file partitioned into 13 source </a:t>
            </a:r>
            <a:r>
              <a:rPr lang="en-US" sz="2400" dirty="0" smtClean="0">
                <a:solidFill>
                  <a:srgbClr val="000000"/>
                </a:solidFill>
                <a:latin typeface="Baskerville"/>
                <a:cs typeface="Baskerville"/>
              </a:rPr>
              <a:t>blocks</a:t>
            </a:r>
          </a:p>
          <a:p>
            <a:pPr lvl="1">
              <a:lnSpc>
                <a:spcPct val="120000"/>
              </a:lnSpc>
              <a:spcBef>
                <a:spcPts val="300"/>
              </a:spcBef>
            </a:pPr>
            <a:r>
              <a:rPr lang="en-US" sz="2400" dirty="0" smtClean="0">
                <a:solidFill>
                  <a:srgbClr val="000000"/>
                </a:solidFill>
                <a:latin typeface="Baskerville"/>
                <a:cs typeface="Baskerville"/>
              </a:rPr>
              <a:t>20% loss</a:t>
            </a:r>
          </a:p>
          <a:p>
            <a:pPr>
              <a:lnSpc>
                <a:spcPct val="120000"/>
              </a:lnSpc>
              <a:spcBef>
                <a:spcPts val="300"/>
              </a:spcBef>
            </a:pPr>
            <a:r>
              <a:rPr lang="en-US" sz="2800" dirty="0" smtClean="0">
                <a:solidFill>
                  <a:srgbClr val="000000"/>
                </a:solidFill>
                <a:latin typeface="Baskerville"/>
                <a:cs typeface="Baskerville"/>
              </a:rPr>
              <a:t>RS+LDPC</a:t>
            </a:r>
          </a:p>
          <a:p>
            <a:pPr lvl="1">
              <a:lnSpc>
                <a:spcPct val="120000"/>
              </a:lnSpc>
              <a:spcBef>
                <a:spcPts val="300"/>
              </a:spcBef>
            </a:pPr>
            <a:r>
              <a:rPr lang="en-US" sz="2400" dirty="0" smtClean="0">
                <a:solidFill>
                  <a:srgbClr val="000000"/>
                </a:solidFill>
                <a:latin typeface="Baskerville"/>
                <a:cs typeface="Baskerville"/>
              </a:rPr>
              <a:t>Decode one source block at a time</a:t>
            </a:r>
          </a:p>
          <a:p>
            <a:pPr>
              <a:lnSpc>
                <a:spcPct val="120000"/>
              </a:lnSpc>
              <a:spcBef>
                <a:spcPts val="300"/>
              </a:spcBef>
            </a:pPr>
            <a:r>
              <a:rPr lang="en-US" sz="2800" dirty="0" smtClean="0">
                <a:solidFill>
                  <a:srgbClr val="000000"/>
                </a:solidFill>
                <a:latin typeface="Baskerville"/>
                <a:cs typeface="Baskerville"/>
              </a:rPr>
              <a:t>RFC 6330</a:t>
            </a:r>
          </a:p>
          <a:p>
            <a:pPr lvl="1">
              <a:lnSpc>
                <a:spcPct val="120000"/>
              </a:lnSpc>
              <a:spcBef>
                <a:spcPts val="300"/>
              </a:spcBef>
            </a:pPr>
            <a:r>
              <a:rPr lang="en-US" sz="2400" dirty="0" smtClean="0">
                <a:solidFill>
                  <a:srgbClr val="000000"/>
                </a:solidFill>
                <a:latin typeface="Baskerville"/>
                <a:cs typeface="Baskerville"/>
              </a:rPr>
              <a:t>Send using 41 sub-blocks per source block</a:t>
            </a:r>
          </a:p>
          <a:p>
            <a:pPr lvl="2">
              <a:lnSpc>
                <a:spcPct val="120000"/>
              </a:lnSpc>
              <a:spcBef>
                <a:spcPts val="300"/>
              </a:spcBef>
            </a:pPr>
            <a:r>
              <a:rPr lang="en-US" sz="2200" dirty="0" smtClean="0">
                <a:solidFill>
                  <a:srgbClr val="000000"/>
                </a:solidFill>
                <a:latin typeface="Baskerville"/>
                <a:cs typeface="Baskerville"/>
              </a:rPr>
              <a:t>each sub-block approximately 256 KB</a:t>
            </a:r>
          </a:p>
          <a:p>
            <a:pPr lvl="1">
              <a:lnSpc>
                <a:spcPct val="120000"/>
              </a:lnSpc>
              <a:spcBef>
                <a:spcPts val="300"/>
              </a:spcBef>
            </a:pPr>
            <a:r>
              <a:rPr lang="en-US" sz="2400" dirty="0" smtClean="0">
                <a:solidFill>
                  <a:srgbClr val="000000"/>
                </a:solidFill>
                <a:latin typeface="Baskerville"/>
                <a:cs typeface="Baskerville"/>
              </a:rPr>
              <a:t>Decode </a:t>
            </a:r>
            <a:r>
              <a:rPr lang="en-US" sz="2400" dirty="0">
                <a:solidFill>
                  <a:srgbClr val="000000"/>
                </a:solidFill>
                <a:latin typeface="Baskerville"/>
                <a:cs typeface="Baskerville"/>
              </a:rPr>
              <a:t>one sub-block at a time </a:t>
            </a:r>
            <a:endParaRPr lang="en-US" sz="2400" dirty="0" smtClean="0">
              <a:solidFill>
                <a:srgbClr val="000000"/>
              </a:solidFill>
              <a:latin typeface="Baskerville"/>
              <a:cs typeface="Baskerville"/>
            </a:endParaRPr>
          </a:p>
        </p:txBody>
      </p:sp>
      <p:sp>
        <p:nvSpPr>
          <p:cNvPr id="4" name="Foliennummernplatzhalter 3"/>
          <p:cNvSpPr>
            <a:spLocks noGrp="1"/>
          </p:cNvSpPr>
          <p:nvPr>
            <p:ph type="sldNum" sz="quarter" idx="4"/>
          </p:nvPr>
        </p:nvSpPr>
        <p:spPr/>
        <p:txBody>
          <a:bodyPr/>
          <a:lstStyle/>
          <a:p>
            <a:fld id="{D4EABEBA-CB0E-0E48-9AC1-74C7372C6EC6}" type="slidenum">
              <a:rPr lang="en-US" smtClean="0"/>
              <a:pPr/>
              <a:t>24</a:t>
            </a:fld>
            <a:endParaRPr lang="en-US" dirty="0"/>
          </a:p>
        </p:txBody>
      </p:sp>
    </p:spTree>
    <p:extLst>
      <p:ext uri="{BB962C8B-B14F-4D97-AF65-F5344CB8AC3E}">
        <p14:creationId xmlns:p14="http://schemas.microsoft.com/office/powerpoint/2010/main" val="12272393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latin typeface="Baskerville"/>
                <a:cs typeface="Baskerville"/>
              </a:rPr>
              <a:t>Low Latency Streaming</a:t>
            </a:r>
            <a:endParaRPr lang="en-US" dirty="0"/>
          </a:p>
        </p:txBody>
      </p:sp>
    </p:spTree>
    <p:extLst>
      <p:ext uri="{BB962C8B-B14F-4D97-AF65-F5344CB8AC3E}">
        <p14:creationId xmlns:p14="http://schemas.microsoft.com/office/powerpoint/2010/main" val="64874246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9965" y="97977"/>
            <a:ext cx="7984071" cy="767581"/>
          </a:xfrm>
        </p:spPr>
        <p:txBody>
          <a:bodyPr>
            <a:normAutofit/>
          </a:bodyPr>
          <a:lstStyle/>
          <a:p>
            <a:pPr algn="ctr"/>
            <a:r>
              <a:rPr lang="en-US" sz="2800" dirty="0" smtClean="0">
                <a:latin typeface="Baskerville"/>
                <a:cs typeface="Baskerville"/>
              </a:rPr>
              <a:t>Low latency live issue</a:t>
            </a:r>
            <a:endParaRPr lang="en-US" sz="2800" dirty="0">
              <a:latin typeface="Baskerville"/>
              <a:cs typeface="Baskerville"/>
            </a:endParaRPr>
          </a:p>
        </p:txBody>
      </p:sp>
      <p:sp>
        <p:nvSpPr>
          <p:cNvPr id="3" name="Inhaltsplatzhalter 2"/>
          <p:cNvSpPr>
            <a:spLocks noGrp="1"/>
          </p:cNvSpPr>
          <p:nvPr>
            <p:ph idx="4294967295"/>
          </p:nvPr>
        </p:nvSpPr>
        <p:spPr>
          <a:xfrm>
            <a:off x="228600" y="914400"/>
            <a:ext cx="8686800" cy="5486400"/>
          </a:xfrm>
          <a:prstGeom prst="rect">
            <a:avLst/>
          </a:prstGeom>
        </p:spPr>
        <p:txBody>
          <a:bodyPr>
            <a:normAutofit/>
          </a:bodyPr>
          <a:lstStyle/>
          <a:p>
            <a:pPr>
              <a:lnSpc>
                <a:spcPct val="120000"/>
              </a:lnSpc>
              <a:spcBef>
                <a:spcPts val="300"/>
              </a:spcBef>
            </a:pPr>
            <a:r>
              <a:rPr lang="en-US" sz="1800" dirty="0" smtClean="0">
                <a:solidFill>
                  <a:srgbClr val="000000"/>
                </a:solidFill>
                <a:latin typeface="Baskerville"/>
                <a:cs typeface="Baskerville"/>
              </a:rPr>
              <a:t>RS+LDPC provides poor support for low-</a:t>
            </a:r>
            <a:r>
              <a:rPr lang="en-US" sz="1800" dirty="0">
                <a:solidFill>
                  <a:srgbClr val="000000"/>
                </a:solidFill>
                <a:latin typeface="Baskerville"/>
                <a:cs typeface="Baskerville"/>
              </a:rPr>
              <a:t>latency </a:t>
            </a:r>
            <a:r>
              <a:rPr lang="en-US" sz="1800" dirty="0" smtClean="0">
                <a:solidFill>
                  <a:srgbClr val="000000"/>
                </a:solidFill>
                <a:latin typeface="Baskerville"/>
                <a:cs typeface="Baskerville"/>
              </a:rPr>
              <a:t>live (existing </a:t>
            </a:r>
            <a:r>
              <a:rPr lang="en-US" sz="1800" dirty="0" err="1" smtClean="0">
                <a:solidFill>
                  <a:srgbClr val="000000"/>
                </a:solidFill>
                <a:latin typeface="Baskerville"/>
                <a:cs typeface="Baskerville"/>
              </a:rPr>
              <a:t>eMBMS</a:t>
            </a:r>
            <a:r>
              <a:rPr lang="en-US" sz="1800" dirty="0" smtClean="0">
                <a:solidFill>
                  <a:srgbClr val="000000"/>
                </a:solidFill>
                <a:latin typeface="Baskerville"/>
                <a:cs typeface="Baskerville"/>
              </a:rPr>
              <a:t> feature)</a:t>
            </a:r>
          </a:p>
          <a:p>
            <a:pPr lvl="1">
              <a:lnSpc>
                <a:spcPct val="120000"/>
              </a:lnSpc>
              <a:spcBef>
                <a:spcPts val="300"/>
              </a:spcBef>
            </a:pPr>
            <a:r>
              <a:rPr lang="en-US" dirty="0" smtClean="0">
                <a:solidFill>
                  <a:srgbClr val="000000"/>
                </a:solidFill>
                <a:latin typeface="Baskerville"/>
                <a:cs typeface="Baskerville"/>
              </a:rPr>
              <a:t>Not strongly systematic code</a:t>
            </a:r>
          </a:p>
          <a:p>
            <a:pPr lvl="2">
              <a:lnSpc>
                <a:spcPct val="120000"/>
              </a:lnSpc>
              <a:spcBef>
                <a:spcPts val="300"/>
              </a:spcBef>
            </a:pPr>
            <a:r>
              <a:rPr lang="en-US" dirty="0" smtClean="0">
                <a:solidFill>
                  <a:srgbClr val="000000"/>
                </a:solidFill>
                <a:latin typeface="Baskerville"/>
                <a:cs typeface="Baskerville"/>
              </a:rPr>
              <a:t>Reception of random mix of generated source and repair required for reasonable and consistent overhead and decode speed performance</a:t>
            </a:r>
          </a:p>
          <a:p>
            <a:pPr lvl="1">
              <a:lnSpc>
                <a:spcPct val="120000"/>
              </a:lnSpc>
              <a:spcBef>
                <a:spcPts val="300"/>
              </a:spcBef>
            </a:pPr>
            <a:r>
              <a:rPr lang="en-US" dirty="0" smtClean="0">
                <a:solidFill>
                  <a:srgbClr val="000000"/>
                </a:solidFill>
                <a:latin typeface="Baskerville"/>
                <a:cs typeface="Baskerville"/>
              </a:rPr>
              <a:t>Sender must have entire source block and generate all repair symbols before sending random mix of source and repair symbols for source block</a:t>
            </a:r>
          </a:p>
          <a:p>
            <a:pPr lvl="2">
              <a:lnSpc>
                <a:spcPct val="120000"/>
              </a:lnSpc>
              <a:spcBef>
                <a:spcPts val="300"/>
              </a:spcBef>
            </a:pPr>
            <a:r>
              <a:rPr lang="en-US" dirty="0" smtClean="0">
                <a:solidFill>
                  <a:srgbClr val="000000"/>
                </a:solidFill>
                <a:latin typeface="Baskerville"/>
                <a:cs typeface="Baskerville"/>
              </a:rPr>
              <a:t>For low latency live streaming – doubles minimal end-to-end latency of solution where source symbols are sent prior to repair symbols</a:t>
            </a:r>
          </a:p>
          <a:p>
            <a:pPr>
              <a:lnSpc>
                <a:spcPct val="120000"/>
              </a:lnSpc>
              <a:spcBef>
                <a:spcPts val="300"/>
              </a:spcBef>
            </a:pPr>
            <a:r>
              <a:rPr lang="en-US" sz="1800" dirty="0" smtClean="0">
                <a:solidFill>
                  <a:srgbClr val="000000"/>
                </a:solidFill>
                <a:latin typeface="Baskerville"/>
                <a:cs typeface="Baskerville"/>
              </a:rPr>
              <a:t>RFC 5053 and RFC 6330 provide excellent support for low-latency live</a:t>
            </a:r>
          </a:p>
          <a:p>
            <a:pPr lvl="1">
              <a:lnSpc>
                <a:spcPct val="120000"/>
              </a:lnSpc>
              <a:spcBef>
                <a:spcPts val="300"/>
              </a:spcBef>
            </a:pPr>
            <a:r>
              <a:rPr lang="en-US" dirty="0" smtClean="0">
                <a:solidFill>
                  <a:srgbClr val="000000"/>
                </a:solidFill>
                <a:latin typeface="Baskerville"/>
                <a:cs typeface="Baskerville"/>
              </a:rPr>
              <a:t>Strongly systematic code</a:t>
            </a:r>
          </a:p>
          <a:p>
            <a:pPr lvl="2">
              <a:lnSpc>
                <a:spcPct val="120000"/>
              </a:lnSpc>
              <a:spcBef>
                <a:spcPts val="300"/>
              </a:spcBef>
            </a:pPr>
            <a:r>
              <a:rPr lang="en-US" dirty="0" smtClean="0">
                <a:solidFill>
                  <a:srgbClr val="000000"/>
                </a:solidFill>
                <a:latin typeface="Baskerville"/>
                <a:cs typeface="Baskerville"/>
              </a:rPr>
              <a:t>Received mix of source and repair not important for overhead and decode speed performance</a:t>
            </a:r>
          </a:p>
          <a:p>
            <a:pPr lvl="1">
              <a:lnSpc>
                <a:spcPct val="120000"/>
              </a:lnSpc>
              <a:spcBef>
                <a:spcPts val="300"/>
              </a:spcBef>
            </a:pPr>
            <a:r>
              <a:rPr lang="en-US" dirty="0" smtClean="0">
                <a:solidFill>
                  <a:srgbClr val="000000"/>
                </a:solidFill>
                <a:latin typeface="Baskerville"/>
                <a:cs typeface="Baskerville"/>
              </a:rPr>
              <a:t>Sender can start sending source symbols of source block before entire source block is available</a:t>
            </a:r>
          </a:p>
          <a:p>
            <a:pPr lvl="2">
              <a:lnSpc>
                <a:spcPct val="120000"/>
              </a:lnSpc>
              <a:spcBef>
                <a:spcPts val="300"/>
              </a:spcBef>
            </a:pPr>
            <a:r>
              <a:rPr lang="en-US" dirty="0" smtClean="0">
                <a:solidFill>
                  <a:srgbClr val="000000"/>
                </a:solidFill>
                <a:latin typeface="Baskerville"/>
                <a:cs typeface="Baskerville"/>
              </a:rPr>
              <a:t>For low latency live streaming – allows minimal end-to-end latency solution where source symbols are sent prior to repair symbols</a:t>
            </a:r>
          </a:p>
        </p:txBody>
      </p:sp>
      <p:sp>
        <p:nvSpPr>
          <p:cNvPr id="4" name="Foliennummernplatzhalter 3"/>
          <p:cNvSpPr>
            <a:spLocks noGrp="1"/>
          </p:cNvSpPr>
          <p:nvPr>
            <p:ph type="sldNum" sz="quarter" idx="4"/>
          </p:nvPr>
        </p:nvSpPr>
        <p:spPr/>
        <p:txBody>
          <a:bodyPr/>
          <a:lstStyle/>
          <a:p>
            <a:fld id="{D4EABEBA-CB0E-0E48-9AC1-74C7372C6EC6}" type="slidenum">
              <a:rPr lang="en-US" smtClean="0"/>
              <a:pPr/>
              <a:t>26</a:t>
            </a:fld>
            <a:endParaRPr lang="en-US" dirty="0"/>
          </a:p>
        </p:txBody>
      </p:sp>
    </p:spTree>
    <p:extLst>
      <p:ext uri="{BB962C8B-B14F-4D97-AF65-F5344CB8AC3E}">
        <p14:creationId xmlns:p14="http://schemas.microsoft.com/office/powerpoint/2010/main" val="1116079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Rectangle 2"/>
          <p:cNvSpPr>
            <a:spLocks noGrp="1" noChangeArrowheads="1"/>
          </p:cNvSpPr>
          <p:nvPr>
            <p:ph type="title"/>
          </p:nvPr>
        </p:nvSpPr>
        <p:spPr>
          <a:xfrm>
            <a:off x="276225" y="269875"/>
            <a:ext cx="8591550" cy="446088"/>
          </a:xfrm>
        </p:spPr>
        <p:txBody>
          <a:bodyPr>
            <a:noAutofit/>
          </a:bodyPr>
          <a:lstStyle/>
          <a:p>
            <a:pPr lvl="0" algn="ctr">
              <a:defRPr/>
            </a:pPr>
            <a:r>
              <a:rPr lang="en-US" sz="2800" dirty="0" smtClean="0">
                <a:solidFill>
                  <a:srgbClr val="000000"/>
                </a:solidFill>
                <a:latin typeface="Baskerville"/>
                <a:cs typeface="Baskerville"/>
              </a:rPr>
              <a:t>Sending strategy for low latency live</a:t>
            </a:r>
          </a:p>
        </p:txBody>
      </p:sp>
      <p:cxnSp>
        <p:nvCxnSpPr>
          <p:cNvPr id="5" name="Straight Arrow Connector 4"/>
          <p:cNvCxnSpPr/>
          <p:nvPr/>
        </p:nvCxnSpPr>
        <p:spPr>
          <a:xfrm>
            <a:off x="1213909" y="1886067"/>
            <a:ext cx="6667294" cy="0"/>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4351395" y="1456566"/>
            <a:ext cx="745717" cy="400110"/>
          </a:xfrm>
          <a:prstGeom prst="rect">
            <a:avLst/>
          </a:prstGeom>
          <a:noFill/>
        </p:spPr>
        <p:txBody>
          <a:bodyPr wrap="none" rtlCol="0">
            <a:spAutoFit/>
          </a:bodyPr>
          <a:lstStyle/>
          <a:p>
            <a:pPr algn="ctr"/>
            <a:r>
              <a:rPr lang="en-US" sz="2000" dirty="0" smtClean="0">
                <a:latin typeface="Baskerville"/>
                <a:cs typeface="Baskerville"/>
              </a:rPr>
              <a:t>Time</a:t>
            </a:r>
            <a:endParaRPr lang="en-US" sz="2000" dirty="0">
              <a:latin typeface="Baskerville"/>
              <a:cs typeface="Baskerville"/>
            </a:endParaRPr>
          </a:p>
        </p:txBody>
      </p:sp>
      <p:grpSp>
        <p:nvGrpSpPr>
          <p:cNvPr id="3" name="Group 2"/>
          <p:cNvGrpSpPr/>
          <p:nvPr/>
        </p:nvGrpSpPr>
        <p:grpSpPr>
          <a:xfrm>
            <a:off x="1197055" y="4636936"/>
            <a:ext cx="7711398" cy="1546309"/>
            <a:chOff x="1197055" y="3094900"/>
            <a:chExt cx="7711398" cy="1546309"/>
          </a:xfrm>
        </p:grpSpPr>
        <p:sp>
          <p:nvSpPr>
            <p:cNvPr id="16" name="TextBox 15"/>
            <p:cNvSpPr txBox="1"/>
            <p:nvPr/>
          </p:nvSpPr>
          <p:spPr>
            <a:xfrm>
              <a:off x="5135941" y="3317770"/>
              <a:ext cx="3772512" cy="1323439"/>
            </a:xfrm>
            <a:prstGeom prst="rect">
              <a:avLst/>
            </a:prstGeom>
            <a:noFill/>
          </p:spPr>
          <p:txBody>
            <a:bodyPr wrap="none" rtlCol="0">
              <a:spAutoFit/>
            </a:bodyPr>
            <a:lstStyle/>
            <a:p>
              <a:r>
                <a:rPr lang="en-US" sz="2000" dirty="0" err="1" smtClean="0">
                  <a:latin typeface="Baskerville"/>
                  <a:cs typeface="Baskerville"/>
                </a:rPr>
                <a:t>RaptorQ</a:t>
              </a:r>
              <a:r>
                <a:rPr lang="en-US" sz="2000" dirty="0" smtClean="0">
                  <a:latin typeface="Baskerville"/>
                  <a:cs typeface="Baskerville"/>
                </a:rPr>
                <a:t> sending strategy</a:t>
              </a:r>
            </a:p>
            <a:p>
              <a:r>
                <a:rPr lang="en-US" sz="2000" smtClean="0">
                  <a:latin typeface="Baskerville"/>
                  <a:cs typeface="Baskerville"/>
                </a:rPr>
                <a:t>Strongly systematic</a:t>
              </a:r>
              <a:endParaRPr lang="en-US" sz="2000" dirty="0" smtClean="0">
                <a:latin typeface="Baskerville"/>
                <a:cs typeface="Baskerville"/>
              </a:endParaRPr>
            </a:p>
            <a:p>
              <a:r>
                <a:rPr lang="en-US" sz="2000" dirty="0" smtClean="0">
                  <a:latin typeface="Baskerville"/>
                  <a:cs typeface="Baskerville"/>
                </a:rPr>
                <a:t>Send source and then repair</a:t>
              </a:r>
            </a:p>
            <a:p>
              <a:r>
                <a:rPr lang="en-US" sz="2000" dirty="0" smtClean="0">
                  <a:latin typeface="Baskerville"/>
                  <a:cs typeface="Baskerville"/>
                </a:rPr>
                <a:t>Provides minimum latency sending</a:t>
              </a:r>
              <a:endParaRPr lang="en-US" sz="2000" dirty="0">
                <a:latin typeface="Baskerville"/>
                <a:cs typeface="Baskerville"/>
              </a:endParaRPr>
            </a:p>
          </p:txBody>
        </p:sp>
        <p:grpSp>
          <p:nvGrpSpPr>
            <p:cNvPr id="10" name="Group 9"/>
            <p:cNvGrpSpPr/>
            <p:nvPr/>
          </p:nvGrpSpPr>
          <p:grpSpPr>
            <a:xfrm>
              <a:off x="1647622" y="3553283"/>
              <a:ext cx="1309869" cy="525107"/>
              <a:chOff x="6501142" y="3489788"/>
              <a:chExt cx="1309869" cy="525107"/>
            </a:xfrm>
          </p:grpSpPr>
          <p:sp>
            <p:nvSpPr>
              <p:cNvPr id="40" name="Rectangle 33"/>
              <p:cNvSpPr>
                <a:spLocks noChangeArrowheads="1"/>
              </p:cNvSpPr>
              <p:nvPr/>
            </p:nvSpPr>
            <p:spPr bwMode="auto">
              <a:xfrm>
                <a:off x="6501142" y="3489788"/>
                <a:ext cx="953505" cy="525107"/>
              </a:xfrm>
              <a:prstGeom prst="rect">
                <a:avLst/>
              </a:prstGeom>
              <a:solidFill>
                <a:srgbClr val="66FF99"/>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42" name="Rectangle 32"/>
              <p:cNvSpPr>
                <a:spLocks noChangeArrowheads="1"/>
              </p:cNvSpPr>
              <p:nvPr/>
            </p:nvSpPr>
            <p:spPr bwMode="auto">
              <a:xfrm>
                <a:off x="7456167" y="3489788"/>
                <a:ext cx="354844" cy="525107"/>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cxnSp>
          <p:nvCxnSpPr>
            <p:cNvPr id="12" name="Straight Arrow Connector 11"/>
            <p:cNvCxnSpPr/>
            <p:nvPr/>
          </p:nvCxnSpPr>
          <p:spPr>
            <a:xfrm flipH="1">
              <a:off x="1197055" y="3299096"/>
              <a:ext cx="426556"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67" name="TextBox 66"/>
            <p:cNvSpPr txBox="1"/>
            <p:nvPr/>
          </p:nvSpPr>
          <p:spPr>
            <a:xfrm>
              <a:off x="1612058" y="3094900"/>
              <a:ext cx="2592176" cy="400110"/>
            </a:xfrm>
            <a:prstGeom prst="rect">
              <a:avLst/>
            </a:prstGeom>
            <a:noFill/>
          </p:spPr>
          <p:txBody>
            <a:bodyPr wrap="none" rtlCol="0">
              <a:spAutoFit/>
            </a:bodyPr>
            <a:lstStyle/>
            <a:p>
              <a:pPr algn="ctr"/>
              <a:r>
                <a:rPr lang="en-US" sz="2000" dirty="0" err="1" smtClean="0">
                  <a:latin typeface="Baskerville"/>
                  <a:cs typeface="Baskerville"/>
                </a:rPr>
                <a:t>RaptorQ</a:t>
              </a:r>
              <a:r>
                <a:rPr lang="en-US" sz="2000" dirty="0" smtClean="0">
                  <a:latin typeface="Baskerville"/>
                  <a:cs typeface="Baskerville"/>
                </a:rPr>
                <a:t> sending delay</a:t>
              </a:r>
              <a:endParaRPr lang="en-US" sz="2000" dirty="0">
                <a:latin typeface="Baskerville"/>
                <a:cs typeface="Baskerville"/>
              </a:endParaRPr>
            </a:p>
          </p:txBody>
        </p:sp>
      </p:grpSp>
      <p:grpSp>
        <p:nvGrpSpPr>
          <p:cNvPr id="2" name="Group 1"/>
          <p:cNvGrpSpPr/>
          <p:nvPr/>
        </p:nvGrpSpPr>
        <p:grpSpPr>
          <a:xfrm>
            <a:off x="1197055" y="2788426"/>
            <a:ext cx="8016720" cy="1523494"/>
            <a:chOff x="1197055" y="4710618"/>
            <a:chExt cx="8016720" cy="1523494"/>
          </a:xfrm>
        </p:grpSpPr>
        <p:sp>
          <p:nvSpPr>
            <p:cNvPr id="164" name="TextBox 163"/>
            <p:cNvSpPr txBox="1"/>
            <p:nvPr/>
          </p:nvSpPr>
          <p:spPr>
            <a:xfrm>
              <a:off x="5043392" y="4910673"/>
              <a:ext cx="4170383" cy="1323439"/>
            </a:xfrm>
            <a:prstGeom prst="rect">
              <a:avLst/>
            </a:prstGeom>
            <a:noFill/>
          </p:spPr>
          <p:txBody>
            <a:bodyPr wrap="none" rtlCol="0">
              <a:spAutoFit/>
            </a:bodyPr>
            <a:lstStyle/>
            <a:p>
              <a:r>
                <a:rPr lang="en-US" sz="2000" dirty="0" smtClean="0">
                  <a:latin typeface="Baskerville"/>
                  <a:cs typeface="Baskerville"/>
                </a:rPr>
                <a:t>LDPC sending strategy</a:t>
              </a:r>
            </a:p>
            <a:p>
              <a:r>
                <a:rPr lang="en-US" sz="2000" dirty="0" smtClean="0">
                  <a:latin typeface="Baskerville"/>
                  <a:cs typeface="Baskerville"/>
                </a:rPr>
                <a:t>Not strongly systematic </a:t>
              </a:r>
            </a:p>
            <a:p>
              <a:r>
                <a:rPr lang="en-US" sz="2000" dirty="0" smtClean="0">
                  <a:latin typeface="Baskerville"/>
                  <a:cs typeface="Baskerville"/>
                </a:rPr>
                <a:t>Source + repair randomly interleaved</a:t>
              </a:r>
            </a:p>
            <a:p>
              <a:r>
                <a:rPr lang="en-US" sz="2000" dirty="0" smtClean="0">
                  <a:latin typeface="Baskerville"/>
                  <a:cs typeface="Baskerville"/>
                </a:rPr>
                <a:t>Doubles the overall latency</a:t>
              </a:r>
              <a:endParaRPr lang="en-US" sz="2000" dirty="0">
                <a:latin typeface="Baskerville"/>
                <a:cs typeface="Baskerville"/>
              </a:endParaRPr>
            </a:p>
          </p:txBody>
        </p:sp>
        <p:cxnSp>
          <p:nvCxnSpPr>
            <p:cNvPr id="65" name="Straight Arrow Connector 64"/>
            <p:cNvCxnSpPr/>
            <p:nvPr/>
          </p:nvCxnSpPr>
          <p:spPr>
            <a:xfrm flipH="1">
              <a:off x="1197055" y="4915551"/>
              <a:ext cx="1392148"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68" name="TextBox 67"/>
            <p:cNvSpPr txBox="1"/>
            <p:nvPr/>
          </p:nvSpPr>
          <p:spPr>
            <a:xfrm>
              <a:off x="2585017" y="4710618"/>
              <a:ext cx="2322295" cy="400110"/>
            </a:xfrm>
            <a:prstGeom prst="rect">
              <a:avLst/>
            </a:prstGeom>
            <a:noFill/>
          </p:spPr>
          <p:txBody>
            <a:bodyPr wrap="none" rtlCol="0">
              <a:spAutoFit/>
            </a:bodyPr>
            <a:lstStyle/>
            <a:p>
              <a:pPr algn="ctr"/>
              <a:r>
                <a:rPr lang="en-US" sz="2000" dirty="0" smtClean="0">
                  <a:latin typeface="Baskerville"/>
                  <a:cs typeface="Baskerville"/>
                </a:rPr>
                <a:t>LDPC sending delay</a:t>
              </a:r>
              <a:endParaRPr lang="en-US" sz="2000" dirty="0">
                <a:latin typeface="Baskerville"/>
                <a:cs typeface="Baskerville"/>
              </a:endParaRPr>
            </a:p>
          </p:txBody>
        </p:sp>
      </p:grpSp>
      <p:sp>
        <p:nvSpPr>
          <p:cNvPr id="71" name="Rectangle 32"/>
          <p:cNvSpPr>
            <a:spLocks noChangeArrowheads="1"/>
          </p:cNvSpPr>
          <p:nvPr/>
        </p:nvSpPr>
        <p:spPr bwMode="auto">
          <a:xfrm>
            <a:off x="1197055" y="2147497"/>
            <a:ext cx="1353839" cy="31591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nvGrpSpPr>
          <p:cNvPr id="7" name="Group 6"/>
          <p:cNvGrpSpPr/>
          <p:nvPr/>
        </p:nvGrpSpPr>
        <p:grpSpPr>
          <a:xfrm>
            <a:off x="2611935" y="3225689"/>
            <a:ext cx="1322570" cy="525107"/>
            <a:chOff x="1291135" y="3327289"/>
            <a:chExt cx="1322570" cy="525107"/>
          </a:xfrm>
        </p:grpSpPr>
        <p:grpSp>
          <p:nvGrpSpPr>
            <p:cNvPr id="6" name="Group 5"/>
            <p:cNvGrpSpPr/>
            <p:nvPr/>
          </p:nvGrpSpPr>
          <p:grpSpPr>
            <a:xfrm>
              <a:off x="1291135" y="3327289"/>
              <a:ext cx="217670" cy="525107"/>
              <a:chOff x="884735" y="3247914"/>
              <a:chExt cx="217670" cy="525107"/>
            </a:xfrm>
          </p:grpSpPr>
          <p:sp>
            <p:nvSpPr>
              <p:cNvPr id="22" name="Rectangle 33"/>
              <p:cNvSpPr>
                <a:spLocks noChangeArrowheads="1"/>
              </p:cNvSpPr>
              <p:nvPr/>
            </p:nvSpPr>
            <p:spPr bwMode="auto">
              <a:xfrm>
                <a:off x="942484" y="3247914"/>
                <a:ext cx="159921" cy="525107"/>
              </a:xfrm>
              <a:prstGeom prst="rect">
                <a:avLst/>
              </a:prstGeom>
              <a:solidFill>
                <a:srgbClr val="66FF99"/>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3" name="Rectangle 32"/>
              <p:cNvSpPr>
                <a:spLocks noChangeArrowheads="1"/>
              </p:cNvSpPr>
              <p:nvPr/>
            </p:nvSpPr>
            <p:spPr bwMode="auto">
              <a:xfrm>
                <a:off x="884735" y="3247914"/>
                <a:ext cx="59514" cy="525107"/>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26" name="Group 25"/>
            <p:cNvGrpSpPr/>
            <p:nvPr/>
          </p:nvGrpSpPr>
          <p:grpSpPr>
            <a:xfrm>
              <a:off x="1513385" y="3327289"/>
              <a:ext cx="217670" cy="525107"/>
              <a:chOff x="884735" y="3247914"/>
              <a:chExt cx="217670" cy="525107"/>
            </a:xfrm>
          </p:grpSpPr>
          <p:sp>
            <p:nvSpPr>
              <p:cNvPr id="27" name="Rectangle 33"/>
              <p:cNvSpPr>
                <a:spLocks noChangeArrowheads="1"/>
              </p:cNvSpPr>
              <p:nvPr/>
            </p:nvSpPr>
            <p:spPr bwMode="auto">
              <a:xfrm>
                <a:off x="942484" y="3247914"/>
                <a:ext cx="159921" cy="525107"/>
              </a:xfrm>
              <a:prstGeom prst="rect">
                <a:avLst/>
              </a:prstGeom>
              <a:solidFill>
                <a:srgbClr val="66FF99"/>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28" name="Rectangle 32"/>
              <p:cNvSpPr>
                <a:spLocks noChangeArrowheads="1"/>
              </p:cNvSpPr>
              <p:nvPr/>
            </p:nvSpPr>
            <p:spPr bwMode="auto">
              <a:xfrm>
                <a:off x="884735" y="3247914"/>
                <a:ext cx="59514" cy="525107"/>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29" name="Group 28"/>
            <p:cNvGrpSpPr/>
            <p:nvPr/>
          </p:nvGrpSpPr>
          <p:grpSpPr>
            <a:xfrm>
              <a:off x="1735635" y="3327289"/>
              <a:ext cx="217670" cy="525107"/>
              <a:chOff x="884735" y="3247914"/>
              <a:chExt cx="217670" cy="525107"/>
            </a:xfrm>
          </p:grpSpPr>
          <p:sp>
            <p:nvSpPr>
              <p:cNvPr id="30" name="Rectangle 33"/>
              <p:cNvSpPr>
                <a:spLocks noChangeArrowheads="1"/>
              </p:cNvSpPr>
              <p:nvPr/>
            </p:nvSpPr>
            <p:spPr bwMode="auto">
              <a:xfrm>
                <a:off x="942484" y="3247914"/>
                <a:ext cx="159921" cy="525107"/>
              </a:xfrm>
              <a:prstGeom prst="rect">
                <a:avLst/>
              </a:prstGeom>
              <a:solidFill>
                <a:srgbClr val="66FF99"/>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1" name="Rectangle 32"/>
              <p:cNvSpPr>
                <a:spLocks noChangeArrowheads="1"/>
              </p:cNvSpPr>
              <p:nvPr/>
            </p:nvSpPr>
            <p:spPr bwMode="auto">
              <a:xfrm>
                <a:off x="884735" y="3247914"/>
                <a:ext cx="59514" cy="525107"/>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32" name="Group 31"/>
            <p:cNvGrpSpPr/>
            <p:nvPr/>
          </p:nvGrpSpPr>
          <p:grpSpPr>
            <a:xfrm>
              <a:off x="1957885" y="3327289"/>
              <a:ext cx="217670" cy="525107"/>
              <a:chOff x="884735" y="3247914"/>
              <a:chExt cx="217670" cy="525107"/>
            </a:xfrm>
          </p:grpSpPr>
          <p:sp>
            <p:nvSpPr>
              <p:cNvPr id="33" name="Rectangle 33"/>
              <p:cNvSpPr>
                <a:spLocks noChangeArrowheads="1"/>
              </p:cNvSpPr>
              <p:nvPr/>
            </p:nvSpPr>
            <p:spPr bwMode="auto">
              <a:xfrm>
                <a:off x="942484" y="3247914"/>
                <a:ext cx="159921" cy="525107"/>
              </a:xfrm>
              <a:prstGeom prst="rect">
                <a:avLst/>
              </a:prstGeom>
              <a:solidFill>
                <a:srgbClr val="66FF99"/>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4" name="Rectangle 32"/>
              <p:cNvSpPr>
                <a:spLocks noChangeArrowheads="1"/>
              </p:cNvSpPr>
              <p:nvPr/>
            </p:nvSpPr>
            <p:spPr bwMode="auto">
              <a:xfrm>
                <a:off x="884735" y="3247914"/>
                <a:ext cx="59514" cy="525107"/>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35" name="Group 34"/>
            <p:cNvGrpSpPr/>
            <p:nvPr/>
          </p:nvGrpSpPr>
          <p:grpSpPr>
            <a:xfrm>
              <a:off x="2180135" y="3327289"/>
              <a:ext cx="217670" cy="525107"/>
              <a:chOff x="884735" y="3247914"/>
              <a:chExt cx="217670" cy="525107"/>
            </a:xfrm>
          </p:grpSpPr>
          <p:sp>
            <p:nvSpPr>
              <p:cNvPr id="36" name="Rectangle 33"/>
              <p:cNvSpPr>
                <a:spLocks noChangeArrowheads="1"/>
              </p:cNvSpPr>
              <p:nvPr/>
            </p:nvSpPr>
            <p:spPr bwMode="auto">
              <a:xfrm>
                <a:off x="942484" y="3247914"/>
                <a:ext cx="159921" cy="525107"/>
              </a:xfrm>
              <a:prstGeom prst="rect">
                <a:avLst/>
              </a:prstGeom>
              <a:solidFill>
                <a:srgbClr val="66FF99"/>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37" name="Rectangle 32"/>
              <p:cNvSpPr>
                <a:spLocks noChangeArrowheads="1"/>
              </p:cNvSpPr>
              <p:nvPr/>
            </p:nvSpPr>
            <p:spPr bwMode="auto">
              <a:xfrm>
                <a:off x="884735" y="3247914"/>
                <a:ext cx="59514" cy="525107"/>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nvGrpSpPr>
            <p:cNvPr id="38" name="Group 37"/>
            <p:cNvGrpSpPr/>
            <p:nvPr/>
          </p:nvGrpSpPr>
          <p:grpSpPr>
            <a:xfrm>
              <a:off x="2396035" y="3327289"/>
              <a:ext cx="217670" cy="525107"/>
              <a:chOff x="884735" y="3247914"/>
              <a:chExt cx="217670" cy="525107"/>
            </a:xfrm>
          </p:grpSpPr>
          <p:sp>
            <p:nvSpPr>
              <p:cNvPr id="39" name="Rectangle 33"/>
              <p:cNvSpPr>
                <a:spLocks noChangeArrowheads="1"/>
              </p:cNvSpPr>
              <p:nvPr/>
            </p:nvSpPr>
            <p:spPr bwMode="auto">
              <a:xfrm>
                <a:off x="942484" y="3247914"/>
                <a:ext cx="159921" cy="525107"/>
              </a:xfrm>
              <a:prstGeom prst="rect">
                <a:avLst/>
              </a:prstGeom>
              <a:solidFill>
                <a:srgbClr val="66FF99"/>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sp>
            <p:nvSpPr>
              <p:cNvPr id="41" name="Rectangle 32"/>
              <p:cNvSpPr>
                <a:spLocks noChangeArrowheads="1"/>
              </p:cNvSpPr>
              <p:nvPr/>
            </p:nvSpPr>
            <p:spPr bwMode="auto">
              <a:xfrm>
                <a:off x="884735" y="3247914"/>
                <a:ext cx="59514" cy="525107"/>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sz="1200">
                  <a:latin typeface="Baskerville"/>
                  <a:cs typeface="Baskerville"/>
                </a:endParaRPr>
              </a:p>
            </p:txBody>
          </p:sp>
        </p:grpSp>
      </p:grpSp>
      <p:sp>
        <p:nvSpPr>
          <p:cNvPr id="4" name="Foliennummernplatzhalter 3"/>
          <p:cNvSpPr>
            <a:spLocks noGrp="1"/>
          </p:cNvSpPr>
          <p:nvPr>
            <p:ph type="sldNum" sz="quarter" idx="4"/>
          </p:nvPr>
        </p:nvSpPr>
        <p:spPr/>
        <p:txBody>
          <a:bodyPr/>
          <a:lstStyle/>
          <a:p>
            <a:fld id="{D4EABEBA-CB0E-0E48-9AC1-74C7372C6EC6}" type="slidenum">
              <a:rPr lang="en-US" smtClean="0"/>
              <a:pPr/>
              <a:t>27</a:t>
            </a:fld>
            <a:endParaRPr lang="en-US" dirty="0"/>
          </a:p>
        </p:txBody>
      </p:sp>
    </p:spTree>
    <p:extLst>
      <p:ext uri="{BB962C8B-B14F-4D97-AF65-F5344CB8AC3E}">
        <p14:creationId xmlns:p14="http://schemas.microsoft.com/office/powerpoint/2010/main" val="32425787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latin typeface="Baskerville"/>
                <a:cs typeface="Baskerville"/>
              </a:rPr>
              <a:t>HTTP-Based Repair Service</a:t>
            </a:r>
            <a:endParaRPr lang="en-US" dirty="0"/>
          </a:p>
        </p:txBody>
      </p:sp>
    </p:spTree>
    <p:extLst>
      <p:ext uri="{BB962C8B-B14F-4D97-AF65-F5344CB8AC3E}">
        <p14:creationId xmlns:p14="http://schemas.microsoft.com/office/powerpoint/2010/main" val="150212405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9965" y="82859"/>
            <a:ext cx="7984071" cy="767581"/>
          </a:xfrm>
        </p:spPr>
        <p:txBody>
          <a:bodyPr>
            <a:normAutofit/>
          </a:bodyPr>
          <a:lstStyle/>
          <a:p>
            <a:pPr algn="ctr"/>
            <a:r>
              <a:rPr lang="en-US" sz="2800" dirty="0" smtClean="0">
                <a:latin typeface="Baskerville"/>
                <a:cs typeface="Baskerville"/>
              </a:rPr>
              <a:t>HTTP-based repair service issue</a:t>
            </a:r>
            <a:endParaRPr lang="en-US" sz="2800" dirty="0">
              <a:latin typeface="Baskerville"/>
              <a:cs typeface="Baskerville"/>
            </a:endParaRPr>
          </a:p>
        </p:txBody>
      </p:sp>
      <p:sp>
        <p:nvSpPr>
          <p:cNvPr id="3" name="Inhaltsplatzhalter 2"/>
          <p:cNvSpPr>
            <a:spLocks noGrp="1"/>
          </p:cNvSpPr>
          <p:nvPr>
            <p:ph idx="4294967295"/>
          </p:nvPr>
        </p:nvSpPr>
        <p:spPr>
          <a:xfrm>
            <a:off x="228600" y="914400"/>
            <a:ext cx="8686800" cy="5486400"/>
          </a:xfrm>
          <a:prstGeom prst="rect">
            <a:avLst/>
          </a:prstGeom>
        </p:spPr>
        <p:txBody>
          <a:bodyPr>
            <a:normAutofit/>
          </a:bodyPr>
          <a:lstStyle/>
          <a:p>
            <a:pPr>
              <a:lnSpc>
                <a:spcPct val="120000"/>
              </a:lnSpc>
              <a:spcBef>
                <a:spcPts val="300"/>
              </a:spcBef>
            </a:pPr>
            <a:r>
              <a:rPr lang="en-US" sz="1800" dirty="0" smtClean="0">
                <a:solidFill>
                  <a:srgbClr val="000000"/>
                </a:solidFill>
                <a:latin typeface="Baskerville"/>
                <a:cs typeface="Baskerville"/>
              </a:rPr>
              <a:t>RS+LDPC provides poor support for HTTP-based repair service (future </a:t>
            </a:r>
            <a:r>
              <a:rPr lang="en-US" sz="1800" dirty="0" err="1" smtClean="0">
                <a:solidFill>
                  <a:srgbClr val="000000"/>
                </a:solidFill>
                <a:latin typeface="Baskerville"/>
                <a:cs typeface="Baskerville"/>
              </a:rPr>
              <a:t>eMBMS</a:t>
            </a:r>
            <a:r>
              <a:rPr lang="en-US" sz="1800" dirty="0" smtClean="0">
                <a:solidFill>
                  <a:srgbClr val="000000"/>
                </a:solidFill>
                <a:latin typeface="Baskerville"/>
                <a:cs typeface="Baskerville"/>
              </a:rPr>
              <a:t> feature)</a:t>
            </a:r>
          </a:p>
          <a:p>
            <a:pPr lvl="1">
              <a:lnSpc>
                <a:spcPct val="120000"/>
              </a:lnSpc>
              <a:spcBef>
                <a:spcPts val="300"/>
              </a:spcBef>
            </a:pPr>
            <a:r>
              <a:rPr lang="en-US" sz="1600" dirty="0">
                <a:solidFill>
                  <a:srgbClr val="000000"/>
                </a:solidFill>
                <a:latin typeface="Baskerville"/>
                <a:cs typeface="Baskerville"/>
              </a:rPr>
              <a:t>N</a:t>
            </a:r>
            <a:r>
              <a:rPr lang="en-US" sz="1600" dirty="0" smtClean="0">
                <a:solidFill>
                  <a:srgbClr val="000000"/>
                </a:solidFill>
                <a:latin typeface="Baskerville"/>
                <a:cs typeface="Baskerville"/>
              </a:rPr>
              <a:t>ot </a:t>
            </a:r>
            <a:r>
              <a:rPr lang="en-US" sz="1600" dirty="0">
                <a:solidFill>
                  <a:srgbClr val="000000"/>
                </a:solidFill>
                <a:latin typeface="Baskerville"/>
                <a:cs typeface="Baskerville"/>
              </a:rPr>
              <a:t>a strongly systematic </a:t>
            </a:r>
            <a:r>
              <a:rPr lang="en-US" sz="1600" dirty="0" smtClean="0">
                <a:solidFill>
                  <a:srgbClr val="000000"/>
                </a:solidFill>
                <a:latin typeface="Baskerville"/>
                <a:cs typeface="Baskerville"/>
              </a:rPr>
              <a:t>code</a:t>
            </a:r>
          </a:p>
          <a:p>
            <a:pPr lvl="2">
              <a:lnSpc>
                <a:spcPct val="120000"/>
              </a:lnSpc>
              <a:spcBef>
                <a:spcPts val="300"/>
              </a:spcBef>
            </a:pPr>
            <a:r>
              <a:rPr lang="en-US" sz="1400" dirty="0" smtClean="0">
                <a:solidFill>
                  <a:srgbClr val="000000"/>
                </a:solidFill>
                <a:latin typeface="Baskerville"/>
                <a:cs typeface="Baskerville"/>
              </a:rPr>
              <a:t>Send random mix of source and repair in original </a:t>
            </a:r>
            <a:r>
              <a:rPr lang="en-US" sz="1400" dirty="0" err="1" smtClean="0">
                <a:solidFill>
                  <a:srgbClr val="000000"/>
                </a:solidFill>
                <a:latin typeface="Baskerville"/>
                <a:cs typeface="Baskerville"/>
              </a:rPr>
              <a:t>eMBMS</a:t>
            </a:r>
            <a:r>
              <a:rPr lang="en-US" sz="1400" dirty="0" smtClean="0">
                <a:solidFill>
                  <a:srgbClr val="000000"/>
                </a:solidFill>
                <a:latin typeface="Baskerville"/>
                <a:cs typeface="Baskerville"/>
              </a:rPr>
              <a:t> session</a:t>
            </a:r>
          </a:p>
          <a:p>
            <a:pPr lvl="2">
              <a:lnSpc>
                <a:spcPct val="120000"/>
              </a:lnSpc>
              <a:spcBef>
                <a:spcPts val="300"/>
              </a:spcBef>
            </a:pPr>
            <a:r>
              <a:rPr lang="en-US" sz="1400" dirty="0" smtClean="0">
                <a:solidFill>
                  <a:srgbClr val="000000"/>
                </a:solidFill>
                <a:latin typeface="Baskerville"/>
                <a:cs typeface="Baskerville"/>
              </a:rPr>
              <a:t>Each UE experiences a different loss pattern and thus requests a different set of source symbols</a:t>
            </a:r>
          </a:p>
          <a:p>
            <a:pPr lvl="2">
              <a:lnSpc>
                <a:spcPct val="120000"/>
              </a:lnSpc>
              <a:spcBef>
                <a:spcPts val="300"/>
              </a:spcBef>
            </a:pPr>
            <a:r>
              <a:rPr lang="en-US" sz="1400" dirty="0">
                <a:solidFill>
                  <a:srgbClr val="000000"/>
                </a:solidFill>
                <a:latin typeface="Baskerville"/>
                <a:cs typeface="Baskerville"/>
              </a:rPr>
              <a:t>S</a:t>
            </a:r>
            <a:r>
              <a:rPr lang="en-US" sz="1400" dirty="0" smtClean="0">
                <a:solidFill>
                  <a:srgbClr val="000000"/>
                </a:solidFill>
                <a:latin typeface="Baskerville"/>
                <a:cs typeface="Baskerville"/>
              </a:rPr>
              <a:t>ource symbols requested by each UE differs based on pattern of source symbol loss </a:t>
            </a:r>
          </a:p>
          <a:p>
            <a:pPr lvl="3">
              <a:lnSpc>
                <a:spcPct val="120000"/>
              </a:lnSpc>
              <a:spcBef>
                <a:spcPts val="300"/>
              </a:spcBef>
            </a:pPr>
            <a:r>
              <a:rPr lang="en-US" sz="1200" dirty="0">
                <a:solidFill>
                  <a:srgbClr val="000000"/>
                </a:solidFill>
                <a:latin typeface="Baskerville"/>
                <a:cs typeface="Baskerville"/>
              </a:rPr>
              <a:t>N</a:t>
            </a:r>
            <a:r>
              <a:rPr lang="en-US" sz="1200" dirty="0" smtClean="0">
                <a:solidFill>
                  <a:srgbClr val="000000"/>
                </a:solidFill>
                <a:latin typeface="Baskerville"/>
                <a:cs typeface="Baskerville"/>
              </a:rPr>
              <a:t>on-sequential random source symbols requested</a:t>
            </a:r>
          </a:p>
          <a:p>
            <a:pPr lvl="2">
              <a:lnSpc>
                <a:spcPct val="120000"/>
              </a:lnSpc>
              <a:spcBef>
                <a:spcPts val="300"/>
              </a:spcBef>
            </a:pPr>
            <a:r>
              <a:rPr lang="en-US" sz="1400" dirty="0" smtClean="0">
                <a:solidFill>
                  <a:srgbClr val="000000"/>
                </a:solidFill>
                <a:latin typeface="Baskerville"/>
                <a:cs typeface="Baskerville"/>
              </a:rPr>
              <a:t>Low cache hit ratio to HTTP web servers due to differing source symbol request pattern from each UE</a:t>
            </a:r>
          </a:p>
          <a:p>
            <a:pPr>
              <a:lnSpc>
                <a:spcPct val="120000"/>
              </a:lnSpc>
              <a:spcBef>
                <a:spcPts val="300"/>
              </a:spcBef>
            </a:pPr>
            <a:r>
              <a:rPr lang="en-US" sz="1800" dirty="0" smtClean="0">
                <a:solidFill>
                  <a:srgbClr val="000000"/>
                </a:solidFill>
                <a:latin typeface="Baskerville"/>
                <a:cs typeface="Baskerville"/>
              </a:rPr>
              <a:t>RFC 5053 and RFC 6330 provide excellent support for HTTP-based repair service</a:t>
            </a:r>
          </a:p>
          <a:p>
            <a:pPr lvl="1">
              <a:lnSpc>
                <a:spcPct val="120000"/>
              </a:lnSpc>
              <a:spcBef>
                <a:spcPts val="300"/>
              </a:spcBef>
            </a:pPr>
            <a:r>
              <a:rPr lang="en-US" sz="1600" dirty="0" smtClean="0">
                <a:solidFill>
                  <a:srgbClr val="000000"/>
                </a:solidFill>
                <a:latin typeface="Baskerville"/>
                <a:cs typeface="Baskerville"/>
              </a:rPr>
              <a:t>RFC 5053 and RFC 6330 are strongly systematic</a:t>
            </a:r>
          </a:p>
          <a:p>
            <a:pPr lvl="2">
              <a:lnSpc>
                <a:spcPct val="120000"/>
              </a:lnSpc>
              <a:spcBef>
                <a:spcPts val="300"/>
              </a:spcBef>
            </a:pPr>
            <a:r>
              <a:rPr lang="en-US" sz="1400" dirty="0">
                <a:solidFill>
                  <a:srgbClr val="000000"/>
                </a:solidFill>
                <a:latin typeface="Baskerville"/>
                <a:cs typeface="Baskerville"/>
              </a:rPr>
              <a:t>S</a:t>
            </a:r>
            <a:r>
              <a:rPr lang="en-US" sz="1400" dirty="0" smtClean="0">
                <a:solidFill>
                  <a:srgbClr val="000000"/>
                </a:solidFill>
                <a:latin typeface="Baskerville"/>
                <a:cs typeface="Baskerville"/>
              </a:rPr>
              <a:t>end repair symbols only in </a:t>
            </a:r>
            <a:r>
              <a:rPr lang="en-US" sz="1400" dirty="0" err="1" smtClean="0">
                <a:solidFill>
                  <a:srgbClr val="000000"/>
                </a:solidFill>
                <a:latin typeface="Baskerville"/>
                <a:cs typeface="Baskerville"/>
              </a:rPr>
              <a:t>eMBMS</a:t>
            </a:r>
            <a:r>
              <a:rPr lang="en-US" sz="1400" dirty="0" smtClean="0">
                <a:solidFill>
                  <a:srgbClr val="000000"/>
                </a:solidFill>
                <a:latin typeface="Baskerville"/>
                <a:cs typeface="Baskerville"/>
              </a:rPr>
              <a:t> session </a:t>
            </a:r>
          </a:p>
          <a:p>
            <a:pPr lvl="3">
              <a:lnSpc>
                <a:spcPct val="120000"/>
              </a:lnSpc>
              <a:spcBef>
                <a:spcPts val="300"/>
              </a:spcBef>
            </a:pPr>
            <a:r>
              <a:rPr lang="en-US" sz="1200" dirty="0" smtClean="0">
                <a:solidFill>
                  <a:srgbClr val="000000"/>
                </a:solidFill>
                <a:latin typeface="Baskerville"/>
                <a:cs typeface="Baskerville"/>
              </a:rPr>
              <a:t>No source symbols sent in </a:t>
            </a:r>
            <a:r>
              <a:rPr lang="en-US" sz="1200" dirty="0" err="1" smtClean="0">
                <a:solidFill>
                  <a:srgbClr val="000000"/>
                </a:solidFill>
                <a:latin typeface="Baskerville"/>
                <a:cs typeface="Baskerville"/>
              </a:rPr>
              <a:t>eMBMS</a:t>
            </a:r>
            <a:r>
              <a:rPr lang="en-US" sz="1200" dirty="0" smtClean="0">
                <a:solidFill>
                  <a:srgbClr val="000000"/>
                </a:solidFill>
                <a:latin typeface="Baskerville"/>
                <a:cs typeface="Baskerville"/>
              </a:rPr>
              <a:t> session</a:t>
            </a:r>
          </a:p>
          <a:p>
            <a:pPr lvl="3">
              <a:lnSpc>
                <a:spcPct val="120000"/>
              </a:lnSpc>
              <a:spcBef>
                <a:spcPts val="300"/>
              </a:spcBef>
            </a:pPr>
            <a:r>
              <a:rPr lang="en-US" sz="1200" dirty="0" smtClean="0">
                <a:solidFill>
                  <a:srgbClr val="000000"/>
                </a:solidFill>
                <a:latin typeface="Baskerville"/>
                <a:cs typeface="Baskerville"/>
              </a:rPr>
              <a:t>Recovery is just as reliable from reception of only </a:t>
            </a:r>
            <a:r>
              <a:rPr lang="en-US" sz="1200" dirty="0">
                <a:solidFill>
                  <a:srgbClr val="000000"/>
                </a:solidFill>
                <a:latin typeface="Baskerville"/>
                <a:cs typeface="Baskerville"/>
              </a:rPr>
              <a:t>repair symbols as any other mix </a:t>
            </a:r>
            <a:endParaRPr lang="en-US" sz="1200" dirty="0" smtClean="0">
              <a:solidFill>
                <a:srgbClr val="000000"/>
              </a:solidFill>
              <a:latin typeface="Baskerville"/>
              <a:cs typeface="Baskerville"/>
            </a:endParaRPr>
          </a:p>
          <a:p>
            <a:pPr lvl="2">
              <a:lnSpc>
                <a:spcPct val="120000"/>
              </a:lnSpc>
              <a:spcBef>
                <a:spcPts val="300"/>
              </a:spcBef>
            </a:pPr>
            <a:r>
              <a:rPr lang="en-US" sz="1400" dirty="0" smtClean="0">
                <a:solidFill>
                  <a:srgbClr val="000000"/>
                </a:solidFill>
                <a:latin typeface="Baskerville"/>
                <a:cs typeface="Baskerville"/>
              </a:rPr>
              <a:t>HTTP request is for appropriate length prefix of source</a:t>
            </a:r>
            <a:r>
              <a:rPr lang="en-US" sz="1400" dirty="0">
                <a:solidFill>
                  <a:srgbClr val="000000"/>
                </a:solidFill>
                <a:latin typeface="Baskerville"/>
                <a:cs typeface="Baskerville"/>
              </a:rPr>
              <a:t> </a:t>
            </a:r>
            <a:r>
              <a:rPr lang="en-US" sz="1400" dirty="0" smtClean="0">
                <a:solidFill>
                  <a:srgbClr val="000000"/>
                </a:solidFill>
                <a:latin typeface="Baskerville"/>
                <a:cs typeface="Baskerville"/>
              </a:rPr>
              <a:t>block or sub-block</a:t>
            </a:r>
          </a:p>
          <a:p>
            <a:pPr lvl="3">
              <a:lnSpc>
                <a:spcPct val="120000"/>
              </a:lnSpc>
              <a:spcBef>
                <a:spcPts val="300"/>
              </a:spcBef>
            </a:pPr>
            <a:r>
              <a:rPr lang="en-US" sz="1200" dirty="0" smtClean="0">
                <a:solidFill>
                  <a:srgbClr val="000000"/>
                </a:solidFill>
                <a:latin typeface="Baskerville"/>
                <a:cs typeface="Baskerville"/>
              </a:rPr>
              <a:t>UE receives no source symbols from </a:t>
            </a:r>
            <a:r>
              <a:rPr lang="en-US" sz="1200" dirty="0" err="1" smtClean="0">
                <a:solidFill>
                  <a:srgbClr val="000000"/>
                </a:solidFill>
                <a:latin typeface="Baskerville"/>
                <a:cs typeface="Baskerville"/>
              </a:rPr>
              <a:t>eMBMS</a:t>
            </a:r>
            <a:r>
              <a:rPr lang="en-US" sz="1200" dirty="0" smtClean="0">
                <a:solidFill>
                  <a:srgbClr val="000000"/>
                </a:solidFill>
                <a:latin typeface="Baskerville"/>
                <a:cs typeface="Baskerville"/>
              </a:rPr>
              <a:t> session – can always be usefully combined with repair to decode</a:t>
            </a:r>
            <a:endParaRPr lang="en-US" sz="1200" dirty="0">
              <a:solidFill>
                <a:srgbClr val="000000"/>
              </a:solidFill>
              <a:latin typeface="Baskerville"/>
              <a:cs typeface="Baskerville"/>
            </a:endParaRPr>
          </a:p>
          <a:p>
            <a:pPr lvl="2">
              <a:lnSpc>
                <a:spcPct val="120000"/>
              </a:lnSpc>
              <a:spcBef>
                <a:spcPts val="300"/>
              </a:spcBef>
            </a:pPr>
            <a:r>
              <a:rPr lang="en-US" sz="1400" dirty="0" smtClean="0">
                <a:solidFill>
                  <a:srgbClr val="000000"/>
                </a:solidFill>
                <a:latin typeface="Baskerville"/>
                <a:cs typeface="Baskerville"/>
              </a:rPr>
              <a:t>High cache hit ratio to HTTP web servers due to same HTTP request pattern from all UEs</a:t>
            </a:r>
          </a:p>
          <a:p>
            <a:pPr marL="914400" lvl="2" indent="0">
              <a:lnSpc>
                <a:spcPct val="120000"/>
              </a:lnSpc>
              <a:spcBef>
                <a:spcPts val="300"/>
              </a:spcBef>
              <a:buNone/>
            </a:pPr>
            <a:endParaRPr lang="en-US" sz="1400" dirty="0">
              <a:solidFill>
                <a:srgbClr val="000000"/>
              </a:solidFill>
              <a:latin typeface="Baskerville"/>
              <a:cs typeface="Baskerville"/>
            </a:endParaRPr>
          </a:p>
        </p:txBody>
      </p:sp>
      <p:sp>
        <p:nvSpPr>
          <p:cNvPr id="4" name="Foliennummernplatzhalter 3"/>
          <p:cNvSpPr>
            <a:spLocks noGrp="1"/>
          </p:cNvSpPr>
          <p:nvPr>
            <p:ph type="sldNum" sz="quarter" idx="4"/>
          </p:nvPr>
        </p:nvSpPr>
        <p:spPr/>
        <p:txBody>
          <a:bodyPr/>
          <a:lstStyle/>
          <a:p>
            <a:fld id="{D4EABEBA-CB0E-0E48-9AC1-74C7372C6EC6}" type="slidenum">
              <a:rPr lang="en-US" smtClean="0"/>
              <a:pPr/>
              <a:t>29</a:t>
            </a:fld>
            <a:endParaRPr lang="en-US" dirty="0"/>
          </a:p>
        </p:txBody>
      </p:sp>
    </p:spTree>
    <p:extLst>
      <p:ext uri="{BB962C8B-B14F-4D97-AF65-F5344CB8AC3E}">
        <p14:creationId xmlns:p14="http://schemas.microsoft.com/office/powerpoint/2010/main" val="1928678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85800" y="136062"/>
            <a:ext cx="7772400" cy="685800"/>
          </a:xfrm>
        </p:spPr>
        <p:txBody>
          <a:bodyPr>
            <a:noAutofit/>
          </a:bodyPr>
          <a:lstStyle/>
          <a:p>
            <a:pPr algn="ctr"/>
            <a:r>
              <a:rPr lang="en-US" sz="2800" dirty="0" smtClean="0">
                <a:latin typeface="Baskerville"/>
                <a:cs typeface="Baskerville"/>
              </a:rPr>
              <a:t>Summary: EFEC for </a:t>
            </a:r>
            <a:r>
              <a:rPr lang="en-US" sz="2800" dirty="0" err="1" smtClean="0">
                <a:latin typeface="Baskerville"/>
                <a:cs typeface="Baskerville"/>
              </a:rPr>
              <a:t>eMBMS</a:t>
            </a:r>
            <a:r>
              <a:rPr lang="en-US" sz="2800" dirty="0">
                <a:latin typeface="Baskerville"/>
                <a:cs typeface="Baskerville"/>
              </a:rPr>
              <a:t> </a:t>
            </a:r>
            <a:r>
              <a:rPr lang="en-US" sz="2800" dirty="0" smtClean="0">
                <a:latin typeface="Baskerville"/>
                <a:cs typeface="Baskerville"/>
              </a:rPr>
              <a:t>QC position</a:t>
            </a:r>
          </a:p>
        </p:txBody>
      </p:sp>
      <p:sp>
        <p:nvSpPr>
          <p:cNvPr id="3075" name="Content Placeholder 2"/>
          <p:cNvSpPr>
            <a:spLocks noGrp="1"/>
          </p:cNvSpPr>
          <p:nvPr>
            <p:ph idx="4294967295"/>
          </p:nvPr>
        </p:nvSpPr>
        <p:spPr>
          <a:xfrm>
            <a:off x="228600" y="914400"/>
            <a:ext cx="8686800" cy="5486400"/>
          </a:xfrm>
          <a:prstGeom prst="rect">
            <a:avLst/>
          </a:prstGeom>
        </p:spPr>
        <p:txBody>
          <a:bodyPr/>
          <a:lstStyle/>
          <a:p>
            <a:pPr marL="400050"/>
            <a:r>
              <a:rPr lang="en-US" sz="1800" dirty="0" smtClean="0">
                <a:solidFill>
                  <a:srgbClr val="000000"/>
                </a:solidFill>
                <a:latin typeface="Baskerville"/>
                <a:cs typeface="Baskerville"/>
              </a:rPr>
              <a:t>Based on discussions and actions at SA4#</a:t>
            </a:r>
            <a:r>
              <a:rPr lang="en-US" sz="1800" dirty="0" smtClean="0">
                <a:solidFill>
                  <a:srgbClr val="000000"/>
                </a:solidFill>
                <a:latin typeface="Baskerville"/>
                <a:cs typeface="Baskerville"/>
              </a:rPr>
              <a:t>71 RS+LDPC and RFC 6330 may provide improvements over the existing MBMS FEC.</a:t>
            </a:r>
            <a:endParaRPr lang="en-US" sz="1800" dirty="0" smtClean="0">
              <a:solidFill>
                <a:srgbClr val="000000"/>
              </a:solidFill>
              <a:latin typeface="Baskerville"/>
              <a:cs typeface="Baskerville"/>
            </a:endParaRPr>
          </a:p>
          <a:p>
            <a:pPr marL="400050"/>
            <a:r>
              <a:rPr lang="en-US" sz="1800" dirty="0" smtClean="0">
                <a:solidFill>
                  <a:srgbClr val="000000"/>
                </a:solidFill>
                <a:latin typeface="Baskerville"/>
                <a:cs typeface="Baskerville"/>
              </a:rPr>
              <a:t>Of </a:t>
            </a:r>
            <a:r>
              <a:rPr lang="en-US" sz="1800" dirty="0" smtClean="0">
                <a:solidFill>
                  <a:srgbClr val="000000"/>
                </a:solidFill>
                <a:latin typeface="Baskerville"/>
                <a:cs typeface="Baskerville"/>
              </a:rPr>
              <a:t>these two </a:t>
            </a:r>
            <a:r>
              <a:rPr lang="en-US" sz="1800" dirty="0" smtClean="0">
                <a:solidFill>
                  <a:srgbClr val="000000"/>
                </a:solidFill>
                <a:latin typeface="Baskerville"/>
                <a:cs typeface="Baskerville"/>
              </a:rPr>
              <a:t>codes, QC strongly believes that </a:t>
            </a:r>
            <a:r>
              <a:rPr lang="en-US" sz="1800" b="1" dirty="0" smtClean="0">
                <a:solidFill>
                  <a:srgbClr val="FF0000"/>
                </a:solidFill>
                <a:latin typeface="Baskerville"/>
                <a:cs typeface="Baskerville"/>
              </a:rPr>
              <a:t>RFC 6330 is superior</a:t>
            </a:r>
          </a:p>
          <a:p>
            <a:pPr marL="800100" lvl="1"/>
            <a:r>
              <a:rPr lang="en-US" sz="1600" b="1" dirty="0" smtClean="0">
                <a:solidFill>
                  <a:srgbClr val="000000"/>
                </a:solidFill>
                <a:latin typeface="Baskerville"/>
                <a:cs typeface="Baskerville"/>
              </a:rPr>
              <a:t>Licensing terms </a:t>
            </a:r>
            <a:r>
              <a:rPr lang="en-US" sz="1600" dirty="0" smtClean="0">
                <a:solidFill>
                  <a:srgbClr val="000000"/>
                </a:solidFill>
                <a:latin typeface="Baskerville"/>
                <a:cs typeface="Baskerville"/>
              </a:rPr>
              <a:t>were made public to the IETF in 2011 </a:t>
            </a:r>
          </a:p>
          <a:p>
            <a:pPr marL="1200150" lvl="2"/>
            <a:r>
              <a:rPr lang="en-US" sz="1400" dirty="0" smtClean="0">
                <a:solidFill>
                  <a:srgbClr val="000000"/>
                </a:solidFill>
                <a:latin typeface="Baskerville"/>
                <a:cs typeface="Baskerville"/>
                <a:hlinkClick r:id="rId3"/>
              </a:rPr>
              <a:t>http://datatracker.ietf.org/ipr/1553/</a:t>
            </a:r>
            <a:endParaRPr lang="en-US" sz="1400" dirty="0" smtClean="0">
              <a:solidFill>
                <a:srgbClr val="000000"/>
              </a:solidFill>
              <a:latin typeface="Baskerville"/>
              <a:cs typeface="Baskerville"/>
            </a:endParaRPr>
          </a:p>
          <a:p>
            <a:pPr marL="1200150" lvl="2"/>
            <a:r>
              <a:rPr lang="en-US" sz="1400" dirty="0" smtClean="0">
                <a:solidFill>
                  <a:srgbClr val="000000"/>
                </a:solidFill>
                <a:latin typeface="Baskerville"/>
                <a:cs typeface="Baskerville"/>
              </a:rPr>
              <a:t>No impact to existing licensees, whereas the licensing status is less clear for the proposed alternatives</a:t>
            </a:r>
          </a:p>
          <a:p>
            <a:pPr marL="1200150" lvl="2"/>
            <a:r>
              <a:rPr lang="en-US" sz="1400" dirty="0" smtClean="0">
                <a:solidFill>
                  <a:srgbClr val="000000"/>
                </a:solidFill>
                <a:latin typeface="Baskerville"/>
                <a:cs typeface="Baskerville"/>
              </a:rPr>
              <a:t>QC has also made a licensing statement applicable to the RS+LDPC candidate: </a:t>
            </a:r>
            <a:r>
              <a:rPr lang="en-US" sz="1400" dirty="0" smtClean="0">
                <a:solidFill>
                  <a:srgbClr val="000000"/>
                </a:solidFill>
                <a:latin typeface="Baskerville"/>
                <a:cs typeface="Baskerville"/>
                <a:hlinkClick r:id="rId4"/>
              </a:rPr>
              <a:t>http://datatracker.ietf.org/ipr/1743/</a:t>
            </a:r>
            <a:endParaRPr lang="en-US" sz="1400" dirty="0" smtClean="0">
              <a:solidFill>
                <a:srgbClr val="000000"/>
              </a:solidFill>
              <a:latin typeface="Baskerville"/>
              <a:cs typeface="Baskerville"/>
            </a:endParaRPr>
          </a:p>
          <a:p>
            <a:pPr marL="1200150" lvl="2"/>
            <a:r>
              <a:rPr lang="en-US" sz="1400" dirty="0" smtClean="0">
                <a:solidFill>
                  <a:srgbClr val="000000"/>
                </a:solidFill>
                <a:latin typeface="Baskerville"/>
                <a:cs typeface="Baskerville"/>
              </a:rPr>
              <a:t>There is no licensing advantage in any of the other alternatives</a:t>
            </a:r>
          </a:p>
          <a:p>
            <a:pPr marL="800100" lvl="1"/>
            <a:r>
              <a:rPr lang="en-US" sz="1600" b="1" dirty="0" smtClean="0">
                <a:solidFill>
                  <a:srgbClr val="000000"/>
                </a:solidFill>
                <a:latin typeface="Baskerville"/>
                <a:cs typeface="Baskerville"/>
              </a:rPr>
              <a:t>Open source and independent implementations </a:t>
            </a:r>
            <a:r>
              <a:rPr lang="en-US" sz="1600" dirty="0" smtClean="0">
                <a:solidFill>
                  <a:srgbClr val="000000"/>
                </a:solidFill>
                <a:latin typeface="Baskerville"/>
                <a:cs typeface="Baskerville"/>
              </a:rPr>
              <a:t>of RFC 6330 exist</a:t>
            </a:r>
          </a:p>
          <a:p>
            <a:pPr marL="1200150" lvl="2"/>
            <a:r>
              <a:rPr lang="en-US" sz="1400" dirty="0" smtClean="0">
                <a:solidFill>
                  <a:srgbClr val="000000"/>
                </a:solidFill>
                <a:latin typeface="Baskerville"/>
                <a:cs typeface="Baskerville"/>
                <a:hlinkClick r:id="rId5"/>
              </a:rPr>
              <a:t>http://www.mathworks.com/matlabcentral/fileexchange/39218-6330-fec-code</a:t>
            </a:r>
            <a:endParaRPr lang="en-US" sz="1400" dirty="0" smtClean="0">
              <a:solidFill>
                <a:srgbClr val="000000"/>
              </a:solidFill>
              <a:latin typeface="Baskerville"/>
              <a:cs typeface="Baskerville"/>
            </a:endParaRPr>
          </a:p>
          <a:p>
            <a:pPr marL="1200150" lvl="2"/>
            <a:r>
              <a:rPr lang="en-US" sz="1400" dirty="0" smtClean="0">
                <a:solidFill>
                  <a:srgbClr val="000000"/>
                </a:solidFill>
                <a:latin typeface="Baskerville"/>
                <a:cs typeface="Baskerville"/>
              </a:rPr>
              <a:t>There is no “open source” advantage in any of the other alternatives</a:t>
            </a:r>
          </a:p>
          <a:p>
            <a:pPr marL="800100" lvl="1"/>
            <a:r>
              <a:rPr lang="en-US" sz="1600" b="1" dirty="0" smtClean="0">
                <a:solidFill>
                  <a:srgbClr val="000000"/>
                </a:solidFill>
                <a:latin typeface="Baskerville"/>
                <a:cs typeface="Baskerville"/>
              </a:rPr>
              <a:t>Performance</a:t>
            </a:r>
            <a:r>
              <a:rPr lang="en-US" sz="1600" dirty="0" smtClean="0">
                <a:solidFill>
                  <a:srgbClr val="000000"/>
                </a:solidFill>
                <a:latin typeface="Baskerville"/>
                <a:cs typeface="Baskerville"/>
              </a:rPr>
              <a:t> of RFC 6330 is superior</a:t>
            </a:r>
          </a:p>
          <a:p>
            <a:pPr marL="1200150" lvl="2"/>
            <a:r>
              <a:rPr lang="en-US" sz="1400" dirty="0" smtClean="0">
                <a:solidFill>
                  <a:srgbClr val="000000"/>
                </a:solidFill>
                <a:latin typeface="Baskerville"/>
                <a:cs typeface="Baskerville"/>
              </a:rPr>
              <a:t>Only proposal that supports all features of existing code</a:t>
            </a:r>
          </a:p>
          <a:p>
            <a:pPr marL="1200150" lvl="2"/>
            <a:r>
              <a:rPr lang="en-US" sz="1400" dirty="0" smtClean="0">
                <a:solidFill>
                  <a:srgbClr val="000000"/>
                </a:solidFill>
                <a:latin typeface="Baskerville"/>
                <a:cs typeface="Baskerville"/>
              </a:rPr>
              <a:t>Only code that consistently improves over the existing FEC</a:t>
            </a:r>
          </a:p>
          <a:p>
            <a:pPr marL="1200150" lvl="2"/>
            <a:r>
              <a:rPr lang="en-US" sz="1400" dirty="0" smtClean="0">
                <a:solidFill>
                  <a:srgbClr val="000000"/>
                </a:solidFill>
                <a:latin typeface="Baskerville"/>
                <a:cs typeface="Baskerville"/>
              </a:rPr>
              <a:t>Download: best in memory usage &amp; overhead for all cases; best for worst/relevant-case decode speed</a:t>
            </a:r>
          </a:p>
          <a:p>
            <a:pPr marL="1200150" lvl="2"/>
            <a:r>
              <a:rPr lang="en-US" sz="1400" dirty="0" smtClean="0">
                <a:solidFill>
                  <a:srgbClr val="000000"/>
                </a:solidFill>
                <a:latin typeface="Baskerville"/>
                <a:cs typeface="Baskerville"/>
              </a:rPr>
              <a:t>Streaming: least computational resources &amp; and lowest overhead across all candidates</a:t>
            </a:r>
          </a:p>
          <a:p>
            <a:pPr marL="0" indent="0">
              <a:buNone/>
            </a:pPr>
            <a:endParaRPr lang="en-US" sz="2800" dirty="0" smtClean="0">
              <a:solidFill>
                <a:srgbClr val="4D4D4D"/>
              </a:solidFill>
              <a:latin typeface="Baskerville"/>
              <a:cs typeface="Baskerville"/>
            </a:endParaRPr>
          </a:p>
        </p:txBody>
      </p:sp>
      <p:sp>
        <p:nvSpPr>
          <p:cNvPr id="2" name="Foliennummernplatzhalter 1"/>
          <p:cNvSpPr>
            <a:spLocks noGrp="1"/>
          </p:cNvSpPr>
          <p:nvPr>
            <p:ph type="sldNum" sz="quarter" idx="4"/>
          </p:nvPr>
        </p:nvSpPr>
        <p:spPr/>
        <p:txBody>
          <a:bodyPr/>
          <a:lstStyle/>
          <a:p>
            <a:fld id="{D4EABEBA-CB0E-0E48-9AC1-74C7372C6EC6}" type="slidenum">
              <a:rPr lang="en-US" smtClean="0"/>
              <a:pPr/>
              <a:t>3</a:t>
            </a:fld>
            <a:endParaRPr lang="en-US" dirty="0"/>
          </a:p>
        </p:txBody>
      </p:sp>
    </p:spTree>
    <p:extLst>
      <p:ext uri="{BB962C8B-B14F-4D97-AF65-F5344CB8AC3E}">
        <p14:creationId xmlns:p14="http://schemas.microsoft.com/office/powerpoint/2010/main" val="2586645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Rectangle 2"/>
          <p:cNvSpPr>
            <a:spLocks noGrp="1" noChangeArrowheads="1"/>
          </p:cNvSpPr>
          <p:nvPr>
            <p:ph type="title"/>
          </p:nvPr>
        </p:nvSpPr>
        <p:spPr>
          <a:xfrm>
            <a:off x="276225" y="269875"/>
            <a:ext cx="8591550" cy="446088"/>
          </a:xfrm>
        </p:spPr>
        <p:txBody>
          <a:bodyPr>
            <a:noAutofit/>
          </a:bodyPr>
          <a:lstStyle/>
          <a:p>
            <a:pPr lvl="0" algn="ctr">
              <a:defRPr/>
            </a:pPr>
            <a:r>
              <a:rPr lang="en-US" sz="2800" dirty="0" smtClean="0">
                <a:solidFill>
                  <a:srgbClr val="000000"/>
                </a:solidFill>
                <a:latin typeface="Baskerville"/>
                <a:cs typeface="Baskerville"/>
              </a:rPr>
              <a:t>LDPC HTTP-based repair service</a:t>
            </a:r>
          </a:p>
        </p:txBody>
      </p:sp>
      <p:sp>
        <p:nvSpPr>
          <p:cNvPr id="16" name="TextBox 15"/>
          <p:cNvSpPr txBox="1"/>
          <p:nvPr/>
        </p:nvSpPr>
        <p:spPr>
          <a:xfrm>
            <a:off x="1300470" y="1362759"/>
            <a:ext cx="3506088" cy="400110"/>
          </a:xfrm>
          <a:prstGeom prst="rect">
            <a:avLst/>
          </a:prstGeom>
          <a:noFill/>
        </p:spPr>
        <p:txBody>
          <a:bodyPr wrap="none" rtlCol="0">
            <a:spAutoFit/>
          </a:bodyPr>
          <a:lstStyle/>
          <a:p>
            <a:pPr algn="ctr"/>
            <a:r>
              <a:rPr lang="en-US" sz="2000" dirty="0" smtClean="0">
                <a:latin typeface="Baskerville"/>
                <a:cs typeface="Baskerville"/>
              </a:rPr>
              <a:t>LDPC random mix of encoding</a:t>
            </a:r>
          </a:p>
        </p:txBody>
      </p:sp>
      <p:sp>
        <p:nvSpPr>
          <p:cNvPr id="68" name="TextBox 67"/>
          <p:cNvSpPr txBox="1"/>
          <p:nvPr/>
        </p:nvSpPr>
        <p:spPr>
          <a:xfrm>
            <a:off x="5289991" y="1126232"/>
            <a:ext cx="2577023" cy="400110"/>
          </a:xfrm>
          <a:prstGeom prst="rect">
            <a:avLst/>
          </a:prstGeom>
          <a:noFill/>
        </p:spPr>
        <p:txBody>
          <a:bodyPr wrap="none" rtlCol="0">
            <a:spAutoFit/>
          </a:bodyPr>
          <a:lstStyle/>
          <a:p>
            <a:pPr algn="ctr"/>
            <a:r>
              <a:rPr lang="en-US" sz="2000" dirty="0" smtClean="0">
                <a:latin typeface="Baskerville"/>
                <a:cs typeface="Baskerville"/>
              </a:rPr>
              <a:t>Transmit over </a:t>
            </a:r>
            <a:r>
              <a:rPr lang="en-US" sz="2000" dirty="0" err="1" smtClean="0">
                <a:latin typeface="Baskerville"/>
                <a:cs typeface="Baskerville"/>
              </a:rPr>
              <a:t>eMBMS</a:t>
            </a:r>
            <a:endParaRPr lang="en-US" sz="2000" dirty="0">
              <a:latin typeface="Baskerville"/>
              <a:cs typeface="Baskerville"/>
            </a:endParaRPr>
          </a:p>
        </p:txBody>
      </p:sp>
      <p:cxnSp>
        <p:nvCxnSpPr>
          <p:cNvPr id="6" name="Elbow Connector 5"/>
          <p:cNvCxnSpPr/>
          <p:nvPr/>
        </p:nvCxnSpPr>
        <p:spPr>
          <a:xfrm rot="5400000" flipH="1" flipV="1">
            <a:off x="2418490" y="841198"/>
            <a:ext cx="1444544" cy="3377606"/>
          </a:xfrm>
          <a:prstGeom prst="bentConnector2">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23" name="Elbow Connector 22"/>
          <p:cNvCxnSpPr/>
          <p:nvPr/>
        </p:nvCxnSpPr>
        <p:spPr>
          <a:xfrm rot="16200000" flipH="1">
            <a:off x="2566919" y="2650986"/>
            <a:ext cx="1017125" cy="3247044"/>
          </a:xfrm>
          <a:prstGeom prst="bentConnector2">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565745" y="4035345"/>
            <a:ext cx="4680901" cy="707886"/>
          </a:xfrm>
          <a:prstGeom prst="rect">
            <a:avLst/>
          </a:prstGeom>
          <a:noFill/>
        </p:spPr>
        <p:txBody>
          <a:bodyPr wrap="square" rtlCol="0">
            <a:spAutoFit/>
          </a:bodyPr>
          <a:lstStyle/>
          <a:p>
            <a:pPr algn="ctr"/>
            <a:r>
              <a:rPr lang="en-US" sz="2000" dirty="0" smtClean="0">
                <a:latin typeface="Baskerville"/>
                <a:cs typeface="Baskerville"/>
              </a:rPr>
              <a:t>Multiple HTTP</a:t>
            </a:r>
          </a:p>
          <a:p>
            <a:pPr algn="ctr"/>
            <a:r>
              <a:rPr lang="en-US" sz="2000" dirty="0" smtClean="0">
                <a:latin typeface="Baskerville"/>
                <a:cs typeface="Baskerville"/>
              </a:rPr>
              <a:t>requests and responses</a:t>
            </a:r>
          </a:p>
        </p:txBody>
      </p:sp>
      <p:sp>
        <p:nvSpPr>
          <p:cNvPr id="38" name="TextBox 37"/>
          <p:cNvSpPr txBox="1"/>
          <p:nvPr/>
        </p:nvSpPr>
        <p:spPr>
          <a:xfrm>
            <a:off x="151135" y="4868827"/>
            <a:ext cx="5533040" cy="1015663"/>
          </a:xfrm>
          <a:prstGeom prst="rect">
            <a:avLst/>
          </a:prstGeom>
          <a:noFill/>
        </p:spPr>
        <p:txBody>
          <a:bodyPr wrap="square" rtlCol="0">
            <a:spAutoFit/>
          </a:bodyPr>
          <a:lstStyle/>
          <a:p>
            <a:pPr algn="ctr"/>
            <a:r>
              <a:rPr lang="en-US" sz="2000" dirty="0" smtClean="0">
                <a:latin typeface="Baskerville"/>
                <a:cs typeface="Baskerville"/>
              </a:rPr>
              <a:t>Requests dependent on loss pattern</a:t>
            </a:r>
          </a:p>
          <a:p>
            <a:pPr algn="ctr"/>
            <a:r>
              <a:rPr lang="en-US" sz="2000" dirty="0" smtClean="0">
                <a:latin typeface="Baskerville"/>
                <a:cs typeface="Baskerville"/>
              </a:rPr>
              <a:t>Low caching efficiency </a:t>
            </a:r>
          </a:p>
          <a:p>
            <a:pPr algn="ctr"/>
            <a:r>
              <a:rPr lang="en-US" sz="2000" dirty="0" smtClean="0">
                <a:latin typeface="Baskerville"/>
                <a:cs typeface="Baskerville"/>
              </a:rPr>
              <a:t>Many packet-sized byte-ranges</a:t>
            </a:r>
          </a:p>
        </p:txBody>
      </p:sp>
      <p:sp>
        <p:nvSpPr>
          <p:cNvPr id="43" name="TextBox 42"/>
          <p:cNvSpPr txBox="1"/>
          <p:nvPr/>
        </p:nvSpPr>
        <p:spPr>
          <a:xfrm>
            <a:off x="5355156" y="5113227"/>
            <a:ext cx="1865189" cy="400110"/>
          </a:xfrm>
          <a:prstGeom prst="rect">
            <a:avLst/>
          </a:prstGeom>
          <a:noFill/>
        </p:spPr>
        <p:txBody>
          <a:bodyPr wrap="none" rtlCol="0">
            <a:spAutoFit/>
          </a:bodyPr>
          <a:lstStyle/>
          <a:p>
            <a:pPr algn="ctr"/>
            <a:r>
              <a:rPr lang="en-US" sz="2000" dirty="0" smtClean="0">
                <a:latin typeface="Baskerville"/>
                <a:cs typeface="Baskerville"/>
              </a:rPr>
              <a:t>LDPC decoding</a:t>
            </a:r>
          </a:p>
        </p:txBody>
      </p:sp>
      <p:cxnSp>
        <p:nvCxnSpPr>
          <p:cNvPr id="44" name="Elbow Connector 43"/>
          <p:cNvCxnSpPr/>
          <p:nvPr/>
        </p:nvCxnSpPr>
        <p:spPr>
          <a:xfrm rot="5400000">
            <a:off x="5961069" y="2801012"/>
            <a:ext cx="1428899" cy="1"/>
          </a:xfrm>
          <a:prstGeom prst="bentConnector3">
            <a:avLst>
              <a:gd name="adj1" fmla="val 50000"/>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57" name="TextBox 56"/>
          <p:cNvSpPr txBox="1"/>
          <p:nvPr/>
        </p:nvSpPr>
        <p:spPr>
          <a:xfrm>
            <a:off x="1996057" y="1858017"/>
            <a:ext cx="2114907" cy="400110"/>
          </a:xfrm>
          <a:prstGeom prst="rect">
            <a:avLst/>
          </a:prstGeom>
          <a:noFill/>
        </p:spPr>
        <p:txBody>
          <a:bodyPr wrap="none" rtlCol="0">
            <a:spAutoFit/>
          </a:bodyPr>
          <a:lstStyle/>
          <a:p>
            <a:pPr algn="ctr"/>
            <a:r>
              <a:rPr lang="en-US" sz="2000" dirty="0" smtClean="0">
                <a:latin typeface="Baskerville"/>
                <a:cs typeface="Baskerville"/>
              </a:rPr>
              <a:t>FLUTE packaging</a:t>
            </a:r>
          </a:p>
        </p:txBody>
      </p:sp>
      <p:grpSp>
        <p:nvGrpSpPr>
          <p:cNvPr id="4" name="Group 3"/>
          <p:cNvGrpSpPr/>
          <p:nvPr/>
        </p:nvGrpSpPr>
        <p:grpSpPr>
          <a:xfrm>
            <a:off x="4753427" y="1572891"/>
            <a:ext cx="3600798" cy="513673"/>
            <a:chOff x="4794902" y="1572891"/>
            <a:chExt cx="3600798" cy="513673"/>
          </a:xfrm>
        </p:grpSpPr>
        <p:sp>
          <p:nvSpPr>
            <p:cNvPr id="21" name="Rectangle 32"/>
            <p:cNvSpPr>
              <a:spLocks noChangeArrowheads="1"/>
            </p:cNvSpPr>
            <p:nvPr/>
          </p:nvSpPr>
          <p:spPr bwMode="auto">
            <a:xfrm>
              <a:off x="4794902" y="1572891"/>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25" name="Rectangle 32"/>
            <p:cNvSpPr>
              <a:spLocks noChangeArrowheads="1"/>
            </p:cNvSpPr>
            <p:nvPr/>
          </p:nvSpPr>
          <p:spPr bwMode="auto">
            <a:xfrm>
              <a:off x="5171025" y="1572891"/>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26" name="Rectangle 32"/>
            <p:cNvSpPr>
              <a:spLocks noChangeArrowheads="1"/>
            </p:cNvSpPr>
            <p:nvPr/>
          </p:nvSpPr>
          <p:spPr bwMode="auto">
            <a:xfrm>
              <a:off x="5547148" y="1572891"/>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34" name="Rectangle 32"/>
            <p:cNvSpPr>
              <a:spLocks noChangeArrowheads="1"/>
            </p:cNvSpPr>
            <p:nvPr/>
          </p:nvSpPr>
          <p:spPr bwMode="auto">
            <a:xfrm>
              <a:off x="5923271" y="1572891"/>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36" name="Rectangle 32"/>
            <p:cNvSpPr>
              <a:spLocks noChangeArrowheads="1"/>
            </p:cNvSpPr>
            <p:nvPr/>
          </p:nvSpPr>
          <p:spPr bwMode="auto">
            <a:xfrm>
              <a:off x="6299394" y="1572891"/>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37" name="Rectangle 32"/>
            <p:cNvSpPr>
              <a:spLocks noChangeArrowheads="1"/>
            </p:cNvSpPr>
            <p:nvPr/>
          </p:nvSpPr>
          <p:spPr bwMode="auto">
            <a:xfrm>
              <a:off x="6675517" y="1572891"/>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39" name="Rectangle 32"/>
            <p:cNvSpPr>
              <a:spLocks noChangeArrowheads="1"/>
            </p:cNvSpPr>
            <p:nvPr/>
          </p:nvSpPr>
          <p:spPr bwMode="auto">
            <a:xfrm>
              <a:off x="7051640" y="1572891"/>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40" name="Rectangle 32"/>
            <p:cNvSpPr>
              <a:spLocks noChangeArrowheads="1"/>
            </p:cNvSpPr>
            <p:nvPr/>
          </p:nvSpPr>
          <p:spPr bwMode="auto">
            <a:xfrm>
              <a:off x="7427763" y="1572891"/>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45" name="Rectangle 32"/>
            <p:cNvSpPr>
              <a:spLocks noChangeArrowheads="1"/>
            </p:cNvSpPr>
            <p:nvPr/>
          </p:nvSpPr>
          <p:spPr bwMode="auto">
            <a:xfrm>
              <a:off x="7803886" y="1572891"/>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46" name="Rectangle 32"/>
            <p:cNvSpPr>
              <a:spLocks noChangeArrowheads="1"/>
            </p:cNvSpPr>
            <p:nvPr/>
          </p:nvSpPr>
          <p:spPr bwMode="auto">
            <a:xfrm>
              <a:off x="8180011" y="1572891"/>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47" name="Rectangle 32"/>
            <p:cNvSpPr>
              <a:spLocks noChangeArrowheads="1"/>
            </p:cNvSpPr>
            <p:nvPr/>
          </p:nvSpPr>
          <p:spPr bwMode="auto">
            <a:xfrm>
              <a:off x="5000268" y="1572891"/>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48" name="Rectangle 32"/>
            <p:cNvSpPr>
              <a:spLocks noChangeArrowheads="1"/>
            </p:cNvSpPr>
            <p:nvPr/>
          </p:nvSpPr>
          <p:spPr bwMode="auto">
            <a:xfrm>
              <a:off x="5376391" y="1572891"/>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49" name="Rectangle 32"/>
            <p:cNvSpPr>
              <a:spLocks noChangeArrowheads="1"/>
            </p:cNvSpPr>
            <p:nvPr/>
          </p:nvSpPr>
          <p:spPr bwMode="auto">
            <a:xfrm>
              <a:off x="5752514" y="1572891"/>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0" name="Rectangle 32"/>
            <p:cNvSpPr>
              <a:spLocks noChangeArrowheads="1"/>
            </p:cNvSpPr>
            <p:nvPr/>
          </p:nvSpPr>
          <p:spPr bwMode="auto">
            <a:xfrm>
              <a:off x="6128637" y="1572891"/>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1" name="Rectangle 32"/>
            <p:cNvSpPr>
              <a:spLocks noChangeArrowheads="1"/>
            </p:cNvSpPr>
            <p:nvPr/>
          </p:nvSpPr>
          <p:spPr bwMode="auto">
            <a:xfrm>
              <a:off x="6504760" y="1572891"/>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2" name="Rectangle 32"/>
            <p:cNvSpPr>
              <a:spLocks noChangeArrowheads="1"/>
            </p:cNvSpPr>
            <p:nvPr/>
          </p:nvSpPr>
          <p:spPr bwMode="auto">
            <a:xfrm>
              <a:off x="6880883" y="1572891"/>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3" name="Rectangle 32"/>
            <p:cNvSpPr>
              <a:spLocks noChangeArrowheads="1"/>
            </p:cNvSpPr>
            <p:nvPr/>
          </p:nvSpPr>
          <p:spPr bwMode="auto">
            <a:xfrm>
              <a:off x="7257006" y="1572891"/>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4" name="Rectangle 32"/>
            <p:cNvSpPr>
              <a:spLocks noChangeArrowheads="1"/>
            </p:cNvSpPr>
            <p:nvPr/>
          </p:nvSpPr>
          <p:spPr bwMode="auto">
            <a:xfrm>
              <a:off x="7633129" y="1572891"/>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5" name="Rectangle 32"/>
            <p:cNvSpPr>
              <a:spLocks noChangeArrowheads="1"/>
            </p:cNvSpPr>
            <p:nvPr/>
          </p:nvSpPr>
          <p:spPr bwMode="auto">
            <a:xfrm>
              <a:off x="8009252" y="1572891"/>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grpSp>
      <p:grpSp>
        <p:nvGrpSpPr>
          <p:cNvPr id="12" name="Group 11"/>
          <p:cNvGrpSpPr/>
          <p:nvPr/>
        </p:nvGrpSpPr>
        <p:grpSpPr>
          <a:xfrm>
            <a:off x="4753427" y="3515460"/>
            <a:ext cx="3600798" cy="513673"/>
            <a:chOff x="4794902" y="3515460"/>
            <a:chExt cx="3600798" cy="513673"/>
          </a:xfrm>
        </p:grpSpPr>
        <p:sp>
          <p:nvSpPr>
            <p:cNvPr id="56" name="Rectangle 32"/>
            <p:cNvSpPr>
              <a:spLocks noChangeArrowheads="1"/>
            </p:cNvSpPr>
            <p:nvPr/>
          </p:nvSpPr>
          <p:spPr bwMode="auto">
            <a:xfrm>
              <a:off x="4794902" y="3515460"/>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9" name="Rectangle 32"/>
            <p:cNvSpPr>
              <a:spLocks noChangeArrowheads="1"/>
            </p:cNvSpPr>
            <p:nvPr/>
          </p:nvSpPr>
          <p:spPr bwMode="auto">
            <a:xfrm>
              <a:off x="5547148" y="3515460"/>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0" name="Rectangle 32"/>
            <p:cNvSpPr>
              <a:spLocks noChangeArrowheads="1"/>
            </p:cNvSpPr>
            <p:nvPr/>
          </p:nvSpPr>
          <p:spPr bwMode="auto">
            <a:xfrm>
              <a:off x="5923271" y="3515460"/>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2" name="Rectangle 32"/>
            <p:cNvSpPr>
              <a:spLocks noChangeArrowheads="1"/>
            </p:cNvSpPr>
            <p:nvPr/>
          </p:nvSpPr>
          <p:spPr bwMode="auto">
            <a:xfrm>
              <a:off x="6675517" y="3515460"/>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4" name="Rectangle 32"/>
            <p:cNvSpPr>
              <a:spLocks noChangeArrowheads="1"/>
            </p:cNvSpPr>
            <p:nvPr/>
          </p:nvSpPr>
          <p:spPr bwMode="auto">
            <a:xfrm>
              <a:off x="7427763" y="3515460"/>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6" name="Rectangle 32"/>
            <p:cNvSpPr>
              <a:spLocks noChangeArrowheads="1"/>
            </p:cNvSpPr>
            <p:nvPr/>
          </p:nvSpPr>
          <p:spPr bwMode="auto">
            <a:xfrm>
              <a:off x="8180011" y="3515460"/>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7" name="Rectangle 32"/>
            <p:cNvSpPr>
              <a:spLocks noChangeArrowheads="1"/>
            </p:cNvSpPr>
            <p:nvPr/>
          </p:nvSpPr>
          <p:spPr bwMode="auto">
            <a:xfrm>
              <a:off x="5000268" y="3515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9" name="Rectangle 32"/>
            <p:cNvSpPr>
              <a:spLocks noChangeArrowheads="1"/>
            </p:cNvSpPr>
            <p:nvPr/>
          </p:nvSpPr>
          <p:spPr bwMode="auto">
            <a:xfrm>
              <a:off x="5376391" y="3515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2" name="Rectangle 32"/>
            <p:cNvSpPr>
              <a:spLocks noChangeArrowheads="1"/>
            </p:cNvSpPr>
            <p:nvPr/>
          </p:nvSpPr>
          <p:spPr bwMode="auto">
            <a:xfrm>
              <a:off x="6128637" y="3515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3" name="Rectangle 32"/>
            <p:cNvSpPr>
              <a:spLocks noChangeArrowheads="1"/>
            </p:cNvSpPr>
            <p:nvPr/>
          </p:nvSpPr>
          <p:spPr bwMode="auto">
            <a:xfrm>
              <a:off x="6504760" y="3515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4" name="Rectangle 32"/>
            <p:cNvSpPr>
              <a:spLocks noChangeArrowheads="1"/>
            </p:cNvSpPr>
            <p:nvPr/>
          </p:nvSpPr>
          <p:spPr bwMode="auto">
            <a:xfrm>
              <a:off x="6880883" y="3515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5" name="Rectangle 32"/>
            <p:cNvSpPr>
              <a:spLocks noChangeArrowheads="1"/>
            </p:cNvSpPr>
            <p:nvPr/>
          </p:nvSpPr>
          <p:spPr bwMode="auto">
            <a:xfrm>
              <a:off x="7257006" y="3515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6" name="Rectangle 32"/>
            <p:cNvSpPr>
              <a:spLocks noChangeArrowheads="1"/>
            </p:cNvSpPr>
            <p:nvPr/>
          </p:nvSpPr>
          <p:spPr bwMode="auto">
            <a:xfrm>
              <a:off x="7633129" y="3515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7" name="Rectangle 32"/>
            <p:cNvSpPr>
              <a:spLocks noChangeArrowheads="1"/>
            </p:cNvSpPr>
            <p:nvPr/>
          </p:nvSpPr>
          <p:spPr bwMode="auto">
            <a:xfrm>
              <a:off x="8009252" y="3515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grpSp>
      <p:sp>
        <p:nvSpPr>
          <p:cNvPr id="78" name="Rectangle 32"/>
          <p:cNvSpPr>
            <a:spLocks noChangeArrowheads="1"/>
          </p:cNvSpPr>
          <p:nvPr/>
        </p:nvSpPr>
        <p:spPr bwMode="auto">
          <a:xfrm>
            <a:off x="5162991" y="4544285"/>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9" name="Rectangle 32"/>
          <p:cNvSpPr>
            <a:spLocks noChangeArrowheads="1"/>
          </p:cNvSpPr>
          <p:nvPr/>
        </p:nvSpPr>
        <p:spPr bwMode="auto">
          <a:xfrm>
            <a:off x="6309717" y="4544285"/>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0" name="Rectangle 32"/>
          <p:cNvSpPr>
            <a:spLocks noChangeArrowheads="1"/>
          </p:cNvSpPr>
          <p:nvPr/>
        </p:nvSpPr>
        <p:spPr bwMode="auto">
          <a:xfrm>
            <a:off x="7061963" y="4544285"/>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grpSp>
        <p:nvGrpSpPr>
          <p:cNvPr id="82" name="Group 81"/>
          <p:cNvGrpSpPr/>
          <p:nvPr/>
        </p:nvGrpSpPr>
        <p:grpSpPr>
          <a:xfrm>
            <a:off x="114408" y="3268487"/>
            <a:ext cx="3219798" cy="513673"/>
            <a:chOff x="1990148" y="2478449"/>
            <a:chExt cx="3219798" cy="513673"/>
          </a:xfrm>
        </p:grpSpPr>
        <p:sp>
          <p:nvSpPr>
            <p:cNvPr id="83" name="Rectangle 32"/>
            <p:cNvSpPr>
              <a:spLocks noChangeArrowheads="1"/>
            </p:cNvSpPr>
            <p:nvPr/>
          </p:nvSpPr>
          <p:spPr bwMode="auto">
            <a:xfrm>
              <a:off x="1990148"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4" name="Rectangle 32"/>
            <p:cNvSpPr>
              <a:spLocks noChangeArrowheads="1"/>
            </p:cNvSpPr>
            <p:nvPr/>
          </p:nvSpPr>
          <p:spPr bwMode="auto">
            <a:xfrm>
              <a:off x="2742394"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5" name="Rectangle 32"/>
            <p:cNvSpPr>
              <a:spLocks noChangeArrowheads="1"/>
            </p:cNvSpPr>
            <p:nvPr/>
          </p:nvSpPr>
          <p:spPr bwMode="auto">
            <a:xfrm>
              <a:off x="3118517"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6" name="Rectangle 32"/>
            <p:cNvSpPr>
              <a:spLocks noChangeArrowheads="1"/>
            </p:cNvSpPr>
            <p:nvPr/>
          </p:nvSpPr>
          <p:spPr bwMode="auto">
            <a:xfrm>
              <a:off x="3870763"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7" name="Rectangle 32"/>
            <p:cNvSpPr>
              <a:spLocks noChangeArrowheads="1"/>
            </p:cNvSpPr>
            <p:nvPr/>
          </p:nvSpPr>
          <p:spPr bwMode="auto">
            <a:xfrm>
              <a:off x="4432509"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8" name="Rectangle 32"/>
            <p:cNvSpPr>
              <a:spLocks noChangeArrowheads="1"/>
            </p:cNvSpPr>
            <p:nvPr/>
          </p:nvSpPr>
          <p:spPr bwMode="auto">
            <a:xfrm>
              <a:off x="4994257"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9" name="Rectangle 32"/>
            <p:cNvSpPr>
              <a:spLocks noChangeArrowheads="1"/>
            </p:cNvSpPr>
            <p:nvPr/>
          </p:nvSpPr>
          <p:spPr bwMode="auto">
            <a:xfrm>
              <a:off x="2195514"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0" name="Rectangle 32"/>
            <p:cNvSpPr>
              <a:spLocks noChangeArrowheads="1"/>
            </p:cNvSpPr>
            <p:nvPr/>
          </p:nvSpPr>
          <p:spPr bwMode="auto">
            <a:xfrm>
              <a:off x="2571637"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1" name="Rectangle 32"/>
            <p:cNvSpPr>
              <a:spLocks noChangeArrowheads="1"/>
            </p:cNvSpPr>
            <p:nvPr/>
          </p:nvSpPr>
          <p:spPr bwMode="auto">
            <a:xfrm>
              <a:off x="3323883"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2" name="Rectangle 32"/>
            <p:cNvSpPr>
              <a:spLocks noChangeArrowheads="1"/>
            </p:cNvSpPr>
            <p:nvPr/>
          </p:nvSpPr>
          <p:spPr bwMode="auto">
            <a:xfrm>
              <a:off x="3700006"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3" name="Rectangle 32"/>
            <p:cNvSpPr>
              <a:spLocks noChangeArrowheads="1"/>
            </p:cNvSpPr>
            <p:nvPr/>
          </p:nvSpPr>
          <p:spPr bwMode="auto">
            <a:xfrm>
              <a:off x="4076129"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4" name="Rectangle 32"/>
            <p:cNvSpPr>
              <a:spLocks noChangeArrowheads="1"/>
            </p:cNvSpPr>
            <p:nvPr/>
          </p:nvSpPr>
          <p:spPr bwMode="auto">
            <a:xfrm>
              <a:off x="4261752"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5" name="Rectangle 32"/>
            <p:cNvSpPr>
              <a:spLocks noChangeArrowheads="1"/>
            </p:cNvSpPr>
            <p:nvPr/>
          </p:nvSpPr>
          <p:spPr bwMode="auto">
            <a:xfrm>
              <a:off x="4637875"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6" name="Rectangle 32"/>
            <p:cNvSpPr>
              <a:spLocks noChangeArrowheads="1"/>
            </p:cNvSpPr>
            <p:nvPr/>
          </p:nvSpPr>
          <p:spPr bwMode="auto">
            <a:xfrm>
              <a:off x="4823498"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7" name="Rectangle 32"/>
            <p:cNvSpPr>
              <a:spLocks noChangeArrowheads="1"/>
            </p:cNvSpPr>
            <p:nvPr/>
          </p:nvSpPr>
          <p:spPr bwMode="auto">
            <a:xfrm>
              <a:off x="2373411"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8" name="Rectangle 32"/>
            <p:cNvSpPr>
              <a:spLocks noChangeArrowheads="1"/>
            </p:cNvSpPr>
            <p:nvPr/>
          </p:nvSpPr>
          <p:spPr bwMode="auto">
            <a:xfrm>
              <a:off x="2902828"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9" name="Rectangle 32"/>
            <p:cNvSpPr>
              <a:spLocks noChangeArrowheads="1"/>
            </p:cNvSpPr>
            <p:nvPr/>
          </p:nvSpPr>
          <p:spPr bwMode="auto">
            <a:xfrm>
              <a:off x="3504963"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grpSp>
      <p:grpSp>
        <p:nvGrpSpPr>
          <p:cNvPr id="100" name="Group 99"/>
          <p:cNvGrpSpPr/>
          <p:nvPr/>
        </p:nvGrpSpPr>
        <p:grpSpPr>
          <a:xfrm>
            <a:off x="4753427" y="5513337"/>
            <a:ext cx="3219798" cy="513673"/>
            <a:chOff x="1990148" y="2478449"/>
            <a:chExt cx="3219798" cy="513673"/>
          </a:xfrm>
        </p:grpSpPr>
        <p:sp>
          <p:nvSpPr>
            <p:cNvPr id="101" name="Rectangle 32"/>
            <p:cNvSpPr>
              <a:spLocks noChangeArrowheads="1"/>
            </p:cNvSpPr>
            <p:nvPr/>
          </p:nvSpPr>
          <p:spPr bwMode="auto">
            <a:xfrm>
              <a:off x="1990148"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2" name="Rectangle 32"/>
            <p:cNvSpPr>
              <a:spLocks noChangeArrowheads="1"/>
            </p:cNvSpPr>
            <p:nvPr/>
          </p:nvSpPr>
          <p:spPr bwMode="auto">
            <a:xfrm>
              <a:off x="2742394"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3" name="Rectangle 32"/>
            <p:cNvSpPr>
              <a:spLocks noChangeArrowheads="1"/>
            </p:cNvSpPr>
            <p:nvPr/>
          </p:nvSpPr>
          <p:spPr bwMode="auto">
            <a:xfrm>
              <a:off x="3118517"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4" name="Rectangle 32"/>
            <p:cNvSpPr>
              <a:spLocks noChangeArrowheads="1"/>
            </p:cNvSpPr>
            <p:nvPr/>
          </p:nvSpPr>
          <p:spPr bwMode="auto">
            <a:xfrm>
              <a:off x="3870763"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5" name="Rectangle 32"/>
            <p:cNvSpPr>
              <a:spLocks noChangeArrowheads="1"/>
            </p:cNvSpPr>
            <p:nvPr/>
          </p:nvSpPr>
          <p:spPr bwMode="auto">
            <a:xfrm>
              <a:off x="4432509"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6" name="Rectangle 32"/>
            <p:cNvSpPr>
              <a:spLocks noChangeArrowheads="1"/>
            </p:cNvSpPr>
            <p:nvPr/>
          </p:nvSpPr>
          <p:spPr bwMode="auto">
            <a:xfrm>
              <a:off x="4994257"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7" name="Rectangle 32"/>
            <p:cNvSpPr>
              <a:spLocks noChangeArrowheads="1"/>
            </p:cNvSpPr>
            <p:nvPr/>
          </p:nvSpPr>
          <p:spPr bwMode="auto">
            <a:xfrm>
              <a:off x="2195514"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8" name="Rectangle 32"/>
            <p:cNvSpPr>
              <a:spLocks noChangeArrowheads="1"/>
            </p:cNvSpPr>
            <p:nvPr/>
          </p:nvSpPr>
          <p:spPr bwMode="auto">
            <a:xfrm>
              <a:off x="2571637"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9" name="Rectangle 32"/>
            <p:cNvSpPr>
              <a:spLocks noChangeArrowheads="1"/>
            </p:cNvSpPr>
            <p:nvPr/>
          </p:nvSpPr>
          <p:spPr bwMode="auto">
            <a:xfrm>
              <a:off x="3323883"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10" name="Rectangle 32"/>
            <p:cNvSpPr>
              <a:spLocks noChangeArrowheads="1"/>
            </p:cNvSpPr>
            <p:nvPr/>
          </p:nvSpPr>
          <p:spPr bwMode="auto">
            <a:xfrm>
              <a:off x="3700006"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11" name="Rectangle 32"/>
            <p:cNvSpPr>
              <a:spLocks noChangeArrowheads="1"/>
            </p:cNvSpPr>
            <p:nvPr/>
          </p:nvSpPr>
          <p:spPr bwMode="auto">
            <a:xfrm>
              <a:off x="4076129"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12" name="Rectangle 32"/>
            <p:cNvSpPr>
              <a:spLocks noChangeArrowheads="1"/>
            </p:cNvSpPr>
            <p:nvPr/>
          </p:nvSpPr>
          <p:spPr bwMode="auto">
            <a:xfrm>
              <a:off x="4261752"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13" name="Rectangle 32"/>
            <p:cNvSpPr>
              <a:spLocks noChangeArrowheads="1"/>
            </p:cNvSpPr>
            <p:nvPr/>
          </p:nvSpPr>
          <p:spPr bwMode="auto">
            <a:xfrm>
              <a:off x="4637875"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14" name="Rectangle 32"/>
            <p:cNvSpPr>
              <a:spLocks noChangeArrowheads="1"/>
            </p:cNvSpPr>
            <p:nvPr/>
          </p:nvSpPr>
          <p:spPr bwMode="auto">
            <a:xfrm>
              <a:off x="4823498"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15" name="Rectangle 32"/>
            <p:cNvSpPr>
              <a:spLocks noChangeArrowheads="1"/>
            </p:cNvSpPr>
            <p:nvPr/>
          </p:nvSpPr>
          <p:spPr bwMode="auto">
            <a:xfrm>
              <a:off x="2373411"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16" name="Rectangle 32"/>
            <p:cNvSpPr>
              <a:spLocks noChangeArrowheads="1"/>
            </p:cNvSpPr>
            <p:nvPr/>
          </p:nvSpPr>
          <p:spPr bwMode="auto">
            <a:xfrm>
              <a:off x="2902828"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17" name="Rectangle 32"/>
            <p:cNvSpPr>
              <a:spLocks noChangeArrowheads="1"/>
            </p:cNvSpPr>
            <p:nvPr/>
          </p:nvSpPr>
          <p:spPr bwMode="auto">
            <a:xfrm>
              <a:off x="3504963"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grpSp>
      <p:sp>
        <p:nvSpPr>
          <p:cNvPr id="2" name="Foliennummernplatzhalter 1"/>
          <p:cNvSpPr>
            <a:spLocks noGrp="1"/>
          </p:cNvSpPr>
          <p:nvPr>
            <p:ph type="sldNum" sz="quarter" idx="4"/>
          </p:nvPr>
        </p:nvSpPr>
        <p:spPr/>
        <p:txBody>
          <a:bodyPr/>
          <a:lstStyle/>
          <a:p>
            <a:fld id="{D4EABEBA-CB0E-0E48-9AC1-74C7372C6EC6}" type="slidenum">
              <a:rPr lang="en-US" smtClean="0"/>
              <a:pPr/>
              <a:t>30</a:t>
            </a:fld>
            <a:endParaRPr lang="en-US" dirty="0"/>
          </a:p>
        </p:txBody>
      </p:sp>
    </p:spTree>
    <p:extLst>
      <p:ext uri="{BB962C8B-B14F-4D97-AF65-F5344CB8AC3E}">
        <p14:creationId xmlns:p14="http://schemas.microsoft.com/office/powerpoint/2010/main" val="220068122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Rectangle 2"/>
          <p:cNvSpPr>
            <a:spLocks noGrp="1" noChangeArrowheads="1"/>
          </p:cNvSpPr>
          <p:nvPr>
            <p:ph type="title"/>
          </p:nvPr>
        </p:nvSpPr>
        <p:spPr>
          <a:xfrm>
            <a:off x="276225" y="269875"/>
            <a:ext cx="8591550" cy="446088"/>
          </a:xfrm>
        </p:spPr>
        <p:txBody>
          <a:bodyPr>
            <a:noAutofit/>
          </a:bodyPr>
          <a:lstStyle/>
          <a:p>
            <a:pPr lvl="0" algn="ctr">
              <a:defRPr/>
            </a:pPr>
            <a:r>
              <a:rPr lang="en-US" sz="2800" dirty="0" err="1" smtClean="0">
                <a:solidFill>
                  <a:srgbClr val="000000"/>
                </a:solidFill>
                <a:latin typeface="Baskerville"/>
                <a:cs typeface="Baskerville"/>
              </a:rPr>
              <a:t>RaptorQ</a:t>
            </a:r>
            <a:r>
              <a:rPr lang="en-US" sz="2800" dirty="0" smtClean="0">
                <a:solidFill>
                  <a:srgbClr val="000000"/>
                </a:solidFill>
                <a:latin typeface="Baskerville"/>
                <a:cs typeface="Baskerville"/>
              </a:rPr>
              <a:t> HTTP-based repair service</a:t>
            </a:r>
          </a:p>
        </p:txBody>
      </p:sp>
      <p:sp>
        <p:nvSpPr>
          <p:cNvPr id="16" name="TextBox 15"/>
          <p:cNvSpPr txBox="1"/>
          <p:nvPr/>
        </p:nvSpPr>
        <p:spPr>
          <a:xfrm>
            <a:off x="1705327" y="1286559"/>
            <a:ext cx="2696371" cy="400110"/>
          </a:xfrm>
          <a:prstGeom prst="rect">
            <a:avLst/>
          </a:prstGeom>
          <a:noFill/>
        </p:spPr>
        <p:txBody>
          <a:bodyPr wrap="none" rtlCol="0">
            <a:spAutoFit/>
          </a:bodyPr>
          <a:lstStyle/>
          <a:p>
            <a:pPr algn="ctr"/>
            <a:r>
              <a:rPr lang="en-US" sz="2000" dirty="0" err="1" smtClean="0">
                <a:latin typeface="Baskerville"/>
                <a:cs typeface="Baskerville"/>
              </a:rPr>
              <a:t>RaptorQ</a:t>
            </a:r>
            <a:r>
              <a:rPr lang="en-US" sz="2000" dirty="0" smtClean="0">
                <a:latin typeface="Baskerville"/>
                <a:cs typeface="Baskerville"/>
              </a:rPr>
              <a:t> repair symbols</a:t>
            </a:r>
          </a:p>
        </p:txBody>
      </p:sp>
      <p:sp>
        <p:nvSpPr>
          <p:cNvPr id="68" name="TextBox 67"/>
          <p:cNvSpPr txBox="1"/>
          <p:nvPr/>
        </p:nvSpPr>
        <p:spPr>
          <a:xfrm>
            <a:off x="5277291" y="1062732"/>
            <a:ext cx="2577023" cy="400110"/>
          </a:xfrm>
          <a:prstGeom prst="rect">
            <a:avLst/>
          </a:prstGeom>
          <a:noFill/>
        </p:spPr>
        <p:txBody>
          <a:bodyPr wrap="none" rtlCol="0">
            <a:spAutoFit/>
          </a:bodyPr>
          <a:lstStyle/>
          <a:p>
            <a:pPr algn="ctr"/>
            <a:r>
              <a:rPr lang="en-US" sz="2000" dirty="0" smtClean="0">
                <a:latin typeface="Baskerville"/>
                <a:cs typeface="Baskerville"/>
              </a:rPr>
              <a:t>Transmit over </a:t>
            </a:r>
            <a:r>
              <a:rPr lang="en-US" sz="2000" dirty="0" err="1" smtClean="0">
                <a:latin typeface="Baskerville"/>
                <a:cs typeface="Baskerville"/>
              </a:rPr>
              <a:t>eMBMS</a:t>
            </a:r>
            <a:endParaRPr lang="en-US" sz="2000" dirty="0">
              <a:latin typeface="Baskerville"/>
              <a:cs typeface="Baskerville"/>
            </a:endParaRPr>
          </a:p>
        </p:txBody>
      </p:sp>
      <p:cxnSp>
        <p:nvCxnSpPr>
          <p:cNvPr id="6" name="Elbow Connector 5"/>
          <p:cNvCxnSpPr/>
          <p:nvPr/>
        </p:nvCxnSpPr>
        <p:spPr>
          <a:xfrm rot="5400000" flipH="1" flipV="1">
            <a:off x="2385971" y="808679"/>
            <a:ext cx="1509582" cy="3377607"/>
          </a:xfrm>
          <a:prstGeom prst="bentConnector2">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23" name="Elbow Connector 22"/>
          <p:cNvCxnSpPr/>
          <p:nvPr/>
        </p:nvCxnSpPr>
        <p:spPr>
          <a:xfrm rot="16200000" flipH="1">
            <a:off x="2622733" y="2595171"/>
            <a:ext cx="1001394" cy="3342943"/>
          </a:xfrm>
          <a:prstGeom prst="bentConnector2">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92745" y="4345569"/>
            <a:ext cx="4680901" cy="400110"/>
          </a:xfrm>
          <a:prstGeom prst="rect">
            <a:avLst/>
          </a:prstGeom>
          <a:noFill/>
        </p:spPr>
        <p:txBody>
          <a:bodyPr wrap="square" rtlCol="0">
            <a:spAutoFit/>
          </a:bodyPr>
          <a:lstStyle/>
          <a:p>
            <a:pPr algn="ctr"/>
            <a:r>
              <a:rPr lang="en-US" sz="2000" dirty="0" smtClean="0">
                <a:latin typeface="Baskerville"/>
                <a:cs typeface="Baskerville"/>
              </a:rPr>
              <a:t>HTTP request and response</a:t>
            </a:r>
          </a:p>
        </p:txBody>
      </p:sp>
      <p:sp>
        <p:nvSpPr>
          <p:cNvPr id="38" name="TextBox 37"/>
          <p:cNvSpPr txBox="1"/>
          <p:nvPr/>
        </p:nvSpPr>
        <p:spPr>
          <a:xfrm>
            <a:off x="-229865" y="4937163"/>
            <a:ext cx="5533040" cy="1015663"/>
          </a:xfrm>
          <a:prstGeom prst="rect">
            <a:avLst/>
          </a:prstGeom>
          <a:noFill/>
        </p:spPr>
        <p:txBody>
          <a:bodyPr wrap="square" rtlCol="0">
            <a:spAutoFit/>
          </a:bodyPr>
          <a:lstStyle/>
          <a:p>
            <a:pPr algn="ctr"/>
            <a:r>
              <a:rPr lang="en-US" sz="2000" dirty="0" smtClean="0">
                <a:latin typeface="Baskerville"/>
                <a:cs typeface="Baskerville"/>
              </a:rPr>
              <a:t>Prefix request independent of loss pattern</a:t>
            </a:r>
          </a:p>
          <a:p>
            <a:pPr algn="ctr"/>
            <a:r>
              <a:rPr lang="en-US" sz="2000" dirty="0" smtClean="0">
                <a:latin typeface="Baskerville"/>
                <a:cs typeface="Baskerville"/>
              </a:rPr>
              <a:t>High caching efficiency </a:t>
            </a:r>
          </a:p>
          <a:p>
            <a:pPr algn="ctr"/>
            <a:r>
              <a:rPr lang="en-US" sz="2000" dirty="0" smtClean="0">
                <a:latin typeface="Baskerville"/>
                <a:cs typeface="Baskerville"/>
              </a:rPr>
              <a:t>Single consecutive byte-range</a:t>
            </a:r>
          </a:p>
        </p:txBody>
      </p:sp>
      <p:sp>
        <p:nvSpPr>
          <p:cNvPr id="43" name="TextBox 42"/>
          <p:cNvSpPr txBox="1"/>
          <p:nvPr/>
        </p:nvSpPr>
        <p:spPr>
          <a:xfrm>
            <a:off x="5776595" y="5128345"/>
            <a:ext cx="2135070" cy="400110"/>
          </a:xfrm>
          <a:prstGeom prst="rect">
            <a:avLst/>
          </a:prstGeom>
          <a:noFill/>
        </p:spPr>
        <p:txBody>
          <a:bodyPr wrap="none" rtlCol="0">
            <a:spAutoFit/>
          </a:bodyPr>
          <a:lstStyle/>
          <a:p>
            <a:pPr algn="ctr"/>
            <a:r>
              <a:rPr lang="en-US" sz="2000" dirty="0" err="1" smtClean="0">
                <a:latin typeface="Baskerville"/>
                <a:cs typeface="Baskerville"/>
              </a:rPr>
              <a:t>RaptorQ</a:t>
            </a:r>
            <a:r>
              <a:rPr lang="en-US" sz="2000" dirty="0" smtClean="0">
                <a:latin typeface="Baskerville"/>
                <a:cs typeface="Baskerville"/>
              </a:rPr>
              <a:t> decoding</a:t>
            </a:r>
          </a:p>
        </p:txBody>
      </p:sp>
      <p:cxnSp>
        <p:nvCxnSpPr>
          <p:cNvPr id="44" name="Elbow Connector 43"/>
          <p:cNvCxnSpPr/>
          <p:nvPr/>
        </p:nvCxnSpPr>
        <p:spPr>
          <a:xfrm rot="16200000" flipH="1">
            <a:off x="5717228" y="2887872"/>
            <a:ext cx="1756147" cy="1"/>
          </a:xfrm>
          <a:prstGeom prst="bentConnector3">
            <a:avLst>
              <a:gd name="adj1" fmla="val 50000"/>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57" name="TextBox 56"/>
          <p:cNvSpPr txBox="1"/>
          <p:nvPr/>
        </p:nvSpPr>
        <p:spPr>
          <a:xfrm>
            <a:off x="1996057" y="1756417"/>
            <a:ext cx="2114907" cy="400110"/>
          </a:xfrm>
          <a:prstGeom prst="rect">
            <a:avLst/>
          </a:prstGeom>
          <a:noFill/>
        </p:spPr>
        <p:txBody>
          <a:bodyPr wrap="none" rtlCol="0">
            <a:spAutoFit/>
          </a:bodyPr>
          <a:lstStyle/>
          <a:p>
            <a:pPr algn="ctr"/>
            <a:r>
              <a:rPr lang="en-US" sz="2000" dirty="0" smtClean="0">
                <a:latin typeface="Baskerville"/>
                <a:cs typeface="Baskerville"/>
              </a:rPr>
              <a:t>FLUTE packaging</a:t>
            </a:r>
          </a:p>
        </p:txBody>
      </p:sp>
      <p:grpSp>
        <p:nvGrpSpPr>
          <p:cNvPr id="7" name="Group 6"/>
          <p:cNvGrpSpPr/>
          <p:nvPr/>
        </p:nvGrpSpPr>
        <p:grpSpPr>
          <a:xfrm>
            <a:off x="4779491" y="4518885"/>
            <a:ext cx="654161" cy="513673"/>
            <a:chOff x="4820091" y="4518885"/>
            <a:chExt cx="654161" cy="513673"/>
          </a:xfrm>
        </p:grpSpPr>
        <p:sp>
          <p:nvSpPr>
            <p:cNvPr id="24" name="Rectangle 32"/>
            <p:cNvSpPr>
              <a:spLocks noChangeArrowheads="1"/>
            </p:cNvSpPr>
            <p:nvPr/>
          </p:nvSpPr>
          <p:spPr bwMode="auto">
            <a:xfrm>
              <a:off x="4820091" y="4518885"/>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25" name="Rectangle 32"/>
            <p:cNvSpPr>
              <a:spLocks noChangeArrowheads="1"/>
            </p:cNvSpPr>
            <p:nvPr/>
          </p:nvSpPr>
          <p:spPr bwMode="auto">
            <a:xfrm>
              <a:off x="5039717" y="4518885"/>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26" name="Rectangle 32"/>
            <p:cNvSpPr>
              <a:spLocks noChangeArrowheads="1"/>
            </p:cNvSpPr>
            <p:nvPr/>
          </p:nvSpPr>
          <p:spPr bwMode="auto">
            <a:xfrm>
              <a:off x="5258563" y="4518885"/>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grpSp>
      <p:grpSp>
        <p:nvGrpSpPr>
          <p:cNvPr id="9" name="Group 8"/>
          <p:cNvGrpSpPr/>
          <p:nvPr/>
        </p:nvGrpSpPr>
        <p:grpSpPr>
          <a:xfrm>
            <a:off x="4779491" y="3769460"/>
            <a:ext cx="3600798" cy="513673"/>
            <a:chOff x="4794902" y="3769460"/>
            <a:chExt cx="3600798" cy="513673"/>
          </a:xfrm>
        </p:grpSpPr>
        <p:sp>
          <p:nvSpPr>
            <p:cNvPr id="28" name="Rectangle 32"/>
            <p:cNvSpPr>
              <a:spLocks noChangeArrowheads="1"/>
            </p:cNvSpPr>
            <p:nvPr/>
          </p:nvSpPr>
          <p:spPr bwMode="auto">
            <a:xfrm>
              <a:off x="4794902" y="3769460"/>
              <a:ext cx="215689"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34" name="Rectangle 32"/>
            <p:cNvSpPr>
              <a:spLocks noChangeArrowheads="1"/>
            </p:cNvSpPr>
            <p:nvPr/>
          </p:nvSpPr>
          <p:spPr bwMode="auto">
            <a:xfrm>
              <a:off x="5547148" y="3769460"/>
              <a:ext cx="215689"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36" name="Rectangle 32"/>
            <p:cNvSpPr>
              <a:spLocks noChangeArrowheads="1"/>
            </p:cNvSpPr>
            <p:nvPr/>
          </p:nvSpPr>
          <p:spPr bwMode="auto">
            <a:xfrm>
              <a:off x="5923271" y="3769460"/>
              <a:ext cx="215689"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37" name="Rectangle 32"/>
            <p:cNvSpPr>
              <a:spLocks noChangeArrowheads="1"/>
            </p:cNvSpPr>
            <p:nvPr/>
          </p:nvSpPr>
          <p:spPr bwMode="auto">
            <a:xfrm>
              <a:off x="6675517" y="3769460"/>
              <a:ext cx="215689"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39" name="Rectangle 32"/>
            <p:cNvSpPr>
              <a:spLocks noChangeArrowheads="1"/>
            </p:cNvSpPr>
            <p:nvPr/>
          </p:nvSpPr>
          <p:spPr bwMode="auto">
            <a:xfrm>
              <a:off x="7427763" y="3769460"/>
              <a:ext cx="215689"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40" name="Rectangle 32"/>
            <p:cNvSpPr>
              <a:spLocks noChangeArrowheads="1"/>
            </p:cNvSpPr>
            <p:nvPr/>
          </p:nvSpPr>
          <p:spPr bwMode="auto">
            <a:xfrm>
              <a:off x="8180011" y="3769460"/>
              <a:ext cx="215689"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42" name="Rectangle 32"/>
            <p:cNvSpPr>
              <a:spLocks noChangeArrowheads="1"/>
            </p:cNvSpPr>
            <p:nvPr/>
          </p:nvSpPr>
          <p:spPr bwMode="auto">
            <a:xfrm>
              <a:off x="5000268" y="3769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45" name="Rectangle 32"/>
            <p:cNvSpPr>
              <a:spLocks noChangeArrowheads="1"/>
            </p:cNvSpPr>
            <p:nvPr/>
          </p:nvSpPr>
          <p:spPr bwMode="auto">
            <a:xfrm>
              <a:off x="5376391" y="3769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46" name="Rectangle 32"/>
            <p:cNvSpPr>
              <a:spLocks noChangeArrowheads="1"/>
            </p:cNvSpPr>
            <p:nvPr/>
          </p:nvSpPr>
          <p:spPr bwMode="auto">
            <a:xfrm>
              <a:off x="6128637" y="3769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47" name="Rectangle 32"/>
            <p:cNvSpPr>
              <a:spLocks noChangeArrowheads="1"/>
            </p:cNvSpPr>
            <p:nvPr/>
          </p:nvSpPr>
          <p:spPr bwMode="auto">
            <a:xfrm>
              <a:off x="6504760" y="3769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48" name="Rectangle 32"/>
            <p:cNvSpPr>
              <a:spLocks noChangeArrowheads="1"/>
            </p:cNvSpPr>
            <p:nvPr/>
          </p:nvSpPr>
          <p:spPr bwMode="auto">
            <a:xfrm>
              <a:off x="6880883" y="3769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49" name="Rectangle 32"/>
            <p:cNvSpPr>
              <a:spLocks noChangeArrowheads="1"/>
            </p:cNvSpPr>
            <p:nvPr/>
          </p:nvSpPr>
          <p:spPr bwMode="auto">
            <a:xfrm>
              <a:off x="7257006" y="3769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0" name="Rectangle 32"/>
            <p:cNvSpPr>
              <a:spLocks noChangeArrowheads="1"/>
            </p:cNvSpPr>
            <p:nvPr/>
          </p:nvSpPr>
          <p:spPr bwMode="auto">
            <a:xfrm>
              <a:off x="7633129" y="3769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1" name="Rectangle 32"/>
            <p:cNvSpPr>
              <a:spLocks noChangeArrowheads="1"/>
            </p:cNvSpPr>
            <p:nvPr/>
          </p:nvSpPr>
          <p:spPr bwMode="auto">
            <a:xfrm>
              <a:off x="8009252" y="3769460"/>
              <a:ext cx="181080" cy="513673"/>
            </a:xfrm>
            <a:prstGeom prst="rect">
              <a:avLst/>
            </a:prstGeom>
            <a:solidFill>
              <a:srgbClr val="FF0000"/>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grpSp>
      <p:grpSp>
        <p:nvGrpSpPr>
          <p:cNvPr id="5" name="Group 4"/>
          <p:cNvGrpSpPr/>
          <p:nvPr/>
        </p:nvGrpSpPr>
        <p:grpSpPr>
          <a:xfrm>
            <a:off x="114408" y="3255787"/>
            <a:ext cx="3219798" cy="513673"/>
            <a:chOff x="1990148" y="2478449"/>
            <a:chExt cx="3219798" cy="513673"/>
          </a:xfrm>
        </p:grpSpPr>
        <p:sp>
          <p:nvSpPr>
            <p:cNvPr id="52" name="Rectangle 32"/>
            <p:cNvSpPr>
              <a:spLocks noChangeArrowheads="1"/>
            </p:cNvSpPr>
            <p:nvPr/>
          </p:nvSpPr>
          <p:spPr bwMode="auto">
            <a:xfrm>
              <a:off x="1990148"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3" name="Rectangle 32"/>
            <p:cNvSpPr>
              <a:spLocks noChangeArrowheads="1"/>
            </p:cNvSpPr>
            <p:nvPr/>
          </p:nvSpPr>
          <p:spPr bwMode="auto">
            <a:xfrm>
              <a:off x="2742394"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4" name="Rectangle 32"/>
            <p:cNvSpPr>
              <a:spLocks noChangeArrowheads="1"/>
            </p:cNvSpPr>
            <p:nvPr/>
          </p:nvSpPr>
          <p:spPr bwMode="auto">
            <a:xfrm>
              <a:off x="3118517"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5" name="Rectangle 32"/>
            <p:cNvSpPr>
              <a:spLocks noChangeArrowheads="1"/>
            </p:cNvSpPr>
            <p:nvPr/>
          </p:nvSpPr>
          <p:spPr bwMode="auto">
            <a:xfrm>
              <a:off x="3870763"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6" name="Rectangle 32"/>
            <p:cNvSpPr>
              <a:spLocks noChangeArrowheads="1"/>
            </p:cNvSpPr>
            <p:nvPr/>
          </p:nvSpPr>
          <p:spPr bwMode="auto">
            <a:xfrm>
              <a:off x="4432509"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8" name="Rectangle 32"/>
            <p:cNvSpPr>
              <a:spLocks noChangeArrowheads="1"/>
            </p:cNvSpPr>
            <p:nvPr/>
          </p:nvSpPr>
          <p:spPr bwMode="auto">
            <a:xfrm>
              <a:off x="4994257"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59" name="Rectangle 32"/>
            <p:cNvSpPr>
              <a:spLocks noChangeArrowheads="1"/>
            </p:cNvSpPr>
            <p:nvPr/>
          </p:nvSpPr>
          <p:spPr bwMode="auto">
            <a:xfrm>
              <a:off x="2195514"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0" name="Rectangle 32"/>
            <p:cNvSpPr>
              <a:spLocks noChangeArrowheads="1"/>
            </p:cNvSpPr>
            <p:nvPr/>
          </p:nvSpPr>
          <p:spPr bwMode="auto">
            <a:xfrm>
              <a:off x="2571637"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1" name="Rectangle 32"/>
            <p:cNvSpPr>
              <a:spLocks noChangeArrowheads="1"/>
            </p:cNvSpPr>
            <p:nvPr/>
          </p:nvSpPr>
          <p:spPr bwMode="auto">
            <a:xfrm>
              <a:off x="3323883"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2" name="Rectangle 32"/>
            <p:cNvSpPr>
              <a:spLocks noChangeArrowheads="1"/>
            </p:cNvSpPr>
            <p:nvPr/>
          </p:nvSpPr>
          <p:spPr bwMode="auto">
            <a:xfrm>
              <a:off x="3700006"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3" name="Rectangle 32"/>
            <p:cNvSpPr>
              <a:spLocks noChangeArrowheads="1"/>
            </p:cNvSpPr>
            <p:nvPr/>
          </p:nvSpPr>
          <p:spPr bwMode="auto">
            <a:xfrm>
              <a:off x="4076129"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4" name="Rectangle 32"/>
            <p:cNvSpPr>
              <a:spLocks noChangeArrowheads="1"/>
            </p:cNvSpPr>
            <p:nvPr/>
          </p:nvSpPr>
          <p:spPr bwMode="auto">
            <a:xfrm>
              <a:off x="4261752"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5" name="Rectangle 32"/>
            <p:cNvSpPr>
              <a:spLocks noChangeArrowheads="1"/>
            </p:cNvSpPr>
            <p:nvPr/>
          </p:nvSpPr>
          <p:spPr bwMode="auto">
            <a:xfrm>
              <a:off x="4637875"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6" name="Rectangle 32"/>
            <p:cNvSpPr>
              <a:spLocks noChangeArrowheads="1"/>
            </p:cNvSpPr>
            <p:nvPr/>
          </p:nvSpPr>
          <p:spPr bwMode="auto">
            <a:xfrm>
              <a:off x="4823498"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7" name="Rectangle 32"/>
            <p:cNvSpPr>
              <a:spLocks noChangeArrowheads="1"/>
            </p:cNvSpPr>
            <p:nvPr/>
          </p:nvSpPr>
          <p:spPr bwMode="auto">
            <a:xfrm>
              <a:off x="2373411"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69" name="Rectangle 32"/>
            <p:cNvSpPr>
              <a:spLocks noChangeArrowheads="1"/>
            </p:cNvSpPr>
            <p:nvPr/>
          </p:nvSpPr>
          <p:spPr bwMode="auto">
            <a:xfrm>
              <a:off x="2902828"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0" name="Rectangle 32"/>
            <p:cNvSpPr>
              <a:spLocks noChangeArrowheads="1"/>
            </p:cNvSpPr>
            <p:nvPr/>
          </p:nvSpPr>
          <p:spPr bwMode="auto">
            <a:xfrm>
              <a:off x="3504963"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grpSp>
      <p:grpSp>
        <p:nvGrpSpPr>
          <p:cNvPr id="72" name="Group 71"/>
          <p:cNvGrpSpPr/>
          <p:nvPr/>
        </p:nvGrpSpPr>
        <p:grpSpPr>
          <a:xfrm>
            <a:off x="4779491" y="5556289"/>
            <a:ext cx="3219798" cy="513673"/>
            <a:chOff x="1990148" y="2478449"/>
            <a:chExt cx="3219798" cy="513673"/>
          </a:xfrm>
        </p:grpSpPr>
        <p:sp>
          <p:nvSpPr>
            <p:cNvPr id="73" name="Rectangle 32"/>
            <p:cNvSpPr>
              <a:spLocks noChangeArrowheads="1"/>
            </p:cNvSpPr>
            <p:nvPr/>
          </p:nvSpPr>
          <p:spPr bwMode="auto">
            <a:xfrm>
              <a:off x="1990148"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4" name="Rectangle 32"/>
            <p:cNvSpPr>
              <a:spLocks noChangeArrowheads="1"/>
            </p:cNvSpPr>
            <p:nvPr/>
          </p:nvSpPr>
          <p:spPr bwMode="auto">
            <a:xfrm>
              <a:off x="2742394"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5" name="Rectangle 32"/>
            <p:cNvSpPr>
              <a:spLocks noChangeArrowheads="1"/>
            </p:cNvSpPr>
            <p:nvPr/>
          </p:nvSpPr>
          <p:spPr bwMode="auto">
            <a:xfrm>
              <a:off x="3118517"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6" name="Rectangle 32"/>
            <p:cNvSpPr>
              <a:spLocks noChangeArrowheads="1"/>
            </p:cNvSpPr>
            <p:nvPr/>
          </p:nvSpPr>
          <p:spPr bwMode="auto">
            <a:xfrm>
              <a:off x="3870763"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7" name="Rectangle 32"/>
            <p:cNvSpPr>
              <a:spLocks noChangeArrowheads="1"/>
            </p:cNvSpPr>
            <p:nvPr/>
          </p:nvSpPr>
          <p:spPr bwMode="auto">
            <a:xfrm>
              <a:off x="4432509"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8" name="Rectangle 32"/>
            <p:cNvSpPr>
              <a:spLocks noChangeArrowheads="1"/>
            </p:cNvSpPr>
            <p:nvPr/>
          </p:nvSpPr>
          <p:spPr bwMode="auto">
            <a:xfrm>
              <a:off x="4994257"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79" name="Rectangle 32"/>
            <p:cNvSpPr>
              <a:spLocks noChangeArrowheads="1"/>
            </p:cNvSpPr>
            <p:nvPr/>
          </p:nvSpPr>
          <p:spPr bwMode="auto">
            <a:xfrm>
              <a:off x="2195514"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0" name="Rectangle 32"/>
            <p:cNvSpPr>
              <a:spLocks noChangeArrowheads="1"/>
            </p:cNvSpPr>
            <p:nvPr/>
          </p:nvSpPr>
          <p:spPr bwMode="auto">
            <a:xfrm>
              <a:off x="2571637"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1" name="Rectangle 32"/>
            <p:cNvSpPr>
              <a:spLocks noChangeArrowheads="1"/>
            </p:cNvSpPr>
            <p:nvPr/>
          </p:nvSpPr>
          <p:spPr bwMode="auto">
            <a:xfrm>
              <a:off x="3323883"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2" name="Rectangle 32"/>
            <p:cNvSpPr>
              <a:spLocks noChangeArrowheads="1"/>
            </p:cNvSpPr>
            <p:nvPr/>
          </p:nvSpPr>
          <p:spPr bwMode="auto">
            <a:xfrm>
              <a:off x="3700006"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3" name="Rectangle 32"/>
            <p:cNvSpPr>
              <a:spLocks noChangeArrowheads="1"/>
            </p:cNvSpPr>
            <p:nvPr/>
          </p:nvSpPr>
          <p:spPr bwMode="auto">
            <a:xfrm>
              <a:off x="4076129"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4" name="Rectangle 32"/>
            <p:cNvSpPr>
              <a:spLocks noChangeArrowheads="1"/>
            </p:cNvSpPr>
            <p:nvPr/>
          </p:nvSpPr>
          <p:spPr bwMode="auto">
            <a:xfrm>
              <a:off x="4261752"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5" name="Rectangle 32"/>
            <p:cNvSpPr>
              <a:spLocks noChangeArrowheads="1"/>
            </p:cNvSpPr>
            <p:nvPr/>
          </p:nvSpPr>
          <p:spPr bwMode="auto">
            <a:xfrm>
              <a:off x="4637875"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6" name="Rectangle 32"/>
            <p:cNvSpPr>
              <a:spLocks noChangeArrowheads="1"/>
            </p:cNvSpPr>
            <p:nvPr/>
          </p:nvSpPr>
          <p:spPr bwMode="auto">
            <a:xfrm>
              <a:off x="4823498" y="2478449"/>
              <a:ext cx="181080"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7" name="Rectangle 32"/>
            <p:cNvSpPr>
              <a:spLocks noChangeArrowheads="1"/>
            </p:cNvSpPr>
            <p:nvPr/>
          </p:nvSpPr>
          <p:spPr bwMode="auto">
            <a:xfrm>
              <a:off x="2373411"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8" name="Rectangle 32"/>
            <p:cNvSpPr>
              <a:spLocks noChangeArrowheads="1"/>
            </p:cNvSpPr>
            <p:nvPr/>
          </p:nvSpPr>
          <p:spPr bwMode="auto">
            <a:xfrm>
              <a:off x="2902828"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89" name="Rectangle 32"/>
            <p:cNvSpPr>
              <a:spLocks noChangeArrowheads="1"/>
            </p:cNvSpPr>
            <p:nvPr/>
          </p:nvSpPr>
          <p:spPr bwMode="auto">
            <a:xfrm>
              <a:off x="3504963" y="2478449"/>
              <a:ext cx="215689" cy="513673"/>
            </a:xfrm>
            <a:prstGeom prst="rect">
              <a:avLst/>
            </a:prstGeom>
            <a:solidFill>
              <a:srgbClr val="66FF99"/>
            </a:solid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grpSp>
      <p:grpSp>
        <p:nvGrpSpPr>
          <p:cNvPr id="90" name="Group 89"/>
          <p:cNvGrpSpPr/>
          <p:nvPr/>
        </p:nvGrpSpPr>
        <p:grpSpPr>
          <a:xfrm>
            <a:off x="4779491" y="1496691"/>
            <a:ext cx="3600798" cy="513673"/>
            <a:chOff x="4794902" y="1572891"/>
            <a:chExt cx="3600798" cy="513673"/>
          </a:xfrm>
          <a:solidFill>
            <a:srgbClr val="FF0000"/>
          </a:solidFill>
        </p:grpSpPr>
        <p:sp>
          <p:nvSpPr>
            <p:cNvPr id="91" name="Rectangle 32"/>
            <p:cNvSpPr>
              <a:spLocks noChangeArrowheads="1"/>
            </p:cNvSpPr>
            <p:nvPr/>
          </p:nvSpPr>
          <p:spPr bwMode="auto">
            <a:xfrm>
              <a:off x="4794902" y="1572891"/>
              <a:ext cx="215689"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2" name="Rectangle 32"/>
            <p:cNvSpPr>
              <a:spLocks noChangeArrowheads="1"/>
            </p:cNvSpPr>
            <p:nvPr/>
          </p:nvSpPr>
          <p:spPr bwMode="auto">
            <a:xfrm>
              <a:off x="5171025" y="1572891"/>
              <a:ext cx="215689"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3" name="Rectangle 32"/>
            <p:cNvSpPr>
              <a:spLocks noChangeArrowheads="1"/>
            </p:cNvSpPr>
            <p:nvPr/>
          </p:nvSpPr>
          <p:spPr bwMode="auto">
            <a:xfrm>
              <a:off x="5547148" y="1572891"/>
              <a:ext cx="215689"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4" name="Rectangle 32"/>
            <p:cNvSpPr>
              <a:spLocks noChangeArrowheads="1"/>
            </p:cNvSpPr>
            <p:nvPr/>
          </p:nvSpPr>
          <p:spPr bwMode="auto">
            <a:xfrm>
              <a:off x="5923271" y="1572891"/>
              <a:ext cx="215689"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5" name="Rectangle 32"/>
            <p:cNvSpPr>
              <a:spLocks noChangeArrowheads="1"/>
            </p:cNvSpPr>
            <p:nvPr/>
          </p:nvSpPr>
          <p:spPr bwMode="auto">
            <a:xfrm>
              <a:off x="6299394" y="1572891"/>
              <a:ext cx="215689"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6" name="Rectangle 32"/>
            <p:cNvSpPr>
              <a:spLocks noChangeArrowheads="1"/>
            </p:cNvSpPr>
            <p:nvPr/>
          </p:nvSpPr>
          <p:spPr bwMode="auto">
            <a:xfrm>
              <a:off x="6675517" y="1572891"/>
              <a:ext cx="215689"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7" name="Rectangle 32"/>
            <p:cNvSpPr>
              <a:spLocks noChangeArrowheads="1"/>
            </p:cNvSpPr>
            <p:nvPr/>
          </p:nvSpPr>
          <p:spPr bwMode="auto">
            <a:xfrm>
              <a:off x="7051640" y="1572891"/>
              <a:ext cx="215689"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8" name="Rectangle 32"/>
            <p:cNvSpPr>
              <a:spLocks noChangeArrowheads="1"/>
            </p:cNvSpPr>
            <p:nvPr/>
          </p:nvSpPr>
          <p:spPr bwMode="auto">
            <a:xfrm>
              <a:off x="7427763" y="1572891"/>
              <a:ext cx="215689"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99" name="Rectangle 32"/>
            <p:cNvSpPr>
              <a:spLocks noChangeArrowheads="1"/>
            </p:cNvSpPr>
            <p:nvPr/>
          </p:nvSpPr>
          <p:spPr bwMode="auto">
            <a:xfrm>
              <a:off x="7803886" y="1572891"/>
              <a:ext cx="215689"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0" name="Rectangle 32"/>
            <p:cNvSpPr>
              <a:spLocks noChangeArrowheads="1"/>
            </p:cNvSpPr>
            <p:nvPr/>
          </p:nvSpPr>
          <p:spPr bwMode="auto">
            <a:xfrm>
              <a:off x="8180011" y="1572891"/>
              <a:ext cx="215689"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1" name="Rectangle 32"/>
            <p:cNvSpPr>
              <a:spLocks noChangeArrowheads="1"/>
            </p:cNvSpPr>
            <p:nvPr/>
          </p:nvSpPr>
          <p:spPr bwMode="auto">
            <a:xfrm>
              <a:off x="5000268" y="1572891"/>
              <a:ext cx="181080"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2" name="Rectangle 32"/>
            <p:cNvSpPr>
              <a:spLocks noChangeArrowheads="1"/>
            </p:cNvSpPr>
            <p:nvPr/>
          </p:nvSpPr>
          <p:spPr bwMode="auto">
            <a:xfrm>
              <a:off x="5376391" y="1572891"/>
              <a:ext cx="181080"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3" name="Rectangle 32"/>
            <p:cNvSpPr>
              <a:spLocks noChangeArrowheads="1"/>
            </p:cNvSpPr>
            <p:nvPr/>
          </p:nvSpPr>
          <p:spPr bwMode="auto">
            <a:xfrm>
              <a:off x="5752514" y="1572891"/>
              <a:ext cx="181080"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4" name="Rectangle 32"/>
            <p:cNvSpPr>
              <a:spLocks noChangeArrowheads="1"/>
            </p:cNvSpPr>
            <p:nvPr/>
          </p:nvSpPr>
          <p:spPr bwMode="auto">
            <a:xfrm>
              <a:off x="6128637" y="1572891"/>
              <a:ext cx="181080"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5" name="Rectangle 32"/>
            <p:cNvSpPr>
              <a:spLocks noChangeArrowheads="1"/>
            </p:cNvSpPr>
            <p:nvPr/>
          </p:nvSpPr>
          <p:spPr bwMode="auto">
            <a:xfrm>
              <a:off x="6504760" y="1572891"/>
              <a:ext cx="181080"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6" name="Rectangle 32"/>
            <p:cNvSpPr>
              <a:spLocks noChangeArrowheads="1"/>
            </p:cNvSpPr>
            <p:nvPr/>
          </p:nvSpPr>
          <p:spPr bwMode="auto">
            <a:xfrm>
              <a:off x="6880883" y="1572891"/>
              <a:ext cx="181080"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7" name="Rectangle 32"/>
            <p:cNvSpPr>
              <a:spLocks noChangeArrowheads="1"/>
            </p:cNvSpPr>
            <p:nvPr/>
          </p:nvSpPr>
          <p:spPr bwMode="auto">
            <a:xfrm>
              <a:off x="7257006" y="1572891"/>
              <a:ext cx="181080"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8" name="Rectangle 32"/>
            <p:cNvSpPr>
              <a:spLocks noChangeArrowheads="1"/>
            </p:cNvSpPr>
            <p:nvPr/>
          </p:nvSpPr>
          <p:spPr bwMode="auto">
            <a:xfrm>
              <a:off x="7633129" y="1572891"/>
              <a:ext cx="181080"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sp>
          <p:nvSpPr>
            <p:cNvPr id="109" name="Rectangle 32"/>
            <p:cNvSpPr>
              <a:spLocks noChangeArrowheads="1"/>
            </p:cNvSpPr>
            <p:nvPr/>
          </p:nvSpPr>
          <p:spPr bwMode="auto">
            <a:xfrm>
              <a:off x="8009252" y="1572891"/>
              <a:ext cx="181080" cy="513673"/>
            </a:xfrm>
            <a:prstGeom prst="rect">
              <a:avLst/>
            </a:prstGeom>
            <a:grpFill/>
            <a:ln w="6350"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sz="2000" dirty="0">
                <a:latin typeface="Baskerville"/>
                <a:cs typeface="Baskerville"/>
              </a:endParaRPr>
            </a:p>
          </p:txBody>
        </p:sp>
      </p:grpSp>
      <p:sp>
        <p:nvSpPr>
          <p:cNvPr id="2" name="Foliennummernplatzhalter 1"/>
          <p:cNvSpPr>
            <a:spLocks noGrp="1"/>
          </p:cNvSpPr>
          <p:nvPr>
            <p:ph type="sldNum" sz="quarter" idx="4"/>
          </p:nvPr>
        </p:nvSpPr>
        <p:spPr/>
        <p:txBody>
          <a:bodyPr/>
          <a:lstStyle/>
          <a:p>
            <a:fld id="{D4EABEBA-CB0E-0E48-9AC1-74C7372C6EC6}" type="slidenum">
              <a:rPr lang="en-US" smtClean="0"/>
              <a:pPr/>
              <a:t>31</a:t>
            </a:fld>
            <a:endParaRPr lang="en-US" dirty="0"/>
          </a:p>
        </p:txBody>
      </p:sp>
    </p:spTree>
    <p:extLst>
      <p:ext uri="{BB962C8B-B14F-4D97-AF65-F5344CB8AC3E}">
        <p14:creationId xmlns:p14="http://schemas.microsoft.com/office/powerpoint/2010/main" val="208583654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9965" y="82859"/>
            <a:ext cx="7984071" cy="767581"/>
          </a:xfrm>
        </p:spPr>
        <p:txBody>
          <a:bodyPr>
            <a:normAutofit/>
          </a:bodyPr>
          <a:lstStyle/>
          <a:p>
            <a:pPr algn="ctr"/>
            <a:r>
              <a:rPr lang="en-US" sz="2800" dirty="0">
                <a:latin typeface="Baskerville"/>
                <a:cs typeface="Baskerville"/>
              </a:rPr>
              <a:t>HTTP-based repair service </a:t>
            </a:r>
            <a:r>
              <a:rPr lang="en-US" sz="2800" dirty="0" smtClean="0">
                <a:latin typeface="Baskerville"/>
                <a:cs typeface="Baskerville"/>
              </a:rPr>
              <a:t>example</a:t>
            </a:r>
            <a:endParaRPr lang="en-US" sz="2800" dirty="0">
              <a:latin typeface="Baskerville"/>
              <a:cs typeface="Baskerville"/>
            </a:endParaRPr>
          </a:p>
        </p:txBody>
      </p:sp>
      <p:sp>
        <p:nvSpPr>
          <p:cNvPr id="3" name="Inhaltsplatzhalter 2"/>
          <p:cNvSpPr>
            <a:spLocks noGrp="1"/>
          </p:cNvSpPr>
          <p:nvPr>
            <p:ph idx="4294967295"/>
          </p:nvPr>
        </p:nvSpPr>
        <p:spPr>
          <a:xfrm>
            <a:off x="228600" y="914400"/>
            <a:ext cx="8839200" cy="5486400"/>
          </a:xfrm>
          <a:prstGeom prst="rect">
            <a:avLst/>
          </a:prstGeom>
        </p:spPr>
        <p:txBody>
          <a:bodyPr>
            <a:normAutofit/>
          </a:bodyPr>
          <a:lstStyle/>
          <a:p>
            <a:pPr>
              <a:lnSpc>
                <a:spcPct val="120000"/>
              </a:lnSpc>
              <a:spcBef>
                <a:spcPts val="300"/>
              </a:spcBef>
            </a:pPr>
            <a:r>
              <a:rPr lang="en-US" sz="2800" dirty="0" smtClean="0">
                <a:solidFill>
                  <a:srgbClr val="000000"/>
                </a:solidFill>
                <a:latin typeface="Baskerville"/>
                <a:cs typeface="Baskerville"/>
              </a:rPr>
              <a:t>Overall configuration</a:t>
            </a:r>
          </a:p>
          <a:p>
            <a:pPr lvl="1">
              <a:lnSpc>
                <a:spcPct val="120000"/>
              </a:lnSpc>
              <a:spcBef>
                <a:spcPts val="300"/>
              </a:spcBef>
            </a:pPr>
            <a:r>
              <a:rPr lang="en-US" sz="2400" dirty="0" smtClean="0">
                <a:solidFill>
                  <a:srgbClr val="000000"/>
                </a:solidFill>
                <a:latin typeface="Baskerville"/>
                <a:cs typeface="Baskerville"/>
              </a:rPr>
              <a:t>128 </a:t>
            </a:r>
            <a:r>
              <a:rPr lang="en-US" sz="2400" dirty="0">
                <a:solidFill>
                  <a:srgbClr val="000000"/>
                </a:solidFill>
                <a:latin typeface="Baskerville"/>
                <a:cs typeface="Baskerville"/>
              </a:rPr>
              <a:t>MB file partitioned into 13 source </a:t>
            </a:r>
            <a:r>
              <a:rPr lang="en-US" sz="2400" dirty="0" smtClean="0">
                <a:solidFill>
                  <a:srgbClr val="000000"/>
                </a:solidFill>
                <a:latin typeface="Baskerville"/>
                <a:cs typeface="Baskerville"/>
              </a:rPr>
              <a:t>blocks</a:t>
            </a:r>
          </a:p>
          <a:p>
            <a:pPr lvl="1">
              <a:lnSpc>
                <a:spcPct val="120000"/>
              </a:lnSpc>
              <a:spcBef>
                <a:spcPts val="300"/>
              </a:spcBef>
            </a:pPr>
            <a:r>
              <a:rPr lang="en-US" sz="2400" dirty="0" smtClean="0">
                <a:solidFill>
                  <a:srgbClr val="000000"/>
                </a:solidFill>
                <a:latin typeface="Baskerville"/>
                <a:cs typeface="Baskerville"/>
              </a:rPr>
              <a:t>20% loss</a:t>
            </a:r>
          </a:p>
          <a:p>
            <a:pPr>
              <a:lnSpc>
                <a:spcPct val="120000"/>
              </a:lnSpc>
              <a:spcBef>
                <a:spcPts val="300"/>
              </a:spcBef>
            </a:pPr>
            <a:r>
              <a:rPr lang="en-US" sz="2800" dirty="0" smtClean="0">
                <a:solidFill>
                  <a:srgbClr val="000000"/>
                </a:solidFill>
                <a:latin typeface="Baskerville"/>
                <a:cs typeface="Baskerville"/>
              </a:rPr>
              <a:t>RFC 6330</a:t>
            </a:r>
          </a:p>
          <a:p>
            <a:pPr lvl="1">
              <a:lnSpc>
                <a:spcPct val="120000"/>
              </a:lnSpc>
              <a:spcBef>
                <a:spcPts val="300"/>
              </a:spcBef>
            </a:pPr>
            <a:r>
              <a:rPr lang="en-US" sz="2400" dirty="0" smtClean="0">
                <a:solidFill>
                  <a:srgbClr val="000000"/>
                </a:solidFill>
                <a:latin typeface="Baskerville"/>
                <a:cs typeface="Baskerville"/>
              </a:rPr>
              <a:t>Send only repair symbols in original </a:t>
            </a:r>
            <a:r>
              <a:rPr lang="en-US" sz="2400" dirty="0" err="1" smtClean="0">
                <a:solidFill>
                  <a:srgbClr val="000000"/>
                </a:solidFill>
                <a:latin typeface="Baskerville"/>
                <a:cs typeface="Baskerville"/>
              </a:rPr>
              <a:t>eMBMS</a:t>
            </a:r>
            <a:r>
              <a:rPr lang="en-US" sz="2400" dirty="0" smtClean="0">
                <a:solidFill>
                  <a:srgbClr val="000000"/>
                </a:solidFill>
                <a:latin typeface="Baskerville"/>
                <a:cs typeface="Baskerville"/>
              </a:rPr>
              <a:t> session</a:t>
            </a:r>
          </a:p>
          <a:p>
            <a:pPr lvl="1">
              <a:lnSpc>
                <a:spcPct val="120000"/>
              </a:lnSpc>
              <a:spcBef>
                <a:spcPts val="300"/>
              </a:spcBef>
            </a:pPr>
            <a:r>
              <a:rPr lang="en-US" sz="2400" dirty="0" smtClean="0">
                <a:solidFill>
                  <a:srgbClr val="000000"/>
                </a:solidFill>
                <a:latin typeface="Baskerville"/>
                <a:cs typeface="Baskerville"/>
              </a:rPr>
              <a:t>Send </a:t>
            </a:r>
            <a:r>
              <a:rPr lang="en-US" sz="2400" dirty="0">
                <a:solidFill>
                  <a:srgbClr val="000000"/>
                </a:solidFill>
                <a:latin typeface="Baskerville"/>
                <a:cs typeface="Baskerville"/>
              </a:rPr>
              <a:t>using </a:t>
            </a:r>
            <a:r>
              <a:rPr lang="en-US" sz="2400" dirty="0" smtClean="0">
                <a:solidFill>
                  <a:srgbClr val="000000"/>
                </a:solidFill>
                <a:latin typeface="Baskerville"/>
                <a:cs typeface="Baskerville"/>
              </a:rPr>
              <a:t>41 sub</a:t>
            </a:r>
            <a:r>
              <a:rPr lang="en-US" sz="2400" dirty="0">
                <a:solidFill>
                  <a:srgbClr val="000000"/>
                </a:solidFill>
                <a:latin typeface="Baskerville"/>
                <a:cs typeface="Baskerville"/>
              </a:rPr>
              <a:t>-blocks per source </a:t>
            </a:r>
            <a:r>
              <a:rPr lang="en-US" sz="2400" dirty="0" smtClean="0">
                <a:solidFill>
                  <a:srgbClr val="000000"/>
                </a:solidFill>
                <a:latin typeface="Baskerville"/>
                <a:cs typeface="Baskerville"/>
              </a:rPr>
              <a:t>block</a:t>
            </a:r>
          </a:p>
          <a:p>
            <a:pPr lvl="2">
              <a:lnSpc>
                <a:spcPct val="120000"/>
              </a:lnSpc>
              <a:spcBef>
                <a:spcPts val="300"/>
              </a:spcBef>
            </a:pPr>
            <a:r>
              <a:rPr lang="en-US" sz="2200" dirty="0" smtClean="0">
                <a:solidFill>
                  <a:srgbClr val="000000"/>
                </a:solidFill>
                <a:latin typeface="Baskerville"/>
                <a:cs typeface="Baskerville"/>
              </a:rPr>
              <a:t>each source block 256 KB</a:t>
            </a:r>
            <a:endParaRPr lang="en-US" sz="2200" dirty="0">
              <a:solidFill>
                <a:srgbClr val="000000"/>
              </a:solidFill>
              <a:latin typeface="Baskerville"/>
              <a:cs typeface="Baskerville"/>
            </a:endParaRPr>
          </a:p>
          <a:p>
            <a:pPr lvl="1">
              <a:lnSpc>
                <a:spcPct val="120000"/>
              </a:lnSpc>
              <a:spcBef>
                <a:spcPts val="300"/>
              </a:spcBef>
            </a:pPr>
            <a:r>
              <a:rPr lang="en-US" sz="2400" dirty="0" smtClean="0">
                <a:solidFill>
                  <a:srgbClr val="000000"/>
                </a:solidFill>
                <a:latin typeface="Baskerville"/>
                <a:cs typeface="Baskerville"/>
              </a:rPr>
              <a:t>Decode </a:t>
            </a:r>
            <a:r>
              <a:rPr lang="en-US" sz="2400" dirty="0">
                <a:solidFill>
                  <a:srgbClr val="000000"/>
                </a:solidFill>
                <a:latin typeface="Baskerville"/>
                <a:cs typeface="Baskerville"/>
              </a:rPr>
              <a:t>one sub-block at a </a:t>
            </a:r>
            <a:r>
              <a:rPr lang="en-US" sz="2400" dirty="0" smtClean="0">
                <a:solidFill>
                  <a:srgbClr val="000000"/>
                </a:solidFill>
                <a:latin typeface="Baskerville"/>
                <a:cs typeface="Baskerville"/>
              </a:rPr>
              <a:t>time</a:t>
            </a:r>
          </a:p>
        </p:txBody>
      </p:sp>
      <p:sp>
        <p:nvSpPr>
          <p:cNvPr id="4" name="Foliennummernplatzhalter 3"/>
          <p:cNvSpPr>
            <a:spLocks noGrp="1"/>
          </p:cNvSpPr>
          <p:nvPr>
            <p:ph type="sldNum" sz="quarter" idx="4"/>
          </p:nvPr>
        </p:nvSpPr>
        <p:spPr/>
        <p:txBody>
          <a:bodyPr/>
          <a:lstStyle/>
          <a:p>
            <a:fld id="{D4EABEBA-CB0E-0E48-9AC1-74C7372C6EC6}" type="slidenum">
              <a:rPr lang="en-US" smtClean="0"/>
              <a:pPr/>
              <a:t>32</a:t>
            </a:fld>
            <a:endParaRPr lang="en-US" dirty="0"/>
          </a:p>
        </p:txBody>
      </p:sp>
    </p:spTree>
    <p:extLst>
      <p:ext uri="{BB962C8B-B14F-4D97-AF65-F5344CB8AC3E}">
        <p14:creationId xmlns:p14="http://schemas.microsoft.com/office/powerpoint/2010/main" val="3361571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latin typeface="Baskerville"/>
                <a:cs typeface="Baskerville"/>
              </a:rPr>
              <a:t>Just-in-Time Recovery</a:t>
            </a:r>
            <a:endParaRPr lang="en-US" dirty="0"/>
          </a:p>
        </p:txBody>
      </p:sp>
    </p:spTree>
    <p:extLst>
      <p:ext uri="{BB962C8B-B14F-4D97-AF65-F5344CB8AC3E}">
        <p14:creationId xmlns:p14="http://schemas.microsoft.com/office/powerpoint/2010/main" val="150212405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9965" y="82859"/>
            <a:ext cx="7984071" cy="767581"/>
          </a:xfrm>
        </p:spPr>
        <p:txBody>
          <a:bodyPr>
            <a:normAutofit/>
          </a:bodyPr>
          <a:lstStyle/>
          <a:p>
            <a:pPr algn="ctr"/>
            <a:r>
              <a:rPr lang="en-US" sz="2800" dirty="0" smtClean="0">
                <a:latin typeface="Baskerville"/>
                <a:cs typeface="Baskerville"/>
              </a:rPr>
              <a:t>Just-in-Time recovery</a:t>
            </a:r>
            <a:endParaRPr lang="en-US" sz="2800" dirty="0">
              <a:latin typeface="Baskerville"/>
              <a:cs typeface="Baskerville"/>
            </a:endParaRPr>
          </a:p>
        </p:txBody>
      </p:sp>
      <p:sp>
        <p:nvSpPr>
          <p:cNvPr id="3" name="Inhaltsplatzhalter 2"/>
          <p:cNvSpPr>
            <a:spLocks noGrp="1"/>
          </p:cNvSpPr>
          <p:nvPr>
            <p:ph idx="4294967295"/>
          </p:nvPr>
        </p:nvSpPr>
        <p:spPr>
          <a:xfrm>
            <a:off x="228600" y="990600"/>
            <a:ext cx="8839200" cy="5486400"/>
          </a:xfrm>
          <a:prstGeom prst="rect">
            <a:avLst/>
          </a:prstGeom>
        </p:spPr>
        <p:txBody>
          <a:bodyPr>
            <a:noAutofit/>
          </a:bodyPr>
          <a:lstStyle/>
          <a:p>
            <a:pPr>
              <a:lnSpc>
                <a:spcPct val="120000"/>
              </a:lnSpc>
              <a:spcBef>
                <a:spcPts val="300"/>
              </a:spcBef>
            </a:pPr>
            <a:r>
              <a:rPr lang="en-US" dirty="0" smtClean="0">
                <a:solidFill>
                  <a:srgbClr val="000000"/>
                </a:solidFill>
                <a:latin typeface="Baskerville"/>
                <a:cs typeface="Baskerville"/>
              </a:rPr>
              <a:t>Data received during </a:t>
            </a:r>
            <a:r>
              <a:rPr lang="en-US" dirty="0" err="1" smtClean="0">
                <a:solidFill>
                  <a:srgbClr val="000000"/>
                </a:solidFill>
                <a:latin typeface="Baskerville"/>
                <a:cs typeface="Baskerville"/>
              </a:rPr>
              <a:t>eMBMS</a:t>
            </a:r>
            <a:r>
              <a:rPr lang="en-US" dirty="0" smtClean="0">
                <a:solidFill>
                  <a:srgbClr val="000000"/>
                </a:solidFill>
                <a:latin typeface="Baskerville"/>
                <a:cs typeface="Baskerville"/>
              </a:rPr>
              <a:t> reception is stored on the SD card</a:t>
            </a:r>
          </a:p>
          <a:p>
            <a:pPr lvl="1">
              <a:lnSpc>
                <a:spcPct val="120000"/>
              </a:lnSpc>
              <a:spcBef>
                <a:spcPts val="300"/>
              </a:spcBef>
            </a:pPr>
            <a:r>
              <a:rPr lang="en-US" sz="2000" dirty="0" smtClean="0">
                <a:solidFill>
                  <a:srgbClr val="000000"/>
                </a:solidFill>
                <a:latin typeface="Baskerville"/>
                <a:cs typeface="Baskerville"/>
              </a:rPr>
              <a:t>Original </a:t>
            </a:r>
            <a:r>
              <a:rPr lang="en-US" sz="2000" dirty="0">
                <a:solidFill>
                  <a:srgbClr val="000000"/>
                </a:solidFill>
                <a:latin typeface="Baskerville"/>
                <a:cs typeface="Baskerville"/>
              </a:rPr>
              <a:t>multimedia data is never stored on the SD </a:t>
            </a:r>
            <a:r>
              <a:rPr lang="en-US" sz="2000" dirty="0" smtClean="0">
                <a:solidFill>
                  <a:srgbClr val="000000"/>
                </a:solidFill>
                <a:latin typeface="Baskerville"/>
                <a:cs typeface="Baskerville"/>
              </a:rPr>
              <a:t>card</a:t>
            </a:r>
          </a:p>
          <a:p>
            <a:pPr lvl="1">
              <a:lnSpc>
                <a:spcPct val="120000"/>
              </a:lnSpc>
              <a:spcBef>
                <a:spcPts val="300"/>
              </a:spcBef>
            </a:pPr>
            <a:r>
              <a:rPr lang="en-US" sz="2000" dirty="0" smtClean="0">
                <a:solidFill>
                  <a:srgbClr val="000000"/>
                </a:solidFill>
                <a:latin typeface="Baskerville"/>
                <a:cs typeface="Baskerville"/>
              </a:rPr>
              <a:t>SD card stores one copy of file – not two!</a:t>
            </a:r>
          </a:p>
          <a:p>
            <a:pPr>
              <a:lnSpc>
                <a:spcPct val="120000"/>
              </a:lnSpc>
              <a:spcBef>
                <a:spcPts val="300"/>
              </a:spcBef>
            </a:pPr>
            <a:r>
              <a:rPr lang="en-US" dirty="0" smtClean="0">
                <a:solidFill>
                  <a:srgbClr val="000000"/>
                </a:solidFill>
                <a:latin typeface="Baskerville"/>
                <a:cs typeface="Baskerville"/>
              </a:rPr>
              <a:t>Multimedia content available immediately after reception</a:t>
            </a:r>
          </a:p>
          <a:p>
            <a:pPr lvl="1">
              <a:lnSpc>
                <a:spcPct val="120000"/>
              </a:lnSpc>
              <a:spcBef>
                <a:spcPts val="300"/>
              </a:spcBef>
            </a:pPr>
            <a:r>
              <a:rPr lang="en-US" sz="2000" dirty="0" smtClean="0">
                <a:solidFill>
                  <a:srgbClr val="000000"/>
                </a:solidFill>
                <a:latin typeface="Baskerville"/>
                <a:cs typeface="Baskerville"/>
              </a:rPr>
              <a:t>Avoids FEC decode post-processing of file after reception</a:t>
            </a:r>
          </a:p>
          <a:p>
            <a:pPr>
              <a:lnSpc>
                <a:spcPct val="120000"/>
              </a:lnSpc>
              <a:spcBef>
                <a:spcPts val="300"/>
              </a:spcBef>
            </a:pPr>
            <a:r>
              <a:rPr lang="en-US" dirty="0" smtClean="0">
                <a:solidFill>
                  <a:srgbClr val="000000"/>
                </a:solidFill>
                <a:latin typeface="Baskerville"/>
                <a:cs typeface="Baskerville"/>
              </a:rPr>
              <a:t>Just-in-Time recovery</a:t>
            </a:r>
          </a:p>
          <a:p>
            <a:pPr lvl="1">
              <a:lnSpc>
                <a:spcPct val="120000"/>
              </a:lnSpc>
              <a:spcBef>
                <a:spcPts val="300"/>
              </a:spcBef>
            </a:pPr>
            <a:r>
              <a:rPr lang="en-US" sz="2000" dirty="0" smtClean="0">
                <a:solidFill>
                  <a:srgbClr val="000000"/>
                </a:solidFill>
                <a:latin typeface="Baskerville"/>
                <a:cs typeface="Baskerville"/>
              </a:rPr>
              <a:t>Based on user actions – player requests data to playback multimedia content</a:t>
            </a:r>
          </a:p>
          <a:p>
            <a:pPr lvl="1">
              <a:lnSpc>
                <a:spcPct val="120000"/>
              </a:lnSpc>
              <a:spcBef>
                <a:spcPts val="300"/>
              </a:spcBef>
            </a:pPr>
            <a:r>
              <a:rPr lang="en-US" sz="2000" dirty="0" smtClean="0">
                <a:solidFill>
                  <a:srgbClr val="000000"/>
                </a:solidFill>
                <a:latin typeface="Baskerville"/>
                <a:cs typeface="Baskerville"/>
              </a:rPr>
              <a:t>Relevant data read from SD card, FEC decoded, provided directly to player</a:t>
            </a:r>
          </a:p>
          <a:p>
            <a:pPr lvl="1">
              <a:lnSpc>
                <a:spcPct val="120000"/>
              </a:lnSpc>
              <a:spcBef>
                <a:spcPts val="300"/>
              </a:spcBef>
            </a:pPr>
            <a:r>
              <a:rPr lang="en-US" sz="2000" dirty="0" smtClean="0">
                <a:solidFill>
                  <a:srgbClr val="000000"/>
                </a:solidFill>
                <a:latin typeface="Baskerville"/>
                <a:cs typeface="Baskerville"/>
              </a:rPr>
              <a:t>Trick play response time</a:t>
            </a:r>
          </a:p>
          <a:p>
            <a:pPr lvl="2">
              <a:lnSpc>
                <a:spcPct val="120000"/>
              </a:lnSpc>
              <a:spcBef>
                <a:spcPts val="300"/>
              </a:spcBef>
            </a:pPr>
            <a:r>
              <a:rPr lang="en-US" sz="1800" dirty="0" smtClean="0">
                <a:solidFill>
                  <a:srgbClr val="000000"/>
                </a:solidFill>
                <a:latin typeface="Baskerville"/>
                <a:cs typeface="Baskerville"/>
              </a:rPr>
              <a:t>Playback starts after one sub-block of data read from SD card and FEC decoded</a:t>
            </a:r>
          </a:p>
          <a:p>
            <a:pPr lvl="2">
              <a:lnSpc>
                <a:spcPct val="120000"/>
              </a:lnSpc>
              <a:spcBef>
                <a:spcPts val="300"/>
              </a:spcBef>
            </a:pPr>
            <a:r>
              <a:rPr lang="en-US" sz="1800" dirty="0" smtClean="0">
                <a:solidFill>
                  <a:srgbClr val="000000"/>
                </a:solidFill>
                <a:latin typeface="Baskerville"/>
                <a:cs typeface="Baskerville"/>
              </a:rPr>
              <a:t>Size of sub-block and decode speed determines the response time</a:t>
            </a:r>
          </a:p>
        </p:txBody>
      </p:sp>
      <p:sp>
        <p:nvSpPr>
          <p:cNvPr id="4" name="Foliennummernplatzhalter 3"/>
          <p:cNvSpPr>
            <a:spLocks noGrp="1"/>
          </p:cNvSpPr>
          <p:nvPr>
            <p:ph type="sldNum" sz="quarter" idx="4"/>
          </p:nvPr>
        </p:nvSpPr>
        <p:spPr/>
        <p:txBody>
          <a:bodyPr/>
          <a:lstStyle/>
          <a:p>
            <a:fld id="{D4EABEBA-CB0E-0E48-9AC1-74C7372C6EC6}" type="slidenum">
              <a:rPr lang="en-US" smtClean="0"/>
              <a:pPr/>
              <a:t>34</a:t>
            </a:fld>
            <a:endParaRPr lang="en-US" dirty="0"/>
          </a:p>
        </p:txBody>
      </p:sp>
    </p:spTree>
    <p:extLst>
      <p:ext uri="{BB962C8B-B14F-4D97-AF65-F5344CB8AC3E}">
        <p14:creationId xmlns:p14="http://schemas.microsoft.com/office/powerpoint/2010/main" val="4170664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72102"/>
            <a:ext cx="9143999" cy="723765"/>
          </a:xfrm>
        </p:spPr>
        <p:txBody>
          <a:bodyPr/>
          <a:lstStyle/>
          <a:p>
            <a:pPr algn="ctr"/>
            <a:r>
              <a:rPr lang="en-US" sz="2800" dirty="0" smtClean="0">
                <a:latin typeface="Baskerville"/>
                <a:cs typeface="Baskerville"/>
              </a:rPr>
              <a:t>Transmission</a:t>
            </a:r>
            <a:endParaRPr lang="en-US" sz="2800" dirty="0">
              <a:latin typeface="Baskerville"/>
              <a:cs typeface="Baskerville"/>
            </a:endParaRPr>
          </a:p>
        </p:txBody>
      </p:sp>
      <p:sp>
        <p:nvSpPr>
          <p:cNvPr id="70" name="Rectangle 69"/>
          <p:cNvSpPr/>
          <p:nvPr/>
        </p:nvSpPr>
        <p:spPr>
          <a:xfrm>
            <a:off x="0" y="5184836"/>
            <a:ext cx="9143999" cy="707886"/>
          </a:xfrm>
          <a:prstGeom prst="rect">
            <a:avLst/>
          </a:prstGeom>
        </p:spPr>
        <p:txBody>
          <a:bodyPr wrap="square">
            <a:spAutoFit/>
          </a:bodyPr>
          <a:lstStyle/>
          <a:p>
            <a:pPr algn="ctr"/>
            <a:r>
              <a:rPr lang="en-US" sz="2000" dirty="0" smtClean="0">
                <a:solidFill>
                  <a:prstClr val="black"/>
                </a:solidFill>
                <a:latin typeface="Baskerville"/>
                <a:cs typeface="Baskerville"/>
              </a:rPr>
              <a:t>Minimize network resources – interleaved transmission of source blocks</a:t>
            </a:r>
          </a:p>
          <a:p>
            <a:pPr algn="ctr"/>
            <a:r>
              <a:rPr lang="en-US" sz="2000" dirty="0" smtClean="0">
                <a:solidFill>
                  <a:prstClr val="black"/>
                </a:solidFill>
                <a:latin typeface="Baskerville"/>
                <a:cs typeface="Baskerville"/>
              </a:rPr>
              <a:t>Minimize </a:t>
            </a:r>
            <a:r>
              <a:rPr lang="en-US" sz="2000" dirty="0">
                <a:solidFill>
                  <a:prstClr val="black"/>
                </a:solidFill>
                <a:latin typeface="Baskerville"/>
                <a:cs typeface="Baskerville"/>
              </a:rPr>
              <a:t>UE </a:t>
            </a:r>
            <a:r>
              <a:rPr lang="en-US" sz="2000" dirty="0" smtClean="0">
                <a:solidFill>
                  <a:prstClr val="black"/>
                </a:solidFill>
                <a:latin typeface="Baskerville"/>
                <a:cs typeface="Baskerville"/>
              </a:rPr>
              <a:t>resources – terminate reception as soon as decoding is possible</a:t>
            </a:r>
          </a:p>
        </p:txBody>
      </p:sp>
      <p:grpSp>
        <p:nvGrpSpPr>
          <p:cNvPr id="15" name="Group 14"/>
          <p:cNvGrpSpPr/>
          <p:nvPr/>
        </p:nvGrpSpPr>
        <p:grpSpPr>
          <a:xfrm>
            <a:off x="66003" y="1731447"/>
            <a:ext cx="6720723" cy="534464"/>
            <a:chOff x="66003" y="1058347"/>
            <a:chExt cx="6720723" cy="534464"/>
          </a:xfrm>
        </p:grpSpPr>
        <p:sp>
          <p:nvSpPr>
            <p:cNvPr id="7" name="Rectangle 6"/>
            <p:cNvSpPr>
              <a:spLocks noChangeArrowheads="1"/>
            </p:cNvSpPr>
            <p:nvPr/>
          </p:nvSpPr>
          <p:spPr bwMode="auto">
            <a:xfrm>
              <a:off x="66003" y="1079358"/>
              <a:ext cx="1154162" cy="49244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algn="ctr"/>
              <a:r>
                <a:rPr lang="en-US" sz="1600" b="1" dirty="0" smtClean="0">
                  <a:solidFill>
                    <a:srgbClr val="000000"/>
                  </a:solidFill>
                  <a:latin typeface="Baskerville"/>
                  <a:cs typeface="Baskerville"/>
                </a:rPr>
                <a:t>Multimedia </a:t>
              </a:r>
            </a:p>
            <a:p>
              <a:pPr algn="r"/>
              <a:r>
                <a:rPr lang="en-US" sz="1600" b="1" dirty="0" smtClean="0">
                  <a:solidFill>
                    <a:srgbClr val="000000"/>
                  </a:solidFill>
                  <a:latin typeface="Baskerville"/>
                  <a:cs typeface="Baskerville"/>
                </a:rPr>
                <a:t>content</a:t>
              </a:r>
              <a:endParaRPr lang="en-US" sz="1600" b="1" dirty="0" smtClean="0">
                <a:solidFill>
                  <a:prstClr val="black"/>
                </a:solidFill>
                <a:latin typeface="Baskerville"/>
                <a:cs typeface="Baskerville"/>
              </a:endParaRPr>
            </a:p>
          </p:txBody>
        </p:sp>
        <p:grpSp>
          <p:nvGrpSpPr>
            <p:cNvPr id="9" name="Group 8"/>
            <p:cNvGrpSpPr/>
            <p:nvPr/>
          </p:nvGrpSpPr>
          <p:grpSpPr>
            <a:xfrm>
              <a:off x="3049100" y="1058347"/>
              <a:ext cx="3737626" cy="534464"/>
              <a:chOff x="1766400" y="1058347"/>
              <a:chExt cx="3737626" cy="534464"/>
            </a:xfrm>
          </p:grpSpPr>
          <p:sp>
            <p:nvSpPr>
              <p:cNvPr id="33" name="Rectangle 32"/>
              <p:cNvSpPr>
                <a:spLocks noChangeArrowheads="1"/>
              </p:cNvSpPr>
              <p:nvPr/>
            </p:nvSpPr>
            <p:spPr bwMode="auto">
              <a:xfrm>
                <a:off x="1766400" y="1084794"/>
                <a:ext cx="758971" cy="508016"/>
              </a:xfrm>
              <a:prstGeom prst="rect">
                <a:avLst/>
              </a:prstGeom>
              <a:solidFill>
                <a:srgbClr val="FFFF00"/>
              </a:solidFill>
              <a:ln w="9525" cmpd="sng">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r>
                  <a:rPr lang="en-US" sz="1400" dirty="0" smtClean="0">
                    <a:solidFill>
                      <a:prstClr val="black"/>
                    </a:solidFill>
                    <a:latin typeface="Baskerville"/>
                    <a:cs typeface="Baskerville"/>
                  </a:rPr>
                  <a:t>Block 1</a:t>
                </a:r>
                <a:endParaRPr lang="en-US" sz="1400" dirty="0">
                  <a:solidFill>
                    <a:prstClr val="black"/>
                  </a:solidFill>
                  <a:latin typeface="Baskerville"/>
                  <a:cs typeface="Baskerville"/>
                </a:endParaRPr>
              </a:p>
            </p:txBody>
          </p:sp>
          <p:sp>
            <p:nvSpPr>
              <p:cNvPr id="34" name="Rectangle 33"/>
              <p:cNvSpPr>
                <a:spLocks noChangeArrowheads="1"/>
              </p:cNvSpPr>
              <p:nvPr/>
            </p:nvSpPr>
            <p:spPr bwMode="auto">
              <a:xfrm>
                <a:off x="2537870" y="1084794"/>
                <a:ext cx="758973" cy="508017"/>
              </a:xfrm>
              <a:prstGeom prst="rect">
                <a:avLst/>
              </a:prstGeom>
              <a:solidFill>
                <a:srgbClr val="3366FF"/>
              </a:solidFill>
              <a:ln w="9525" cap="rnd" cmpd="sng">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sz="1400" dirty="0" smtClean="0">
                    <a:solidFill>
                      <a:prstClr val="white"/>
                    </a:solidFill>
                    <a:latin typeface="Baskerville"/>
                    <a:cs typeface="Baskerville"/>
                  </a:rPr>
                  <a:t>Block 2</a:t>
                </a:r>
                <a:endParaRPr lang="en-US" sz="1400" dirty="0">
                  <a:solidFill>
                    <a:prstClr val="white"/>
                  </a:solidFill>
                  <a:latin typeface="Baskerville"/>
                  <a:cs typeface="Baskerville"/>
                </a:endParaRPr>
              </a:p>
            </p:txBody>
          </p:sp>
          <p:sp>
            <p:nvSpPr>
              <p:cNvPr id="35" name="Rectangle 34"/>
              <p:cNvSpPr>
                <a:spLocks noChangeArrowheads="1"/>
              </p:cNvSpPr>
              <p:nvPr/>
            </p:nvSpPr>
            <p:spPr bwMode="auto">
              <a:xfrm>
                <a:off x="3309341" y="1084794"/>
                <a:ext cx="758973" cy="508016"/>
              </a:xfrm>
              <a:prstGeom prst="rect">
                <a:avLst/>
              </a:prstGeom>
              <a:solidFill>
                <a:srgbClr val="FF0000"/>
              </a:solidFill>
              <a:ln w="9525" cap="rnd" cmpd="sng">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sz="1400" dirty="0" smtClean="0">
                    <a:solidFill>
                      <a:srgbClr val="FFFFFF"/>
                    </a:solidFill>
                    <a:latin typeface="Baskerville"/>
                    <a:cs typeface="Baskerville"/>
                  </a:rPr>
                  <a:t>Block 3</a:t>
                </a:r>
                <a:endParaRPr lang="en-US" sz="1400" dirty="0">
                  <a:solidFill>
                    <a:srgbClr val="FFFFFF"/>
                  </a:solidFill>
                  <a:latin typeface="Baskerville"/>
                  <a:cs typeface="Baskerville"/>
                </a:endParaRPr>
              </a:p>
            </p:txBody>
          </p:sp>
          <p:sp>
            <p:nvSpPr>
              <p:cNvPr id="36" name="Rectangle 35"/>
              <p:cNvSpPr>
                <a:spLocks noChangeArrowheads="1"/>
              </p:cNvSpPr>
              <p:nvPr/>
            </p:nvSpPr>
            <p:spPr bwMode="auto">
              <a:xfrm>
                <a:off x="4745055" y="1084794"/>
                <a:ext cx="758971" cy="508016"/>
              </a:xfrm>
              <a:prstGeom prst="rect">
                <a:avLst/>
              </a:prstGeom>
              <a:solidFill>
                <a:srgbClr val="008000"/>
              </a:solidFill>
              <a:ln w="9525" cap="rnd" cmpd="sng">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sz="1400" dirty="0" smtClean="0">
                    <a:solidFill>
                      <a:prstClr val="white"/>
                    </a:solidFill>
                    <a:latin typeface="Baskerville"/>
                    <a:cs typeface="Baskerville"/>
                  </a:rPr>
                  <a:t>Block 100</a:t>
                </a:r>
                <a:endParaRPr lang="en-US" sz="1400" dirty="0">
                  <a:solidFill>
                    <a:prstClr val="white"/>
                  </a:solidFill>
                  <a:latin typeface="Baskerville"/>
                  <a:cs typeface="Baskerville"/>
                </a:endParaRPr>
              </a:p>
            </p:txBody>
          </p:sp>
          <p:sp>
            <p:nvSpPr>
              <p:cNvPr id="32" name="TextBox 31"/>
              <p:cNvSpPr txBox="1"/>
              <p:nvPr/>
            </p:nvSpPr>
            <p:spPr>
              <a:xfrm>
                <a:off x="4132664" y="1058347"/>
                <a:ext cx="492443" cy="461665"/>
              </a:xfrm>
              <a:prstGeom prst="rect">
                <a:avLst/>
              </a:prstGeom>
              <a:noFill/>
              <a:ln w="9525" cmpd="sng">
                <a:noFill/>
              </a:ln>
            </p:spPr>
            <p:txBody>
              <a:bodyPr wrap="none" rtlCol="0">
                <a:spAutoFit/>
              </a:bodyPr>
              <a:lstStyle/>
              <a:p>
                <a:r>
                  <a:rPr lang="en-US" sz="2400" dirty="0" smtClean="0">
                    <a:solidFill>
                      <a:srgbClr val="000000"/>
                    </a:solidFill>
                    <a:latin typeface="Baskerville"/>
                    <a:cs typeface="Baskerville"/>
                  </a:rPr>
                  <a:t>…</a:t>
                </a:r>
                <a:endParaRPr lang="en-US" sz="2400" dirty="0">
                  <a:solidFill>
                    <a:srgbClr val="000000"/>
                  </a:solidFill>
                  <a:latin typeface="Baskerville"/>
                  <a:cs typeface="Baskerville"/>
                </a:endParaRPr>
              </a:p>
            </p:txBody>
          </p:sp>
        </p:grpSp>
      </p:grpSp>
      <p:grpSp>
        <p:nvGrpSpPr>
          <p:cNvPr id="12" name="Group 11"/>
          <p:cNvGrpSpPr/>
          <p:nvPr/>
        </p:nvGrpSpPr>
        <p:grpSpPr>
          <a:xfrm>
            <a:off x="184626" y="3510252"/>
            <a:ext cx="6432074" cy="495300"/>
            <a:chOff x="184626" y="4953000"/>
            <a:chExt cx="6432074" cy="495300"/>
          </a:xfrm>
        </p:grpSpPr>
        <p:sp>
          <p:nvSpPr>
            <p:cNvPr id="44" name="Rectangle 43"/>
            <p:cNvSpPr>
              <a:spLocks noChangeArrowheads="1"/>
            </p:cNvSpPr>
            <p:nvPr/>
          </p:nvSpPr>
          <p:spPr bwMode="auto">
            <a:xfrm>
              <a:off x="184626" y="5077540"/>
              <a:ext cx="801501"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algn="r"/>
              <a:r>
                <a:rPr lang="en-US" sz="1600" b="1" dirty="0">
                  <a:solidFill>
                    <a:srgbClr val="000000"/>
                  </a:solidFill>
                  <a:latin typeface="Baskerville"/>
                  <a:cs typeface="Baskerville"/>
                </a:rPr>
                <a:t>O</a:t>
              </a:r>
              <a:r>
                <a:rPr lang="en-US" sz="1600" b="1" dirty="0" smtClean="0">
                  <a:solidFill>
                    <a:srgbClr val="000000"/>
                  </a:solidFill>
                  <a:latin typeface="Baskerville"/>
                  <a:cs typeface="Baskerville"/>
                </a:rPr>
                <a:t>utages</a:t>
              </a:r>
              <a:endParaRPr lang="en-US" sz="1600" b="1" dirty="0" smtClean="0">
                <a:solidFill>
                  <a:prstClr val="black"/>
                </a:solidFill>
                <a:latin typeface="Baskerville"/>
                <a:cs typeface="Baskerville"/>
              </a:endParaRPr>
            </a:p>
          </p:txBody>
        </p:sp>
        <p:grpSp>
          <p:nvGrpSpPr>
            <p:cNvPr id="11" name="Group 10"/>
            <p:cNvGrpSpPr/>
            <p:nvPr/>
          </p:nvGrpSpPr>
          <p:grpSpPr>
            <a:xfrm>
              <a:off x="2374900" y="4953000"/>
              <a:ext cx="4241800" cy="495300"/>
              <a:chOff x="2374900" y="4953000"/>
              <a:chExt cx="4241800" cy="495300"/>
            </a:xfrm>
          </p:grpSpPr>
          <p:sp>
            <p:nvSpPr>
              <p:cNvPr id="4" name="Multiply 3"/>
              <p:cNvSpPr/>
              <p:nvPr/>
            </p:nvSpPr>
            <p:spPr>
              <a:xfrm>
                <a:off x="2374900" y="4953000"/>
                <a:ext cx="1689100" cy="495300"/>
              </a:xfrm>
              <a:prstGeom prst="mathMultiply">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Baskerville"/>
                  <a:cs typeface="Baskerville"/>
                </a:endParaRPr>
              </a:p>
            </p:txBody>
          </p:sp>
          <p:sp>
            <p:nvSpPr>
              <p:cNvPr id="81" name="Multiply 80"/>
              <p:cNvSpPr/>
              <p:nvPr/>
            </p:nvSpPr>
            <p:spPr>
              <a:xfrm>
                <a:off x="4927600" y="4953000"/>
                <a:ext cx="1689100" cy="495300"/>
              </a:xfrm>
              <a:prstGeom prst="mathMultiply">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Baskerville"/>
                  <a:cs typeface="Baskerville"/>
                </a:endParaRPr>
              </a:p>
            </p:txBody>
          </p:sp>
        </p:grpSp>
      </p:grpSp>
      <p:grpSp>
        <p:nvGrpSpPr>
          <p:cNvPr id="14" name="Group 13"/>
          <p:cNvGrpSpPr/>
          <p:nvPr/>
        </p:nvGrpSpPr>
        <p:grpSpPr>
          <a:xfrm>
            <a:off x="92252" y="2641860"/>
            <a:ext cx="8962848" cy="492443"/>
            <a:chOff x="92252" y="4033328"/>
            <a:chExt cx="8962848" cy="492443"/>
          </a:xfrm>
        </p:grpSpPr>
        <p:sp>
          <p:nvSpPr>
            <p:cNvPr id="38" name="Rectangle 37"/>
            <p:cNvSpPr>
              <a:spLocks noChangeArrowheads="1"/>
            </p:cNvSpPr>
            <p:nvPr/>
          </p:nvSpPr>
          <p:spPr bwMode="auto">
            <a:xfrm>
              <a:off x="92252" y="4033328"/>
              <a:ext cx="1101664" cy="49244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algn="ctr"/>
              <a:r>
                <a:rPr lang="en-US" sz="1600" b="1" dirty="0" smtClean="0">
                  <a:solidFill>
                    <a:srgbClr val="000000"/>
                  </a:solidFill>
                  <a:latin typeface="Baskerville"/>
                  <a:cs typeface="Baskerville"/>
                </a:rPr>
                <a:t>Interleaved</a:t>
              </a:r>
            </a:p>
            <a:p>
              <a:pPr algn="r"/>
              <a:r>
                <a:rPr lang="en-US" sz="1600" b="1" dirty="0" smtClean="0">
                  <a:solidFill>
                    <a:srgbClr val="000000"/>
                  </a:solidFill>
                  <a:latin typeface="Baskerville"/>
                  <a:cs typeface="Baskerville"/>
                </a:rPr>
                <a:t>broadcast</a:t>
              </a:r>
              <a:endParaRPr lang="en-US" sz="1600" b="1" dirty="0" smtClean="0">
                <a:solidFill>
                  <a:prstClr val="black"/>
                </a:solidFill>
                <a:latin typeface="Baskerville"/>
                <a:cs typeface="Baskerville"/>
              </a:endParaRPr>
            </a:p>
          </p:txBody>
        </p:sp>
        <p:grpSp>
          <p:nvGrpSpPr>
            <p:cNvPr id="10" name="Group 9"/>
            <p:cNvGrpSpPr/>
            <p:nvPr/>
          </p:nvGrpSpPr>
          <p:grpSpPr>
            <a:xfrm>
              <a:off x="1369241" y="4141050"/>
              <a:ext cx="7685859" cy="276999"/>
              <a:chOff x="1369241" y="4013200"/>
              <a:chExt cx="7685859" cy="276999"/>
            </a:xfrm>
          </p:grpSpPr>
          <p:grpSp>
            <p:nvGrpSpPr>
              <p:cNvPr id="6" name="Group 5"/>
              <p:cNvGrpSpPr/>
              <p:nvPr/>
            </p:nvGrpSpPr>
            <p:grpSpPr>
              <a:xfrm>
                <a:off x="1369241" y="4013200"/>
                <a:ext cx="1234259" cy="276999"/>
                <a:chOff x="1458141" y="1714500"/>
                <a:chExt cx="1234259" cy="276999"/>
              </a:xfrm>
            </p:grpSpPr>
            <p:sp>
              <p:nvSpPr>
                <p:cNvPr id="41" name="Rectangle 40"/>
                <p:cNvSpPr>
                  <a:spLocks noChangeArrowheads="1"/>
                </p:cNvSpPr>
                <p:nvPr/>
              </p:nvSpPr>
              <p:spPr bwMode="auto">
                <a:xfrm>
                  <a:off x="1458141" y="1865996"/>
                  <a:ext cx="205559" cy="84588"/>
                </a:xfrm>
                <a:prstGeom prst="rect">
                  <a:avLst/>
                </a:prstGeom>
                <a:solidFill>
                  <a:srgbClr val="FFFF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54" name="Rectangle 53"/>
                <p:cNvSpPr>
                  <a:spLocks noChangeArrowheads="1"/>
                </p:cNvSpPr>
                <p:nvPr/>
              </p:nvSpPr>
              <p:spPr bwMode="auto">
                <a:xfrm>
                  <a:off x="1724841" y="1865996"/>
                  <a:ext cx="205559" cy="84588"/>
                </a:xfrm>
                <a:prstGeom prst="rect">
                  <a:avLst/>
                </a:prstGeom>
                <a:solidFill>
                  <a:srgbClr val="3366FF"/>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55" name="Rectangle 54"/>
                <p:cNvSpPr>
                  <a:spLocks noChangeArrowheads="1"/>
                </p:cNvSpPr>
                <p:nvPr/>
              </p:nvSpPr>
              <p:spPr bwMode="auto">
                <a:xfrm>
                  <a:off x="1991541" y="1865996"/>
                  <a:ext cx="205559" cy="84588"/>
                </a:xfrm>
                <a:prstGeom prst="rect">
                  <a:avLst/>
                </a:prstGeom>
                <a:solidFill>
                  <a:srgbClr val="FF0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82" name="Rectangle 81"/>
                <p:cNvSpPr>
                  <a:spLocks noChangeArrowheads="1"/>
                </p:cNvSpPr>
                <p:nvPr/>
              </p:nvSpPr>
              <p:spPr bwMode="auto">
                <a:xfrm>
                  <a:off x="2486841" y="1865996"/>
                  <a:ext cx="205559" cy="84588"/>
                </a:xfrm>
                <a:prstGeom prst="rect">
                  <a:avLst/>
                </a:prstGeom>
                <a:solidFill>
                  <a:srgbClr val="008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5" name="TextBox 4"/>
                <p:cNvSpPr txBox="1"/>
                <p:nvPr/>
              </p:nvSpPr>
              <p:spPr>
                <a:xfrm>
                  <a:off x="2197100" y="1714500"/>
                  <a:ext cx="338554" cy="276999"/>
                </a:xfrm>
                <a:prstGeom prst="rect">
                  <a:avLst/>
                </a:prstGeom>
                <a:noFill/>
              </p:spPr>
              <p:txBody>
                <a:bodyPr wrap="none" rtlCol="0">
                  <a:spAutoFit/>
                </a:bodyPr>
                <a:lstStyle/>
                <a:p>
                  <a:r>
                    <a:rPr lang="en-US" sz="1200" dirty="0" smtClean="0">
                      <a:latin typeface="Baskerville"/>
                      <a:cs typeface="Baskerville"/>
                    </a:rPr>
                    <a:t>…</a:t>
                  </a:r>
                  <a:endParaRPr lang="en-US" sz="1200" dirty="0">
                    <a:latin typeface="Baskerville"/>
                    <a:cs typeface="Baskerville"/>
                  </a:endParaRPr>
                </a:p>
              </p:txBody>
            </p:sp>
          </p:grpSp>
          <p:grpSp>
            <p:nvGrpSpPr>
              <p:cNvPr id="83" name="Group 82"/>
              <p:cNvGrpSpPr/>
              <p:nvPr/>
            </p:nvGrpSpPr>
            <p:grpSpPr>
              <a:xfrm>
                <a:off x="2651941" y="4013200"/>
                <a:ext cx="1234259" cy="276999"/>
                <a:chOff x="1458141" y="1714500"/>
                <a:chExt cx="1234259" cy="276999"/>
              </a:xfrm>
            </p:grpSpPr>
            <p:sp>
              <p:nvSpPr>
                <p:cNvPr id="84" name="Rectangle 83"/>
                <p:cNvSpPr>
                  <a:spLocks noChangeArrowheads="1"/>
                </p:cNvSpPr>
                <p:nvPr/>
              </p:nvSpPr>
              <p:spPr bwMode="auto">
                <a:xfrm>
                  <a:off x="1458141" y="1865996"/>
                  <a:ext cx="205559" cy="84588"/>
                </a:xfrm>
                <a:prstGeom prst="rect">
                  <a:avLst/>
                </a:prstGeom>
                <a:solidFill>
                  <a:srgbClr val="FFFF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85" name="Rectangle 84"/>
                <p:cNvSpPr>
                  <a:spLocks noChangeArrowheads="1"/>
                </p:cNvSpPr>
                <p:nvPr/>
              </p:nvSpPr>
              <p:spPr bwMode="auto">
                <a:xfrm>
                  <a:off x="1724841" y="1865996"/>
                  <a:ext cx="205559" cy="84588"/>
                </a:xfrm>
                <a:prstGeom prst="rect">
                  <a:avLst/>
                </a:prstGeom>
                <a:solidFill>
                  <a:srgbClr val="3366FF"/>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86" name="Rectangle 85"/>
                <p:cNvSpPr>
                  <a:spLocks noChangeArrowheads="1"/>
                </p:cNvSpPr>
                <p:nvPr/>
              </p:nvSpPr>
              <p:spPr bwMode="auto">
                <a:xfrm>
                  <a:off x="1991541" y="1865996"/>
                  <a:ext cx="205559" cy="84588"/>
                </a:xfrm>
                <a:prstGeom prst="rect">
                  <a:avLst/>
                </a:prstGeom>
                <a:solidFill>
                  <a:srgbClr val="FF0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87" name="Rectangle 86"/>
                <p:cNvSpPr>
                  <a:spLocks noChangeArrowheads="1"/>
                </p:cNvSpPr>
                <p:nvPr/>
              </p:nvSpPr>
              <p:spPr bwMode="auto">
                <a:xfrm>
                  <a:off x="2486841" y="1865996"/>
                  <a:ext cx="205559" cy="84588"/>
                </a:xfrm>
                <a:prstGeom prst="rect">
                  <a:avLst/>
                </a:prstGeom>
                <a:solidFill>
                  <a:srgbClr val="008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88" name="TextBox 87"/>
                <p:cNvSpPr txBox="1"/>
                <p:nvPr/>
              </p:nvSpPr>
              <p:spPr>
                <a:xfrm>
                  <a:off x="2197100" y="1714500"/>
                  <a:ext cx="338554" cy="276999"/>
                </a:xfrm>
                <a:prstGeom prst="rect">
                  <a:avLst/>
                </a:prstGeom>
                <a:noFill/>
              </p:spPr>
              <p:txBody>
                <a:bodyPr wrap="none" rtlCol="0">
                  <a:spAutoFit/>
                </a:bodyPr>
                <a:lstStyle/>
                <a:p>
                  <a:r>
                    <a:rPr lang="en-US" sz="1200" dirty="0" smtClean="0">
                      <a:latin typeface="Baskerville"/>
                      <a:cs typeface="Baskerville"/>
                    </a:rPr>
                    <a:t>…</a:t>
                  </a:r>
                  <a:endParaRPr lang="en-US" sz="1200" dirty="0">
                    <a:latin typeface="Baskerville"/>
                    <a:cs typeface="Baskerville"/>
                  </a:endParaRPr>
                </a:p>
              </p:txBody>
            </p:sp>
          </p:grpSp>
          <p:grpSp>
            <p:nvGrpSpPr>
              <p:cNvPr id="89" name="Group 88"/>
              <p:cNvGrpSpPr/>
              <p:nvPr/>
            </p:nvGrpSpPr>
            <p:grpSpPr>
              <a:xfrm>
                <a:off x="3947341" y="4013200"/>
                <a:ext cx="1234259" cy="276999"/>
                <a:chOff x="1458141" y="1714500"/>
                <a:chExt cx="1234259" cy="276999"/>
              </a:xfrm>
            </p:grpSpPr>
            <p:sp>
              <p:nvSpPr>
                <p:cNvPr id="90" name="Rectangle 89"/>
                <p:cNvSpPr>
                  <a:spLocks noChangeArrowheads="1"/>
                </p:cNvSpPr>
                <p:nvPr/>
              </p:nvSpPr>
              <p:spPr bwMode="auto">
                <a:xfrm>
                  <a:off x="1458141" y="1865996"/>
                  <a:ext cx="205559" cy="84588"/>
                </a:xfrm>
                <a:prstGeom prst="rect">
                  <a:avLst/>
                </a:prstGeom>
                <a:solidFill>
                  <a:srgbClr val="FFFF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91" name="Rectangle 90"/>
                <p:cNvSpPr>
                  <a:spLocks noChangeArrowheads="1"/>
                </p:cNvSpPr>
                <p:nvPr/>
              </p:nvSpPr>
              <p:spPr bwMode="auto">
                <a:xfrm>
                  <a:off x="1724841" y="1865996"/>
                  <a:ext cx="205559" cy="84588"/>
                </a:xfrm>
                <a:prstGeom prst="rect">
                  <a:avLst/>
                </a:prstGeom>
                <a:solidFill>
                  <a:srgbClr val="3366FF"/>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92" name="Rectangle 91"/>
                <p:cNvSpPr>
                  <a:spLocks noChangeArrowheads="1"/>
                </p:cNvSpPr>
                <p:nvPr/>
              </p:nvSpPr>
              <p:spPr bwMode="auto">
                <a:xfrm>
                  <a:off x="1991541" y="1865996"/>
                  <a:ext cx="205559" cy="84588"/>
                </a:xfrm>
                <a:prstGeom prst="rect">
                  <a:avLst/>
                </a:prstGeom>
                <a:solidFill>
                  <a:srgbClr val="FF0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93" name="Rectangle 92"/>
                <p:cNvSpPr>
                  <a:spLocks noChangeArrowheads="1"/>
                </p:cNvSpPr>
                <p:nvPr/>
              </p:nvSpPr>
              <p:spPr bwMode="auto">
                <a:xfrm>
                  <a:off x="2486841" y="1865996"/>
                  <a:ext cx="205559" cy="84588"/>
                </a:xfrm>
                <a:prstGeom prst="rect">
                  <a:avLst/>
                </a:prstGeom>
                <a:solidFill>
                  <a:srgbClr val="008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94" name="TextBox 93"/>
                <p:cNvSpPr txBox="1"/>
                <p:nvPr/>
              </p:nvSpPr>
              <p:spPr>
                <a:xfrm>
                  <a:off x="2197100" y="1714500"/>
                  <a:ext cx="338554" cy="276999"/>
                </a:xfrm>
                <a:prstGeom prst="rect">
                  <a:avLst/>
                </a:prstGeom>
                <a:noFill/>
              </p:spPr>
              <p:txBody>
                <a:bodyPr wrap="none" rtlCol="0">
                  <a:spAutoFit/>
                </a:bodyPr>
                <a:lstStyle/>
                <a:p>
                  <a:r>
                    <a:rPr lang="en-US" sz="1200" dirty="0" smtClean="0">
                      <a:latin typeface="Baskerville"/>
                      <a:cs typeface="Baskerville"/>
                    </a:rPr>
                    <a:t>…</a:t>
                  </a:r>
                  <a:endParaRPr lang="en-US" sz="1200" dirty="0">
                    <a:latin typeface="Baskerville"/>
                    <a:cs typeface="Baskerville"/>
                  </a:endParaRPr>
                </a:p>
              </p:txBody>
            </p:sp>
          </p:grpSp>
          <p:grpSp>
            <p:nvGrpSpPr>
              <p:cNvPr id="95" name="Group 94"/>
              <p:cNvGrpSpPr/>
              <p:nvPr/>
            </p:nvGrpSpPr>
            <p:grpSpPr>
              <a:xfrm>
                <a:off x="5230041" y="4013200"/>
                <a:ext cx="1234259" cy="276999"/>
                <a:chOff x="1458141" y="1714500"/>
                <a:chExt cx="1234259" cy="276999"/>
              </a:xfrm>
            </p:grpSpPr>
            <p:sp>
              <p:nvSpPr>
                <p:cNvPr id="96" name="Rectangle 95"/>
                <p:cNvSpPr>
                  <a:spLocks noChangeArrowheads="1"/>
                </p:cNvSpPr>
                <p:nvPr/>
              </p:nvSpPr>
              <p:spPr bwMode="auto">
                <a:xfrm>
                  <a:off x="1458141" y="1865996"/>
                  <a:ext cx="205559" cy="84588"/>
                </a:xfrm>
                <a:prstGeom prst="rect">
                  <a:avLst/>
                </a:prstGeom>
                <a:solidFill>
                  <a:srgbClr val="FFFF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97" name="Rectangle 96"/>
                <p:cNvSpPr>
                  <a:spLocks noChangeArrowheads="1"/>
                </p:cNvSpPr>
                <p:nvPr/>
              </p:nvSpPr>
              <p:spPr bwMode="auto">
                <a:xfrm>
                  <a:off x="1724841" y="1865996"/>
                  <a:ext cx="205559" cy="84588"/>
                </a:xfrm>
                <a:prstGeom prst="rect">
                  <a:avLst/>
                </a:prstGeom>
                <a:solidFill>
                  <a:srgbClr val="3366FF"/>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98" name="Rectangle 97"/>
                <p:cNvSpPr>
                  <a:spLocks noChangeArrowheads="1"/>
                </p:cNvSpPr>
                <p:nvPr/>
              </p:nvSpPr>
              <p:spPr bwMode="auto">
                <a:xfrm>
                  <a:off x="1991541" y="1865996"/>
                  <a:ext cx="205559" cy="84588"/>
                </a:xfrm>
                <a:prstGeom prst="rect">
                  <a:avLst/>
                </a:prstGeom>
                <a:solidFill>
                  <a:srgbClr val="FF0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99" name="Rectangle 98"/>
                <p:cNvSpPr>
                  <a:spLocks noChangeArrowheads="1"/>
                </p:cNvSpPr>
                <p:nvPr/>
              </p:nvSpPr>
              <p:spPr bwMode="auto">
                <a:xfrm>
                  <a:off x="2486841" y="1865996"/>
                  <a:ext cx="205559" cy="84588"/>
                </a:xfrm>
                <a:prstGeom prst="rect">
                  <a:avLst/>
                </a:prstGeom>
                <a:solidFill>
                  <a:srgbClr val="008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00" name="TextBox 99"/>
                <p:cNvSpPr txBox="1"/>
                <p:nvPr/>
              </p:nvSpPr>
              <p:spPr>
                <a:xfrm>
                  <a:off x="2197100" y="1714500"/>
                  <a:ext cx="338554" cy="276999"/>
                </a:xfrm>
                <a:prstGeom prst="rect">
                  <a:avLst/>
                </a:prstGeom>
                <a:noFill/>
              </p:spPr>
              <p:txBody>
                <a:bodyPr wrap="none" rtlCol="0">
                  <a:spAutoFit/>
                </a:bodyPr>
                <a:lstStyle/>
                <a:p>
                  <a:r>
                    <a:rPr lang="en-US" sz="1200" dirty="0" smtClean="0">
                      <a:latin typeface="Baskerville"/>
                      <a:cs typeface="Baskerville"/>
                    </a:rPr>
                    <a:t>…</a:t>
                  </a:r>
                  <a:endParaRPr lang="en-US" sz="1200" dirty="0">
                    <a:latin typeface="Baskerville"/>
                    <a:cs typeface="Baskerville"/>
                  </a:endParaRPr>
                </a:p>
              </p:txBody>
            </p:sp>
          </p:grpSp>
          <p:grpSp>
            <p:nvGrpSpPr>
              <p:cNvPr id="101" name="Group 100"/>
              <p:cNvGrpSpPr/>
              <p:nvPr/>
            </p:nvGrpSpPr>
            <p:grpSpPr>
              <a:xfrm>
                <a:off x="6525441" y="4013200"/>
                <a:ext cx="1234259" cy="276999"/>
                <a:chOff x="1458141" y="1714500"/>
                <a:chExt cx="1234259" cy="276999"/>
              </a:xfrm>
            </p:grpSpPr>
            <p:sp>
              <p:nvSpPr>
                <p:cNvPr id="102" name="Rectangle 101"/>
                <p:cNvSpPr>
                  <a:spLocks noChangeArrowheads="1"/>
                </p:cNvSpPr>
                <p:nvPr/>
              </p:nvSpPr>
              <p:spPr bwMode="auto">
                <a:xfrm>
                  <a:off x="1458141" y="1865996"/>
                  <a:ext cx="205559" cy="84588"/>
                </a:xfrm>
                <a:prstGeom prst="rect">
                  <a:avLst/>
                </a:prstGeom>
                <a:solidFill>
                  <a:srgbClr val="FFFF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03" name="Rectangle 102"/>
                <p:cNvSpPr>
                  <a:spLocks noChangeArrowheads="1"/>
                </p:cNvSpPr>
                <p:nvPr/>
              </p:nvSpPr>
              <p:spPr bwMode="auto">
                <a:xfrm>
                  <a:off x="1724841" y="1865996"/>
                  <a:ext cx="205559" cy="84588"/>
                </a:xfrm>
                <a:prstGeom prst="rect">
                  <a:avLst/>
                </a:prstGeom>
                <a:solidFill>
                  <a:srgbClr val="3366FF"/>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04" name="Rectangle 103"/>
                <p:cNvSpPr>
                  <a:spLocks noChangeArrowheads="1"/>
                </p:cNvSpPr>
                <p:nvPr/>
              </p:nvSpPr>
              <p:spPr bwMode="auto">
                <a:xfrm>
                  <a:off x="1991541" y="1865996"/>
                  <a:ext cx="205559" cy="84588"/>
                </a:xfrm>
                <a:prstGeom prst="rect">
                  <a:avLst/>
                </a:prstGeom>
                <a:solidFill>
                  <a:srgbClr val="FF0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05" name="Rectangle 104"/>
                <p:cNvSpPr>
                  <a:spLocks noChangeArrowheads="1"/>
                </p:cNvSpPr>
                <p:nvPr/>
              </p:nvSpPr>
              <p:spPr bwMode="auto">
                <a:xfrm>
                  <a:off x="2486841" y="1865996"/>
                  <a:ext cx="205559" cy="84588"/>
                </a:xfrm>
                <a:prstGeom prst="rect">
                  <a:avLst/>
                </a:prstGeom>
                <a:solidFill>
                  <a:srgbClr val="008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06" name="TextBox 105"/>
                <p:cNvSpPr txBox="1"/>
                <p:nvPr/>
              </p:nvSpPr>
              <p:spPr>
                <a:xfrm>
                  <a:off x="2197100" y="1714500"/>
                  <a:ext cx="338554" cy="276999"/>
                </a:xfrm>
                <a:prstGeom prst="rect">
                  <a:avLst/>
                </a:prstGeom>
                <a:noFill/>
              </p:spPr>
              <p:txBody>
                <a:bodyPr wrap="none" rtlCol="0">
                  <a:spAutoFit/>
                </a:bodyPr>
                <a:lstStyle/>
                <a:p>
                  <a:r>
                    <a:rPr lang="en-US" sz="1200" dirty="0" smtClean="0">
                      <a:latin typeface="Baskerville"/>
                      <a:cs typeface="Baskerville"/>
                    </a:rPr>
                    <a:t>…</a:t>
                  </a:r>
                  <a:endParaRPr lang="en-US" sz="1200" dirty="0">
                    <a:latin typeface="Baskerville"/>
                    <a:cs typeface="Baskerville"/>
                  </a:endParaRPr>
                </a:p>
              </p:txBody>
            </p:sp>
          </p:grpSp>
          <p:grpSp>
            <p:nvGrpSpPr>
              <p:cNvPr id="107" name="Group 106"/>
              <p:cNvGrpSpPr/>
              <p:nvPr/>
            </p:nvGrpSpPr>
            <p:grpSpPr>
              <a:xfrm>
                <a:off x="7820841" y="4013200"/>
                <a:ext cx="1234259" cy="276999"/>
                <a:chOff x="1458141" y="1714500"/>
                <a:chExt cx="1234259" cy="276999"/>
              </a:xfrm>
            </p:grpSpPr>
            <p:sp>
              <p:nvSpPr>
                <p:cNvPr id="108" name="Rectangle 107"/>
                <p:cNvSpPr>
                  <a:spLocks noChangeArrowheads="1"/>
                </p:cNvSpPr>
                <p:nvPr/>
              </p:nvSpPr>
              <p:spPr bwMode="auto">
                <a:xfrm>
                  <a:off x="1458141" y="1865996"/>
                  <a:ext cx="205559" cy="84588"/>
                </a:xfrm>
                <a:prstGeom prst="rect">
                  <a:avLst/>
                </a:prstGeom>
                <a:solidFill>
                  <a:srgbClr val="FFFF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09" name="Rectangle 108"/>
                <p:cNvSpPr>
                  <a:spLocks noChangeArrowheads="1"/>
                </p:cNvSpPr>
                <p:nvPr/>
              </p:nvSpPr>
              <p:spPr bwMode="auto">
                <a:xfrm>
                  <a:off x="1724841" y="1865996"/>
                  <a:ext cx="205559" cy="84588"/>
                </a:xfrm>
                <a:prstGeom prst="rect">
                  <a:avLst/>
                </a:prstGeom>
                <a:solidFill>
                  <a:srgbClr val="3366FF"/>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10" name="Rectangle 109"/>
                <p:cNvSpPr>
                  <a:spLocks noChangeArrowheads="1"/>
                </p:cNvSpPr>
                <p:nvPr/>
              </p:nvSpPr>
              <p:spPr bwMode="auto">
                <a:xfrm>
                  <a:off x="1991541" y="1865996"/>
                  <a:ext cx="205559" cy="84588"/>
                </a:xfrm>
                <a:prstGeom prst="rect">
                  <a:avLst/>
                </a:prstGeom>
                <a:solidFill>
                  <a:srgbClr val="FF0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11" name="Rectangle 110"/>
                <p:cNvSpPr>
                  <a:spLocks noChangeArrowheads="1"/>
                </p:cNvSpPr>
                <p:nvPr/>
              </p:nvSpPr>
              <p:spPr bwMode="auto">
                <a:xfrm>
                  <a:off x="2486841" y="1865996"/>
                  <a:ext cx="205559" cy="84588"/>
                </a:xfrm>
                <a:prstGeom prst="rect">
                  <a:avLst/>
                </a:prstGeom>
                <a:solidFill>
                  <a:srgbClr val="008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12" name="TextBox 111"/>
                <p:cNvSpPr txBox="1"/>
                <p:nvPr/>
              </p:nvSpPr>
              <p:spPr>
                <a:xfrm>
                  <a:off x="2197100" y="1714500"/>
                  <a:ext cx="338554" cy="276999"/>
                </a:xfrm>
                <a:prstGeom prst="rect">
                  <a:avLst/>
                </a:prstGeom>
                <a:noFill/>
              </p:spPr>
              <p:txBody>
                <a:bodyPr wrap="none" rtlCol="0">
                  <a:spAutoFit/>
                </a:bodyPr>
                <a:lstStyle/>
                <a:p>
                  <a:r>
                    <a:rPr lang="en-US" sz="1200" dirty="0" smtClean="0">
                      <a:latin typeface="Baskerville"/>
                      <a:cs typeface="Baskerville"/>
                    </a:rPr>
                    <a:t>…</a:t>
                  </a:r>
                  <a:endParaRPr lang="en-US" sz="1200" dirty="0">
                    <a:latin typeface="Baskerville"/>
                    <a:cs typeface="Baskerville"/>
                  </a:endParaRPr>
                </a:p>
              </p:txBody>
            </p:sp>
          </p:grpSp>
        </p:grpSp>
      </p:grpSp>
      <p:grpSp>
        <p:nvGrpSpPr>
          <p:cNvPr id="13" name="Group 12"/>
          <p:cNvGrpSpPr/>
          <p:nvPr/>
        </p:nvGrpSpPr>
        <p:grpSpPr>
          <a:xfrm>
            <a:off x="155020" y="4381500"/>
            <a:ext cx="8900080" cy="276999"/>
            <a:chOff x="155020" y="5321300"/>
            <a:chExt cx="8900080" cy="276999"/>
          </a:xfrm>
        </p:grpSpPr>
        <p:sp>
          <p:nvSpPr>
            <p:cNvPr id="58" name="Rectangle 57"/>
            <p:cNvSpPr>
              <a:spLocks noChangeArrowheads="1"/>
            </p:cNvSpPr>
            <p:nvPr/>
          </p:nvSpPr>
          <p:spPr bwMode="auto">
            <a:xfrm>
              <a:off x="155020" y="5336689"/>
              <a:ext cx="860813"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algn="r"/>
              <a:r>
                <a:rPr lang="en-US" sz="1600" b="1" dirty="0" smtClean="0">
                  <a:solidFill>
                    <a:srgbClr val="000000"/>
                  </a:solidFill>
                  <a:latin typeface="Baskerville"/>
                  <a:cs typeface="Baskerville"/>
                </a:rPr>
                <a:t>Received</a:t>
              </a:r>
            </a:p>
          </p:txBody>
        </p:sp>
        <p:grpSp>
          <p:nvGrpSpPr>
            <p:cNvPr id="8" name="Group 7"/>
            <p:cNvGrpSpPr/>
            <p:nvPr/>
          </p:nvGrpSpPr>
          <p:grpSpPr>
            <a:xfrm>
              <a:off x="1369241" y="5321300"/>
              <a:ext cx="7685859" cy="276999"/>
              <a:chOff x="1369241" y="4229100"/>
              <a:chExt cx="7685859" cy="276999"/>
            </a:xfrm>
          </p:grpSpPr>
          <p:grpSp>
            <p:nvGrpSpPr>
              <p:cNvPr id="113" name="Group 112"/>
              <p:cNvGrpSpPr/>
              <p:nvPr/>
            </p:nvGrpSpPr>
            <p:grpSpPr>
              <a:xfrm>
                <a:off x="1369241" y="4229100"/>
                <a:ext cx="1234259" cy="276999"/>
                <a:chOff x="1458141" y="1714500"/>
                <a:chExt cx="1234259" cy="276999"/>
              </a:xfrm>
            </p:grpSpPr>
            <p:sp>
              <p:nvSpPr>
                <p:cNvPr id="114" name="Rectangle 113"/>
                <p:cNvSpPr>
                  <a:spLocks noChangeArrowheads="1"/>
                </p:cNvSpPr>
                <p:nvPr/>
              </p:nvSpPr>
              <p:spPr bwMode="auto">
                <a:xfrm>
                  <a:off x="1458141" y="1865996"/>
                  <a:ext cx="205559" cy="84588"/>
                </a:xfrm>
                <a:prstGeom prst="rect">
                  <a:avLst/>
                </a:prstGeom>
                <a:solidFill>
                  <a:srgbClr val="FFFF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15" name="Rectangle 114"/>
                <p:cNvSpPr>
                  <a:spLocks noChangeArrowheads="1"/>
                </p:cNvSpPr>
                <p:nvPr/>
              </p:nvSpPr>
              <p:spPr bwMode="auto">
                <a:xfrm>
                  <a:off x="1724841" y="1865996"/>
                  <a:ext cx="205559" cy="84588"/>
                </a:xfrm>
                <a:prstGeom prst="rect">
                  <a:avLst/>
                </a:prstGeom>
                <a:solidFill>
                  <a:srgbClr val="3366FF"/>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16" name="Rectangle 115"/>
                <p:cNvSpPr>
                  <a:spLocks noChangeArrowheads="1"/>
                </p:cNvSpPr>
                <p:nvPr/>
              </p:nvSpPr>
              <p:spPr bwMode="auto">
                <a:xfrm>
                  <a:off x="1991541" y="1865996"/>
                  <a:ext cx="205559" cy="84588"/>
                </a:xfrm>
                <a:prstGeom prst="rect">
                  <a:avLst/>
                </a:prstGeom>
                <a:solidFill>
                  <a:srgbClr val="FF0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17" name="Rectangle 116"/>
                <p:cNvSpPr>
                  <a:spLocks noChangeArrowheads="1"/>
                </p:cNvSpPr>
                <p:nvPr/>
              </p:nvSpPr>
              <p:spPr bwMode="auto">
                <a:xfrm>
                  <a:off x="2486841" y="1865996"/>
                  <a:ext cx="205559" cy="84588"/>
                </a:xfrm>
                <a:prstGeom prst="rect">
                  <a:avLst/>
                </a:prstGeom>
                <a:solidFill>
                  <a:srgbClr val="008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18" name="TextBox 117"/>
                <p:cNvSpPr txBox="1"/>
                <p:nvPr/>
              </p:nvSpPr>
              <p:spPr>
                <a:xfrm>
                  <a:off x="2197100" y="1714500"/>
                  <a:ext cx="338554" cy="276999"/>
                </a:xfrm>
                <a:prstGeom prst="rect">
                  <a:avLst/>
                </a:prstGeom>
                <a:noFill/>
              </p:spPr>
              <p:txBody>
                <a:bodyPr wrap="none" rtlCol="0">
                  <a:spAutoFit/>
                </a:bodyPr>
                <a:lstStyle/>
                <a:p>
                  <a:r>
                    <a:rPr lang="en-US" sz="1200" dirty="0" smtClean="0">
                      <a:latin typeface="Baskerville"/>
                      <a:cs typeface="Baskerville"/>
                    </a:rPr>
                    <a:t>…</a:t>
                  </a:r>
                  <a:endParaRPr lang="en-US" sz="1200" dirty="0">
                    <a:latin typeface="Baskerville"/>
                    <a:cs typeface="Baskerville"/>
                  </a:endParaRPr>
                </a:p>
              </p:txBody>
            </p:sp>
          </p:grpSp>
          <p:grpSp>
            <p:nvGrpSpPr>
              <p:cNvPr id="125" name="Group 124"/>
              <p:cNvGrpSpPr/>
              <p:nvPr/>
            </p:nvGrpSpPr>
            <p:grpSpPr>
              <a:xfrm>
                <a:off x="3947341" y="4229100"/>
                <a:ext cx="1234259" cy="276999"/>
                <a:chOff x="1458141" y="1714500"/>
                <a:chExt cx="1234259" cy="276999"/>
              </a:xfrm>
            </p:grpSpPr>
            <p:sp>
              <p:nvSpPr>
                <p:cNvPr id="126" name="Rectangle 125"/>
                <p:cNvSpPr>
                  <a:spLocks noChangeArrowheads="1"/>
                </p:cNvSpPr>
                <p:nvPr/>
              </p:nvSpPr>
              <p:spPr bwMode="auto">
                <a:xfrm>
                  <a:off x="1458141" y="1865996"/>
                  <a:ext cx="205559" cy="84588"/>
                </a:xfrm>
                <a:prstGeom prst="rect">
                  <a:avLst/>
                </a:prstGeom>
                <a:solidFill>
                  <a:srgbClr val="FFFF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27" name="Rectangle 126"/>
                <p:cNvSpPr>
                  <a:spLocks noChangeArrowheads="1"/>
                </p:cNvSpPr>
                <p:nvPr/>
              </p:nvSpPr>
              <p:spPr bwMode="auto">
                <a:xfrm>
                  <a:off x="1724841" y="1865996"/>
                  <a:ext cx="205559" cy="84588"/>
                </a:xfrm>
                <a:prstGeom prst="rect">
                  <a:avLst/>
                </a:prstGeom>
                <a:solidFill>
                  <a:srgbClr val="3366FF"/>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28" name="Rectangle 127"/>
                <p:cNvSpPr>
                  <a:spLocks noChangeArrowheads="1"/>
                </p:cNvSpPr>
                <p:nvPr/>
              </p:nvSpPr>
              <p:spPr bwMode="auto">
                <a:xfrm>
                  <a:off x="1991541" y="1865996"/>
                  <a:ext cx="205559" cy="84588"/>
                </a:xfrm>
                <a:prstGeom prst="rect">
                  <a:avLst/>
                </a:prstGeom>
                <a:solidFill>
                  <a:srgbClr val="FF0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29" name="Rectangle 128"/>
                <p:cNvSpPr>
                  <a:spLocks noChangeArrowheads="1"/>
                </p:cNvSpPr>
                <p:nvPr/>
              </p:nvSpPr>
              <p:spPr bwMode="auto">
                <a:xfrm>
                  <a:off x="2486841" y="1865996"/>
                  <a:ext cx="205559" cy="84588"/>
                </a:xfrm>
                <a:prstGeom prst="rect">
                  <a:avLst/>
                </a:prstGeom>
                <a:solidFill>
                  <a:srgbClr val="008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30" name="TextBox 129"/>
                <p:cNvSpPr txBox="1"/>
                <p:nvPr/>
              </p:nvSpPr>
              <p:spPr>
                <a:xfrm>
                  <a:off x="2197100" y="1714500"/>
                  <a:ext cx="338554" cy="276999"/>
                </a:xfrm>
                <a:prstGeom prst="rect">
                  <a:avLst/>
                </a:prstGeom>
                <a:noFill/>
              </p:spPr>
              <p:txBody>
                <a:bodyPr wrap="none" rtlCol="0">
                  <a:spAutoFit/>
                </a:bodyPr>
                <a:lstStyle/>
                <a:p>
                  <a:r>
                    <a:rPr lang="en-US" sz="1200" dirty="0" smtClean="0">
                      <a:latin typeface="Baskerville"/>
                      <a:cs typeface="Baskerville"/>
                    </a:rPr>
                    <a:t>…</a:t>
                  </a:r>
                  <a:endParaRPr lang="en-US" sz="1200" dirty="0">
                    <a:latin typeface="Baskerville"/>
                    <a:cs typeface="Baskerville"/>
                  </a:endParaRPr>
                </a:p>
              </p:txBody>
            </p:sp>
          </p:grpSp>
          <p:grpSp>
            <p:nvGrpSpPr>
              <p:cNvPr id="137" name="Group 136"/>
              <p:cNvGrpSpPr/>
              <p:nvPr/>
            </p:nvGrpSpPr>
            <p:grpSpPr>
              <a:xfrm>
                <a:off x="6525441" y="4229100"/>
                <a:ext cx="1234259" cy="276999"/>
                <a:chOff x="1458141" y="1714500"/>
                <a:chExt cx="1234259" cy="276999"/>
              </a:xfrm>
            </p:grpSpPr>
            <p:sp>
              <p:nvSpPr>
                <p:cNvPr id="138" name="Rectangle 137"/>
                <p:cNvSpPr>
                  <a:spLocks noChangeArrowheads="1"/>
                </p:cNvSpPr>
                <p:nvPr/>
              </p:nvSpPr>
              <p:spPr bwMode="auto">
                <a:xfrm>
                  <a:off x="1458141" y="1865996"/>
                  <a:ext cx="205559" cy="84588"/>
                </a:xfrm>
                <a:prstGeom prst="rect">
                  <a:avLst/>
                </a:prstGeom>
                <a:solidFill>
                  <a:srgbClr val="FFFF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39" name="Rectangle 138"/>
                <p:cNvSpPr>
                  <a:spLocks noChangeArrowheads="1"/>
                </p:cNvSpPr>
                <p:nvPr/>
              </p:nvSpPr>
              <p:spPr bwMode="auto">
                <a:xfrm>
                  <a:off x="1724841" y="1865996"/>
                  <a:ext cx="205559" cy="84588"/>
                </a:xfrm>
                <a:prstGeom prst="rect">
                  <a:avLst/>
                </a:prstGeom>
                <a:solidFill>
                  <a:srgbClr val="3366FF"/>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40" name="Rectangle 139"/>
                <p:cNvSpPr>
                  <a:spLocks noChangeArrowheads="1"/>
                </p:cNvSpPr>
                <p:nvPr/>
              </p:nvSpPr>
              <p:spPr bwMode="auto">
                <a:xfrm>
                  <a:off x="1991541" y="1865996"/>
                  <a:ext cx="205559" cy="84588"/>
                </a:xfrm>
                <a:prstGeom prst="rect">
                  <a:avLst/>
                </a:prstGeom>
                <a:solidFill>
                  <a:srgbClr val="FF0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41" name="Rectangle 140"/>
                <p:cNvSpPr>
                  <a:spLocks noChangeArrowheads="1"/>
                </p:cNvSpPr>
                <p:nvPr/>
              </p:nvSpPr>
              <p:spPr bwMode="auto">
                <a:xfrm>
                  <a:off x="2486841" y="1865996"/>
                  <a:ext cx="205559" cy="84588"/>
                </a:xfrm>
                <a:prstGeom prst="rect">
                  <a:avLst/>
                </a:prstGeom>
                <a:solidFill>
                  <a:srgbClr val="008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42" name="TextBox 141"/>
                <p:cNvSpPr txBox="1"/>
                <p:nvPr/>
              </p:nvSpPr>
              <p:spPr>
                <a:xfrm>
                  <a:off x="2197100" y="1714500"/>
                  <a:ext cx="338554" cy="276999"/>
                </a:xfrm>
                <a:prstGeom prst="rect">
                  <a:avLst/>
                </a:prstGeom>
                <a:noFill/>
              </p:spPr>
              <p:txBody>
                <a:bodyPr wrap="none" rtlCol="0">
                  <a:spAutoFit/>
                </a:bodyPr>
                <a:lstStyle/>
                <a:p>
                  <a:r>
                    <a:rPr lang="en-US" sz="1200" dirty="0" smtClean="0">
                      <a:latin typeface="Baskerville"/>
                      <a:cs typeface="Baskerville"/>
                    </a:rPr>
                    <a:t>…</a:t>
                  </a:r>
                  <a:endParaRPr lang="en-US" sz="1200" dirty="0">
                    <a:latin typeface="Baskerville"/>
                    <a:cs typeface="Baskerville"/>
                  </a:endParaRPr>
                </a:p>
              </p:txBody>
            </p:sp>
          </p:grpSp>
          <p:grpSp>
            <p:nvGrpSpPr>
              <p:cNvPr id="143" name="Group 142"/>
              <p:cNvGrpSpPr/>
              <p:nvPr/>
            </p:nvGrpSpPr>
            <p:grpSpPr>
              <a:xfrm>
                <a:off x="7820841" y="4229100"/>
                <a:ext cx="1234259" cy="276999"/>
                <a:chOff x="1458141" y="1714500"/>
                <a:chExt cx="1234259" cy="276999"/>
              </a:xfrm>
            </p:grpSpPr>
            <p:sp>
              <p:nvSpPr>
                <p:cNvPr id="144" name="Rectangle 143"/>
                <p:cNvSpPr>
                  <a:spLocks noChangeArrowheads="1"/>
                </p:cNvSpPr>
                <p:nvPr/>
              </p:nvSpPr>
              <p:spPr bwMode="auto">
                <a:xfrm>
                  <a:off x="1458141" y="1865996"/>
                  <a:ext cx="205559" cy="84588"/>
                </a:xfrm>
                <a:prstGeom prst="rect">
                  <a:avLst/>
                </a:prstGeom>
                <a:solidFill>
                  <a:srgbClr val="FFFF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45" name="Rectangle 144"/>
                <p:cNvSpPr>
                  <a:spLocks noChangeArrowheads="1"/>
                </p:cNvSpPr>
                <p:nvPr/>
              </p:nvSpPr>
              <p:spPr bwMode="auto">
                <a:xfrm>
                  <a:off x="1724841" y="1865996"/>
                  <a:ext cx="205559" cy="84588"/>
                </a:xfrm>
                <a:prstGeom prst="rect">
                  <a:avLst/>
                </a:prstGeom>
                <a:solidFill>
                  <a:srgbClr val="3366FF"/>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46" name="Rectangle 145"/>
                <p:cNvSpPr>
                  <a:spLocks noChangeArrowheads="1"/>
                </p:cNvSpPr>
                <p:nvPr/>
              </p:nvSpPr>
              <p:spPr bwMode="auto">
                <a:xfrm>
                  <a:off x="1991541" y="1865996"/>
                  <a:ext cx="205559" cy="84588"/>
                </a:xfrm>
                <a:prstGeom prst="rect">
                  <a:avLst/>
                </a:prstGeom>
                <a:solidFill>
                  <a:srgbClr val="FF0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47" name="Rectangle 146"/>
                <p:cNvSpPr>
                  <a:spLocks noChangeArrowheads="1"/>
                </p:cNvSpPr>
                <p:nvPr/>
              </p:nvSpPr>
              <p:spPr bwMode="auto">
                <a:xfrm>
                  <a:off x="2486841" y="1865996"/>
                  <a:ext cx="205559" cy="84588"/>
                </a:xfrm>
                <a:prstGeom prst="rect">
                  <a:avLst/>
                </a:prstGeom>
                <a:solidFill>
                  <a:srgbClr val="008000"/>
                </a:solidFill>
                <a:ln w="6"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en-US" sz="1400" dirty="0">
                    <a:solidFill>
                      <a:srgbClr val="000000"/>
                    </a:solidFill>
                    <a:latin typeface="Baskerville"/>
                    <a:cs typeface="Baskerville"/>
                  </a:endParaRPr>
                </a:p>
              </p:txBody>
            </p:sp>
            <p:sp>
              <p:nvSpPr>
                <p:cNvPr id="148" name="TextBox 147"/>
                <p:cNvSpPr txBox="1"/>
                <p:nvPr/>
              </p:nvSpPr>
              <p:spPr>
                <a:xfrm>
                  <a:off x="2197100" y="1714500"/>
                  <a:ext cx="338554" cy="276999"/>
                </a:xfrm>
                <a:prstGeom prst="rect">
                  <a:avLst/>
                </a:prstGeom>
                <a:noFill/>
              </p:spPr>
              <p:txBody>
                <a:bodyPr wrap="none" rtlCol="0">
                  <a:spAutoFit/>
                </a:bodyPr>
                <a:lstStyle/>
                <a:p>
                  <a:r>
                    <a:rPr lang="en-US" sz="1200" dirty="0" smtClean="0">
                      <a:latin typeface="Baskerville"/>
                      <a:cs typeface="Baskerville"/>
                    </a:rPr>
                    <a:t>…</a:t>
                  </a:r>
                  <a:endParaRPr lang="en-US" sz="1200" dirty="0">
                    <a:latin typeface="Baskerville"/>
                    <a:cs typeface="Baskerville"/>
                  </a:endParaRPr>
                </a:p>
              </p:txBody>
            </p:sp>
          </p:grpSp>
        </p:grpSp>
      </p:grpSp>
      <p:sp>
        <p:nvSpPr>
          <p:cNvPr id="3" name="TextBox 2"/>
          <p:cNvSpPr txBox="1"/>
          <p:nvPr/>
        </p:nvSpPr>
        <p:spPr>
          <a:xfrm>
            <a:off x="2586262" y="2413000"/>
            <a:ext cx="4439737" cy="369332"/>
          </a:xfrm>
          <a:prstGeom prst="rect">
            <a:avLst/>
          </a:prstGeom>
          <a:noFill/>
        </p:spPr>
        <p:txBody>
          <a:bodyPr wrap="none" rtlCol="0">
            <a:spAutoFit/>
          </a:bodyPr>
          <a:lstStyle/>
          <a:p>
            <a:pPr algn="ctr"/>
            <a:r>
              <a:rPr lang="en-US" dirty="0" err="1" smtClean="0">
                <a:latin typeface="Baskerville"/>
                <a:cs typeface="Baskerville"/>
              </a:rPr>
              <a:t>RaptorQ</a:t>
            </a:r>
            <a:r>
              <a:rPr lang="en-US" dirty="0" smtClean="0">
                <a:latin typeface="Baskerville"/>
                <a:cs typeface="Baskerville"/>
              </a:rPr>
              <a:t> encode and interleaved transmission</a:t>
            </a:r>
            <a:endParaRPr lang="en-US" dirty="0">
              <a:latin typeface="Baskerville"/>
              <a:cs typeface="Baskerville"/>
            </a:endParaRPr>
          </a:p>
        </p:txBody>
      </p:sp>
    </p:spTree>
    <p:extLst>
      <p:ext uri="{BB962C8B-B14F-4D97-AF65-F5344CB8AC3E}">
        <p14:creationId xmlns:p14="http://schemas.microsoft.com/office/powerpoint/2010/main" val="12739321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bwMode="auto">
          <a:xfrm>
            <a:off x="152400" y="5603733"/>
            <a:ext cx="8839200" cy="8382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en-US" sz="2000" kern="0" dirty="0" smtClean="0">
                <a:solidFill>
                  <a:prstClr val="black"/>
                </a:solidFill>
                <a:latin typeface="Baskerville"/>
                <a:cs typeface="Baskerville"/>
              </a:rPr>
              <a:t>Just-in-Time recovery avoids costly post-processing</a:t>
            </a:r>
          </a:p>
          <a:p>
            <a:pPr algn="ctr" eaLnBrk="0" hangingPunct="0">
              <a:defRPr/>
            </a:pPr>
            <a:r>
              <a:rPr lang="en-US" sz="2000" kern="0" dirty="0" smtClean="0">
                <a:solidFill>
                  <a:prstClr val="black"/>
                </a:solidFill>
                <a:latin typeface="Baskerville"/>
                <a:cs typeface="Baskerville"/>
              </a:rPr>
              <a:t>Portions of multimedia never played back are never processed</a:t>
            </a:r>
          </a:p>
          <a:p>
            <a:pPr algn="ctr" eaLnBrk="0" hangingPunct="0">
              <a:defRPr/>
            </a:pPr>
            <a:r>
              <a:rPr lang="en-US" sz="2000" kern="0" dirty="0" smtClean="0">
                <a:solidFill>
                  <a:prstClr val="black"/>
                </a:solidFill>
                <a:latin typeface="Baskerville"/>
                <a:cs typeface="Baskerville"/>
              </a:rPr>
              <a:t>Storage usage is minimized – avoids double the writes to SD card</a:t>
            </a:r>
            <a:endParaRPr lang="en-US" sz="2000" kern="0" dirty="0">
              <a:solidFill>
                <a:prstClr val="black"/>
              </a:solidFill>
              <a:latin typeface="Baskerville"/>
              <a:cs typeface="Baskerville"/>
            </a:endParaRPr>
          </a:p>
        </p:txBody>
      </p:sp>
      <p:grpSp>
        <p:nvGrpSpPr>
          <p:cNvPr id="2" name="Group 1"/>
          <p:cNvGrpSpPr/>
          <p:nvPr/>
        </p:nvGrpSpPr>
        <p:grpSpPr>
          <a:xfrm>
            <a:off x="5614591" y="1429319"/>
            <a:ext cx="2809834" cy="327529"/>
            <a:chOff x="5614507" y="1044047"/>
            <a:chExt cx="2809834" cy="327529"/>
          </a:xfrm>
        </p:grpSpPr>
        <p:sp>
          <p:nvSpPr>
            <p:cNvPr id="41" name="Rectangle 26"/>
            <p:cNvSpPr>
              <a:spLocks noChangeArrowheads="1"/>
            </p:cNvSpPr>
            <p:nvPr/>
          </p:nvSpPr>
          <p:spPr bwMode="auto">
            <a:xfrm>
              <a:off x="5614507" y="1044047"/>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04" name="Rectangle 26"/>
            <p:cNvSpPr>
              <a:spLocks noChangeArrowheads="1"/>
            </p:cNvSpPr>
            <p:nvPr/>
          </p:nvSpPr>
          <p:spPr bwMode="auto">
            <a:xfrm>
              <a:off x="5965270" y="1044047"/>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05" name="Rectangle 26"/>
            <p:cNvSpPr>
              <a:spLocks noChangeArrowheads="1"/>
            </p:cNvSpPr>
            <p:nvPr/>
          </p:nvSpPr>
          <p:spPr bwMode="auto">
            <a:xfrm>
              <a:off x="6666796" y="1044047"/>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06" name="Rectangle 26"/>
            <p:cNvSpPr>
              <a:spLocks noChangeArrowheads="1"/>
            </p:cNvSpPr>
            <p:nvPr/>
          </p:nvSpPr>
          <p:spPr bwMode="auto">
            <a:xfrm>
              <a:off x="7017559" y="1044047"/>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07" name="Rectangle 26"/>
            <p:cNvSpPr>
              <a:spLocks noChangeArrowheads="1"/>
            </p:cNvSpPr>
            <p:nvPr/>
          </p:nvSpPr>
          <p:spPr bwMode="auto">
            <a:xfrm>
              <a:off x="7368322" y="1044047"/>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08" name="Rectangle 26"/>
            <p:cNvSpPr>
              <a:spLocks noChangeArrowheads="1"/>
            </p:cNvSpPr>
            <p:nvPr/>
          </p:nvSpPr>
          <p:spPr bwMode="auto">
            <a:xfrm>
              <a:off x="7719085" y="1044047"/>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09" name="Rectangle 26"/>
            <p:cNvSpPr>
              <a:spLocks noChangeArrowheads="1"/>
            </p:cNvSpPr>
            <p:nvPr/>
          </p:nvSpPr>
          <p:spPr bwMode="auto">
            <a:xfrm>
              <a:off x="8069848" y="1044047"/>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10" name="Rectangle 26"/>
            <p:cNvSpPr>
              <a:spLocks noChangeArrowheads="1"/>
            </p:cNvSpPr>
            <p:nvPr/>
          </p:nvSpPr>
          <p:spPr bwMode="auto">
            <a:xfrm>
              <a:off x="6316033" y="1044047"/>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cxnSp>
          <p:nvCxnSpPr>
            <p:cNvPr id="65" name="Straight Connector 64"/>
            <p:cNvCxnSpPr/>
            <p:nvPr/>
          </p:nvCxnSpPr>
          <p:spPr>
            <a:xfrm flipV="1">
              <a:off x="5629284" y="1363122"/>
              <a:ext cx="2778116" cy="8454"/>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grpSp>
      <p:grpSp>
        <p:nvGrpSpPr>
          <p:cNvPr id="112" name="Group 111"/>
          <p:cNvGrpSpPr/>
          <p:nvPr/>
        </p:nvGrpSpPr>
        <p:grpSpPr>
          <a:xfrm>
            <a:off x="5614591" y="1723109"/>
            <a:ext cx="2809834" cy="327529"/>
            <a:chOff x="5614507" y="1044047"/>
            <a:chExt cx="2809834" cy="327529"/>
          </a:xfrm>
        </p:grpSpPr>
        <p:sp>
          <p:nvSpPr>
            <p:cNvPr id="113" name="Rectangle 26"/>
            <p:cNvSpPr>
              <a:spLocks noChangeArrowheads="1"/>
            </p:cNvSpPr>
            <p:nvPr/>
          </p:nvSpPr>
          <p:spPr bwMode="auto">
            <a:xfrm>
              <a:off x="5614507" y="1044047"/>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14" name="Rectangle 26"/>
            <p:cNvSpPr>
              <a:spLocks noChangeArrowheads="1"/>
            </p:cNvSpPr>
            <p:nvPr/>
          </p:nvSpPr>
          <p:spPr bwMode="auto">
            <a:xfrm>
              <a:off x="5965270" y="1044047"/>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15" name="Rectangle 26"/>
            <p:cNvSpPr>
              <a:spLocks noChangeArrowheads="1"/>
            </p:cNvSpPr>
            <p:nvPr/>
          </p:nvSpPr>
          <p:spPr bwMode="auto">
            <a:xfrm>
              <a:off x="6666796" y="1044047"/>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16" name="Rectangle 26"/>
            <p:cNvSpPr>
              <a:spLocks noChangeArrowheads="1"/>
            </p:cNvSpPr>
            <p:nvPr/>
          </p:nvSpPr>
          <p:spPr bwMode="auto">
            <a:xfrm>
              <a:off x="7017559" y="1044047"/>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17" name="Rectangle 26"/>
            <p:cNvSpPr>
              <a:spLocks noChangeArrowheads="1"/>
            </p:cNvSpPr>
            <p:nvPr/>
          </p:nvSpPr>
          <p:spPr bwMode="auto">
            <a:xfrm>
              <a:off x="7368322" y="1044047"/>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18" name="Rectangle 26"/>
            <p:cNvSpPr>
              <a:spLocks noChangeArrowheads="1"/>
            </p:cNvSpPr>
            <p:nvPr/>
          </p:nvSpPr>
          <p:spPr bwMode="auto">
            <a:xfrm>
              <a:off x="7719085" y="1044047"/>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19" name="Rectangle 26"/>
            <p:cNvSpPr>
              <a:spLocks noChangeArrowheads="1"/>
            </p:cNvSpPr>
            <p:nvPr/>
          </p:nvSpPr>
          <p:spPr bwMode="auto">
            <a:xfrm>
              <a:off x="8069848" y="1044047"/>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20" name="Rectangle 26"/>
            <p:cNvSpPr>
              <a:spLocks noChangeArrowheads="1"/>
            </p:cNvSpPr>
            <p:nvPr/>
          </p:nvSpPr>
          <p:spPr bwMode="auto">
            <a:xfrm>
              <a:off x="6316033" y="1044047"/>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cxnSp>
          <p:nvCxnSpPr>
            <p:cNvPr id="121" name="Straight Connector 120"/>
            <p:cNvCxnSpPr/>
            <p:nvPr/>
          </p:nvCxnSpPr>
          <p:spPr>
            <a:xfrm flipV="1">
              <a:off x="5629284" y="1363122"/>
              <a:ext cx="2778116" cy="8454"/>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grpSp>
      <p:grpSp>
        <p:nvGrpSpPr>
          <p:cNvPr id="122" name="Group 121"/>
          <p:cNvGrpSpPr/>
          <p:nvPr/>
        </p:nvGrpSpPr>
        <p:grpSpPr>
          <a:xfrm>
            <a:off x="5614591" y="2004199"/>
            <a:ext cx="2809834" cy="327529"/>
            <a:chOff x="5614507" y="1044047"/>
            <a:chExt cx="2809834" cy="327529"/>
          </a:xfrm>
        </p:grpSpPr>
        <p:sp>
          <p:nvSpPr>
            <p:cNvPr id="123" name="Rectangle 26"/>
            <p:cNvSpPr>
              <a:spLocks noChangeArrowheads="1"/>
            </p:cNvSpPr>
            <p:nvPr/>
          </p:nvSpPr>
          <p:spPr bwMode="auto">
            <a:xfrm>
              <a:off x="5614507" y="1044047"/>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24" name="Rectangle 26"/>
            <p:cNvSpPr>
              <a:spLocks noChangeArrowheads="1"/>
            </p:cNvSpPr>
            <p:nvPr/>
          </p:nvSpPr>
          <p:spPr bwMode="auto">
            <a:xfrm>
              <a:off x="5965270" y="1044047"/>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25" name="Rectangle 26"/>
            <p:cNvSpPr>
              <a:spLocks noChangeArrowheads="1"/>
            </p:cNvSpPr>
            <p:nvPr/>
          </p:nvSpPr>
          <p:spPr bwMode="auto">
            <a:xfrm>
              <a:off x="6666796" y="1044047"/>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26" name="Rectangle 26"/>
            <p:cNvSpPr>
              <a:spLocks noChangeArrowheads="1"/>
            </p:cNvSpPr>
            <p:nvPr/>
          </p:nvSpPr>
          <p:spPr bwMode="auto">
            <a:xfrm>
              <a:off x="7017559" y="1044047"/>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27" name="Rectangle 26"/>
            <p:cNvSpPr>
              <a:spLocks noChangeArrowheads="1"/>
            </p:cNvSpPr>
            <p:nvPr/>
          </p:nvSpPr>
          <p:spPr bwMode="auto">
            <a:xfrm>
              <a:off x="7368322" y="1044047"/>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28" name="Rectangle 26"/>
            <p:cNvSpPr>
              <a:spLocks noChangeArrowheads="1"/>
            </p:cNvSpPr>
            <p:nvPr/>
          </p:nvSpPr>
          <p:spPr bwMode="auto">
            <a:xfrm>
              <a:off x="7719085" y="1044047"/>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29" name="Rectangle 26"/>
            <p:cNvSpPr>
              <a:spLocks noChangeArrowheads="1"/>
            </p:cNvSpPr>
            <p:nvPr/>
          </p:nvSpPr>
          <p:spPr bwMode="auto">
            <a:xfrm>
              <a:off x="8069848" y="1044047"/>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30" name="Rectangle 26"/>
            <p:cNvSpPr>
              <a:spLocks noChangeArrowheads="1"/>
            </p:cNvSpPr>
            <p:nvPr/>
          </p:nvSpPr>
          <p:spPr bwMode="auto">
            <a:xfrm>
              <a:off x="6316033" y="1044047"/>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cxnSp>
          <p:nvCxnSpPr>
            <p:cNvPr id="131" name="Straight Connector 130"/>
            <p:cNvCxnSpPr/>
            <p:nvPr/>
          </p:nvCxnSpPr>
          <p:spPr>
            <a:xfrm flipV="1">
              <a:off x="5629284" y="1363122"/>
              <a:ext cx="2778116" cy="8454"/>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grpSp>
      <p:grpSp>
        <p:nvGrpSpPr>
          <p:cNvPr id="132" name="Group 131"/>
          <p:cNvGrpSpPr/>
          <p:nvPr/>
        </p:nvGrpSpPr>
        <p:grpSpPr>
          <a:xfrm>
            <a:off x="5614591" y="2285289"/>
            <a:ext cx="2809834" cy="327529"/>
            <a:chOff x="5614507" y="1044047"/>
            <a:chExt cx="2809834" cy="327529"/>
          </a:xfrm>
        </p:grpSpPr>
        <p:sp>
          <p:nvSpPr>
            <p:cNvPr id="133" name="Rectangle 26"/>
            <p:cNvSpPr>
              <a:spLocks noChangeArrowheads="1"/>
            </p:cNvSpPr>
            <p:nvPr/>
          </p:nvSpPr>
          <p:spPr bwMode="auto">
            <a:xfrm>
              <a:off x="5614507" y="1044047"/>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34" name="Rectangle 26"/>
            <p:cNvSpPr>
              <a:spLocks noChangeArrowheads="1"/>
            </p:cNvSpPr>
            <p:nvPr/>
          </p:nvSpPr>
          <p:spPr bwMode="auto">
            <a:xfrm>
              <a:off x="5965270" y="1044047"/>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35" name="Rectangle 26"/>
            <p:cNvSpPr>
              <a:spLocks noChangeArrowheads="1"/>
            </p:cNvSpPr>
            <p:nvPr/>
          </p:nvSpPr>
          <p:spPr bwMode="auto">
            <a:xfrm>
              <a:off x="6666796" y="1044047"/>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36" name="Rectangle 26"/>
            <p:cNvSpPr>
              <a:spLocks noChangeArrowheads="1"/>
            </p:cNvSpPr>
            <p:nvPr/>
          </p:nvSpPr>
          <p:spPr bwMode="auto">
            <a:xfrm>
              <a:off x="7017559" y="1044047"/>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37" name="Rectangle 26"/>
            <p:cNvSpPr>
              <a:spLocks noChangeArrowheads="1"/>
            </p:cNvSpPr>
            <p:nvPr/>
          </p:nvSpPr>
          <p:spPr bwMode="auto">
            <a:xfrm>
              <a:off x="7368322" y="1044047"/>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38" name="Rectangle 26"/>
            <p:cNvSpPr>
              <a:spLocks noChangeArrowheads="1"/>
            </p:cNvSpPr>
            <p:nvPr/>
          </p:nvSpPr>
          <p:spPr bwMode="auto">
            <a:xfrm>
              <a:off x="7719085" y="1044047"/>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39" name="Rectangle 26"/>
            <p:cNvSpPr>
              <a:spLocks noChangeArrowheads="1"/>
            </p:cNvSpPr>
            <p:nvPr/>
          </p:nvSpPr>
          <p:spPr bwMode="auto">
            <a:xfrm>
              <a:off x="8069848" y="1044047"/>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40" name="Rectangle 26"/>
            <p:cNvSpPr>
              <a:spLocks noChangeArrowheads="1"/>
            </p:cNvSpPr>
            <p:nvPr/>
          </p:nvSpPr>
          <p:spPr bwMode="auto">
            <a:xfrm>
              <a:off x="6316033" y="1044047"/>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cxnSp>
          <p:nvCxnSpPr>
            <p:cNvPr id="141" name="Straight Connector 140"/>
            <p:cNvCxnSpPr/>
            <p:nvPr/>
          </p:nvCxnSpPr>
          <p:spPr>
            <a:xfrm flipV="1">
              <a:off x="5629284" y="1363122"/>
              <a:ext cx="2778116" cy="8454"/>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grpSp>
      <p:grpSp>
        <p:nvGrpSpPr>
          <p:cNvPr id="142" name="Group 141"/>
          <p:cNvGrpSpPr/>
          <p:nvPr/>
        </p:nvGrpSpPr>
        <p:grpSpPr>
          <a:xfrm>
            <a:off x="5614591" y="2566379"/>
            <a:ext cx="2809834" cy="327529"/>
            <a:chOff x="5614507" y="1044047"/>
            <a:chExt cx="2809834" cy="327529"/>
          </a:xfrm>
        </p:grpSpPr>
        <p:sp>
          <p:nvSpPr>
            <p:cNvPr id="143" name="Rectangle 26"/>
            <p:cNvSpPr>
              <a:spLocks noChangeArrowheads="1"/>
            </p:cNvSpPr>
            <p:nvPr/>
          </p:nvSpPr>
          <p:spPr bwMode="auto">
            <a:xfrm>
              <a:off x="5614507" y="1044047"/>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44" name="Rectangle 26"/>
            <p:cNvSpPr>
              <a:spLocks noChangeArrowheads="1"/>
            </p:cNvSpPr>
            <p:nvPr/>
          </p:nvSpPr>
          <p:spPr bwMode="auto">
            <a:xfrm>
              <a:off x="5965270" y="1044047"/>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45" name="Rectangle 26"/>
            <p:cNvSpPr>
              <a:spLocks noChangeArrowheads="1"/>
            </p:cNvSpPr>
            <p:nvPr/>
          </p:nvSpPr>
          <p:spPr bwMode="auto">
            <a:xfrm>
              <a:off x="6666796" y="1044047"/>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46" name="Rectangle 26"/>
            <p:cNvSpPr>
              <a:spLocks noChangeArrowheads="1"/>
            </p:cNvSpPr>
            <p:nvPr/>
          </p:nvSpPr>
          <p:spPr bwMode="auto">
            <a:xfrm>
              <a:off x="7017559" y="1044047"/>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47" name="Rectangle 26"/>
            <p:cNvSpPr>
              <a:spLocks noChangeArrowheads="1"/>
            </p:cNvSpPr>
            <p:nvPr/>
          </p:nvSpPr>
          <p:spPr bwMode="auto">
            <a:xfrm>
              <a:off x="7368322" y="1044047"/>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48" name="Rectangle 26"/>
            <p:cNvSpPr>
              <a:spLocks noChangeArrowheads="1"/>
            </p:cNvSpPr>
            <p:nvPr/>
          </p:nvSpPr>
          <p:spPr bwMode="auto">
            <a:xfrm>
              <a:off x="7719085" y="1044047"/>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49" name="Rectangle 26"/>
            <p:cNvSpPr>
              <a:spLocks noChangeArrowheads="1"/>
            </p:cNvSpPr>
            <p:nvPr/>
          </p:nvSpPr>
          <p:spPr bwMode="auto">
            <a:xfrm>
              <a:off x="8069848" y="1044047"/>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50" name="Rectangle 26"/>
            <p:cNvSpPr>
              <a:spLocks noChangeArrowheads="1"/>
            </p:cNvSpPr>
            <p:nvPr/>
          </p:nvSpPr>
          <p:spPr bwMode="auto">
            <a:xfrm>
              <a:off x="6316033" y="1044047"/>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cxnSp>
          <p:nvCxnSpPr>
            <p:cNvPr id="151" name="Straight Connector 150"/>
            <p:cNvCxnSpPr/>
            <p:nvPr/>
          </p:nvCxnSpPr>
          <p:spPr>
            <a:xfrm flipV="1">
              <a:off x="5629284" y="1363122"/>
              <a:ext cx="2778116" cy="8454"/>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grpSp>
      <p:grpSp>
        <p:nvGrpSpPr>
          <p:cNvPr id="152" name="Group 151"/>
          <p:cNvGrpSpPr/>
          <p:nvPr/>
        </p:nvGrpSpPr>
        <p:grpSpPr>
          <a:xfrm>
            <a:off x="5614591" y="2847469"/>
            <a:ext cx="2809834" cy="327529"/>
            <a:chOff x="5614507" y="1044047"/>
            <a:chExt cx="2809834" cy="327529"/>
          </a:xfrm>
        </p:grpSpPr>
        <p:sp>
          <p:nvSpPr>
            <p:cNvPr id="153" name="Rectangle 26"/>
            <p:cNvSpPr>
              <a:spLocks noChangeArrowheads="1"/>
            </p:cNvSpPr>
            <p:nvPr/>
          </p:nvSpPr>
          <p:spPr bwMode="auto">
            <a:xfrm>
              <a:off x="5614507" y="1044047"/>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54" name="Rectangle 26"/>
            <p:cNvSpPr>
              <a:spLocks noChangeArrowheads="1"/>
            </p:cNvSpPr>
            <p:nvPr/>
          </p:nvSpPr>
          <p:spPr bwMode="auto">
            <a:xfrm>
              <a:off x="5965270" y="1044047"/>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55" name="Rectangle 26"/>
            <p:cNvSpPr>
              <a:spLocks noChangeArrowheads="1"/>
            </p:cNvSpPr>
            <p:nvPr/>
          </p:nvSpPr>
          <p:spPr bwMode="auto">
            <a:xfrm>
              <a:off x="6666796" y="1044047"/>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56" name="Rectangle 26"/>
            <p:cNvSpPr>
              <a:spLocks noChangeArrowheads="1"/>
            </p:cNvSpPr>
            <p:nvPr/>
          </p:nvSpPr>
          <p:spPr bwMode="auto">
            <a:xfrm>
              <a:off x="7017559" y="1044047"/>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57" name="Rectangle 26"/>
            <p:cNvSpPr>
              <a:spLocks noChangeArrowheads="1"/>
            </p:cNvSpPr>
            <p:nvPr/>
          </p:nvSpPr>
          <p:spPr bwMode="auto">
            <a:xfrm>
              <a:off x="7368322" y="1044047"/>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58" name="Rectangle 26"/>
            <p:cNvSpPr>
              <a:spLocks noChangeArrowheads="1"/>
            </p:cNvSpPr>
            <p:nvPr/>
          </p:nvSpPr>
          <p:spPr bwMode="auto">
            <a:xfrm>
              <a:off x="7719085" y="1044047"/>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59" name="Rectangle 26"/>
            <p:cNvSpPr>
              <a:spLocks noChangeArrowheads="1"/>
            </p:cNvSpPr>
            <p:nvPr/>
          </p:nvSpPr>
          <p:spPr bwMode="auto">
            <a:xfrm>
              <a:off x="8069848" y="1044047"/>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60" name="Rectangle 26"/>
            <p:cNvSpPr>
              <a:spLocks noChangeArrowheads="1"/>
            </p:cNvSpPr>
            <p:nvPr/>
          </p:nvSpPr>
          <p:spPr bwMode="auto">
            <a:xfrm>
              <a:off x="6316033" y="1044047"/>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cxnSp>
          <p:nvCxnSpPr>
            <p:cNvPr id="161" name="Straight Connector 160"/>
            <p:cNvCxnSpPr/>
            <p:nvPr/>
          </p:nvCxnSpPr>
          <p:spPr>
            <a:xfrm flipV="1">
              <a:off x="5629284" y="1363122"/>
              <a:ext cx="2778116" cy="8454"/>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grpSp>
      <p:sp>
        <p:nvSpPr>
          <p:cNvPr id="29" name="Rectangle 28"/>
          <p:cNvSpPr/>
          <p:nvPr/>
        </p:nvSpPr>
        <p:spPr bwMode="auto">
          <a:xfrm>
            <a:off x="1358901" y="973661"/>
            <a:ext cx="7463366" cy="4597401"/>
          </a:xfrm>
          <a:prstGeom prst="rect">
            <a:avLst/>
          </a:prstGeom>
          <a:no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0" hangingPunct="0">
              <a:spcBef>
                <a:spcPct val="50000"/>
              </a:spcBef>
            </a:pPr>
            <a:endParaRPr lang="en-US" sz="1600" b="1" dirty="0" smtClean="0">
              <a:solidFill>
                <a:prstClr val="black"/>
              </a:solidFill>
            </a:endParaRPr>
          </a:p>
        </p:txBody>
      </p:sp>
      <p:sp>
        <p:nvSpPr>
          <p:cNvPr id="30" name="TextBox 29"/>
          <p:cNvSpPr txBox="1"/>
          <p:nvPr/>
        </p:nvSpPr>
        <p:spPr>
          <a:xfrm>
            <a:off x="1731431" y="1071478"/>
            <a:ext cx="3851028" cy="369333"/>
          </a:xfrm>
          <a:prstGeom prst="rect">
            <a:avLst/>
          </a:prstGeom>
          <a:noFill/>
        </p:spPr>
        <p:txBody>
          <a:bodyPr wrap="square" rtlCol="0">
            <a:spAutoFit/>
          </a:bodyPr>
          <a:lstStyle/>
          <a:p>
            <a:r>
              <a:rPr lang="en-US" dirty="0" smtClean="0">
                <a:solidFill>
                  <a:prstClr val="black"/>
                </a:solidFill>
                <a:latin typeface="Baskerville"/>
                <a:cs typeface="Baskerville"/>
              </a:rPr>
              <a:t>Receiver</a:t>
            </a:r>
          </a:p>
        </p:txBody>
      </p:sp>
      <p:cxnSp>
        <p:nvCxnSpPr>
          <p:cNvPr id="22" name="Straight Arrow Connector 21"/>
          <p:cNvCxnSpPr/>
          <p:nvPr/>
        </p:nvCxnSpPr>
        <p:spPr bwMode="auto">
          <a:xfrm flipH="1">
            <a:off x="152401" y="2417238"/>
            <a:ext cx="1566332" cy="21168"/>
          </a:xfrm>
          <a:prstGeom prst="straightConnector1">
            <a:avLst/>
          </a:prstGeom>
          <a:noFill/>
          <a:ln w="76200" cap="flat" cmpd="sng" algn="ctr">
            <a:solidFill>
              <a:srgbClr val="000000"/>
            </a:solidFill>
            <a:prstDash val="solid"/>
            <a:round/>
            <a:headEnd type="triangle" w="med" len="med"/>
            <a:tailEnd type="none" w="med" len="med"/>
          </a:ln>
          <a:effectLst/>
        </p:spPr>
      </p:cxnSp>
      <p:cxnSp>
        <p:nvCxnSpPr>
          <p:cNvPr id="27" name="Straight Arrow Connector 26"/>
          <p:cNvCxnSpPr/>
          <p:nvPr/>
        </p:nvCxnSpPr>
        <p:spPr bwMode="auto">
          <a:xfrm flipH="1" flipV="1">
            <a:off x="3691467" y="2328346"/>
            <a:ext cx="1905001" cy="8466"/>
          </a:xfrm>
          <a:prstGeom prst="straightConnector1">
            <a:avLst/>
          </a:prstGeom>
          <a:noFill/>
          <a:ln w="38100" cap="flat" cmpd="sng" algn="ctr">
            <a:solidFill>
              <a:srgbClr val="000000"/>
            </a:solidFill>
            <a:prstDash val="solid"/>
            <a:round/>
            <a:headEnd type="triangle" w="med" len="med"/>
            <a:tailEnd type="none" w="med" len="med"/>
          </a:ln>
          <a:effectLst/>
        </p:spPr>
      </p:cxnSp>
      <p:cxnSp>
        <p:nvCxnSpPr>
          <p:cNvPr id="37" name="Elbow Connector 36"/>
          <p:cNvCxnSpPr/>
          <p:nvPr/>
        </p:nvCxnSpPr>
        <p:spPr bwMode="auto">
          <a:xfrm>
            <a:off x="4737100" y="3191948"/>
            <a:ext cx="685800" cy="685800"/>
          </a:xfrm>
          <a:prstGeom prst="bentConnector3">
            <a:avLst/>
          </a:prstGeom>
          <a:noFill/>
          <a:ln w="9525" cap="flat" cmpd="sng" algn="ctr">
            <a:noFill/>
            <a:prstDash val="solid"/>
            <a:round/>
            <a:headEnd type="none" w="med" len="med"/>
            <a:tailEnd type="triangle" w="lg"/>
          </a:ln>
          <a:effectLst/>
        </p:spPr>
      </p:cxnSp>
      <p:cxnSp>
        <p:nvCxnSpPr>
          <p:cNvPr id="39" name="Shape 38"/>
          <p:cNvCxnSpPr/>
          <p:nvPr/>
        </p:nvCxnSpPr>
        <p:spPr bwMode="auto">
          <a:xfrm flipV="1">
            <a:off x="3699933" y="2743204"/>
            <a:ext cx="1905000" cy="1"/>
          </a:xfrm>
          <a:prstGeom prst="bentConnector3">
            <a:avLst>
              <a:gd name="adj1" fmla="val 50000"/>
            </a:avLst>
          </a:prstGeom>
          <a:noFill/>
          <a:ln w="38100" cap="flat" cmpd="sng" algn="ctr">
            <a:solidFill>
              <a:srgbClr val="000000"/>
            </a:solidFill>
            <a:prstDash val="solid"/>
            <a:round/>
            <a:headEnd type="triangle" w="med" len="med"/>
            <a:tailEnd type="none" w="med" len="med"/>
          </a:ln>
          <a:effectLst/>
        </p:spPr>
      </p:cxnSp>
      <p:sp>
        <p:nvSpPr>
          <p:cNvPr id="46" name="TextBox 45"/>
          <p:cNvSpPr txBox="1"/>
          <p:nvPr/>
        </p:nvSpPr>
        <p:spPr>
          <a:xfrm>
            <a:off x="195800" y="1777426"/>
            <a:ext cx="1101346" cy="646331"/>
          </a:xfrm>
          <a:prstGeom prst="rect">
            <a:avLst/>
          </a:prstGeom>
          <a:noFill/>
        </p:spPr>
        <p:txBody>
          <a:bodyPr wrap="none" rtlCol="0">
            <a:spAutoFit/>
          </a:bodyPr>
          <a:lstStyle/>
          <a:p>
            <a:pPr algn="ctr"/>
            <a:r>
              <a:rPr lang="en-US" dirty="0" smtClean="0">
                <a:solidFill>
                  <a:prstClr val="black"/>
                </a:solidFill>
                <a:latin typeface="Baskerville"/>
                <a:cs typeface="Baskerville"/>
              </a:rPr>
              <a:t>Broadcast </a:t>
            </a:r>
          </a:p>
          <a:p>
            <a:pPr algn="ctr"/>
            <a:r>
              <a:rPr lang="en-US" dirty="0" smtClean="0">
                <a:solidFill>
                  <a:prstClr val="black"/>
                </a:solidFill>
                <a:latin typeface="Baskerville"/>
                <a:cs typeface="Baskerville"/>
              </a:rPr>
              <a:t>network</a:t>
            </a:r>
            <a:endParaRPr lang="en-US" dirty="0">
              <a:solidFill>
                <a:prstClr val="black"/>
              </a:solidFill>
              <a:latin typeface="Baskerville"/>
              <a:cs typeface="Baskerville"/>
            </a:endParaRPr>
          </a:p>
        </p:txBody>
      </p:sp>
      <p:sp>
        <p:nvSpPr>
          <p:cNvPr id="47" name="TextBox 46"/>
          <p:cNvSpPr txBox="1"/>
          <p:nvPr/>
        </p:nvSpPr>
        <p:spPr>
          <a:xfrm>
            <a:off x="3606801" y="2065868"/>
            <a:ext cx="1998132" cy="461665"/>
          </a:xfrm>
          <a:prstGeom prst="rect">
            <a:avLst/>
          </a:prstGeom>
          <a:noFill/>
        </p:spPr>
        <p:txBody>
          <a:bodyPr wrap="square" rtlCol="0">
            <a:spAutoFit/>
          </a:bodyPr>
          <a:lstStyle/>
          <a:p>
            <a:pPr algn="ctr"/>
            <a:r>
              <a:rPr lang="en-US" sz="1200" dirty="0" smtClean="0">
                <a:solidFill>
                  <a:prstClr val="black"/>
                </a:solidFill>
                <a:latin typeface="Baskerville"/>
                <a:cs typeface="Baskerville"/>
              </a:rPr>
              <a:t>Write encoded interleaved</a:t>
            </a:r>
          </a:p>
          <a:p>
            <a:pPr algn="ctr"/>
            <a:r>
              <a:rPr lang="en-US" sz="1200" dirty="0" smtClean="0">
                <a:solidFill>
                  <a:prstClr val="black"/>
                </a:solidFill>
                <a:latin typeface="Baskerville"/>
                <a:cs typeface="Baskerville"/>
              </a:rPr>
              <a:t>data as received</a:t>
            </a:r>
            <a:endParaRPr lang="en-US" sz="1200" dirty="0">
              <a:solidFill>
                <a:prstClr val="black"/>
              </a:solidFill>
              <a:latin typeface="Baskerville"/>
              <a:cs typeface="Baskerville"/>
            </a:endParaRPr>
          </a:p>
        </p:txBody>
      </p:sp>
      <p:sp>
        <p:nvSpPr>
          <p:cNvPr id="60" name="TextBox 59"/>
          <p:cNvSpPr txBox="1"/>
          <p:nvPr/>
        </p:nvSpPr>
        <p:spPr>
          <a:xfrm>
            <a:off x="3640667" y="2772160"/>
            <a:ext cx="1930400" cy="830997"/>
          </a:xfrm>
          <a:prstGeom prst="rect">
            <a:avLst/>
          </a:prstGeom>
          <a:noFill/>
        </p:spPr>
        <p:txBody>
          <a:bodyPr wrap="square" rtlCol="0">
            <a:spAutoFit/>
          </a:bodyPr>
          <a:lstStyle/>
          <a:p>
            <a:pPr algn="ctr"/>
            <a:r>
              <a:rPr lang="en-US" sz="1200" dirty="0" smtClean="0">
                <a:solidFill>
                  <a:prstClr val="black"/>
                </a:solidFill>
                <a:latin typeface="Baskerville"/>
                <a:cs typeface="Baskerville"/>
              </a:rPr>
              <a:t>Read sub</a:t>
            </a:r>
            <a:r>
              <a:rPr lang="en-US" sz="1200" dirty="0">
                <a:solidFill>
                  <a:prstClr val="black"/>
                </a:solidFill>
                <a:latin typeface="Baskerville"/>
                <a:cs typeface="Baskerville"/>
              </a:rPr>
              <a:t>-</a:t>
            </a:r>
            <a:r>
              <a:rPr lang="en-US" sz="1200" dirty="0" smtClean="0">
                <a:solidFill>
                  <a:prstClr val="black"/>
                </a:solidFill>
                <a:latin typeface="Baskerville"/>
                <a:cs typeface="Baskerville"/>
              </a:rPr>
              <a:t>block encoded data to </a:t>
            </a:r>
            <a:r>
              <a:rPr lang="en-US" sz="1200" dirty="0" err="1" smtClean="0">
                <a:solidFill>
                  <a:prstClr val="black"/>
                </a:solidFill>
                <a:latin typeface="Baskerville"/>
                <a:cs typeface="Baskerville"/>
              </a:rPr>
              <a:t>RaptorQ</a:t>
            </a:r>
            <a:r>
              <a:rPr lang="en-US" sz="1200" dirty="0" smtClean="0">
                <a:solidFill>
                  <a:prstClr val="black"/>
                </a:solidFill>
                <a:latin typeface="Baskerville"/>
                <a:cs typeface="Baskerville"/>
              </a:rPr>
              <a:t> decode and playback requested media in real-time</a:t>
            </a:r>
            <a:endParaRPr lang="en-US" sz="1200" dirty="0">
              <a:solidFill>
                <a:prstClr val="black"/>
              </a:solidFill>
              <a:latin typeface="Baskerville"/>
              <a:cs typeface="Baskerville"/>
            </a:endParaRPr>
          </a:p>
        </p:txBody>
      </p:sp>
      <p:grpSp>
        <p:nvGrpSpPr>
          <p:cNvPr id="51" name="Group 32"/>
          <p:cNvGrpSpPr/>
          <p:nvPr/>
        </p:nvGrpSpPr>
        <p:grpSpPr>
          <a:xfrm>
            <a:off x="5621867" y="1447817"/>
            <a:ext cx="2785532" cy="3657597"/>
            <a:chOff x="6620608" y="2222500"/>
            <a:chExt cx="2209800" cy="1790700"/>
          </a:xfrm>
        </p:grpSpPr>
        <p:sp>
          <p:nvSpPr>
            <p:cNvPr id="52" name="Rectangle 51"/>
            <p:cNvSpPr/>
            <p:nvPr/>
          </p:nvSpPr>
          <p:spPr bwMode="auto">
            <a:xfrm>
              <a:off x="7348220" y="2471420"/>
              <a:ext cx="822960" cy="822960"/>
            </a:xfrm>
            <a:prstGeom prst="rect">
              <a:avLst/>
            </a:prstGeom>
            <a:noFill/>
            <a:ln w="9525" cap="flat" cmpd="sng" algn="ctr">
              <a:noFill/>
              <a:prstDash val="solid"/>
              <a:round/>
              <a:headEnd type="none" w="med" len="med"/>
              <a:tailEnd type="none" w="med" len="med"/>
            </a:ln>
            <a:effectLst/>
          </p:spPr>
        </p:sp>
        <p:sp>
          <p:nvSpPr>
            <p:cNvPr id="53" name="Rectangle 52"/>
            <p:cNvSpPr/>
            <p:nvPr/>
          </p:nvSpPr>
          <p:spPr bwMode="auto">
            <a:xfrm>
              <a:off x="6620608" y="2222500"/>
              <a:ext cx="2209800" cy="1790700"/>
            </a:xfrm>
            <a:prstGeom prst="rect">
              <a:avLst/>
            </a:prstGeom>
            <a:no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0" hangingPunct="0">
                <a:spcBef>
                  <a:spcPct val="50000"/>
                </a:spcBef>
              </a:pPr>
              <a:endParaRPr lang="en-US" sz="1600" b="1" dirty="0" smtClean="0">
                <a:solidFill>
                  <a:prstClr val="black"/>
                </a:solidFill>
              </a:endParaRPr>
            </a:p>
          </p:txBody>
        </p:sp>
      </p:grpSp>
      <p:sp>
        <p:nvSpPr>
          <p:cNvPr id="55" name="TextBox 54"/>
          <p:cNvSpPr txBox="1"/>
          <p:nvPr/>
        </p:nvSpPr>
        <p:spPr>
          <a:xfrm>
            <a:off x="5621867" y="1063012"/>
            <a:ext cx="2810933" cy="369332"/>
          </a:xfrm>
          <a:prstGeom prst="rect">
            <a:avLst/>
          </a:prstGeom>
          <a:noFill/>
        </p:spPr>
        <p:txBody>
          <a:bodyPr wrap="square" rtlCol="0">
            <a:spAutoFit/>
          </a:bodyPr>
          <a:lstStyle/>
          <a:p>
            <a:pPr algn="ctr"/>
            <a:r>
              <a:rPr lang="en-US" dirty="0" smtClean="0">
                <a:solidFill>
                  <a:prstClr val="black"/>
                </a:solidFill>
                <a:latin typeface="Baskerville"/>
                <a:cs typeface="Baskerville"/>
              </a:rPr>
              <a:t>SD card</a:t>
            </a:r>
          </a:p>
        </p:txBody>
      </p:sp>
      <p:cxnSp>
        <p:nvCxnSpPr>
          <p:cNvPr id="16" name="Straight Connector 15"/>
          <p:cNvCxnSpPr/>
          <p:nvPr/>
        </p:nvCxnSpPr>
        <p:spPr>
          <a:xfrm>
            <a:off x="5967977" y="1464733"/>
            <a:ext cx="8467" cy="3615267"/>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6314052" y="1464733"/>
            <a:ext cx="8467" cy="3615267"/>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a:off x="6660127" y="1464733"/>
            <a:ext cx="8467" cy="3615267"/>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a:off x="7006202" y="1464733"/>
            <a:ext cx="8467" cy="3615267"/>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a:off x="7352277" y="1464733"/>
            <a:ext cx="8467" cy="3615267"/>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7698352" y="1464733"/>
            <a:ext cx="8467" cy="3615267"/>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8044427" y="1464733"/>
            <a:ext cx="8467" cy="3615267"/>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5621902" y="1464733"/>
            <a:ext cx="8467" cy="3615267"/>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a:off x="8390502" y="1464733"/>
            <a:ext cx="8467" cy="3615267"/>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flipV="1">
            <a:off x="5629284" y="1706048"/>
            <a:ext cx="2769649" cy="18222"/>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flipV="1">
            <a:off x="5629284" y="1998148"/>
            <a:ext cx="2769649" cy="19524"/>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flipV="1">
            <a:off x="5629284" y="2286015"/>
            <a:ext cx="2769649" cy="1236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flipV="1">
            <a:off x="5629284" y="2573881"/>
            <a:ext cx="2778116" cy="5196"/>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flipV="1">
            <a:off x="5629284" y="2853281"/>
            <a:ext cx="2769649" cy="6498"/>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a:off x="5629284" y="3140481"/>
            <a:ext cx="2761183" cy="9134"/>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flipV="1">
            <a:off x="5629284" y="3420548"/>
            <a:ext cx="2769649" cy="634"/>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flipV="1">
            <a:off x="5629284" y="3691481"/>
            <a:ext cx="2769649" cy="10404"/>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flipV="1">
            <a:off x="5629284" y="3962415"/>
            <a:ext cx="2778116" cy="20172"/>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flipV="1">
            <a:off x="5629284" y="4258748"/>
            <a:ext cx="2778116" cy="454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flipV="1">
            <a:off x="5629284" y="4538148"/>
            <a:ext cx="2786583" cy="5842"/>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flipV="1">
            <a:off x="5629284" y="4817548"/>
            <a:ext cx="2778116" cy="7144"/>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a:off x="5629284" y="5105389"/>
            <a:ext cx="2778116" cy="8492"/>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grpSp>
        <p:nvGrpSpPr>
          <p:cNvPr id="385" name="Group 384"/>
          <p:cNvGrpSpPr/>
          <p:nvPr/>
        </p:nvGrpSpPr>
        <p:grpSpPr>
          <a:xfrm>
            <a:off x="97357" y="2579389"/>
            <a:ext cx="533408" cy="307756"/>
            <a:chOff x="457202" y="2765644"/>
            <a:chExt cx="533408" cy="307756"/>
          </a:xfrm>
        </p:grpSpPr>
        <p:sp>
          <p:nvSpPr>
            <p:cNvPr id="44" name="Rectangle 17"/>
            <p:cNvSpPr>
              <a:spLocks noChangeArrowheads="1"/>
            </p:cNvSpPr>
            <p:nvPr/>
          </p:nvSpPr>
          <p:spPr bwMode="auto">
            <a:xfrm>
              <a:off x="457202" y="2767069"/>
              <a:ext cx="102705" cy="306331"/>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pPr>
                <a:defRPr/>
              </a:pPr>
              <a:endParaRPr lang="en-US">
                <a:solidFill>
                  <a:srgbClr val="FF0000"/>
                </a:solidFill>
              </a:endParaRPr>
            </a:p>
          </p:txBody>
        </p:sp>
        <p:sp>
          <p:nvSpPr>
            <p:cNvPr id="384" name="Rectangle 26"/>
            <p:cNvSpPr>
              <a:spLocks noChangeArrowheads="1"/>
            </p:cNvSpPr>
            <p:nvPr/>
          </p:nvSpPr>
          <p:spPr bwMode="auto">
            <a:xfrm>
              <a:off x="517585" y="2765644"/>
              <a:ext cx="473025"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nvGrpSpPr>
          <p:cNvPr id="386" name="Group 385"/>
          <p:cNvGrpSpPr/>
          <p:nvPr/>
        </p:nvGrpSpPr>
        <p:grpSpPr>
          <a:xfrm>
            <a:off x="723909" y="2579389"/>
            <a:ext cx="533408" cy="307756"/>
            <a:chOff x="457202" y="2765644"/>
            <a:chExt cx="533408" cy="307756"/>
          </a:xfrm>
        </p:grpSpPr>
        <p:sp>
          <p:nvSpPr>
            <p:cNvPr id="387" name="Rectangle 17"/>
            <p:cNvSpPr>
              <a:spLocks noChangeArrowheads="1"/>
            </p:cNvSpPr>
            <p:nvPr/>
          </p:nvSpPr>
          <p:spPr bwMode="auto">
            <a:xfrm>
              <a:off x="457202" y="2767069"/>
              <a:ext cx="102705" cy="306331"/>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pPr>
                <a:defRPr/>
              </a:pPr>
              <a:endParaRPr lang="en-US">
                <a:solidFill>
                  <a:srgbClr val="FF0000"/>
                </a:solidFill>
              </a:endParaRPr>
            </a:p>
          </p:txBody>
        </p:sp>
        <p:sp>
          <p:nvSpPr>
            <p:cNvPr id="388" name="Rectangle 26"/>
            <p:cNvSpPr>
              <a:spLocks noChangeArrowheads="1"/>
            </p:cNvSpPr>
            <p:nvPr/>
          </p:nvSpPr>
          <p:spPr bwMode="auto">
            <a:xfrm>
              <a:off x="517585" y="2765644"/>
              <a:ext cx="473025"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nvGrpSpPr>
          <p:cNvPr id="393" name="Group 392"/>
          <p:cNvGrpSpPr/>
          <p:nvPr/>
        </p:nvGrpSpPr>
        <p:grpSpPr>
          <a:xfrm>
            <a:off x="1684869" y="2074352"/>
            <a:ext cx="1981200" cy="2260597"/>
            <a:chOff x="728134" y="3894665"/>
            <a:chExt cx="1981200" cy="1456265"/>
          </a:xfrm>
        </p:grpSpPr>
        <p:sp>
          <p:nvSpPr>
            <p:cNvPr id="391" name="Rectangle 390"/>
            <p:cNvSpPr/>
            <p:nvPr/>
          </p:nvSpPr>
          <p:spPr bwMode="auto">
            <a:xfrm>
              <a:off x="728134" y="3894665"/>
              <a:ext cx="1981200" cy="1456265"/>
            </a:xfrm>
            <a:prstGeom prst="rect">
              <a:avLst/>
            </a:prstGeom>
            <a:no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0" hangingPunct="0">
                <a:spcBef>
                  <a:spcPct val="50000"/>
                </a:spcBef>
              </a:pPr>
              <a:endParaRPr lang="en-US" sz="1600" b="1" dirty="0" smtClean="0">
                <a:solidFill>
                  <a:prstClr val="black"/>
                </a:solidFill>
              </a:endParaRPr>
            </a:p>
          </p:txBody>
        </p:sp>
        <p:sp>
          <p:nvSpPr>
            <p:cNvPr id="392" name="Rectangle 391"/>
            <p:cNvSpPr/>
            <p:nvPr/>
          </p:nvSpPr>
          <p:spPr bwMode="auto">
            <a:xfrm>
              <a:off x="825501" y="3911593"/>
              <a:ext cx="1786467" cy="237922"/>
            </a:xfrm>
            <a:prstGeom prst="rect">
              <a:avLst/>
            </a:prstGeom>
            <a:noFill/>
            <a:ln w="381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0" hangingPunct="0">
                <a:spcBef>
                  <a:spcPct val="50000"/>
                </a:spcBef>
              </a:pPr>
              <a:r>
                <a:rPr lang="en-US" dirty="0" smtClean="0">
                  <a:solidFill>
                    <a:prstClr val="black"/>
                  </a:solidFill>
                  <a:latin typeface="Baskerville"/>
                  <a:cs typeface="Baskerville"/>
                </a:rPr>
                <a:t>RAM</a:t>
              </a:r>
            </a:p>
          </p:txBody>
        </p:sp>
      </p:grpSp>
      <p:sp>
        <p:nvSpPr>
          <p:cNvPr id="398" name="Title 1"/>
          <p:cNvSpPr>
            <a:spLocks noGrp="1"/>
          </p:cNvSpPr>
          <p:nvPr>
            <p:ph type="title"/>
          </p:nvPr>
        </p:nvSpPr>
        <p:spPr>
          <a:xfrm>
            <a:off x="1" y="102948"/>
            <a:ext cx="9143999" cy="723765"/>
          </a:xfrm>
        </p:spPr>
        <p:txBody>
          <a:bodyPr>
            <a:normAutofit/>
          </a:bodyPr>
          <a:lstStyle/>
          <a:p>
            <a:pPr algn="ctr"/>
            <a:r>
              <a:rPr lang="en-US" sz="2800" dirty="0">
                <a:latin typeface="Baskerville"/>
                <a:cs typeface="Baskerville"/>
              </a:rPr>
              <a:t>J</a:t>
            </a:r>
            <a:r>
              <a:rPr lang="en-US" sz="2800" dirty="0" smtClean="0">
                <a:latin typeface="Baskerville"/>
                <a:cs typeface="Baskerville"/>
              </a:rPr>
              <a:t>ust-in-Time recovery</a:t>
            </a:r>
            <a:endParaRPr lang="en-US" sz="2800" dirty="0">
              <a:latin typeface="Baskerville"/>
              <a:cs typeface="Baskerville"/>
            </a:endParaRPr>
          </a:p>
        </p:txBody>
      </p:sp>
      <p:grpSp>
        <p:nvGrpSpPr>
          <p:cNvPr id="162" name="Group 161"/>
          <p:cNvGrpSpPr/>
          <p:nvPr/>
        </p:nvGrpSpPr>
        <p:grpSpPr>
          <a:xfrm>
            <a:off x="1680635" y="4809084"/>
            <a:ext cx="1981200" cy="584197"/>
            <a:chOff x="728134" y="3894667"/>
            <a:chExt cx="1981200" cy="1456266"/>
          </a:xfrm>
        </p:grpSpPr>
        <p:sp>
          <p:nvSpPr>
            <p:cNvPr id="163" name="Rectangle 162"/>
            <p:cNvSpPr/>
            <p:nvPr/>
          </p:nvSpPr>
          <p:spPr bwMode="auto">
            <a:xfrm>
              <a:off x="728134" y="3894667"/>
              <a:ext cx="1981200" cy="1456266"/>
            </a:xfrm>
            <a:prstGeom prst="rect">
              <a:avLst/>
            </a:prstGeom>
            <a:no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0" hangingPunct="0">
                <a:spcBef>
                  <a:spcPct val="50000"/>
                </a:spcBef>
              </a:pPr>
              <a:endParaRPr lang="en-US" sz="1600" b="1" dirty="0" smtClean="0">
                <a:solidFill>
                  <a:prstClr val="black"/>
                </a:solidFill>
              </a:endParaRPr>
            </a:p>
          </p:txBody>
        </p:sp>
        <p:sp>
          <p:nvSpPr>
            <p:cNvPr id="164" name="Rectangle 163"/>
            <p:cNvSpPr/>
            <p:nvPr/>
          </p:nvSpPr>
          <p:spPr bwMode="auto">
            <a:xfrm>
              <a:off x="825501" y="3911593"/>
              <a:ext cx="1786467" cy="920658"/>
            </a:xfrm>
            <a:prstGeom prst="rect">
              <a:avLst/>
            </a:prstGeom>
            <a:noFill/>
            <a:ln w="381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0" hangingPunct="0">
                <a:spcBef>
                  <a:spcPct val="50000"/>
                </a:spcBef>
              </a:pPr>
              <a:r>
                <a:rPr lang="en-US" dirty="0" smtClean="0">
                  <a:solidFill>
                    <a:prstClr val="black"/>
                  </a:solidFill>
                  <a:latin typeface="Baskerville"/>
                  <a:cs typeface="Baskerville"/>
                </a:rPr>
                <a:t>Player</a:t>
              </a:r>
            </a:p>
          </p:txBody>
        </p:sp>
      </p:grpSp>
      <p:cxnSp>
        <p:nvCxnSpPr>
          <p:cNvPr id="165" name="Shape 38"/>
          <p:cNvCxnSpPr>
            <a:stCxn id="164" idx="0"/>
            <a:endCxn id="391" idx="2"/>
          </p:cNvCxnSpPr>
          <p:nvPr/>
        </p:nvCxnSpPr>
        <p:spPr bwMode="auto">
          <a:xfrm rot="5400000" flipH="1" flipV="1">
            <a:off x="2432889" y="4573295"/>
            <a:ext cx="480926" cy="4233"/>
          </a:xfrm>
          <a:prstGeom prst="bentConnector3">
            <a:avLst>
              <a:gd name="adj1" fmla="val 50000"/>
            </a:avLst>
          </a:prstGeom>
          <a:noFill/>
          <a:ln w="38100" cap="flat" cmpd="sng" algn="ctr">
            <a:solidFill>
              <a:srgbClr val="000000"/>
            </a:solidFill>
            <a:prstDash val="solid"/>
            <a:round/>
            <a:headEnd type="triangle" w="med" len="med"/>
            <a:tailEnd type="none" w="med" len="med"/>
          </a:ln>
          <a:effectLst/>
        </p:spPr>
      </p:cxnSp>
      <p:sp>
        <p:nvSpPr>
          <p:cNvPr id="166" name="TextBox 165"/>
          <p:cNvSpPr txBox="1"/>
          <p:nvPr/>
        </p:nvSpPr>
        <p:spPr>
          <a:xfrm>
            <a:off x="2671231" y="4423849"/>
            <a:ext cx="2700869" cy="276999"/>
          </a:xfrm>
          <a:prstGeom prst="rect">
            <a:avLst/>
          </a:prstGeom>
          <a:noFill/>
        </p:spPr>
        <p:txBody>
          <a:bodyPr wrap="square" rtlCol="0">
            <a:spAutoFit/>
          </a:bodyPr>
          <a:lstStyle/>
          <a:p>
            <a:r>
              <a:rPr lang="en-US" sz="1200" dirty="0" smtClean="0">
                <a:solidFill>
                  <a:prstClr val="black"/>
                </a:solidFill>
                <a:latin typeface="Baskerville"/>
                <a:cs typeface="Baskerville"/>
              </a:rPr>
              <a:t>Playback of requested media</a:t>
            </a:r>
            <a:endParaRPr lang="en-US" sz="1200" dirty="0">
              <a:solidFill>
                <a:prstClr val="black"/>
              </a:solidFill>
              <a:latin typeface="Baskerville"/>
              <a:cs typeface="Baskerville"/>
            </a:endParaRPr>
          </a:p>
        </p:txBody>
      </p:sp>
      <p:grpSp>
        <p:nvGrpSpPr>
          <p:cNvPr id="5" name="Group 4"/>
          <p:cNvGrpSpPr/>
          <p:nvPr/>
        </p:nvGrpSpPr>
        <p:grpSpPr>
          <a:xfrm>
            <a:off x="2320423" y="2449538"/>
            <a:ext cx="710093" cy="1838796"/>
            <a:chOff x="2321970" y="2661190"/>
            <a:chExt cx="710093" cy="1838796"/>
          </a:xfrm>
        </p:grpSpPr>
        <p:grpSp>
          <p:nvGrpSpPr>
            <p:cNvPr id="4" name="Group 3"/>
            <p:cNvGrpSpPr/>
            <p:nvPr/>
          </p:nvGrpSpPr>
          <p:grpSpPr>
            <a:xfrm>
              <a:off x="2321970" y="2661190"/>
              <a:ext cx="354493" cy="1838796"/>
              <a:chOff x="2493420" y="2661190"/>
              <a:chExt cx="354493" cy="1838796"/>
            </a:xfrm>
          </p:grpSpPr>
          <p:sp>
            <p:nvSpPr>
              <p:cNvPr id="168" name="Rectangle 26"/>
              <p:cNvSpPr>
                <a:spLocks noChangeArrowheads="1"/>
              </p:cNvSpPr>
              <p:nvPr/>
            </p:nvSpPr>
            <p:spPr bwMode="auto">
              <a:xfrm>
                <a:off x="2493420" y="3887162"/>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69" name="Rectangle 26"/>
              <p:cNvSpPr>
                <a:spLocks noChangeArrowheads="1"/>
              </p:cNvSpPr>
              <p:nvPr/>
            </p:nvSpPr>
            <p:spPr bwMode="auto">
              <a:xfrm>
                <a:off x="2493420" y="358066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70" name="Rectangle 26"/>
              <p:cNvSpPr>
                <a:spLocks noChangeArrowheads="1"/>
              </p:cNvSpPr>
              <p:nvPr/>
            </p:nvSpPr>
            <p:spPr bwMode="auto">
              <a:xfrm>
                <a:off x="2493420" y="3274176"/>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71" name="Rectangle 26"/>
              <p:cNvSpPr>
                <a:spLocks noChangeArrowheads="1"/>
              </p:cNvSpPr>
              <p:nvPr/>
            </p:nvSpPr>
            <p:spPr bwMode="auto">
              <a:xfrm>
                <a:off x="2493420" y="4193654"/>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72" name="Rectangle 26"/>
              <p:cNvSpPr>
                <a:spLocks noChangeArrowheads="1"/>
              </p:cNvSpPr>
              <p:nvPr/>
            </p:nvSpPr>
            <p:spPr bwMode="auto">
              <a:xfrm>
                <a:off x="2493420" y="2661190"/>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73" name="Rectangle 26"/>
              <p:cNvSpPr>
                <a:spLocks noChangeArrowheads="1"/>
              </p:cNvSpPr>
              <p:nvPr/>
            </p:nvSpPr>
            <p:spPr bwMode="auto">
              <a:xfrm>
                <a:off x="2493420" y="2967683"/>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nvGrpSpPr>
            <p:cNvPr id="3" name="Group 2"/>
            <p:cNvGrpSpPr/>
            <p:nvPr/>
          </p:nvGrpSpPr>
          <p:grpSpPr>
            <a:xfrm>
              <a:off x="2677570" y="2661190"/>
              <a:ext cx="354493" cy="1838796"/>
              <a:chOff x="2849020" y="2661190"/>
              <a:chExt cx="354493" cy="1838796"/>
            </a:xfrm>
          </p:grpSpPr>
          <p:sp>
            <p:nvSpPr>
              <p:cNvPr id="167" name="Rectangle 26"/>
              <p:cNvSpPr>
                <a:spLocks noChangeArrowheads="1"/>
              </p:cNvSpPr>
              <p:nvPr/>
            </p:nvSpPr>
            <p:spPr bwMode="auto">
              <a:xfrm>
                <a:off x="2849020" y="3887162"/>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74" name="Rectangle 26"/>
              <p:cNvSpPr>
                <a:spLocks noChangeArrowheads="1"/>
              </p:cNvSpPr>
              <p:nvPr/>
            </p:nvSpPr>
            <p:spPr bwMode="auto">
              <a:xfrm>
                <a:off x="2849020" y="358066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75" name="Rectangle 26"/>
              <p:cNvSpPr>
                <a:spLocks noChangeArrowheads="1"/>
              </p:cNvSpPr>
              <p:nvPr/>
            </p:nvSpPr>
            <p:spPr bwMode="auto">
              <a:xfrm>
                <a:off x="2849020" y="3274176"/>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76" name="Rectangle 26"/>
              <p:cNvSpPr>
                <a:spLocks noChangeArrowheads="1"/>
              </p:cNvSpPr>
              <p:nvPr/>
            </p:nvSpPr>
            <p:spPr bwMode="auto">
              <a:xfrm>
                <a:off x="2849020" y="4193654"/>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77" name="Rectangle 26"/>
              <p:cNvSpPr>
                <a:spLocks noChangeArrowheads="1"/>
              </p:cNvSpPr>
              <p:nvPr/>
            </p:nvSpPr>
            <p:spPr bwMode="auto">
              <a:xfrm>
                <a:off x="2849020" y="2661190"/>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78" name="Rectangle 26"/>
              <p:cNvSpPr>
                <a:spLocks noChangeArrowheads="1"/>
              </p:cNvSpPr>
              <p:nvPr/>
            </p:nvSpPr>
            <p:spPr bwMode="auto">
              <a:xfrm>
                <a:off x="2849020" y="2967683"/>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cxnSp>
        <p:nvCxnSpPr>
          <p:cNvPr id="179" name="Shape 38"/>
          <p:cNvCxnSpPr/>
          <p:nvPr/>
        </p:nvCxnSpPr>
        <p:spPr bwMode="auto">
          <a:xfrm rot="16200000" flipH="1">
            <a:off x="1943100" y="4563547"/>
            <a:ext cx="482603" cy="3"/>
          </a:xfrm>
          <a:prstGeom prst="bentConnector3">
            <a:avLst>
              <a:gd name="adj1" fmla="val 50000"/>
            </a:avLst>
          </a:prstGeom>
          <a:noFill/>
          <a:ln w="19050" cap="flat" cmpd="sng" algn="ctr">
            <a:solidFill>
              <a:srgbClr val="000000"/>
            </a:solidFill>
            <a:prstDash val="solid"/>
            <a:round/>
            <a:headEnd type="triangle" w="med" len="med"/>
            <a:tailEnd type="none" w="med" len="med"/>
          </a:ln>
          <a:effectLst/>
        </p:spPr>
      </p:cxnSp>
      <p:sp>
        <p:nvSpPr>
          <p:cNvPr id="180" name="TextBox 179"/>
          <p:cNvSpPr txBox="1"/>
          <p:nvPr/>
        </p:nvSpPr>
        <p:spPr>
          <a:xfrm>
            <a:off x="723901" y="4322248"/>
            <a:ext cx="1739899" cy="461665"/>
          </a:xfrm>
          <a:prstGeom prst="rect">
            <a:avLst/>
          </a:prstGeom>
          <a:noFill/>
        </p:spPr>
        <p:txBody>
          <a:bodyPr wrap="square" rtlCol="0">
            <a:spAutoFit/>
          </a:bodyPr>
          <a:lstStyle/>
          <a:p>
            <a:r>
              <a:rPr lang="en-US" sz="1200" dirty="0" smtClean="0">
                <a:solidFill>
                  <a:prstClr val="black"/>
                </a:solidFill>
                <a:latin typeface="Baskerville"/>
                <a:cs typeface="Baskerville"/>
              </a:rPr>
              <a:t>Request   playback of media</a:t>
            </a:r>
            <a:endParaRPr lang="en-US" sz="1200" dirty="0">
              <a:solidFill>
                <a:prstClr val="black"/>
              </a:solidFill>
              <a:latin typeface="Baskerville"/>
              <a:cs typeface="Baskerville"/>
            </a:endParaRPr>
          </a:p>
        </p:txBody>
      </p:sp>
      <p:grpSp>
        <p:nvGrpSpPr>
          <p:cNvPr id="8" name="Group 7"/>
          <p:cNvGrpSpPr/>
          <p:nvPr/>
        </p:nvGrpSpPr>
        <p:grpSpPr>
          <a:xfrm>
            <a:off x="1972717" y="2599866"/>
            <a:ext cx="1406782" cy="623832"/>
            <a:chOff x="5014367" y="-251329"/>
            <a:chExt cx="1406782" cy="623832"/>
          </a:xfrm>
        </p:grpSpPr>
        <p:grpSp>
          <p:nvGrpSpPr>
            <p:cNvPr id="6" name="Group 5"/>
            <p:cNvGrpSpPr/>
            <p:nvPr/>
          </p:nvGrpSpPr>
          <p:grpSpPr>
            <a:xfrm>
              <a:off x="5014367" y="66171"/>
              <a:ext cx="1406782" cy="306332"/>
              <a:chOff x="5023743" y="-594229"/>
              <a:chExt cx="1406782" cy="306332"/>
            </a:xfrm>
          </p:grpSpPr>
          <p:sp>
            <p:nvSpPr>
              <p:cNvPr id="200" name="Rectangle 26"/>
              <p:cNvSpPr>
                <a:spLocks noChangeArrowheads="1"/>
              </p:cNvSpPr>
              <p:nvPr/>
            </p:nvSpPr>
            <p:spPr bwMode="auto">
              <a:xfrm>
                <a:off x="5023743" y="-594229"/>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01" name="Rectangle 26"/>
              <p:cNvSpPr>
                <a:spLocks noChangeArrowheads="1"/>
              </p:cNvSpPr>
              <p:nvPr/>
            </p:nvSpPr>
            <p:spPr bwMode="auto">
              <a:xfrm>
                <a:off x="5374506" y="-594229"/>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02" name="Rectangle 26"/>
              <p:cNvSpPr>
                <a:spLocks noChangeArrowheads="1"/>
              </p:cNvSpPr>
              <p:nvPr/>
            </p:nvSpPr>
            <p:spPr bwMode="auto">
              <a:xfrm>
                <a:off x="5725269" y="-594229"/>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03" name="Rectangle 26"/>
              <p:cNvSpPr>
                <a:spLocks noChangeArrowheads="1"/>
              </p:cNvSpPr>
              <p:nvPr/>
            </p:nvSpPr>
            <p:spPr bwMode="auto">
              <a:xfrm>
                <a:off x="6076032" y="-594229"/>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nvGrpSpPr>
            <p:cNvPr id="7" name="Group 6"/>
            <p:cNvGrpSpPr/>
            <p:nvPr/>
          </p:nvGrpSpPr>
          <p:grpSpPr>
            <a:xfrm>
              <a:off x="5014367" y="-251329"/>
              <a:ext cx="1406782" cy="306332"/>
              <a:chOff x="5004991" y="-899029"/>
              <a:chExt cx="1406782" cy="306332"/>
            </a:xfrm>
          </p:grpSpPr>
          <p:sp>
            <p:nvSpPr>
              <p:cNvPr id="197" name="Rectangle 26"/>
              <p:cNvSpPr>
                <a:spLocks noChangeArrowheads="1"/>
              </p:cNvSpPr>
              <p:nvPr/>
            </p:nvSpPr>
            <p:spPr bwMode="auto">
              <a:xfrm>
                <a:off x="5004991" y="-89902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98" name="Rectangle 26"/>
              <p:cNvSpPr>
                <a:spLocks noChangeArrowheads="1"/>
              </p:cNvSpPr>
              <p:nvPr/>
            </p:nvSpPr>
            <p:spPr bwMode="auto">
              <a:xfrm>
                <a:off x="5355754" y="-899029"/>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199" name="Rectangle 26"/>
              <p:cNvSpPr>
                <a:spLocks noChangeArrowheads="1"/>
              </p:cNvSpPr>
              <p:nvPr/>
            </p:nvSpPr>
            <p:spPr bwMode="auto">
              <a:xfrm>
                <a:off x="6057280" y="-899029"/>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04" name="Rectangle 26"/>
              <p:cNvSpPr>
                <a:spLocks noChangeArrowheads="1"/>
              </p:cNvSpPr>
              <p:nvPr/>
            </p:nvSpPr>
            <p:spPr bwMode="auto">
              <a:xfrm>
                <a:off x="5706517" y="-89902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cxnSp>
        <p:nvCxnSpPr>
          <p:cNvPr id="205" name="Straight Connector 204"/>
          <p:cNvCxnSpPr/>
          <p:nvPr/>
        </p:nvCxnSpPr>
        <p:spPr>
          <a:xfrm flipV="1">
            <a:off x="5019768" y="-579954"/>
            <a:ext cx="2778116" cy="8454"/>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grpSp>
        <p:nvGrpSpPr>
          <p:cNvPr id="206" name="Group 205"/>
          <p:cNvGrpSpPr/>
          <p:nvPr/>
        </p:nvGrpSpPr>
        <p:grpSpPr>
          <a:xfrm>
            <a:off x="1972717" y="2599866"/>
            <a:ext cx="1406782" cy="623832"/>
            <a:chOff x="5014367" y="-251329"/>
            <a:chExt cx="1406782" cy="623832"/>
          </a:xfrm>
        </p:grpSpPr>
        <p:grpSp>
          <p:nvGrpSpPr>
            <p:cNvPr id="207" name="Group 206"/>
            <p:cNvGrpSpPr/>
            <p:nvPr/>
          </p:nvGrpSpPr>
          <p:grpSpPr>
            <a:xfrm>
              <a:off x="5014367" y="66171"/>
              <a:ext cx="1406782" cy="306332"/>
              <a:chOff x="5023743" y="-594229"/>
              <a:chExt cx="1406782" cy="306332"/>
            </a:xfrm>
          </p:grpSpPr>
          <p:sp>
            <p:nvSpPr>
              <p:cNvPr id="213" name="Rectangle 26"/>
              <p:cNvSpPr>
                <a:spLocks noChangeArrowheads="1"/>
              </p:cNvSpPr>
              <p:nvPr/>
            </p:nvSpPr>
            <p:spPr bwMode="auto">
              <a:xfrm>
                <a:off x="5023743" y="-594229"/>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14" name="Rectangle 26"/>
              <p:cNvSpPr>
                <a:spLocks noChangeArrowheads="1"/>
              </p:cNvSpPr>
              <p:nvPr/>
            </p:nvSpPr>
            <p:spPr bwMode="auto">
              <a:xfrm>
                <a:off x="5374506" y="-59422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15" name="Rectangle 26"/>
              <p:cNvSpPr>
                <a:spLocks noChangeArrowheads="1"/>
              </p:cNvSpPr>
              <p:nvPr/>
            </p:nvSpPr>
            <p:spPr bwMode="auto">
              <a:xfrm>
                <a:off x="5725269" y="-59422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16" name="Rectangle 26"/>
              <p:cNvSpPr>
                <a:spLocks noChangeArrowheads="1"/>
              </p:cNvSpPr>
              <p:nvPr/>
            </p:nvSpPr>
            <p:spPr bwMode="auto">
              <a:xfrm>
                <a:off x="6076032" y="-594229"/>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nvGrpSpPr>
            <p:cNvPr id="208" name="Group 207"/>
            <p:cNvGrpSpPr/>
            <p:nvPr/>
          </p:nvGrpSpPr>
          <p:grpSpPr>
            <a:xfrm>
              <a:off x="5014367" y="-251329"/>
              <a:ext cx="1406782" cy="306332"/>
              <a:chOff x="5004991" y="-899029"/>
              <a:chExt cx="1406782" cy="306332"/>
            </a:xfrm>
          </p:grpSpPr>
          <p:sp>
            <p:nvSpPr>
              <p:cNvPr id="209" name="Rectangle 26"/>
              <p:cNvSpPr>
                <a:spLocks noChangeArrowheads="1"/>
              </p:cNvSpPr>
              <p:nvPr/>
            </p:nvSpPr>
            <p:spPr bwMode="auto">
              <a:xfrm>
                <a:off x="5004991" y="-899029"/>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10" name="Rectangle 26"/>
              <p:cNvSpPr>
                <a:spLocks noChangeArrowheads="1"/>
              </p:cNvSpPr>
              <p:nvPr/>
            </p:nvSpPr>
            <p:spPr bwMode="auto">
              <a:xfrm>
                <a:off x="5355754" y="-899029"/>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11" name="Rectangle 26"/>
              <p:cNvSpPr>
                <a:spLocks noChangeArrowheads="1"/>
              </p:cNvSpPr>
              <p:nvPr/>
            </p:nvSpPr>
            <p:spPr bwMode="auto">
              <a:xfrm>
                <a:off x="6057280" y="-899029"/>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12" name="Rectangle 26"/>
              <p:cNvSpPr>
                <a:spLocks noChangeArrowheads="1"/>
              </p:cNvSpPr>
              <p:nvPr/>
            </p:nvSpPr>
            <p:spPr bwMode="auto">
              <a:xfrm>
                <a:off x="5706517" y="-899029"/>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grpSp>
        <p:nvGrpSpPr>
          <p:cNvPr id="217" name="Group 216"/>
          <p:cNvGrpSpPr/>
          <p:nvPr/>
        </p:nvGrpSpPr>
        <p:grpSpPr>
          <a:xfrm>
            <a:off x="1972717" y="2599866"/>
            <a:ext cx="1406782" cy="623832"/>
            <a:chOff x="5014367" y="-251329"/>
            <a:chExt cx="1406782" cy="623832"/>
          </a:xfrm>
        </p:grpSpPr>
        <p:grpSp>
          <p:nvGrpSpPr>
            <p:cNvPr id="218" name="Group 217"/>
            <p:cNvGrpSpPr/>
            <p:nvPr/>
          </p:nvGrpSpPr>
          <p:grpSpPr>
            <a:xfrm>
              <a:off x="5014367" y="66171"/>
              <a:ext cx="1406782" cy="306332"/>
              <a:chOff x="5023743" y="-594229"/>
              <a:chExt cx="1406782" cy="306332"/>
            </a:xfrm>
          </p:grpSpPr>
          <p:sp>
            <p:nvSpPr>
              <p:cNvPr id="224" name="Rectangle 26"/>
              <p:cNvSpPr>
                <a:spLocks noChangeArrowheads="1"/>
              </p:cNvSpPr>
              <p:nvPr/>
            </p:nvSpPr>
            <p:spPr bwMode="auto">
              <a:xfrm>
                <a:off x="5023743" y="-594229"/>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25" name="Rectangle 26"/>
              <p:cNvSpPr>
                <a:spLocks noChangeArrowheads="1"/>
              </p:cNvSpPr>
              <p:nvPr/>
            </p:nvSpPr>
            <p:spPr bwMode="auto">
              <a:xfrm>
                <a:off x="5374506" y="-594229"/>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26" name="Rectangle 26"/>
              <p:cNvSpPr>
                <a:spLocks noChangeArrowheads="1"/>
              </p:cNvSpPr>
              <p:nvPr/>
            </p:nvSpPr>
            <p:spPr bwMode="auto">
              <a:xfrm>
                <a:off x="5725269" y="-594229"/>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27" name="Rectangle 26"/>
              <p:cNvSpPr>
                <a:spLocks noChangeArrowheads="1"/>
              </p:cNvSpPr>
              <p:nvPr/>
            </p:nvSpPr>
            <p:spPr bwMode="auto">
              <a:xfrm>
                <a:off x="6076032" y="-594229"/>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nvGrpSpPr>
            <p:cNvPr id="219" name="Group 218"/>
            <p:cNvGrpSpPr/>
            <p:nvPr/>
          </p:nvGrpSpPr>
          <p:grpSpPr>
            <a:xfrm>
              <a:off x="5014367" y="-251329"/>
              <a:ext cx="1406782" cy="306332"/>
              <a:chOff x="5004991" y="-899029"/>
              <a:chExt cx="1406782" cy="306332"/>
            </a:xfrm>
          </p:grpSpPr>
          <p:sp>
            <p:nvSpPr>
              <p:cNvPr id="220" name="Rectangle 26"/>
              <p:cNvSpPr>
                <a:spLocks noChangeArrowheads="1"/>
              </p:cNvSpPr>
              <p:nvPr/>
            </p:nvSpPr>
            <p:spPr bwMode="auto">
              <a:xfrm>
                <a:off x="5004991" y="-89902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21" name="Rectangle 26"/>
              <p:cNvSpPr>
                <a:spLocks noChangeArrowheads="1"/>
              </p:cNvSpPr>
              <p:nvPr/>
            </p:nvSpPr>
            <p:spPr bwMode="auto">
              <a:xfrm>
                <a:off x="5355754" y="-89902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22" name="Rectangle 26"/>
              <p:cNvSpPr>
                <a:spLocks noChangeArrowheads="1"/>
              </p:cNvSpPr>
              <p:nvPr/>
            </p:nvSpPr>
            <p:spPr bwMode="auto">
              <a:xfrm>
                <a:off x="6057280" y="-899029"/>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23" name="Rectangle 26"/>
              <p:cNvSpPr>
                <a:spLocks noChangeArrowheads="1"/>
              </p:cNvSpPr>
              <p:nvPr/>
            </p:nvSpPr>
            <p:spPr bwMode="auto">
              <a:xfrm>
                <a:off x="5706517" y="-899029"/>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grpSp>
        <p:nvGrpSpPr>
          <p:cNvPr id="228" name="Group 227"/>
          <p:cNvGrpSpPr/>
          <p:nvPr/>
        </p:nvGrpSpPr>
        <p:grpSpPr>
          <a:xfrm>
            <a:off x="1972717" y="2599866"/>
            <a:ext cx="1406782" cy="623832"/>
            <a:chOff x="5014367" y="-251329"/>
            <a:chExt cx="1406782" cy="623832"/>
          </a:xfrm>
        </p:grpSpPr>
        <p:grpSp>
          <p:nvGrpSpPr>
            <p:cNvPr id="229" name="Group 228"/>
            <p:cNvGrpSpPr/>
            <p:nvPr/>
          </p:nvGrpSpPr>
          <p:grpSpPr>
            <a:xfrm>
              <a:off x="5014367" y="66171"/>
              <a:ext cx="1406782" cy="306332"/>
              <a:chOff x="5023743" y="-594229"/>
              <a:chExt cx="1406782" cy="306332"/>
            </a:xfrm>
          </p:grpSpPr>
          <p:sp>
            <p:nvSpPr>
              <p:cNvPr id="235" name="Rectangle 26"/>
              <p:cNvSpPr>
                <a:spLocks noChangeArrowheads="1"/>
              </p:cNvSpPr>
              <p:nvPr/>
            </p:nvSpPr>
            <p:spPr bwMode="auto">
              <a:xfrm>
                <a:off x="5023743" y="-59422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36" name="Rectangle 26"/>
              <p:cNvSpPr>
                <a:spLocks noChangeArrowheads="1"/>
              </p:cNvSpPr>
              <p:nvPr/>
            </p:nvSpPr>
            <p:spPr bwMode="auto">
              <a:xfrm>
                <a:off x="5374506" y="-594229"/>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37" name="Rectangle 26"/>
              <p:cNvSpPr>
                <a:spLocks noChangeArrowheads="1"/>
              </p:cNvSpPr>
              <p:nvPr/>
            </p:nvSpPr>
            <p:spPr bwMode="auto">
              <a:xfrm>
                <a:off x="5725269" y="-594229"/>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38" name="Rectangle 26"/>
              <p:cNvSpPr>
                <a:spLocks noChangeArrowheads="1"/>
              </p:cNvSpPr>
              <p:nvPr/>
            </p:nvSpPr>
            <p:spPr bwMode="auto">
              <a:xfrm>
                <a:off x="6076032" y="-594229"/>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nvGrpSpPr>
            <p:cNvPr id="230" name="Group 229"/>
            <p:cNvGrpSpPr/>
            <p:nvPr/>
          </p:nvGrpSpPr>
          <p:grpSpPr>
            <a:xfrm>
              <a:off x="5014367" y="-251329"/>
              <a:ext cx="1406782" cy="306332"/>
              <a:chOff x="5004991" y="-899029"/>
              <a:chExt cx="1406782" cy="306332"/>
            </a:xfrm>
          </p:grpSpPr>
          <p:sp>
            <p:nvSpPr>
              <p:cNvPr id="231" name="Rectangle 26"/>
              <p:cNvSpPr>
                <a:spLocks noChangeArrowheads="1"/>
              </p:cNvSpPr>
              <p:nvPr/>
            </p:nvSpPr>
            <p:spPr bwMode="auto">
              <a:xfrm>
                <a:off x="5004991" y="-89902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32" name="Rectangle 26"/>
              <p:cNvSpPr>
                <a:spLocks noChangeArrowheads="1"/>
              </p:cNvSpPr>
              <p:nvPr/>
            </p:nvSpPr>
            <p:spPr bwMode="auto">
              <a:xfrm>
                <a:off x="5355754" y="-899029"/>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33" name="Rectangle 26"/>
              <p:cNvSpPr>
                <a:spLocks noChangeArrowheads="1"/>
              </p:cNvSpPr>
              <p:nvPr/>
            </p:nvSpPr>
            <p:spPr bwMode="auto">
              <a:xfrm>
                <a:off x="6057280" y="-899029"/>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34" name="Rectangle 26"/>
              <p:cNvSpPr>
                <a:spLocks noChangeArrowheads="1"/>
              </p:cNvSpPr>
              <p:nvPr/>
            </p:nvSpPr>
            <p:spPr bwMode="auto">
              <a:xfrm>
                <a:off x="5706517" y="-899029"/>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grpSp>
        <p:nvGrpSpPr>
          <p:cNvPr id="239" name="Group 238"/>
          <p:cNvGrpSpPr/>
          <p:nvPr/>
        </p:nvGrpSpPr>
        <p:grpSpPr>
          <a:xfrm>
            <a:off x="1972717" y="2599866"/>
            <a:ext cx="1406782" cy="623832"/>
            <a:chOff x="5014367" y="-251329"/>
            <a:chExt cx="1406782" cy="623832"/>
          </a:xfrm>
        </p:grpSpPr>
        <p:grpSp>
          <p:nvGrpSpPr>
            <p:cNvPr id="240" name="Group 239"/>
            <p:cNvGrpSpPr/>
            <p:nvPr/>
          </p:nvGrpSpPr>
          <p:grpSpPr>
            <a:xfrm>
              <a:off x="5014367" y="66171"/>
              <a:ext cx="1406782" cy="306332"/>
              <a:chOff x="5023743" y="-594229"/>
              <a:chExt cx="1406782" cy="306332"/>
            </a:xfrm>
          </p:grpSpPr>
          <p:sp>
            <p:nvSpPr>
              <p:cNvPr id="246" name="Rectangle 26"/>
              <p:cNvSpPr>
                <a:spLocks noChangeArrowheads="1"/>
              </p:cNvSpPr>
              <p:nvPr/>
            </p:nvSpPr>
            <p:spPr bwMode="auto">
              <a:xfrm>
                <a:off x="5023743" y="-594229"/>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47" name="Rectangle 26"/>
              <p:cNvSpPr>
                <a:spLocks noChangeArrowheads="1"/>
              </p:cNvSpPr>
              <p:nvPr/>
            </p:nvSpPr>
            <p:spPr bwMode="auto">
              <a:xfrm>
                <a:off x="5374506" y="-594229"/>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48" name="Rectangle 26"/>
              <p:cNvSpPr>
                <a:spLocks noChangeArrowheads="1"/>
              </p:cNvSpPr>
              <p:nvPr/>
            </p:nvSpPr>
            <p:spPr bwMode="auto">
              <a:xfrm>
                <a:off x="5725269" y="-594229"/>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49" name="Rectangle 26"/>
              <p:cNvSpPr>
                <a:spLocks noChangeArrowheads="1"/>
              </p:cNvSpPr>
              <p:nvPr/>
            </p:nvSpPr>
            <p:spPr bwMode="auto">
              <a:xfrm>
                <a:off x="6076032" y="-59422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nvGrpSpPr>
            <p:cNvPr id="241" name="Group 240"/>
            <p:cNvGrpSpPr/>
            <p:nvPr/>
          </p:nvGrpSpPr>
          <p:grpSpPr>
            <a:xfrm>
              <a:off x="5014367" y="-251329"/>
              <a:ext cx="1406782" cy="306332"/>
              <a:chOff x="5004991" y="-899029"/>
              <a:chExt cx="1406782" cy="306332"/>
            </a:xfrm>
          </p:grpSpPr>
          <p:sp>
            <p:nvSpPr>
              <p:cNvPr id="242" name="Rectangle 26"/>
              <p:cNvSpPr>
                <a:spLocks noChangeArrowheads="1"/>
              </p:cNvSpPr>
              <p:nvPr/>
            </p:nvSpPr>
            <p:spPr bwMode="auto">
              <a:xfrm>
                <a:off x="5004991" y="-899029"/>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43" name="Rectangle 26"/>
              <p:cNvSpPr>
                <a:spLocks noChangeArrowheads="1"/>
              </p:cNvSpPr>
              <p:nvPr/>
            </p:nvSpPr>
            <p:spPr bwMode="auto">
              <a:xfrm>
                <a:off x="5355754" y="-899029"/>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44" name="Rectangle 26"/>
              <p:cNvSpPr>
                <a:spLocks noChangeArrowheads="1"/>
              </p:cNvSpPr>
              <p:nvPr/>
            </p:nvSpPr>
            <p:spPr bwMode="auto">
              <a:xfrm>
                <a:off x="6057280" y="-89902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45" name="Rectangle 26"/>
              <p:cNvSpPr>
                <a:spLocks noChangeArrowheads="1"/>
              </p:cNvSpPr>
              <p:nvPr/>
            </p:nvSpPr>
            <p:spPr bwMode="auto">
              <a:xfrm>
                <a:off x="5706517" y="-899029"/>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grpSp>
        <p:nvGrpSpPr>
          <p:cNvPr id="250" name="Group 249"/>
          <p:cNvGrpSpPr/>
          <p:nvPr/>
        </p:nvGrpSpPr>
        <p:grpSpPr>
          <a:xfrm>
            <a:off x="1972717" y="2599866"/>
            <a:ext cx="1406782" cy="623832"/>
            <a:chOff x="5014367" y="-251329"/>
            <a:chExt cx="1406782" cy="623832"/>
          </a:xfrm>
        </p:grpSpPr>
        <p:grpSp>
          <p:nvGrpSpPr>
            <p:cNvPr id="251" name="Group 250"/>
            <p:cNvGrpSpPr/>
            <p:nvPr/>
          </p:nvGrpSpPr>
          <p:grpSpPr>
            <a:xfrm>
              <a:off x="5014367" y="66171"/>
              <a:ext cx="1406782" cy="306332"/>
              <a:chOff x="5023743" y="-594229"/>
              <a:chExt cx="1406782" cy="306332"/>
            </a:xfrm>
          </p:grpSpPr>
          <p:sp>
            <p:nvSpPr>
              <p:cNvPr id="257" name="Rectangle 26"/>
              <p:cNvSpPr>
                <a:spLocks noChangeArrowheads="1"/>
              </p:cNvSpPr>
              <p:nvPr/>
            </p:nvSpPr>
            <p:spPr bwMode="auto">
              <a:xfrm>
                <a:off x="5023743" y="-594229"/>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58" name="Rectangle 26"/>
              <p:cNvSpPr>
                <a:spLocks noChangeArrowheads="1"/>
              </p:cNvSpPr>
              <p:nvPr/>
            </p:nvSpPr>
            <p:spPr bwMode="auto">
              <a:xfrm>
                <a:off x="5374506" y="-59422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59" name="Rectangle 26"/>
              <p:cNvSpPr>
                <a:spLocks noChangeArrowheads="1"/>
              </p:cNvSpPr>
              <p:nvPr/>
            </p:nvSpPr>
            <p:spPr bwMode="auto">
              <a:xfrm>
                <a:off x="5725269" y="-594229"/>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60" name="Rectangle 26"/>
              <p:cNvSpPr>
                <a:spLocks noChangeArrowheads="1"/>
              </p:cNvSpPr>
              <p:nvPr/>
            </p:nvSpPr>
            <p:spPr bwMode="auto">
              <a:xfrm>
                <a:off x="6076032" y="-594229"/>
                <a:ext cx="354493" cy="306332"/>
              </a:xfrm>
              <a:prstGeom prst="rect">
                <a:avLst/>
              </a:prstGeom>
              <a:solidFill>
                <a:srgbClr val="FFFF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nvGrpSpPr>
            <p:cNvPr id="252" name="Group 251"/>
            <p:cNvGrpSpPr/>
            <p:nvPr/>
          </p:nvGrpSpPr>
          <p:grpSpPr>
            <a:xfrm>
              <a:off x="5014367" y="-251329"/>
              <a:ext cx="1406782" cy="306332"/>
              <a:chOff x="5004991" y="-899029"/>
              <a:chExt cx="1406782" cy="306332"/>
            </a:xfrm>
          </p:grpSpPr>
          <p:sp>
            <p:nvSpPr>
              <p:cNvPr id="253" name="Rectangle 26"/>
              <p:cNvSpPr>
                <a:spLocks noChangeArrowheads="1"/>
              </p:cNvSpPr>
              <p:nvPr/>
            </p:nvSpPr>
            <p:spPr bwMode="auto">
              <a:xfrm>
                <a:off x="5004991" y="-899029"/>
                <a:ext cx="354493" cy="306332"/>
              </a:xfrm>
              <a:prstGeom prst="rect">
                <a:avLst/>
              </a:prstGeom>
              <a:solidFill>
                <a:srgbClr val="3366FF"/>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54" name="Rectangle 26"/>
              <p:cNvSpPr>
                <a:spLocks noChangeArrowheads="1"/>
              </p:cNvSpPr>
              <p:nvPr/>
            </p:nvSpPr>
            <p:spPr bwMode="auto">
              <a:xfrm>
                <a:off x="5355754" y="-899029"/>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55" name="Rectangle 26"/>
              <p:cNvSpPr>
                <a:spLocks noChangeArrowheads="1"/>
              </p:cNvSpPr>
              <p:nvPr/>
            </p:nvSpPr>
            <p:spPr bwMode="auto">
              <a:xfrm>
                <a:off x="6057280" y="-899029"/>
                <a:ext cx="354493" cy="306332"/>
              </a:xfrm>
              <a:prstGeom prst="rect">
                <a:avLst/>
              </a:prstGeom>
              <a:solidFill>
                <a:srgbClr val="008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sp>
            <p:nvSpPr>
              <p:cNvPr id="256" name="Rectangle 26"/>
              <p:cNvSpPr>
                <a:spLocks noChangeArrowheads="1"/>
              </p:cNvSpPr>
              <p:nvPr/>
            </p:nvSpPr>
            <p:spPr bwMode="auto">
              <a:xfrm>
                <a:off x="5706517" y="-899029"/>
                <a:ext cx="354493" cy="306332"/>
              </a:xfrm>
              <a:prstGeom prst="rect">
                <a:avLst/>
              </a:prstGeom>
              <a:solidFill>
                <a:srgbClr val="FF0000"/>
              </a:solidFill>
              <a:ln w="12700" cmpd="sng">
                <a:solidFill>
                  <a:schemeClr val="tx1"/>
                </a:solidFill>
                <a:miter lim="800000"/>
                <a:headEnd/>
                <a:tailEnd/>
              </a:ln>
            </p:spPr>
            <p:txBody>
              <a:bodyPr wrap="none" anchor="ctr">
                <a:prstTxWarp prst="textNoShape">
                  <a:avLst/>
                </a:prstTxWarp>
              </a:bodyPr>
              <a:lstStyle/>
              <a:p>
                <a:endParaRPr lang="en-US">
                  <a:solidFill>
                    <a:prstClr val="black"/>
                  </a:solidFill>
                </a:endParaRPr>
              </a:p>
            </p:txBody>
          </p:sp>
        </p:grpSp>
      </p:grpSp>
      <p:sp>
        <p:nvSpPr>
          <p:cNvPr id="9" name="Foliennummernplatzhalter 8"/>
          <p:cNvSpPr>
            <a:spLocks noGrp="1"/>
          </p:cNvSpPr>
          <p:nvPr>
            <p:ph type="sldNum" sz="quarter" idx="4"/>
          </p:nvPr>
        </p:nvSpPr>
        <p:spPr/>
        <p:txBody>
          <a:bodyPr/>
          <a:lstStyle/>
          <a:p>
            <a:fld id="{D4EABEBA-CB0E-0E48-9AC1-74C7372C6EC6}" type="slidenum">
              <a:rPr lang="en-US" smtClean="0"/>
              <a:pPr/>
              <a:t>36</a:t>
            </a:fld>
            <a:endParaRPr lang="en-US" dirty="0"/>
          </a:p>
        </p:txBody>
      </p:sp>
    </p:spTree>
    <p:extLst>
      <p:ext uri="{BB962C8B-B14F-4D97-AF65-F5344CB8AC3E}">
        <p14:creationId xmlns:p14="http://schemas.microsoft.com/office/powerpoint/2010/main" val="318439646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8"/>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20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206"/>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2"/>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217"/>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2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39"/>
                                        </p:tgtEl>
                                        <p:attrNameLst>
                                          <p:attrName>style.visibility</p:attrName>
                                        </p:attrNameLst>
                                      </p:cBhvr>
                                      <p:to>
                                        <p:strVal val="visible"/>
                                      </p:to>
                                    </p:set>
                                  </p:childTnLst>
                                </p:cTn>
                              </p:par>
                              <p:par>
                                <p:cTn id="33" presetID="1" presetClass="exit" presetSubtype="0" fill="hold" nodeType="withEffect">
                                  <p:stCondLst>
                                    <p:cond delay="0"/>
                                  </p:stCondLst>
                                  <p:childTnLst>
                                    <p:set>
                                      <p:cBhvr>
                                        <p:cTn id="34" dur="1" fill="hold">
                                          <p:stCondLst>
                                            <p:cond delay="0"/>
                                          </p:stCondLst>
                                        </p:cTn>
                                        <p:tgtEl>
                                          <p:spTgt spid="22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2"/>
                                        </p:tgtEl>
                                        <p:attrNameLst>
                                          <p:attrName>style.visibility</p:attrName>
                                        </p:attrNameLst>
                                      </p:cBhvr>
                                      <p:to>
                                        <p:strVal val="visible"/>
                                      </p:to>
                                    </p:set>
                                  </p:childTnLst>
                                </p:cTn>
                              </p:par>
                              <p:par>
                                <p:cTn id="39" presetID="1" presetClass="exit" presetSubtype="0" fill="hold" nodeType="withEffect">
                                  <p:stCondLst>
                                    <p:cond delay="0"/>
                                  </p:stCondLst>
                                  <p:childTnLst>
                                    <p:set>
                                      <p:cBhvr>
                                        <p:cTn id="40" dur="1" fill="hold">
                                          <p:stCondLst>
                                            <p:cond delay="0"/>
                                          </p:stCondLst>
                                        </p:cTn>
                                        <p:tgtEl>
                                          <p:spTgt spid="239"/>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25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2"/>
                                        </p:tgtEl>
                                        <p:attrNameLst>
                                          <p:attrName>style.visibility</p:attrName>
                                        </p:attrNameLst>
                                      </p:cBhvr>
                                      <p:to>
                                        <p:strVal val="visible"/>
                                      </p:to>
                                    </p:set>
                                  </p:childTnLst>
                                </p:cTn>
                              </p:par>
                              <p:par>
                                <p:cTn id="47" presetID="1" presetClass="exit" presetSubtype="0" fill="hold" nodeType="withEffect">
                                  <p:stCondLst>
                                    <p:cond delay="0"/>
                                  </p:stCondLst>
                                  <p:childTnLst>
                                    <p:set>
                                      <p:cBhvr>
                                        <p:cTn id="48" dur="1" fill="hold">
                                          <p:stCondLst>
                                            <p:cond delay="0"/>
                                          </p:stCondLst>
                                        </p:cTn>
                                        <p:tgtEl>
                                          <p:spTgt spid="250"/>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385"/>
                                        </p:tgtEl>
                                        <p:attrNameLst>
                                          <p:attrName>style.visibility</p:attrName>
                                        </p:attrNameLst>
                                      </p:cBhvr>
                                      <p:to>
                                        <p:strVal val="hidden"/>
                                      </p:to>
                                    </p:set>
                                  </p:childTnLst>
                                </p:cTn>
                              </p:par>
                              <p:par>
                                <p:cTn id="51" presetID="1" presetClass="exit"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386"/>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22"/>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27"/>
                                        </p:tgtEl>
                                        <p:attrNameLst>
                                          <p:attrName>style.visibility</p:attrName>
                                        </p:attrNameLst>
                                      </p:cBhvr>
                                      <p:to>
                                        <p:strVal val="hidden"/>
                                      </p:to>
                                    </p:set>
                                  </p:childTnLst>
                                </p:cTn>
                              </p:par>
                              <p:par>
                                <p:cTn id="59" presetID="1" presetClass="exit" presetSubtype="0" fill="hold" grpId="0" nodeType="withEffect">
                                  <p:stCondLst>
                                    <p:cond delay="0"/>
                                  </p:stCondLst>
                                  <p:childTnLst>
                                    <p:set>
                                      <p:cBhvr>
                                        <p:cTn id="60" dur="1" fill="hold">
                                          <p:stCondLst>
                                            <p:cond delay="0"/>
                                          </p:stCondLst>
                                        </p:cTn>
                                        <p:tgtEl>
                                          <p:spTgt spid="47"/>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7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8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6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39"/>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0"/>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5"/>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166"/>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65"/>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6" grpId="0"/>
      <p:bldP spid="47" grpId="0"/>
      <p:bldP spid="60" grpId="0"/>
      <p:bldP spid="166" grpId="0"/>
      <p:bldP spid="18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5.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25925"/>
            <a:ext cx="9144000" cy="5404587"/>
          </a:xfrm>
          <a:prstGeom prst="rect">
            <a:avLst/>
          </a:prstGeom>
        </p:spPr>
      </p:pic>
      <p:sp>
        <p:nvSpPr>
          <p:cNvPr id="2" name="Title 1"/>
          <p:cNvSpPr>
            <a:spLocks noGrp="1"/>
          </p:cNvSpPr>
          <p:nvPr>
            <p:ph type="title"/>
          </p:nvPr>
        </p:nvSpPr>
        <p:spPr>
          <a:xfrm>
            <a:off x="1" y="26748"/>
            <a:ext cx="9143999" cy="723765"/>
          </a:xfrm>
        </p:spPr>
        <p:txBody>
          <a:bodyPr/>
          <a:lstStyle/>
          <a:p>
            <a:pPr algn="ctr"/>
            <a:r>
              <a:rPr lang="en-US" sz="2800" dirty="0" smtClean="0">
                <a:latin typeface="Baskerville"/>
                <a:cs typeface="Baskerville"/>
              </a:rPr>
              <a:t>Just-in-Time recovery advantages</a:t>
            </a:r>
            <a:endParaRPr lang="en-US" sz="2800" dirty="0">
              <a:latin typeface="Baskerville"/>
              <a:cs typeface="Baskerville"/>
            </a:endParaRPr>
          </a:p>
        </p:txBody>
      </p:sp>
      <p:sp>
        <p:nvSpPr>
          <p:cNvPr id="70" name="Rectangle 69"/>
          <p:cNvSpPr/>
          <p:nvPr/>
        </p:nvSpPr>
        <p:spPr>
          <a:xfrm>
            <a:off x="59000" y="5611136"/>
            <a:ext cx="9084999" cy="830997"/>
          </a:xfrm>
          <a:prstGeom prst="rect">
            <a:avLst/>
          </a:prstGeom>
        </p:spPr>
        <p:txBody>
          <a:bodyPr wrap="square">
            <a:spAutoFit/>
          </a:bodyPr>
          <a:lstStyle/>
          <a:p>
            <a:pPr algn="ctr"/>
            <a:r>
              <a:rPr lang="en-US" sz="2400" dirty="0" smtClean="0">
                <a:solidFill>
                  <a:prstClr val="black"/>
                </a:solidFill>
                <a:latin typeface="Baskerville"/>
                <a:cs typeface="Baskerville"/>
              </a:rPr>
              <a:t>Good user experience – media available immediately after reception</a:t>
            </a:r>
          </a:p>
          <a:p>
            <a:pPr algn="ctr"/>
            <a:r>
              <a:rPr lang="en-US" sz="2400" dirty="0" smtClean="0">
                <a:solidFill>
                  <a:prstClr val="black"/>
                </a:solidFill>
                <a:latin typeface="Baskerville"/>
                <a:cs typeface="Baskerville"/>
              </a:rPr>
              <a:t>Minimizes UE CPU, I/O, and storage resources</a:t>
            </a:r>
          </a:p>
        </p:txBody>
      </p:sp>
    </p:spTree>
    <p:extLst>
      <p:ext uri="{BB962C8B-B14F-4D97-AF65-F5344CB8AC3E}">
        <p14:creationId xmlns:p14="http://schemas.microsoft.com/office/powerpoint/2010/main" val="21460243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9965" y="97977"/>
            <a:ext cx="7984071" cy="767581"/>
          </a:xfrm>
        </p:spPr>
        <p:txBody>
          <a:bodyPr>
            <a:normAutofit/>
          </a:bodyPr>
          <a:lstStyle/>
          <a:p>
            <a:pPr algn="ctr"/>
            <a:r>
              <a:rPr lang="en-US" sz="2800" dirty="0" smtClean="0">
                <a:latin typeface="Baskerville"/>
                <a:cs typeface="Baskerville"/>
              </a:rPr>
              <a:t>Just-in-Time decoding example</a:t>
            </a:r>
            <a:endParaRPr lang="en-US" sz="2800" dirty="0">
              <a:latin typeface="Baskerville"/>
              <a:cs typeface="Baskerville"/>
            </a:endParaRPr>
          </a:p>
        </p:txBody>
      </p:sp>
      <p:sp>
        <p:nvSpPr>
          <p:cNvPr id="3" name="Inhaltsplatzhalter 2"/>
          <p:cNvSpPr>
            <a:spLocks noGrp="1"/>
          </p:cNvSpPr>
          <p:nvPr>
            <p:ph idx="4294967295"/>
          </p:nvPr>
        </p:nvSpPr>
        <p:spPr>
          <a:xfrm>
            <a:off x="228600" y="912570"/>
            <a:ext cx="8839200" cy="5486400"/>
          </a:xfrm>
          <a:prstGeom prst="rect">
            <a:avLst/>
          </a:prstGeom>
        </p:spPr>
        <p:txBody>
          <a:bodyPr>
            <a:normAutofit/>
          </a:bodyPr>
          <a:lstStyle/>
          <a:p>
            <a:pPr>
              <a:lnSpc>
                <a:spcPct val="120000"/>
              </a:lnSpc>
              <a:spcBef>
                <a:spcPts val="300"/>
              </a:spcBef>
            </a:pPr>
            <a:r>
              <a:rPr lang="en-US" sz="2400" dirty="0" smtClean="0">
                <a:solidFill>
                  <a:srgbClr val="000000"/>
                </a:solidFill>
                <a:latin typeface="Baskerville"/>
                <a:cs typeface="Baskerville"/>
              </a:rPr>
              <a:t>Overall configuration</a:t>
            </a:r>
          </a:p>
          <a:p>
            <a:pPr lvl="1">
              <a:lnSpc>
                <a:spcPct val="120000"/>
              </a:lnSpc>
              <a:spcBef>
                <a:spcPts val="300"/>
              </a:spcBef>
            </a:pPr>
            <a:r>
              <a:rPr lang="en-US" sz="2000" dirty="0" smtClean="0">
                <a:solidFill>
                  <a:srgbClr val="000000"/>
                </a:solidFill>
                <a:latin typeface="Baskerville"/>
                <a:cs typeface="Baskerville"/>
              </a:rPr>
              <a:t>128 </a:t>
            </a:r>
            <a:r>
              <a:rPr lang="en-US" sz="2000" dirty="0">
                <a:solidFill>
                  <a:srgbClr val="000000"/>
                </a:solidFill>
                <a:latin typeface="Baskerville"/>
                <a:cs typeface="Baskerville"/>
              </a:rPr>
              <a:t>MB file partitioned into </a:t>
            </a:r>
            <a:r>
              <a:rPr lang="en-US" sz="2000" dirty="0" smtClean="0">
                <a:solidFill>
                  <a:srgbClr val="000000"/>
                </a:solidFill>
                <a:latin typeface="Baskerville"/>
                <a:cs typeface="Baskerville"/>
              </a:rPr>
              <a:t>10 MB source blocks – 13 total</a:t>
            </a:r>
          </a:p>
          <a:p>
            <a:pPr lvl="1">
              <a:lnSpc>
                <a:spcPct val="120000"/>
              </a:lnSpc>
              <a:spcBef>
                <a:spcPts val="300"/>
              </a:spcBef>
            </a:pPr>
            <a:r>
              <a:rPr lang="en-US" sz="2000" dirty="0" smtClean="0">
                <a:solidFill>
                  <a:srgbClr val="000000"/>
                </a:solidFill>
                <a:latin typeface="Baskerville"/>
                <a:cs typeface="Baskerville"/>
              </a:rPr>
              <a:t>20% loss</a:t>
            </a:r>
          </a:p>
          <a:p>
            <a:pPr>
              <a:lnSpc>
                <a:spcPct val="120000"/>
              </a:lnSpc>
              <a:spcBef>
                <a:spcPts val="300"/>
              </a:spcBef>
            </a:pPr>
            <a:r>
              <a:rPr lang="en-US" sz="2400" dirty="0" smtClean="0">
                <a:solidFill>
                  <a:srgbClr val="000000"/>
                </a:solidFill>
                <a:latin typeface="Baskerville"/>
                <a:cs typeface="Baskerville"/>
              </a:rPr>
              <a:t>RS+LDPC (no support for JIT)</a:t>
            </a:r>
          </a:p>
          <a:p>
            <a:pPr lvl="1">
              <a:lnSpc>
                <a:spcPct val="120000"/>
              </a:lnSpc>
              <a:spcBef>
                <a:spcPts val="300"/>
              </a:spcBef>
            </a:pPr>
            <a:r>
              <a:rPr lang="en-US" sz="2000" dirty="0" smtClean="0">
                <a:solidFill>
                  <a:srgbClr val="000000"/>
                </a:solidFill>
                <a:latin typeface="Baskerville"/>
                <a:cs typeface="Baskerville"/>
              </a:rPr>
              <a:t>Post-processing: Decode one source block at a time and write back to SD card</a:t>
            </a:r>
          </a:p>
          <a:p>
            <a:pPr>
              <a:lnSpc>
                <a:spcPct val="120000"/>
              </a:lnSpc>
              <a:spcBef>
                <a:spcPts val="300"/>
              </a:spcBef>
            </a:pPr>
            <a:r>
              <a:rPr lang="en-US" sz="2400" dirty="0" smtClean="0">
                <a:solidFill>
                  <a:srgbClr val="000000"/>
                </a:solidFill>
                <a:latin typeface="Baskerville"/>
                <a:cs typeface="Baskerville"/>
              </a:rPr>
              <a:t>RFC 6330 (support for JIT)</a:t>
            </a:r>
          </a:p>
          <a:p>
            <a:pPr lvl="1">
              <a:lnSpc>
                <a:spcPct val="120000"/>
              </a:lnSpc>
              <a:spcBef>
                <a:spcPts val="300"/>
              </a:spcBef>
            </a:pPr>
            <a:r>
              <a:rPr lang="en-US" sz="2000" dirty="0" smtClean="0">
                <a:solidFill>
                  <a:srgbClr val="000000"/>
                </a:solidFill>
                <a:latin typeface="Baskerville"/>
                <a:cs typeface="Baskerville"/>
              </a:rPr>
              <a:t>Send </a:t>
            </a:r>
            <a:r>
              <a:rPr lang="en-US" sz="2000" dirty="0">
                <a:solidFill>
                  <a:srgbClr val="000000"/>
                </a:solidFill>
                <a:latin typeface="Baskerville"/>
                <a:cs typeface="Baskerville"/>
              </a:rPr>
              <a:t>using 41 sub-blocks per source </a:t>
            </a:r>
            <a:r>
              <a:rPr lang="en-US" sz="2000" dirty="0" smtClean="0">
                <a:solidFill>
                  <a:srgbClr val="000000"/>
                </a:solidFill>
                <a:latin typeface="Baskerville"/>
                <a:cs typeface="Baskerville"/>
              </a:rPr>
              <a:t>block</a:t>
            </a:r>
          </a:p>
          <a:p>
            <a:pPr lvl="2">
              <a:lnSpc>
                <a:spcPct val="120000"/>
              </a:lnSpc>
              <a:spcBef>
                <a:spcPts val="300"/>
              </a:spcBef>
            </a:pPr>
            <a:r>
              <a:rPr lang="en-US" dirty="0" smtClean="0">
                <a:solidFill>
                  <a:srgbClr val="000000"/>
                </a:solidFill>
                <a:latin typeface="Baskerville"/>
                <a:cs typeface="Baskerville"/>
              </a:rPr>
              <a:t>each </a:t>
            </a:r>
            <a:r>
              <a:rPr lang="en-US" dirty="0">
                <a:solidFill>
                  <a:srgbClr val="000000"/>
                </a:solidFill>
                <a:latin typeface="Baskerville"/>
                <a:cs typeface="Baskerville"/>
              </a:rPr>
              <a:t>source block 256 KB</a:t>
            </a:r>
          </a:p>
          <a:p>
            <a:pPr lvl="1">
              <a:lnSpc>
                <a:spcPct val="120000"/>
              </a:lnSpc>
              <a:spcBef>
                <a:spcPts val="300"/>
              </a:spcBef>
            </a:pPr>
            <a:r>
              <a:rPr lang="en-US" sz="2000" dirty="0" smtClean="0">
                <a:solidFill>
                  <a:srgbClr val="000000"/>
                </a:solidFill>
                <a:latin typeface="Baskerville"/>
                <a:cs typeface="Baskerville"/>
              </a:rPr>
              <a:t>No post-processing</a:t>
            </a:r>
          </a:p>
          <a:p>
            <a:pPr lvl="1">
              <a:lnSpc>
                <a:spcPct val="120000"/>
              </a:lnSpc>
              <a:spcBef>
                <a:spcPts val="300"/>
              </a:spcBef>
            </a:pPr>
            <a:r>
              <a:rPr lang="en-US" sz="2000" dirty="0" smtClean="0">
                <a:solidFill>
                  <a:srgbClr val="000000"/>
                </a:solidFill>
                <a:latin typeface="Baskerville"/>
                <a:cs typeface="Baskerville"/>
              </a:rPr>
              <a:t>Playback : read from SD card, FEC decode, provide to </a:t>
            </a:r>
            <a:r>
              <a:rPr lang="en-US" sz="2000" dirty="0">
                <a:solidFill>
                  <a:srgbClr val="000000"/>
                </a:solidFill>
                <a:latin typeface="Baskerville"/>
                <a:cs typeface="Baskerville"/>
              </a:rPr>
              <a:t>the </a:t>
            </a:r>
            <a:r>
              <a:rPr lang="en-US" sz="2000" dirty="0" smtClean="0">
                <a:solidFill>
                  <a:srgbClr val="000000"/>
                </a:solidFill>
                <a:latin typeface="Baskerville"/>
                <a:cs typeface="Baskerville"/>
              </a:rPr>
              <a:t>application the relevant sub-blocks</a:t>
            </a:r>
          </a:p>
        </p:txBody>
      </p:sp>
      <p:sp>
        <p:nvSpPr>
          <p:cNvPr id="4" name="Foliennummernplatzhalter 3"/>
          <p:cNvSpPr>
            <a:spLocks noGrp="1"/>
          </p:cNvSpPr>
          <p:nvPr>
            <p:ph type="sldNum" sz="quarter" idx="4"/>
          </p:nvPr>
        </p:nvSpPr>
        <p:spPr/>
        <p:txBody>
          <a:bodyPr/>
          <a:lstStyle/>
          <a:p>
            <a:fld id="{D4EABEBA-CB0E-0E48-9AC1-74C7372C6EC6}" type="slidenum">
              <a:rPr lang="en-US" smtClean="0"/>
              <a:pPr/>
              <a:t>38</a:t>
            </a:fld>
            <a:endParaRPr lang="en-US" dirty="0"/>
          </a:p>
        </p:txBody>
      </p:sp>
    </p:spTree>
    <p:extLst>
      <p:ext uri="{BB962C8B-B14F-4D97-AF65-F5344CB8AC3E}">
        <p14:creationId xmlns:p14="http://schemas.microsoft.com/office/powerpoint/2010/main" val="532523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9965" y="82859"/>
            <a:ext cx="7984071" cy="767581"/>
          </a:xfrm>
        </p:spPr>
        <p:txBody>
          <a:bodyPr>
            <a:normAutofit/>
          </a:bodyPr>
          <a:lstStyle/>
          <a:p>
            <a:pPr algn="ctr"/>
            <a:r>
              <a:rPr lang="en-US" sz="2800" dirty="0" smtClean="0">
                <a:latin typeface="Baskerville"/>
                <a:cs typeface="Baskerville"/>
              </a:rPr>
              <a:t>Just-in-Time recovery demo</a:t>
            </a:r>
            <a:endParaRPr lang="en-US" sz="2800" b="1" dirty="0">
              <a:latin typeface="Baskerville"/>
              <a:cs typeface="Baskerville"/>
            </a:endParaRPr>
          </a:p>
        </p:txBody>
      </p:sp>
      <p:sp>
        <p:nvSpPr>
          <p:cNvPr id="3" name="Inhaltsplatzhalter 2"/>
          <p:cNvSpPr>
            <a:spLocks noGrp="1"/>
          </p:cNvSpPr>
          <p:nvPr>
            <p:ph idx="4294967295"/>
          </p:nvPr>
        </p:nvSpPr>
        <p:spPr>
          <a:xfrm>
            <a:off x="152400" y="825500"/>
            <a:ext cx="8839200" cy="5486400"/>
          </a:xfrm>
          <a:prstGeom prst="rect">
            <a:avLst/>
          </a:prstGeom>
        </p:spPr>
        <p:txBody>
          <a:bodyPr>
            <a:noAutofit/>
          </a:bodyPr>
          <a:lstStyle/>
          <a:p>
            <a:pPr>
              <a:lnSpc>
                <a:spcPct val="120000"/>
              </a:lnSpc>
              <a:spcBef>
                <a:spcPts val="300"/>
              </a:spcBef>
            </a:pPr>
            <a:r>
              <a:rPr lang="en-US" sz="2400" dirty="0" smtClean="0">
                <a:solidFill>
                  <a:srgbClr val="000000"/>
                </a:solidFill>
                <a:latin typeface="Baskerville"/>
                <a:cs typeface="Baskerville"/>
              </a:rPr>
              <a:t>Demonstrates</a:t>
            </a:r>
          </a:p>
          <a:p>
            <a:pPr lvl="1">
              <a:lnSpc>
                <a:spcPct val="120000"/>
              </a:lnSpc>
              <a:spcBef>
                <a:spcPts val="300"/>
              </a:spcBef>
            </a:pPr>
            <a:r>
              <a:rPr lang="en-US" sz="2000" dirty="0">
                <a:solidFill>
                  <a:srgbClr val="000000"/>
                </a:solidFill>
                <a:latin typeface="Baskerville"/>
                <a:cs typeface="Baskerville"/>
              </a:rPr>
              <a:t>Just-in</a:t>
            </a:r>
            <a:r>
              <a:rPr lang="en-US" sz="2000" dirty="0" smtClean="0">
                <a:solidFill>
                  <a:srgbClr val="000000"/>
                </a:solidFill>
                <a:latin typeface="Baskerville"/>
                <a:cs typeface="Baskerville"/>
              </a:rPr>
              <a:t>-Time recovery (importance of sub-blocking to support this)</a:t>
            </a:r>
          </a:p>
          <a:p>
            <a:pPr lvl="1">
              <a:lnSpc>
                <a:spcPct val="120000"/>
              </a:lnSpc>
              <a:spcBef>
                <a:spcPts val="300"/>
              </a:spcBef>
            </a:pPr>
            <a:r>
              <a:rPr lang="en-US" sz="2000" dirty="0">
                <a:solidFill>
                  <a:srgbClr val="000000"/>
                </a:solidFill>
                <a:latin typeface="Baskerville"/>
                <a:cs typeface="Baskerville"/>
              </a:rPr>
              <a:t>O</a:t>
            </a:r>
            <a:r>
              <a:rPr lang="en-US" sz="2000" dirty="0" smtClean="0">
                <a:solidFill>
                  <a:srgbClr val="000000"/>
                </a:solidFill>
                <a:latin typeface="Baskerville"/>
                <a:cs typeface="Baskerville"/>
              </a:rPr>
              <a:t>nly </a:t>
            </a:r>
            <a:r>
              <a:rPr lang="en-US" sz="2000" dirty="0">
                <a:solidFill>
                  <a:srgbClr val="000000"/>
                </a:solidFill>
                <a:latin typeface="Baskerville"/>
                <a:cs typeface="Baskerville"/>
              </a:rPr>
              <a:t>repair </a:t>
            </a:r>
            <a:r>
              <a:rPr lang="en-US" sz="2000" dirty="0" smtClean="0">
                <a:solidFill>
                  <a:srgbClr val="000000"/>
                </a:solidFill>
                <a:latin typeface="Baskerville"/>
                <a:cs typeface="Baskerville"/>
              </a:rPr>
              <a:t>symbols sent </a:t>
            </a:r>
            <a:r>
              <a:rPr lang="en-US" sz="2000" dirty="0">
                <a:solidFill>
                  <a:srgbClr val="000000"/>
                </a:solidFill>
                <a:latin typeface="Baskerville"/>
                <a:cs typeface="Baskerville"/>
              </a:rPr>
              <a:t>in the original </a:t>
            </a:r>
            <a:r>
              <a:rPr lang="en-US" sz="2000" dirty="0" err="1">
                <a:solidFill>
                  <a:srgbClr val="000000"/>
                </a:solidFill>
                <a:latin typeface="Baskerville"/>
                <a:cs typeface="Baskerville"/>
              </a:rPr>
              <a:t>eMBMS</a:t>
            </a:r>
            <a:r>
              <a:rPr lang="en-US" sz="2000" dirty="0">
                <a:solidFill>
                  <a:srgbClr val="000000"/>
                </a:solidFill>
                <a:latin typeface="Baskerville"/>
                <a:cs typeface="Baskerville"/>
              </a:rPr>
              <a:t> </a:t>
            </a:r>
            <a:r>
              <a:rPr lang="en-US" sz="2000" dirty="0" smtClean="0">
                <a:solidFill>
                  <a:srgbClr val="000000"/>
                </a:solidFill>
                <a:latin typeface="Baskerville"/>
                <a:cs typeface="Baskerville"/>
              </a:rPr>
              <a:t>session</a:t>
            </a:r>
            <a:endParaRPr lang="en-US" sz="2000" dirty="0">
              <a:solidFill>
                <a:srgbClr val="000000"/>
              </a:solidFill>
              <a:latin typeface="Baskerville"/>
              <a:cs typeface="Baskerville"/>
            </a:endParaRPr>
          </a:p>
          <a:p>
            <a:pPr lvl="2">
              <a:lnSpc>
                <a:spcPct val="120000"/>
              </a:lnSpc>
              <a:spcBef>
                <a:spcPts val="300"/>
              </a:spcBef>
            </a:pPr>
            <a:r>
              <a:rPr lang="en-US" sz="1800" dirty="0" smtClean="0">
                <a:solidFill>
                  <a:srgbClr val="000000"/>
                </a:solidFill>
                <a:latin typeface="Baskerville"/>
                <a:cs typeface="Baskerville"/>
              </a:rPr>
              <a:t>Provides ability to efficient combine with HTTP-based repair service</a:t>
            </a:r>
          </a:p>
          <a:p>
            <a:pPr lvl="2">
              <a:lnSpc>
                <a:spcPct val="120000"/>
              </a:lnSpc>
              <a:spcBef>
                <a:spcPts val="300"/>
              </a:spcBef>
            </a:pPr>
            <a:r>
              <a:rPr lang="en-US" sz="1800" dirty="0" smtClean="0">
                <a:solidFill>
                  <a:srgbClr val="000000"/>
                </a:solidFill>
                <a:latin typeface="Baskerville"/>
                <a:cs typeface="Baskerville"/>
              </a:rPr>
              <a:t>Provides ability to provide hybrid HTTP/</a:t>
            </a:r>
            <a:r>
              <a:rPr lang="en-US" sz="1800" dirty="0" err="1" smtClean="0">
                <a:solidFill>
                  <a:srgbClr val="000000"/>
                </a:solidFill>
                <a:latin typeface="Baskerville"/>
                <a:cs typeface="Baskerville"/>
              </a:rPr>
              <a:t>eMBMS</a:t>
            </a:r>
            <a:r>
              <a:rPr lang="en-US" sz="1800" dirty="0" smtClean="0">
                <a:solidFill>
                  <a:srgbClr val="000000"/>
                </a:solidFill>
                <a:latin typeface="Baskerville"/>
                <a:cs typeface="Baskerville"/>
              </a:rPr>
              <a:t> services</a:t>
            </a:r>
          </a:p>
          <a:p>
            <a:pPr>
              <a:lnSpc>
                <a:spcPct val="120000"/>
              </a:lnSpc>
              <a:spcBef>
                <a:spcPts val="300"/>
              </a:spcBef>
            </a:pPr>
            <a:r>
              <a:rPr lang="en-US" sz="2400" dirty="0" smtClean="0">
                <a:solidFill>
                  <a:srgbClr val="000000"/>
                </a:solidFill>
                <a:latin typeface="Baskerville"/>
                <a:cs typeface="Baskerville"/>
              </a:rPr>
              <a:t>Demo parameters</a:t>
            </a:r>
          </a:p>
          <a:p>
            <a:pPr lvl="1">
              <a:lnSpc>
                <a:spcPct val="120000"/>
              </a:lnSpc>
              <a:spcBef>
                <a:spcPts val="300"/>
              </a:spcBef>
            </a:pPr>
            <a:r>
              <a:rPr lang="en-US" sz="2000" dirty="0" smtClean="0">
                <a:solidFill>
                  <a:srgbClr val="000000"/>
                </a:solidFill>
                <a:latin typeface="Baskerville"/>
                <a:cs typeface="Baskerville"/>
              </a:rPr>
              <a:t>Elephant’s Dream </a:t>
            </a:r>
            <a:r>
              <a:rPr lang="en-US" sz="2000" dirty="0">
                <a:solidFill>
                  <a:srgbClr val="000000"/>
                </a:solidFill>
                <a:latin typeface="Baskerville"/>
                <a:cs typeface="Baskerville"/>
              </a:rPr>
              <a:t>– </a:t>
            </a:r>
            <a:r>
              <a:rPr lang="en-US" sz="2000" dirty="0" smtClean="0">
                <a:solidFill>
                  <a:srgbClr val="000000"/>
                </a:solidFill>
                <a:latin typeface="Baskerville"/>
                <a:cs typeface="Baskerville"/>
              </a:rPr>
              <a:t>91.3 MB </a:t>
            </a:r>
            <a:r>
              <a:rPr lang="en-US" sz="2000" dirty="0">
                <a:solidFill>
                  <a:srgbClr val="000000"/>
                </a:solidFill>
                <a:latin typeface="Baskerville"/>
                <a:cs typeface="Baskerville"/>
              </a:rPr>
              <a:t>file </a:t>
            </a:r>
            <a:endParaRPr lang="en-US" sz="2000" dirty="0" smtClean="0">
              <a:solidFill>
                <a:srgbClr val="000000"/>
              </a:solidFill>
              <a:latin typeface="Baskerville"/>
              <a:cs typeface="Baskerville"/>
            </a:endParaRPr>
          </a:p>
          <a:p>
            <a:pPr lvl="1">
              <a:lnSpc>
                <a:spcPct val="120000"/>
              </a:lnSpc>
              <a:spcBef>
                <a:spcPts val="300"/>
              </a:spcBef>
            </a:pPr>
            <a:r>
              <a:rPr lang="en-US" sz="2000" dirty="0">
                <a:solidFill>
                  <a:srgbClr val="000000"/>
                </a:solidFill>
                <a:latin typeface="Baskerville"/>
                <a:cs typeface="Baskerville"/>
              </a:rPr>
              <a:t>P</a:t>
            </a:r>
            <a:r>
              <a:rPr lang="en-US" sz="2000" dirty="0" smtClean="0">
                <a:solidFill>
                  <a:srgbClr val="000000"/>
                </a:solidFill>
                <a:latin typeface="Baskerville"/>
                <a:cs typeface="Baskerville"/>
              </a:rPr>
              <a:t>artitioned </a:t>
            </a:r>
            <a:r>
              <a:rPr lang="en-US" sz="2000" dirty="0">
                <a:solidFill>
                  <a:srgbClr val="000000"/>
                </a:solidFill>
                <a:latin typeface="Baskerville"/>
                <a:cs typeface="Baskerville"/>
              </a:rPr>
              <a:t>into </a:t>
            </a:r>
            <a:r>
              <a:rPr lang="en-US" sz="2000" dirty="0" smtClean="0">
                <a:solidFill>
                  <a:srgbClr val="000000"/>
                </a:solidFill>
                <a:latin typeface="Baskerville"/>
                <a:cs typeface="Baskerville"/>
              </a:rPr>
              <a:t>10 source blocks (each of size 9.13 MB)</a:t>
            </a:r>
          </a:p>
          <a:p>
            <a:pPr lvl="2">
              <a:lnSpc>
                <a:spcPct val="120000"/>
              </a:lnSpc>
              <a:spcBef>
                <a:spcPts val="300"/>
              </a:spcBef>
            </a:pPr>
            <a:r>
              <a:rPr lang="en-US" sz="1800" dirty="0" smtClean="0">
                <a:solidFill>
                  <a:srgbClr val="000000"/>
                </a:solidFill>
                <a:latin typeface="Baskerville"/>
                <a:cs typeface="Baskerville"/>
              </a:rPr>
              <a:t>Provides reasonable network efficiency</a:t>
            </a:r>
          </a:p>
          <a:p>
            <a:pPr lvl="1">
              <a:lnSpc>
                <a:spcPct val="120000"/>
              </a:lnSpc>
              <a:spcBef>
                <a:spcPts val="300"/>
              </a:spcBef>
            </a:pPr>
            <a:r>
              <a:rPr lang="en-US" sz="2000" dirty="0" smtClean="0">
                <a:solidFill>
                  <a:srgbClr val="000000"/>
                </a:solidFill>
                <a:latin typeface="Baskerville"/>
                <a:cs typeface="Baskerville"/>
              </a:rPr>
              <a:t>Each source block is partitioned into 41 sub-blocks (each of size 223 KB)</a:t>
            </a:r>
          </a:p>
          <a:p>
            <a:pPr lvl="2">
              <a:lnSpc>
                <a:spcPct val="120000"/>
              </a:lnSpc>
              <a:spcBef>
                <a:spcPts val="300"/>
              </a:spcBef>
            </a:pPr>
            <a:r>
              <a:rPr lang="en-US" sz="1800" dirty="0" smtClean="0">
                <a:solidFill>
                  <a:srgbClr val="000000"/>
                </a:solidFill>
                <a:latin typeface="Baskerville"/>
                <a:cs typeface="Baskerville"/>
              </a:rPr>
              <a:t>Read encoded data </a:t>
            </a:r>
            <a:r>
              <a:rPr lang="en-US" sz="1800" dirty="0">
                <a:solidFill>
                  <a:srgbClr val="000000"/>
                </a:solidFill>
                <a:latin typeface="Baskerville"/>
                <a:cs typeface="Baskerville"/>
              </a:rPr>
              <a:t>from SD card and </a:t>
            </a:r>
            <a:r>
              <a:rPr lang="en-US" sz="1800" dirty="0" smtClean="0">
                <a:solidFill>
                  <a:srgbClr val="000000"/>
                </a:solidFill>
                <a:latin typeface="Baskerville"/>
                <a:cs typeface="Baskerville"/>
              </a:rPr>
              <a:t>decode sub-block when requested by app</a:t>
            </a:r>
          </a:p>
          <a:p>
            <a:pPr lvl="1">
              <a:lnSpc>
                <a:spcPct val="120000"/>
              </a:lnSpc>
              <a:spcBef>
                <a:spcPts val="300"/>
              </a:spcBef>
            </a:pPr>
            <a:r>
              <a:rPr lang="en-US" sz="2000" dirty="0" smtClean="0">
                <a:solidFill>
                  <a:srgbClr val="000000"/>
                </a:solidFill>
                <a:latin typeface="Baskerville"/>
                <a:cs typeface="Baskerville"/>
              </a:rPr>
              <a:t>Original </a:t>
            </a:r>
            <a:r>
              <a:rPr lang="en-US" sz="2000" dirty="0" err="1" smtClean="0">
                <a:solidFill>
                  <a:srgbClr val="000000"/>
                </a:solidFill>
                <a:latin typeface="Baskerville"/>
                <a:cs typeface="Baskerville"/>
              </a:rPr>
              <a:t>eMBMS</a:t>
            </a:r>
            <a:r>
              <a:rPr lang="en-US" sz="2000" dirty="0" smtClean="0">
                <a:solidFill>
                  <a:srgbClr val="000000"/>
                </a:solidFill>
                <a:latin typeface="Baskerville"/>
                <a:cs typeface="Baskerville"/>
              </a:rPr>
              <a:t> session</a:t>
            </a:r>
          </a:p>
          <a:p>
            <a:pPr lvl="2">
              <a:lnSpc>
                <a:spcPct val="120000"/>
              </a:lnSpc>
              <a:spcBef>
                <a:spcPts val="300"/>
              </a:spcBef>
            </a:pPr>
            <a:r>
              <a:rPr lang="en-US" sz="1800" dirty="0" smtClean="0">
                <a:solidFill>
                  <a:srgbClr val="000000"/>
                </a:solidFill>
                <a:latin typeface="Baskerville"/>
                <a:cs typeface="Baskerville"/>
              </a:rPr>
              <a:t>Transmit repair symbols only</a:t>
            </a:r>
          </a:p>
          <a:p>
            <a:pPr lvl="2">
              <a:lnSpc>
                <a:spcPct val="120000"/>
              </a:lnSpc>
              <a:spcBef>
                <a:spcPts val="300"/>
              </a:spcBef>
            </a:pPr>
            <a:r>
              <a:rPr lang="en-US" sz="1800" dirty="0" smtClean="0">
                <a:solidFill>
                  <a:srgbClr val="000000"/>
                </a:solidFill>
                <a:latin typeface="Baskerville"/>
                <a:cs typeface="Baskerville"/>
              </a:rPr>
              <a:t>20% packet loss according to Markov model applied before reception</a:t>
            </a:r>
          </a:p>
        </p:txBody>
      </p:sp>
      <p:sp>
        <p:nvSpPr>
          <p:cNvPr id="4" name="Foliennummernplatzhalter 3"/>
          <p:cNvSpPr>
            <a:spLocks noGrp="1"/>
          </p:cNvSpPr>
          <p:nvPr>
            <p:ph type="sldNum" sz="quarter" idx="4"/>
          </p:nvPr>
        </p:nvSpPr>
        <p:spPr/>
        <p:txBody>
          <a:bodyPr/>
          <a:lstStyle/>
          <a:p>
            <a:fld id="{D4EABEBA-CB0E-0E48-9AC1-74C7372C6EC6}" type="slidenum">
              <a:rPr lang="en-US" smtClean="0"/>
              <a:pPr/>
              <a:t>39</a:t>
            </a:fld>
            <a:endParaRPr lang="en-US" dirty="0"/>
          </a:p>
        </p:txBody>
      </p:sp>
    </p:spTree>
    <p:extLst>
      <p:ext uri="{BB962C8B-B14F-4D97-AF65-F5344CB8AC3E}">
        <p14:creationId xmlns:p14="http://schemas.microsoft.com/office/powerpoint/2010/main" val="7392513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85800" y="136062"/>
            <a:ext cx="7772400" cy="685800"/>
          </a:xfrm>
        </p:spPr>
        <p:txBody>
          <a:bodyPr>
            <a:noAutofit/>
          </a:bodyPr>
          <a:lstStyle/>
          <a:p>
            <a:pPr algn="ctr"/>
            <a:r>
              <a:rPr lang="en-US" sz="2800" dirty="0" smtClean="0">
                <a:latin typeface="Baskerville"/>
                <a:cs typeface="Baskerville"/>
              </a:rPr>
              <a:t>Relevant Technical Criteria</a:t>
            </a:r>
          </a:p>
        </p:txBody>
      </p:sp>
      <p:sp>
        <p:nvSpPr>
          <p:cNvPr id="3075" name="Content Placeholder 2"/>
          <p:cNvSpPr>
            <a:spLocks noGrp="1"/>
          </p:cNvSpPr>
          <p:nvPr>
            <p:ph idx="4294967295"/>
          </p:nvPr>
        </p:nvSpPr>
        <p:spPr>
          <a:xfrm>
            <a:off x="228600" y="914400"/>
            <a:ext cx="8686800" cy="5486400"/>
          </a:xfrm>
          <a:prstGeom prst="rect">
            <a:avLst/>
          </a:prstGeom>
        </p:spPr>
        <p:txBody>
          <a:bodyPr>
            <a:normAutofit fontScale="92500" lnSpcReduction="20000"/>
          </a:bodyPr>
          <a:lstStyle/>
          <a:p>
            <a:pPr marL="400050"/>
            <a:r>
              <a:rPr lang="en-US" sz="2400" dirty="0" smtClean="0">
                <a:solidFill>
                  <a:srgbClr val="000000"/>
                </a:solidFill>
                <a:latin typeface="Baskerville"/>
                <a:cs typeface="Baskerville"/>
              </a:rPr>
              <a:t>Main Performance Metrics</a:t>
            </a:r>
          </a:p>
          <a:p>
            <a:pPr marL="800100" lvl="1"/>
            <a:r>
              <a:rPr lang="en-US" sz="2200" dirty="0" smtClean="0">
                <a:solidFill>
                  <a:srgbClr val="000000"/>
                </a:solidFill>
                <a:latin typeface="Baskerville"/>
                <a:cs typeface="Baskerville"/>
              </a:rPr>
              <a:t>Transmission and Reception Overhead</a:t>
            </a:r>
          </a:p>
          <a:p>
            <a:pPr marL="1200150" lvl="2"/>
            <a:r>
              <a:rPr lang="en-US" sz="2000" dirty="0">
                <a:latin typeface="Baskerville"/>
                <a:cs typeface="Baskerville"/>
              </a:rPr>
              <a:t>Rigorous </a:t>
            </a:r>
            <a:r>
              <a:rPr lang="en-US" sz="2000" dirty="0" smtClean="0">
                <a:latin typeface="Baskerville"/>
                <a:cs typeface="Baskerville"/>
              </a:rPr>
              <a:t>simulation framework with LTE test cases =&gt; see TR26.947</a:t>
            </a:r>
          </a:p>
          <a:p>
            <a:pPr marL="1200150" lvl="2"/>
            <a:r>
              <a:rPr lang="en-US" sz="2000" dirty="0" smtClean="0">
                <a:latin typeface="Baskerville"/>
                <a:cs typeface="Baskerville"/>
              </a:rPr>
              <a:t>Overhead </a:t>
            </a:r>
            <a:r>
              <a:rPr lang="en-US" sz="2000" dirty="0">
                <a:latin typeface="Baskerville"/>
                <a:cs typeface="Baskerville"/>
              </a:rPr>
              <a:t>performance for the codes are non-distinguishable when using comparable source block </a:t>
            </a:r>
            <a:r>
              <a:rPr lang="en-US" sz="2000" dirty="0" smtClean="0">
                <a:latin typeface="Baskerville"/>
                <a:cs typeface="Baskerville"/>
              </a:rPr>
              <a:t>sizes (some codes may require multiple symbols per packet for small source blocks, e.g. RFC5053 &amp; LDPC) </a:t>
            </a:r>
            <a:endParaRPr lang="en-US" sz="2200" dirty="0" smtClean="0">
              <a:solidFill>
                <a:srgbClr val="000000"/>
              </a:solidFill>
              <a:latin typeface="Baskerville"/>
              <a:cs typeface="Baskerville"/>
            </a:endParaRPr>
          </a:p>
          <a:p>
            <a:pPr marL="800100" lvl="1"/>
            <a:r>
              <a:rPr lang="en-US" sz="2200" dirty="0" smtClean="0">
                <a:solidFill>
                  <a:srgbClr val="000000"/>
                </a:solidFill>
                <a:latin typeface="Baskerville"/>
                <a:cs typeface="Baskerville"/>
              </a:rPr>
              <a:t>Required Decoding Memory and Decoding Speed</a:t>
            </a:r>
          </a:p>
          <a:p>
            <a:pPr marL="1200150" lvl="2"/>
            <a:r>
              <a:rPr lang="en-US" sz="2000" dirty="0">
                <a:latin typeface="Baskerville"/>
                <a:cs typeface="Baskerville"/>
              </a:rPr>
              <a:t>Rigorous evaluation framework </a:t>
            </a:r>
            <a:r>
              <a:rPr lang="en-US" sz="2000" dirty="0" smtClean="0">
                <a:latin typeface="Baskerville"/>
                <a:cs typeface="Baskerville"/>
              </a:rPr>
              <a:t>based on Galaxy S2 =&gt; see TR26.947</a:t>
            </a:r>
          </a:p>
          <a:p>
            <a:pPr marL="1200150" lvl="2"/>
            <a:r>
              <a:rPr lang="en-US" sz="2000" dirty="0">
                <a:latin typeface="Baskerville"/>
                <a:cs typeface="Baskerville"/>
              </a:rPr>
              <a:t>Verification procedures done, </a:t>
            </a:r>
            <a:r>
              <a:rPr lang="en-US" sz="2000" dirty="0" smtClean="0">
                <a:latin typeface="Baskerville"/>
                <a:cs typeface="Baskerville"/>
              </a:rPr>
              <a:t>results documented </a:t>
            </a:r>
            <a:r>
              <a:rPr lang="en-US" sz="2000" dirty="0">
                <a:latin typeface="Baskerville"/>
                <a:cs typeface="Baskerville"/>
              </a:rPr>
              <a:t>in S4-121460</a:t>
            </a:r>
          </a:p>
          <a:p>
            <a:pPr marL="1200150" lvl="2"/>
            <a:r>
              <a:rPr lang="en-US" sz="2000" dirty="0" smtClean="0">
                <a:latin typeface="Baskerville"/>
                <a:cs typeface="Baskerville"/>
              </a:rPr>
              <a:t>Selected relevant results on the next slide</a:t>
            </a:r>
          </a:p>
          <a:p>
            <a:pPr marL="800100" lvl="1"/>
            <a:r>
              <a:rPr lang="en-US" sz="2200" dirty="0" smtClean="0">
                <a:solidFill>
                  <a:srgbClr val="000000"/>
                </a:solidFill>
                <a:latin typeface="Baskerville"/>
                <a:cs typeface="Baskerville"/>
              </a:rPr>
              <a:t>Comprehensive results, but some proponents customized their code parameters for each individual test case to achieve competitive results</a:t>
            </a:r>
            <a:endParaRPr lang="en-US" sz="3000" dirty="0">
              <a:solidFill>
                <a:srgbClr val="4D4D4D"/>
              </a:solidFill>
              <a:latin typeface="Baskerville"/>
              <a:cs typeface="Baskerville"/>
            </a:endParaRPr>
          </a:p>
          <a:p>
            <a:pPr marL="400050"/>
            <a:r>
              <a:rPr lang="en-US" sz="2400" dirty="0">
                <a:solidFill>
                  <a:srgbClr val="000000"/>
                </a:solidFill>
                <a:latin typeface="Baskerville"/>
                <a:cs typeface="Baskerville"/>
              </a:rPr>
              <a:t>Additional Relevant </a:t>
            </a:r>
            <a:r>
              <a:rPr lang="en-US" sz="2400" dirty="0" smtClean="0">
                <a:solidFill>
                  <a:srgbClr val="000000"/>
                </a:solidFill>
                <a:latin typeface="Baskerville"/>
                <a:cs typeface="Baskerville"/>
              </a:rPr>
              <a:t>Technical Criteria</a:t>
            </a:r>
          </a:p>
          <a:p>
            <a:pPr marL="800100" lvl="1"/>
            <a:r>
              <a:rPr lang="en-US" sz="2200" dirty="0" smtClean="0">
                <a:solidFill>
                  <a:srgbClr val="000000"/>
                </a:solidFill>
                <a:latin typeface="Baskerville"/>
                <a:cs typeface="Baskerville"/>
              </a:rPr>
              <a:t>Robustness and simplicity for many deployment scenarios</a:t>
            </a:r>
          </a:p>
          <a:p>
            <a:pPr marL="800100" lvl="1"/>
            <a:r>
              <a:rPr lang="en-US" sz="2200" dirty="0" smtClean="0">
                <a:solidFill>
                  <a:srgbClr val="000000"/>
                </a:solidFill>
                <a:latin typeface="Baskerville"/>
                <a:cs typeface="Baskerville"/>
              </a:rPr>
              <a:t>Operational and deployment complexity</a:t>
            </a:r>
          </a:p>
          <a:p>
            <a:pPr marL="800100" lvl="1"/>
            <a:r>
              <a:rPr lang="en-US" sz="2200" dirty="0" smtClean="0">
                <a:solidFill>
                  <a:srgbClr val="000000"/>
                </a:solidFill>
                <a:latin typeface="Baskerville"/>
                <a:cs typeface="Baskerville"/>
              </a:rPr>
              <a:t>Amount of necessary testing for </a:t>
            </a:r>
            <a:r>
              <a:rPr lang="en-US" sz="2200" dirty="0" err="1" smtClean="0">
                <a:solidFill>
                  <a:srgbClr val="000000"/>
                </a:solidFill>
                <a:latin typeface="Baskerville"/>
                <a:cs typeface="Baskerville"/>
              </a:rPr>
              <a:t>interop</a:t>
            </a:r>
            <a:r>
              <a:rPr lang="en-US" sz="2200" dirty="0" smtClean="0">
                <a:solidFill>
                  <a:srgbClr val="000000"/>
                </a:solidFill>
                <a:latin typeface="Baskerville"/>
                <a:cs typeface="Baskerville"/>
              </a:rPr>
              <a:t> and deployment</a:t>
            </a:r>
          </a:p>
          <a:p>
            <a:pPr marL="800100" lvl="1"/>
            <a:r>
              <a:rPr lang="en-US" sz="2200" dirty="0" smtClean="0">
                <a:solidFill>
                  <a:srgbClr val="000000"/>
                </a:solidFill>
                <a:latin typeface="Baskerville"/>
                <a:cs typeface="Baskerville"/>
              </a:rPr>
              <a:t>Flexibility and versatility in the deployment</a:t>
            </a:r>
          </a:p>
          <a:p>
            <a:pPr marL="800100" lvl="1"/>
            <a:r>
              <a:rPr lang="en-US" sz="2200" dirty="0" smtClean="0">
                <a:solidFill>
                  <a:srgbClr val="000000"/>
                </a:solidFill>
                <a:latin typeface="Baskerville"/>
                <a:cs typeface="Baskerville"/>
              </a:rPr>
              <a:t>Applicability </a:t>
            </a:r>
            <a:r>
              <a:rPr lang="en-US" sz="2200" dirty="0">
                <a:solidFill>
                  <a:srgbClr val="000000"/>
                </a:solidFill>
                <a:latin typeface="Baskerville"/>
                <a:cs typeface="Baskerville"/>
              </a:rPr>
              <a:t>to future use </a:t>
            </a:r>
            <a:r>
              <a:rPr lang="en-US" sz="2200" dirty="0" smtClean="0">
                <a:solidFill>
                  <a:srgbClr val="000000"/>
                </a:solidFill>
                <a:latin typeface="Baskerville"/>
                <a:cs typeface="Baskerville"/>
              </a:rPr>
              <a:t>cases</a:t>
            </a:r>
            <a:endParaRPr lang="en-US" sz="2200" dirty="0">
              <a:solidFill>
                <a:srgbClr val="000000"/>
              </a:solidFill>
              <a:latin typeface="Baskerville"/>
              <a:cs typeface="Baskerville"/>
            </a:endParaRPr>
          </a:p>
        </p:txBody>
      </p:sp>
      <p:sp>
        <p:nvSpPr>
          <p:cNvPr id="2" name="Foliennummernplatzhalter 1"/>
          <p:cNvSpPr>
            <a:spLocks noGrp="1"/>
          </p:cNvSpPr>
          <p:nvPr>
            <p:ph type="sldNum" sz="quarter" idx="4"/>
          </p:nvPr>
        </p:nvSpPr>
        <p:spPr/>
        <p:txBody>
          <a:bodyPr/>
          <a:lstStyle/>
          <a:p>
            <a:fld id="{D4EABEBA-CB0E-0E48-9AC1-74C7372C6EC6}" type="slidenum">
              <a:rPr lang="en-US" smtClean="0"/>
              <a:pPr/>
              <a:t>4</a:t>
            </a:fld>
            <a:endParaRPr lang="en-US" dirty="0"/>
          </a:p>
        </p:txBody>
      </p:sp>
    </p:spTree>
    <p:extLst>
      <p:ext uri="{BB962C8B-B14F-4D97-AF65-F5344CB8AC3E}">
        <p14:creationId xmlns:p14="http://schemas.microsoft.com/office/powerpoint/2010/main" val="3036121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latin typeface="Baskerville"/>
                <a:cs typeface="Baskerville"/>
              </a:rPr>
              <a:t>Single Symbol per Packet</a:t>
            </a:r>
            <a:endParaRPr lang="en-US" dirty="0"/>
          </a:p>
        </p:txBody>
      </p:sp>
    </p:spTree>
    <p:extLst>
      <p:ext uri="{BB962C8B-B14F-4D97-AF65-F5344CB8AC3E}">
        <p14:creationId xmlns:p14="http://schemas.microsoft.com/office/powerpoint/2010/main" val="1502124052"/>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76300" y="121554"/>
            <a:ext cx="7391400" cy="685800"/>
          </a:xfrm>
        </p:spPr>
        <p:txBody>
          <a:bodyPr>
            <a:normAutofit/>
          </a:bodyPr>
          <a:lstStyle/>
          <a:p>
            <a:pPr algn="ctr"/>
            <a:r>
              <a:rPr lang="en-US" sz="2800" dirty="0" smtClean="0">
                <a:latin typeface="Baskerville"/>
                <a:cs typeface="Baskerville"/>
              </a:rPr>
              <a:t>Multiple symbols per packet discussion</a:t>
            </a:r>
            <a:endParaRPr lang="en-US" sz="2800" dirty="0">
              <a:latin typeface="Baskerville"/>
              <a:cs typeface="Baskerville"/>
            </a:endParaRPr>
          </a:p>
        </p:txBody>
      </p:sp>
      <p:sp>
        <p:nvSpPr>
          <p:cNvPr id="3" name="Inhaltsplatzhalter 2"/>
          <p:cNvSpPr>
            <a:spLocks noGrp="1"/>
          </p:cNvSpPr>
          <p:nvPr>
            <p:ph idx="4294967295"/>
          </p:nvPr>
        </p:nvSpPr>
        <p:spPr>
          <a:xfrm>
            <a:off x="228600" y="914400"/>
            <a:ext cx="8686800" cy="5486400"/>
          </a:xfrm>
          <a:prstGeom prst="rect">
            <a:avLst/>
          </a:prstGeom>
        </p:spPr>
        <p:txBody>
          <a:bodyPr>
            <a:normAutofit/>
          </a:bodyPr>
          <a:lstStyle/>
          <a:p>
            <a:pPr>
              <a:lnSpc>
                <a:spcPct val="110000"/>
              </a:lnSpc>
              <a:spcBef>
                <a:spcPts val="300"/>
              </a:spcBef>
            </a:pPr>
            <a:endParaRPr lang="en-US" dirty="0" smtClean="0">
              <a:solidFill>
                <a:srgbClr val="000000"/>
              </a:solidFill>
              <a:latin typeface="Baskerville"/>
              <a:cs typeface="Baskerville"/>
            </a:endParaRPr>
          </a:p>
          <a:p>
            <a:pPr>
              <a:lnSpc>
                <a:spcPct val="110000"/>
              </a:lnSpc>
              <a:spcBef>
                <a:spcPts val="300"/>
              </a:spcBef>
            </a:pPr>
            <a:r>
              <a:rPr lang="en-US" dirty="0" smtClean="0">
                <a:solidFill>
                  <a:srgbClr val="000000"/>
                </a:solidFill>
                <a:latin typeface="Baskerville"/>
                <a:cs typeface="Baskerville"/>
              </a:rPr>
              <a:t>Always one symbol per packet for RFC 6330</a:t>
            </a:r>
          </a:p>
          <a:p>
            <a:pPr lvl="1">
              <a:lnSpc>
                <a:spcPct val="110000"/>
              </a:lnSpc>
              <a:spcBef>
                <a:spcPts val="300"/>
              </a:spcBef>
            </a:pPr>
            <a:r>
              <a:rPr lang="en-US" dirty="0" smtClean="0">
                <a:solidFill>
                  <a:srgbClr val="000000"/>
                </a:solidFill>
                <a:latin typeface="Baskerville"/>
                <a:cs typeface="Baskerville"/>
              </a:rPr>
              <a:t>Independent of source block size</a:t>
            </a:r>
          </a:p>
          <a:p>
            <a:pPr>
              <a:lnSpc>
                <a:spcPct val="110000"/>
              </a:lnSpc>
              <a:spcBef>
                <a:spcPts val="300"/>
              </a:spcBef>
            </a:pPr>
            <a:r>
              <a:rPr lang="en-US" dirty="0" smtClean="0">
                <a:solidFill>
                  <a:srgbClr val="000000"/>
                </a:solidFill>
                <a:latin typeface="Baskerville"/>
                <a:cs typeface="Baskerville"/>
              </a:rPr>
              <a:t>Multiple symbols per packet for RFC 5053</a:t>
            </a:r>
          </a:p>
          <a:p>
            <a:pPr lvl="1">
              <a:lnSpc>
                <a:spcPct val="110000"/>
              </a:lnSpc>
              <a:spcBef>
                <a:spcPts val="300"/>
              </a:spcBef>
            </a:pPr>
            <a:r>
              <a:rPr lang="en-US" dirty="0">
                <a:solidFill>
                  <a:srgbClr val="000000"/>
                </a:solidFill>
                <a:latin typeface="Baskerville"/>
                <a:cs typeface="Baskerville"/>
              </a:rPr>
              <a:t>Number of symbols per packet depends on the source block </a:t>
            </a:r>
            <a:r>
              <a:rPr lang="en-US" dirty="0" smtClean="0">
                <a:solidFill>
                  <a:srgbClr val="000000"/>
                </a:solidFill>
                <a:latin typeface="Baskerville"/>
                <a:cs typeface="Baskerville"/>
              </a:rPr>
              <a:t>size</a:t>
            </a:r>
            <a:endParaRPr lang="en-US" dirty="0">
              <a:solidFill>
                <a:srgbClr val="000000"/>
              </a:solidFill>
              <a:latin typeface="Baskerville"/>
              <a:cs typeface="Baskerville"/>
            </a:endParaRPr>
          </a:p>
          <a:p>
            <a:pPr lvl="1">
              <a:lnSpc>
                <a:spcPct val="110000"/>
              </a:lnSpc>
              <a:spcBef>
                <a:spcPts val="300"/>
              </a:spcBef>
            </a:pPr>
            <a:r>
              <a:rPr lang="en-US" dirty="0" smtClean="0">
                <a:solidFill>
                  <a:srgbClr val="000000"/>
                </a:solidFill>
                <a:latin typeface="Baskerville"/>
                <a:cs typeface="Baskerville"/>
              </a:rPr>
              <a:t>Causes </a:t>
            </a:r>
            <a:r>
              <a:rPr lang="en-US" dirty="0">
                <a:solidFill>
                  <a:srgbClr val="000000"/>
                </a:solidFill>
                <a:latin typeface="Baskerville"/>
                <a:cs typeface="Baskerville"/>
              </a:rPr>
              <a:t>multiple issues with current and future use </a:t>
            </a:r>
            <a:r>
              <a:rPr lang="en-US" dirty="0" smtClean="0">
                <a:solidFill>
                  <a:srgbClr val="000000"/>
                </a:solidFill>
                <a:latin typeface="Baskerville"/>
                <a:cs typeface="Baskerville"/>
              </a:rPr>
              <a:t>cases</a:t>
            </a:r>
            <a:endParaRPr lang="en-US" dirty="0">
              <a:solidFill>
                <a:srgbClr val="000000"/>
              </a:solidFill>
              <a:latin typeface="Baskerville"/>
              <a:cs typeface="Baskerville"/>
            </a:endParaRPr>
          </a:p>
          <a:p>
            <a:pPr>
              <a:lnSpc>
                <a:spcPct val="110000"/>
              </a:lnSpc>
              <a:spcBef>
                <a:spcPts val="300"/>
              </a:spcBef>
            </a:pPr>
            <a:r>
              <a:rPr lang="en-US" dirty="0" smtClean="0">
                <a:solidFill>
                  <a:srgbClr val="000000"/>
                </a:solidFill>
                <a:latin typeface="Baskerville"/>
                <a:cs typeface="Baskerville"/>
              </a:rPr>
              <a:t>Multiple codes and multiple symbols per packet for RS+LDPC</a:t>
            </a:r>
          </a:p>
          <a:p>
            <a:pPr lvl="1">
              <a:lnSpc>
                <a:spcPct val="110000"/>
              </a:lnSpc>
              <a:spcBef>
                <a:spcPts val="300"/>
              </a:spcBef>
            </a:pPr>
            <a:r>
              <a:rPr lang="en-US" dirty="0" smtClean="0">
                <a:solidFill>
                  <a:srgbClr val="000000"/>
                </a:solidFill>
                <a:latin typeface="Baskerville"/>
                <a:cs typeface="Baskerville"/>
              </a:rPr>
              <a:t>Which code to use depends on source block size</a:t>
            </a:r>
          </a:p>
          <a:p>
            <a:pPr lvl="1">
              <a:lnSpc>
                <a:spcPct val="110000"/>
              </a:lnSpc>
              <a:spcBef>
                <a:spcPts val="300"/>
              </a:spcBef>
            </a:pPr>
            <a:r>
              <a:rPr lang="en-US" dirty="0" smtClean="0">
                <a:solidFill>
                  <a:srgbClr val="000000"/>
                </a:solidFill>
                <a:latin typeface="Baskerville"/>
                <a:cs typeface="Baskerville"/>
              </a:rPr>
              <a:t>Number of symbols per packet depends on the source block size</a:t>
            </a:r>
          </a:p>
          <a:p>
            <a:pPr lvl="1">
              <a:lnSpc>
                <a:spcPct val="110000"/>
              </a:lnSpc>
              <a:spcBef>
                <a:spcPts val="300"/>
              </a:spcBef>
            </a:pPr>
            <a:r>
              <a:rPr lang="en-US" dirty="0" smtClean="0">
                <a:solidFill>
                  <a:srgbClr val="000000"/>
                </a:solidFill>
                <a:latin typeface="Baskerville"/>
                <a:cs typeface="Baskerville"/>
              </a:rPr>
              <a:t>Causes multiple issues with current and future use cases</a:t>
            </a:r>
          </a:p>
          <a:p>
            <a:pPr lvl="1">
              <a:lnSpc>
                <a:spcPct val="110000"/>
              </a:lnSpc>
              <a:spcBef>
                <a:spcPts val="300"/>
              </a:spcBef>
            </a:pPr>
            <a:endParaRPr lang="en-US" dirty="0" smtClean="0">
              <a:solidFill>
                <a:srgbClr val="000000"/>
              </a:solidFill>
              <a:latin typeface="Baskerville"/>
              <a:cs typeface="Baskerville"/>
            </a:endParaRPr>
          </a:p>
          <a:p>
            <a:pPr marL="914400" lvl="2" indent="0">
              <a:lnSpc>
                <a:spcPct val="110000"/>
              </a:lnSpc>
              <a:spcBef>
                <a:spcPts val="300"/>
              </a:spcBef>
              <a:buNone/>
            </a:pPr>
            <a:endParaRPr lang="en-US" dirty="0">
              <a:solidFill>
                <a:srgbClr val="000000"/>
              </a:solidFill>
              <a:latin typeface="Baskerville"/>
              <a:cs typeface="Baskerville"/>
            </a:endParaRPr>
          </a:p>
        </p:txBody>
      </p:sp>
      <p:sp>
        <p:nvSpPr>
          <p:cNvPr id="4" name="Foliennummernplatzhalter 3"/>
          <p:cNvSpPr>
            <a:spLocks noGrp="1"/>
          </p:cNvSpPr>
          <p:nvPr>
            <p:ph type="sldNum" sz="quarter" idx="4"/>
          </p:nvPr>
        </p:nvSpPr>
        <p:spPr/>
        <p:txBody>
          <a:bodyPr/>
          <a:lstStyle/>
          <a:p>
            <a:fld id="{D4EABEBA-CB0E-0E48-9AC1-74C7372C6EC6}" type="slidenum">
              <a:rPr lang="en-US" smtClean="0"/>
              <a:pPr/>
              <a:t>41</a:t>
            </a:fld>
            <a:endParaRPr lang="en-US" dirty="0"/>
          </a:p>
        </p:txBody>
      </p:sp>
    </p:spTree>
    <p:extLst>
      <p:ext uri="{BB962C8B-B14F-4D97-AF65-F5344CB8AC3E}">
        <p14:creationId xmlns:p14="http://schemas.microsoft.com/office/powerpoint/2010/main" val="3919660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a:xfrm>
            <a:off x="733425" y="269875"/>
            <a:ext cx="7677150" cy="446088"/>
          </a:xfrm>
        </p:spPr>
        <p:txBody>
          <a:bodyPr>
            <a:noAutofit/>
          </a:bodyPr>
          <a:lstStyle/>
          <a:p>
            <a:pPr algn="ctr"/>
            <a:r>
              <a:rPr lang="en-US" sz="2800" b="0" dirty="0" smtClean="0">
                <a:latin typeface="Baskerville"/>
                <a:cs typeface="Baskerville"/>
              </a:rPr>
              <a:t>DASH/FLUTE streaming</a:t>
            </a:r>
          </a:p>
        </p:txBody>
      </p:sp>
      <p:sp>
        <p:nvSpPr>
          <p:cNvPr id="7" name="Content Placeholder 2"/>
          <p:cNvSpPr>
            <a:spLocks noGrp="1"/>
          </p:cNvSpPr>
          <p:nvPr>
            <p:ph idx="4294967295"/>
          </p:nvPr>
        </p:nvSpPr>
        <p:spPr>
          <a:xfrm>
            <a:off x="228600" y="990600"/>
            <a:ext cx="4495800" cy="5334000"/>
          </a:xfrm>
          <a:prstGeom prst="rect">
            <a:avLst/>
          </a:prstGeom>
        </p:spPr>
        <p:txBody>
          <a:bodyPr/>
          <a:lstStyle/>
          <a:p>
            <a:pPr marL="228600" lvl="1" indent="-228600">
              <a:spcBef>
                <a:spcPts val="600"/>
              </a:spcBef>
              <a:buNone/>
            </a:pPr>
            <a:r>
              <a:rPr lang="en-US" sz="2400" dirty="0" smtClean="0">
                <a:solidFill>
                  <a:srgbClr val="000000"/>
                </a:solidFill>
                <a:latin typeface="Baskerville"/>
                <a:cs typeface="Baskerville"/>
              </a:rPr>
              <a:t>Multiple symbol packet derivation</a:t>
            </a:r>
          </a:p>
          <a:p>
            <a:pPr marL="681038" lvl="2" indent="-228600">
              <a:spcBef>
                <a:spcPts val="600"/>
              </a:spcBef>
            </a:pPr>
            <a:r>
              <a:rPr lang="en-US" sz="2000" dirty="0" smtClean="0">
                <a:solidFill>
                  <a:srgbClr val="000000"/>
                </a:solidFill>
                <a:latin typeface="Baskerville"/>
                <a:cs typeface="Baskerville"/>
              </a:rPr>
              <a:t>Set desired packet size</a:t>
            </a:r>
          </a:p>
          <a:p>
            <a:pPr marL="681038" lvl="2" indent="-228600">
              <a:spcBef>
                <a:spcPts val="600"/>
              </a:spcBef>
            </a:pPr>
            <a:r>
              <a:rPr lang="en-US" sz="2000" dirty="0" smtClean="0">
                <a:solidFill>
                  <a:srgbClr val="000000"/>
                </a:solidFill>
                <a:latin typeface="Baskerville"/>
                <a:cs typeface="Baskerville"/>
              </a:rPr>
              <a:t>Varying number of symbols per packet depending on file size</a:t>
            </a:r>
          </a:p>
          <a:p>
            <a:pPr marL="681038" lvl="2" indent="-228600">
              <a:spcBef>
                <a:spcPts val="600"/>
              </a:spcBef>
            </a:pPr>
            <a:r>
              <a:rPr lang="en-US" sz="2000" dirty="0" smtClean="0">
                <a:solidFill>
                  <a:srgbClr val="000000"/>
                </a:solidFill>
                <a:latin typeface="Baskerville"/>
                <a:cs typeface="Baskerville"/>
              </a:rPr>
              <a:t>Packet size &lt;= desired size</a:t>
            </a:r>
          </a:p>
          <a:p>
            <a:pPr marL="228600" lvl="1" indent="-228600">
              <a:spcBef>
                <a:spcPts val="600"/>
              </a:spcBef>
              <a:buNone/>
            </a:pPr>
            <a:endParaRPr lang="en-US" sz="2000" dirty="0" smtClean="0">
              <a:solidFill>
                <a:srgbClr val="000000"/>
              </a:solidFill>
              <a:latin typeface="Baskerville"/>
              <a:cs typeface="Baskerville"/>
            </a:endParaRPr>
          </a:p>
          <a:p>
            <a:pPr marL="228600" lvl="1" indent="-228600">
              <a:spcBef>
                <a:spcPts val="600"/>
              </a:spcBef>
              <a:buFont typeface="Wingdings" pitchFamily="2" charset="2"/>
              <a:buNone/>
            </a:pPr>
            <a:r>
              <a:rPr lang="en-US" sz="2000" dirty="0" smtClean="0">
                <a:solidFill>
                  <a:srgbClr val="000000"/>
                </a:solidFill>
                <a:latin typeface="Baskerville"/>
                <a:cs typeface="Baskerville"/>
              </a:rPr>
              <a:t> </a:t>
            </a:r>
          </a:p>
        </p:txBody>
      </p:sp>
      <p:sp>
        <p:nvSpPr>
          <p:cNvPr id="5" name="Content Placeholder 2"/>
          <p:cNvSpPr txBox="1">
            <a:spLocks/>
          </p:cNvSpPr>
          <p:nvPr/>
        </p:nvSpPr>
        <p:spPr bwMode="auto">
          <a:xfrm>
            <a:off x="4724400" y="990600"/>
            <a:ext cx="4419600" cy="5334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28600" marR="0" lvl="1" indent="-228600" algn="l" defTabSz="914400" rtl="0" eaLnBrk="0" fontAlgn="base" latinLnBrk="0" hangingPunct="0">
              <a:lnSpc>
                <a:spcPct val="100000"/>
              </a:lnSpc>
              <a:spcBef>
                <a:spcPts val="600"/>
              </a:spcBef>
              <a:spcAft>
                <a:spcPct val="0"/>
              </a:spcAft>
              <a:buSzTx/>
              <a:tabLst/>
              <a:defRPr/>
            </a:pPr>
            <a:r>
              <a:rPr kumimoji="0" lang="en-US" sz="2400" b="0" i="0" u="none" strike="noStrike" kern="0" cap="none" spc="0" normalizeH="0" noProof="0" dirty="0" smtClean="0">
                <a:ln>
                  <a:noFill/>
                </a:ln>
                <a:solidFill>
                  <a:srgbClr val="000000"/>
                </a:solidFill>
                <a:effectLst/>
                <a:uLnTx/>
                <a:uFillTx/>
                <a:latin typeface="Baskerville"/>
                <a:cs typeface="Baskerville"/>
              </a:rPr>
              <a:t>RFC 6330</a:t>
            </a:r>
            <a:r>
              <a:rPr lang="en-US" sz="2400" kern="0" dirty="0" smtClean="0">
                <a:solidFill>
                  <a:srgbClr val="000000"/>
                </a:solidFill>
                <a:latin typeface="Baskerville"/>
                <a:cs typeface="Baskerville"/>
              </a:rPr>
              <a:t> packet derivation</a:t>
            </a:r>
          </a:p>
          <a:p>
            <a:pPr marL="627063" lvl="2" indent="-342900" eaLnBrk="0" hangingPunct="0">
              <a:spcBef>
                <a:spcPts val="600"/>
              </a:spcBef>
              <a:buFont typeface="Arial"/>
              <a:buChar char="•"/>
            </a:pPr>
            <a:r>
              <a:rPr lang="en-US" sz="2000" kern="0" dirty="0" smtClean="0">
                <a:solidFill>
                  <a:srgbClr val="000000"/>
                </a:solidFill>
                <a:latin typeface="Baskerville"/>
                <a:cs typeface="Baskerville"/>
              </a:rPr>
              <a:t>Set actual packet size</a:t>
            </a:r>
          </a:p>
          <a:p>
            <a:pPr marL="627063" lvl="2" indent="-342900" eaLnBrk="0" hangingPunct="0">
              <a:spcBef>
                <a:spcPts val="600"/>
              </a:spcBef>
              <a:buFont typeface="Arial"/>
              <a:buChar char="•"/>
            </a:pPr>
            <a:r>
              <a:rPr lang="en-US" sz="2000" kern="0" dirty="0" smtClean="0">
                <a:solidFill>
                  <a:srgbClr val="000000"/>
                </a:solidFill>
                <a:latin typeface="Baskerville"/>
                <a:cs typeface="Baskerville"/>
              </a:rPr>
              <a:t>O</a:t>
            </a:r>
            <a:r>
              <a:rPr kumimoji="0" lang="en-US" sz="2000" b="0" i="0" u="none" strike="noStrike" kern="0" cap="none" spc="0" normalizeH="0" noProof="0" dirty="0" smtClean="0">
                <a:ln>
                  <a:noFill/>
                </a:ln>
                <a:solidFill>
                  <a:srgbClr val="000000"/>
                </a:solidFill>
                <a:effectLst/>
                <a:uLnTx/>
                <a:uFillTx/>
                <a:latin typeface="Baskerville"/>
                <a:cs typeface="Baskerville"/>
              </a:rPr>
              <a:t>ne symbol per packet </a:t>
            </a:r>
            <a:r>
              <a:rPr lang="en-US" sz="2000" kern="0" dirty="0" smtClean="0">
                <a:solidFill>
                  <a:srgbClr val="000000"/>
                </a:solidFill>
                <a:latin typeface="Baskerville"/>
                <a:cs typeface="Baskerville"/>
              </a:rPr>
              <a:t>independent of file size</a:t>
            </a:r>
          </a:p>
          <a:p>
            <a:pPr marL="627063" lvl="2" indent="-342900" eaLnBrk="0" hangingPunct="0">
              <a:spcBef>
                <a:spcPts val="600"/>
              </a:spcBef>
              <a:buFont typeface="Arial"/>
              <a:buChar char="•"/>
            </a:pPr>
            <a:r>
              <a:rPr lang="en-US" sz="2000" kern="0" dirty="0" smtClean="0">
                <a:solidFill>
                  <a:srgbClr val="000000"/>
                </a:solidFill>
                <a:latin typeface="Baskerville"/>
                <a:cs typeface="Baskerville"/>
              </a:rPr>
              <a:t>Packet </a:t>
            </a:r>
            <a:r>
              <a:rPr kumimoji="0" lang="en-US" sz="2000" b="0" i="0" u="none" strike="noStrike" kern="0" cap="none" spc="0" normalizeH="0" noProof="0" dirty="0" smtClean="0">
                <a:ln>
                  <a:noFill/>
                </a:ln>
                <a:solidFill>
                  <a:srgbClr val="000000"/>
                </a:solidFill>
                <a:effectLst/>
                <a:uLnTx/>
                <a:uFillTx/>
                <a:latin typeface="Baskerville"/>
                <a:cs typeface="Baskerville"/>
              </a:rPr>
              <a:t>size = actual size</a:t>
            </a:r>
            <a:endParaRPr kumimoji="0" lang="en-US" sz="2000" b="0" i="0" u="none" strike="noStrike" kern="0" cap="none" spc="0" normalizeH="0" baseline="0" noProof="0" dirty="0" smtClean="0">
              <a:ln>
                <a:noFill/>
              </a:ln>
              <a:solidFill>
                <a:srgbClr val="000000"/>
              </a:solidFill>
              <a:effectLst/>
              <a:uLnTx/>
              <a:uFillTx/>
              <a:latin typeface="Baskerville"/>
              <a:cs typeface="Baskerville"/>
            </a:endParaRPr>
          </a:p>
          <a:p>
            <a:pPr marL="228600" marR="0" lvl="1" indent="-228600" algn="l" defTabSz="914400" rtl="0" eaLnBrk="0" fontAlgn="base" latinLnBrk="0" hangingPunct="0">
              <a:lnSpc>
                <a:spcPct val="100000"/>
              </a:lnSpc>
              <a:spcBef>
                <a:spcPts val="600"/>
              </a:spcBef>
              <a:spcAft>
                <a:spcPct val="0"/>
              </a:spcAft>
              <a:buSzTx/>
              <a:buFont typeface="Wingdings" pitchFamily="2" charset="2"/>
              <a:buNone/>
              <a:tabLst/>
              <a:defRPr/>
            </a:pPr>
            <a:r>
              <a:rPr kumimoji="0" lang="en-US" sz="2000" b="0" i="0" u="none" strike="noStrike" kern="0" cap="none" spc="0" normalizeH="0" baseline="0" noProof="0" dirty="0" smtClean="0">
                <a:ln>
                  <a:noFill/>
                </a:ln>
                <a:solidFill>
                  <a:srgbClr val="000000"/>
                </a:solidFill>
                <a:effectLst/>
                <a:uLnTx/>
                <a:uFillTx/>
                <a:latin typeface="Baskerville"/>
                <a:cs typeface="Baskerville"/>
              </a:rPr>
              <a:t> </a:t>
            </a:r>
          </a:p>
        </p:txBody>
      </p:sp>
      <p:sp>
        <p:nvSpPr>
          <p:cNvPr id="2" name="Foliennummernplatzhalter 1"/>
          <p:cNvSpPr>
            <a:spLocks noGrp="1"/>
          </p:cNvSpPr>
          <p:nvPr>
            <p:ph type="sldNum" sz="quarter" idx="4"/>
          </p:nvPr>
        </p:nvSpPr>
        <p:spPr/>
        <p:txBody>
          <a:bodyPr/>
          <a:lstStyle/>
          <a:p>
            <a:fld id="{D4EABEBA-CB0E-0E48-9AC1-74C7372C6EC6}" type="slidenum">
              <a:rPr lang="en-US" smtClean="0"/>
              <a:pPr/>
              <a:t>42</a:t>
            </a:fld>
            <a:endParaRPr lang="en-US" dirty="0"/>
          </a:p>
        </p:txBody>
      </p:sp>
    </p:spTree>
    <p:extLst>
      <p:ext uri="{BB962C8B-B14F-4D97-AF65-F5344CB8AC3E}">
        <p14:creationId xmlns:p14="http://schemas.microsoft.com/office/powerpoint/2010/main" val="1364756918"/>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a:xfrm>
            <a:off x="0" y="269875"/>
            <a:ext cx="9143999" cy="446088"/>
          </a:xfrm>
        </p:spPr>
        <p:txBody>
          <a:bodyPr>
            <a:noAutofit/>
          </a:bodyPr>
          <a:lstStyle/>
          <a:p>
            <a:pPr algn="ctr"/>
            <a:r>
              <a:rPr lang="en-US" sz="2800" b="0" dirty="0" smtClean="0">
                <a:latin typeface="Baskerville"/>
                <a:cs typeface="Baskerville"/>
              </a:rPr>
              <a:t>DASH/FLUTE streaming – </a:t>
            </a:r>
            <a:r>
              <a:rPr lang="en-US" sz="2800" dirty="0" smtClean="0">
                <a:latin typeface="Baskerville"/>
                <a:cs typeface="Baskerville"/>
              </a:rPr>
              <a:t>multiple symbols per packet</a:t>
            </a:r>
            <a:endParaRPr lang="en-US" sz="2800" b="0" dirty="0" smtClean="0">
              <a:latin typeface="Baskerville"/>
              <a:cs typeface="Baskerville"/>
            </a:endParaRPr>
          </a:p>
        </p:txBody>
      </p:sp>
      <p:sp>
        <p:nvSpPr>
          <p:cNvPr id="7" name="Content Placeholder 2"/>
          <p:cNvSpPr>
            <a:spLocks noGrp="1"/>
          </p:cNvSpPr>
          <p:nvPr>
            <p:ph idx="4294967295"/>
          </p:nvPr>
        </p:nvSpPr>
        <p:spPr>
          <a:xfrm>
            <a:off x="381000" y="1981200"/>
            <a:ext cx="4419600" cy="4419600"/>
          </a:xfrm>
          <a:prstGeom prst="rect">
            <a:avLst/>
          </a:prstGeom>
        </p:spPr>
        <p:txBody>
          <a:bodyPr/>
          <a:lstStyle/>
          <a:p>
            <a:pPr marL="228600" lvl="1" indent="-228600">
              <a:spcBef>
                <a:spcPts val="600"/>
              </a:spcBef>
            </a:pPr>
            <a:r>
              <a:rPr lang="en-US" sz="1800" dirty="0" smtClean="0">
                <a:solidFill>
                  <a:srgbClr val="000000"/>
                </a:solidFill>
                <a:latin typeface="Baskerville"/>
                <a:cs typeface="Baskerville"/>
              </a:rPr>
              <a:t>FEC with multiple symbols per packet</a:t>
            </a:r>
          </a:p>
          <a:p>
            <a:pPr marL="681038" lvl="2" indent="-228600">
              <a:spcBef>
                <a:spcPts val="600"/>
              </a:spcBef>
            </a:pPr>
            <a:r>
              <a:rPr lang="en-US" sz="1200" dirty="0" smtClean="0">
                <a:solidFill>
                  <a:srgbClr val="000000"/>
                </a:solidFill>
                <a:latin typeface="Baskerville"/>
                <a:cs typeface="Baskerville"/>
              </a:rPr>
              <a:t>Segment 1 = 200 KB</a:t>
            </a:r>
          </a:p>
          <a:p>
            <a:pPr marL="969963" lvl="3" indent="-228600">
              <a:spcBef>
                <a:spcPts val="600"/>
              </a:spcBef>
            </a:pPr>
            <a:r>
              <a:rPr lang="en-US" sz="1100" dirty="0" smtClean="0">
                <a:solidFill>
                  <a:srgbClr val="000000"/>
                </a:solidFill>
                <a:latin typeface="Baskerville"/>
                <a:cs typeface="Baskerville"/>
              </a:rPr>
              <a:t>6 symbols per packet</a:t>
            </a:r>
          </a:p>
          <a:p>
            <a:pPr marL="969963" lvl="3" indent="-228600">
              <a:spcBef>
                <a:spcPts val="600"/>
              </a:spcBef>
            </a:pPr>
            <a:r>
              <a:rPr lang="en-US" sz="1100" dirty="0" smtClean="0">
                <a:solidFill>
                  <a:srgbClr val="000000"/>
                </a:solidFill>
                <a:latin typeface="Baskerville"/>
                <a:cs typeface="Baskerville"/>
              </a:rPr>
              <a:t>Symbol size = 212 bytes</a:t>
            </a:r>
          </a:p>
          <a:p>
            <a:pPr marL="969963" lvl="3" indent="-228600">
              <a:spcBef>
                <a:spcPts val="600"/>
              </a:spcBef>
            </a:pPr>
            <a:r>
              <a:rPr lang="en-US" sz="1100" dirty="0" smtClean="0">
                <a:solidFill>
                  <a:srgbClr val="000000"/>
                </a:solidFill>
                <a:latin typeface="Baskerville"/>
                <a:cs typeface="Baskerville"/>
              </a:rPr>
              <a:t>Actual packet size = 1272 bytes</a:t>
            </a:r>
          </a:p>
          <a:p>
            <a:pPr marL="681038" lvl="2" indent="-228600">
              <a:spcBef>
                <a:spcPts val="600"/>
              </a:spcBef>
            </a:pPr>
            <a:r>
              <a:rPr lang="en-US" sz="1200" dirty="0" smtClean="0">
                <a:solidFill>
                  <a:srgbClr val="000000"/>
                </a:solidFill>
                <a:latin typeface="Baskerville"/>
                <a:cs typeface="Baskerville"/>
              </a:rPr>
              <a:t>Segment 2 = 150 KB</a:t>
            </a:r>
          </a:p>
          <a:p>
            <a:pPr marL="969963" lvl="3" indent="-228600">
              <a:spcBef>
                <a:spcPts val="600"/>
              </a:spcBef>
            </a:pPr>
            <a:r>
              <a:rPr lang="en-US" sz="1100" dirty="0" smtClean="0">
                <a:solidFill>
                  <a:srgbClr val="000000"/>
                </a:solidFill>
                <a:latin typeface="Baskerville"/>
                <a:cs typeface="Baskerville"/>
              </a:rPr>
              <a:t>9 symbols per packet</a:t>
            </a:r>
          </a:p>
          <a:p>
            <a:pPr marL="969963" lvl="3" indent="-228600">
              <a:spcBef>
                <a:spcPts val="600"/>
              </a:spcBef>
            </a:pPr>
            <a:r>
              <a:rPr lang="en-US" sz="1100" dirty="0" smtClean="0">
                <a:solidFill>
                  <a:srgbClr val="000000"/>
                </a:solidFill>
                <a:latin typeface="Baskerville"/>
                <a:cs typeface="Baskerville"/>
              </a:rPr>
              <a:t>Symbol size = 140 bytes</a:t>
            </a:r>
          </a:p>
          <a:p>
            <a:pPr marL="969963" lvl="3" indent="-228600">
              <a:spcBef>
                <a:spcPts val="600"/>
              </a:spcBef>
            </a:pPr>
            <a:r>
              <a:rPr lang="en-US" sz="1100" dirty="0" smtClean="0">
                <a:solidFill>
                  <a:srgbClr val="000000"/>
                </a:solidFill>
                <a:latin typeface="Baskerville"/>
                <a:cs typeface="Baskerville"/>
              </a:rPr>
              <a:t>Actual packet size = 1260 bytes</a:t>
            </a:r>
          </a:p>
          <a:p>
            <a:pPr marL="681038" lvl="2" indent="-228600">
              <a:spcBef>
                <a:spcPts val="600"/>
              </a:spcBef>
            </a:pPr>
            <a:r>
              <a:rPr lang="en-US" sz="1200" dirty="0" smtClean="0">
                <a:solidFill>
                  <a:srgbClr val="000000"/>
                </a:solidFill>
                <a:latin typeface="Baskerville"/>
                <a:cs typeface="Baskerville"/>
              </a:rPr>
              <a:t>Segment 3 = 175 KB</a:t>
            </a:r>
          </a:p>
          <a:p>
            <a:pPr marL="969963" lvl="3" indent="-228600">
              <a:spcBef>
                <a:spcPts val="600"/>
              </a:spcBef>
            </a:pPr>
            <a:r>
              <a:rPr lang="en-US" sz="1100" dirty="0" smtClean="0">
                <a:solidFill>
                  <a:srgbClr val="000000"/>
                </a:solidFill>
                <a:latin typeface="Baskerville"/>
                <a:cs typeface="Baskerville"/>
              </a:rPr>
              <a:t>8 symbols per packet</a:t>
            </a:r>
          </a:p>
          <a:p>
            <a:pPr marL="969963" lvl="3" indent="-228600">
              <a:spcBef>
                <a:spcPts val="600"/>
              </a:spcBef>
            </a:pPr>
            <a:r>
              <a:rPr lang="en-US" sz="1100" dirty="0" smtClean="0">
                <a:solidFill>
                  <a:srgbClr val="000000"/>
                </a:solidFill>
                <a:latin typeface="Baskerville"/>
                <a:cs typeface="Baskerville"/>
              </a:rPr>
              <a:t>Symbol size = 160 bytes</a:t>
            </a:r>
          </a:p>
          <a:p>
            <a:pPr marL="969963" lvl="3" indent="-228600">
              <a:spcBef>
                <a:spcPts val="600"/>
              </a:spcBef>
            </a:pPr>
            <a:r>
              <a:rPr lang="en-US" sz="1100" dirty="0" smtClean="0">
                <a:solidFill>
                  <a:srgbClr val="000000"/>
                </a:solidFill>
                <a:latin typeface="Baskerville"/>
                <a:cs typeface="Baskerville"/>
              </a:rPr>
              <a:t>Actual packet size = 1280 bytes</a:t>
            </a:r>
          </a:p>
          <a:p>
            <a:pPr marL="681038" lvl="2" indent="-228600">
              <a:spcBef>
                <a:spcPts val="600"/>
              </a:spcBef>
            </a:pPr>
            <a:r>
              <a:rPr lang="en-US" sz="1200" dirty="0" smtClean="0">
                <a:solidFill>
                  <a:srgbClr val="000000"/>
                </a:solidFill>
                <a:latin typeface="Baskerville"/>
                <a:cs typeface="Baskerville"/>
              </a:rPr>
              <a:t>Segment 4 = 250 KB</a:t>
            </a:r>
          </a:p>
          <a:p>
            <a:pPr marL="969963" lvl="3" indent="-228600">
              <a:spcBef>
                <a:spcPts val="600"/>
              </a:spcBef>
            </a:pPr>
            <a:r>
              <a:rPr lang="en-US" sz="1100" dirty="0" smtClean="0">
                <a:solidFill>
                  <a:srgbClr val="000000"/>
                </a:solidFill>
                <a:latin typeface="Baskerville"/>
                <a:cs typeface="Baskerville"/>
              </a:rPr>
              <a:t>5 symbols per packet</a:t>
            </a:r>
          </a:p>
          <a:p>
            <a:pPr marL="969963" lvl="3" indent="-228600">
              <a:spcBef>
                <a:spcPts val="600"/>
              </a:spcBef>
            </a:pPr>
            <a:r>
              <a:rPr lang="en-US" sz="1100" dirty="0" smtClean="0">
                <a:solidFill>
                  <a:srgbClr val="000000"/>
                </a:solidFill>
                <a:latin typeface="Baskerville"/>
                <a:cs typeface="Baskerville"/>
              </a:rPr>
              <a:t>Symbol size = 256 bytes</a:t>
            </a:r>
          </a:p>
          <a:p>
            <a:pPr marL="969963" lvl="3" indent="-228600">
              <a:spcBef>
                <a:spcPts val="600"/>
              </a:spcBef>
            </a:pPr>
            <a:r>
              <a:rPr lang="en-US" sz="1100" dirty="0" smtClean="0">
                <a:solidFill>
                  <a:srgbClr val="000000"/>
                </a:solidFill>
                <a:latin typeface="Baskerville"/>
                <a:cs typeface="Baskerville"/>
              </a:rPr>
              <a:t>Actual packet size = 1280 bytes</a:t>
            </a:r>
            <a:endParaRPr lang="en-US" sz="1300" dirty="0" smtClean="0">
              <a:solidFill>
                <a:srgbClr val="000000"/>
              </a:solidFill>
              <a:latin typeface="Baskerville"/>
              <a:cs typeface="Baskerville"/>
            </a:endParaRPr>
          </a:p>
          <a:p>
            <a:pPr marL="228600" lvl="1" indent="-228600">
              <a:spcBef>
                <a:spcPts val="600"/>
              </a:spcBef>
              <a:buFont typeface="Wingdings" pitchFamily="2" charset="2"/>
              <a:buNone/>
            </a:pPr>
            <a:r>
              <a:rPr lang="en-US" sz="1400" dirty="0" smtClean="0">
                <a:solidFill>
                  <a:srgbClr val="000000"/>
                </a:solidFill>
                <a:latin typeface="Baskerville"/>
                <a:cs typeface="Baskerville"/>
              </a:rPr>
              <a:t> </a:t>
            </a:r>
          </a:p>
        </p:txBody>
      </p:sp>
      <p:sp>
        <p:nvSpPr>
          <p:cNvPr id="5" name="Content Placeholder 2"/>
          <p:cNvSpPr txBox="1">
            <a:spLocks/>
          </p:cNvSpPr>
          <p:nvPr/>
        </p:nvSpPr>
        <p:spPr bwMode="auto">
          <a:xfrm>
            <a:off x="4952999" y="1981200"/>
            <a:ext cx="3946071" cy="3733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28600" marR="0" lvl="1" indent="-228600" algn="l" defTabSz="914400" rtl="0" eaLnBrk="0" fontAlgn="base" latinLnBrk="0" hangingPunct="0">
              <a:lnSpc>
                <a:spcPct val="100000"/>
              </a:lnSpc>
              <a:spcBef>
                <a:spcPts val="600"/>
              </a:spcBef>
              <a:spcAft>
                <a:spcPct val="0"/>
              </a:spcAft>
              <a:buClr>
                <a:schemeClr val="bg1"/>
              </a:buClr>
              <a:buSzTx/>
              <a:buFont typeface="Wingdings" pitchFamily="2" charset="2"/>
              <a:buChar char="§"/>
              <a:tabLst/>
              <a:defRPr/>
            </a:pPr>
            <a:r>
              <a:rPr kumimoji="0" lang="en-US" sz="1800" b="0" i="0" u="none" strike="noStrike" kern="0" cap="none" spc="0" normalizeH="0" baseline="0" noProof="0" dirty="0" err="1" smtClean="0">
                <a:ln>
                  <a:noFill/>
                </a:ln>
                <a:solidFill>
                  <a:srgbClr val="000000"/>
                </a:solidFill>
                <a:effectLst/>
                <a:uLnTx/>
                <a:uFillTx/>
                <a:latin typeface="Baskerville"/>
                <a:cs typeface="Baskerville"/>
              </a:rPr>
              <a:t>RaptorQ</a:t>
            </a:r>
            <a:r>
              <a:rPr kumimoji="0" lang="en-US" sz="1800" b="0" i="0" u="none" strike="noStrike" kern="0" cap="none" spc="0" normalizeH="0" noProof="0" dirty="0" smtClean="0">
                <a:ln>
                  <a:noFill/>
                </a:ln>
                <a:solidFill>
                  <a:srgbClr val="000000"/>
                </a:solidFill>
                <a:effectLst/>
                <a:uLnTx/>
                <a:uFillTx/>
                <a:latin typeface="Baskerville"/>
                <a:cs typeface="Baskerville"/>
              </a:rPr>
              <a:t> RFC 6330</a:t>
            </a:r>
            <a:endParaRPr kumimoji="0" lang="en-US" sz="1800" b="0" i="0" u="none" strike="noStrike" kern="0" cap="none" spc="0" normalizeH="0" baseline="0" noProof="0" dirty="0" smtClean="0">
              <a:ln>
                <a:noFill/>
              </a:ln>
              <a:solidFill>
                <a:srgbClr val="000000"/>
              </a:solidFill>
              <a:effectLst/>
              <a:uLnTx/>
              <a:uFillTx/>
              <a:latin typeface="Baskerville"/>
              <a:cs typeface="Baskerville"/>
            </a:endParaRPr>
          </a:p>
          <a:p>
            <a:pPr marL="512763" marR="0" lvl="2" indent="-228600" algn="l" defTabSz="914400" rtl="0" eaLnBrk="0" fontAlgn="base" latinLnBrk="0" hangingPunct="0">
              <a:lnSpc>
                <a:spcPct val="100000"/>
              </a:lnSpc>
              <a:spcBef>
                <a:spcPts val="600"/>
              </a:spcBef>
              <a:spcAft>
                <a:spcPct val="0"/>
              </a:spcAft>
              <a:buClr>
                <a:schemeClr val="bg1"/>
              </a:buClr>
              <a:buSzTx/>
              <a:buFont typeface="Wingdings" pitchFamily="2" charset="2"/>
              <a:buChar char="§"/>
              <a:tabLst/>
              <a:defRPr/>
            </a:pPr>
            <a:r>
              <a:rPr lang="en-US" sz="1600" kern="0" dirty="0" smtClean="0">
                <a:solidFill>
                  <a:srgbClr val="000000"/>
                </a:solidFill>
                <a:latin typeface="Baskerville"/>
                <a:cs typeface="Baskerville"/>
              </a:rPr>
              <a:t>Actual packet size = 1288 bytes</a:t>
            </a:r>
          </a:p>
          <a:p>
            <a:pPr marL="512763" marR="0" lvl="2" indent="-228600" algn="l" defTabSz="914400" rtl="0" eaLnBrk="0" fontAlgn="base" latinLnBrk="0" hangingPunct="0">
              <a:lnSpc>
                <a:spcPct val="100000"/>
              </a:lnSpc>
              <a:spcBef>
                <a:spcPts val="600"/>
              </a:spcBef>
              <a:spcAft>
                <a:spcPct val="0"/>
              </a:spcAft>
              <a:buClr>
                <a:schemeClr val="bg1"/>
              </a:buClr>
              <a:buSzTx/>
              <a:buFont typeface="Wingdings" pitchFamily="2" charset="2"/>
              <a:buChar char="§"/>
              <a:tabLst/>
              <a:defRPr/>
            </a:pPr>
            <a:r>
              <a:rPr lang="en-US" sz="1600" kern="0" dirty="0" smtClean="0">
                <a:solidFill>
                  <a:srgbClr val="000000"/>
                </a:solidFill>
                <a:latin typeface="Baskerville"/>
                <a:cs typeface="Baskerville"/>
              </a:rPr>
              <a:t>Symbol size = 1288 bytes for all segments</a:t>
            </a:r>
            <a:endParaRPr kumimoji="0" lang="en-US" sz="1800" b="0" i="0" u="none" strike="noStrike" kern="0" cap="none" spc="0" normalizeH="0" baseline="0" noProof="0" dirty="0" smtClean="0">
              <a:ln>
                <a:noFill/>
              </a:ln>
              <a:solidFill>
                <a:srgbClr val="000000"/>
              </a:solidFill>
              <a:effectLst/>
              <a:uLnTx/>
              <a:uFillTx/>
              <a:latin typeface="Baskerville"/>
              <a:cs typeface="Baskerville"/>
            </a:endParaRPr>
          </a:p>
          <a:p>
            <a:pPr marL="228600" marR="0" lvl="1" indent="-228600" algn="l" defTabSz="914400" rtl="0" eaLnBrk="0" fontAlgn="base" latinLnBrk="0" hangingPunct="0">
              <a:lnSpc>
                <a:spcPct val="100000"/>
              </a:lnSpc>
              <a:spcBef>
                <a:spcPts val="600"/>
              </a:spcBef>
              <a:spcAft>
                <a:spcPct val="0"/>
              </a:spcAft>
              <a:buClr>
                <a:schemeClr val="bg1"/>
              </a:buClr>
              <a:buSzTx/>
              <a:buFont typeface="Wingdings" pitchFamily="2" charset="2"/>
              <a:buChar char="§"/>
              <a:tabLst/>
              <a:defRPr/>
            </a:pPr>
            <a:endParaRPr kumimoji="0" lang="en-US" sz="1800" b="0" i="0" u="none" strike="noStrike" kern="0" cap="none" spc="0" normalizeH="0" baseline="0" noProof="0" dirty="0" smtClean="0">
              <a:ln>
                <a:noFill/>
              </a:ln>
              <a:solidFill>
                <a:srgbClr val="000000"/>
              </a:solidFill>
              <a:effectLst/>
              <a:uLnTx/>
              <a:uFillTx/>
              <a:latin typeface="Baskerville"/>
              <a:cs typeface="Baskerville"/>
            </a:endParaRPr>
          </a:p>
          <a:p>
            <a:pPr marL="228600" marR="0" lvl="1" indent="-228600" algn="l" defTabSz="914400" rtl="0" eaLnBrk="0" fontAlgn="base" latinLnBrk="0" hangingPunct="0">
              <a:lnSpc>
                <a:spcPct val="100000"/>
              </a:lnSpc>
              <a:spcBef>
                <a:spcPts val="600"/>
              </a:spcBef>
              <a:spcAft>
                <a:spcPct val="0"/>
              </a:spcAft>
              <a:buClr>
                <a:schemeClr val="bg1"/>
              </a:buClr>
              <a:buSzTx/>
              <a:buFont typeface="Wingdings" pitchFamily="2" charset="2"/>
              <a:buNone/>
              <a:tabLst/>
              <a:defRPr/>
            </a:pPr>
            <a:r>
              <a:rPr kumimoji="0" lang="en-US" sz="1800" b="0" i="0" u="none" strike="noStrike" kern="0" cap="none" spc="0" normalizeH="0" baseline="0" noProof="0" dirty="0" smtClean="0">
                <a:ln>
                  <a:noFill/>
                </a:ln>
                <a:solidFill>
                  <a:srgbClr val="000000"/>
                </a:solidFill>
                <a:effectLst/>
                <a:uLnTx/>
                <a:uFillTx/>
                <a:latin typeface="Baskerville"/>
                <a:cs typeface="Baskerville"/>
              </a:rPr>
              <a:t> </a:t>
            </a:r>
          </a:p>
        </p:txBody>
      </p:sp>
      <p:sp>
        <p:nvSpPr>
          <p:cNvPr id="9" name="Content Placeholder 2"/>
          <p:cNvSpPr txBox="1">
            <a:spLocks/>
          </p:cNvSpPr>
          <p:nvPr/>
        </p:nvSpPr>
        <p:spPr bwMode="auto">
          <a:xfrm>
            <a:off x="609600" y="914400"/>
            <a:ext cx="6019800"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81038" marR="0" lvl="2" indent="-228600" algn="ctr" defTabSz="914400" rtl="0" eaLnBrk="0" fontAlgn="base" latinLnBrk="0" hangingPunct="0">
              <a:lnSpc>
                <a:spcPct val="100000"/>
              </a:lnSpc>
              <a:spcBef>
                <a:spcPts val="600"/>
              </a:spcBef>
              <a:spcAft>
                <a:spcPct val="0"/>
              </a:spcAft>
              <a:buClr>
                <a:schemeClr val="bg1"/>
              </a:buClr>
              <a:buSzTx/>
              <a:buFont typeface="Wingdings" pitchFamily="2" charset="2"/>
              <a:buChar char="§"/>
              <a:tabLst/>
              <a:defRPr/>
            </a:pPr>
            <a:r>
              <a:rPr kumimoji="0" lang="en-US" sz="1600" b="0" i="0" u="none" strike="noStrike" kern="0" cap="none" spc="0" normalizeH="0" baseline="0" noProof="0" dirty="0" smtClean="0">
                <a:ln>
                  <a:noFill/>
                </a:ln>
                <a:solidFill>
                  <a:srgbClr val="000000"/>
                </a:solidFill>
                <a:effectLst/>
                <a:uLnTx/>
                <a:uFillTx/>
                <a:latin typeface="Baskerville"/>
                <a:cs typeface="Baskerville"/>
              </a:rPr>
              <a:t>Desired packet payload size for symbols = 1288 bytes</a:t>
            </a:r>
          </a:p>
          <a:p>
            <a:pPr marL="681038" marR="0" lvl="2" indent="-228600" algn="ctr" defTabSz="914400" rtl="0" eaLnBrk="0" fontAlgn="base" latinLnBrk="0" hangingPunct="0">
              <a:lnSpc>
                <a:spcPct val="100000"/>
              </a:lnSpc>
              <a:spcBef>
                <a:spcPts val="600"/>
              </a:spcBef>
              <a:spcAft>
                <a:spcPct val="0"/>
              </a:spcAft>
              <a:buClr>
                <a:schemeClr val="bg1"/>
              </a:buClr>
              <a:buSzTx/>
              <a:buFont typeface="Wingdings" pitchFamily="2" charset="2"/>
              <a:buChar char="§"/>
              <a:tabLst/>
              <a:defRPr/>
            </a:pPr>
            <a:r>
              <a:rPr lang="en-US" sz="1600" kern="0" noProof="0" dirty="0" smtClean="0">
                <a:solidFill>
                  <a:srgbClr val="000000"/>
                </a:solidFill>
                <a:latin typeface="Baskerville"/>
                <a:cs typeface="Baskerville"/>
              </a:rPr>
              <a:t>800 Kbps average stream rate</a:t>
            </a:r>
          </a:p>
          <a:p>
            <a:pPr marL="681038" marR="0" lvl="2" indent="-228600" algn="ctr" defTabSz="914400" rtl="0" eaLnBrk="0" fontAlgn="base" latinLnBrk="0" hangingPunct="0">
              <a:lnSpc>
                <a:spcPct val="100000"/>
              </a:lnSpc>
              <a:spcBef>
                <a:spcPts val="600"/>
              </a:spcBef>
              <a:spcAft>
                <a:spcPct val="0"/>
              </a:spcAft>
              <a:buClr>
                <a:schemeClr val="bg1"/>
              </a:buClr>
              <a:buSzTx/>
              <a:buFont typeface="Wingdings" pitchFamily="2" charset="2"/>
              <a:buChar char="§"/>
              <a:tabLst/>
              <a:defRPr/>
            </a:pPr>
            <a:r>
              <a:rPr kumimoji="0" lang="en-US" sz="1600" b="0" i="0" u="none" strike="noStrike" kern="0" cap="none" spc="0" normalizeH="0" baseline="0" dirty="0" smtClean="0">
                <a:ln>
                  <a:noFill/>
                </a:ln>
                <a:solidFill>
                  <a:srgbClr val="000000"/>
                </a:solidFill>
                <a:effectLst/>
                <a:uLnTx/>
                <a:uFillTx/>
                <a:latin typeface="Baskerville"/>
                <a:cs typeface="Baskerville"/>
              </a:rPr>
              <a:t>2</a:t>
            </a:r>
            <a:r>
              <a:rPr kumimoji="0" lang="en-US" sz="1600" b="0" i="0" u="none" strike="noStrike" kern="0" cap="none" spc="0" normalizeH="0" dirty="0" smtClean="0">
                <a:ln>
                  <a:noFill/>
                </a:ln>
                <a:solidFill>
                  <a:srgbClr val="000000"/>
                </a:solidFill>
                <a:effectLst/>
                <a:uLnTx/>
                <a:uFillTx/>
                <a:latin typeface="Baskerville"/>
                <a:cs typeface="Baskerville"/>
              </a:rPr>
              <a:t> seconds segment duration</a:t>
            </a:r>
            <a:endParaRPr kumimoji="0" lang="en-US" sz="1600" b="0" i="0" u="none" strike="noStrike" kern="0" cap="none" spc="0" normalizeH="0" baseline="0" noProof="0" dirty="0" smtClean="0">
              <a:ln>
                <a:noFill/>
              </a:ln>
              <a:solidFill>
                <a:srgbClr val="000000"/>
              </a:solidFill>
              <a:effectLst/>
              <a:uLnTx/>
              <a:uFillTx/>
              <a:latin typeface="Baskerville"/>
              <a:cs typeface="Baskerville"/>
            </a:endParaRPr>
          </a:p>
          <a:p>
            <a:pPr marL="228600" marR="0" lvl="1" indent="-228600" algn="ctr" defTabSz="914400" rtl="0" eaLnBrk="0" fontAlgn="base" latinLnBrk="0" hangingPunct="0">
              <a:lnSpc>
                <a:spcPct val="100000"/>
              </a:lnSpc>
              <a:spcBef>
                <a:spcPts val="600"/>
              </a:spcBef>
              <a:spcAft>
                <a:spcPct val="0"/>
              </a:spcAft>
              <a:buClr>
                <a:schemeClr val="bg1"/>
              </a:buClr>
              <a:buSzTx/>
              <a:tabLst/>
              <a:defRPr/>
            </a:pPr>
            <a:endParaRPr kumimoji="0" lang="en-US" sz="1800" b="0" i="0" u="none" strike="noStrike" kern="0" cap="none" spc="0" normalizeH="0" baseline="0" noProof="0" dirty="0" smtClean="0">
              <a:ln>
                <a:noFill/>
              </a:ln>
              <a:solidFill>
                <a:srgbClr val="000000"/>
              </a:solidFill>
              <a:effectLst/>
              <a:uLnTx/>
              <a:uFillTx/>
              <a:latin typeface="Baskerville"/>
              <a:cs typeface="Baskerville"/>
            </a:endParaRPr>
          </a:p>
          <a:p>
            <a:pPr marL="228600" marR="0" lvl="1" indent="-228600" algn="ctr" defTabSz="914400" rtl="0" eaLnBrk="0" fontAlgn="base" latinLnBrk="0" hangingPunct="0">
              <a:lnSpc>
                <a:spcPct val="100000"/>
              </a:lnSpc>
              <a:spcBef>
                <a:spcPts val="600"/>
              </a:spcBef>
              <a:spcAft>
                <a:spcPct val="0"/>
              </a:spcAft>
              <a:buClr>
                <a:schemeClr val="bg1"/>
              </a:buClr>
              <a:buSzTx/>
              <a:buFont typeface="Wingdings" pitchFamily="2" charset="2"/>
              <a:buNone/>
              <a:tabLst/>
              <a:defRPr/>
            </a:pPr>
            <a:r>
              <a:rPr kumimoji="0" lang="en-US" sz="1800" b="0" i="0" u="none" strike="noStrike" kern="0" cap="none" spc="0" normalizeH="0" baseline="0" noProof="0" dirty="0" smtClean="0">
                <a:ln>
                  <a:noFill/>
                </a:ln>
                <a:solidFill>
                  <a:srgbClr val="000000"/>
                </a:solidFill>
                <a:effectLst/>
                <a:uLnTx/>
                <a:uFillTx/>
                <a:latin typeface="Baskerville"/>
                <a:cs typeface="Baskerville"/>
              </a:rPr>
              <a:t> </a:t>
            </a:r>
          </a:p>
        </p:txBody>
      </p:sp>
      <p:grpSp>
        <p:nvGrpSpPr>
          <p:cNvPr id="21" name="Group 20"/>
          <p:cNvGrpSpPr/>
          <p:nvPr/>
        </p:nvGrpSpPr>
        <p:grpSpPr>
          <a:xfrm>
            <a:off x="2971802" y="2971810"/>
            <a:ext cx="5708422" cy="1981189"/>
            <a:chOff x="2971802" y="2971810"/>
            <a:chExt cx="5708422" cy="1981189"/>
          </a:xfrm>
        </p:grpSpPr>
        <p:sp>
          <p:nvSpPr>
            <p:cNvPr id="23" name="TextBox 22"/>
            <p:cNvSpPr txBox="1"/>
            <p:nvPr/>
          </p:nvSpPr>
          <p:spPr>
            <a:xfrm>
              <a:off x="4930480" y="3429000"/>
              <a:ext cx="3749744" cy="923330"/>
            </a:xfrm>
            <a:prstGeom prst="rect">
              <a:avLst/>
            </a:prstGeom>
            <a:noFill/>
            <a:ln w="38100" cmpd="sng">
              <a:solidFill>
                <a:schemeClr val="bg1"/>
              </a:solidFill>
            </a:ln>
          </p:spPr>
          <p:txBody>
            <a:bodyPr wrap="none" rtlCol="0">
              <a:spAutoFit/>
            </a:bodyPr>
            <a:lstStyle/>
            <a:p>
              <a:pPr algn="ctr"/>
              <a:r>
                <a:rPr lang="en-US" dirty="0" smtClean="0">
                  <a:solidFill>
                    <a:srgbClr val="000000"/>
                  </a:solidFill>
                  <a:latin typeface="Baskerville"/>
                  <a:cs typeface="Baskerville"/>
                </a:rPr>
                <a:t>Different symbol size for each segment</a:t>
              </a:r>
            </a:p>
            <a:p>
              <a:pPr algn="ctr"/>
              <a:r>
                <a:rPr lang="en-US" dirty="0" smtClean="0">
                  <a:solidFill>
                    <a:srgbClr val="000000"/>
                  </a:solidFill>
                  <a:latin typeface="Baskerville"/>
                  <a:cs typeface="Baskerville"/>
                </a:rPr>
                <a:t>is inefficient – reset and </a:t>
              </a:r>
              <a:r>
                <a:rPr lang="en-US" dirty="0" err="1" smtClean="0">
                  <a:solidFill>
                    <a:srgbClr val="000000"/>
                  </a:solidFill>
                  <a:latin typeface="Baskerville"/>
                  <a:cs typeface="Baskerville"/>
                </a:rPr>
                <a:t>reinitialization</a:t>
              </a:r>
              <a:r>
                <a:rPr lang="en-US" dirty="0" smtClean="0">
                  <a:solidFill>
                    <a:srgbClr val="000000"/>
                  </a:solidFill>
                  <a:latin typeface="Baskerville"/>
                  <a:cs typeface="Baskerville"/>
                </a:rPr>
                <a:t> </a:t>
              </a:r>
            </a:p>
            <a:p>
              <a:pPr algn="ctr"/>
              <a:r>
                <a:rPr lang="en-US" dirty="0" smtClean="0">
                  <a:solidFill>
                    <a:srgbClr val="000000"/>
                  </a:solidFill>
                  <a:latin typeface="Baskerville"/>
                  <a:cs typeface="Baskerville"/>
                </a:rPr>
                <a:t>of decoder required</a:t>
              </a:r>
            </a:p>
          </p:txBody>
        </p:sp>
        <p:cxnSp>
          <p:nvCxnSpPr>
            <p:cNvPr id="25" name="Straight Connector 24"/>
            <p:cNvCxnSpPr>
              <a:stCxn id="23" idx="1"/>
            </p:cNvCxnSpPr>
            <p:nvPr/>
          </p:nvCxnSpPr>
          <p:spPr>
            <a:xfrm flipH="1">
              <a:off x="2971802" y="3890665"/>
              <a:ext cx="1958678" cy="71734"/>
            </a:xfrm>
            <a:prstGeom prst="line">
              <a:avLst/>
            </a:prstGeom>
            <a:ln>
              <a:tailEnd type="triangle" w="lg"/>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a:stCxn id="23" idx="1"/>
            </p:cNvCxnSpPr>
            <p:nvPr/>
          </p:nvCxnSpPr>
          <p:spPr>
            <a:xfrm flipH="1">
              <a:off x="2971802" y="3890665"/>
              <a:ext cx="1958678" cy="1062334"/>
            </a:xfrm>
            <a:prstGeom prst="line">
              <a:avLst/>
            </a:prstGeom>
            <a:ln>
              <a:tailEnd type="triangle" w="lg"/>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a:stCxn id="23" idx="1"/>
            </p:cNvCxnSpPr>
            <p:nvPr/>
          </p:nvCxnSpPr>
          <p:spPr>
            <a:xfrm flipH="1" flipV="1">
              <a:off x="2971802" y="2971810"/>
              <a:ext cx="1958678" cy="918855"/>
            </a:xfrm>
            <a:prstGeom prst="line">
              <a:avLst/>
            </a:prstGeom>
            <a:ln>
              <a:tailEnd type="triangle" w="lg"/>
            </a:ln>
          </p:spPr>
          <p:style>
            <a:lnRef idx="2">
              <a:schemeClr val="accent1"/>
            </a:lnRef>
            <a:fillRef idx="0">
              <a:schemeClr val="accent1"/>
            </a:fillRef>
            <a:effectRef idx="1">
              <a:schemeClr val="accent1"/>
            </a:effectRef>
            <a:fontRef idx="minor">
              <a:schemeClr val="tx1"/>
            </a:fontRef>
          </p:style>
        </p:cxnSp>
      </p:grpSp>
      <p:grpSp>
        <p:nvGrpSpPr>
          <p:cNvPr id="20" name="Group 19"/>
          <p:cNvGrpSpPr/>
          <p:nvPr/>
        </p:nvGrpSpPr>
        <p:grpSpPr>
          <a:xfrm>
            <a:off x="2971800" y="990600"/>
            <a:ext cx="5853149" cy="2971799"/>
            <a:chOff x="2971800" y="990600"/>
            <a:chExt cx="5853149" cy="2971799"/>
          </a:xfrm>
        </p:grpSpPr>
        <p:sp>
          <p:nvSpPr>
            <p:cNvPr id="12" name="TextBox 11"/>
            <p:cNvSpPr txBox="1"/>
            <p:nvPr/>
          </p:nvSpPr>
          <p:spPr>
            <a:xfrm>
              <a:off x="6781800" y="990600"/>
              <a:ext cx="2043149" cy="923330"/>
            </a:xfrm>
            <a:prstGeom prst="rect">
              <a:avLst/>
            </a:prstGeom>
            <a:noFill/>
            <a:ln w="38100" cmpd="sng">
              <a:solidFill>
                <a:schemeClr val="bg1"/>
              </a:solidFill>
            </a:ln>
          </p:spPr>
          <p:txBody>
            <a:bodyPr wrap="square" rtlCol="0">
              <a:spAutoFit/>
            </a:bodyPr>
            <a:lstStyle/>
            <a:p>
              <a:pPr algn="ctr"/>
              <a:r>
                <a:rPr lang="en-US" dirty="0" smtClean="0">
                  <a:solidFill>
                    <a:srgbClr val="000000"/>
                  </a:solidFill>
                  <a:latin typeface="Baskerville"/>
                  <a:cs typeface="Baskerville"/>
                </a:rPr>
                <a:t>Decoding is more complex with smaller symbols</a:t>
              </a:r>
            </a:p>
          </p:txBody>
        </p:sp>
        <p:cxnSp>
          <p:nvCxnSpPr>
            <p:cNvPr id="13" name="Straight Connector 12"/>
            <p:cNvCxnSpPr>
              <a:stCxn id="12" idx="1"/>
            </p:cNvCxnSpPr>
            <p:nvPr/>
          </p:nvCxnSpPr>
          <p:spPr>
            <a:xfrm rot="10800000" flipV="1">
              <a:off x="2971800" y="1452264"/>
              <a:ext cx="3810000" cy="2510135"/>
            </a:xfrm>
            <a:prstGeom prst="line">
              <a:avLst/>
            </a:prstGeom>
            <a:ln>
              <a:solidFill>
                <a:srgbClr val="000090"/>
              </a:solidFill>
              <a:tailEnd type="triangle" w="lg"/>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a:stCxn id="12" idx="1"/>
            </p:cNvCxnSpPr>
            <p:nvPr/>
          </p:nvCxnSpPr>
          <p:spPr>
            <a:xfrm rot="10800000">
              <a:off x="5638800" y="1219201"/>
              <a:ext cx="1143000" cy="233065"/>
            </a:xfrm>
            <a:prstGeom prst="line">
              <a:avLst/>
            </a:prstGeom>
            <a:ln>
              <a:tailEnd type="triangle" w="lg"/>
            </a:ln>
          </p:spPr>
          <p:style>
            <a:lnRef idx="2">
              <a:schemeClr val="accent1"/>
            </a:lnRef>
            <a:fillRef idx="0">
              <a:schemeClr val="accent1"/>
            </a:fillRef>
            <a:effectRef idx="1">
              <a:schemeClr val="accent1"/>
            </a:effectRef>
            <a:fontRef idx="minor">
              <a:schemeClr val="tx1"/>
            </a:fontRef>
          </p:style>
        </p:cxnSp>
      </p:grpSp>
      <p:grpSp>
        <p:nvGrpSpPr>
          <p:cNvPr id="29" name="Group 28"/>
          <p:cNvGrpSpPr/>
          <p:nvPr/>
        </p:nvGrpSpPr>
        <p:grpSpPr>
          <a:xfrm>
            <a:off x="2971802" y="1219200"/>
            <a:ext cx="5163073" cy="4601159"/>
            <a:chOff x="2991610" y="1219201"/>
            <a:chExt cx="5163073" cy="4601159"/>
          </a:xfrm>
        </p:grpSpPr>
        <p:grpSp>
          <p:nvGrpSpPr>
            <p:cNvPr id="22" name="Group 21"/>
            <p:cNvGrpSpPr/>
            <p:nvPr/>
          </p:nvGrpSpPr>
          <p:grpSpPr>
            <a:xfrm>
              <a:off x="2991610" y="3962401"/>
              <a:ext cx="5163073" cy="1857959"/>
              <a:chOff x="2991610" y="3962401"/>
              <a:chExt cx="5163073" cy="1857959"/>
            </a:xfrm>
          </p:grpSpPr>
          <p:sp>
            <p:nvSpPr>
              <p:cNvPr id="10" name="TextBox 9"/>
              <p:cNvSpPr txBox="1"/>
              <p:nvPr/>
            </p:nvSpPr>
            <p:spPr>
              <a:xfrm>
                <a:off x="5415757" y="4620031"/>
                <a:ext cx="2738926" cy="1200329"/>
              </a:xfrm>
              <a:prstGeom prst="rect">
                <a:avLst/>
              </a:prstGeom>
              <a:noFill/>
              <a:ln w="38100" cmpd="sng">
                <a:solidFill>
                  <a:schemeClr val="bg1"/>
                </a:solidFill>
              </a:ln>
            </p:spPr>
            <p:txBody>
              <a:bodyPr wrap="none" rtlCol="0">
                <a:spAutoFit/>
              </a:bodyPr>
              <a:lstStyle/>
              <a:p>
                <a:pPr algn="ctr"/>
                <a:r>
                  <a:rPr lang="en-US" dirty="0" smtClean="0">
                    <a:solidFill>
                      <a:srgbClr val="000000"/>
                    </a:solidFill>
                    <a:latin typeface="Baskerville"/>
                    <a:cs typeface="Baskerville"/>
                  </a:rPr>
                  <a:t>Actual packet size is </a:t>
                </a:r>
              </a:p>
              <a:p>
                <a:pPr algn="ctr"/>
                <a:r>
                  <a:rPr lang="en-US" dirty="0">
                    <a:solidFill>
                      <a:srgbClr val="000000"/>
                    </a:solidFill>
                    <a:latin typeface="Baskerville"/>
                    <a:cs typeface="Baskerville"/>
                  </a:rPr>
                  <a:t>l</a:t>
                </a:r>
                <a:r>
                  <a:rPr lang="en-US" dirty="0" smtClean="0">
                    <a:solidFill>
                      <a:srgbClr val="000000"/>
                    </a:solidFill>
                    <a:latin typeface="Baskerville"/>
                    <a:cs typeface="Baskerville"/>
                  </a:rPr>
                  <a:t>ess than desired packet size </a:t>
                </a:r>
              </a:p>
              <a:p>
                <a:pPr algn="ctr"/>
                <a:r>
                  <a:rPr lang="en-US" dirty="0" smtClean="0">
                    <a:solidFill>
                      <a:srgbClr val="000000"/>
                    </a:solidFill>
                    <a:latin typeface="Baskerville"/>
                    <a:cs typeface="Baskerville"/>
                  </a:rPr>
                  <a:t>– loss in network efficiency</a:t>
                </a:r>
              </a:p>
              <a:p>
                <a:pPr algn="ctr"/>
                <a:r>
                  <a:rPr lang="en-US" dirty="0" smtClean="0">
                    <a:solidFill>
                      <a:srgbClr val="000000"/>
                    </a:solidFill>
                    <a:latin typeface="Baskerville"/>
                    <a:cs typeface="Baskerville"/>
                  </a:rPr>
                  <a:t>if filled with padding bytes</a:t>
                </a:r>
                <a:endParaRPr lang="en-US" dirty="0">
                  <a:solidFill>
                    <a:srgbClr val="000000"/>
                  </a:solidFill>
                  <a:latin typeface="Baskerville"/>
                  <a:cs typeface="Baskerville"/>
                </a:endParaRPr>
              </a:p>
            </p:txBody>
          </p:sp>
          <p:cxnSp>
            <p:nvCxnSpPr>
              <p:cNvPr id="11" name="Straight Connector 10"/>
              <p:cNvCxnSpPr>
                <a:stCxn id="10" idx="1"/>
              </p:cNvCxnSpPr>
              <p:nvPr/>
            </p:nvCxnSpPr>
            <p:spPr>
              <a:xfrm flipH="1" flipV="1">
                <a:off x="2991610" y="3962401"/>
                <a:ext cx="2424147" cy="1257795"/>
              </a:xfrm>
              <a:prstGeom prst="line">
                <a:avLst/>
              </a:prstGeom>
              <a:ln>
                <a:tailEnd type="triangle" w="lg"/>
              </a:ln>
            </p:spPr>
            <p:style>
              <a:lnRef idx="2">
                <a:schemeClr val="accent1"/>
              </a:lnRef>
              <a:fillRef idx="0">
                <a:schemeClr val="accent1"/>
              </a:fillRef>
              <a:effectRef idx="1">
                <a:schemeClr val="accent1"/>
              </a:effectRef>
              <a:fontRef idx="minor">
                <a:schemeClr val="tx1"/>
              </a:fontRef>
            </p:style>
          </p:cxnSp>
        </p:grpSp>
        <p:cxnSp>
          <p:nvCxnSpPr>
            <p:cNvPr id="24" name="Straight Connector 23"/>
            <p:cNvCxnSpPr>
              <a:stCxn id="10" idx="0"/>
            </p:cNvCxnSpPr>
            <p:nvPr/>
          </p:nvCxnSpPr>
          <p:spPr>
            <a:xfrm flipH="1" flipV="1">
              <a:off x="5715002" y="1219201"/>
              <a:ext cx="1070218" cy="3400830"/>
            </a:xfrm>
            <a:prstGeom prst="line">
              <a:avLst/>
            </a:prstGeom>
            <a:ln>
              <a:tailEnd type="triangle" w="lg"/>
            </a:ln>
          </p:spPr>
          <p:style>
            <a:lnRef idx="2">
              <a:schemeClr val="accent1"/>
            </a:lnRef>
            <a:fillRef idx="0">
              <a:schemeClr val="accent1"/>
            </a:fillRef>
            <a:effectRef idx="1">
              <a:schemeClr val="accent1"/>
            </a:effectRef>
            <a:fontRef idx="minor">
              <a:schemeClr val="tx1"/>
            </a:fontRef>
          </p:style>
        </p:cxnSp>
      </p:grpSp>
      <p:sp>
        <p:nvSpPr>
          <p:cNvPr id="2" name="TextBox 1"/>
          <p:cNvSpPr txBox="1"/>
          <p:nvPr/>
        </p:nvSpPr>
        <p:spPr>
          <a:xfrm>
            <a:off x="-1073541" y="861738"/>
            <a:ext cx="184666" cy="369332"/>
          </a:xfrm>
          <a:prstGeom prst="rect">
            <a:avLst/>
          </a:prstGeom>
          <a:noFill/>
        </p:spPr>
        <p:txBody>
          <a:bodyPr wrap="none" rtlCol="0">
            <a:spAutoFit/>
          </a:bodyPr>
          <a:lstStyle/>
          <a:p>
            <a:endParaRPr lang="en-US" dirty="0"/>
          </a:p>
        </p:txBody>
      </p:sp>
      <p:sp>
        <p:nvSpPr>
          <p:cNvPr id="3" name="Foliennummernplatzhalter 2"/>
          <p:cNvSpPr>
            <a:spLocks noGrp="1"/>
          </p:cNvSpPr>
          <p:nvPr>
            <p:ph type="sldNum" sz="quarter" idx="4"/>
          </p:nvPr>
        </p:nvSpPr>
        <p:spPr/>
        <p:txBody>
          <a:bodyPr/>
          <a:lstStyle/>
          <a:p>
            <a:fld id="{D4EABEBA-CB0E-0E48-9AC1-74C7372C6EC6}" type="slidenum">
              <a:rPr lang="en-US" smtClean="0"/>
              <a:pPr/>
              <a:t>43</a:t>
            </a:fld>
            <a:endParaRPr lang="en-US" dirty="0"/>
          </a:p>
        </p:txBody>
      </p:sp>
    </p:spTree>
    <p:extLst>
      <p:ext uri="{BB962C8B-B14F-4D97-AF65-F5344CB8AC3E}">
        <p14:creationId xmlns:p14="http://schemas.microsoft.com/office/powerpoint/2010/main" val="40972778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2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latin typeface="Baskerville"/>
                <a:cs typeface="Baskerville"/>
              </a:rPr>
              <a:t>Thanks!</a:t>
            </a:r>
            <a:endParaRPr lang="en-US" dirty="0"/>
          </a:p>
        </p:txBody>
      </p:sp>
    </p:spTree>
    <p:extLst>
      <p:ext uri="{BB962C8B-B14F-4D97-AF65-F5344CB8AC3E}">
        <p14:creationId xmlns:p14="http://schemas.microsoft.com/office/powerpoint/2010/main" val="1502124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28700" y="120944"/>
            <a:ext cx="7086600" cy="685800"/>
          </a:xfrm>
        </p:spPr>
        <p:txBody>
          <a:bodyPr>
            <a:normAutofit/>
          </a:bodyPr>
          <a:lstStyle/>
          <a:p>
            <a:pPr algn="ctr"/>
            <a:r>
              <a:rPr lang="en-US" sz="2800" dirty="0" smtClean="0">
                <a:latin typeface="Baskerville"/>
                <a:cs typeface="Baskerville"/>
              </a:rPr>
              <a:t>High level summary of RFC 6330</a:t>
            </a:r>
            <a:endParaRPr lang="en-US" sz="2800" dirty="0">
              <a:latin typeface="Baskerville"/>
              <a:cs typeface="Baskerville"/>
            </a:endParaRPr>
          </a:p>
        </p:txBody>
      </p:sp>
      <p:sp>
        <p:nvSpPr>
          <p:cNvPr id="3" name="Inhaltsplatzhalter 2"/>
          <p:cNvSpPr>
            <a:spLocks noGrp="1"/>
          </p:cNvSpPr>
          <p:nvPr>
            <p:ph idx="4294967295"/>
          </p:nvPr>
        </p:nvSpPr>
        <p:spPr>
          <a:xfrm>
            <a:off x="228600" y="868436"/>
            <a:ext cx="8686800" cy="5791200"/>
          </a:xfrm>
          <a:prstGeom prst="rect">
            <a:avLst/>
          </a:prstGeom>
        </p:spPr>
        <p:txBody>
          <a:bodyPr>
            <a:normAutofit lnSpcReduction="10000"/>
          </a:bodyPr>
          <a:lstStyle/>
          <a:p>
            <a:pPr>
              <a:spcBef>
                <a:spcPts val="300"/>
              </a:spcBef>
            </a:pPr>
            <a:r>
              <a:rPr lang="en-US" sz="2400" dirty="0">
                <a:solidFill>
                  <a:srgbClr val="000000"/>
                </a:solidFill>
                <a:latin typeface="Baskerville"/>
                <a:cs typeface="Baskerville"/>
              </a:rPr>
              <a:t>RFC 6330 </a:t>
            </a:r>
            <a:r>
              <a:rPr lang="en-US" sz="2400" dirty="0" smtClean="0">
                <a:solidFill>
                  <a:srgbClr val="000000"/>
                </a:solidFill>
                <a:latin typeface="Baskerville"/>
                <a:cs typeface="Baskerville"/>
              </a:rPr>
              <a:t>transcends </a:t>
            </a:r>
            <a:r>
              <a:rPr lang="en-US" sz="2400" dirty="0">
                <a:solidFill>
                  <a:srgbClr val="000000"/>
                </a:solidFill>
                <a:latin typeface="Baskerville"/>
                <a:cs typeface="Baskerville"/>
              </a:rPr>
              <a:t>numbers</a:t>
            </a:r>
            <a:endParaRPr lang="en-US" sz="2400" dirty="0" smtClean="0">
              <a:solidFill>
                <a:srgbClr val="000000"/>
              </a:solidFill>
              <a:latin typeface="Baskerville"/>
              <a:cs typeface="Baskerville"/>
            </a:endParaRPr>
          </a:p>
          <a:p>
            <a:pPr lvl="1">
              <a:spcBef>
                <a:spcPts val="300"/>
              </a:spcBef>
            </a:pPr>
            <a:r>
              <a:rPr lang="en-US" dirty="0" smtClean="0">
                <a:solidFill>
                  <a:srgbClr val="000000"/>
                </a:solidFill>
                <a:latin typeface="Baskerville"/>
                <a:cs typeface="Baskerville"/>
              </a:rPr>
              <a:t>RFC 6330 code should be appreciated for the </a:t>
            </a:r>
            <a:r>
              <a:rPr lang="en-US" b="1" dirty="0" smtClean="0">
                <a:solidFill>
                  <a:srgbClr val="000000"/>
                </a:solidFill>
                <a:latin typeface="Baskerville"/>
                <a:cs typeface="Baskerville"/>
              </a:rPr>
              <a:t>simplicity</a:t>
            </a:r>
            <a:r>
              <a:rPr lang="en-US" dirty="0" smtClean="0">
                <a:solidFill>
                  <a:srgbClr val="000000"/>
                </a:solidFill>
                <a:latin typeface="Baskerville"/>
                <a:cs typeface="Baskerville"/>
              </a:rPr>
              <a:t>, </a:t>
            </a:r>
            <a:r>
              <a:rPr lang="en-US" b="1" dirty="0" smtClean="0">
                <a:solidFill>
                  <a:srgbClr val="000000"/>
                </a:solidFill>
                <a:latin typeface="Baskerville"/>
                <a:cs typeface="Baskerville"/>
              </a:rPr>
              <a:t>efficiency</a:t>
            </a:r>
            <a:r>
              <a:rPr lang="en-US" dirty="0" smtClean="0">
                <a:solidFill>
                  <a:srgbClr val="000000"/>
                </a:solidFill>
                <a:latin typeface="Baskerville"/>
                <a:cs typeface="Baskerville"/>
              </a:rPr>
              <a:t> and </a:t>
            </a:r>
            <a:r>
              <a:rPr lang="en-US" b="1" dirty="0" smtClean="0">
                <a:solidFill>
                  <a:srgbClr val="000000"/>
                </a:solidFill>
                <a:latin typeface="Baskerville"/>
                <a:cs typeface="Baskerville"/>
              </a:rPr>
              <a:t>versatility</a:t>
            </a:r>
            <a:r>
              <a:rPr lang="en-US" dirty="0" smtClean="0">
                <a:solidFill>
                  <a:srgbClr val="000000"/>
                </a:solidFill>
                <a:latin typeface="Baskerville"/>
                <a:cs typeface="Baskerville"/>
              </a:rPr>
              <a:t> provided to applications &amp; systems</a:t>
            </a:r>
          </a:p>
          <a:p>
            <a:pPr lvl="1">
              <a:spcBef>
                <a:spcPts val="300"/>
              </a:spcBef>
            </a:pPr>
            <a:r>
              <a:rPr lang="en-US" b="1" dirty="0" smtClean="0">
                <a:solidFill>
                  <a:srgbClr val="000000"/>
                </a:solidFill>
                <a:latin typeface="Baskerville"/>
                <a:cs typeface="Baskerville"/>
              </a:rPr>
              <a:t>These aspects cannot be melted down to statistics</a:t>
            </a:r>
          </a:p>
          <a:p>
            <a:pPr>
              <a:spcBef>
                <a:spcPts val="300"/>
              </a:spcBef>
            </a:pPr>
            <a:r>
              <a:rPr lang="en-US" sz="2400" dirty="0" smtClean="0">
                <a:solidFill>
                  <a:srgbClr val="000000"/>
                </a:solidFill>
                <a:latin typeface="Baskerville"/>
                <a:cs typeface="Baskerville"/>
              </a:rPr>
              <a:t>Simplicity and efficiency</a:t>
            </a:r>
          </a:p>
          <a:p>
            <a:pPr lvl="1">
              <a:spcBef>
                <a:spcPts val="300"/>
              </a:spcBef>
            </a:pPr>
            <a:r>
              <a:rPr lang="en-US" dirty="0" smtClean="0">
                <a:solidFill>
                  <a:srgbClr val="000000"/>
                </a:solidFill>
                <a:latin typeface="Baskerville"/>
                <a:cs typeface="Baskerville"/>
              </a:rPr>
              <a:t>Code is completely defined by the specification – no undetermined parameters to be set – and it is a single code</a:t>
            </a:r>
          </a:p>
          <a:p>
            <a:pPr lvl="1">
              <a:spcBef>
                <a:spcPts val="300"/>
              </a:spcBef>
            </a:pPr>
            <a:r>
              <a:rPr lang="en-US" dirty="0" smtClean="0">
                <a:solidFill>
                  <a:srgbClr val="000000"/>
                </a:solidFill>
                <a:latin typeface="Baskerville"/>
                <a:cs typeface="Baskerville"/>
              </a:rPr>
              <a:t>Predictable and excellent overhead in all conditions</a:t>
            </a:r>
          </a:p>
          <a:p>
            <a:pPr lvl="1">
              <a:spcBef>
                <a:spcPts val="300"/>
              </a:spcBef>
            </a:pPr>
            <a:r>
              <a:rPr lang="en-US" dirty="0" smtClean="0">
                <a:solidFill>
                  <a:srgbClr val="000000"/>
                </a:solidFill>
                <a:latin typeface="Baskerville"/>
                <a:cs typeface="Baskerville"/>
              </a:rPr>
              <a:t>Predictable and excellent decoding speed in </a:t>
            </a:r>
            <a:r>
              <a:rPr lang="en-US" dirty="0">
                <a:solidFill>
                  <a:srgbClr val="000000"/>
                </a:solidFill>
                <a:latin typeface="Baskerville"/>
                <a:cs typeface="Baskerville"/>
              </a:rPr>
              <a:t>all </a:t>
            </a:r>
            <a:r>
              <a:rPr lang="en-US" dirty="0" smtClean="0">
                <a:solidFill>
                  <a:srgbClr val="000000"/>
                </a:solidFill>
                <a:latin typeface="Baskerville"/>
                <a:cs typeface="Baskerville"/>
              </a:rPr>
              <a:t>conditions – even </a:t>
            </a:r>
            <a:r>
              <a:rPr lang="en-US" dirty="0">
                <a:solidFill>
                  <a:srgbClr val="000000"/>
                </a:solidFill>
                <a:latin typeface="Baskerville"/>
                <a:cs typeface="Baskerville"/>
              </a:rPr>
              <a:t>with reception of minimal possible to </a:t>
            </a:r>
            <a:r>
              <a:rPr lang="en-US" dirty="0" smtClean="0">
                <a:solidFill>
                  <a:srgbClr val="000000"/>
                </a:solidFill>
                <a:latin typeface="Baskerville"/>
                <a:cs typeface="Baskerville"/>
              </a:rPr>
              <a:t>decode</a:t>
            </a:r>
          </a:p>
          <a:p>
            <a:pPr lvl="1">
              <a:spcBef>
                <a:spcPts val="300"/>
              </a:spcBef>
            </a:pPr>
            <a:r>
              <a:rPr lang="en-US" dirty="0" smtClean="0">
                <a:solidFill>
                  <a:schemeClr val="tx1"/>
                </a:solidFill>
                <a:latin typeface="Baskerville"/>
                <a:cs typeface="Baskerville"/>
              </a:rPr>
              <a:t>Defines a completely specified decoder performance along with example decoder. This enables to define a UE conformance point.</a:t>
            </a:r>
          </a:p>
          <a:p>
            <a:pPr>
              <a:spcBef>
                <a:spcPts val="300"/>
              </a:spcBef>
            </a:pPr>
            <a:r>
              <a:rPr lang="en-US" sz="2400" dirty="0" smtClean="0">
                <a:solidFill>
                  <a:srgbClr val="000000"/>
                </a:solidFill>
                <a:latin typeface="Baskerville"/>
                <a:cs typeface="Baskerville"/>
              </a:rPr>
              <a:t>Versatility</a:t>
            </a:r>
          </a:p>
          <a:p>
            <a:pPr lvl="1">
              <a:spcBef>
                <a:spcPts val="300"/>
              </a:spcBef>
            </a:pPr>
            <a:r>
              <a:rPr lang="en-US" dirty="0" smtClean="0">
                <a:solidFill>
                  <a:srgbClr val="000000"/>
                </a:solidFill>
                <a:latin typeface="Baskerville"/>
                <a:cs typeface="Baskerville"/>
              </a:rPr>
              <a:t>Support up to 56,403 source symbols per source block</a:t>
            </a:r>
          </a:p>
          <a:p>
            <a:pPr lvl="1">
              <a:spcBef>
                <a:spcPts val="300"/>
              </a:spcBef>
            </a:pPr>
            <a:r>
              <a:rPr lang="en-US" dirty="0" smtClean="0">
                <a:solidFill>
                  <a:srgbClr val="000000"/>
                </a:solidFill>
                <a:latin typeface="Baskerville"/>
                <a:cs typeface="Baskerville"/>
              </a:rPr>
              <a:t>Strongly systematic – does </a:t>
            </a:r>
            <a:r>
              <a:rPr lang="en-US" dirty="0">
                <a:solidFill>
                  <a:srgbClr val="000000"/>
                </a:solidFill>
                <a:latin typeface="Baskerville"/>
                <a:cs typeface="Baskerville"/>
              </a:rPr>
              <a:t>not matter what mix of source and repair is received</a:t>
            </a:r>
          </a:p>
          <a:p>
            <a:pPr lvl="1">
              <a:spcBef>
                <a:spcPts val="300"/>
              </a:spcBef>
            </a:pPr>
            <a:r>
              <a:rPr lang="en-US" dirty="0" smtClean="0">
                <a:solidFill>
                  <a:srgbClr val="000000"/>
                </a:solidFill>
                <a:latin typeface="Baskerville"/>
                <a:cs typeface="Baskerville"/>
              </a:rPr>
              <a:t>Fountain code – can </a:t>
            </a:r>
            <a:r>
              <a:rPr lang="en-US" dirty="0">
                <a:solidFill>
                  <a:srgbClr val="000000"/>
                </a:solidFill>
                <a:latin typeface="Baskerville"/>
                <a:cs typeface="Baskerville"/>
              </a:rPr>
              <a:t>generate any number of encoding symbols for a source block – on-the-fly</a:t>
            </a:r>
          </a:p>
          <a:p>
            <a:pPr lvl="1">
              <a:spcBef>
                <a:spcPts val="300"/>
              </a:spcBef>
            </a:pPr>
            <a:r>
              <a:rPr lang="en-US" dirty="0" smtClean="0">
                <a:solidFill>
                  <a:srgbClr val="000000"/>
                </a:solidFill>
                <a:latin typeface="Baskerville"/>
                <a:cs typeface="Baskerville"/>
              </a:rPr>
              <a:t>Supports sub-blocking – allows decoding source block in small chunks to minimize decode memory and to enable Just-in-Time recovery</a:t>
            </a:r>
          </a:p>
        </p:txBody>
      </p:sp>
      <p:sp>
        <p:nvSpPr>
          <p:cNvPr id="4" name="Foliennummernplatzhalter 3"/>
          <p:cNvSpPr>
            <a:spLocks noGrp="1"/>
          </p:cNvSpPr>
          <p:nvPr>
            <p:ph type="sldNum" sz="quarter" idx="4"/>
          </p:nvPr>
        </p:nvSpPr>
        <p:spPr/>
        <p:txBody>
          <a:bodyPr/>
          <a:lstStyle/>
          <a:p>
            <a:fld id="{D4EABEBA-CB0E-0E48-9AC1-74C7372C6EC6}" type="slidenum">
              <a:rPr lang="en-US" smtClean="0"/>
              <a:pPr/>
              <a:t>5</a:t>
            </a:fld>
            <a:endParaRPr lang="en-US" dirty="0"/>
          </a:p>
        </p:txBody>
      </p:sp>
    </p:spTree>
    <p:extLst>
      <p:ext uri="{BB962C8B-B14F-4D97-AF65-F5344CB8AC3E}">
        <p14:creationId xmlns:p14="http://schemas.microsoft.com/office/powerpoint/2010/main" val="25239341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45528" y="136672"/>
            <a:ext cx="8052945" cy="685800"/>
          </a:xfrm>
        </p:spPr>
        <p:txBody>
          <a:bodyPr>
            <a:noAutofit/>
          </a:bodyPr>
          <a:lstStyle/>
          <a:p>
            <a:pPr algn="ctr"/>
            <a:r>
              <a:rPr lang="en-US" sz="2800" dirty="0" smtClean="0">
                <a:latin typeface="Baskerville"/>
                <a:cs typeface="Baskerville"/>
              </a:rPr>
              <a:t>Summary: RS+LDPC Technical Issues</a:t>
            </a:r>
            <a:endParaRPr lang="en-US" sz="2800" dirty="0">
              <a:latin typeface="Baskerville"/>
              <a:cs typeface="Baskerville"/>
            </a:endParaRPr>
          </a:p>
        </p:txBody>
      </p:sp>
      <p:sp>
        <p:nvSpPr>
          <p:cNvPr id="3" name="Inhaltsplatzhalter 2"/>
          <p:cNvSpPr>
            <a:spLocks noGrp="1"/>
          </p:cNvSpPr>
          <p:nvPr>
            <p:ph idx="4294967295"/>
          </p:nvPr>
        </p:nvSpPr>
        <p:spPr>
          <a:xfrm>
            <a:off x="228600" y="914400"/>
            <a:ext cx="8686800" cy="5791200"/>
          </a:xfrm>
          <a:prstGeom prst="rect">
            <a:avLst/>
          </a:prstGeom>
        </p:spPr>
        <p:txBody>
          <a:bodyPr>
            <a:normAutofit lnSpcReduction="10000"/>
          </a:bodyPr>
          <a:lstStyle/>
          <a:p>
            <a:pPr>
              <a:spcBef>
                <a:spcPts val="300"/>
              </a:spcBef>
            </a:pPr>
            <a:r>
              <a:rPr lang="en-GB" b="1" dirty="0" smtClean="0">
                <a:solidFill>
                  <a:srgbClr val="000000"/>
                </a:solidFill>
                <a:latin typeface="Baskerville"/>
                <a:cs typeface="Baskerville"/>
              </a:rPr>
              <a:t>RS</a:t>
            </a:r>
            <a:r>
              <a:rPr lang="en-GB" b="1" dirty="0">
                <a:solidFill>
                  <a:srgbClr val="000000"/>
                </a:solidFill>
                <a:latin typeface="Baskerville"/>
                <a:cs typeface="Baskerville"/>
              </a:rPr>
              <a:t>+</a:t>
            </a:r>
            <a:r>
              <a:rPr lang="en-GB" b="1" dirty="0" smtClean="0">
                <a:solidFill>
                  <a:srgbClr val="000000"/>
                </a:solidFill>
                <a:latin typeface="Baskerville"/>
                <a:cs typeface="Baskerville"/>
              </a:rPr>
              <a:t>LDPC introduces technical problems into </a:t>
            </a:r>
            <a:r>
              <a:rPr lang="en-GB" b="1" dirty="0" err="1" smtClean="0">
                <a:solidFill>
                  <a:srgbClr val="000000"/>
                </a:solidFill>
                <a:latin typeface="Baskerville"/>
                <a:cs typeface="Baskerville"/>
              </a:rPr>
              <a:t>eMBMS</a:t>
            </a:r>
            <a:r>
              <a:rPr lang="en-GB" b="1" dirty="0" smtClean="0">
                <a:solidFill>
                  <a:srgbClr val="000000"/>
                </a:solidFill>
                <a:latin typeface="Baskerville"/>
                <a:cs typeface="Baskerville"/>
              </a:rPr>
              <a:t>, they are not problems with </a:t>
            </a:r>
            <a:r>
              <a:rPr lang="en-GB" b="1" dirty="0">
                <a:solidFill>
                  <a:srgbClr val="000000"/>
                </a:solidFill>
                <a:latin typeface="Baskerville"/>
                <a:cs typeface="Baskerville"/>
              </a:rPr>
              <a:t>the existing </a:t>
            </a:r>
            <a:r>
              <a:rPr lang="en-GB" b="1" dirty="0" smtClean="0">
                <a:solidFill>
                  <a:srgbClr val="000000"/>
                </a:solidFill>
                <a:latin typeface="Baskerville"/>
                <a:cs typeface="Baskerville"/>
              </a:rPr>
              <a:t>RFC 5053 </a:t>
            </a:r>
            <a:r>
              <a:rPr lang="en-GB" b="1" dirty="0">
                <a:solidFill>
                  <a:srgbClr val="000000"/>
                </a:solidFill>
                <a:latin typeface="Baskerville"/>
                <a:cs typeface="Baskerville"/>
              </a:rPr>
              <a:t>code</a:t>
            </a:r>
            <a:r>
              <a:rPr lang="en-GB" b="1" dirty="0" smtClean="0">
                <a:solidFill>
                  <a:srgbClr val="000000"/>
                </a:solidFill>
                <a:latin typeface="Baskerville"/>
                <a:cs typeface="Baskerville"/>
              </a:rPr>
              <a:t>.</a:t>
            </a:r>
            <a:endParaRPr lang="en-US" b="1" dirty="0" smtClean="0">
              <a:solidFill>
                <a:srgbClr val="000000"/>
              </a:solidFill>
              <a:latin typeface="Baskerville"/>
              <a:cs typeface="Baskerville"/>
            </a:endParaRPr>
          </a:p>
          <a:p>
            <a:pPr>
              <a:spcBef>
                <a:spcPts val="300"/>
              </a:spcBef>
            </a:pPr>
            <a:r>
              <a:rPr lang="en-US" dirty="0" smtClean="0">
                <a:solidFill>
                  <a:srgbClr val="000000"/>
                </a:solidFill>
                <a:latin typeface="Baskerville"/>
                <a:cs typeface="Baskerville"/>
              </a:rPr>
              <a:t>Not a single code solution</a:t>
            </a:r>
          </a:p>
          <a:p>
            <a:pPr lvl="1">
              <a:spcBef>
                <a:spcPts val="300"/>
              </a:spcBef>
            </a:pPr>
            <a:r>
              <a:rPr lang="en-US" sz="2000" dirty="0" smtClean="0">
                <a:solidFill>
                  <a:srgbClr val="000000"/>
                </a:solidFill>
                <a:latin typeface="Baskerville"/>
                <a:cs typeface="Baskerville"/>
              </a:rPr>
              <a:t>RS </a:t>
            </a:r>
            <a:r>
              <a:rPr lang="en-GB" sz="2000" dirty="0">
                <a:solidFill>
                  <a:srgbClr val="000000"/>
                </a:solidFill>
                <a:latin typeface="Baskerville"/>
                <a:cs typeface="Baskerville"/>
              </a:rPr>
              <a:t>(</a:t>
            </a:r>
            <a:r>
              <a:rPr lang="en-GB" sz="2000" dirty="0" smtClean="0">
                <a:solidFill>
                  <a:srgbClr val="000000"/>
                </a:solidFill>
                <a:latin typeface="Baskerville"/>
                <a:cs typeface="Baskerville"/>
              </a:rPr>
              <a:t>RFC5510) </a:t>
            </a:r>
            <a:r>
              <a:rPr lang="en-US" sz="2000" dirty="0" smtClean="0">
                <a:solidFill>
                  <a:srgbClr val="000000"/>
                </a:solidFill>
                <a:latin typeface="Baskerville"/>
                <a:cs typeface="Baskerville"/>
              </a:rPr>
              <a:t>and LDPC </a:t>
            </a:r>
            <a:r>
              <a:rPr lang="en-GB" sz="2000" dirty="0">
                <a:solidFill>
                  <a:srgbClr val="000000"/>
                </a:solidFill>
                <a:latin typeface="Baskerville"/>
                <a:cs typeface="Baskerville"/>
              </a:rPr>
              <a:t>(RFC5170) </a:t>
            </a:r>
            <a:r>
              <a:rPr lang="en-US" sz="2000" dirty="0" smtClean="0">
                <a:solidFill>
                  <a:srgbClr val="000000"/>
                </a:solidFill>
                <a:latin typeface="Baskerville"/>
                <a:cs typeface="Baskerville"/>
              </a:rPr>
              <a:t>are different codes</a:t>
            </a:r>
          </a:p>
          <a:p>
            <a:pPr>
              <a:spcBef>
                <a:spcPts val="300"/>
              </a:spcBef>
            </a:pPr>
            <a:r>
              <a:rPr lang="en-GB" dirty="0" smtClean="0">
                <a:solidFill>
                  <a:srgbClr val="000000"/>
                </a:solidFill>
                <a:latin typeface="Baskerville"/>
                <a:cs typeface="Baskerville"/>
              </a:rPr>
              <a:t>LDPC requires setting a </a:t>
            </a:r>
            <a:r>
              <a:rPr lang="en-GB" dirty="0">
                <a:solidFill>
                  <a:srgbClr val="000000"/>
                </a:solidFill>
                <a:latin typeface="Baskerville"/>
                <a:cs typeface="Baskerville"/>
              </a:rPr>
              <a:t>variety of mandatory </a:t>
            </a:r>
            <a:r>
              <a:rPr lang="en-GB" dirty="0" smtClean="0">
                <a:solidFill>
                  <a:srgbClr val="000000"/>
                </a:solidFill>
                <a:latin typeface="Baskerville"/>
                <a:cs typeface="Baskerville"/>
              </a:rPr>
              <a:t>code parameters at the sender that fully specify code construction</a:t>
            </a:r>
          </a:p>
          <a:p>
            <a:pPr lvl="1">
              <a:spcBef>
                <a:spcPts val="300"/>
              </a:spcBef>
            </a:pPr>
            <a:r>
              <a:rPr lang="en-GB" sz="2000" dirty="0" smtClean="0">
                <a:solidFill>
                  <a:srgbClr val="000000"/>
                </a:solidFill>
                <a:latin typeface="Baskerville"/>
                <a:cs typeface="Baskerville"/>
              </a:rPr>
              <a:t>Code construction parameter settings </a:t>
            </a:r>
            <a:r>
              <a:rPr lang="en-GB" sz="2000" dirty="0">
                <a:solidFill>
                  <a:srgbClr val="000000"/>
                </a:solidFill>
                <a:latin typeface="Baskerville"/>
                <a:cs typeface="Baskerville"/>
              </a:rPr>
              <a:t>are crucial for obtaining good performance (overhead, </a:t>
            </a:r>
            <a:r>
              <a:rPr lang="en-GB" sz="2000" dirty="0" smtClean="0">
                <a:solidFill>
                  <a:srgbClr val="000000"/>
                </a:solidFill>
                <a:latin typeface="Baskerville"/>
                <a:cs typeface="Baskerville"/>
              </a:rPr>
              <a:t>decode speed, </a:t>
            </a:r>
            <a:r>
              <a:rPr lang="en-GB" sz="2000" dirty="0">
                <a:solidFill>
                  <a:srgbClr val="000000"/>
                </a:solidFill>
                <a:latin typeface="Baskerville"/>
                <a:cs typeface="Baskerville"/>
              </a:rPr>
              <a:t>flexibility)</a:t>
            </a:r>
          </a:p>
          <a:p>
            <a:pPr lvl="1">
              <a:spcBef>
                <a:spcPts val="300"/>
              </a:spcBef>
            </a:pPr>
            <a:r>
              <a:rPr lang="en-GB" sz="2000" dirty="0" smtClean="0">
                <a:solidFill>
                  <a:srgbClr val="000000"/>
                </a:solidFill>
                <a:latin typeface="Baskerville"/>
                <a:cs typeface="Baskerville"/>
              </a:rPr>
              <a:t>No guidelines provided for setting these code construction parameters for file delivery</a:t>
            </a:r>
          </a:p>
          <a:p>
            <a:pPr lvl="1">
              <a:spcBef>
                <a:spcPts val="300"/>
              </a:spcBef>
            </a:pPr>
            <a:r>
              <a:rPr lang="en-GB" sz="2000" dirty="0" smtClean="0">
                <a:solidFill>
                  <a:schemeClr val="tx1"/>
                </a:solidFill>
                <a:latin typeface="Baskerville"/>
                <a:cs typeface="Baskerville"/>
              </a:rPr>
              <a:t>Code construction and number of encoding symbols to generate must be determined before transmission</a:t>
            </a:r>
          </a:p>
          <a:p>
            <a:pPr>
              <a:spcBef>
                <a:spcPts val="300"/>
              </a:spcBef>
            </a:pPr>
            <a:r>
              <a:rPr lang="en-GB" dirty="0" smtClean="0">
                <a:solidFill>
                  <a:srgbClr val="000000"/>
                </a:solidFill>
                <a:latin typeface="Baskerville"/>
                <a:cs typeface="Baskerville"/>
              </a:rPr>
              <a:t>LDPC not a strongly systematic code</a:t>
            </a:r>
          </a:p>
          <a:p>
            <a:pPr>
              <a:spcBef>
                <a:spcPts val="300"/>
              </a:spcBef>
            </a:pPr>
            <a:r>
              <a:rPr lang="en-GB" dirty="0" smtClean="0">
                <a:solidFill>
                  <a:srgbClr val="000000"/>
                </a:solidFill>
                <a:latin typeface="Baskerville"/>
                <a:cs typeface="Baskerville"/>
              </a:rPr>
              <a:t>LDPC not a fountain code</a:t>
            </a:r>
          </a:p>
          <a:p>
            <a:pPr>
              <a:spcBef>
                <a:spcPts val="300"/>
              </a:spcBef>
            </a:pPr>
            <a:r>
              <a:rPr lang="en-GB" dirty="0" smtClean="0">
                <a:solidFill>
                  <a:srgbClr val="000000"/>
                </a:solidFill>
                <a:latin typeface="Baskerville"/>
                <a:cs typeface="Baskerville"/>
              </a:rPr>
              <a:t>LDPC does not support sub-blocking</a:t>
            </a:r>
          </a:p>
          <a:p>
            <a:pPr>
              <a:spcBef>
                <a:spcPts val="300"/>
              </a:spcBef>
            </a:pPr>
            <a:r>
              <a:rPr lang="en-GB" dirty="0">
                <a:solidFill>
                  <a:schemeClr val="tx1"/>
                </a:solidFill>
                <a:latin typeface="Baskerville"/>
                <a:cs typeface="Baskerville"/>
              </a:rPr>
              <a:t>RFC 5170 </a:t>
            </a:r>
            <a:r>
              <a:rPr lang="en-GB" dirty="0" smtClean="0">
                <a:solidFill>
                  <a:schemeClr val="tx1"/>
                </a:solidFill>
                <a:latin typeface="Baskerville"/>
                <a:cs typeface="Baskerville"/>
              </a:rPr>
              <a:t>does not provide any </a:t>
            </a:r>
            <a:r>
              <a:rPr lang="en-GB" dirty="0">
                <a:solidFill>
                  <a:schemeClr val="tx1"/>
                </a:solidFill>
                <a:latin typeface="Baskerville"/>
                <a:cs typeface="Baskerville"/>
              </a:rPr>
              <a:t>specification of a compliant decoder.  There is no UE compliance possible based on RFC 5170</a:t>
            </a:r>
            <a:r>
              <a:rPr lang="en-GB" dirty="0" smtClean="0">
                <a:solidFill>
                  <a:schemeClr val="tx1"/>
                </a:solidFill>
                <a:latin typeface="Baskerville"/>
                <a:cs typeface="Baskerville"/>
              </a:rPr>
              <a:t>.</a:t>
            </a:r>
          </a:p>
          <a:p>
            <a:pPr>
              <a:spcBef>
                <a:spcPts val="300"/>
              </a:spcBef>
            </a:pPr>
            <a:r>
              <a:rPr lang="en-US" b="1" dirty="0" smtClean="0">
                <a:solidFill>
                  <a:srgbClr val="000000"/>
                </a:solidFill>
                <a:latin typeface="Baskerville"/>
                <a:cs typeface="Baskerville"/>
              </a:rPr>
              <a:t>LDPC is a significant step backwards from RFC 5053</a:t>
            </a:r>
            <a:endParaRPr lang="en-GB" b="1" dirty="0" smtClean="0">
              <a:solidFill>
                <a:srgbClr val="000000"/>
              </a:solidFill>
              <a:latin typeface="Baskerville"/>
              <a:cs typeface="Baskerville"/>
            </a:endParaRPr>
          </a:p>
          <a:p>
            <a:pPr marL="914400" lvl="2" indent="0">
              <a:buNone/>
            </a:pPr>
            <a:endParaRPr lang="en-US" sz="1100" dirty="0">
              <a:solidFill>
                <a:srgbClr val="000000"/>
              </a:solidFill>
              <a:latin typeface="Baskerville"/>
              <a:cs typeface="Baskerville"/>
            </a:endParaRPr>
          </a:p>
        </p:txBody>
      </p:sp>
      <p:sp>
        <p:nvSpPr>
          <p:cNvPr id="4" name="Foliennummernplatzhalter 3"/>
          <p:cNvSpPr>
            <a:spLocks noGrp="1"/>
          </p:cNvSpPr>
          <p:nvPr>
            <p:ph type="sldNum" sz="quarter" idx="4"/>
          </p:nvPr>
        </p:nvSpPr>
        <p:spPr/>
        <p:txBody>
          <a:bodyPr/>
          <a:lstStyle/>
          <a:p>
            <a:fld id="{D4EABEBA-CB0E-0E48-9AC1-74C7372C6EC6}" type="slidenum">
              <a:rPr lang="en-US" smtClean="0"/>
              <a:pPr/>
              <a:t>6</a:t>
            </a:fld>
            <a:endParaRPr lang="en-US" dirty="0"/>
          </a:p>
        </p:txBody>
      </p:sp>
    </p:spTree>
    <p:extLst>
      <p:ext uri="{BB962C8B-B14F-4D97-AF65-F5344CB8AC3E}">
        <p14:creationId xmlns:p14="http://schemas.microsoft.com/office/powerpoint/2010/main" val="14050248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45528" y="136672"/>
            <a:ext cx="8052945" cy="685800"/>
          </a:xfrm>
        </p:spPr>
        <p:txBody>
          <a:bodyPr>
            <a:noAutofit/>
          </a:bodyPr>
          <a:lstStyle/>
          <a:p>
            <a:pPr algn="ctr"/>
            <a:r>
              <a:rPr lang="en-US" sz="2800" dirty="0" smtClean="0">
                <a:latin typeface="Baskerville"/>
                <a:cs typeface="Baskerville"/>
              </a:rPr>
              <a:t>MBMS features not/poorly supported by RS+LDPC</a:t>
            </a:r>
            <a:endParaRPr lang="en-US" sz="2800" dirty="0">
              <a:latin typeface="Baskerville"/>
              <a:cs typeface="Baskerville"/>
            </a:endParaRPr>
          </a:p>
        </p:txBody>
      </p:sp>
      <p:sp>
        <p:nvSpPr>
          <p:cNvPr id="3" name="Inhaltsplatzhalter 2"/>
          <p:cNvSpPr>
            <a:spLocks noGrp="1"/>
          </p:cNvSpPr>
          <p:nvPr>
            <p:ph idx="4294967295"/>
          </p:nvPr>
        </p:nvSpPr>
        <p:spPr>
          <a:xfrm>
            <a:off x="228600" y="914400"/>
            <a:ext cx="8915400" cy="5791200"/>
          </a:xfrm>
          <a:prstGeom prst="rect">
            <a:avLst/>
          </a:prstGeom>
        </p:spPr>
        <p:txBody>
          <a:bodyPr>
            <a:noAutofit/>
          </a:bodyPr>
          <a:lstStyle/>
          <a:p>
            <a:pPr>
              <a:spcBef>
                <a:spcPts val="300"/>
              </a:spcBef>
            </a:pPr>
            <a:r>
              <a:rPr lang="de-DE" sz="1800" b="1" dirty="0" smtClean="0">
                <a:solidFill>
                  <a:srgbClr val="000000"/>
                </a:solidFill>
                <a:latin typeface="Baskerville"/>
                <a:cs typeface="Baskerville"/>
              </a:rPr>
              <a:t> </a:t>
            </a:r>
            <a:r>
              <a:rPr lang="en-US" sz="1800" dirty="0" smtClean="0">
                <a:latin typeface="Baskerville"/>
                <a:cs typeface="Baskerville"/>
              </a:rPr>
              <a:t>MBMS</a:t>
            </a:r>
            <a:r>
              <a:rPr lang="en-US" sz="1800" dirty="0">
                <a:latin typeface="Baskerville"/>
                <a:cs typeface="Baskerville"/>
              </a:rPr>
              <a:t>-based repair </a:t>
            </a:r>
            <a:r>
              <a:rPr lang="en-US" sz="1800" dirty="0" smtClean="0">
                <a:latin typeface="Baskerville"/>
                <a:cs typeface="Baskerville"/>
              </a:rPr>
              <a:t>service</a:t>
            </a:r>
          </a:p>
          <a:p>
            <a:pPr lvl="1">
              <a:spcBef>
                <a:spcPts val="300"/>
              </a:spcBef>
            </a:pPr>
            <a:r>
              <a:rPr lang="en-US" sz="1600" dirty="0" smtClean="0">
                <a:latin typeface="Baskerville"/>
                <a:cs typeface="Baskerville"/>
              </a:rPr>
              <a:t>Whereas 5053 and 6330 are fountain codes that enable excellent support for an MBMS-based repair service, required setting of the code rate for RS+LDPC provides poor support</a:t>
            </a:r>
          </a:p>
          <a:p>
            <a:pPr>
              <a:spcBef>
                <a:spcPts val="300"/>
              </a:spcBef>
            </a:pPr>
            <a:r>
              <a:rPr lang="en-US" sz="1800" dirty="0" smtClean="0">
                <a:latin typeface="Baskerville"/>
                <a:cs typeface="Baskerville"/>
              </a:rPr>
              <a:t>Low Memory Decoding</a:t>
            </a:r>
          </a:p>
          <a:p>
            <a:pPr lvl="1">
              <a:spcBef>
                <a:spcPts val="300"/>
              </a:spcBef>
            </a:pPr>
            <a:r>
              <a:rPr lang="en-US" sz="1600" dirty="0" smtClean="0">
                <a:latin typeface="Baskerville"/>
                <a:cs typeface="Baskerville"/>
              </a:rPr>
              <a:t>Whereas the 5053 </a:t>
            </a:r>
            <a:r>
              <a:rPr lang="en-US" sz="1600" dirty="0">
                <a:latin typeface="Baskerville"/>
                <a:cs typeface="Baskerville"/>
              </a:rPr>
              <a:t>and </a:t>
            </a:r>
            <a:r>
              <a:rPr lang="en-US" sz="1600" dirty="0" smtClean="0">
                <a:latin typeface="Baskerville"/>
                <a:cs typeface="Baskerville"/>
              </a:rPr>
              <a:t>6330 sub-blocking enables low overhead with low memory decoding, the lack of sub-blocking in RS+LDPC requires higher overhead with low memory decoding</a:t>
            </a:r>
          </a:p>
          <a:p>
            <a:pPr>
              <a:spcBef>
                <a:spcPts val="300"/>
              </a:spcBef>
            </a:pPr>
            <a:r>
              <a:rPr lang="en-US" sz="1800" dirty="0" smtClean="0">
                <a:latin typeface="Baskerville"/>
                <a:cs typeface="Baskerville"/>
              </a:rPr>
              <a:t>Low Latency Streaming</a:t>
            </a:r>
          </a:p>
          <a:p>
            <a:pPr lvl="1">
              <a:spcBef>
                <a:spcPts val="300"/>
              </a:spcBef>
            </a:pPr>
            <a:r>
              <a:rPr lang="en-US" sz="1600" dirty="0" smtClean="0">
                <a:latin typeface="Baskerville"/>
                <a:cs typeface="Baskerville"/>
              </a:rPr>
              <a:t>Whereas the strongly systematic property of </a:t>
            </a:r>
            <a:r>
              <a:rPr lang="en-US" sz="1600" dirty="0">
                <a:latin typeface="Baskerville"/>
                <a:cs typeface="Baskerville"/>
              </a:rPr>
              <a:t>5053 and </a:t>
            </a:r>
            <a:r>
              <a:rPr lang="en-US" sz="1600" dirty="0" smtClean="0">
                <a:latin typeface="Baskerville"/>
                <a:cs typeface="Baskerville"/>
              </a:rPr>
              <a:t>6330 enables sending source and then repair, </a:t>
            </a:r>
            <a:r>
              <a:rPr lang="en-US" sz="1600" dirty="0">
                <a:latin typeface="Baskerville"/>
                <a:cs typeface="Baskerville"/>
              </a:rPr>
              <a:t>RS+LDPC needs </a:t>
            </a:r>
            <a:r>
              <a:rPr lang="en-US" sz="1600" dirty="0" smtClean="0">
                <a:latin typeface="Baskerville"/>
                <a:cs typeface="Baskerville"/>
              </a:rPr>
              <a:t>interleaving for best overhead =&gt; increased end-2-end streaming latency</a:t>
            </a:r>
          </a:p>
          <a:p>
            <a:pPr>
              <a:spcBef>
                <a:spcPts val="300"/>
              </a:spcBef>
            </a:pPr>
            <a:r>
              <a:rPr lang="en-US" sz="1800" dirty="0">
                <a:latin typeface="Baskerville"/>
                <a:cs typeface="Baskerville"/>
              </a:rPr>
              <a:t>HTTP-Based Repair </a:t>
            </a:r>
            <a:r>
              <a:rPr lang="en-US" sz="1800" dirty="0" smtClean="0">
                <a:latin typeface="Baskerville"/>
                <a:cs typeface="Baskerville"/>
              </a:rPr>
              <a:t>Service</a:t>
            </a:r>
          </a:p>
          <a:p>
            <a:pPr lvl="1">
              <a:spcBef>
                <a:spcPts val="300"/>
              </a:spcBef>
            </a:pPr>
            <a:r>
              <a:rPr lang="en-US" sz="1600" dirty="0" smtClean="0">
                <a:latin typeface="Baskerville"/>
                <a:cs typeface="Baskerville"/>
              </a:rPr>
              <a:t>Whereas the strongly systematic property of </a:t>
            </a:r>
            <a:r>
              <a:rPr lang="en-US" sz="1600" dirty="0">
                <a:latin typeface="Baskerville"/>
                <a:cs typeface="Baskerville"/>
              </a:rPr>
              <a:t>5053 and 6330 </a:t>
            </a:r>
            <a:r>
              <a:rPr lang="en-US" sz="1600" dirty="0" smtClean="0">
                <a:latin typeface="Baskerville"/>
                <a:cs typeface="Baskerville"/>
              </a:rPr>
              <a:t>enables broadcasting only repair to enable an efficient HTTP-based repair service, </a:t>
            </a:r>
            <a:r>
              <a:rPr lang="en-US" sz="1600" dirty="0">
                <a:latin typeface="Baskerville"/>
                <a:cs typeface="Baskerville"/>
              </a:rPr>
              <a:t>RS+</a:t>
            </a:r>
            <a:r>
              <a:rPr lang="en-US" sz="1600" dirty="0" smtClean="0">
                <a:latin typeface="Baskerville"/>
                <a:cs typeface="Baskerville"/>
              </a:rPr>
              <a:t>LDPC can not broadcast repair only</a:t>
            </a:r>
          </a:p>
          <a:p>
            <a:pPr>
              <a:spcBef>
                <a:spcPts val="300"/>
              </a:spcBef>
            </a:pPr>
            <a:r>
              <a:rPr lang="en-US" sz="1800" dirty="0" smtClean="0">
                <a:latin typeface="Baskerville"/>
                <a:cs typeface="Baskerville"/>
              </a:rPr>
              <a:t>Just-in-Time Recovery</a:t>
            </a:r>
          </a:p>
          <a:p>
            <a:pPr lvl="1">
              <a:spcBef>
                <a:spcPts val="300"/>
              </a:spcBef>
            </a:pPr>
            <a:r>
              <a:rPr lang="en-US" sz="1600" dirty="0">
                <a:latin typeface="Baskerville"/>
                <a:cs typeface="Baskerville"/>
              </a:rPr>
              <a:t>Whereas the 5053 and 6330 sub-blocking </a:t>
            </a:r>
            <a:r>
              <a:rPr lang="en-US" sz="1600" dirty="0" smtClean="0">
                <a:latin typeface="Baskerville"/>
                <a:cs typeface="Baskerville"/>
              </a:rPr>
              <a:t>enables excellent Just-in-Time recovery, the lack of sub-blocking in </a:t>
            </a:r>
            <a:r>
              <a:rPr lang="en-US" sz="1600" dirty="0">
                <a:latin typeface="Baskerville"/>
                <a:cs typeface="Baskerville"/>
              </a:rPr>
              <a:t>RS+</a:t>
            </a:r>
            <a:r>
              <a:rPr lang="en-US" sz="1600" dirty="0" smtClean="0">
                <a:latin typeface="Baskerville"/>
                <a:cs typeface="Baskerville"/>
              </a:rPr>
              <a:t>LDPC provides poor support for Just-in-Time recovery </a:t>
            </a:r>
          </a:p>
          <a:p>
            <a:pPr>
              <a:spcBef>
                <a:spcPts val="300"/>
              </a:spcBef>
            </a:pPr>
            <a:r>
              <a:rPr lang="en-US" sz="1800" dirty="0">
                <a:latin typeface="Baskerville"/>
                <a:cs typeface="Baskerville"/>
              </a:rPr>
              <a:t>Single Symbol per </a:t>
            </a:r>
            <a:r>
              <a:rPr lang="en-US" sz="1800" dirty="0" smtClean="0">
                <a:latin typeface="Baskerville"/>
                <a:cs typeface="Baskerville"/>
              </a:rPr>
              <a:t>Packet</a:t>
            </a:r>
          </a:p>
          <a:p>
            <a:pPr lvl="1">
              <a:spcBef>
                <a:spcPts val="300"/>
              </a:spcBef>
            </a:pPr>
            <a:r>
              <a:rPr lang="en-US" sz="1600" dirty="0">
                <a:latin typeface="Baskerville"/>
                <a:cs typeface="Baskerville"/>
              </a:rPr>
              <a:t>Whereas </a:t>
            </a:r>
            <a:r>
              <a:rPr lang="en-US" sz="1600" dirty="0" smtClean="0">
                <a:latin typeface="Baskerville"/>
                <a:cs typeface="Baskerville"/>
              </a:rPr>
              <a:t>the excellent overhead of 6330 enables sending a single symbol per packet, 5053 and LDPC require multiple symbols =&gt; less efficiency,  more decoding complexity, less flexibility</a:t>
            </a:r>
            <a:endParaRPr lang="en-US" sz="1600" dirty="0">
              <a:latin typeface="Baskerville"/>
              <a:cs typeface="Baskerville"/>
            </a:endParaRPr>
          </a:p>
          <a:p>
            <a:pPr lvl="1">
              <a:spcBef>
                <a:spcPts val="300"/>
              </a:spcBef>
            </a:pPr>
            <a:endParaRPr lang="en-US" sz="1600" dirty="0">
              <a:latin typeface="Baskerville"/>
              <a:cs typeface="Baskerville"/>
            </a:endParaRPr>
          </a:p>
          <a:p>
            <a:pPr lvl="1">
              <a:spcBef>
                <a:spcPts val="300"/>
              </a:spcBef>
            </a:pPr>
            <a:endParaRPr lang="en-US" sz="1600" dirty="0" smtClean="0">
              <a:latin typeface="Baskerville"/>
              <a:cs typeface="Baskerville"/>
            </a:endParaRPr>
          </a:p>
          <a:p>
            <a:pPr lvl="1">
              <a:spcBef>
                <a:spcPts val="300"/>
              </a:spcBef>
            </a:pPr>
            <a:endParaRPr lang="en-US" sz="1600" dirty="0">
              <a:latin typeface="Baskerville"/>
              <a:cs typeface="Baskerville"/>
            </a:endParaRPr>
          </a:p>
          <a:p>
            <a:pPr lvl="1">
              <a:spcBef>
                <a:spcPts val="300"/>
              </a:spcBef>
            </a:pPr>
            <a:endParaRPr lang="en-US" sz="1600" dirty="0" smtClean="0">
              <a:latin typeface="Baskerville"/>
              <a:cs typeface="Baskerville"/>
            </a:endParaRPr>
          </a:p>
          <a:p>
            <a:pPr>
              <a:spcBef>
                <a:spcPts val="300"/>
              </a:spcBef>
            </a:pPr>
            <a:endParaRPr lang="en-US" sz="1800" dirty="0" smtClean="0">
              <a:latin typeface="Baskerville"/>
              <a:cs typeface="Baskerville"/>
            </a:endParaRPr>
          </a:p>
          <a:p>
            <a:pPr>
              <a:spcBef>
                <a:spcPts val="300"/>
              </a:spcBef>
            </a:pPr>
            <a:endParaRPr lang="en-US" sz="1800" dirty="0" smtClean="0">
              <a:latin typeface="Baskerville"/>
              <a:cs typeface="Baskerville"/>
            </a:endParaRPr>
          </a:p>
          <a:p>
            <a:pPr lvl="1">
              <a:spcBef>
                <a:spcPts val="300"/>
              </a:spcBef>
            </a:pPr>
            <a:endParaRPr lang="en-US" sz="1600" b="1" dirty="0">
              <a:solidFill>
                <a:srgbClr val="000000"/>
              </a:solidFill>
              <a:latin typeface="Baskerville"/>
              <a:cs typeface="Baskerville"/>
            </a:endParaRPr>
          </a:p>
          <a:p>
            <a:pPr lvl="1">
              <a:spcBef>
                <a:spcPts val="300"/>
              </a:spcBef>
            </a:pPr>
            <a:endParaRPr lang="en-GB" sz="1600" b="1" dirty="0" smtClean="0">
              <a:solidFill>
                <a:srgbClr val="000000"/>
              </a:solidFill>
              <a:latin typeface="Baskerville"/>
              <a:cs typeface="Baskerville"/>
            </a:endParaRPr>
          </a:p>
          <a:p>
            <a:pPr marL="914400" lvl="2" indent="0">
              <a:buNone/>
            </a:pPr>
            <a:endParaRPr lang="en-US" sz="1000" dirty="0">
              <a:solidFill>
                <a:srgbClr val="000000"/>
              </a:solidFill>
              <a:latin typeface="Baskerville"/>
              <a:cs typeface="Baskerville"/>
            </a:endParaRPr>
          </a:p>
        </p:txBody>
      </p:sp>
      <p:sp>
        <p:nvSpPr>
          <p:cNvPr id="4" name="Foliennummernplatzhalter 3"/>
          <p:cNvSpPr>
            <a:spLocks noGrp="1"/>
          </p:cNvSpPr>
          <p:nvPr>
            <p:ph type="sldNum" sz="quarter" idx="4"/>
          </p:nvPr>
        </p:nvSpPr>
        <p:spPr/>
        <p:txBody>
          <a:bodyPr/>
          <a:lstStyle/>
          <a:p>
            <a:fld id="{D4EABEBA-CB0E-0E48-9AC1-74C7372C6EC6}" type="slidenum">
              <a:rPr lang="en-US" smtClean="0"/>
              <a:pPr/>
              <a:t>7</a:t>
            </a:fld>
            <a:endParaRPr lang="en-US" dirty="0"/>
          </a:p>
        </p:txBody>
      </p:sp>
    </p:spTree>
    <p:extLst>
      <p:ext uri="{BB962C8B-B14F-4D97-AF65-F5344CB8AC3E}">
        <p14:creationId xmlns:p14="http://schemas.microsoft.com/office/powerpoint/2010/main" val="39039674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76300" y="121554"/>
            <a:ext cx="7391400" cy="685800"/>
          </a:xfrm>
        </p:spPr>
        <p:txBody>
          <a:bodyPr>
            <a:normAutofit/>
          </a:bodyPr>
          <a:lstStyle/>
          <a:p>
            <a:pPr algn="ctr"/>
            <a:r>
              <a:rPr lang="en-US" sz="2800" dirty="0" smtClean="0">
                <a:latin typeface="Baskerville"/>
                <a:cs typeface="Baskerville"/>
              </a:rPr>
              <a:t>Code construction and testing issues</a:t>
            </a:r>
            <a:endParaRPr lang="en-US" sz="2800" dirty="0">
              <a:latin typeface="Baskerville"/>
              <a:cs typeface="Baskerville"/>
            </a:endParaRPr>
          </a:p>
        </p:txBody>
      </p:sp>
      <p:sp>
        <p:nvSpPr>
          <p:cNvPr id="3" name="Inhaltsplatzhalter 2"/>
          <p:cNvSpPr>
            <a:spLocks noGrp="1"/>
          </p:cNvSpPr>
          <p:nvPr>
            <p:ph idx="4294967295"/>
          </p:nvPr>
        </p:nvSpPr>
        <p:spPr>
          <a:xfrm>
            <a:off x="228600" y="1020226"/>
            <a:ext cx="8686800" cy="5486400"/>
          </a:xfrm>
          <a:prstGeom prst="rect">
            <a:avLst/>
          </a:prstGeom>
        </p:spPr>
        <p:txBody>
          <a:bodyPr>
            <a:normAutofit/>
          </a:bodyPr>
          <a:lstStyle/>
          <a:p>
            <a:pPr>
              <a:lnSpc>
                <a:spcPct val="110000"/>
              </a:lnSpc>
              <a:spcBef>
                <a:spcPts val="300"/>
              </a:spcBef>
            </a:pPr>
            <a:r>
              <a:rPr lang="en-US" dirty="0" smtClean="0">
                <a:solidFill>
                  <a:srgbClr val="000000"/>
                </a:solidFill>
                <a:latin typeface="Baskerville"/>
                <a:cs typeface="Baskerville"/>
              </a:rPr>
              <a:t>RFC 6330</a:t>
            </a:r>
          </a:p>
          <a:p>
            <a:pPr lvl="1">
              <a:lnSpc>
                <a:spcPct val="110000"/>
              </a:lnSpc>
              <a:spcBef>
                <a:spcPts val="300"/>
              </a:spcBef>
            </a:pPr>
            <a:r>
              <a:rPr lang="en-US" dirty="0" smtClean="0">
                <a:solidFill>
                  <a:srgbClr val="000000"/>
                </a:solidFill>
                <a:latin typeface="Baskerville"/>
                <a:cs typeface="Baskerville"/>
              </a:rPr>
              <a:t>Code is completely specified – no code construction parameters</a:t>
            </a:r>
          </a:p>
          <a:p>
            <a:pPr lvl="1">
              <a:lnSpc>
                <a:spcPct val="110000"/>
              </a:lnSpc>
              <a:spcBef>
                <a:spcPts val="300"/>
              </a:spcBef>
            </a:pPr>
            <a:r>
              <a:rPr lang="en-US" b="1" dirty="0" smtClean="0">
                <a:solidFill>
                  <a:srgbClr val="FF0000"/>
                </a:solidFill>
                <a:latin typeface="Baskerville"/>
                <a:cs typeface="Baskerville"/>
              </a:rPr>
              <a:t>477</a:t>
            </a:r>
            <a:r>
              <a:rPr lang="en-US" dirty="0" smtClean="0">
                <a:solidFill>
                  <a:srgbClr val="FF0000"/>
                </a:solidFill>
                <a:latin typeface="Baskerville"/>
                <a:cs typeface="Baskerville"/>
              </a:rPr>
              <a:t> </a:t>
            </a:r>
            <a:r>
              <a:rPr lang="en-US" dirty="0">
                <a:solidFill>
                  <a:srgbClr val="000000"/>
                </a:solidFill>
                <a:latin typeface="Baskerville"/>
                <a:cs typeface="Baskerville"/>
              </a:rPr>
              <a:t>code </a:t>
            </a:r>
            <a:r>
              <a:rPr lang="en-US" dirty="0" smtClean="0">
                <a:solidFill>
                  <a:srgbClr val="000000"/>
                </a:solidFill>
                <a:latin typeface="Baskerville"/>
                <a:cs typeface="Baskerville"/>
              </a:rPr>
              <a:t>constructions total – </a:t>
            </a:r>
            <a:r>
              <a:rPr lang="en-US" dirty="0">
                <a:solidFill>
                  <a:srgbClr val="000000"/>
                </a:solidFill>
                <a:latin typeface="Baskerville"/>
                <a:cs typeface="Baskerville"/>
              </a:rPr>
              <a:t>o</a:t>
            </a:r>
            <a:r>
              <a:rPr lang="en-US" dirty="0" smtClean="0">
                <a:solidFill>
                  <a:srgbClr val="000000"/>
                </a:solidFill>
                <a:latin typeface="Baskerville"/>
                <a:cs typeface="Baskerville"/>
              </a:rPr>
              <a:t>ne </a:t>
            </a:r>
            <a:r>
              <a:rPr lang="en-US" dirty="0">
                <a:solidFill>
                  <a:srgbClr val="000000"/>
                </a:solidFill>
                <a:latin typeface="Baskerville"/>
                <a:cs typeface="Baskerville"/>
              </a:rPr>
              <a:t>for each K’ value </a:t>
            </a:r>
            <a:r>
              <a:rPr lang="en-US" dirty="0" smtClean="0">
                <a:solidFill>
                  <a:srgbClr val="000000"/>
                </a:solidFill>
                <a:latin typeface="Baskerville"/>
                <a:cs typeface="Baskerville"/>
              </a:rPr>
              <a:t>supported</a:t>
            </a:r>
          </a:p>
          <a:p>
            <a:pPr>
              <a:lnSpc>
                <a:spcPct val="110000"/>
              </a:lnSpc>
              <a:spcBef>
                <a:spcPts val="300"/>
              </a:spcBef>
            </a:pPr>
            <a:r>
              <a:rPr lang="en-US" dirty="0" smtClean="0">
                <a:solidFill>
                  <a:srgbClr val="000000"/>
                </a:solidFill>
                <a:latin typeface="Baskerville"/>
                <a:cs typeface="Baskerville"/>
              </a:rPr>
              <a:t>RFC 5053</a:t>
            </a:r>
          </a:p>
          <a:p>
            <a:pPr lvl="1">
              <a:lnSpc>
                <a:spcPct val="110000"/>
              </a:lnSpc>
              <a:spcBef>
                <a:spcPts val="300"/>
              </a:spcBef>
            </a:pPr>
            <a:r>
              <a:rPr lang="en-US" dirty="0">
                <a:solidFill>
                  <a:srgbClr val="000000"/>
                </a:solidFill>
                <a:latin typeface="Baskerville"/>
                <a:cs typeface="Baskerville"/>
              </a:rPr>
              <a:t>Code is completely </a:t>
            </a:r>
            <a:r>
              <a:rPr lang="en-US" dirty="0" smtClean="0">
                <a:solidFill>
                  <a:srgbClr val="000000"/>
                </a:solidFill>
                <a:latin typeface="Baskerville"/>
                <a:cs typeface="Baskerville"/>
              </a:rPr>
              <a:t>specified – </a:t>
            </a:r>
            <a:r>
              <a:rPr lang="en-US" dirty="0">
                <a:solidFill>
                  <a:srgbClr val="000000"/>
                </a:solidFill>
                <a:latin typeface="Baskerville"/>
                <a:cs typeface="Baskerville"/>
              </a:rPr>
              <a:t>no </a:t>
            </a:r>
            <a:r>
              <a:rPr lang="en-US" dirty="0" smtClean="0">
                <a:solidFill>
                  <a:srgbClr val="000000"/>
                </a:solidFill>
                <a:latin typeface="Baskerville"/>
                <a:cs typeface="Baskerville"/>
              </a:rPr>
              <a:t>code construction parameters</a:t>
            </a:r>
            <a:endParaRPr lang="en-US" b="1" dirty="0" smtClean="0">
              <a:solidFill>
                <a:srgbClr val="FF0000"/>
              </a:solidFill>
              <a:latin typeface="Baskerville"/>
              <a:cs typeface="Baskerville"/>
            </a:endParaRPr>
          </a:p>
          <a:p>
            <a:pPr lvl="1">
              <a:lnSpc>
                <a:spcPct val="110000"/>
              </a:lnSpc>
              <a:spcBef>
                <a:spcPts val="300"/>
              </a:spcBef>
            </a:pPr>
            <a:r>
              <a:rPr lang="en-US" b="1" dirty="0" smtClean="0">
                <a:solidFill>
                  <a:srgbClr val="FF0000"/>
                </a:solidFill>
                <a:latin typeface="Baskerville"/>
                <a:cs typeface="Baskerville"/>
              </a:rPr>
              <a:t>8,192</a:t>
            </a:r>
            <a:r>
              <a:rPr lang="en-US" dirty="0" smtClean="0">
                <a:solidFill>
                  <a:srgbClr val="FF0000"/>
                </a:solidFill>
                <a:latin typeface="Baskerville"/>
                <a:cs typeface="Baskerville"/>
              </a:rPr>
              <a:t> </a:t>
            </a:r>
            <a:r>
              <a:rPr lang="en-US" dirty="0" smtClean="0">
                <a:solidFill>
                  <a:srgbClr val="000000"/>
                </a:solidFill>
                <a:latin typeface="Baskerville"/>
                <a:cs typeface="Baskerville"/>
              </a:rPr>
              <a:t>code constructions total – </a:t>
            </a:r>
            <a:r>
              <a:rPr lang="en-US" dirty="0">
                <a:solidFill>
                  <a:srgbClr val="000000"/>
                </a:solidFill>
                <a:latin typeface="Baskerville"/>
                <a:cs typeface="Baskerville"/>
              </a:rPr>
              <a:t>o</a:t>
            </a:r>
            <a:r>
              <a:rPr lang="en-US" dirty="0" smtClean="0">
                <a:solidFill>
                  <a:srgbClr val="000000"/>
                </a:solidFill>
                <a:latin typeface="Baskerville"/>
                <a:cs typeface="Baskerville"/>
              </a:rPr>
              <a:t>ne for each K value supported</a:t>
            </a:r>
          </a:p>
          <a:p>
            <a:pPr>
              <a:lnSpc>
                <a:spcPct val="110000"/>
              </a:lnSpc>
              <a:spcBef>
                <a:spcPts val="300"/>
              </a:spcBef>
            </a:pPr>
            <a:r>
              <a:rPr lang="en-US" dirty="0" smtClean="0">
                <a:solidFill>
                  <a:srgbClr val="000000"/>
                </a:solidFill>
                <a:latin typeface="Baskerville"/>
                <a:cs typeface="Baskerville"/>
              </a:rPr>
              <a:t>LDPC</a:t>
            </a:r>
          </a:p>
          <a:p>
            <a:pPr lvl="1">
              <a:lnSpc>
                <a:spcPct val="110000"/>
              </a:lnSpc>
              <a:spcBef>
                <a:spcPts val="300"/>
              </a:spcBef>
            </a:pPr>
            <a:r>
              <a:rPr lang="en-US" dirty="0" smtClean="0">
                <a:solidFill>
                  <a:srgbClr val="000000"/>
                </a:solidFill>
                <a:latin typeface="Baskerville"/>
                <a:cs typeface="Baskerville"/>
              </a:rPr>
              <a:t>Code is not completely specified – multiple parameters </a:t>
            </a:r>
            <a:r>
              <a:rPr lang="en-US" b="1" dirty="0" smtClean="0">
                <a:solidFill>
                  <a:srgbClr val="000000"/>
                </a:solidFill>
                <a:latin typeface="Baskerville"/>
                <a:cs typeface="Baskerville"/>
              </a:rPr>
              <a:t>must</a:t>
            </a:r>
            <a:r>
              <a:rPr lang="en-US" dirty="0" smtClean="0">
                <a:solidFill>
                  <a:srgbClr val="000000"/>
                </a:solidFill>
                <a:latin typeface="Baskerville"/>
                <a:cs typeface="Baskerville"/>
              </a:rPr>
              <a:t> be set by application</a:t>
            </a:r>
          </a:p>
          <a:p>
            <a:pPr lvl="1">
              <a:lnSpc>
                <a:spcPct val="110000"/>
              </a:lnSpc>
              <a:spcBef>
                <a:spcPts val="300"/>
              </a:spcBef>
            </a:pPr>
            <a:r>
              <a:rPr lang="en-US" dirty="0">
                <a:solidFill>
                  <a:srgbClr val="000000"/>
                </a:solidFill>
                <a:latin typeface="Baskerville"/>
                <a:cs typeface="Baskerville"/>
              </a:rPr>
              <a:t>Number of code constructions is unknown, because code is underspecified</a:t>
            </a:r>
          </a:p>
          <a:p>
            <a:pPr lvl="1">
              <a:lnSpc>
                <a:spcPct val="110000"/>
              </a:lnSpc>
              <a:spcBef>
                <a:spcPts val="300"/>
              </a:spcBef>
            </a:pPr>
            <a:r>
              <a:rPr lang="en-US" dirty="0">
                <a:solidFill>
                  <a:srgbClr val="000000"/>
                </a:solidFill>
                <a:latin typeface="Baskerville"/>
                <a:cs typeface="Baskerville"/>
              </a:rPr>
              <a:t>Guesstimate – </a:t>
            </a:r>
            <a:r>
              <a:rPr lang="en-US" b="1" dirty="0">
                <a:solidFill>
                  <a:srgbClr val="FF0000"/>
                </a:solidFill>
                <a:latin typeface="Baskerville"/>
                <a:cs typeface="Baskerville"/>
              </a:rPr>
              <a:t>32,000,000+</a:t>
            </a:r>
            <a:r>
              <a:rPr lang="en-US" dirty="0">
                <a:solidFill>
                  <a:srgbClr val="FF0000"/>
                </a:solidFill>
                <a:latin typeface="Baskerville"/>
                <a:cs typeface="Baskerville"/>
              </a:rPr>
              <a:t> </a:t>
            </a:r>
            <a:r>
              <a:rPr lang="en-US" dirty="0">
                <a:solidFill>
                  <a:srgbClr val="000000"/>
                </a:solidFill>
                <a:latin typeface="Baskerville"/>
                <a:cs typeface="Baskerville"/>
              </a:rPr>
              <a:t>code constructions</a:t>
            </a:r>
            <a:r>
              <a:rPr lang="en-US" dirty="0" smtClean="0">
                <a:solidFill>
                  <a:srgbClr val="000000"/>
                </a:solidFill>
                <a:latin typeface="Baskerville"/>
                <a:cs typeface="Baskerville"/>
              </a:rPr>
              <a:t>?</a:t>
            </a:r>
          </a:p>
          <a:p>
            <a:pPr lvl="1">
              <a:lnSpc>
                <a:spcPct val="110000"/>
              </a:lnSpc>
              <a:spcBef>
                <a:spcPts val="300"/>
              </a:spcBef>
            </a:pPr>
            <a:r>
              <a:rPr lang="en-US" dirty="0" smtClean="0">
                <a:solidFill>
                  <a:srgbClr val="000000"/>
                </a:solidFill>
                <a:latin typeface="Baskerville"/>
                <a:cs typeface="Baskerville"/>
              </a:rPr>
              <a:t>No specification </a:t>
            </a:r>
            <a:r>
              <a:rPr lang="en-US" dirty="0">
                <a:solidFill>
                  <a:srgbClr val="000000"/>
                </a:solidFill>
                <a:latin typeface="Baskerville"/>
                <a:cs typeface="Baskerville"/>
              </a:rPr>
              <a:t>of how parameters are to be set for each use case</a:t>
            </a:r>
          </a:p>
          <a:p>
            <a:pPr lvl="1">
              <a:lnSpc>
                <a:spcPct val="110000"/>
              </a:lnSpc>
              <a:spcBef>
                <a:spcPts val="300"/>
              </a:spcBef>
            </a:pPr>
            <a:r>
              <a:rPr lang="en-US" dirty="0" smtClean="0">
                <a:solidFill>
                  <a:srgbClr val="000000"/>
                </a:solidFill>
                <a:latin typeface="Baskerville"/>
                <a:cs typeface="Baskerville"/>
              </a:rPr>
              <a:t>No performance </a:t>
            </a:r>
            <a:r>
              <a:rPr lang="en-US" dirty="0">
                <a:solidFill>
                  <a:srgbClr val="000000"/>
                </a:solidFill>
                <a:latin typeface="Baskerville"/>
                <a:cs typeface="Baskerville"/>
              </a:rPr>
              <a:t>and overhead testing for each setting of parameters</a:t>
            </a:r>
          </a:p>
          <a:p>
            <a:pPr lvl="2">
              <a:lnSpc>
                <a:spcPct val="110000"/>
              </a:lnSpc>
              <a:spcBef>
                <a:spcPts val="300"/>
              </a:spcBef>
            </a:pPr>
            <a:r>
              <a:rPr lang="en-US" dirty="0">
                <a:solidFill>
                  <a:srgbClr val="000000"/>
                </a:solidFill>
                <a:latin typeface="Baskerville"/>
                <a:cs typeface="Baskerville"/>
              </a:rPr>
              <a:t>Testing LDPC to the same level as </a:t>
            </a:r>
            <a:r>
              <a:rPr lang="en-US" dirty="0" smtClean="0">
                <a:solidFill>
                  <a:srgbClr val="000000"/>
                </a:solidFill>
                <a:latin typeface="Baskerville"/>
                <a:cs typeface="Baskerville"/>
              </a:rPr>
              <a:t>RFC 6330 has been tested, </a:t>
            </a:r>
            <a:r>
              <a:rPr lang="en-US" dirty="0">
                <a:solidFill>
                  <a:srgbClr val="000000"/>
                </a:solidFill>
                <a:latin typeface="Baskerville"/>
                <a:cs typeface="Baskerville"/>
              </a:rPr>
              <a:t>running 1 billion tests per day would take around 10,000 years</a:t>
            </a:r>
          </a:p>
          <a:p>
            <a:pPr lvl="1">
              <a:lnSpc>
                <a:spcPct val="110000"/>
              </a:lnSpc>
              <a:spcBef>
                <a:spcPts val="300"/>
              </a:spcBef>
            </a:pPr>
            <a:endParaRPr lang="en-US" dirty="0">
              <a:solidFill>
                <a:srgbClr val="000000"/>
              </a:solidFill>
              <a:latin typeface="Baskerville"/>
              <a:cs typeface="Baskerville"/>
            </a:endParaRPr>
          </a:p>
          <a:p>
            <a:pPr>
              <a:lnSpc>
                <a:spcPct val="110000"/>
              </a:lnSpc>
              <a:spcBef>
                <a:spcPts val="300"/>
              </a:spcBef>
            </a:pPr>
            <a:endParaRPr lang="en-US" dirty="0" smtClean="0">
              <a:solidFill>
                <a:srgbClr val="000000"/>
              </a:solidFill>
              <a:latin typeface="Baskerville"/>
              <a:cs typeface="Baskerville"/>
            </a:endParaRPr>
          </a:p>
          <a:p>
            <a:pPr lvl="1">
              <a:lnSpc>
                <a:spcPct val="110000"/>
              </a:lnSpc>
              <a:spcBef>
                <a:spcPts val="300"/>
              </a:spcBef>
            </a:pPr>
            <a:endParaRPr lang="en-US" dirty="0" smtClean="0">
              <a:solidFill>
                <a:srgbClr val="000000"/>
              </a:solidFill>
              <a:latin typeface="Baskerville"/>
              <a:cs typeface="Baskerville"/>
            </a:endParaRPr>
          </a:p>
        </p:txBody>
      </p:sp>
      <p:sp>
        <p:nvSpPr>
          <p:cNvPr id="4" name="Foliennummernplatzhalter 3"/>
          <p:cNvSpPr>
            <a:spLocks noGrp="1"/>
          </p:cNvSpPr>
          <p:nvPr>
            <p:ph type="sldNum" sz="quarter" idx="4"/>
          </p:nvPr>
        </p:nvSpPr>
        <p:spPr/>
        <p:txBody>
          <a:bodyPr/>
          <a:lstStyle/>
          <a:p>
            <a:fld id="{D4EABEBA-CB0E-0E48-9AC1-74C7372C6EC6}" type="slidenum">
              <a:rPr lang="en-US" smtClean="0"/>
              <a:pPr/>
              <a:t>8</a:t>
            </a:fld>
            <a:endParaRPr lang="en-US" dirty="0"/>
          </a:p>
        </p:txBody>
      </p:sp>
    </p:spTree>
    <p:extLst>
      <p:ext uri="{BB962C8B-B14F-4D97-AF65-F5344CB8AC3E}">
        <p14:creationId xmlns:p14="http://schemas.microsoft.com/office/powerpoint/2010/main" val="2909704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9965" y="97977"/>
            <a:ext cx="7984071" cy="767581"/>
          </a:xfrm>
        </p:spPr>
        <p:txBody>
          <a:bodyPr>
            <a:normAutofit/>
          </a:bodyPr>
          <a:lstStyle/>
          <a:p>
            <a:pPr algn="ctr"/>
            <a:r>
              <a:rPr lang="en-US" sz="2800" dirty="0" smtClean="0">
                <a:latin typeface="Baskerville"/>
                <a:cs typeface="Baskerville"/>
              </a:rPr>
              <a:t>Summary: Comparison to RFC5053</a:t>
            </a:r>
            <a:endParaRPr lang="en-US" sz="2800" dirty="0">
              <a:latin typeface="Baskerville"/>
              <a:cs typeface="Baskerville"/>
            </a:endParaRPr>
          </a:p>
        </p:txBody>
      </p:sp>
      <p:graphicFrame>
        <p:nvGraphicFramePr>
          <p:cNvPr id="8" name="Tabelle 7"/>
          <p:cNvGraphicFramePr>
            <a:graphicFrameLocks noGrp="1"/>
          </p:cNvGraphicFramePr>
          <p:nvPr>
            <p:extLst>
              <p:ext uri="{D42A27DB-BD31-4B8C-83A1-F6EECF244321}">
                <p14:modId xmlns:p14="http://schemas.microsoft.com/office/powerpoint/2010/main" val="2996197247"/>
              </p:ext>
            </p:extLst>
          </p:nvPr>
        </p:nvGraphicFramePr>
        <p:xfrm>
          <a:off x="381000" y="980440"/>
          <a:ext cx="8305800" cy="5562600"/>
        </p:xfrm>
        <a:graphic>
          <a:graphicData uri="http://schemas.openxmlformats.org/drawingml/2006/table">
            <a:tbl>
              <a:tblPr firstRow="1" bandRow="1">
                <a:tableStyleId>{5C22544A-7EE6-4342-B048-85BDC9FD1C3A}</a:tableStyleId>
              </a:tblPr>
              <a:tblGrid>
                <a:gridCol w="3886200"/>
                <a:gridCol w="1524000"/>
                <a:gridCol w="1600200"/>
                <a:gridCol w="1295400"/>
              </a:tblGrid>
              <a:tr h="370840">
                <a:tc>
                  <a:txBody>
                    <a:bodyPr/>
                    <a:lstStyle/>
                    <a:p>
                      <a:pPr algn="ctr" hangingPunct="0">
                        <a:spcAft>
                          <a:spcPts val="0"/>
                        </a:spcAft>
                      </a:pPr>
                      <a:r>
                        <a:rPr lang="en-US" sz="1600" noProof="0" dirty="0" smtClean="0">
                          <a:solidFill>
                            <a:schemeClr val="accent1">
                              <a:lumMod val="25000"/>
                            </a:schemeClr>
                          </a:solidFill>
                          <a:effectLst/>
                          <a:latin typeface="Baskerville"/>
                          <a:ea typeface="Times New Roman"/>
                          <a:cs typeface="Baskerville"/>
                        </a:rPr>
                        <a:t>Criteria</a:t>
                      </a:r>
                      <a:endParaRPr lang="en-US" sz="1600" noProof="0" dirty="0">
                        <a:solidFill>
                          <a:schemeClr val="accent1">
                            <a:lumMod val="25000"/>
                          </a:schemeClr>
                        </a:solidFill>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b="1" noProof="0" dirty="0" smtClean="0">
                          <a:solidFill>
                            <a:schemeClr val="accent1">
                              <a:lumMod val="25000"/>
                            </a:schemeClr>
                          </a:solidFill>
                          <a:effectLst/>
                          <a:latin typeface="Baskerville"/>
                          <a:ea typeface="Times New Roman"/>
                          <a:cs typeface="Baskerville"/>
                        </a:rPr>
                        <a:t>RS+LDPC</a:t>
                      </a:r>
                      <a:endParaRPr lang="en-US" sz="1600" noProof="0" dirty="0">
                        <a:solidFill>
                          <a:schemeClr val="accent1">
                            <a:lumMod val="25000"/>
                          </a:schemeClr>
                        </a:solidFill>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b="1" noProof="0" dirty="0" smtClean="0">
                          <a:solidFill>
                            <a:schemeClr val="accent1">
                              <a:lumMod val="25000"/>
                            </a:schemeClr>
                          </a:solidFill>
                          <a:effectLst/>
                          <a:latin typeface="Baskerville"/>
                          <a:ea typeface="Times New Roman"/>
                          <a:cs typeface="Baskerville"/>
                        </a:rPr>
                        <a:t>Supercharged</a:t>
                      </a:r>
                      <a:endParaRPr lang="en-US" sz="1600" noProof="0" dirty="0">
                        <a:solidFill>
                          <a:schemeClr val="accent1">
                            <a:lumMod val="25000"/>
                          </a:schemeClr>
                        </a:solidFill>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b="1" noProof="0" dirty="0" smtClean="0">
                          <a:solidFill>
                            <a:schemeClr val="accent1">
                              <a:lumMod val="25000"/>
                            </a:schemeClr>
                          </a:solidFill>
                          <a:effectLst/>
                          <a:latin typeface="Baskerville"/>
                          <a:ea typeface="Times New Roman"/>
                          <a:cs typeface="Baskerville"/>
                        </a:rPr>
                        <a:t>6330 code</a:t>
                      </a:r>
                      <a:endParaRPr lang="en-US" sz="1600" noProof="0" dirty="0">
                        <a:solidFill>
                          <a:schemeClr val="accent1">
                            <a:lumMod val="25000"/>
                          </a:schemeClr>
                        </a:solidFill>
                        <a:effectLst/>
                        <a:latin typeface="Baskerville"/>
                        <a:ea typeface="Times New Roman"/>
                        <a:cs typeface="Baskerville"/>
                      </a:endParaRPr>
                    </a:p>
                  </a:txBody>
                  <a:tcPr marL="68580" marR="68580" marT="0" marB="0" anchor="ctr"/>
                </a:tc>
              </a:tr>
              <a:tr h="370840">
                <a:tc>
                  <a:txBody>
                    <a:bodyPr/>
                    <a:lstStyle/>
                    <a:p>
                      <a:pPr hangingPunct="0">
                        <a:spcAft>
                          <a:spcPts val="0"/>
                        </a:spcAft>
                      </a:pPr>
                      <a:r>
                        <a:rPr lang="en-US" sz="1600" noProof="0" smtClean="0">
                          <a:effectLst/>
                          <a:latin typeface="Baskerville"/>
                          <a:ea typeface="Times New Roman"/>
                          <a:cs typeface="Baskerville"/>
                        </a:rPr>
                        <a:t>Bandwidth efficiency for download delivery</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r>
              <a:tr h="370840">
                <a:tc>
                  <a:txBody>
                    <a:bodyPr/>
                    <a:lstStyle/>
                    <a:p>
                      <a:pPr hangingPunct="0">
                        <a:spcAft>
                          <a:spcPts val="0"/>
                        </a:spcAft>
                      </a:pPr>
                      <a:r>
                        <a:rPr lang="en-US" sz="1600" noProof="0" smtClean="0">
                          <a:effectLst/>
                          <a:latin typeface="Baskerville"/>
                          <a:ea typeface="Times New Roman"/>
                          <a:cs typeface="Baskerville"/>
                        </a:rPr>
                        <a:t>Bandwidth efficiency for streaming delivery</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r>
              <a:tr h="370840">
                <a:tc>
                  <a:txBody>
                    <a:bodyPr/>
                    <a:lstStyle/>
                    <a:p>
                      <a:pPr hangingPunct="0">
                        <a:spcAft>
                          <a:spcPts val="0"/>
                        </a:spcAft>
                      </a:pPr>
                      <a:r>
                        <a:rPr lang="en-US" sz="1600" noProof="0" smtClean="0">
                          <a:effectLst/>
                          <a:latin typeface="Baskerville"/>
                          <a:ea typeface="Times New Roman"/>
                          <a:cs typeface="Baskerville"/>
                        </a:rPr>
                        <a:t>Decoding speed for download delivery</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r>
              <a:tr h="370840">
                <a:tc>
                  <a:txBody>
                    <a:bodyPr/>
                    <a:lstStyle/>
                    <a:p>
                      <a:pPr hangingPunct="0">
                        <a:spcAft>
                          <a:spcPts val="0"/>
                        </a:spcAft>
                      </a:pPr>
                      <a:r>
                        <a:rPr lang="en-US" sz="1600" noProof="0" smtClean="0">
                          <a:effectLst/>
                          <a:latin typeface="Baskerville"/>
                          <a:ea typeface="Times New Roman"/>
                          <a:cs typeface="Baskerville"/>
                        </a:rPr>
                        <a:t>Decoding speed for streaming delivery</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dirty="0" smtClean="0">
                          <a:effectLst/>
                          <a:latin typeface="Baskerville"/>
                          <a:ea typeface="Times New Roman"/>
                          <a:cs typeface="Baskerville"/>
                        </a:rPr>
                        <a:t>+</a:t>
                      </a:r>
                      <a:endParaRPr lang="en-US" sz="1600" noProof="0" dirty="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r>
              <a:tr h="370840">
                <a:tc>
                  <a:txBody>
                    <a:bodyPr/>
                    <a:lstStyle/>
                    <a:p>
                      <a:pPr hangingPunct="0">
                        <a:spcAft>
                          <a:spcPts val="0"/>
                        </a:spcAft>
                      </a:pPr>
                      <a:r>
                        <a:rPr lang="en-US" sz="1600" noProof="0" smtClean="0">
                          <a:effectLst/>
                          <a:latin typeface="Baskerville"/>
                          <a:ea typeface="Times New Roman"/>
                          <a:cs typeface="Baskerville"/>
                        </a:rPr>
                        <a:t>memory usage for download delivery</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r>
              <a:tr h="370840">
                <a:tc>
                  <a:txBody>
                    <a:bodyPr/>
                    <a:lstStyle/>
                    <a:p>
                      <a:pPr hangingPunct="0">
                        <a:spcAft>
                          <a:spcPts val="0"/>
                        </a:spcAft>
                      </a:pPr>
                      <a:r>
                        <a:rPr lang="en-US" sz="1600" noProof="0" smtClean="0">
                          <a:effectLst/>
                          <a:latin typeface="Baskerville"/>
                          <a:ea typeface="Times New Roman"/>
                          <a:cs typeface="Baskerville"/>
                        </a:rPr>
                        <a:t>memory usage for streaming delivery</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r>
              <a:tr h="370840">
                <a:tc>
                  <a:txBody>
                    <a:bodyPr/>
                    <a:lstStyle/>
                    <a:p>
                      <a:pPr hangingPunct="0">
                        <a:spcAft>
                          <a:spcPts val="0"/>
                        </a:spcAft>
                      </a:pPr>
                      <a:r>
                        <a:rPr lang="en-US" sz="1600" noProof="0" smtClean="0">
                          <a:effectLst/>
                          <a:latin typeface="Baskerville"/>
                          <a:ea typeface="Times New Roman"/>
                          <a:cs typeface="Baskerville"/>
                        </a:rPr>
                        <a:t>standardization status download</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r>
              <a:tr h="370840">
                <a:tc>
                  <a:txBody>
                    <a:bodyPr/>
                    <a:lstStyle/>
                    <a:p>
                      <a:pPr hangingPunct="0">
                        <a:spcAft>
                          <a:spcPts val="0"/>
                        </a:spcAft>
                      </a:pPr>
                      <a:r>
                        <a:rPr lang="en-US" sz="1600" noProof="0" smtClean="0">
                          <a:effectLst/>
                          <a:latin typeface="Baskerville"/>
                          <a:ea typeface="Times New Roman"/>
                          <a:cs typeface="Baskerville"/>
                        </a:rPr>
                        <a:t>standardization status streaming</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dirty="0" smtClean="0">
                          <a:effectLst/>
                          <a:latin typeface="Baskerville"/>
                          <a:ea typeface="Times New Roman"/>
                          <a:cs typeface="Baskerville"/>
                        </a:rPr>
                        <a:t>=(?)</a:t>
                      </a:r>
                      <a:endParaRPr lang="en-US" sz="1600" noProof="0" dirty="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dirty="0" smtClean="0">
                          <a:effectLst/>
                          <a:latin typeface="Baskerville"/>
                          <a:ea typeface="Times New Roman"/>
                          <a:cs typeface="Baskerville"/>
                        </a:rPr>
                        <a:t>-</a:t>
                      </a:r>
                      <a:endParaRPr lang="en-US" sz="1600" noProof="0" dirty="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dirty="0" smtClean="0">
                          <a:effectLst/>
                          <a:latin typeface="Baskerville"/>
                          <a:ea typeface="Times New Roman"/>
                          <a:cs typeface="Baskerville"/>
                        </a:rPr>
                        <a:t>=</a:t>
                      </a:r>
                      <a:endParaRPr lang="en-US" sz="1600" noProof="0" dirty="0">
                        <a:effectLst/>
                        <a:latin typeface="Baskerville"/>
                        <a:ea typeface="Times New Roman"/>
                        <a:cs typeface="Baskerville"/>
                      </a:endParaRPr>
                    </a:p>
                  </a:txBody>
                  <a:tcPr marL="68580" marR="68580" marT="0" marB="0" anchor="ctr"/>
                </a:tc>
              </a:tr>
              <a:tr h="370840">
                <a:tc>
                  <a:txBody>
                    <a:bodyPr/>
                    <a:lstStyle/>
                    <a:p>
                      <a:pPr hangingPunct="0">
                        <a:spcAft>
                          <a:spcPts val="0"/>
                        </a:spcAft>
                      </a:pPr>
                      <a:r>
                        <a:rPr lang="en-US" sz="1600" noProof="0" smtClean="0">
                          <a:effectLst/>
                          <a:latin typeface="Baskerville"/>
                          <a:ea typeface="Times New Roman"/>
                          <a:cs typeface="Baskerville"/>
                        </a:rPr>
                        <a:t>single code</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dirty="0" smtClean="0">
                          <a:effectLst/>
                          <a:latin typeface="Baskerville"/>
                          <a:ea typeface="Times New Roman"/>
                          <a:cs typeface="Baskerville"/>
                        </a:rPr>
                        <a:t>-</a:t>
                      </a:r>
                      <a:endParaRPr lang="en-US" sz="1600" noProof="0" dirty="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dirty="0" smtClean="0">
                          <a:effectLst/>
                          <a:latin typeface="Baskerville"/>
                          <a:ea typeface="Times New Roman"/>
                          <a:cs typeface="Baskerville"/>
                        </a:rPr>
                        <a:t>=</a:t>
                      </a:r>
                      <a:endParaRPr lang="en-US" sz="1600" noProof="0" dirty="0">
                        <a:effectLst/>
                        <a:latin typeface="Baskerville"/>
                        <a:ea typeface="Times New Roman"/>
                        <a:cs typeface="Baskerville"/>
                      </a:endParaRPr>
                    </a:p>
                  </a:txBody>
                  <a:tcPr marL="68580" marR="68580" marT="0" marB="0" anchor="ctr"/>
                </a:tc>
              </a:tr>
              <a:tr h="370840">
                <a:tc>
                  <a:txBody>
                    <a:bodyPr/>
                    <a:lstStyle/>
                    <a:p>
                      <a:pPr hangingPunct="0">
                        <a:spcAft>
                          <a:spcPts val="0"/>
                        </a:spcAft>
                      </a:pPr>
                      <a:r>
                        <a:rPr lang="en-US" sz="1600" noProof="0" smtClean="0">
                          <a:effectLst/>
                          <a:latin typeface="Baskerville"/>
                          <a:ea typeface="Times New Roman"/>
                          <a:cs typeface="Baskerville"/>
                        </a:rPr>
                        <a:t>advanced use cases, flexibility</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dirty="0" smtClean="0">
                          <a:effectLst/>
                          <a:latin typeface="Baskerville"/>
                          <a:ea typeface="Times New Roman"/>
                          <a:cs typeface="Baskerville"/>
                        </a:rPr>
                        <a:t>-</a:t>
                      </a:r>
                      <a:endParaRPr lang="en-US" sz="1600" noProof="0" dirty="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a:t>
                      </a:r>
                      <a:endParaRPr lang="en-US" sz="1600" noProof="0">
                        <a:effectLst/>
                        <a:latin typeface="Baskerville"/>
                        <a:ea typeface="Times New Roman"/>
                        <a:cs typeface="Baskerville"/>
                      </a:endParaRPr>
                    </a:p>
                  </a:txBody>
                  <a:tcPr marL="68580" marR="68580" marT="0" marB="0" anchor="ctr"/>
                </a:tc>
              </a:tr>
              <a:tr h="370840">
                <a:tc>
                  <a:txBody>
                    <a:bodyPr/>
                    <a:lstStyle/>
                    <a:p>
                      <a:pPr hangingPunct="0">
                        <a:spcAft>
                          <a:spcPts val="0"/>
                        </a:spcAft>
                      </a:pPr>
                      <a:r>
                        <a:rPr lang="en-US" sz="1600" noProof="0" smtClean="0">
                          <a:effectLst/>
                          <a:latin typeface="Baskerville"/>
                          <a:ea typeface="Times New Roman"/>
                          <a:cs typeface="Baskerville"/>
                        </a:rPr>
                        <a:t>IPR Licensing</a:t>
                      </a:r>
                      <a:r>
                        <a:rPr lang="en-US" sz="1600" baseline="0" noProof="0" smtClean="0">
                          <a:effectLst/>
                          <a:latin typeface="Baskerville"/>
                          <a:ea typeface="Times New Roman"/>
                          <a:cs typeface="Baskerville"/>
                        </a:rPr>
                        <a:t> conditions</a:t>
                      </a:r>
                      <a:endParaRPr lang="en-US" sz="1600" noProof="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dirty="0" smtClean="0">
                          <a:effectLst/>
                          <a:latin typeface="Baskerville"/>
                          <a:ea typeface="Times New Roman"/>
                          <a:cs typeface="Baskerville"/>
                        </a:rPr>
                        <a:t>= (see IETF)</a:t>
                      </a:r>
                      <a:endParaRPr lang="en-US" sz="1600" noProof="0" dirty="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dirty="0" smtClean="0">
                          <a:effectLst/>
                          <a:latin typeface="Baskerville"/>
                          <a:ea typeface="Times New Roman"/>
                          <a:cs typeface="Baskerville"/>
                        </a:rPr>
                        <a:t>???</a:t>
                      </a:r>
                      <a:endParaRPr lang="en-US" sz="1600" noProof="0" dirty="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dirty="0" smtClean="0">
                          <a:effectLst/>
                          <a:latin typeface="Baskerville"/>
                          <a:ea typeface="Times New Roman"/>
                          <a:cs typeface="Baskerville"/>
                        </a:rPr>
                        <a:t>= (see IETF)</a:t>
                      </a:r>
                      <a:endParaRPr lang="en-US" sz="1600" noProof="0" dirty="0">
                        <a:effectLst/>
                        <a:latin typeface="Baskerville"/>
                        <a:ea typeface="Times New Roman"/>
                        <a:cs typeface="Baskerville"/>
                      </a:endParaRPr>
                    </a:p>
                  </a:txBody>
                  <a:tcPr marL="68580" marR="68580" marT="0" marB="0" anchor="ctr"/>
                </a:tc>
              </a:tr>
              <a:tr h="370840">
                <a:tc>
                  <a:txBody>
                    <a:bodyPr/>
                    <a:lstStyle/>
                    <a:p>
                      <a:pPr hangingPunct="0">
                        <a:spcAft>
                          <a:spcPts val="0"/>
                        </a:spcAft>
                      </a:pPr>
                      <a:r>
                        <a:rPr lang="en-US" sz="1600" noProof="0" dirty="0" smtClean="0">
                          <a:effectLst/>
                          <a:latin typeface="Baskerville"/>
                          <a:ea typeface="Times New Roman"/>
                          <a:cs typeface="Baskerville"/>
                        </a:rPr>
                        <a:t>Open source reference SW</a:t>
                      </a:r>
                      <a:endParaRPr lang="en-US" sz="1600" noProof="0" dirty="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dirty="0" smtClean="0">
                          <a:effectLst/>
                          <a:latin typeface="Baskerville"/>
                          <a:ea typeface="Times New Roman"/>
                          <a:cs typeface="Baskerville"/>
                        </a:rPr>
                        <a:t>+</a:t>
                      </a:r>
                      <a:r>
                        <a:rPr lang="en-US" sz="1600" baseline="0" noProof="0" dirty="0" smtClean="0">
                          <a:effectLst/>
                          <a:latin typeface="Baskerville"/>
                          <a:ea typeface="Times New Roman"/>
                          <a:cs typeface="Baskerville"/>
                        </a:rPr>
                        <a:t> (available)</a:t>
                      </a:r>
                      <a:endParaRPr lang="en-US" sz="1600" noProof="0" dirty="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smtClean="0">
                          <a:effectLst/>
                          <a:latin typeface="Baskerville"/>
                          <a:ea typeface="Times New Roman"/>
                          <a:cs typeface="Baskerville"/>
                        </a:rPr>
                        <a:t>- (not</a:t>
                      </a:r>
                      <a:r>
                        <a:rPr lang="en-US" sz="1600" baseline="0" noProof="0" smtClean="0">
                          <a:effectLst/>
                          <a:latin typeface="Baskerville"/>
                          <a:ea typeface="Times New Roman"/>
                          <a:cs typeface="Baskerville"/>
                        </a:rPr>
                        <a:t> available)</a:t>
                      </a:r>
                      <a:endParaRPr lang="en-US" sz="1600" noProof="0">
                        <a:effectLst/>
                        <a:latin typeface="Baskerville"/>
                        <a:ea typeface="Times New Roman"/>
                        <a:cs typeface="Baskerville"/>
                      </a:endParaRPr>
                    </a:p>
                  </a:txBody>
                  <a:tcPr marL="68580" marR="68580" marT="0" marB="0" anchor="ctr"/>
                </a:tc>
                <a:tc>
                  <a:txBody>
                    <a:bodyPr/>
                    <a:lstStyle/>
                    <a:p>
                      <a:pPr marL="0" marR="0" indent="0" algn="ctr" defTabSz="914400" rtl="0" eaLnBrk="1" fontAlgn="auto" latinLnBrk="0" hangingPunct="0">
                        <a:lnSpc>
                          <a:spcPct val="100000"/>
                        </a:lnSpc>
                        <a:spcBef>
                          <a:spcPts val="0"/>
                        </a:spcBef>
                        <a:spcAft>
                          <a:spcPts val="0"/>
                        </a:spcAft>
                        <a:buClrTx/>
                        <a:buSzTx/>
                        <a:buFontTx/>
                        <a:buNone/>
                        <a:tabLst/>
                        <a:defRPr/>
                      </a:pPr>
                      <a:r>
                        <a:rPr lang="en-US" sz="1600" noProof="0" dirty="0" smtClean="0">
                          <a:effectLst/>
                          <a:latin typeface="Baskerville"/>
                          <a:ea typeface="Times New Roman"/>
                          <a:cs typeface="Baskerville"/>
                        </a:rPr>
                        <a:t>+</a:t>
                      </a:r>
                      <a:r>
                        <a:rPr lang="en-US" sz="1600" baseline="0" noProof="0" dirty="0" smtClean="0">
                          <a:effectLst/>
                          <a:latin typeface="Baskerville"/>
                          <a:ea typeface="Times New Roman"/>
                          <a:cs typeface="Baskerville"/>
                        </a:rPr>
                        <a:t> (available)</a:t>
                      </a:r>
                      <a:endParaRPr lang="en-US" sz="1600" noProof="0" dirty="0" smtClean="0">
                        <a:effectLst/>
                        <a:latin typeface="Baskerville"/>
                        <a:ea typeface="Times New Roman"/>
                        <a:cs typeface="Baskerville"/>
                      </a:endParaRPr>
                    </a:p>
                  </a:txBody>
                  <a:tcPr marL="68580" marR="68580" marT="0" marB="0" anchor="ctr"/>
                </a:tc>
              </a:tr>
              <a:tr h="370840">
                <a:tc>
                  <a:txBody>
                    <a:bodyPr/>
                    <a:lstStyle/>
                    <a:p>
                      <a:pPr hangingPunct="0">
                        <a:spcAft>
                          <a:spcPts val="0"/>
                        </a:spcAft>
                      </a:pPr>
                      <a:r>
                        <a:rPr lang="en-US" sz="1600" noProof="0" dirty="0" smtClean="0">
                          <a:effectLst/>
                          <a:latin typeface="Baskerville"/>
                          <a:ea typeface="Times New Roman"/>
                          <a:cs typeface="Baskerville"/>
                        </a:rPr>
                        <a:t>Test and Code Construction (8192)</a:t>
                      </a:r>
                      <a:endParaRPr lang="en-US" sz="1600" noProof="0" dirty="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dirty="0" smtClean="0">
                          <a:effectLst/>
                          <a:latin typeface="Baskerville"/>
                          <a:ea typeface="Times New Roman"/>
                          <a:cs typeface="Baskerville"/>
                        </a:rPr>
                        <a:t>-- (32,000,000+)</a:t>
                      </a:r>
                      <a:endParaRPr lang="en-US" sz="1600" noProof="0" dirty="0">
                        <a:effectLst/>
                        <a:latin typeface="Baskerville"/>
                        <a:ea typeface="Times New Roman"/>
                        <a:cs typeface="Baskerville"/>
                      </a:endParaRPr>
                    </a:p>
                  </a:txBody>
                  <a:tcPr marL="68580" marR="68580" marT="0" marB="0" anchor="ctr"/>
                </a:tc>
                <a:tc>
                  <a:txBody>
                    <a:bodyPr/>
                    <a:lstStyle/>
                    <a:p>
                      <a:pPr algn="ctr" hangingPunct="0">
                        <a:spcAft>
                          <a:spcPts val="0"/>
                        </a:spcAft>
                      </a:pPr>
                      <a:r>
                        <a:rPr lang="en-US" sz="1600" noProof="0" dirty="0" smtClean="0">
                          <a:effectLst/>
                          <a:latin typeface="Baskerville"/>
                          <a:ea typeface="Times New Roman"/>
                          <a:cs typeface="Baskerville"/>
                        </a:rPr>
                        <a:t>= (???)</a:t>
                      </a:r>
                      <a:endParaRPr lang="en-US" sz="1600" noProof="0" dirty="0">
                        <a:effectLst/>
                        <a:latin typeface="Baskerville"/>
                        <a:ea typeface="Times New Roman"/>
                        <a:cs typeface="Baskerville"/>
                      </a:endParaRPr>
                    </a:p>
                  </a:txBody>
                  <a:tcPr marL="68580" marR="68580" marT="0" marB="0" anchor="ctr"/>
                </a:tc>
                <a:tc>
                  <a:txBody>
                    <a:bodyPr/>
                    <a:lstStyle/>
                    <a:p>
                      <a:pPr marL="0" marR="0" indent="0" algn="ctr" defTabSz="914400" rtl="0" eaLnBrk="1" fontAlgn="auto" latinLnBrk="0" hangingPunct="0">
                        <a:lnSpc>
                          <a:spcPct val="100000"/>
                        </a:lnSpc>
                        <a:spcBef>
                          <a:spcPts val="0"/>
                        </a:spcBef>
                        <a:spcAft>
                          <a:spcPts val="0"/>
                        </a:spcAft>
                        <a:buClrTx/>
                        <a:buSzTx/>
                        <a:buFontTx/>
                        <a:buNone/>
                        <a:tabLst/>
                        <a:defRPr/>
                      </a:pPr>
                      <a:r>
                        <a:rPr lang="en-US" sz="1600" noProof="0" dirty="0" smtClean="0">
                          <a:effectLst/>
                          <a:latin typeface="Baskerville"/>
                          <a:ea typeface="Times New Roman"/>
                          <a:cs typeface="Baskerville"/>
                        </a:rPr>
                        <a:t>+ (477)</a:t>
                      </a:r>
                    </a:p>
                  </a:txBody>
                  <a:tcPr marL="68580" marR="68580" marT="0" marB="0" anchor="ctr"/>
                </a:tc>
              </a:tr>
              <a:tr h="370840">
                <a:tc gridSpan="4">
                  <a:txBody>
                    <a:bodyPr/>
                    <a:lstStyle/>
                    <a:p>
                      <a:pPr hangingPunct="0">
                        <a:spcAft>
                          <a:spcPts val="0"/>
                        </a:spcAft>
                      </a:pPr>
                      <a:r>
                        <a:rPr lang="en-US" sz="1600" noProof="0" dirty="0" smtClean="0">
                          <a:effectLst/>
                          <a:latin typeface="Baskerville"/>
                          <a:ea typeface="Times New Roman"/>
                          <a:cs typeface="Baskerville"/>
                        </a:rPr>
                        <a:t>Legend: (+)+ (much) better than RFC5053, =</a:t>
                      </a:r>
                      <a:r>
                        <a:rPr lang="en-US" sz="1600" baseline="0" noProof="0" dirty="0" smtClean="0">
                          <a:effectLst/>
                          <a:latin typeface="Baskerville"/>
                          <a:ea typeface="Times New Roman"/>
                          <a:cs typeface="Baskerville"/>
                        </a:rPr>
                        <a:t> equal, =+ once in a while better</a:t>
                      </a:r>
                      <a:endParaRPr lang="en-US" sz="1600" noProof="0" dirty="0">
                        <a:effectLst/>
                        <a:latin typeface="Baskerville"/>
                        <a:ea typeface="Times New Roman"/>
                        <a:cs typeface="Baskerville"/>
                      </a:endParaRPr>
                    </a:p>
                  </a:txBody>
                  <a:tcPr marL="68580" marR="68580" marT="0" marB="0" anchor="ctr"/>
                </a:tc>
                <a:tc hMerge="1">
                  <a:txBody>
                    <a:bodyPr/>
                    <a:lstStyle/>
                    <a:p>
                      <a:pPr algn="ctr" hangingPunct="0">
                        <a:spcAft>
                          <a:spcPts val="0"/>
                        </a:spcAft>
                      </a:pPr>
                      <a:endParaRPr lang="de-DE" sz="1200" dirty="0">
                        <a:effectLst/>
                        <a:latin typeface="Times New Roman"/>
                        <a:ea typeface="Times New Roman"/>
                      </a:endParaRPr>
                    </a:p>
                  </a:txBody>
                  <a:tcPr marL="68580" marR="68580" marT="0" marB="0" anchor="ctr"/>
                </a:tc>
                <a:tc hMerge="1">
                  <a:txBody>
                    <a:bodyPr/>
                    <a:lstStyle/>
                    <a:p>
                      <a:pPr algn="ctr" hangingPunct="0">
                        <a:spcAft>
                          <a:spcPts val="0"/>
                        </a:spcAft>
                      </a:pPr>
                      <a:endParaRPr lang="de-DE" sz="1200" dirty="0">
                        <a:effectLst/>
                        <a:latin typeface="Times New Roman"/>
                        <a:ea typeface="Times New Roman"/>
                      </a:endParaRPr>
                    </a:p>
                  </a:txBody>
                  <a:tcPr marL="68580" marR="68580" marT="0" marB="0" anchor="ctr"/>
                </a:tc>
                <a:tc hMerge="1">
                  <a:txBody>
                    <a:bodyPr/>
                    <a:lstStyle/>
                    <a:p>
                      <a:pPr algn="ctr" hangingPunct="0">
                        <a:spcAft>
                          <a:spcPts val="0"/>
                        </a:spcAft>
                      </a:pPr>
                      <a:endParaRPr lang="de-DE" sz="1200" dirty="0">
                        <a:effectLst/>
                        <a:latin typeface="Times New Roman"/>
                        <a:ea typeface="Times New Roman"/>
                      </a:endParaRPr>
                    </a:p>
                  </a:txBody>
                  <a:tcPr marL="68580" marR="68580" marT="0" marB="0" anchor="ctr"/>
                </a:tc>
              </a:tr>
            </a:tbl>
          </a:graphicData>
        </a:graphic>
      </p:graphicFrame>
      <p:sp>
        <p:nvSpPr>
          <p:cNvPr id="3" name="Foliennummernplatzhalter 2"/>
          <p:cNvSpPr>
            <a:spLocks noGrp="1"/>
          </p:cNvSpPr>
          <p:nvPr>
            <p:ph type="sldNum" sz="quarter" idx="4"/>
          </p:nvPr>
        </p:nvSpPr>
        <p:spPr/>
        <p:txBody>
          <a:bodyPr/>
          <a:lstStyle/>
          <a:p>
            <a:fld id="{D4EABEBA-CB0E-0E48-9AC1-74C7372C6EC6}" type="slidenum">
              <a:rPr lang="en-US" smtClean="0"/>
              <a:pPr/>
              <a:t>9</a:t>
            </a:fld>
            <a:endParaRPr lang="en-US" dirty="0"/>
          </a:p>
        </p:txBody>
      </p:sp>
    </p:spTree>
    <p:extLst>
      <p:ext uri="{BB962C8B-B14F-4D97-AF65-F5344CB8AC3E}">
        <p14:creationId xmlns:p14="http://schemas.microsoft.com/office/powerpoint/2010/main" val="670789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Content Slides">
  <a:themeElements>
    <a:clrScheme name="Custom 2">
      <a:dk1>
        <a:sysClr val="windowText" lastClr="000000"/>
      </a:dk1>
      <a:lt1>
        <a:sysClr val="window" lastClr="FFFFFF"/>
      </a:lt1>
      <a:dk2>
        <a:srgbClr val="1F497D"/>
      </a:dk2>
      <a:lt2>
        <a:srgbClr val="EEECE1"/>
      </a:lt2>
      <a:accent1>
        <a:srgbClr val="4F81BD"/>
      </a:accent1>
      <a:accent2>
        <a:srgbClr val="366092"/>
      </a:accent2>
      <a:accent3>
        <a:srgbClr val="548DD4"/>
      </a:accent3>
      <a:accent4>
        <a:srgbClr val="4BACC6"/>
      </a:accent4>
      <a:accent5>
        <a:srgbClr val="9BBB59"/>
      </a:accent5>
      <a:accent6>
        <a:srgbClr val="76923C"/>
      </a:accent6>
      <a:hlink>
        <a:srgbClr val="0000FF"/>
      </a:hlink>
      <a:folHlink>
        <a:srgbClr val="C4BD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QC Research Title Pag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700E92EB-D53A-4B05-B98C-7E32BD61EDE2" xsi:nil="true"/>
    <Owner xmlns="700E92EB-D53A-4B05-B98C-7E32BD61EDE2">
      <UserInfo>
        <DisplayName/>
        <AccountId xsi:nil="true"/>
        <AccountType/>
      </UserInfo>
    </Owner>
    <Status xmlns="700E92EB-D53A-4B05-B98C-7E32BD61EDE2">Draft</Status>
    <_dlc_DocId xmlns="5b1d2a6b-e3cd-48c2-b8fa-fb54cba8d291">DX2TF2T5JA27-2-216</_dlc_DocId>
    <_dlc_DocIdUrl xmlns="5b1d2a6b-e3cd-48c2-b8fa-fb54cba8d291">
      <Url>http://projects/sites/wetterhorn/_layouts/DocIdRedir.aspx?ID=DX2TF2T5JA27-2-216</Url>
      <Description>DX2TF2T5JA27-2-216</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4D44D4539E814F43811D0B84DF54BD5B" ma:contentTypeVersion="0" ma:contentTypeDescription="" ma:contentTypeScope="" ma:versionID="86ec687b6c0bb936b49704f330d412a5">
  <xsd:schema xmlns:xsd="http://www.w3.org/2001/XMLSchema" xmlns:xs="http://www.w3.org/2001/XMLSchema" xmlns:p="http://schemas.microsoft.com/office/2006/metadata/properties" xmlns:ns2="700E92EB-D53A-4B05-B98C-7E32BD61EDE2" xmlns:ns3="5b1d2a6b-e3cd-48c2-b8fa-fb54cba8d291" targetNamespace="http://schemas.microsoft.com/office/2006/metadata/properties" ma:root="true" ma:fieldsID="c5a6f94594a4e855e66819bdebef99be" ns2:_="" ns3:_="">
    <xsd:import namespace="700E92EB-D53A-4B05-B98C-7E32BD61EDE2"/>
    <xsd:import namespace="5b1d2a6b-e3cd-48c2-b8fa-fb54cba8d291"/>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0E92EB-D53A-4B05-B98C-7E32BD61EDE2"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b1d2a6b-e3cd-48c2-b8fa-fb54cba8d291"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8F191D-7279-4422-9169-2A32A351D293}">
  <ds:schemaRefs>
    <ds:schemaRef ds:uri="http://www.w3.org/XML/1998/namespace"/>
    <ds:schemaRef ds:uri="5b1d2a6b-e3cd-48c2-b8fa-fb54cba8d291"/>
    <ds:schemaRef ds:uri="http://purl.org/dc/dcmitype/"/>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purl.org/dc/terms/"/>
    <ds:schemaRef ds:uri="700E92EB-D53A-4B05-B98C-7E32BD61EDE2"/>
    <ds:schemaRef ds:uri="http://purl.org/dc/elements/1.1/"/>
  </ds:schemaRefs>
</ds:datastoreItem>
</file>

<file path=customXml/itemProps2.xml><?xml version="1.0" encoding="utf-8"?>
<ds:datastoreItem xmlns:ds="http://schemas.openxmlformats.org/officeDocument/2006/customXml" ds:itemID="{12D045B7-1664-4847-9CFE-367863AE305D}">
  <ds:schemaRefs>
    <ds:schemaRef ds:uri="http://schemas.microsoft.com/sharepoint/events"/>
  </ds:schemaRefs>
</ds:datastoreItem>
</file>

<file path=customXml/itemProps3.xml><?xml version="1.0" encoding="utf-8"?>
<ds:datastoreItem xmlns:ds="http://schemas.openxmlformats.org/officeDocument/2006/customXml" ds:itemID="{76EF913A-AF0A-4FD0-BA4F-072ABD1D24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0E92EB-D53A-4B05-B98C-7E32BD61EDE2"/>
    <ds:schemaRef ds:uri="5b1d2a6b-e3cd-48c2-b8fa-fb54cba8d2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BD92F8B5-8500-41E6-8F9E-B802907B14B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4212</Words>
  <Application>Microsoft Macintosh PowerPoint</Application>
  <PresentationFormat>Bildschirmpräsentation (4:3)</PresentationFormat>
  <Paragraphs>573</Paragraphs>
  <Slides>44</Slides>
  <Notes>11</Notes>
  <HiddenSlides>0</HiddenSlides>
  <MMClips>0</MMClips>
  <ScaleCrop>false</ScaleCrop>
  <HeadingPairs>
    <vt:vector size="4" baseType="variant">
      <vt:variant>
        <vt:lpstr>Design</vt:lpstr>
      </vt:variant>
      <vt:variant>
        <vt:i4>2</vt:i4>
      </vt:variant>
      <vt:variant>
        <vt:lpstr>Folientitel</vt:lpstr>
      </vt:variant>
      <vt:variant>
        <vt:i4>44</vt:i4>
      </vt:variant>
    </vt:vector>
  </HeadingPairs>
  <TitlesOfParts>
    <vt:vector size="46" baseType="lpstr">
      <vt:lpstr>Content Slides</vt:lpstr>
      <vt:lpstr>QC Research Title Pages</vt:lpstr>
      <vt:lpstr>PowerPoint-Präsentation</vt:lpstr>
      <vt:lpstr>Contenders: Summary</vt:lpstr>
      <vt:lpstr>Summary: EFEC for eMBMS QC position</vt:lpstr>
      <vt:lpstr>Relevant Technical Criteria</vt:lpstr>
      <vt:lpstr>High level summary of RFC 6330</vt:lpstr>
      <vt:lpstr>Summary: RS+LDPC Technical Issues</vt:lpstr>
      <vt:lpstr>MBMS features not/poorly supported by RS+LDPC</vt:lpstr>
      <vt:lpstr>Code construction and testing issues</vt:lpstr>
      <vt:lpstr>Summary: Comparison to RFC5053</vt:lpstr>
      <vt:lpstr>Detailed Feature Discussion</vt:lpstr>
      <vt:lpstr>Code construction and testing issue</vt:lpstr>
      <vt:lpstr>Raptor codes construction discussion</vt:lpstr>
      <vt:lpstr>LDPC code construction discussion</vt:lpstr>
      <vt:lpstr>Number of LDPC code constructions</vt:lpstr>
      <vt:lpstr>LDPC code construction issues examples</vt:lpstr>
      <vt:lpstr>MBMS-based repair service</vt:lpstr>
      <vt:lpstr>eMBMS-based repair service issue</vt:lpstr>
      <vt:lpstr>eMBMS-based repair service</vt:lpstr>
      <vt:lpstr>eMBMS-based repair service example</vt:lpstr>
      <vt:lpstr>Low Memory Decoding</vt:lpstr>
      <vt:lpstr>Low memory decoding issue</vt:lpstr>
      <vt:lpstr>Sub-block sending</vt:lpstr>
      <vt:lpstr>Sub-block receiving</vt:lpstr>
      <vt:lpstr>Low memory decoding example</vt:lpstr>
      <vt:lpstr>Low Latency Streaming</vt:lpstr>
      <vt:lpstr>Low latency live issue</vt:lpstr>
      <vt:lpstr>Sending strategy for low latency live</vt:lpstr>
      <vt:lpstr>HTTP-Based Repair Service</vt:lpstr>
      <vt:lpstr>HTTP-based repair service issue</vt:lpstr>
      <vt:lpstr>LDPC HTTP-based repair service</vt:lpstr>
      <vt:lpstr>RaptorQ HTTP-based repair service</vt:lpstr>
      <vt:lpstr>HTTP-based repair service example</vt:lpstr>
      <vt:lpstr>Just-in-Time Recovery</vt:lpstr>
      <vt:lpstr>Just-in-Time recovery</vt:lpstr>
      <vt:lpstr>Transmission</vt:lpstr>
      <vt:lpstr>Just-in-Time recovery</vt:lpstr>
      <vt:lpstr>Just-in-Time recovery advantages</vt:lpstr>
      <vt:lpstr>Just-in-Time decoding example</vt:lpstr>
      <vt:lpstr>Just-in-Time recovery demo</vt:lpstr>
      <vt:lpstr>Single Symbol per Packet</vt:lpstr>
      <vt:lpstr>Multiple symbols per packet discussion</vt:lpstr>
      <vt:lpstr>DASH/FLUTE streaming</vt:lpstr>
      <vt:lpstr>DASH/FLUTE streaming – multiple symbols per packet</vt:lpstr>
      <vt:lpstr>Thanks!</vt:lpstr>
    </vt:vector>
  </TitlesOfParts>
  <Company>Image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Thomas Stockhammer</cp:lastModifiedBy>
  <cp:revision>363</cp:revision>
  <cp:lastPrinted>2013-01-09T08:28:04Z</cp:lastPrinted>
  <dcterms:created xsi:type="dcterms:W3CDTF">2012-05-29T15:24:34Z</dcterms:created>
  <dcterms:modified xsi:type="dcterms:W3CDTF">2013-01-22T17:20:22Z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-1420413917</vt:i4>
  </property>
  <property fmtid="{D5CDD505-2E9C-101B-9397-08002B2CF9AE}" pid="3" name="_NewReviewCycle">
    <vt:lpwstr/>
  </property>
  <property fmtid="{D5CDD505-2E9C-101B-9397-08002B2CF9AE}" pid="4" name="_EmailSubject">
    <vt:lpwstr>Qualcomm Research internal slide deck template</vt:lpwstr>
  </property>
  <property fmtid="{D5CDD505-2E9C-101B-9397-08002B2CF9AE}" pid="5" name="_AuthorEmail">
    <vt:lpwstr>rosalesm@qualcomm.com</vt:lpwstr>
  </property>
  <property fmtid="{D5CDD505-2E9C-101B-9397-08002B2CF9AE}" pid="6" name="_AuthorEmailDisplayName">
    <vt:lpwstr>Pasaribu, Monica</vt:lpwstr>
  </property>
  <property fmtid="{D5CDD505-2E9C-101B-9397-08002B2CF9AE}" pid="7" name="_PreviousAdHocReviewCycleID">
    <vt:i4>-1650098494</vt:i4>
  </property>
  <property fmtid="{D5CDD505-2E9C-101B-9397-08002B2CF9AE}" pid="8" name="ContentTypeId">
    <vt:lpwstr>0x0101008A98423170284BEEB635F43C3CF4E98B004D44D4539E814F43811D0B84DF54BD5B</vt:lpwstr>
  </property>
  <property fmtid="{D5CDD505-2E9C-101B-9397-08002B2CF9AE}" pid="9" name="_dlc_DocIdItemGuid">
    <vt:lpwstr>9ae4c9a3-1be9-4cb2-bc62-57486cf9c22b</vt:lpwstr>
  </property>
</Properties>
</file>