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bin" ContentType="application/vnd.openxmlformats-officedocument.presentationml.printerSettings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1" r:id="rId2"/>
    <p:sldId id="262" r:id="rId3"/>
    <p:sldId id="263" r:id="rId4"/>
    <p:sldId id="257" r:id="rId5"/>
    <p:sldId id="264" r:id="rId6"/>
    <p:sldId id="260" r:id="rId7"/>
    <p:sldId id="259" r:id="rId8"/>
    <p:sldId id="266" r:id="rId9"/>
  </p:sldIdLst>
  <p:sldSz cx="9144000" cy="6858000" type="screen4x3"/>
  <p:notesSz cx="6858000" cy="9144000"/>
  <p:defaultTextStyle>
    <a:defPPr>
      <a:defRPr lang="de-D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405" autoAdjust="0"/>
    <p:restoredTop sz="98831" autoAdjust="0"/>
  </p:normalViewPr>
  <p:slideViewPr>
    <p:cSldViewPr snapToObjects="1">
      <p:cViewPr varScale="1">
        <p:scale>
          <a:sx n="114" d="100"/>
          <a:sy n="114" d="100"/>
        </p:scale>
        <p:origin x="-178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printerSettings" Target="printerSettings/printerSettings1.bin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Master-Untertitelformat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33AA5-43A5-7D44-993F-5ECD4EC10D14}" type="datetimeFigureOut">
              <a:rPr lang="de-DE" smtClean="0"/>
              <a:t>1/10/11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6A351-0A8D-DF49-BE5E-ADF02DD1642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021027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33AA5-43A5-7D44-993F-5ECD4EC10D14}" type="datetimeFigureOut">
              <a:rPr lang="de-DE" smtClean="0"/>
              <a:t>1/10/11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6A351-0A8D-DF49-BE5E-ADF02DD1642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570282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33AA5-43A5-7D44-993F-5ECD4EC10D14}" type="datetimeFigureOut">
              <a:rPr lang="de-DE" smtClean="0"/>
              <a:t>1/10/11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6A351-0A8D-DF49-BE5E-ADF02DD1642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499329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33AA5-43A5-7D44-993F-5ECD4EC10D14}" type="datetimeFigureOut">
              <a:rPr lang="de-DE" smtClean="0"/>
              <a:t>1/10/11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6A351-0A8D-DF49-BE5E-ADF02DD1642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676947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33AA5-43A5-7D44-993F-5ECD4EC10D14}" type="datetimeFigureOut">
              <a:rPr lang="de-DE" smtClean="0"/>
              <a:t>1/10/11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6A351-0A8D-DF49-BE5E-ADF02DD1642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482353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33AA5-43A5-7D44-993F-5ECD4EC10D14}" type="datetimeFigureOut">
              <a:rPr lang="de-DE" smtClean="0"/>
              <a:t>1/10/11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6A351-0A8D-DF49-BE5E-ADF02DD1642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15931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33AA5-43A5-7D44-993F-5ECD4EC10D14}" type="datetimeFigureOut">
              <a:rPr lang="de-DE" smtClean="0"/>
              <a:t>1/10/11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6A351-0A8D-DF49-BE5E-ADF02DD1642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04174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33AA5-43A5-7D44-993F-5ECD4EC10D14}" type="datetimeFigureOut">
              <a:rPr lang="de-DE" smtClean="0"/>
              <a:t>1/10/11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6A351-0A8D-DF49-BE5E-ADF02DD1642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812185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33AA5-43A5-7D44-993F-5ECD4EC10D14}" type="datetimeFigureOut">
              <a:rPr lang="de-DE" smtClean="0"/>
              <a:t>1/10/11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6A351-0A8D-DF49-BE5E-ADF02DD1642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166939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33AA5-43A5-7D44-993F-5ECD4EC10D14}" type="datetimeFigureOut">
              <a:rPr lang="de-DE" smtClean="0"/>
              <a:t>1/10/11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6A351-0A8D-DF49-BE5E-ADF02DD1642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683864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33AA5-43A5-7D44-993F-5ECD4EC10D14}" type="datetimeFigureOut">
              <a:rPr lang="de-DE" smtClean="0"/>
              <a:t>1/10/11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6A351-0A8D-DF49-BE5E-ADF02DD1642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578096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133AA5-43A5-7D44-993F-5ECD4EC10D14}" type="datetimeFigureOut">
              <a:rPr lang="de-DE" smtClean="0"/>
              <a:t>1/10/11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76A351-0A8D-DF49-BE5E-ADF02DD1642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331074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/>
              <a:t>Timing in DASH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 err="1" smtClean="0"/>
              <a:t>Draft</a:t>
            </a:r>
            <a:r>
              <a:rPr lang="de-DE" dirty="0" smtClean="0"/>
              <a:t> S4-110124</a:t>
            </a:r>
          </a:p>
          <a:p>
            <a:r>
              <a:rPr lang="de-DE" smtClean="0"/>
              <a:t>Revision 1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857562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Parameters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err="1" smtClean="0"/>
              <a:t>availabilityStartTime</a:t>
            </a:r>
            <a:r>
              <a:rPr lang="de-DE" dirty="0" smtClean="0"/>
              <a:t> (wall-</a:t>
            </a:r>
            <a:r>
              <a:rPr lang="de-DE" dirty="0" err="1" smtClean="0"/>
              <a:t>clock</a:t>
            </a:r>
            <a:r>
              <a:rPr lang="de-DE" dirty="0" smtClean="0"/>
              <a:t>)</a:t>
            </a:r>
          </a:p>
          <a:p>
            <a:r>
              <a:rPr lang="de-DE" dirty="0" err="1" smtClean="0"/>
              <a:t>availabilityEndTime</a:t>
            </a:r>
            <a:r>
              <a:rPr lang="de-DE" dirty="0" smtClean="0"/>
              <a:t> </a:t>
            </a:r>
            <a:r>
              <a:rPr lang="de-DE" dirty="0"/>
              <a:t>(wall-</a:t>
            </a:r>
            <a:r>
              <a:rPr lang="de-DE" dirty="0" err="1"/>
              <a:t>clock</a:t>
            </a:r>
            <a:r>
              <a:rPr lang="de-DE" dirty="0"/>
              <a:t>)</a:t>
            </a:r>
            <a:endParaRPr lang="de-DE" dirty="0" smtClean="0"/>
          </a:p>
          <a:p>
            <a:r>
              <a:rPr lang="de-DE" dirty="0" err="1" smtClean="0"/>
              <a:t>mediaPresentationDuration</a:t>
            </a:r>
            <a:r>
              <a:rPr lang="de-DE" dirty="0" smtClean="0"/>
              <a:t> (</a:t>
            </a:r>
            <a:r>
              <a:rPr lang="de-DE" dirty="0" err="1" smtClean="0"/>
              <a:t>duration</a:t>
            </a:r>
            <a:r>
              <a:rPr lang="de-DE" dirty="0"/>
              <a:t>)</a:t>
            </a:r>
            <a:endParaRPr lang="de-DE" dirty="0" smtClean="0"/>
          </a:p>
          <a:p>
            <a:r>
              <a:rPr lang="de-DE" dirty="0" err="1" smtClean="0"/>
              <a:t>timeShiftBufferDepth</a:t>
            </a:r>
            <a:r>
              <a:rPr lang="de-DE" dirty="0" smtClean="0"/>
              <a:t> (</a:t>
            </a:r>
            <a:r>
              <a:rPr lang="de-DE" dirty="0" err="1" smtClean="0"/>
              <a:t>duration</a:t>
            </a:r>
            <a:r>
              <a:rPr lang="de-DE" dirty="0" smtClean="0"/>
              <a:t>)</a:t>
            </a:r>
          </a:p>
          <a:p>
            <a:r>
              <a:rPr lang="de-DE" dirty="0" err="1" smtClean="0"/>
              <a:t>minimumUpdatePeriodMPD</a:t>
            </a:r>
            <a:r>
              <a:rPr lang="de-DE" dirty="0" smtClean="0"/>
              <a:t> (</a:t>
            </a:r>
            <a:r>
              <a:rPr lang="de-DE" dirty="0" err="1" smtClean="0"/>
              <a:t>duration</a:t>
            </a:r>
            <a:r>
              <a:rPr lang="de-DE" dirty="0" smtClean="0"/>
              <a:t>)</a:t>
            </a:r>
          </a:p>
          <a:p>
            <a:r>
              <a:rPr lang="de-DE" dirty="0" err="1" smtClean="0"/>
              <a:t>segmentStartTime</a:t>
            </a:r>
            <a:r>
              <a:rPr lang="de-DE" dirty="0" smtClean="0"/>
              <a:t>(</a:t>
            </a:r>
            <a:r>
              <a:rPr lang="de-DE" dirty="0" err="1" smtClean="0"/>
              <a:t>availabilityStartTime</a:t>
            </a:r>
            <a:r>
              <a:rPr lang="de-DE" dirty="0" smtClean="0"/>
              <a:t>, </a:t>
            </a:r>
            <a:r>
              <a:rPr lang="de-DE" dirty="0" err="1" smtClean="0"/>
              <a:t>PeriodStartTime</a:t>
            </a:r>
            <a:r>
              <a:rPr lang="de-DE" dirty="0" smtClean="0"/>
              <a:t>, </a:t>
            </a:r>
            <a:r>
              <a:rPr lang="de-DE" dirty="0" err="1" smtClean="0"/>
              <a:t>segment_index</a:t>
            </a:r>
            <a:r>
              <a:rPr lang="de-DE" dirty="0" smtClean="0"/>
              <a:t>, </a:t>
            </a:r>
            <a:r>
              <a:rPr lang="de-DE" dirty="0" err="1" smtClean="0"/>
              <a:t>duration</a:t>
            </a:r>
            <a:r>
              <a:rPr lang="de-DE" dirty="0" smtClean="0"/>
              <a:t>) (wall-</a:t>
            </a:r>
            <a:r>
              <a:rPr lang="de-DE" dirty="0" err="1" smtClean="0"/>
              <a:t>clock</a:t>
            </a:r>
            <a:r>
              <a:rPr lang="de-DE" dirty="0" smtClean="0"/>
              <a:t>)</a:t>
            </a:r>
          </a:p>
          <a:p>
            <a:endParaRPr lang="de-DE" dirty="0" smtClean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470764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Play-Lists</a:t>
            </a:r>
            <a:endParaRPr lang="de-DE" dirty="0"/>
          </a:p>
        </p:txBody>
      </p:sp>
      <p:sp>
        <p:nvSpPr>
          <p:cNvPr id="5" name="Textplatzhalt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Live Service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712239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Gerade Verbindung mit Pfeil 1"/>
          <p:cNvCxnSpPr/>
          <p:nvPr/>
        </p:nvCxnSpPr>
        <p:spPr>
          <a:xfrm>
            <a:off x="1003612" y="3576999"/>
            <a:ext cx="7816860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62" name="Gruppierung 161"/>
          <p:cNvGrpSpPr/>
          <p:nvPr/>
        </p:nvGrpSpPr>
        <p:grpSpPr>
          <a:xfrm>
            <a:off x="2928018" y="3504991"/>
            <a:ext cx="1006480" cy="565031"/>
            <a:chOff x="2928018" y="3504991"/>
            <a:chExt cx="1006480" cy="565031"/>
          </a:xfrm>
        </p:grpSpPr>
        <p:cxnSp>
          <p:nvCxnSpPr>
            <p:cNvPr id="6" name="Gerade Verbindung 5"/>
            <p:cNvCxnSpPr/>
            <p:nvPr/>
          </p:nvCxnSpPr>
          <p:spPr>
            <a:xfrm>
              <a:off x="3419872" y="3504991"/>
              <a:ext cx="0" cy="28803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Textfeld 6"/>
            <p:cNvSpPr txBox="1"/>
            <p:nvPr/>
          </p:nvSpPr>
          <p:spPr>
            <a:xfrm>
              <a:off x="2928018" y="3793023"/>
              <a:ext cx="100648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sz="1200" dirty="0" err="1" smtClean="0">
                  <a:solidFill>
                    <a:srgbClr val="C0504D"/>
                  </a:solidFill>
                </a:rPr>
                <a:t>FetchMPD</a:t>
              </a:r>
              <a:r>
                <a:rPr lang="de-DE" sz="1200" dirty="0" smtClean="0">
                  <a:solidFill>
                    <a:srgbClr val="C0504D"/>
                  </a:solidFill>
                </a:rPr>
                <a:t>(1)</a:t>
              </a:r>
              <a:endParaRPr lang="de-DE" sz="1200" dirty="0">
                <a:solidFill>
                  <a:srgbClr val="C0504D"/>
                </a:solidFill>
              </a:endParaRPr>
            </a:p>
          </p:txBody>
        </p:sp>
      </p:grpSp>
      <p:grpSp>
        <p:nvGrpSpPr>
          <p:cNvPr id="163" name="Gruppierung 162"/>
          <p:cNvGrpSpPr/>
          <p:nvPr/>
        </p:nvGrpSpPr>
        <p:grpSpPr>
          <a:xfrm>
            <a:off x="2267744" y="3281001"/>
            <a:ext cx="2530263" cy="220007"/>
            <a:chOff x="2267744" y="3281001"/>
            <a:chExt cx="2530263" cy="220007"/>
          </a:xfrm>
        </p:grpSpPr>
        <p:sp>
          <p:nvSpPr>
            <p:cNvPr id="8" name="Rechteck 7"/>
            <p:cNvSpPr/>
            <p:nvPr/>
          </p:nvSpPr>
          <p:spPr>
            <a:xfrm>
              <a:off x="2267744" y="3284984"/>
              <a:ext cx="504056" cy="216024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 smtClean="0"/>
                <a:t>1</a:t>
              </a:r>
              <a:endParaRPr lang="de-DE" sz="1600" dirty="0"/>
            </a:p>
          </p:txBody>
        </p:sp>
        <p:sp>
          <p:nvSpPr>
            <p:cNvPr id="9" name="Rechteck 8"/>
            <p:cNvSpPr/>
            <p:nvPr/>
          </p:nvSpPr>
          <p:spPr>
            <a:xfrm>
              <a:off x="2780376" y="3284984"/>
              <a:ext cx="504056" cy="216024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 dirty="0"/>
            </a:p>
            <a:p>
              <a:pPr algn="ctr"/>
              <a:r>
                <a:rPr lang="de-DE" sz="1600" dirty="0" smtClean="0"/>
                <a:t>2	</a:t>
              </a:r>
              <a:endParaRPr lang="de-DE" sz="1600" dirty="0"/>
            </a:p>
          </p:txBody>
        </p:sp>
        <p:sp>
          <p:nvSpPr>
            <p:cNvPr id="10" name="Rechteck 9"/>
            <p:cNvSpPr/>
            <p:nvPr/>
          </p:nvSpPr>
          <p:spPr>
            <a:xfrm>
              <a:off x="3285839" y="3284984"/>
              <a:ext cx="504056" cy="216024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/>
                <a:t>3</a:t>
              </a:r>
              <a:endParaRPr lang="de-DE" sz="1600" dirty="0"/>
            </a:p>
          </p:txBody>
        </p:sp>
        <p:sp>
          <p:nvSpPr>
            <p:cNvPr id="11" name="Rechteck 10"/>
            <p:cNvSpPr/>
            <p:nvPr/>
          </p:nvSpPr>
          <p:spPr>
            <a:xfrm>
              <a:off x="3789895" y="3284984"/>
              <a:ext cx="504056" cy="216024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/>
                <a:t>4</a:t>
              </a:r>
              <a:endParaRPr lang="de-DE" sz="1600" dirty="0"/>
            </a:p>
          </p:txBody>
        </p:sp>
        <p:sp>
          <p:nvSpPr>
            <p:cNvPr id="12" name="Rechteck 11"/>
            <p:cNvSpPr/>
            <p:nvPr/>
          </p:nvSpPr>
          <p:spPr>
            <a:xfrm>
              <a:off x="4293951" y="3281001"/>
              <a:ext cx="504056" cy="216024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/>
                <a:t>5</a:t>
              </a:r>
              <a:endParaRPr lang="de-DE" sz="1600" dirty="0"/>
            </a:p>
          </p:txBody>
        </p:sp>
      </p:grpSp>
      <p:grpSp>
        <p:nvGrpSpPr>
          <p:cNvPr id="164" name="Gruppierung 163"/>
          <p:cNvGrpSpPr/>
          <p:nvPr/>
        </p:nvGrpSpPr>
        <p:grpSpPr>
          <a:xfrm>
            <a:off x="3342726" y="4237111"/>
            <a:ext cx="509194" cy="1352129"/>
            <a:chOff x="3342726" y="4237111"/>
            <a:chExt cx="509194" cy="1352129"/>
          </a:xfrm>
        </p:grpSpPr>
        <p:sp>
          <p:nvSpPr>
            <p:cNvPr id="13" name="Rechteck 12"/>
            <p:cNvSpPr/>
            <p:nvPr/>
          </p:nvSpPr>
          <p:spPr>
            <a:xfrm>
              <a:off x="3347864" y="4237111"/>
              <a:ext cx="504056" cy="216024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 smtClean="0"/>
                <a:t>1</a:t>
              </a:r>
              <a:endParaRPr lang="de-DE" sz="1600" dirty="0"/>
            </a:p>
          </p:txBody>
        </p:sp>
        <p:sp>
          <p:nvSpPr>
            <p:cNvPr id="14" name="Rechteck 13"/>
            <p:cNvSpPr/>
            <p:nvPr/>
          </p:nvSpPr>
          <p:spPr>
            <a:xfrm>
              <a:off x="3347864" y="4509120"/>
              <a:ext cx="504056" cy="216024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/>
                <a:t>2</a:t>
              </a:r>
              <a:endParaRPr lang="de-DE" sz="1600" dirty="0"/>
            </a:p>
          </p:txBody>
        </p:sp>
        <p:sp>
          <p:nvSpPr>
            <p:cNvPr id="15" name="Rechteck 14"/>
            <p:cNvSpPr/>
            <p:nvPr/>
          </p:nvSpPr>
          <p:spPr>
            <a:xfrm>
              <a:off x="3347864" y="4797152"/>
              <a:ext cx="504056" cy="216024"/>
            </a:xfrm>
            <a:prstGeom prst="rect">
              <a:avLst/>
            </a:prstGeom>
            <a:solidFill>
              <a:schemeClr val="accent2">
                <a:alpha val="20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/>
                <a:t>3</a:t>
              </a:r>
              <a:endParaRPr lang="de-DE" sz="1600" dirty="0"/>
            </a:p>
          </p:txBody>
        </p:sp>
        <p:sp>
          <p:nvSpPr>
            <p:cNvPr id="16" name="Rechteck 15"/>
            <p:cNvSpPr/>
            <p:nvPr/>
          </p:nvSpPr>
          <p:spPr>
            <a:xfrm>
              <a:off x="3344813" y="5085184"/>
              <a:ext cx="504056" cy="216024"/>
            </a:xfrm>
            <a:prstGeom prst="rect">
              <a:avLst/>
            </a:prstGeom>
            <a:solidFill>
              <a:schemeClr val="accent2">
                <a:alpha val="20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/>
                <a:t>4</a:t>
              </a:r>
              <a:endParaRPr lang="de-DE" sz="1600" dirty="0"/>
            </a:p>
          </p:txBody>
        </p:sp>
        <p:sp>
          <p:nvSpPr>
            <p:cNvPr id="17" name="Rechteck 16"/>
            <p:cNvSpPr/>
            <p:nvPr/>
          </p:nvSpPr>
          <p:spPr>
            <a:xfrm>
              <a:off x="3342726" y="5373216"/>
              <a:ext cx="504056" cy="216024"/>
            </a:xfrm>
            <a:prstGeom prst="rect">
              <a:avLst/>
            </a:prstGeom>
            <a:solidFill>
              <a:schemeClr val="accent2">
                <a:alpha val="20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/>
                <a:t>5</a:t>
              </a:r>
              <a:endParaRPr lang="de-DE" sz="1600" dirty="0"/>
            </a:p>
          </p:txBody>
        </p:sp>
      </p:grpSp>
      <p:sp>
        <p:nvSpPr>
          <p:cNvPr id="18" name="Rechteck 17"/>
          <p:cNvSpPr/>
          <p:nvPr/>
        </p:nvSpPr>
        <p:spPr>
          <a:xfrm>
            <a:off x="4057961" y="2856919"/>
            <a:ext cx="504056" cy="216024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600" dirty="0" smtClean="0"/>
              <a:t>1</a:t>
            </a:r>
            <a:endParaRPr lang="de-DE" sz="1600" dirty="0"/>
          </a:p>
        </p:txBody>
      </p:sp>
      <p:sp>
        <p:nvSpPr>
          <p:cNvPr id="19" name="Rechteck 18"/>
          <p:cNvSpPr/>
          <p:nvPr/>
        </p:nvSpPr>
        <p:spPr>
          <a:xfrm>
            <a:off x="4570593" y="2856919"/>
            <a:ext cx="504056" cy="216024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600" dirty="0"/>
          </a:p>
          <a:p>
            <a:pPr algn="ctr"/>
            <a:r>
              <a:rPr lang="de-DE" sz="1600" dirty="0" smtClean="0"/>
              <a:t>2	</a:t>
            </a:r>
            <a:endParaRPr lang="de-DE" sz="1600" dirty="0"/>
          </a:p>
        </p:txBody>
      </p:sp>
      <p:sp>
        <p:nvSpPr>
          <p:cNvPr id="20" name="Rechteck 19"/>
          <p:cNvSpPr/>
          <p:nvPr/>
        </p:nvSpPr>
        <p:spPr>
          <a:xfrm>
            <a:off x="5076056" y="2856919"/>
            <a:ext cx="504056" cy="216024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600" dirty="0"/>
              <a:t>3</a:t>
            </a:r>
            <a:endParaRPr lang="de-DE" sz="1600" dirty="0"/>
          </a:p>
        </p:txBody>
      </p:sp>
      <p:sp>
        <p:nvSpPr>
          <p:cNvPr id="21" name="Rechteck 20"/>
          <p:cNvSpPr/>
          <p:nvPr/>
        </p:nvSpPr>
        <p:spPr>
          <a:xfrm>
            <a:off x="5580112" y="2856919"/>
            <a:ext cx="504056" cy="216024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600" dirty="0"/>
              <a:t>4</a:t>
            </a:r>
            <a:endParaRPr lang="de-DE" sz="1600" dirty="0"/>
          </a:p>
        </p:txBody>
      </p:sp>
      <p:grpSp>
        <p:nvGrpSpPr>
          <p:cNvPr id="167" name="Gruppierung 166"/>
          <p:cNvGrpSpPr/>
          <p:nvPr/>
        </p:nvGrpSpPr>
        <p:grpSpPr>
          <a:xfrm>
            <a:off x="5724128" y="2852936"/>
            <a:ext cx="864096" cy="288032"/>
            <a:chOff x="5220072" y="2852936"/>
            <a:chExt cx="864096" cy="288032"/>
          </a:xfrm>
        </p:grpSpPr>
        <p:sp>
          <p:nvSpPr>
            <p:cNvPr id="22" name="Rechteck 21"/>
            <p:cNvSpPr/>
            <p:nvPr/>
          </p:nvSpPr>
          <p:spPr>
            <a:xfrm>
              <a:off x="5580112" y="2852936"/>
              <a:ext cx="504056" cy="216024"/>
            </a:xfrm>
            <a:prstGeom prst="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/>
                <a:t>5</a:t>
              </a:r>
              <a:endParaRPr lang="de-DE" sz="1600" dirty="0"/>
            </a:p>
          </p:txBody>
        </p:sp>
        <p:cxnSp>
          <p:nvCxnSpPr>
            <p:cNvPr id="24" name="Gerade Verbindung mit Pfeil 23"/>
            <p:cNvCxnSpPr/>
            <p:nvPr/>
          </p:nvCxnSpPr>
          <p:spPr>
            <a:xfrm>
              <a:off x="5220072" y="3140968"/>
              <a:ext cx="864096" cy="0"/>
            </a:xfrm>
            <a:prstGeom prst="straightConnector1">
              <a:avLst/>
            </a:prstGeom>
            <a:ln>
              <a:solidFill>
                <a:srgbClr val="000000"/>
              </a:solidFill>
              <a:headEnd type="arrow"/>
              <a:tailEnd type="arrow"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</p:cxnSp>
      </p:grpSp>
      <p:cxnSp>
        <p:nvCxnSpPr>
          <p:cNvPr id="27" name="Gerade Verbindung 26"/>
          <p:cNvCxnSpPr/>
          <p:nvPr/>
        </p:nvCxnSpPr>
        <p:spPr>
          <a:xfrm flipH="1">
            <a:off x="5724128" y="3072943"/>
            <a:ext cx="0" cy="720080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Gerade Verbindung mit Pfeil 29"/>
          <p:cNvCxnSpPr/>
          <p:nvPr/>
        </p:nvCxnSpPr>
        <p:spPr>
          <a:xfrm>
            <a:off x="1003612" y="1700808"/>
            <a:ext cx="7810758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" name="Textfeld 33"/>
          <p:cNvSpPr txBox="1"/>
          <p:nvPr/>
        </p:nvSpPr>
        <p:spPr>
          <a:xfrm>
            <a:off x="5220888" y="3816096"/>
            <a:ext cx="100648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1200" dirty="0" err="1" smtClean="0">
                <a:solidFill>
                  <a:schemeClr val="accent1"/>
                </a:solidFill>
              </a:rPr>
              <a:t>FetchMPD</a:t>
            </a:r>
            <a:r>
              <a:rPr lang="de-DE" sz="1200" dirty="0" smtClean="0">
                <a:solidFill>
                  <a:schemeClr val="accent1"/>
                </a:solidFill>
              </a:rPr>
              <a:t>(2)</a:t>
            </a:r>
            <a:endParaRPr lang="de-DE" sz="1200" dirty="0">
              <a:solidFill>
                <a:schemeClr val="accent1"/>
              </a:solidFill>
            </a:endParaRPr>
          </a:p>
        </p:txBody>
      </p:sp>
      <p:grpSp>
        <p:nvGrpSpPr>
          <p:cNvPr id="165" name="Gruppierung 164"/>
          <p:cNvGrpSpPr/>
          <p:nvPr/>
        </p:nvGrpSpPr>
        <p:grpSpPr>
          <a:xfrm>
            <a:off x="3846782" y="4237111"/>
            <a:ext cx="509194" cy="1352129"/>
            <a:chOff x="3846782" y="4237111"/>
            <a:chExt cx="509194" cy="1352129"/>
          </a:xfrm>
        </p:grpSpPr>
        <p:sp>
          <p:nvSpPr>
            <p:cNvPr id="40" name="Rechteck 39"/>
            <p:cNvSpPr/>
            <p:nvPr/>
          </p:nvSpPr>
          <p:spPr>
            <a:xfrm>
              <a:off x="3851920" y="4237111"/>
              <a:ext cx="504056" cy="216024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 smtClean="0"/>
                <a:t>1</a:t>
              </a:r>
              <a:endParaRPr lang="de-DE" sz="1600" dirty="0"/>
            </a:p>
          </p:txBody>
        </p:sp>
        <p:sp>
          <p:nvSpPr>
            <p:cNvPr id="41" name="Rechteck 40"/>
            <p:cNvSpPr/>
            <p:nvPr/>
          </p:nvSpPr>
          <p:spPr>
            <a:xfrm>
              <a:off x="3851920" y="4509120"/>
              <a:ext cx="504056" cy="216024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/>
                <a:t>2</a:t>
              </a:r>
              <a:endParaRPr lang="de-DE" sz="1600" dirty="0"/>
            </a:p>
          </p:txBody>
        </p:sp>
        <p:sp>
          <p:nvSpPr>
            <p:cNvPr id="42" name="Rechteck 41"/>
            <p:cNvSpPr/>
            <p:nvPr/>
          </p:nvSpPr>
          <p:spPr>
            <a:xfrm>
              <a:off x="3851920" y="4797152"/>
              <a:ext cx="504056" cy="216024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/>
                <a:t>3</a:t>
              </a:r>
              <a:endParaRPr lang="de-DE" sz="1600" dirty="0"/>
            </a:p>
          </p:txBody>
        </p:sp>
        <p:sp>
          <p:nvSpPr>
            <p:cNvPr id="43" name="Rechteck 42"/>
            <p:cNvSpPr/>
            <p:nvPr/>
          </p:nvSpPr>
          <p:spPr>
            <a:xfrm>
              <a:off x="3848869" y="5085184"/>
              <a:ext cx="504056" cy="216024"/>
            </a:xfrm>
            <a:prstGeom prst="rect">
              <a:avLst/>
            </a:prstGeom>
            <a:solidFill>
              <a:schemeClr val="accent2">
                <a:alpha val="20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/>
                <a:t>4</a:t>
              </a:r>
              <a:endParaRPr lang="de-DE" sz="1600" dirty="0"/>
            </a:p>
          </p:txBody>
        </p:sp>
        <p:sp>
          <p:nvSpPr>
            <p:cNvPr id="44" name="Rechteck 43"/>
            <p:cNvSpPr/>
            <p:nvPr/>
          </p:nvSpPr>
          <p:spPr>
            <a:xfrm>
              <a:off x="3846782" y="5373216"/>
              <a:ext cx="504056" cy="216024"/>
            </a:xfrm>
            <a:prstGeom prst="rect">
              <a:avLst/>
            </a:prstGeom>
            <a:solidFill>
              <a:schemeClr val="accent2">
                <a:alpha val="20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/>
                <a:t>5</a:t>
              </a:r>
              <a:endParaRPr lang="de-DE" sz="1600" dirty="0"/>
            </a:p>
          </p:txBody>
        </p:sp>
      </p:grpSp>
      <p:grpSp>
        <p:nvGrpSpPr>
          <p:cNvPr id="166" name="Gruppierung 165"/>
          <p:cNvGrpSpPr/>
          <p:nvPr/>
        </p:nvGrpSpPr>
        <p:grpSpPr>
          <a:xfrm>
            <a:off x="4350838" y="4237111"/>
            <a:ext cx="1024872" cy="1352129"/>
            <a:chOff x="4350838" y="4237111"/>
            <a:chExt cx="1024872" cy="1352129"/>
          </a:xfrm>
        </p:grpSpPr>
        <p:sp>
          <p:nvSpPr>
            <p:cNvPr id="50" name="Rechteck 49"/>
            <p:cNvSpPr/>
            <p:nvPr/>
          </p:nvSpPr>
          <p:spPr>
            <a:xfrm>
              <a:off x="4355976" y="4237111"/>
              <a:ext cx="504056" cy="216024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 smtClean="0"/>
                <a:t>1</a:t>
              </a:r>
              <a:endParaRPr lang="de-DE" sz="1600" dirty="0"/>
            </a:p>
          </p:txBody>
        </p:sp>
        <p:sp>
          <p:nvSpPr>
            <p:cNvPr id="51" name="Rechteck 50"/>
            <p:cNvSpPr/>
            <p:nvPr/>
          </p:nvSpPr>
          <p:spPr>
            <a:xfrm>
              <a:off x="4355976" y="4509120"/>
              <a:ext cx="504056" cy="216024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/>
                <a:t>2</a:t>
              </a:r>
              <a:endParaRPr lang="de-DE" sz="1600" dirty="0"/>
            </a:p>
          </p:txBody>
        </p:sp>
        <p:sp>
          <p:nvSpPr>
            <p:cNvPr id="52" name="Rechteck 51"/>
            <p:cNvSpPr/>
            <p:nvPr/>
          </p:nvSpPr>
          <p:spPr>
            <a:xfrm>
              <a:off x="4355976" y="4797152"/>
              <a:ext cx="504056" cy="216024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/>
                <a:t>3</a:t>
              </a:r>
              <a:endParaRPr lang="de-DE" sz="1600" dirty="0"/>
            </a:p>
          </p:txBody>
        </p:sp>
        <p:sp>
          <p:nvSpPr>
            <p:cNvPr id="53" name="Rechteck 52"/>
            <p:cNvSpPr/>
            <p:nvPr/>
          </p:nvSpPr>
          <p:spPr>
            <a:xfrm>
              <a:off x="4352925" y="5085184"/>
              <a:ext cx="504056" cy="216024"/>
            </a:xfrm>
            <a:prstGeom prst="rect">
              <a:avLst/>
            </a:prstGeom>
            <a:solidFill>
              <a:schemeClr val="accent2"/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/>
                <a:t>4</a:t>
              </a:r>
              <a:endParaRPr lang="de-DE" sz="1600" dirty="0"/>
            </a:p>
          </p:txBody>
        </p:sp>
        <p:sp>
          <p:nvSpPr>
            <p:cNvPr id="54" name="Rechteck 53"/>
            <p:cNvSpPr/>
            <p:nvPr/>
          </p:nvSpPr>
          <p:spPr>
            <a:xfrm>
              <a:off x="4350838" y="5373216"/>
              <a:ext cx="504056" cy="216024"/>
            </a:xfrm>
            <a:prstGeom prst="rect">
              <a:avLst/>
            </a:prstGeom>
            <a:solidFill>
              <a:schemeClr val="accent2">
                <a:alpha val="20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/>
                <a:t>5</a:t>
              </a:r>
              <a:endParaRPr lang="de-DE" sz="1600" dirty="0"/>
            </a:p>
          </p:txBody>
        </p:sp>
        <p:sp>
          <p:nvSpPr>
            <p:cNvPr id="55" name="Rechteck 54"/>
            <p:cNvSpPr/>
            <p:nvPr/>
          </p:nvSpPr>
          <p:spPr>
            <a:xfrm>
              <a:off x="4871654" y="4237111"/>
              <a:ext cx="504056" cy="216024"/>
            </a:xfrm>
            <a:prstGeom prst="rect">
              <a:avLst/>
            </a:prstGeom>
            <a:solidFill>
              <a:schemeClr val="accent2">
                <a:alpha val="20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 smtClean="0"/>
                <a:t>1</a:t>
              </a:r>
              <a:endParaRPr lang="de-DE" sz="1600" dirty="0"/>
            </a:p>
          </p:txBody>
        </p:sp>
        <p:sp>
          <p:nvSpPr>
            <p:cNvPr id="56" name="Rechteck 55"/>
            <p:cNvSpPr/>
            <p:nvPr/>
          </p:nvSpPr>
          <p:spPr>
            <a:xfrm>
              <a:off x="4871654" y="4509120"/>
              <a:ext cx="504056" cy="216024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/>
                <a:t>2</a:t>
              </a:r>
              <a:endParaRPr lang="de-DE" sz="1600" dirty="0"/>
            </a:p>
          </p:txBody>
        </p:sp>
        <p:sp>
          <p:nvSpPr>
            <p:cNvPr id="57" name="Rechteck 56"/>
            <p:cNvSpPr/>
            <p:nvPr/>
          </p:nvSpPr>
          <p:spPr>
            <a:xfrm>
              <a:off x="4871654" y="4797152"/>
              <a:ext cx="504056" cy="216024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/>
                <a:t>3</a:t>
              </a:r>
              <a:endParaRPr lang="de-DE" sz="1600" dirty="0"/>
            </a:p>
          </p:txBody>
        </p:sp>
        <p:sp>
          <p:nvSpPr>
            <p:cNvPr id="58" name="Rechteck 57"/>
            <p:cNvSpPr/>
            <p:nvPr/>
          </p:nvSpPr>
          <p:spPr>
            <a:xfrm>
              <a:off x="4868603" y="5085184"/>
              <a:ext cx="504056" cy="216024"/>
            </a:xfrm>
            <a:prstGeom prst="rect">
              <a:avLst/>
            </a:prstGeom>
            <a:solidFill>
              <a:schemeClr val="accent2"/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/>
                <a:t>4</a:t>
              </a:r>
              <a:endParaRPr lang="de-DE" sz="1600" dirty="0"/>
            </a:p>
          </p:txBody>
        </p:sp>
        <p:sp>
          <p:nvSpPr>
            <p:cNvPr id="59" name="Rechteck 58"/>
            <p:cNvSpPr/>
            <p:nvPr/>
          </p:nvSpPr>
          <p:spPr>
            <a:xfrm>
              <a:off x="4866516" y="5373216"/>
              <a:ext cx="504056" cy="216024"/>
            </a:xfrm>
            <a:prstGeom prst="rect">
              <a:avLst/>
            </a:prstGeom>
            <a:solidFill>
              <a:schemeClr val="accent2"/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/>
                <a:t>5</a:t>
              </a:r>
              <a:endParaRPr lang="de-DE" sz="1600" dirty="0"/>
            </a:p>
          </p:txBody>
        </p:sp>
      </p:grpSp>
      <p:grpSp>
        <p:nvGrpSpPr>
          <p:cNvPr id="170" name="Gruppierung 169"/>
          <p:cNvGrpSpPr/>
          <p:nvPr/>
        </p:nvGrpSpPr>
        <p:grpSpPr>
          <a:xfrm>
            <a:off x="5869490" y="4237111"/>
            <a:ext cx="512245" cy="1928193"/>
            <a:chOff x="5869490" y="4237111"/>
            <a:chExt cx="512245" cy="1928193"/>
          </a:xfrm>
        </p:grpSpPr>
        <p:sp>
          <p:nvSpPr>
            <p:cNvPr id="67" name="Rechteck 66"/>
            <p:cNvSpPr/>
            <p:nvPr/>
          </p:nvSpPr>
          <p:spPr>
            <a:xfrm>
              <a:off x="5874628" y="4237111"/>
              <a:ext cx="504056" cy="216024"/>
            </a:xfrm>
            <a:prstGeom prst="rect">
              <a:avLst/>
            </a:prstGeom>
            <a:solidFill>
              <a:schemeClr val="accent2">
                <a:alpha val="20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 smtClean="0"/>
                <a:t>1</a:t>
              </a:r>
              <a:endParaRPr lang="de-DE" sz="1600" dirty="0"/>
            </a:p>
          </p:txBody>
        </p:sp>
        <p:sp>
          <p:nvSpPr>
            <p:cNvPr id="68" name="Rechteck 67"/>
            <p:cNvSpPr/>
            <p:nvPr/>
          </p:nvSpPr>
          <p:spPr>
            <a:xfrm>
              <a:off x="5874628" y="4509120"/>
              <a:ext cx="504056" cy="216024"/>
            </a:xfrm>
            <a:prstGeom prst="rect">
              <a:avLst/>
            </a:prstGeom>
            <a:solidFill>
              <a:schemeClr val="accent2">
                <a:alpha val="20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/>
                <a:t>2</a:t>
              </a:r>
              <a:endParaRPr lang="de-DE" sz="1600" dirty="0"/>
            </a:p>
          </p:txBody>
        </p:sp>
        <p:sp>
          <p:nvSpPr>
            <p:cNvPr id="69" name="Rechteck 68"/>
            <p:cNvSpPr/>
            <p:nvPr/>
          </p:nvSpPr>
          <p:spPr>
            <a:xfrm>
              <a:off x="5874628" y="4797152"/>
              <a:ext cx="504056" cy="216024"/>
            </a:xfrm>
            <a:prstGeom prst="rect">
              <a:avLst/>
            </a:prstGeom>
            <a:solidFill>
              <a:schemeClr val="accent2">
                <a:alpha val="20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/>
                <a:t>3</a:t>
              </a:r>
              <a:endParaRPr lang="de-DE" sz="1600" dirty="0"/>
            </a:p>
          </p:txBody>
        </p:sp>
        <p:sp>
          <p:nvSpPr>
            <p:cNvPr id="70" name="Rechteck 69"/>
            <p:cNvSpPr/>
            <p:nvPr/>
          </p:nvSpPr>
          <p:spPr>
            <a:xfrm>
              <a:off x="5871577" y="5085184"/>
              <a:ext cx="504056" cy="216024"/>
            </a:xfrm>
            <a:prstGeom prst="rect">
              <a:avLst/>
            </a:prstGeom>
            <a:pattFill prst="dkHorz">
              <a:fgClr>
                <a:schemeClr val="accent2"/>
              </a:fgClr>
              <a:bgClr>
                <a:schemeClr val="accent1"/>
              </a:bgClr>
            </a:patt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/>
                <a:t>4</a:t>
              </a:r>
              <a:endParaRPr lang="de-DE" sz="1600" dirty="0"/>
            </a:p>
          </p:txBody>
        </p:sp>
        <p:sp>
          <p:nvSpPr>
            <p:cNvPr id="71" name="Rechteck 70"/>
            <p:cNvSpPr/>
            <p:nvPr/>
          </p:nvSpPr>
          <p:spPr>
            <a:xfrm>
              <a:off x="5869490" y="5373216"/>
              <a:ext cx="504056" cy="216024"/>
            </a:xfrm>
            <a:prstGeom prst="rect">
              <a:avLst/>
            </a:prstGeom>
            <a:pattFill prst="dkHorz">
              <a:fgClr>
                <a:schemeClr val="accent2"/>
              </a:fgClr>
              <a:bgClr>
                <a:schemeClr val="accent1"/>
              </a:bgClr>
            </a:patt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/>
                <a:t>5</a:t>
              </a:r>
              <a:endParaRPr lang="de-DE" sz="1600" dirty="0"/>
            </a:p>
          </p:txBody>
        </p:sp>
        <p:sp>
          <p:nvSpPr>
            <p:cNvPr id="72" name="Rechteck 71"/>
            <p:cNvSpPr/>
            <p:nvPr/>
          </p:nvSpPr>
          <p:spPr>
            <a:xfrm>
              <a:off x="5877679" y="5658606"/>
              <a:ext cx="504056" cy="21602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 smtClean="0"/>
                <a:t>6</a:t>
              </a:r>
              <a:endParaRPr lang="de-DE" sz="1600" dirty="0"/>
            </a:p>
          </p:txBody>
        </p:sp>
        <p:sp>
          <p:nvSpPr>
            <p:cNvPr id="73" name="Rechteck 72"/>
            <p:cNvSpPr/>
            <p:nvPr/>
          </p:nvSpPr>
          <p:spPr>
            <a:xfrm>
              <a:off x="5869490" y="5949280"/>
              <a:ext cx="504056" cy="216024"/>
            </a:xfrm>
            <a:prstGeom prst="rect">
              <a:avLst/>
            </a:prstGeom>
            <a:solidFill>
              <a:schemeClr val="accent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 smtClean="0"/>
                <a:t>7</a:t>
              </a:r>
              <a:endParaRPr lang="de-DE" sz="1600" dirty="0"/>
            </a:p>
          </p:txBody>
        </p:sp>
      </p:grpSp>
      <p:sp>
        <p:nvSpPr>
          <p:cNvPr id="74" name="Rechteck 73"/>
          <p:cNvSpPr/>
          <p:nvPr/>
        </p:nvSpPr>
        <p:spPr>
          <a:xfrm>
            <a:off x="6588224" y="2852936"/>
            <a:ext cx="504056" cy="216024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600" dirty="0" smtClean="0"/>
              <a:t>6</a:t>
            </a:r>
            <a:endParaRPr lang="de-DE" sz="1600" dirty="0"/>
          </a:p>
        </p:txBody>
      </p:sp>
      <p:grpSp>
        <p:nvGrpSpPr>
          <p:cNvPr id="169" name="Gruppierung 168"/>
          <p:cNvGrpSpPr/>
          <p:nvPr/>
        </p:nvGrpSpPr>
        <p:grpSpPr>
          <a:xfrm>
            <a:off x="4781922" y="3281001"/>
            <a:ext cx="1097844" cy="2884303"/>
            <a:chOff x="4781922" y="3281001"/>
            <a:chExt cx="1097844" cy="2884303"/>
          </a:xfrm>
        </p:grpSpPr>
        <p:sp>
          <p:nvSpPr>
            <p:cNvPr id="60" name="Rechteck 59"/>
            <p:cNvSpPr/>
            <p:nvPr/>
          </p:nvSpPr>
          <p:spPr>
            <a:xfrm>
              <a:off x="5372659" y="4237111"/>
              <a:ext cx="504056" cy="216024"/>
            </a:xfrm>
            <a:prstGeom prst="rect">
              <a:avLst/>
            </a:prstGeom>
            <a:solidFill>
              <a:schemeClr val="accent2">
                <a:alpha val="20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 smtClean="0"/>
                <a:t>1</a:t>
              </a:r>
              <a:endParaRPr lang="de-DE" sz="1600" dirty="0"/>
            </a:p>
          </p:txBody>
        </p:sp>
        <p:sp>
          <p:nvSpPr>
            <p:cNvPr id="61" name="Rechteck 60"/>
            <p:cNvSpPr/>
            <p:nvPr/>
          </p:nvSpPr>
          <p:spPr>
            <a:xfrm>
              <a:off x="5372659" y="4509120"/>
              <a:ext cx="504056" cy="216024"/>
            </a:xfrm>
            <a:prstGeom prst="rect">
              <a:avLst/>
            </a:prstGeom>
            <a:solidFill>
              <a:schemeClr val="accent2">
                <a:alpha val="20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/>
                <a:t>2</a:t>
              </a:r>
              <a:endParaRPr lang="de-DE" sz="1600" dirty="0"/>
            </a:p>
          </p:txBody>
        </p:sp>
        <p:sp>
          <p:nvSpPr>
            <p:cNvPr id="62" name="Rechteck 61"/>
            <p:cNvSpPr/>
            <p:nvPr/>
          </p:nvSpPr>
          <p:spPr>
            <a:xfrm>
              <a:off x="5372659" y="4797152"/>
              <a:ext cx="504056" cy="216024"/>
            </a:xfrm>
            <a:prstGeom prst="rect">
              <a:avLst/>
            </a:prstGeom>
            <a:pattFill prst="dkHorz">
              <a:fgClr>
                <a:schemeClr val="accent2"/>
              </a:fgClr>
              <a:bgClr>
                <a:schemeClr val="accent1"/>
              </a:bgClr>
            </a:patt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/>
                <a:t>3</a:t>
              </a:r>
              <a:endParaRPr lang="de-DE" sz="1600" dirty="0"/>
            </a:p>
          </p:txBody>
        </p:sp>
        <p:sp>
          <p:nvSpPr>
            <p:cNvPr id="63" name="Rechteck 62"/>
            <p:cNvSpPr/>
            <p:nvPr/>
          </p:nvSpPr>
          <p:spPr>
            <a:xfrm>
              <a:off x="5369608" y="5085184"/>
              <a:ext cx="504056" cy="216024"/>
            </a:xfrm>
            <a:prstGeom prst="rect">
              <a:avLst/>
            </a:prstGeom>
            <a:pattFill prst="dkHorz">
              <a:fgClr>
                <a:schemeClr val="accent2"/>
              </a:fgClr>
              <a:bgClr>
                <a:schemeClr val="accent1"/>
              </a:bgClr>
            </a:patt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/>
                <a:t>4</a:t>
              </a:r>
              <a:endParaRPr lang="de-DE" sz="1600" dirty="0"/>
            </a:p>
          </p:txBody>
        </p:sp>
        <p:sp>
          <p:nvSpPr>
            <p:cNvPr id="64" name="Rechteck 63"/>
            <p:cNvSpPr/>
            <p:nvPr/>
          </p:nvSpPr>
          <p:spPr>
            <a:xfrm>
              <a:off x="5367521" y="5373216"/>
              <a:ext cx="504056" cy="216024"/>
            </a:xfrm>
            <a:prstGeom prst="rect">
              <a:avLst/>
            </a:prstGeom>
            <a:pattFill prst="dkHorz">
              <a:fgClr>
                <a:schemeClr val="accent2"/>
              </a:fgClr>
              <a:bgClr>
                <a:schemeClr val="accent1"/>
              </a:bgClr>
            </a:patt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/>
                <a:t>5</a:t>
              </a:r>
              <a:endParaRPr lang="de-DE" sz="1600" dirty="0"/>
            </a:p>
          </p:txBody>
        </p:sp>
        <p:sp>
          <p:nvSpPr>
            <p:cNvPr id="65" name="Rechteck 64"/>
            <p:cNvSpPr/>
            <p:nvPr/>
          </p:nvSpPr>
          <p:spPr>
            <a:xfrm>
              <a:off x="5375710" y="5658606"/>
              <a:ext cx="504056" cy="21602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 smtClean="0"/>
                <a:t>6</a:t>
              </a:r>
              <a:endParaRPr lang="de-DE" sz="1600" dirty="0"/>
            </a:p>
          </p:txBody>
        </p:sp>
        <p:sp>
          <p:nvSpPr>
            <p:cNvPr id="66" name="Rechteck 65"/>
            <p:cNvSpPr/>
            <p:nvPr/>
          </p:nvSpPr>
          <p:spPr>
            <a:xfrm>
              <a:off x="5367521" y="5949280"/>
              <a:ext cx="504056" cy="216024"/>
            </a:xfrm>
            <a:prstGeom prst="rect">
              <a:avLst/>
            </a:prstGeom>
            <a:solidFill>
              <a:schemeClr val="accent1">
                <a:alpha val="2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 smtClean="0"/>
                <a:t>7</a:t>
              </a:r>
              <a:endParaRPr lang="de-DE" sz="1600" dirty="0"/>
            </a:p>
          </p:txBody>
        </p:sp>
        <p:sp>
          <p:nvSpPr>
            <p:cNvPr id="92" name="Rechteck 91"/>
            <p:cNvSpPr/>
            <p:nvPr/>
          </p:nvSpPr>
          <p:spPr>
            <a:xfrm>
              <a:off x="4781922" y="3281001"/>
              <a:ext cx="504056" cy="21602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 smtClean="0"/>
                <a:t>6</a:t>
              </a:r>
              <a:endParaRPr lang="de-DE" sz="1600" dirty="0"/>
            </a:p>
          </p:txBody>
        </p:sp>
        <p:sp>
          <p:nvSpPr>
            <p:cNvPr id="93" name="Rechteck 92"/>
            <p:cNvSpPr/>
            <p:nvPr/>
          </p:nvSpPr>
          <p:spPr>
            <a:xfrm>
              <a:off x="5287539" y="3281001"/>
              <a:ext cx="504056" cy="216024"/>
            </a:xfrm>
            <a:prstGeom prst="rect">
              <a:avLst/>
            </a:prstGeom>
            <a:solidFill>
              <a:schemeClr val="accent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 smtClean="0"/>
                <a:t>7</a:t>
              </a:r>
              <a:endParaRPr lang="de-DE" sz="1600" dirty="0"/>
            </a:p>
          </p:txBody>
        </p:sp>
      </p:grpSp>
      <p:sp>
        <p:nvSpPr>
          <p:cNvPr id="97" name="Rechteck 96"/>
          <p:cNvSpPr/>
          <p:nvPr/>
        </p:nvSpPr>
        <p:spPr>
          <a:xfrm>
            <a:off x="7596336" y="2856919"/>
            <a:ext cx="504056" cy="216024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600" dirty="0" smtClean="0"/>
              <a:t>8</a:t>
            </a:r>
            <a:endParaRPr lang="de-DE" sz="1600" dirty="0"/>
          </a:p>
        </p:txBody>
      </p:sp>
      <p:grpSp>
        <p:nvGrpSpPr>
          <p:cNvPr id="172" name="Gruppierung 171"/>
          <p:cNvGrpSpPr/>
          <p:nvPr/>
        </p:nvGrpSpPr>
        <p:grpSpPr>
          <a:xfrm>
            <a:off x="6300192" y="2852936"/>
            <a:ext cx="1296144" cy="1240159"/>
            <a:chOff x="5796136" y="2852936"/>
            <a:chExt cx="1296144" cy="1240159"/>
          </a:xfrm>
        </p:grpSpPr>
        <p:sp>
          <p:nvSpPr>
            <p:cNvPr id="75" name="Rechteck 74"/>
            <p:cNvSpPr/>
            <p:nvPr/>
          </p:nvSpPr>
          <p:spPr>
            <a:xfrm>
              <a:off x="6588224" y="2852936"/>
              <a:ext cx="504056" cy="216024"/>
            </a:xfrm>
            <a:prstGeom prst="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/>
                <a:t>7</a:t>
              </a:r>
              <a:endParaRPr lang="de-DE" sz="1600" dirty="0"/>
            </a:p>
          </p:txBody>
        </p:sp>
        <p:cxnSp>
          <p:nvCxnSpPr>
            <p:cNvPr id="76" name="Gerade Verbindung mit Pfeil 75"/>
            <p:cNvCxnSpPr/>
            <p:nvPr/>
          </p:nvCxnSpPr>
          <p:spPr>
            <a:xfrm>
              <a:off x="6300192" y="3140968"/>
              <a:ext cx="792088" cy="0"/>
            </a:xfrm>
            <a:prstGeom prst="straightConnector1">
              <a:avLst/>
            </a:prstGeom>
            <a:ln>
              <a:solidFill>
                <a:srgbClr val="000000"/>
              </a:solidFill>
              <a:headEnd type="arrow"/>
              <a:tailEnd type="arrow"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</p:cxnSp>
        <p:cxnSp>
          <p:nvCxnSpPr>
            <p:cNvPr id="77" name="Gerade Verbindung 76"/>
            <p:cNvCxnSpPr/>
            <p:nvPr/>
          </p:nvCxnSpPr>
          <p:spPr>
            <a:xfrm flipH="1">
              <a:off x="6300192" y="3068960"/>
              <a:ext cx="0" cy="720080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0" name="Textfeld 99"/>
            <p:cNvSpPr txBox="1"/>
            <p:nvPr/>
          </p:nvSpPr>
          <p:spPr>
            <a:xfrm>
              <a:off x="5796136" y="3816096"/>
              <a:ext cx="100648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sz="1200" dirty="0" err="1" smtClean="0">
                  <a:solidFill>
                    <a:schemeClr val="accent4"/>
                  </a:solidFill>
                </a:rPr>
                <a:t>FetchMPD</a:t>
              </a:r>
              <a:r>
                <a:rPr lang="de-DE" sz="1200" dirty="0" smtClean="0">
                  <a:solidFill>
                    <a:schemeClr val="accent4"/>
                  </a:solidFill>
                </a:rPr>
                <a:t>(4)</a:t>
              </a:r>
              <a:endParaRPr lang="de-DE" sz="1200" dirty="0">
                <a:solidFill>
                  <a:schemeClr val="accent4"/>
                </a:solidFill>
              </a:endParaRPr>
            </a:p>
          </p:txBody>
        </p:sp>
      </p:grpSp>
      <p:sp>
        <p:nvSpPr>
          <p:cNvPr id="111" name="Textfeld 110"/>
          <p:cNvSpPr txBox="1"/>
          <p:nvPr/>
        </p:nvSpPr>
        <p:spPr>
          <a:xfrm>
            <a:off x="1043608" y="1844824"/>
            <a:ext cx="66173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1200" dirty="0" smtClean="0">
                <a:solidFill>
                  <a:srgbClr val="C0504D"/>
                </a:solidFill>
              </a:rPr>
              <a:t>MPD(1)</a:t>
            </a:r>
            <a:endParaRPr lang="de-DE" sz="1200" dirty="0">
              <a:solidFill>
                <a:srgbClr val="C0504D"/>
              </a:solidFill>
            </a:endParaRPr>
          </a:p>
        </p:txBody>
      </p:sp>
      <p:grpSp>
        <p:nvGrpSpPr>
          <p:cNvPr id="201" name="Gruppierung 200"/>
          <p:cNvGrpSpPr/>
          <p:nvPr/>
        </p:nvGrpSpPr>
        <p:grpSpPr>
          <a:xfrm>
            <a:off x="3851920" y="1346971"/>
            <a:ext cx="1939675" cy="774620"/>
            <a:chOff x="3851920" y="1346971"/>
            <a:chExt cx="1939675" cy="774620"/>
          </a:xfrm>
        </p:grpSpPr>
        <p:sp>
          <p:nvSpPr>
            <p:cNvPr id="108" name="Rechteck 107"/>
            <p:cNvSpPr/>
            <p:nvPr/>
          </p:nvSpPr>
          <p:spPr>
            <a:xfrm>
              <a:off x="4781922" y="1346971"/>
              <a:ext cx="504056" cy="21602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 smtClean="0"/>
                <a:t>6</a:t>
              </a:r>
              <a:endParaRPr lang="de-DE" sz="1600" dirty="0"/>
            </a:p>
          </p:txBody>
        </p:sp>
        <p:sp>
          <p:nvSpPr>
            <p:cNvPr id="109" name="Rechteck 108"/>
            <p:cNvSpPr/>
            <p:nvPr/>
          </p:nvSpPr>
          <p:spPr>
            <a:xfrm>
              <a:off x="5287539" y="1346971"/>
              <a:ext cx="504056" cy="216024"/>
            </a:xfrm>
            <a:prstGeom prst="rect">
              <a:avLst/>
            </a:prstGeom>
            <a:solidFill>
              <a:schemeClr val="accent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 smtClean="0"/>
                <a:t>7</a:t>
              </a:r>
              <a:endParaRPr lang="de-DE" sz="1600" dirty="0"/>
            </a:p>
          </p:txBody>
        </p:sp>
        <p:sp>
          <p:nvSpPr>
            <p:cNvPr id="113" name="Textfeld 112"/>
            <p:cNvSpPr txBox="1"/>
            <p:nvPr/>
          </p:nvSpPr>
          <p:spPr>
            <a:xfrm>
              <a:off x="3851920" y="1844592"/>
              <a:ext cx="66173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sz="1200" dirty="0" smtClean="0">
                  <a:solidFill>
                    <a:schemeClr val="accent1"/>
                  </a:solidFill>
                </a:rPr>
                <a:t>MPD(2)</a:t>
              </a:r>
              <a:endParaRPr lang="de-DE" sz="1200" dirty="0">
                <a:solidFill>
                  <a:schemeClr val="accent1"/>
                </a:solidFill>
              </a:endParaRPr>
            </a:p>
          </p:txBody>
        </p:sp>
        <p:cxnSp>
          <p:nvCxnSpPr>
            <p:cNvPr id="114" name="Gerade Verbindung 113"/>
            <p:cNvCxnSpPr/>
            <p:nvPr/>
          </p:nvCxnSpPr>
          <p:spPr>
            <a:xfrm>
              <a:off x="4182788" y="1587735"/>
              <a:ext cx="0" cy="28803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8" name="Gruppierung 177"/>
          <p:cNvGrpSpPr/>
          <p:nvPr/>
        </p:nvGrpSpPr>
        <p:grpSpPr>
          <a:xfrm>
            <a:off x="6870154" y="4237111"/>
            <a:ext cx="522744" cy="2504257"/>
            <a:chOff x="6870154" y="4237111"/>
            <a:chExt cx="522744" cy="2504257"/>
          </a:xfrm>
        </p:grpSpPr>
        <p:sp>
          <p:nvSpPr>
            <p:cNvPr id="115" name="Rechteck 114"/>
            <p:cNvSpPr/>
            <p:nvPr/>
          </p:nvSpPr>
          <p:spPr>
            <a:xfrm>
              <a:off x="6885791" y="4237111"/>
              <a:ext cx="504056" cy="216024"/>
            </a:xfrm>
            <a:prstGeom prst="rect">
              <a:avLst/>
            </a:prstGeom>
            <a:solidFill>
              <a:schemeClr val="accent2">
                <a:alpha val="20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 smtClean="0"/>
                <a:t>1</a:t>
              </a:r>
              <a:endParaRPr lang="de-DE" sz="1600" dirty="0"/>
            </a:p>
          </p:txBody>
        </p:sp>
        <p:sp>
          <p:nvSpPr>
            <p:cNvPr id="116" name="Rechteck 115"/>
            <p:cNvSpPr/>
            <p:nvPr/>
          </p:nvSpPr>
          <p:spPr>
            <a:xfrm>
              <a:off x="6885791" y="4509120"/>
              <a:ext cx="504056" cy="216024"/>
            </a:xfrm>
            <a:prstGeom prst="rect">
              <a:avLst/>
            </a:prstGeom>
            <a:solidFill>
              <a:schemeClr val="accent2">
                <a:alpha val="20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/>
                <a:t>2</a:t>
              </a:r>
              <a:endParaRPr lang="de-DE" sz="1600" dirty="0"/>
            </a:p>
          </p:txBody>
        </p:sp>
        <p:sp>
          <p:nvSpPr>
            <p:cNvPr id="117" name="Rechteck 116"/>
            <p:cNvSpPr/>
            <p:nvPr/>
          </p:nvSpPr>
          <p:spPr>
            <a:xfrm>
              <a:off x="6885791" y="4797152"/>
              <a:ext cx="504056" cy="216024"/>
            </a:xfrm>
            <a:prstGeom prst="rect">
              <a:avLst/>
            </a:prstGeom>
            <a:solidFill>
              <a:schemeClr val="accent2">
                <a:alpha val="20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/>
                <a:t>3</a:t>
              </a:r>
              <a:endParaRPr lang="de-DE" sz="1600" dirty="0"/>
            </a:p>
          </p:txBody>
        </p:sp>
        <p:sp>
          <p:nvSpPr>
            <p:cNvPr id="118" name="Rechteck 117"/>
            <p:cNvSpPr/>
            <p:nvPr/>
          </p:nvSpPr>
          <p:spPr>
            <a:xfrm>
              <a:off x="6882740" y="5085184"/>
              <a:ext cx="504056" cy="216024"/>
            </a:xfrm>
            <a:prstGeom prst="rect">
              <a:avLst/>
            </a:prstGeom>
            <a:solidFill>
              <a:schemeClr val="accent1">
                <a:alpha val="20000"/>
              </a:schemeClr>
            </a:solidFill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/>
                <a:t>4</a:t>
              </a:r>
              <a:endParaRPr lang="de-DE" sz="1600" dirty="0"/>
            </a:p>
          </p:txBody>
        </p:sp>
        <p:sp>
          <p:nvSpPr>
            <p:cNvPr id="119" name="Rechteck 118"/>
            <p:cNvSpPr/>
            <p:nvPr/>
          </p:nvSpPr>
          <p:spPr>
            <a:xfrm>
              <a:off x="6880653" y="5373216"/>
              <a:ext cx="504056" cy="216024"/>
            </a:xfrm>
            <a:prstGeom prst="rect">
              <a:avLst/>
            </a:prstGeom>
            <a:solidFill>
              <a:schemeClr val="accent1">
                <a:alpha val="20000"/>
              </a:schemeClr>
            </a:solidFill>
            <a:ln>
              <a:solidFill>
                <a:srgbClr val="8064A2"/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/>
                <a:t>5</a:t>
              </a:r>
              <a:endParaRPr lang="de-DE" sz="1600" dirty="0"/>
            </a:p>
          </p:txBody>
        </p:sp>
        <p:sp>
          <p:nvSpPr>
            <p:cNvPr id="120" name="Rechteck 119"/>
            <p:cNvSpPr/>
            <p:nvPr/>
          </p:nvSpPr>
          <p:spPr>
            <a:xfrm>
              <a:off x="6888842" y="5658606"/>
              <a:ext cx="504056" cy="216024"/>
            </a:xfrm>
            <a:prstGeom prst="rect">
              <a:avLst/>
            </a:prstGeom>
            <a:pattFill prst="dkHorz">
              <a:fgClr>
                <a:schemeClr val="accent1"/>
              </a:fgClr>
              <a:bgClr>
                <a:schemeClr val="accent4"/>
              </a:bgClr>
            </a:patt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 smtClean="0"/>
                <a:t>6</a:t>
              </a:r>
              <a:endParaRPr lang="de-DE" sz="1600" dirty="0"/>
            </a:p>
          </p:txBody>
        </p:sp>
        <p:sp>
          <p:nvSpPr>
            <p:cNvPr id="121" name="Rechteck 120"/>
            <p:cNvSpPr/>
            <p:nvPr/>
          </p:nvSpPr>
          <p:spPr>
            <a:xfrm>
              <a:off x="6880653" y="5949280"/>
              <a:ext cx="504056" cy="216024"/>
            </a:xfrm>
            <a:prstGeom prst="rect">
              <a:avLst/>
            </a:prstGeom>
            <a:pattFill prst="dkHorz">
              <a:fgClr>
                <a:schemeClr val="accent1"/>
              </a:fgClr>
              <a:bgClr>
                <a:schemeClr val="accent4"/>
              </a:bgClr>
            </a:patt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 smtClean="0"/>
                <a:t>7</a:t>
              </a:r>
              <a:endParaRPr lang="de-DE" sz="1600" dirty="0"/>
            </a:p>
          </p:txBody>
        </p:sp>
        <p:sp>
          <p:nvSpPr>
            <p:cNvPr id="122" name="Rechteck 121"/>
            <p:cNvSpPr/>
            <p:nvPr/>
          </p:nvSpPr>
          <p:spPr>
            <a:xfrm>
              <a:off x="6870154" y="6237312"/>
              <a:ext cx="504056" cy="216024"/>
            </a:xfrm>
            <a:prstGeom prst="rect">
              <a:avLst/>
            </a:prstGeom>
            <a:ln/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/>
                <a:t>8</a:t>
              </a:r>
              <a:endParaRPr lang="de-DE" sz="1600" dirty="0"/>
            </a:p>
          </p:txBody>
        </p:sp>
        <p:sp>
          <p:nvSpPr>
            <p:cNvPr id="123" name="Rechteck 122"/>
            <p:cNvSpPr/>
            <p:nvPr/>
          </p:nvSpPr>
          <p:spPr>
            <a:xfrm>
              <a:off x="6870154" y="6525344"/>
              <a:ext cx="288032" cy="216024"/>
            </a:xfrm>
            <a:prstGeom prst="rect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 smtClean="0"/>
                <a:t>9</a:t>
              </a:r>
            </a:p>
          </p:txBody>
        </p:sp>
      </p:grpSp>
      <p:grpSp>
        <p:nvGrpSpPr>
          <p:cNvPr id="171" name="Gruppierung 170"/>
          <p:cNvGrpSpPr/>
          <p:nvPr/>
        </p:nvGrpSpPr>
        <p:grpSpPr>
          <a:xfrm>
            <a:off x="4932040" y="1340768"/>
            <a:ext cx="1363611" cy="780823"/>
            <a:chOff x="4932040" y="1340768"/>
            <a:chExt cx="1363611" cy="780823"/>
          </a:xfrm>
        </p:grpSpPr>
        <p:sp>
          <p:nvSpPr>
            <p:cNvPr id="110" name="Rechteck 109"/>
            <p:cNvSpPr/>
            <p:nvPr/>
          </p:nvSpPr>
          <p:spPr>
            <a:xfrm>
              <a:off x="5791595" y="1340768"/>
              <a:ext cx="504056" cy="216024"/>
            </a:xfrm>
            <a:prstGeom prst="rect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/>
                <a:t>8</a:t>
              </a:r>
              <a:endParaRPr lang="de-DE" sz="1600" dirty="0"/>
            </a:p>
          </p:txBody>
        </p:sp>
        <p:sp>
          <p:nvSpPr>
            <p:cNvPr id="126" name="Textfeld 125"/>
            <p:cNvSpPr txBox="1"/>
            <p:nvPr/>
          </p:nvSpPr>
          <p:spPr>
            <a:xfrm>
              <a:off x="4932040" y="1844592"/>
              <a:ext cx="66173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sz="1200" dirty="0" smtClean="0">
                  <a:solidFill>
                    <a:schemeClr val="accent6"/>
                  </a:solidFill>
                </a:rPr>
                <a:t>MPD(3)</a:t>
              </a:r>
              <a:endParaRPr lang="de-DE" sz="1200" dirty="0">
                <a:solidFill>
                  <a:schemeClr val="accent6"/>
                </a:solidFill>
              </a:endParaRPr>
            </a:p>
          </p:txBody>
        </p:sp>
        <p:cxnSp>
          <p:nvCxnSpPr>
            <p:cNvPr id="127" name="Gerade Verbindung 126"/>
            <p:cNvCxnSpPr/>
            <p:nvPr/>
          </p:nvCxnSpPr>
          <p:spPr>
            <a:xfrm>
              <a:off x="5220072" y="1587735"/>
              <a:ext cx="0" cy="28803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8" name="Rechteck 127"/>
          <p:cNvSpPr/>
          <p:nvPr/>
        </p:nvSpPr>
        <p:spPr>
          <a:xfrm>
            <a:off x="8100392" y="2856919"/>
            <a:ext cx="288032" cy="216024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600" dirty="0" smtClean="0"/>
              <a:t>9</a:t>
            </a:r>
          </a:p>
        </p:txBody>
      </p:sp>
      <p:sp>
        <p:nvSpPr>
          <p:cNvPr id="131" name="Textfeld 130"/>
          <p:cNvSpPr txBox="1"/>
          <p:nvPr/>
        </p:nvSpPr>
        <p:spPr>
          <a:xfrm>
            <a:off x="821482" y="643235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de-DE" sz="1200" dirty="0" err="1"/>
              <a:t>a</a:t>
            </a:r>
            <a:r>
              <a:rPr lang="de-DE" sz="1200" dirty="0" err="1" smtClean="0"/>
              <a:t>vailabilityStartTime</a:t>
            </a:r>
            <a:endParaRPr lang="de-DE" sz="1200" dirty="0"/>
          </a:p>
        </p:txBody>
      </p:sp>
      <p:grpSp>
        <p:nvGrpSpPr>
          <p:cNvPr id="200" name="Gruppierung 199"/>
          <p:cNvGrpSpPr/>
          <p:nvPr/>
        </p:nvGrpSpPr>
        <p:grpSpPr>
          <a:xfrm>
            <a:off x="2288550" y="531796"/>
            <a:ext cx="6878936" cy="1590027"/>
            <a:chOff x="2288550" y="531796"/>
            <a:chExt cx="6878936" cy="1590027"/>
          </a:xfrm>
        </p:grpSpPr>
        <p:grpSp>
          <p:nvGrpSpPr>
            <p:cNvPr id="176" name="Gruppierung 175"/>
            <p:cNvGrpSpPr/>
            <p:nvPr/>
          </p:nvGrpSpPr>
          <p:grpSpPr>
            <a:xfrm>
              <a:off x="2288550" y="531796"/>
              <a:ext cx="6878936" cy="1590027"/>
              <a:chOff x="2288550" y="531796"/>
              <a:chExt cx="6878936" cy="1590027"/>
            </a:xfrm>
          </p:grpSpPr>
          <p:sp>
            <p:nvSpPr>
              <p:cNvPr id="137" name="Textfeld 136"/>
              <p:cNvSpPr txBox="1"/>
              <p:nvPr/>
            </p:nvSpPr>
            <p:spPr>
              <a:xfrm>
                <a:off x="5436096" y="1844824"/>
                <a:ext cx="661735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de-DE" sz="1200" dirty="0" smtClean="0">
                    <a:solidFill>
                      <a:srgbClr val="8064A2"/>
                    </a:solidFill>
                  </a:rPr>
                  <a:t>MPD(4)</a:t>
                </a:r>
                <a:endParaRPr lang="de-DE" sz="1200" dirty="0">
                  <a:solidFill>
                    <a:srgbClr val="8064A2"/>
                  </a:solidFill>
                </a:endParaRPr>
              </a:p>
            </p:txBody>
          </p:sp>
          <p:grpSp>
            <p:nvGrpSpPr>
              <p:cNvPr id="175" name="Gruppierung 174"/>
              <p:cNvGrpSpPr/>
              <p:nvPr/>
            </p:nvGrpSpPr>
            <p:grpSpPr>
              <a:xfrm>
                <a:off x="2288550" y="531796"/>
                <a:ext cx="6878936" cy="1487987"/>
                <a:chOff x="2288550" y="531796"/>
                <a:chExt cx="6878936" cy="1487987"/>
              </a:xfrm>
            </p:grpSpPr>
            <p:sp>
              <p:nvSpPr>
                <p:cNvPr id="125" name="Rechteck 124"/>
                <p:cNvSpPr/>
                <p:nvPr/>
              </p:nvSpPr>
              <p:spPr>
                <a:xfrm>
                  <a:off x="6304035" y="1340768"/>
                  <a:ext cx="288032" cy="216024"/>
                </a:xfrm>
                <a:prstGeom prst="rect">
                  <a:avLst/>
                </a:prstGeom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de-DE" sz="1600" dirty="0" smtClean="0"/>
                    <a:t>9</a:t>
                  </a:r>
                </a:p>
              </p:txBody>
            </p:sp>
            <p:cxnSp>
              <p:nvCxnSpPr>
                <p:cNvPr id="134" name="Gerade Verbindung mit Pfeil 133"/>
                <p:cNvCxnSpPr/>
                <p:nvPr/>
              </p:nvCxnSpPr>
              <p:spPr>
                <a:xfrm>
                  <a:off x="2288550" y="912543"/>
                  <a:ext cx="4303517" cy="0"/>
                </a:xfrm>
                <a:prstGeom prst="straightConnector1">
                  <a:avLst/>
                </a:prstGeom>
                <a:ln>
                  <a:solidFill>
                    <a:schemeClr val="accent4"/>
                  </a:solidFill>
                  <a:headEnd type="arrow"/>
                  <a:tailEnd type="arrow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35" name="Textfeld 134"/>
                <p:cNvSpPr txBox="1"/>
                <p:nvPr/>
              </p:nvSpPr>
              <p:spPr>
                <a:xfrm>
                  <a:off x="3552370" y="620688"/>
                  <a:ext cx="1925001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de-DE" sz="1200" dirty="0" err="1" smtClean="0">
                      <a:solidFill>
                        <a:schemeClr val="accent4"/>
                      </a:solidFill>
                    </a:rPr>
                    <a:t>mediaPresentationDuration</a:t>
                  </a:r>
                  <a:endParaRPr lang="de-DE" sz="1200" dirty="0">
                    <a:solidFill>
                      <a:schemeClr val="accent4"/>
                    </a:solidFill>
                  </a:endParaRPr>
                </a:p>
              </p:txBody>
            </p:sp>
            <p:cxnSp>
              <p:nvCxnSpPr>
                <p:cNvPr id="136" name="Gerade Verbindung 135"/>
                <p:cNvCxnSpPr/>
                <p:nvPr/>
              </p:nvCxnSpPr>
              <p:spPr>
                <a:xfrm>
                  <a:off x="5737791" y="1556792"/>
                  <a:ext cx="0" cy="288032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6" name="Gerade Verbindung 155"/>
                <p:cNvCxnSpPr/>
                <p:nvPr/>
              </p:nvCxnSpPr>
              <p:spPr>
                <a:xfrm flipH="1">
                  <a:off x="8589450" y="1061120"/>
                  <a:ext cx="0" cy="958663"/>
                </a:xfrm>
                <a:prstGeom prst="line">
                  <a:avLst/>
                </a:prstGeom>
                <a:ln>
                  <a:solidFill>
                    <a:srgbClr val="8064A2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7" name="Gerade Verbindung mit Pfeil 156"/>
                <p:cNvCxnSpPr/>
                <p:nvPr/>
              </p:nvCxnSpPr>
              <p:spPr>
                <a:xfrm flipV="1">
                  <a:off x="6568685" y="1063742"/>
                  <a:ext cx="2021287" cy="232"/>
                </a:xfrm>
                <a:prstGeom prst="straightConnector1">
                  <a:avLst/>
                </a:prstGeom>
                <a:ln>
                  <a:solidFill>
                    <a:srgbClr val="000000"/>
                  </a:solidFill>
                  <a:headEnd type="arrow"/>
                  <a:tailEnd type="arrow"/>
                </a:ln>
              </p:spPr>
              <p:style>
                <a:lnRef idx="2">
                  <a:schemeClr val="accent3">
                    <a:shade val="50000"/>
                  </a:schemeClr>
                </a:lnRef>
                <a:fillRef idx="1">
                  <a:schemeClr val="accent3"/>
                </a:fillRef>
                <a:effectRef idx="0">
                  <a:schemeClr val="accent3"/>
                </a:effectRef>
                <a:fontRef idx="minor">
                  <a:schemeClr val="lt1"/>
                </a:fontRef>
              </p:style>
            </p:cxnSp>
            <p:sp>
              <p:nvSpPr>
                <p:cNvPr id="159" name="Textfeld 158"/>
                <p:cNvSpPr txBox="1"/>
                <p:nvPr/>
              </p:nvSpPr>
              <p:spPr>
                <a:xfrm>
                  <a:off x="6913358" y="759187"/>
                  <a:ext cx="1520594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de-DE" sz="1200" dirty="0" err="1" smtClean="0"/>
                    <a:t>timeShiftBufferDepth</a:t>
                  </a:r>
                  <a:endParaRPr lang="de-DE" sz="1200" dirty="0"/>
                </a:p>
              </p:txBody>
            </p:sp>
            <p:sp>
              <p:nvSpPr>
                <p:cNvPr id="160" name="Textfeld 159"/>
                <p:cNvSpPr txBox="1"/>
                <p:nvPr/>
              </p:nvSpPr>
              <p:spPr>
                <a:xfrm>
                  <a:off x="7764538" y="531796"/>
                  <a:ext cx="1402948" cy="276999"/>
                </a:xfrm>
                <a:prstGeom prst="rect">
                  <a:avLst/>
                </a:prstGeom>
                <a:noFill/>
                <a:ln>
                  <a:solidFill>
                    <a:srgbClr val="8064A2"/>
                  </a:solidFill>
                </a:ln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de-DE" sz="1200" dirty="0" err="1" smtClean="0">
                      <a:solidFill>
                        <a:schemeClr val="accent4"/>
                      </a:solidFill>
                    </a:rPr>
                    <a:t>availabilityEndTime</a:t>
                  </a:r>
                  <a:endParaRPr lang="de-DE" sz="1200" dirty="0">
                    <a:solidFill>
                      <a:schemeClr val="accent4"/>
                    </a:solidFill>
                  </a:endParaRPr>
                </a:p>
              </p:txBody>
            </p:sp>
          </p:grpSp>
        </p:grpSp>
        <p:cxnSp>
          <p:nvCxnSpPr>
            <p:cNvPr id="132" name="Gerade Verbindung 131"/>
            <p:cNvCxnSpPr/>
            <p:nvPr/>
          </p:nvCxnSpPr>
          <p:spPr>
            <a:xfrm flipH="1">
              <a:off x="6568685" y="1042864"/>
              <a:ext cx="0" cy="95866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3" name="Textfeld 142"/>
          <p:cNvSpPr txBox="1"/>
          <p:nvPr/>
        </p:nvSpPr>
        <p:spPr>
          <a:xfrm>
            <a:off x="942038" y="260648"/>
            <a:ext cx="7873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Server</a:t>
            </a:r>
            <a:endParaRPr lang="de-DE" dirty="0"/>
          </a:p>
        </p:txBody>
      </p:sp>
      <p:sp>
        <p:nvSpPr>
          <p:cNvPr id="144" name="Textfeld 143"/>
          <p:cNvSpPr txBox="1"/>
          <p:nvPr/>
        </p:nvSpPr>
        <p:spPr>
          <a:xfrm>
            <a:off x="1003612" y="2121823"/>
            <a:ext cx="7271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Client</a:t>
            </a:r>
            <a:endParaRPr lang="de-DE" dirty="0"/>
          </a:p>
        </p:txBody>
      </p:sp>
      <p:sp>
        <p:nvSpPr>
          <p:cNvPr id="145" name="Textfeld 144"/>
          <p:cNvSpPr txBox="1"/>
          <p:nvPr/>
        </p:nvSpPr>
        <p:spPr>
          <a:xfrm>
            <a:off x="1259632" y="2761579"/>
            <a:ext cx="8922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 smtClean="0"/>
              <a:t>Playout</a:t>
            </a:r>
            <a:endParaRPr lang="de-DE" dirty="0"/>
          </a:p>
        </p:txBody>
      </p:sp>
      <p:sp>
        <p:nvSpPr>
          <p:cNvPr id="146" name="Textfeld 145"/>
          <p:cNvSpPr txBox="1"/>
          <p:nvPr/>
        </p:nvSpPr>
        <p:spPr>
          <a:xfrm>
            <a:off x="1259632" y="3140968"/>
            <a:ext cx="10670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MPD Info</a:t>
            </a:r>
            <a:endParaRPr lang="de-DE" dirty="0"/>
          </a:p>
        </p:txBody>
      </p:sp>
      <p:grpSp>
        <p:nvGrpSpPr>
          <p:cNvPr id="161" name="Gruppierung 160"/>
          <p:cNvGrpSpPr/>
          <p:nvPr/>
        </p:nvGrpSpPr>
        <p:grpSpPr>
          <a:xfrm>
            <a:off x="246457" y="908720"/>
            <a:ext cx="4551550" cy="958663"/>
            <a:chOff x="246457" y="908720"/>
            <a:chExt cx="4551550" cy="958663"/>
          </a:xfrm>
        </p:grpSpPr>
        <p:sp>
          <p:nvSpPr>
            <p:cNvPr id="102" name="Rechteck 101"/>
            <p:cNvSpPr/>
            <p:nvPr/>
          </p:nvSpPr>
          <p:spPr>
            <a:xfrm>
              <a:off x="2267744" y="1350954"/>
              <a:ext cx="504056" cy="216024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 smtClean="0"/>
                <a:t>1</a:t>
              </a:r>
              <a:endParaRPr lang="de-DE" sz="1600" dirty="0"/>
            </a:p>
          </p:txBody>
        </p:sp>
        <p:sp>
          <p:nvSpPr>
            <p:cNvPr id="103" name="Rechteck 102"/>
            <p:cNvSpPr/>
            <p:nvPr/>
          </p:nvSpPr>
          <p:spPr>
            <a:xfrm>
              <a:off x="2780376" y="1350954"/>
              <a:ext cx="504056" cy="216024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 dirty="0"/>
            </a:p>
            <a:p>
              <a:pPr algn="ctr"/>
              <a:r>
                <a:rPr lang="de-DE" sz="1600" dirty="0" smtClean="0"/>
                <a:t>2	</a:t>
              </a:r>
              <a:endParaRPr lang="de-DE" sz="1600" dirty="0"/>
            </a:p>
          </p:txBody>
        </p:sp>
        <p:sp>
          <p:nvSpPr>
            <p:cNvPr id="104" name="Rechteck 103"/>
            <p:cNvSpPr/>
            <p:nvPr/>
          </p:nvSpPr>
          <p:spPr>
            <a:xfrm>
              <a:off x="3285839" y="1350954"/>
              <a:ext cx="504056" cy="216024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/>
                <a:t>3</a:t>
              </a:r>
              <a:endParaRPr lang="de-DE" sz="1600" dirty="0"/>
            </a:p>
          </p:txBody>
        </p:sp>
        <p:sp>
          <p:nvSpPr>
            <p:cNvPr id="105" name="Rechteck 104"/>
            <p:cNvSpPr/>
            <p:nvPr/>
          </p:nvSpPr>
          <p:spPr>
            <a:xfrm>
              <a:off x="3789895" y="1350954"/>
              <a:ext cx="504056" cy="216024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/>
                <a:t>4</a:t>
              </a:r>
              <a:endParaRPr lang="de-DE" sz="1600" dirty="0"/>
            </a:p>
          </p:txBody>
        </p:sp>
        <p:sp>
          <p:nvSpPr>
            <p:cNvPr id="106" name="Rechteck 105"/>
            <p:cNvSpPr/>
            <p:nvPr/>
          </p:nvSpPr>
          <p:spPr>
            <a:xfrm>
              <a:off x="4293951" y="1346971"/>
              <a:ext cx="504056" cy="216024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/>
                <a:t>5</a:t>
              </a:r>
              <a:endParaRPr lang="de-DE" sz="1600" dirty="0"/>
            </a:p>
          </p:txBody>
        </p:sp>
        <p:cxnSp>
          <p:nvCxnSpPr>
            <p:cNvPr id="112" name="Gerade Verbindung 111"/>
            <p:cNvCxnSpPr/>
            <p:nvPr/>
          </p:nvCxnSpPr>
          <p:spPr>
            <a:xfrm flipH="1">
              <a:off x="2252746" y="908720"/>
              <a:ext cx="0" cy="95866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Gerade Verbindung mit Pfeil 150"/>
            <p:cNvCxnSpPr/>
            <p:nvPr/>
          </p:nvCxnSpPr>
          <p:spPr>
            <a:xfrm flipV="1">
              <a:off x="246457" y="1196520"/>
              <a:ext cx="2021287" cy="232"/>
            </a:xfrm>
            <a:prstGeom prst="straightConnector1">
              <a:avLst/>
            </a:prstGeom>
            <a:ln>
              <a:solidFill>
                <a:srgbClr val="000000"/>
              </a:solidFill>
              <a:headEnd type="arrow"/>
              <a:tailEnd type="arrow"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</p:cxnSp>
        <p:sp>
          <p:nvSpPr>
            <p:cNvPr id="153" name="Textfeld 152"/>
            <p:cNvSpPr txBox="1"/>
            <p:nvPr/>
          </p:nvSpPr>
          <p:spPr>
            <a:xfrm>
              <a:off x="331387" y="919753"/>
              <a:ext cx="167523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de-DE" sz="1200" dirty="0" err="1" smtClean="0"/>
                <a:t>timeShiftBufferDepth</a:t>
              </a:r>
              <a:r>
                <a:rPr lang="de-DE" sz="1200" dirty="0" smtClean="0"/>
                <a:t>=4</a:t>
              </a:r>
              <a:endParaRPr lang="de-DE" sz="1200" dirty="0"/>
            </a:p>
          </p:txBody>
        </p:sp>
      </p:grpSp>
      <p:grpSp>
        <p:nvGrpSpPr>
          <p:cNvPr id="177" name="Gruppierung 176"/>
          <p:cNvGrpSpPr/>
          <p:nvPr/>
        </p:nvGrpSpPr>
        <p:grpSpPr>
          <a:xfrm>
            <a:off x="5796136" y="3284984"/>
            <a:ext cx="1092706" cy="3456384"/>
            <a:chOff x="5796136" y="3284984"/>
            <a:chExt cx="1092706" cy="3456384"/>
          </a:xfrm>
        </p:grpSpPr>
        <p:sp>
          <p:nvSpPr>
            <p:cNvPr id="96" name="Rechteck 95"/>
            <p:cNvSpPr/>
            <p:nvPr/>
          </p:nvSpPr>
          <p:spPr>
            <a:xfrm>
              <a:off x="5796136" y="3284984"/>
              <a:ext cx="504056" cy="216024"/>
            </a:xfrm>
            <a:prstGeom prst="rect">
              <a:avLst/>
            </a:prstGeom>
            <a:ln/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/>
                <a:t>8</a:t>
              </a:r>
              <a:endParaRPr lang="de-DE" sz="1600" dirty="0"/>
            </a:p>
          </p:txBody>
        </p:sp>
        <p:sp>
          <p:nvSpPr>
            <p:cNvPr id="124" name="Rechteck 123"/>
            <p:cNvSpPr/>
            <p:nvPr/>
          </p:nvSpPr>
          <p:spPr>
            <a:xfrm>
              <a:off x="6295651" y="3284984"/>
              <a:ext cx="288032" cy="216024"/>
            </a:xfrm>
            <a:prstGeom prst="rect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 smtClean="0"/>
                <a:t>9</a:t>
              </a:r>
            </a:p>
          </p:txBody>
        </p:sp>
        <p:grpSp>
          <p:nvGrpSpPr>
            <p:cNvPr id="174" name="Gruppierung 173"/>
            <p:cNvGrpSpPr/>
            <p:nvPr/>
          </p:nvGrpSpPr>
          <p:grpSpPr>
            <a:xfrm>
              <a:off x="6366098" y="4237111"/>
              <a:ext cx="522744" cy="2504257"/>
              <a:chOff x="6366098" y="4237111"/>
              <a:chExt cx="522744" cy="2504257"/>
            </a:xfrm>
          </p:grpSpPr>
          <p:sp>
            <p:nvSpPr>
              <p:cNvPr id="78" name="Rechteck 77"/>
              <p:cNvSpPr/>
              <p:nvPr/>
            </p:nvSpPr>
            <p:spPr>
              <a:xfrm>
                <a:off x="6381735" y="4237111"/>
                <a:ext cx="504056" cy="216024"/>
              </a:xfrm>
              <a:prstGeom prst="rect">
                <a:avLst/>
              </a:prstGeom>
              <a:solidFill>
                <a:schemeClr val="accent2">
                  <a:alpha val="20000"/>
                </a:schemeClr>
              </a:solidFill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sz="1600" dirty="0" smtClean="0"/>
                  <a:t>1</a:t>
                </a:r>
                <a:endParaRPr lang="de-DE" sz="1600" dirty="0"/>
              </a:p>
            </p:txBody>
          </p:sp>
          <p:sp>
            <p:nvSpPr>
              <p:cNvPr id="79" name="Rechteck 78"/>
              <p:cNvSpPr/>
              <p:nvPr/>
            </p:nvSpPr>
            <p:spPr>
              <a:xfrm>
                <a:off x="6381735" y="4509120"/>
                <a:ext cx="504056" cy="216024"/>
              </a:xfrm>
              <a:prstGeom prst="rect">
                <a:avLst/>
              </a:prstGeom>
              <a:solidFill>
                <a:schemeClr val="accent2">
                  <a:alpha val="20000"/>
                </a:schemeClr>
              </a:solidFill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sz="1600" dirty="0"/>
                  <a:t>2</a:t>
                </a:r>
                <a:endParaRPr lang="de-DE" sz="1600" dirty="0"/>
              </a:p>
            </p:txBody>
          </p:sp>
          <p:sp>
            <p:nvSpPr>
              <p:cNvPr id="80" name="Rechteck 79"/>
              <p:cNvSpPr/>
              <p:nvPr/>
            </p:nvSpPr>
            <p:spPr>
              <a:xfrm>
                <a:off x="6381735" y="4797152"/>
                <a:ext cx="504056" cy="216024"/>
              </a:xfrm>
              <a:prstGeom prst="rect">
                <a:avLst/>
              </a:prstGeom>
              <a:solidFill>
                <a:schemeClr val="accent2">
                  <a:alpha val="20000"/>
                </a:schemeClr>
              </a:solidFill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sz="1600" dirty="0"/>
                  <a:t>3</a:t>
                </a:r>
                <a:endParaRPr lang="de-DE" sz="1600" dirty="0"/>
              </a:p>
            </p:txBody>
          </p:sp>
          <p:sp>
            <p:nvSpPr>
              <p:cNvPr id="81" name="Rechteck 80"/>
              <p:cNvSpPr/>
              <p:nvPr/>
            </p:nvSpPr>
            <p:spPr>
              <a:xfrm>
                <a:off x="6378684" y="5085184"/>
                <a:ext cx="504056" cy="216024"/>
              </a:xfrm>
              <a:prstGeom prst="rect">
                <a:avLst/>
              </a:prstGeom>
              <a:solidFill>
                <a:schemeClr val="accent1">
                  <a:alpha val="20000"/>
                </a:schemeClr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sz="1600" dirty="0"/>
                  <a:t>4</a:t>
                </a:r>
                <a:endParaRPr lang="de-DE" sz="1600" dirty="0"/>
              </a:p>
            </p:txBody>
          </p:sp>
          <p:sp>
            <p:nvSpPr>
              <p:cNvPr id="82" name="Rechteck 81"/>
              <p:cNvSpPr/>
              <p:nvPr/>
            </p:nvSpPr>
            <p:spPr>
              <a:xfrm>
                <a:off x="6376597" y="5373216"/>
                <a:ext cx="504056" cy="216024"/>
              </a:xfrm>
              <a:prstGeom prst="rect">
                <a:avLst/>
              </a:prstGeom>
              <a:pattFill prst="dkHorz">
                <a:fgClr>
                  <a:schemeClr val="accent2"/>
                </a:fgClr>
                <a:bgClr>
                  <a:schemeClr val="accent1"/>
                </a:bgClr>
              </a:pattFill>
              <a:ln>
                <a:solidFill>
                  <a:srgbClr val="8064A2"/>
                </a:solidFill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sz="1600" dirty="0"/>
                  <a:t>5</a:t>
                </a:r>
                <a:endParaRPr lang="de-DE" sz="1600" dirty="0"/>
              </a:p>
            </p:txBody>
          </p:sp>
          <p:sp>
            <p:nvSpPr>
              <p:cNvPr id="83" name="Rechteck 82"/>
              <p:cNvSpPr/>
              <p:nvPr/>
            </p:nvSpPr>
            <p:spPr>
              <a:xfrm>
                <a:off x="6384786" y="5658606"/>
                <a:ext cx="504056" cy="216024"/>
              </a:xfrm>
              <a:prstGeom prst="rect">
                <a:avLst/>
              </a:prstGeom>
              <a:pattFill prst="dkHorz">
                <a:fgClr>
                  <a:schemeClr val="accent1"/>
                </a:fgClr>
                <a:bgClr>
                  <a:schemeClr val="accent4"/>
                </a:bgClr>
              </a:patt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sz="1600" dirty="0" smtClean="0"/>
                  <a:t>6</a:t>
                </a:r>
                <a:endParaRPr lang="de-DE" sz="1600" dirty="0"/>
              </a:p>
            </p:txBody>
          </p:sp>
          <p:sp>
            <p:nvSpPr>
              <p:cNvPr id="84" name="Rechteck 83"/>
              <p:cNvSpPr/>
              <p:nvPr/>
            </p:nvSpPr>
            <p:spPr>
              <a:xfrm>
                <a:off x="6376597" y="5949280"/>
                <a:ext cx="504056" cy="216024"/>
              </a:xfrm>
              <a:prstGeom prst="rect">
                <a:avLst/>
              </a:prstGeom>
              <a:pattFill prst="dkHorz">
                <a:fgClr>
                  <a:schemeClr val="accent1"/>
                </a:fgClr>
                <a:bgClr>
                  <a:schemeClr val="accent4"/>
                </a:bgClr>
              </a:patt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sz="1600" dirty="0" smtClean="0"/>
                  <a:t>7</a:t>
                </a:r>
                <a:endParaRPr lang="de-DE" sz="1600" dirty="0"/>
              </a:p>
            </p:txBody>
          </p:sp>
          <p:sp>
            <p:nvSpPr>
              <p:cNvPr id="95" name="Rechteck 94"/>
              <p:cNvSpPr/>
              <p:nvPr/>
            </p:nvSpPr>
            <p:spPr>
              <a:xfrm>
                <a:off x="6366098" y="6237312"/>
                <a:ext cx="504056" cy="216024"/>
              </a:xfrm>
              <a:prstGeom prst="rect">
                <a:avLst/>
              </a:prstGeom>
              <a:ln/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sz="1600" dirty="0"/>
                  <a:t>8</a:t>
                </a:r>
                <a:endParaRPr lang="de-DE" sz="1600" dirty="0"/>
              </a:p>
            </p:txBody>
          </p:sp>
          <p:sp>
            <p:nvSpPr>
              <p:cNvPr id="173" name="Rechteck 172"/>
              <p:cNvSpPr/>
              <p:nvPr/>
            </p:nvSpPr>
            <p:spPr>
              <a:xfrm>
                <a:off x="6376597" y="6525344"/>
                <a:ext cx="288032" cy="216024"/>
              </a:xfrm>
              <a:prstGeom prst="rect">
                <a:avLst/>
              </a:prstGeom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sz="1600" dirty="0" smtClean="0"/>
                  <a:t>9</a:t>
                </a:r>
              </a:p>
            </p:txBody>
          </p:sp>
        </p:grpSp>
      </p:grpSp>
      <p:grpSp>
        <p:nvGrpSpPr>
          <p:cNvPr id="189" name="Gruppierung 188"/>
          <p:cNvGrpSpPr/>
          <p:nvPr/>
        </p:nvGrpSpPr>
        <p:grpSpPr>
          <a:xfrm>
            <a:off x="7394286" y="4237111"/>
            <a:ext cx="522744" cy="2504257"/>
            <a:chOff x="7394286" y="4237111"/>
            <a:chExt cx="522744" cy="2504257"/>
          </a:xfrm>
        </p:grpSpPr>
        <p:sp>
          <p:nvSpPr>
            <p:cNvPr id="180" name="Rechteck 179"/>
            <p:cNvSpPr/>
            <p:nvPr/>
          </p:nvSpPr>
          <p:spPr>
            <a:xfrm>
              <a:off x="7409923" y="4237111"/>
              <a:ext cx="504056" cy="216024"/>
            </a:xfrm>
            <a:prstGeom prst="rect">
              <a:avLst/>
            </a:prstGeom>
            <a:solidFill>
              <a:schemeClr val="accent2">
                <a:alpha val="20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 smtClean="0"/>
                <a:t>1</a:t>
              </a:r>
              <a:endParaRPr lang="de-DE" sz="1600" dirty="0"/>
            </a:p>
          </p:txBody>
        </p:sp>
        <p:sp>
          <p:nvSpPr>
            <p:cNvPr id="181" name="Rechteck 180"/>
            <p:cNvSpPr/>
            <p:nvPr/>
          </p:nvSpPr>
          <p:spPr>
            <a:xfrm>
              <a:off x="7409923" y="4509120"/>
              <a:ext cx="504056" cy="216024"/>
            </a:xfrm>
            <a:prstGeom prst="rect">
              <a:avLst/>
            </a:prstGeom>
            <a:solidFill>
              <a:schemeClr val="accent2">
                <a:alpha val="20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/>
                <a:t>2</a:t>
              </a:r>
              <a:endParaRPr lang="de-DE" sz="1600" dirty="0"/>
            </a:p>
          </p:txBody>
        </p:sp>
        <p:sp>
          <p:nvSpPr>
            <p:cNvPr id="182" name="Rechteck 181"/>
            <p:cNvSpPr/>
            <p:nvPr/>
          </p:nvSpPr>
          <p:spPr>
            <a:xfrm>
              <a:off x="7409923" y="4797152"/>
              <a:ext cx="504056" cy="216024"/>
            </a:xfrm>
            <a:prstGeom prst="rect">
              <a:avLst/>
            </a:prstGeom>
            <a:solidFill>
              <a:schemeClr val="accent2">
                <a:alpha val="20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/>
                <a:t>3</a:t>
              </a:r>
              <a:endParaRPr lang="de-DE" sz="1600" dirty="0"/>
            </a:p>
          </p:txBody>
        </p:sp>
        <p:sp>
          <p:nvSpPr>
            <p:cNvPr id="183" name="Rechteck 182"/>
            <p:cNvSpPr/>
            <p:nvPr/>
          </p:nvSpPr>
          <p:spPr>
            <a:xfrm>
              <a:off x="7406872" y="5085184"/>
              <a:ext cx="504056" cy="216024"/>
            </a:xfrm>
            <a:prstGeom prst="rect">
              <a:avLst/>
            </a:prstGeom>
            <a:solidFill>
              <a:schemeClr val="accent1">
                <a:alpha val="20000"/>
              </a:schemeClr>
            </a:solidFill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/>
                <a:t>4</a:t>
              </a:r>
              <a:endParaRPr lang="de-DE" sz="1600" dirty="0"/>
            </a:p>
          </p:txBody>
        </p:sp>
        <p:sp>
          <p:nvSpPr>
            <p:cNvPr id="184" name="Rechteck 183"/>
            <p:cNvSpPr/>
            <p:nvPr/>
          </p:nvSpPr>
          <p:spPr>
            <a:xfrm>
              <a:off x="7404785" y="5373216"/>
              <a:ext cx="504056" cy="216024"/>
            </a:xfrm>
            <a:prstGeom prst="rect">
              <a:avLst/>
            </a:prstGeom>
            <a:solidFill>
              <a:schemeClr val="accent1">
                <a:alpha val="20000"/>
              </a:schemeClr>
            </a:solidFill>
            <a:ln>
              <a:solidFill>
                <a:srgbClr val="8064A2"/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/>
                <a:t>5</a:t>
              </a:r>
              <a:endParaRPr lang="de-DE" sz="1600" dirty="0"/>
            </a:p>
          </p:txBody>
        </p:sp>
        <p:sp>
          <p:nvSpPr>
            <p:cNvPr id="185" name="Rechteck 184"/>
            <p:cNvSpPr/>
            <p:nvPr/>
          </p:nvSpPr>
          <p:spPr>
            <a:xfrm>
              <a:off x="7412974" y="5658606"/>
              <a:ext cx="504056" cy="216024"/>
            </a:xfrm>
            <a:prstGeom prst="rect">
              <a:avLst/>
            </a:prstGeom>
            <a:solidFill>
              <a:schemeClr val="accent4">
                <a:alpha val="2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 smtClean="0"/>
                <a:t>6</a:t>
              </a:r>
              <a:endParaRPr lang="de-DE" sz="1600" dirty="0"/>
            </a:p>
          </p:txBody>
        </p:sp>
        <p:sp>
          <p:nvSpPr>
            <p:cNvPr id="186" name="Rechteck 185"/>
            <p:cNvSpPr/>
            <p:nvPr/>
          </p:nvSpPr>
          <p:spPr>
            <a:xfrm>
              <a:off x="7404785" y="5949280"/>
              <a:ext cx="504056" cy="216024"/>
            </a:xfrm>
            <a:prstGeom prst="rect">
              <a:avLst/>
            </a:prstGeom>
            <a:pattFill prst="dkHorz">
              <a:fgClr>
                <a:schemeClr val="accent1"/>
              </a:fgClr>
              <a:bgClr>
                <a:schemeClr val="accent4"/>
              </a:bgClr>
            </a:patt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 smtClean="0"/>
                <a:t>7</a:t>
              </a:r>
              <a:endParaRPr lang="de-DE" sz="1600" dirty="0"/>
            </a:p>
          </p:txBody>
        </p:sp>
        <p:sp>
          <p:nvSpPr>
            <p:cNvPr id="187" name="Rechteck 186"/>
            <p:cNvSpPr/>
            <p:nvPr/>
          </p:nvSpPr>
          <p:spPr>
            <a:xfrm>
              <a:off x="7394286" y="6237312"/>
              <a:ext cx="504056" cy="216024"/>
            </a:xfrm>
            <a:prstGeom prst="rect">
              <a:avLst/>
            </a:prstGeom>
            <a:ln/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/>
                <a:t>8</a:t>
              </a:r>
              <a:endParaRPr lang="de-DE" sz="1600" dirty="0"/>
            </a:p>
          </p:txBody>
        </p:sp>
        <p:sp>
          <p:nvSpPr>
            <p:cNvPr id="188" name="Rechteck 187"/>
            <p:cNvSpPr/>
            <p:nvPr/>
          </p:nvSpPr>
          <p:spPr>
            <a:xfrm>
              <a:off x="7394286" y="6525344"/>
              <a:ext cx="288032" cy="216024"/>
            </a:xfrm>
            <a:prstGeom prst="rect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 smtClean="0"/>
                <a:t>9</a:t>
              </a:r>
            </a:p>
          </p:txBody>
        </p:sp>
      </p:grpSp>
      <p:grpSp>
        <p:nvGrpSpPr>
          <p:cNvPr id="190" name="Gruppierung 189"/>
          <p:cNvGrpSpPr/>
          <p:nvPr/>
        </p:nvGrpSpPr>
        <p:grpSpPr>
          <a:xfrm>
            <a:off x="7917030" y="4237111"/>
            <a:ext cx="522744" cy="2504257"/>
            <a:chOff x="6870154" y="4237111"/>
            <a:chExt cx="522744" cy="2504257"/>
          </a:xfrm>
        </p:grpSpPr>
        <p:sp>
          <p:nvSpPr>
            <p:cNvPr id="191" name="Rechteck 190"/>
            <p:cNvSpPr/>
            <p:nvPr/>
          </p:nvSpPr>
          <p:spPr>
            <a:xfrm>
              <a:off x="6885791" y="4237111"/>
              <a:ext cx="504056" cy="216024"/>
            </a:xfrm>
            <a:prstGeom prst="rect">
              <a:avLst/>
            </a:prstGeom>
            <a:solidFill>
              <a:schemeClr val="accent2">
                <a:alpha val="20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 smtClean="0"/>
                <a:t>1</a:t>
              </a:r>
              <a:endParaRPr lang="de-DE" sz="1600" dirty="0"/>
            </a:p>
          </p:txBody>
        </p:sp>
        <p:sp>
          <p:nvSpPr>
            <p:cNvPr id="192" name="Rechteck 191"/>
            <p:cNvSpPr/>
            <p:nvPr/>
          </p:nvSpPr>
          <p:spPr>
            <a:xfrm>
              <a:off x="6885791" y="4509120"/>
              <a:ext cx="504056" cy="216024"/>
            </a:xfrm>
            <a:prstGeom prst="rect">
              <a:avLst/>
            </a:prstGeom>
            <a:solidFill>
              <a:schemeClr val="accent2">
                <a:alpha val="20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/>
                <a:t>2</a:t>
              </a:r>
              <a:endParaRPr lang="de-DE" sz="1600" dirty="0"/>
            </a:p>
          </p:txBody>
        </p:sp>
        <p:sp>
          <p:nvSpPr>
            <p:cNvPr id="193" name="Rechteck 192"/>
            <p:cNvSpPr/>
            <p:nvPr/>
          </p:nvSpPr>
          <p:spPr>
            <a:xfrm>
              <a:off x="6885791" y="4797152"/>
              <a:ext cx="504056" cy="216024"/>
            </a:xfrm>
            <a:prstGeom prst="rect">
              <a:avLst/>
            </a:prstGeom>
            <a:solidFill>
              <a:schemeClr val="accent2">
                <a:alpha val="20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/>
                <a:t>3</a:t>
              </a:r>
              <a:endParaRPr lang="de-DE" sz="1600" dirty="0"/>
            </a:p>
          </p:txBody>
        </p:sp>
        <p:sp>
          <p:nvSpPr>
            <p:cNvPr id="194" name="Rechteck 193"/>
            <p:cNvSpPr/>
            <p:nvPr/>
          </p:nvSpPr>
          <p:spPr>
            <a:xfrm>
              <a:off x="6882740" y="5085184"/>
              <a:ext cx="504056" cy="216024"/>
            </a:xfrm>
            <a:prstGeom prst="rect">
              <a:avLst/>
            </a:prstGeom>
            <a:solidFill>
              <a:schemeClr val="accent1">
                <a:alpha val="20000"/>
              </a:schemeClr>
            </a:solidFill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/>
                <a:t>4</a:t>
              </a:r>
              <a:endParaRPr lang="de-DE" sz="1600" dirty="0"/>
            </a:p>
          </p:txBody>
        </p:sp>
        <p:sp>
          <p:nvSpPr>
            <p:cNvPr id="195" name="Rechteck 194"/>
            <p:cNvSpPr/>
            <p:nvPr/>
          </p:nvSpPr>
          <p:spPr>
            <a:xfrm>
              <a:off x="6880653" y="5373216"/>
              <a:ext cx="504056" cy="216024"/>
            </a:xfrm>
            <a:prstGeom prst="rect">
              <a:avLst/>
            </a:prstGeom>
            <a:solidFill>
              <a:schemeClr val="accent1">
                <a:alpha val="20000"/>
              </a:schemeClr>
            </a:solidFill>
            <a:ln>
              <a:solidFill>
                <a:srgbClr val="8064A2"/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/>
                <a:t>5</a:t>
              </a:r>
              <a:endParaRPr lang="de-DE" sz="1600" dirty="0"/>
            </a:p>
          </p:txBody>
        </p:sp>
        <p:sp>
          <p:nvSpPr>
            <p:cNvPr id="196" name="Rechteck 195"/>
            <p:cNvSpPr/>
            <p:nvPr/>
          </p:nvSpPr>
          <p:spPr>
            <a:xfrm>
              <a:off x="6888842" y="5658606"/>
              <a:ext cx="504056" cy="216024"/>
            </a:xfrm>
            <a:prstGeom prst="rect">
              <a:avLst/>
            </a:prstGeom>
            <a:solidFill>
              <a:schemeClr val="accent4">
                <a:alpha val="2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 smtClean="0"/>
                <a:t>6</a:t>
              </a:r>
              <a:endParaRPr lang="de-DE" sz="1600" dirty="0"/>
            </a:p>
          </p:txBody>
        </p:sp>
        <p:sp>
          <p:nvSpPr>
            <p:cNvPr id="197" name="Rechteck 196"/>
            <p:cNvSpPr/>
            <p:nvPr/>
          </p:nvSpPr>
          <p:spPr>
            <a:xfrm>
              <a:off x="6880653" y="5949280"/>
              <a:ext cx="504056" cy="216024"/>
            </a:xfrm>
            <a:prstGeom prst="rect">
              <a:avLst/>
            </a:prstGeom>
            <a:solidFill>
              <a:schemeClr val="accent4">
                <a:alpha val="2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 smtClean="0"/>
                <a:t>7</a:t>
              </a:r>
              <a:endParaRPr lang="de-DE" sz="1600" dirty="0"/>
            </a:p>
          </p:txBody>
        </p:sp>
        <p:sp>
          <p:nvSpPr>
            <p:cNvPr id="198" name="Rechteck 197"/>
            <p:cNvSpPr/>
            <p:nvPr/>
          </p:nvSpPr>
          <p:spPr>
            <a:xfrm>
              <a:off x="6870154" y="6237312"/>
              <a:ext cx="504056" cy="216024"/>
            </a:xfrm>
            <a:prstGeom prst="rect">
              <a:avLst/>
            </a:prstGeom>
            <a:ln/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/>
                <a:t>8</a:t>
              </a:r>
              <a:endParaRPr lang="de-DE" sz="1600" dirty="0"/>
            </a:p>
          </p:txBody>
        </p:sp>
        <p:sp>
          <p:nvSpPr>
            <p:cNvPr id="199" name="Rechteck 198"/>
            <p:cNvSpPr/>
            <p:nvPr/>
          </p:nvSpPr>
          <p:spPr>
            <a:xfrm>
              <a:off x="6870154" y="6525344"/>
              <a:ext cx="288032" cy="216024"/>
            </a:xfrm>
            <a:prstGeom prst="rect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 smtClean="0"/>
                <a:t>9</a:t>
              </a:r>
            </a:p>
          </p:txBody>
        </p:sp>
      </p:grpSp>
      <p:cxnSp>
        <p:nvCxnSpPr>
          <p:cNvPr id="203" name="Gerade Verbindung 202"/>
          <p:cNvCxnSpPr>
            <a:endCxn id="111" idx="0"/>
          </p:cNvCxnSpPr>
          <p:nvPr/>
        </p:nvCxnSpPr>
        <p:spPr>
          <a:xfrm>
            <a:off x="1374476" y="1556792"/>
            <a:ext cx="0" cy="28803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667351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34" grpId="0"/>
      <p:bldP spid="74" grpId="0" animBg="1"/>
      <p:bldP spid="97" grpId="0" animBg="1"/>
      <p:bldP spid="12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Templates</a:t>
            </a:r>
            <a:endParaRPr lang="de-DE" dirty="0"/>
          </a:p>
        </p:txBody>
      </p:sp>
      <p:sp>
        <p:nvSpPr>
          <p:cNvPr id="5" name="Textplatzhalt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Live Service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733078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Gerade Verbindung mit Pfeil 1"/>
          <p:cNvCxnSpPr/>
          <p:nvPr/>
        </p:nvCxnSpPr>
        <p:spPr>
          <a:xfrm>
            <a:off x="1003612" y="3576999"/>
            <a:ext cx="7816860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31" name="Gruppierung 30"/>
          <p:cNvGrpSpPr/>
          <p:nvPr/>
        </p:nvGrpSpPr>
        <p:grpSpPr>
          <a:xfrm>
            <a:off x="2267744" y="3284984"/>
            <a:ext cx="2026207" cy="216024"/>
            <a:chOff x="2267744" y="3284984"/>
            <a:chExt cx="2026207" cy="216024"/>
          </a:xfrm>
        </p:grpSpPr>
        <p:sp>
          <p:nvSpPr>
            <p:cNvPr id="8" name="Rechteck 7"/>
            <p:cNvSpPr/>
            <p:nvPr/>
          </p:nvSpPr>
          <p:spPr>
            <a:xfrm>
              <a:off x="2267744" y="3284984"/>
              <a:ext cx="504056" cy="216024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 smtClean="0"/>
                <a:t>1</a:t>
              </a:r>
              <a:endParaRPr lang="de-DE" sz="1600" dirty="0"/>
            </a:p>
          </p:txBody>
        </p:sp>
        <p:sp>
          <p:nvSpPr>
            <p:cNvPr id="9" name="Rechteck 8"/>
            <p:cNvSpPr/>
            <p:nvPr/>
          </p:nvSpPr>
          <p:spPr>
            <a:xfrm>
              <a:off x="2780376" y="3284984"/>
              <a:ext cx="504056" cy="216024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 dirty="0"/>
            </a:p>
            <a:p>
              <a:pPr algn="ctr"/>
              <a:r>
                <a:rPr lang="de-DE" sz="1600" dirty="0" smtClean="0"/>
                <a:t>2	</a:t>
              </a:r>
              <a:endParaRPr lang="de-DE" sz="1600" dirty="0"/>
            </a:p>
          </p:txBody>
        </p:sp>
        <p:sp>
          <p:nvSpPr>
            <p:cNvPr id="10" name="Rechteck 9"/>
            <p:cNvSpPr/>
            <p:nvPr/>
          </p:nvSpPr>
          <p:spPr>
            <a:xfrm>
              <a:off x="3285839" y="3284984"/>
              <a:ext cx="504056" cy="216024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/>
                <a:t>3</a:t>
              </a:r>
              <a:endParaRPr lang="de-DE" sz="1600" dirty="0"/>
            </a:p>
          </p:txBody>
        </p:sp>
        <p:sp>
          <p:nvSpPr>
            <p:cNvPr id="11" name="Rechteck 10"/>
            <p:cNvSpPr/>
            <p:nvPr/>
          </p:nvSpPr>
          <p:spPr>
            <a:xfrm>
              <a:off x="3789895" y="3284984"/>
              <a:ext cx="504056" cy="216024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/>
                <a:t>4</a:t>
              </a:r>
              <a:endParaRPr lang="de-DE" sz="1600" dirty="0"/>
            </a:p>
          </p:txBody>
        </p:sp>
      </p:grpSp>
      <p:grpSp>
        <p:nvGrpSpPr>
          <p:cNvPr id="32" name="Gruppierung 31"/>
          <p:cNvGrpSpPr/>
          <p:nvPr/>
        </p:nvGrpSpPr>
        <p:grpSpPr>
          <a:xfrm>
            <a:off x="3344813" y="4237111"/>
            <a:ext cx="507107" cy="1064097"/>
            <a:chOff x="3344813" y="4237111"/>
            <a:chExt cx="507107" cy="1064097"/>
          </a:xfrm>
        </p:grpSpPr>
        <p:sp>
          <p:nvSpPr>
            <p:cNvPr id="13" name="Rechteck 12"/>
            <p:cNvSpPr/>
            <p:nvPr/>
          </p:nvSpPr>
          <p:spPr>
            <a:xfrm>
              <a:off x="3347864" y="4237111"/>
              <a:ext cx="504056" cy="216024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 smtClean="0"/>
                <a:t>1</a:t>
              </a:r>
              <a:endParaRPr lang="de-DE" sz="1600" dirty="0"/>
            </a:p>
          </p:txBody>
        </p:sp>
        <p:sp>
          <p:nvSpPr>
            <p:cNvPr id="14" name="Rechteck 13"/>
            <p:cNvSpPr/>
            <p:nvPr/>
          </p:nvSpPr>
          <p:spPr>
            <a:xfrm>
              <a:off x="3347864" y="4509120"/>
              <a:ext cx="504056" cy="216024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/>
                <a:t>2</a:t>
              </a:r>
              <a:endParaRPr lang="de-DE" sz="1600" dirty="0"/>
            </a:p>
          </p:txBody>
        </p:sp>
        <p:sp>
          <p:nvSpPr>
            <p:cNvPr id="15" name="Rechteck 14"/>
            <p:cNvSpPr/>
            <p:nvPr/>
          </p:nvSpPr>
          <p:spPr>
            <a:xfrm>
              <a:off x="3347864" y="4797152"/>
              <a:ext cx="504056" cy="216024"/>
            </a:xfrm>
            <a:prstGeom prst="rect">
              <a:avLst/>
            </a:prstGeom>
            <a:solidFill>
              <a:schemeClr val="accent2">
                <a:alpha val="20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/>
                <a:t>3</a:t>
              </a:r>
              <a:endParaRPr lang="de-DE" sz="1600" dirty="0"/>
            </a:p>
          </p:txBody>
        </p:sp>
        <p:sp>
          <p:nvSpPr>
            <p:cNvPr id="16" name="Rechteck 15"/>
            <p:cNvSpPr/>
            <p:nvPr/>
          </p:nvSpPr>
          <p:spPr>
            <a:xfrm>
              <a:off x="3344813" y="5085184"/>
              <a:ext cx="504056" cy="216024"/>
            </a:xfrm>
            <a:prstGeom prst="rect">
              <a:avLst/>
            </a:prstGeom>
            <a:solidFill>
              <a:schemeClr val="accent2">
                <a:alpha val="20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/>
                <a:t>4</a:t>
              </a:r>
              <a:endParaRPr lang="de-DE" sz="1600" dirty="0"/>
            </a:p>
          </p:txBody>
        </p:sp>
      </p:grpSp>
      <p:sp>
        <p:nvSpPr>
          <p:cNvPr id="18" name="Rechteck 17"/>
          <p:cNvSpPr/>
          <p:nvPr/>
        </p:nvSpPr>
        <p:spPr>
          <a:xfrm>
            <a:off x="4129969" y="2856919"/>
            <a:ext cx="504056" cy="216024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600" dirty="0" smtClean="0"/>
              <a:t>1</a:t>
            </a:r>
            <a:endParaRPr lang="de-DE" sz="1600" dirty="0"/>
          </a:p>
        </p:txBody>
      </p:sp>
      <p:sp>
        <p:nvSpPr>
          <p:cNvPr id="19" name="Rechteck 18"/>
          <p:cNvSpPr/>
          <p:nvPr/>
        </p:nvSpPr>
        <p:spPr>
          <a:xfrm>
            <a:off x="4642601" y="2856919"/>
            <a:ext cx="504056" cy="216024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600" dirty="0"/>
          </a:p>
          <a:p>
            <a:pPr algn="ctr"/>
            <a:r>
              <a:rPr lang="de-DE" sz="1600" dirty="0" smtClean="0"/>
              <a:t>2	</a:t>
            </a:r>
            <a:endParaRPr lang="de-DE" sz="1600" dirty="0"/>
          </a:p>
        </p:txBody>
      </p:sp>
      <p:sp>
        <p:nvSpPr>
          <p:cNvPr id="20" name="Rechteck 19"/>
          <p:cNvSpPr/>
          <p:nvPr/>
        </p:nvSpPr>
        <p:spPr>
          <a:xfrm>
            <a:off x="5148064" y="2856919"/>
            <a:ext cx="504056" cy="216024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600" dirty="0"/>
              <a:t>3</a:t>
            </a:r>
            <a:endParaRPr lang="de-DE" sz="1600" dirty="0"/>
          </a:p>
        </p:txBody>
      </p:sp>
      <p:sp>
        <p:nvSpPr>
          <p:cNvPr id="22" name="Rechteck 21"/>
          <p:cNvSpPr/>
          <p:nvPr/>
        </p:nvSpPr>
        <p:spPr>
          <a:xfrm>
            <a:off x="6156176" y="2852936"/>
            <a:ext cx="504056" cy="216024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600" dirty="0"/>
              <a:t>5</a:t>
            </a:r>
            <a:endParaRPr lang="de-DE" sz="1600" dirty="0"/>
          </a:p>
        </p:txBody>
      </p:sp>
      <p:cxnSp>
        <p:nvCxnSpPr>
          <p:cNvPr id="30" name="Gerade Verbindung mit Pfeil 29"/>
          <p:cNvCxnSpPr/>
          <p:nvPr/>
        </p:nvCxnSpPr>
        <p:spPr>
          <a:xfrm>
            <a:off x="1003612" y="1700808"/>
            <a:ext cx="7810758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33" name="Gruppierung 32"/>
          <p:cNvGrpSpPr/>
          <p:nvPr/>
        </p:nvGrpSpPr>
        <p:grpSpPr>
          <a:xfrm>
            <a:off x="3848869" y="4237111"/>
            <a:ext cx="507107" cy="1064097"/>
            <a:chOff x="3848869" y="4237111"/>
            <a:chExt cx="507107" cy="1064097"/>
          </a:xfrm>
        </p:grpSpPr>
        <p:sp>
          <p:nvSpPr>
            <p:cNvPr id="40" name="Rechteck 39"/>
            <p:cNvSpPr/>
            <p:nvPr/>
          </p:nvSpPr>
          <p:spPr>
            <a:xfrm>
              <a:off x="3851920" y="4237111"/>
              <a:ext cx="504056" cy="216024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 smtClean="0"/>
                <a:t>1</a:t>
              </a:r>
              <a:endParaRPr lang="de-DE" sz="1600" dirty="0"/>
            </a:p>
          </p:txBody>
        </p:sp>
        <p:sp>
          <p:nvSpPr>
            <p:cNvPr id="41" name="Rechteck 40"/>
            <p:cNvSpPr/>
            <p:nvPr/>
          </p:nvSpPr>
          <p:spPr>
            <a:xfrm>
              <a:off x="3851920" y="4509120"/>
              <a:ext cx="504056" cy="216024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/>
                <a:t>2</a:t>
              </a:r>
              <a:endParaRPr lang="de-DE" sz="1600" dirty="0"/>
            </a:p>
          </p:txBody>
        </p:sp>
        <p:sp>
          <p:nvSpPr>
            <p:cNvPr id="42" name="Rechteck 41"/>
            <p:cNvSpPr/>
            <p:nvPr/>
          </p:nvSpPr>
          <p:spPr>
            <a:xfrm>
              <a:off x="3851920" y="4797152"/>
              <a:ext cx="504056" cy="216024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/>
                <a:t>3</a:t>
              </a:r>
              <a:endParaRPr lang="de-DE" sz="1600" dirty="0"/>
            </a:p>
          </p:txBody>
        </p:sp>
        <p:sp>
          <p:nvSpPr>
            <p:cNvPr id="43" name="Rechteck 42"/>
            <p:cNvSpPr/>
            <p:nvPr/>
          </p:nvSpPr>
          <p:spPr>
            <a:xfrm>
              <a:off x="3848869" y="5085184"/>
              <a:ext cx="504056" cy="216024"/>
            </a:xfrm>
            <a:prstGeom prst="rect">
              <a:avLst/>
            </a:prstGeom>
            <a:solidFill>
              <a:schemeClr val="accent2">
                <a:alpha val="20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/>
                <a:t>4</a:t>
              </a:r>
              <a:endParaRPr lang="de-DE" sz="1600" dirty="0"/>
            </a:p>
          </p:txBody>
        </p:sp>
      </p:grpSp>
      <p:grpSp>
        <p:nvGrpSpPr>
          <p:cNvPr id="35" name="Gruppierung 34"/>
          <p:cNvGrpSpPr/>
          <p:nvPr/>
        </p:nvGrpSpPr>
        <p:grpSpPr>
          <a:xfrm>
            <a:off x="4352925" y="4237111"/>
            <a:ext cx="507107" cy="1064097"/>
            <a:chOff x="4352925" y="4237111"/>
            <a:chExt cx="507107" cy="1064097"/>
          </a:xfrm>
        </p:grpSpPr>
        <p:sp>
          <p:nvSpPr>
            <p:cNvPr id="50" name="Rechteck 49"/>
            <p:cNvSpPr/>
            <p:nvPr/>
          </p:nvSpPr>
          <p:spPr>
            <a:xfrm>
              <a:off x="4355976" y="4237111"/>
              <a:ext cx="504056" cy="216024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 smtClean="0"/>
                <a:t>1</a:t>
              </a:r>
              <a:endParaRPr lang="de-DE" sz="1600" dirty="0"/>
            </a:p>
          </p:txBody>
        </p:sp>
        <p:sp>
          <p:nvSpPr>
            <p:cNvPr id="51" name="Rechteck 50"/>
            <p:cNvSpPr/>
            <p:nvPr/>
          </p:nvSpPr>
          <p:spPr>
            <a:xfrm>
              <a:off x="4355976" y="4509120"/>
              <a:ext cx="504056" cy="216024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/>
                <a:t>2</a:t>
              </a:r>
              <a:endParaRPr lang="de-DE" sz="1600" dirty="0"/>
            </a:p>
          </p:txBody>
        </p:sp>
        <p:sp>
          <p:nvSpPr>
            <p:cNvPr id="52" name="Rechteck 51"/>
            <p:cNvSpPr/>
            <p:nvPr/>
          </p:nvSpPr>
          <p:spPr>
            <a:xfrm>
              <a:off x="4355976" y="4797152"/>
              <a:ext cx="504056" cy="216024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/>
                <a:t>3</a:t>
              </a:r>
              <a:endParaRPr lang="de-DE" sz="1600" dirty="0"/>
            </a:p>
          </p:txBody>
        </p:sp>
        <p:sp>
          <p:nvSpPr>
            <p:cNvPr id="53" name="Rechteck 52"/>
            <p:cNvSpPr/>
            <p:nvPr/>
          </p:nvSpPr>
          <p:spPr>
            <a:xfrm>
              <a:off x="4352925" y="5085184"/>
              <a:ext cx="504056" cy="216024"/>
            </a:xfrm>
            <a:prstGeom prst="rect">
              <a:avLst/>
            </a:prstGeom>
            <a:solidFill>
              <a:schemeClr val="accent2"/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/>
                <a:t>4</a:t>
              </a:r>
              <a:endParaRPr lang="de-DE" sz="1600" dirty="0"/>
            </a:p>
          </p:txBody>
        </p:sp>
      </p:grpSp>
      <p:sp>
        <p:nvSpPr>
          <p:cNvPr id="74" name="Rechteck 73"/>
          <p:cNvSpPr/>
          <p:nvPr/>
        </p:nvSpPr>
        <p:spPr>
          <a:xfrm>
            <a:off x="6660232" y="2852936"/>
            <a:ext cx="504056" cy="216024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600" dirty="0" smtClean="0"/>
              <a:t>6</a:t>
            </a:r>
            <a:endParaRPr lang="de-DE" sz="1600" dirty="0"/>
          </a:p>
        </p:txBody>
      </p:sp>
      <p:sp>
        <p:nvSpPr>
          <p:cNvPr id="97" name="Rechteck 96"/>
          <p:cNvSpPr/>
          <p:nvPr/>
        </p:nvSpPr>
        <p:spPr>
          <a:xfrm>
            <a:off x="7668344" y="2856919"/>
            <a:ext cx="504056" cy="216024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600" dirty="0" smtClean="0"/>
              <a:t>8</a:t>
            </a:r>
            <a:endParaRPr lang="de-DE" sz="1600" dirty="0"/>
          </a:p>
        </p:txBody>
      </p:sp>
      <p:grpSp>
        <p:nvGrpSpPr>
          <p:cNvPr id="88" name="Gruppierung 87"/>
          <p:cNvGrpSpPr/>
          <p:nvPr/>
        </p:nvGrpSpPr>
        <p:grpSpPr>
          <a:xfrm>
            <a:off x="6373832" y="2852936"/>
            <a:ext cx="1296144" cy="1240159"/>
            <a:chOff x="5796136" y="2852936"/>
            <a:chExt cx="1296144" cy="1240159"/>
          </a:xfrm>
        </p:grpSpPr>
        <p:sp>
          <p:nvSpPr>
            <p:cNvPr id="75" name="Rechteck 74"/>
            <p:cNvSpPr/>
            <p:nvPr/>
          </p:nvSpPr>
          <p:spPr>
            <a:xfrm>
              <a:off x="6588224" y="2852936"/>
              <a:ext cx="504056" cy="216024"/>
            </a:xfrm>
            <a:prstGeom prst="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/>
                <a:t>7</a:t>
              </a:r>
              <a:endParaRPr lang="de-DE" sz="1600" dirty="0"/>
            </a:p>
          </p:txBody>
        </p:sp>
        <p:cxnSp>
          <p:nvCxnSpPr>
            <p:cNvPr id="76" name="Gerade Verbindung mit Pfeil 75"/>
            <p:cNvCxnSpPr/>
            <p:nvPr/>
          </p:nvCxnSpPr>
          <p:spPr>
            <a:xfrm>
              <a:off x="6292458" y="3140968"/>
              <a:ext cx="799822" cy="0"/>
            </a:xfrm>
            <a:prstGeom prst="straightConnector1">
              <a:avLst/>
            </a:prstGeom>
            <a:ln>
              <a:solidFill>
                <a:srgbClr val="000000"/>
              </a:solidFill>
              <a:headEnd type="arrow"/>
              <a:tailEnd type="arrow"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</p:cxnSp>
        <p:cxnSp>
          <p:nvCxnSpPr>
            <p:cNvPr id="77" name="Gerade Verbindung 76"/>
            <p:cNvCxnSpPr/>
            <p:nvPr/>
          </p:nvCxnSpPr>
          <p:spPr>
            <a:xfrm flipH="1">
              <a:off x="6293274" y="3068960"/>
              <a:ext cx="5286" cy="720080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0" name="Textfeld 99"/>
            <p:cNvSpPr txBox="1"/>
            <p:nvPr/>
          </p:nvSpPr>
          <p:spPr>
            <a:xfrm>
              <a:off x="5796136" y="3816096"/>
              <a:ext cx="100648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sz="1200" dirty="0" err="1" smtClean="0">
                  <a:solidFill>
                    <a:schemeClr val="accent4"/>
                  </a:solidFill>
                </a:rPr>
                <a:t>FetchMPD</a:t>
              </a:r>
              <a:r>
                <a:rPr lang="de-DE" sz="1200" dirty="0" smtClean="0">
                  <a:solidFill>
                    <a:schemeClr val="accent4"/>
                  </a:solidFill>
                </a:rPr>
                <a:t>(2)</a:t>
              </a:r>
              <a:endParaRPr lang="de-DE" sz="1200" dirty="0">
                <a:solidFill>
                  <a:schemeClr val="accent4"/>
                </a:solidFill>
              </a:endParaRPr>
            </a:p>
          </p:txBody>
        </p:sp>
      </p:grpSp>
      <p:sp>
        <p:nvSpPr>
          <p:cNvPr id="108" name="Rechteck 107"/>
          <p:cNvSpPr/>
          <p:nvPr/>
        </p:nvSpPr>
        <p:spPr>
          <a:xfrm>
            <a:off x="4781922" y="1346971"/>
            <a:ext cx="504056" cy="216024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600" dirty="0" smtClean="0"/>
              <a:t>6</a:t>
            </a:r>
            <a:endParaRPr lang="de-DE" sz="1600" dirty="0"/>
          </a:p>
        </p:txBody>
      </p:sp>
      <p:sp>
        <p:nvSpPr>
          <p:cNvPr id="109" name="Rechteck 108"/>
          <p:cNvSpPr/>
          <p:nvPr/>
        </p:nvSpPr>
        <p:spPr>
          <a:xfrm>
            <a:off x="5287539" y="1346971"/>
            <a:ext cx="504056" cy="216024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600" dirty="0" smtClean="0"/>
              <a:t>7</a:t>
            </a:r>
            <a:endParaRPr lang="de-DE" sz="1600" dirty="0"/>
          </a:p>
        </p:txBody>
      </p:sp>
      <p:sp>
        <p:nvSpPr>
          <p:cNvPr id="110" name="Rechteck 109"/>
          <p:cNvSpPr/>
          <p:nvPr/>
        </p:nvSpPr>
        <p:spPr>
          <a:xfrm>
            <a:off x="5791595" y="1340768"/>
            <a:ext cx="504056" cy="216024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600" dirty="0"/>
              <a:t>8</a:t>
            </a:r>
            <a:endParaRPr lang="de-DE" sz="1600" dirty="0"/>
          </a:p>
        </p:txBody>
      </p:sp>
      <p:sp>
        <p:nvSpPr>
          <p:cNvPr id="128" name="Rechteck 127"/>
          <p:cNvSpPr/>
          <p:nvPr/>
        </p:nvSpPr>
        <p:spPr>
          <a:xfrm>
            <a:off x="8172400" y="2856919"/>
            <a:ext cx="288032" cy="216024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600" dirty="0" smtClean="0"/>
              <a:t>9</a:t>
            </a:r>
          </a:p>
        </p:txBody>
      </p:sp>
      <p:grpSp>
        <p:nvGrpSpPr>
          <p:cNvPr id="94" name="Gruppierung 93"/>
          <p:cNvGrpSpPr/>
          <p:nvPr/>
        </p:nvGrpSpPr>
        <p:grpSpPr>
          <a:xfrm>
            <a:off x="2288550" y="531796"/>
            <a:ext cx="6878936" cy="1590027"/>
            <a:chOff x="2288550" y="531796"/>
            <a:chExt cx="6878936" cy="1590027"/>
          </a:xfrm>
        </p:grpSpPr>
        <p:sp>
          <p:nvSpPr>
            <p:cNvPr id="135" name="Textfeld 134"/>
            <p:cNvSpPr txBox="1"/>
            <p:nvPr/>
          </p:nvSpPr>
          <p:spPr>
            <a:xfrm>
              <a:off x="3552370" y="620688"/>
              <a:ext cx="192500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de-DE" sz="1200" dirty="0" err="1" smtClean="0">
                  <a:solidFill>
                    <a:schemeClr val="accent4"/>
                  </a:solidFill>
                </a:rPr>
                <a:t>mediaPresentationDuration</a:t>
              </a:r>
              <a:endParaRPr lang="de-DE" sz="1200" dirty="0">
                <a:solidFill>
                  <a:schemeClr val="accent4"/>
                </a:solidFill>
              </a:endParaRPr>
            </a:p>
          </p:txBody>
        </p:sp>
        <p:grpSp>
          <p:nvGrpSpPr>
            <p:cNvPr id="85" name="Gruppierung 84"/>
            <p:cNvGrpSpPr/>
            <p:nvPr/>
          </p:nvGrpSpPr>
          <p:grpSpPr>
            <a:xfrm>
              <a:off x="2288550" y="531796"/>
              <a:ext cx="6878936" cy="1590027"/>
              <a:chOff x="2288550" y="531796"/>
              <a:chExt cx="6878936" cy="1590027"/>
            </a:xfrm>
          </p:grpSpPr>
          <p:sp>
            <p:nvSpPr>
              <p:cNvPr id="137" name="Textfeld 136"/>
              <p:cNvSpPr txBox="1"/>
              <p:nvPr/>
            </p:nvSpPr>
            <p:spPr>
              <a:xfrm>
                <a:off x="5796136" y="1844824"/>
                <a:ext cx="661735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de-DE" sz="1200" dirty="0" smtClean="0">
                    <a:solidFill>
                      <a:srgbClr val="8064A2"/>
                    </a:solidFill>
                  </a:rPr>
                  <a:t>MPD(2)</a:t>
                </a:r>
                <a:endParaRPr lang="de-DE" sz="1200" dirty="0">
                  <a:solidFill>
                    <a:srgbClr val="8064A2"/>
                  </a:solidFill>
                </a:endParaRPr>
              </a:p>
            </p:txBody>
          </p:sp>
          <p:sp>
            <p:nvSpPr>
              <p:cNvPr id="125" name="Rechteck 124"/>
              <p:cNvSpPr/>
              <p:nvPr/>
            </p:nvSpPr>
            <p:spPr>
              <a:xfrm>
                <a:off x="6304035" y="1340768"/>
                <a:ext cx="288032" cy="216024"/>
              </a:xfrm>
              <a:prstGeom prst="rect">
                <a:avLst/>
              </a:prstGeom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sz="1600" dirty="0" smtClean="0"/>
                  <a:t>9</a:t>
                </a:r>
              </a:p>
            </p:txBody>
          </p:sp>
          <p:cxnSp>
            <p:nvCxnSpPr>
              <p:cNvPr id="134" name="Gerade Verbindung mit Pfeil 133"/>
              <p:cNvCxnSpPr/>
              <p:nvPr/>
            </p:nvCxnSpPr>
            <p:spPr>
              <a:xfrm>
                <a:off x="2288550" y="912543"/>
                <a:ext cx="4303517" cy="0"/>
              </a:xfrm>
              <a:prstGeom prst="straightConnector1">
                <a:avLst/>
              </a:prstGeom>
              <a:ln>
                <a:solidFill>
                  <a:schemeClr val="accent4"/>
                </a:solidFill>
                <a:headEnd type="arrow"/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6" name="Gerade Verbindung 135"/>
              <p:cNvCxnSpPr/>
              <p:nvPr/>
            </p:nvCxnSpPr>
            <p:spPr>
              <a:xfrm>
                <a:off x="5868144" y="1566978"/>
                <a:ext cx="0" cy="324491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6" name="Gerade Verbindung 155"/>
              <p:cNvCxnSpPr/>
              <p:nvPr/>
            </p:nvCxnSpPr>
            <p:spPr>
              <a:xfrm flipH="1">
                <a:off x="8589450" y="1061120"/>
                <a:ext cx="0" cy="958663"/>
              </a:xfrm>
              <a:prstGeom prst="line">
                <a:avLst/>
              </a:prstGeom>
              <a:ln>
                <a:solidFill>
                  <a:srgbClr val="8064A2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7" name="Gerade Verbindung mit Pfeil 156"/>
              <p:cNvCxnSpPr/>
              <p:nvPr/>
            </p:nvCxnSpPr>
            <p:spPr>
              <a:xfrm flipV="1">
                <a:off x="6568685" y="1063742"/>
                <a:ext cx="2021287" cy="232"/>
              </a:xfrm>
              <a:prstGeom prst="straightConnector1">
                <a:avLst/>
              </a:prstGeom>
              <a:ln>
                <a:solidFill>
                  <a:srgbClr val="000000"/>
                </a:solidFill>
                <a:headEnd type="arrow"/>
                <a:tailEnd type="arrow"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</p:cxnSp>
          <p:sp>
            <p:nvSpPr>
              <p:cNvPr id="159" name="Textfeld 158"/>
              <p:cNvSpPr txBox="1"/>
              <p:nvPr/>
            </p:nvSpPr>
            <p:spPr>
              <a:xfrm>
                <a:off x="6913358" y="759187"/>
                <a:ext cx="152059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de-DE" sz="1200" dirty="0" err="1" smtClean="0"/>
                  <a:t>timeShiftBufferDepth</a:t>
                </a:r>
                <a:endParaRPr lang="de-DE" sz="1200" dirty="0"/>
              </a:p>
            </p:txBody>
          </p:sp>
          <p:sp>
            <p:nvSpPr>
              <p:cNvPr id="160" name="Textfeld 159"/>
              <p:cNvSpPr txBox="1"/>
              <p:nvPr/>
            </p:nvSpPr>
            <p:spPr>
              <a:xfrm>
                <a:off x="7764538" y="531796"/>
                <a:ext cx="1402948" cy="276999"/>
              </a:xfrm>
              <a:prstGeom prst="rect">
                <a:avLst/>
              </a:prstGeom>
              <a:noFill/>
              <a:ln>
                <a:solidFill>
                  <a:srgbClr val="8064A2"/>
                </a:solidFill>
              </a:ln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de-DE" sz="1200" dirty="0" err="1" smtClean="0">
                    <a:solidFill>
                      <a:schemeClr val="accent4"/>
                    </a:solidFill>
                  </a:rPr>
                  <a:t>availabilityEndTime</a:t>
                </a:r>
                <a:endParaRPr lang="de-DE" sz="1200" dirty="0">
                  <a:solidFill>
                    <a:schemeClr val="accent4"/>
                  </a:solidFill>
                </a:endParaRPr>
              </a:p>
            </p:txBody>
          </p:sp>
          <p:cxnSp>
            <p:nvCxnSpPr>
              <p:cNvPr id="132" name="Gerade Verbindung 131"/>
              <p:cNvCxnSpPr/>
              <p:nvPr/>
            </p:nvCxnSpPr>
            <p:spPr>
              <a:xfrm>
                <a:off x="6583683" y="1042864"/>
                <a:ext cx="0" cy="958663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43" name="Textfeld 142"/>
          <p:cNvSpPr txBox="1"/>
          <p:nvPr/>
        </p:nvSpPr>
        <p:spPr>
          <a:xfrm>
            <a:off x="942038" y="260648"/>
            <a:ext cx="7873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Server</a:t>
            </a:r>
            <a:endParaRPr lang="de-DE" dirty="0"/>
          </a:p>
        </p:txBody>
      </p:sp>
      <p:sp>
        <p:nvSpPr>
          <p:cNvPr id="144" name="Textfeld 143"/>
          <p:cNvSpPr txBox="1"/>
          <p:nvPr/>
        </p:nvSpPr>
        <p:spPr>
          <a:xfrm>
            <a:off x="1003612" y="2121823"/>
            <a:ext cx="7271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Client</a:t>
            </a:r>
            <a:endParaRPr lang="de-DE" dirty="0"/>
          </a:p>
        </p:txBody>
      </p:sp>
      <p:sp>
        <p:nvSpPr>
          <p:cNvPr id="145" name="Textfeld 144"/>
          <p:cNvSpPr txBox="1"/>
          <p:nvPr/>
        </p:nvSpPr>
        <p:spPr>
          <a:xfrm>
            <a:off x="1259632" y="2761579"/>
            <a:ext cx="8922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 smtClean="0"/>
              <a:t>Playout</a:t>
            </a:r>
            <a:endParaRPr lang="de-DE" dirty="0"/>
          </a:p>
        </p:txBody>
      </p:sp>
      <p:sp>
        <p:nvSpPr>
          <p:cNvPr id="146" name="Textfeld 145"/>
          <p:cNvSpPr txBox="1"/>
          <p:nvPr/>
        </p:nvSpPr>
        <p:spPr>
          <a:xfrm>
            <a:off x="1259632" y="3140968"/>
            <a:ext cx="10670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MPD Info</a:t>
            </a:r>
            <a:endParaRPr lang="de-DE" dirty="0"/>
          </a:p>
        </p:txBody>
      </p:sp>
      <p:grpSp>
        <p:nvGrpSpPr>
          <p:cNvPr id="38" name="Gruppierung 37"/>
          <p:cNvGrpSpPr/>
          <p:nvPr/>
        </p:nvGrpSpPr>
        <p:grpSpPr>
          <a:xfrm>
            <a:off x="4293951" y="3281001"/>
            <a:ext cx="2006241" cy="220007"/>
            <a:chOff x="4293951" y="3281001"/>
            <a:chExt cx="2006241" cy="220007"/>
          </a:xfrm>
        </p:grpSpPr>
        <p:sp>
          <p:nvSpPr>
            <p:cNvPr id="12" name="Rechteck 11"/>
            <p:cNvSpPr/>
            <p:nvPr/>
          </p:nvSpPr>
          <p:spPr>
            <a:xfrm>
              <a:off x="4293951" y="3281001"/>
              <a:ext cx="504056" cy="21602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/>
                <a:t>5</a:t>
              </a:r>
              <a:endParaRPr lang="de-DE" sz="1600" dirty="0"/>
            </a:p>
          </p:txBody>
        </p:sp>
        <p:sp>
          <p:nvSpPr>
            <p:cNvPr id="92" name="Rechteck 91"/>
            <p:cNvSpPr/>
            <p:nvPr/>
          </p:nvSpPr>
          <p:spPr>
            <a:xfrm>
              <a:off x="4781922" y="3281001"/>
              <a:ext cx="504056" cy="21602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 smtClean="0"/>
                <a:t>6</a:t>
              </a:r>
              <a:endParaRPr lang="de-DE" sz="1600" dirty="0"/>
            </a:p>
          </p:txBody>
        </p:sp>
        <p:sp>
          <p:nvSpPr>
            <p:cNvPr id="93" name="Rechteck 92"/>
            <p:cNvSpPr/>
            <p:nvPr/>
          </p:nvSpPr>
          <p:spPr>
            <a:xfrm>
              <a:off x="5287539" y="3281001"/>
              <a:ext cx="504056" cy="216024"/>
            </a:xfrm>
            <a:prstGeom prst="rect">
              <a:avLst/>
            </a:prstGeom>
            <a:solidFill>
              <a:schemeClr val="accent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 smtClean="0"/>
                <a:t>7</a:t>
              </a:r>
              <a:endParaRPr lang="de-DE" sz="1600" dirty="0"/>
            </a:p>
          </p:txBody>
        </p:sp>
        <p:sp>
          <p:nvSpPr>
            <p:cNvPr id="96" name="Rechteck 95"/>
            <p:cNvSpPr/>
            <p:nvPr/>
          </p:nvSpPr>
          <p:spPr>
            <a:xfrm>
              <a:off x="5796136" y="3284984"/>
              <a:ext cx="504056" cy="216024"/>
            </a:xfrm>
            <a:prstGeom prst="rect">
              <a:avLst/>
            </a:prstGeom>
            <a:ln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/>
                <a:t>8</a:t>
              </a:r>
              <a:endParaRPr lang="de-DE" sz="1600" dirty="0"/>
            </a:p>
          </p:txBody>
        </p:sp>
      </p:grpSp>
      <p:sp>
        <p:nvSpPr>
          <p:cNvPr id="124" name="Rechteck 123"/>
          <p:cNvSpPr/>
          <p:nvPr/>
        </p:nvSpPr>
        <p:spPr>
          <a:xfrm>
            <a:off x="6295651" y="3284984"/>
            <a:ext cx="288032" cy="216024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600" dirty="0" smtClean="0"/>
              <a:t>9</a:t>
            </a:r>
          </a:p>
        </p:txBody>
      </p:sp>
      <p:grpSp>
        <p:nvGrpSpPr>
          <p:cNvPr id="39" name="Gruppierung 38"/>
          <p:cNvGrpSpPr/>
          <p:nvPr/>
        </p:nvGrpSpPr>
        <p:grpSpPr>
          <a:xfrm>
            <a:off x="5367521" y="4237111"/>
            <a:ext cx="512245" cy="2216225"/>
            <a:chOff x="5367521" y="4237111"/>
            <a:chExt cx="512245" cy="2216225"/>
          </a:xfrm>
        </p:grpSpPr>
        <p:sp>
          <p:nvSpPr>
            <p:cNvPr id="60" name="Rechteck 59"/>
            <p:cNvSpPr/>
            <p:nvPr/>
          </p:nvSpPr>
          <p:spPr>
            <a:xfrm>
              <a:off x="5372659" y="4237111"/>
              <a:ext cx="504056" cy="216024"/>
            </a:xfrm>
            <a:prstGeom prst="rect">
              <a:avLst/>
            </a:prstGeom>
            <a:solidFill>
              <a:schemeClr val="accent2">
                <a:alpha val="20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 smtClean="0"/>
                <a:t>1</a:t>
              </a:r>
              <a:endParaRPr lang="de-DE" sz="1600" dirty="0"/>
            </a:p>
          </p:txBody>
        </p:sp>
        <p:sp>
          <p:nvSpPr>
            <p:cNvPr id="61" name="Rechteck 60"/>
            <p:cNvSpPr/>
            <p:nvPr/>
          </p:nvSpPr>
          <p:spPr>
            <a:xfrm>
              <a:off x="5372659" y="4509120"/>
              <a:ext cx="504056" cy="216024"/>
            </a:xfrm>
            <a:prstGeom prst="rect">
              <a:avLst/>
            </a:prstGeom>
            <a:solidFill>
              <a:schemeClr val="accent2">
                <a:alpha val="20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/>
                <a:t>2</a:t>
              </a:r>
              <a:endParaRPr lang="de-DE" sz="1600" dirty="0"/>
            </a:p>
          </p:txBody>
        </p:sp>
        <p:sp>
          <p:nvSpPr>
            <p:cNvPr id="62" name="Rechteck 61"/>
            <p:cNvSpPr/>
            <p:nvPr/>
          </p:nvSpPr>
          <p:spPr>
            <a:xfrm>
              <a:off x="5372659" y="4797152"/>
              <a:ext cx="504056" cy="216024"/>
            </a:xfrm>
            <a:prstGeom prst="rect">
              <a:avLst/>
            </a:prstGeom>
            <a:pattFill prst="dkHorz">
              <a:fgClr>
                <a:schemeClr val="accent2"/>
              </a:fgClr>
              <a:bgClr>
                <a:schemeClr val="accent1"/>
              </a:bgClr>
            </a:patt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/>
                <a:t>3</a:t>
              </a:r>
              <a:endParaRPr lang="de-DE" sz="1600" dirty="0"/>
            </a:p>
          </p:txBody>
        </p:sp>
        <p:sp>
          <p:nvSpPr>
            <p:cNvPr id="63" name="Rechteck 62"/>
            <p:cNvSpPr/>
            <p:nvPr/>
          </p:nvSpPr>
          <p:spPr>
            <a:xfrm>
              <a:off x="5369608" y="5085184"/>
              <a:ext cx="504056" cy="216024"/>
            </a:xfrm>
            <a:prstGeom prst="rect">
              <a:avLst/>
            </a:prstGeom>
            <a:pattFill prst="dkHorz">
              <a:fgClr>
                <a:schemeClr val="accent2"/>
              </a:fgClr>
              <a:bgClr>
                <a:schemeClr val="accent1"/>
              </a:bgClr>
            </a:patt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/>
                <a:t>4</a:t>
              </a:r>
              <a:endParaRPr lang="de-DE" sz="1600" dirty="0"/>
            </a:p>
          </p:txBody>
        </p:sp>
        <p:sp>
          <p:nvSpPr>
            <p:cNvPr id="64" name="Rechteck 63"/>
            <p:cNvSpPr/>
            <p:nvPr/>
          </p:nvSpPr>
          <p:spPr>
            <a:xfrm>
              <a:off x="5367521" y="5373216"/>
              <a:ext cx="504056" cy="21602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/>
                <a:t>5</a:t>
              </a:r>
              <a:endParaRPr lang="de-DE" sz="1600" dirty="0"/>
            </a:p>
          </p:txBody>
        </p:sp>
        <p:sp>
          <p:nvSpPr>
            <p:cNvPr id="65" name="Rechteck 64"/>
            <p:cNvSpPr/>
            <p:nvPr/>
          </p:nvSpPr>
          <p:spPr>
            <a:xfrm>
              <a:off x="5375710" y="5658606"/>
              <a:ext cx="504056" cy="21602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 smtClean="0"/>
                <a:t>6</a:t>
              </a:r>
              <a:endParaRPr lang="de-DE" sz="1600" dirty="0"/>
            </a:p>
          </p:txBody>
        </p:sp>
        <p:sp>
          <p:nvSpPr>
            <p:cNvPr id="66" name="Rechteck 65"/>
            <p:cNvSpPr/>
            <p:nvPr/>
          </p:nvSpPr>
          <p:spPr>
            <a:xfrm>
              <a:off x="5367521" y="5949280"/>
              <a:ext cx="504056" cy="216024"/>
            </a:xfrm>
            <a:prstGeom prst="rect">
              <a:avLst/>
            </a:prstGeom>
            <a:solidFill>
              <a:schemeClr val="accent1">
                <a:alpha val="2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 smtClean="0"/>
                <a:t>7</a:t>
              </a:r>
              <a:endParaRPr lang="de-DE" sz="1600" dirty="0"/>
            </a:p>
          </p:txBody>
        </p:sp>
        <p:sp>
          <p:nvSpPr>
            <p:cNvPr id="95" name="Rechteck 94"/>
            <p:cNvSpPr/>
            <p:nvPr/>
          </p:nvSpPr>
          <p:spPr>
            <a:xfrm>
              <a:off x="5375710" y="6237312"/>
              <a:ext cx="504056" cy="216024"/>
            </a:xfrm>
            <a:prstGeom prst="rect">
              <a:avLst/>
            </a:prstGeom>
            <a:solidFill>
              <a:schemeClr val="accent1">
                <a:alpha val="20000"/>
              </a:schemeClr>
            </a:solidFill>
            <a:ln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/>
                <a:t>8</a:t>
              </a:r>
              <a:endParaRPr lang="de-DE" sz="1600" dirty="0"/>
            </a:p>
          </p:txBody>
        </p:sp>
      </p:grpSp>
      <p:sp>
        <p:nvSpPr>
          <p:cNvPr id="104" name="Rechteck 103"/>
          <p:cNvSpPr/>
          <p:nvPr/>
        </p:nvSpPr>
        <p:spPr>
          <a:xfrm>
            <a:off x="3285839" y="1350954"/>
            <a:ext cx="504056" cy="216024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600" dirty="0"/>
              <a:t>3</a:t>
            </a:r>
            <a:endParaRPr lang="de-DE" sz="1600" dirty="0"/>
          </a:p>
        </p:txBody>
      </p:sp>
      <p:sp>
        <p:nvSpPr>
          <p:cNvPr id="105" name="Rechteck 104"/>
          <p:cNvSpPr/>
          <p:nvPr/>
        </p:nvSpPr>
        <p:spPr>
          <a:xfrm>
            <a:off x="3789895" y="1350954"/>
            <a:ext cx="504056" cy="216024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600" dirty="0"/>
              <a:t>4</a:t>
            </a:r>
            <a:endParaRPr lang="de-DE" sz="1600" dirty="0"/>
          </a:p>
        </p:txBody>
      </p:sp>
      <p:sp>
        <p:nvSpPr>
          <p:cNvPr id="153" name="Textfeld 152"/>
          <p:cNvSpPr txBox="1"/>
          <p:nvPr/>
        </p:nvSpPr>
        <p:spPr>
          <a:xfrm>
            <a:off x="331387" y="919753"/>
            <a:ext cx="167523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de-DE" sz="1200" dirty="0" err="1" smtClean="0"/>
              <a:t>timeShiftBufferDepth</a:t>
            </a:r>
            <a:r>
              <a:rPr lang="de-DE" sz="1200" dirty="0" smtClean="0"/>
              <a:t>=4</a:t>
            </a:r>
            <a:endParaRPr lang="de-DE" sz="1200" dirty="0"/>
          </a:p>
        </p:txBody>
      </p:sp>
      <p:grpSp>
        <p:nvGrpSpPr>
          <p:cNvPr id="48" name="Gruppierung 47"/>
          <p:cNvGrpSpPr/>
          <p:nvPr/>
        </p:nvGrpSpPr>
        <p:grpSpPr>
          <a:xfrm>
            <a:off x="246457" y="643235"/>
            <a:ext cx="4011031" cy="1561861"/>
            <a:chOff x="246457" y="643235"/>
            <a:chExt cx="4011031" cy="1561861"/>
          </a:xfrm>
        </p:grpSpPr>
        <p:sp>
          <p:nvSpPr>
            <p:cNvPr id="131" name="Textfeld 130"/>
            <p:cNvSpPr txBox="1"/>
            <p:nvPr/>
          </p:nvSpPr>
          <p:spPr>
            <a:xfrm>
              <a:off x="821482" y="643235"/>
              <a:ext cx="146706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de-DE" sz="1200" dirty="0" err="1"/>
                <a:t>a</a:t>
              </a:r>
              <a:r>
                <a:rPr lang="de-DE" sz="1200" dirty="0" err="1" smtClean="0"/>
                <a:t>vailabilityStartTime</a:t>
              </a:r>
              <a:endParaRPr lang="de-DE" sz="1200" dirty="0"/>
            </a:p>
          </p:txBody>
        </p:sp>
        <p:sp>
          <p:nvSpPr>
            <p:cNvPr id="111" name="Textfeld 110"/>
            <p:cNvSpPr txBox="1"/>
            <p:nvPr/>
          </p:nvSpPr>
          <p:spPr>
            <a:xfrm>
              <a:off x="1931589" y="1844824"/>
              <a:ext cx="66173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sz="1200" dirty="0" smtClean="0">
                  <a:solidFill>
                    <a:srgbClr val="C0504D"/>
                  </a:solidFill>
                </a:rPr>
                <a:t>MPD(1)</a:t>
              </a:r>
              <a:endParaRPr lang="de-DE" sz="1200" dirty="0">
                <a:solidFill>
                  <a:srgbClr val="C0504D"/>
                </a:solidFill>
              </a:endParaRPr>
            </a:p>
          </p:txBody>
        </p:sp>
        <p:sp>
          <p:nvSpPr>
            <p:cNvPr id="102" name="Rechteck 101"/>
            <p:cNvSpPr/>
            <p:nvPr/>
          </p:nvSpPr>
          <p:spPr>
            <a:xfrm>
              <a:off x="2267744" y="1350954"/>
              <a:ext cx="504056" cy="216024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 smtClean="0"/>
                <a:t>1</a:t>
              </a:r>
              <a:endParaRPr lang="de-DE" sz="1600" dirty="0"/>
            </a:p>
          </p:txBody>
        </p:sp>
        <p:sp>
          <p:nvSpPr>
            <p:cNvPr id="103" name="Rechteck 102"/>
            <p:cNvSpPr/>
            <p:nvPr/>
          </p:nvSpPr>
          <p:spPr>
            <a:xfrm>
              <a:off x="2780376" y="1350954"/>
              <a:ext cx="504056" cy="216024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 dirty="0"/>
            </a:p>
            <a:p>
              <a:pPr algn="ctr"/>
              <a:r>
                <a:rPr lang="de-DE" sz="1600" dirty="0" smtClean="0"/>
                <a:t>2	</a:t>
              </a:r>
              <a:endParaRPr lang="de-DE" sz="1600" dirty="0"/>
            </a:p>
          </p:txBody>
        </p:sp>
        <p:cxnSp>
          <p:nvCxnSpPr>
            <p:cNvPr id="112" name="Gerade Verbindung 111"/>
            <p:cNvCxnSpPr/>
            <p:nvPr/>
          </p:nvCxnSpPr>
          <p:spPr>
            <a:xfrm flipH="1">
              <a:off x="2252746" y="908720"/>
              <a:ext cx="0" cy="95866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Gerade Verbindung mit Pfeil 150"/>
            <p:cNvCxnSpPr/>
            <p:nvPr/>
          </p:nvCxnSpPr>
          <p:spPr>
            <a:xfrm flipV="1">
              <a:off x="246457" y="1196520"/>
              <a:ext cx="2021287" cy="232"/>
            </a:xfrm>
            <a:prstGeom prst="straightConnector1">
              <a:avLst/>
            </a:prstGeom>
            <a:ln>
              <a:solidFill>
                <a:srgbClr val="000000"/>
              </a:solidFill>
              <a:headEnd type="arrow"/>
              <a:tailEnd type="arrow"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</p:cxnSp>
        <p:cxnSp>
          <p:nvCxnSpPr>
            <p:cNvPr id="152" name="Gerade Verbindung mit Pfeil 151"/>
            <p:cNvCxnSpPr/>
            <p:nvPr/>
          </p:nvCxnSpPr>
          <p:spPr>
            <a:xfrm>
              <a:off x="2204534" y="2205096"/>
              <a:ext cx="1215338" cy="0"/>
            </a:xfrm>
            <a:prstGeom prst="straightConnector1">
              <a:avLst/>
            </a:prstGeom>
            <a:ln>
              <a:solidFill>
                <a:schemeClr val="accent2"/>
              </a:solidFill>
              <a:headEnd type="arrow"/>
              <a:tailEnd type="arrow"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</p:cxnSp>
        <p:sp>
          <p:nvSpPr>
            <p:cNvPr id="154" name="Textfeld 153"/>
            <p:cNvSpPr txBox="1"/>
            <p:nvPr/>
          </p:nvSpPr>
          <p:spPr>
            <a:xfrm>
              <a:off x="2602393" y="1881283"/>
              <a:ext cx="1655095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r"/>
              <a:r>
                <a:rPr lang="de-DE" sz="1200" dirty="0" err="1" smtClean="0">
                  <a:solidFill>
                    <a:schemeClr val="accent2"/>
                  </a:solidFill>
                </a:rPr>
                <a:t>minimumUpdatePeriod</a:t>
              </a:r>
              <a:endParaRPr lang="de-DE" sz="1200" dirty="0">
                <a:solidFill>
                  <a:schemeClr val="accent2"/>
                </a:solidFill>
              </a:endParaRPr>
            </a:p>
          </p:txBody>
        </p:sp>
      </p:grpSp>
      <p:grpSp>
        <p:nvGrpSpPr>
          <p:cNvPr id="29" name="Gruppierung 28"/>
          <p:cNvGrpSpPr/>
          <p:nvPr/>
        </p:nvGrpSpPr>
        <p:grpSpPr>
          <a:xfrm>
            <a:off x="2928018" y="3504991"/>
            <a:ext cx="1707192" cy="565031"/>
            <a:chOff x="2928018" y="3504991"/>
            <a:chExt cx="1707192" cy="565031"/>
          </a:xfrm>
        </p:grpSpPr>
        <p:cxnSp>
          <p:nvCxnSpPr>
            <p:cNvPr id="6" name="Gerade Verbindung 5"/>
            <p:cNvCxnSpPr/>
            <p:nvPr/>
          </p:nvCxnSpPr>
          <p:spPr>
            <a:xfrm>
              <a:off x="3419872" y="3504991"/>
              <a:ext cx="0" cy="28803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Textfeld 6"/>
            <p:cNvSpPr txBox="1"/>
            <p:nvPr/>
          </p:nvSpPr>
          <p:spPr>
            <a:xfrm>
              <a:off x="2928018" y="3793023"/>
              <a:ext cx="100648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sz="1200" dirty="0" err="1" smtClean="0">
                  <a:solidFill>
                    <a:srgbClr val="C0504D"/>
                  </a:solidFill>
                </a:rPr>
                <a:t>FetchMPD</a:t>
              </a:r>
              <a:r>
                <a:rPr lang="de-DE" sz="1200" dirty="0" smtClean="0">
                  <a:solidFill>
                    <a:srgbClr val="C0504D"/>
                  </a:solidFill>
                </a:rPr>
                <a:t>(1)</a:t>
              </a:r>
              <a:endParaRPr lang="de-DE" sz="1200" dirty="0">
                <a:solidFill>
                  <a:srgbClr val="C0504D"/>
                </a:solidFill>
              </a:endParaRPr>
            </a:p>
          </p:txBody>
        </p:sp>
        <p:cxnSp>
          <p:nvCxnSpPr>
            <p:cNvPr id="179" name="Gerade Verbindung mit Pfeil 178"/>
            <p:cNvCxnSpPr/>
            <p:nvPr/>
          </p:nvCxnSpPr>
          <p:spPr>
            <a:xfrm>
              <a:off x="3419872" y="3776429"/>
              <a:ext cx="1215338" cy="0"/>
            </a:xfrm>
            <a:prstGeom prst="straightConnector1">
              <a:avLst/>
            </a:prstGeom>
            <a:ln>
              <a:solidFill>
                <a:schemeClr val="accent2"/>
              </a:solidFill>
              <a:headEnd type="arrow"/>
              <a:tailEnd type="arrow"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</p:cxnSp>
      </p:grpSp>
      <p:grpSp>
        <p:nvGrpSpPr>
          <p:cNvPr id="36" name="Gruppierung 35"/>
          <p:cNvGrpSpPr/>
          <p:nvPr/>
        </p:nvGrpSpPr>
        <p:grpSpPr>
          <a:xfrm>
            <a:off x="4861664" y="2856919"/>
            <a:ext cx="1717762" cy="1214508"/>
            <a:chOff x="4287232" y="2856919"/>
            <a:chExt cx="1717762" cy="1214508"/>
          </a:xfrm>
        </p:grpSpPr>
        <p:sp>
          <p:nvSpPr>
            <p:cNvPr id="21" name="Rechteck 20"/>
            <p:cNvSpPr/>
            <p:nvPr/>
          </p:nvSpPr>
          <p:spPr>
            <a:xfrm>
              <a:off x="5076056" y="2856919"/>
              <a:ext cx="504056" cy="216024"/>
            </a:xfrm>
            <a:prstGeom prst="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/>
                <a:t>4</a:t>
              </a:r>
              <a:endParaRPr lang="de-DE" sz="1600" dirty="0"/>
            </a:p>
          </p:txBody>
        </p:sp>
        <p:cxnSp>
          <p:nvCxnSpPr>
            <p:cNvPr id="24" name="Gerade Verbindung mit Pfeil 23"/>
            <p:cNvCxnSpPr/>
            <p:nvPr/>
          </p:nvCxnSpPr>
          <p:spPr>
            <a:xfrm>
              <a:off x="4801278" y="3140968"/>
              <a:ext cx="779650" cy="0"/>
            </a:xfrm>
            <a:prstGeom prst="straightConnector1">
              <a:avLst/>
            </a:prstGeom>
            <a:ln>
              <a:solidFill>
                <a:srgbClr val="000000"/>
              </a:solidFill>
              <a:headEnd type="arrow"/>
              <a:tailEnd type="arrow"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</p:cxnSp>
        <p:cxnSp>
          <p:nvCxnSpPr>
            <p:cNvPr id="27" name="Gerade Verbindung 26"/>
            <p:cNvCxnSpPr/>
            <p:nvPr/>
          </p:nvCxnSpPr>
          <p:spPr>
            <a:xfrm flipH="1">
              <a:off x="4789656" y="3072943"/>
              <a:ext cx="0" cy="720080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Textfeld 33"/>
            <p:cNvSpPr txBox="1"/>
            <p:nvPr/>
          </p:nvSpPr>
          <p:spPr>
            <a:xfrm>
              <a:off x="4287232" y="3794428"/>
              <a:ext cx="100648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sz="1200" dirty="0" err="1" smtClean="0">
                  <a:solidFill>
                    <a:schemeClr val="accent1"/>
                  </a:solidFill>
                </a:rPr>
                <a:t>FetchMPD</a:t>
              </a:r>
              <a:r>
                <a:rPr lang="de-DE" sz="1200" dirty="0" smtClean="0">
                  <a:solidFill>
                    <a:schemeClr val="accent1"/>
                  </a:solidFill>
                </a:rPr>
                <a:t>(1)</a:t>
              </a:r>
              <a:endParaRPr lang="de-DE" sz="1200" dirty="0">
                <a:solidFill>
                  <a:schemeClr val="accent1"/>
                </a:solidFill>
              </a:endParaRPr>
            </a:p>
          </p:txBody>
        </p:sp>
        <p:cxnSp>
          <p:nvCxnSpPr>
            <p:cNvPr id="201" name="Gerade Verbindung mit Pfeil 200"/>
            <p:cNvCxnSpPr/>
            <p:nvPr/>
          </p:nvCxnSpPr>
          <p:spPr>
            <a:xfrm>
              <a:off x="4789656" y="3789040"/>
              <a:ext cx="1215338" cy="0"/>
            </a:xfrm>
            <a:prstGeom prst="straightConnector1">
              <a:avLst/>
            </a:prstGeom>
            <a:ln>
              <a:solidFill>
                <a:schemeClr val="accent1"/>
              </a:solidFill>
              <a:headEnd type="arrow"/>
              <a:tailEnd type="arrow"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</p:cxnSp>
      </p:grpSp>
      <p:grpSp>
        <p:nvGrpSpPr>
          <p:cNvPr id="86" name="Gruppierung 85"/>
          <p:cNvGrpSpPr/>
          <p:nvPr/>
        </p:nvGrpSpPr>
        <p:grpSpPr>
          <a:xfrm>
            <a:off x="5868144" y="4237111"/>
            <a:ext cx="513591" cy="2216225"/>
            <a:chOff x="5868144" y="4237111"/>
            <a:chExt cx="513591" cy="2216225"/>
          </a:xfrm>
        </p:grpSpPr>
        <p:sp>
          <p:nvSpPr>
            <p:cNvPr id="67" name="Rechteck 66"/>
            <p:cNvSpPr/>
            <p:nvPr/>
          </p:nvSpPr>
          <p:spPr>
            <a:xfrm>
              <a:off x="5874628" y="4237111"/>
              <a:ext cx="504056" cy="216024"/>
            </a:xfrm>
            <a:prstGeom prst="rect">
              <a:avLst/>
            </a:prstGeom>
            <a:solidFill>
              <a:schemeClr val="accent2">
                <a:alpha val="20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 smtClean="0"/>
                <a:t>1</a:t>
              </a:r>
              <a:endParaRPr lang="de-DE" sz="1600" dirty="0"/>
            </a:p>
          </p:txBody>
        </p:sp>
        <p:sp>
          <p:nvSpPr>
            <p:cNvPr id="68" name="Rechteck 67"/>
            <p:cNvSpPr/>
            <p:nvPr/>
          </p:nvSpPr>
          <p:spPr>
            <a:xfrm>
              <a:off x="5874628" y="4509120"/>
              <a:ext cx="504056" cy="216024"/>
            </a:xfrm>
            <a:prstGeom prst="rect">
              <a:avLst/>
            </a:prstGeom>
            <a:solidFill>
              <a:schemeClr val="accent2">
                <a:alpha val="20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/>
                <a:t>2</a:t>
              </a:r>
              <a:endParaRPr lang="de-DE" sz="1600" dirty="0"/>
            </a:p>
          </p:txBody>
        </p:sp>
        <p:sp>
          <p:nvSpPr>
            <p:cNvPr id="69" name="Rechteck 68"/>
            <p:cNvSpPr/>
            <p:nvPr/>
          </p:nvSpPr>
          <p:spPr>
            <a:xfrm>
              <a:off x="5874628" y="4797152"/>
              <a:ext cx="504056" cy="216024"/>
            </a:xfrm>
            <a:prstGeom prst="rect">
              <a:avLst/>
            </a:prstGeom>
            <a:solidFill>
              <a:schemeClr val="accent2">
                <a:alpha val="20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/>
                <a:t>3</a:t>
              </a:r>
              <a:endParaRPr lang="de-DE" sz="1600" dirty="0"/>
            </a:p>
          </p:txBody>
        </p:sp>
        <p:sp>
          <p:nvSpPr>
            <p:cNvPr id="70" name="Rechteck 69"/>
            <p:cNvSpPr/>
            <p:nvPr/>
          </p:nvSpPr>
          <p:spPr>
            <a:xfrm>
              <a:off x="5871577" y="5085184"/>
              <a:ext cx="504056" cy="216024"/>
            </a:xfrm>
            <a:prstGeom prst="rect">
              <a:avLst/>
            </a:prstGeom>
            <a:pattFill prst="dkHorz">
              <a:fgClr>
                <a:schemeClr val="accent2"/>
              </a:fgClr>
              <a:bgClr>
                <a:schemeClr val="accent1"/>
              </a:bgClr>
            </a:patt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/>
                <a:t>4</a:t>
              </a:r>
              <a:endParaRPr lang="de-DE" sz="1600" dirty="0"/>
            </a:p>
          </p:txBody>
        </p:sp>
        <p:sp>
          <p:nvSpPr>
            <p:cNvPr id="71" name="Rechteck 70"/>
            <p:cNvSpPr/>
            <p:nvPr/>
          </p:nvSpPr>
          <p:spPr>
            <a:xfrm>
              <a:off x="5869490" y="5373216"/>
              <a:ext cx="504056" cy="21602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/>
                <a:t>5</a:t>
              </a:r>
              <a:endParaRPr lang="de-DE" sz="1600" dirty="0"/>
            </a:p>
          </p:txBody>
        </p:sp>
        <p:sp>
          <p:nvSpPr>
            <p:cNvPr id="72" name="Rechteck 71"/>
            <p:cNvSpPr/>
            <p:nvPr/>
          </p:nvSpPr>
          <p:spPr>
            <a:xfrm>
              <a:off x="5877679" y="5658606"/>
              <a:ext cx="504056" cy="21602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 smtClean="0"/>
                <a:t>6</a:t>
              </a:r>
              <a:endParaRPr lang="de-DE" sz="1600" dirty="0"/>
            </a:p>
          </p:txBody>
        </p:sp>
        <p:sp>
          <p:nvSpPr>
            <p:cNvPr id="73" name="Rechteck 72"/>
            <p:cNvSpPr/>
            <p:nvPr/>
          </p:nvSpPr>
          <p:spPr>
            <a:xfrm>
              <a:off x="5869490" y="5949280"/>
              <a:ext cx="504056" cy="21602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 smtClean="0"/>
                <a:t>7</a:t>
              </a:r>
              <a:endParaRPr lang="de-DE" sz="1600" dirty="0"/>
            </a:p>
          </p:txBody>
        </p:sp>
        <p:sp>
          <p:nvSpPr>
            <p:cNvPr id="202" name="Rechteck 201"/>
            <p:cNvSpPr/>
            <p:nvPr/>
          </p:nvSpPr>
          <p:spPr>
            <a:xfrm>
              <a:off x="5868144" y="6237312"/>
              <a:ext cx="504056" cy="216024"/>
            </a:xfrm>
            <a:prstGeom prst="rect">
              <a:avLst/>
            </a:prstGeom>
            <a:solidFill>
              <a:schemeClr val="accent1">
                <a:alpha val="20000"/>
              </a:schemeClr>
            </a:solidFill>
            <a:ln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/>
                <a:t>8</a:t>
              </a:r>
              <a:endParaRPr lang="de-DE" sz="1600" dirty="0"/>
            </a:p>
          </p:txBody>
        </p:sp>
      </p:grpSp>
      <p:grpSp>
        <p:nvGrpSpPr>
          <p:cNvPr id="87" name="Gruppierung 86"/>
          <p:cNvGrpSpPr/>
          <p:nvPr/>
        </p:nvGrpSpPr>
        <p:grpSpPr>
          <a:xfrm>
            <a:off x="6372200" y="4237111"/>
            <a:ext cx="516642" cy="2216225"/>
            <a:chOff x="6372200" y="4237111"/>
            <a:chExt cx="516642" cy="2216225"/>
          </a:xfrm>
        </p:grpSpPr>
        <p:sp>
          <p:nvSpPr>
            <p:cNvPr id="78" name="Rechteck 77"/>
            <p:cNvSpPr/>
            <p:nvPr/>
          </p:nvSpPr>
          <p:spPr>
            <a:xfrm>
              <a:off x="6381735" y="4237111"/>
              <a:ext cx="504056" cy="216024"/>
            </a:xfrm>
            <a:prstGeom prst="rect">
              <a:avLst/>
            </a:prstGeom>
            <a:solidFill>
              <a:schemeClr val="accent2">
                <a:alpha val="20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 smtClean="0"/>
                <a:t>1</a:t>
              </a:r>
              <a:endParaRPr lang="de-DE" sz="1600" dirty="0"/>
            </a:p>
          </p:txBody>
        </p:sp>
        <p:sp>
          <p:nvSpPr>
            <p:cNvPr id="79" name="Rechteck 78"/>
            <p:cNvSpPr/>
            <p:nvPr/>
          </p:nvSpPr>
          <p:spPr>
            <a:xfrm>
              <a:off x="6381735" y="4509120"/>
              <a:ext cx="504056" cy="216024"/>
            </a:xfrm>
            <a:prstGeom prst="rect">
              <a:avLst/>
            </a:prstGeom>
            <a:solidFill>
              <a:schemeClr val="accent2">
                <a:alpha val="20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/>
                <a:t>2</a:t>
              </a:r>
              <a:endParaRPr lang="de-DE" sz="1600" dirty="0"/>
            </a:p>
          </p:txBody>
        </p:sp>
        <p:sp>
          <p:nvSpPr>
            <p:cNvPr id="80" name="Rechteck 79"/>
            <p:cNvSpPr/>
            <p:nvPr/>
          </p:nvSpPr>
          <p:spPr>
            <a:xfrm>
              <a:off x="6381735" y="4797152"/>
              <a:ext cx="504056" cy="216024"/>
            </a:xfrm>
            <a:prstGeom prst="rect">
              <a:avLst/>
            </a:prstGeom>
            <a:solidFill>
              <a:schemeClr val="accent2">
                <a:alpha val="20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/>
                <a:t>3</a:t>
              </a:r>
              <a:endParaRPr lang="de-DE" sz="1600" dirty="0"/>
            </a:p>
          </p:txBody>
        </p:sp>
        <p:sp>
          <p:nvSpPr>
            <p:cNvPr id="81" name="Rechteck 80"/>
            <p:cNvSpPr/>
            <p:nvPr/>
          </p:nvSpPr>
          <p:spPr>
            <a:xfrm>
              <a:off x="6378684" y="5085184"/>
              <a:ext cx="504056" cy="216024"/>
            </a:xfrm>
            <a:prstGeom prst="rect">
              <a:avLst/>
            </a:prstGeom>
            <a:solidFill>
              <a:schemeClr val="accent1">
                <a:alpha val="20000"/>
              </a:schemeClr>
            </a:solidFill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/>
                <a:t>4</a:t>
              </a:r>
              <a:endParaRPr lang="de-DE" sz="1600" dirty="0"/>
            </a:p>
          </p:txBody>
        </p:sp>
        <p:sp>
          <p:nvSpPr>
            <p:cNvPr id="82" name="Rechteck 81"/>
            <p:cNvSpPr/>
            <p:nvPr/>
          </p:nvSpPr>
          <p:spPr>
            <a:xfrm>
              <a:off x="6376597" y="5373216"/>
              <a:ext cx="504056" cy="216024"/>
            </a:xfrm>
            <a:prstGeom prst="rect">
              <a:avLst/>
            </a:prstGeom>
            <a:ln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/>
                <a:t>5</a:t>
              </a:r>
              <a:endParaRPr lang="de-DE" sz="1600" dirty="0"/>
            </a:p>
          </p:txBody>
        </p:sp>
        <p:sp>
          <p:nvSpPr>
            <p:cNvPr id="83" name="Rechteck 82"/>
            <p:cNvSpPr/>
            <p:nvPr/>
          </p:nvSpPr>
          <p:spPr>
            <a:xfrm>
              <a:off x="6384786" y="5658606"/>
              <a:ext cx="504056" cy="21602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 smtClean="0"/>
                <a:t>6</a:t>
              </a:r>
              <a:endParaRPr lang="de-DE" sz="1600" dirty="0"/>
            </a:p>
          </p:txBody>
        </p:sp>
        <p:sp>
          <p:nvSpPr>
            <p:cNvPr id="84" name="Rechteck 83"/>
            <p:cNvSpPr/>
            <p:nvPr/>
          </p:nvSpPr>
          <p:spPr>
            <a:xfrm>
              <a:off x="6376597" y="5949280"/>
              <a:ext cx="504056" cy="21602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 smtClean="0"/>
                <a:t>7</a:t>
              </a:r>
              <a:endParaRPr lang="de-DE" sz="1600" dirty="0"/>
            </a:p>
          </p:txBody>
        </p:sp>
        <p:sp>
          <p:nvSpPr>
            <p:cNvPr id="203" name="Rechteck 202"/>
            <p:cNvSpPr/>
            <p:nvPr/>
          </p:nvSpPr>
          <p:spPr>
            <a:xfrm>
              <a:off x="6372200" y="6237312"/>
              <a:ext cx="504056" cy="216024"/>
            </a:xfrm>
            <a:prstGeom prst="rect">
              <a:avLst/>
            </a:prstGeom>
            <a:ln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/>
                <a:t>8</a:t>
              </a:r>
              <a:endParaRPr lang="de-DE" sz="1600" dirty="0"/>
            </a:p>
          </p:txBody>
        </p:sp>
      </p:grpSp>
      <p:grpSp>
        <p:nvGrpSpPr>
          <p:cNvPr id="89" name="Gruppierung 88"/>
          <p:cNvGrpSpPr/>
          <p:nvPr/>
        </p:nvGrpSpPr>
        <p:grpSpPr>
          <a:xfrm>
            <a:off x="6870154" y="4237111"/>
            <a:ext cx="522744" cy="2504257"/>
            <a:chOff x="6870154" y="4237111"/>
            <a:chExt cx="522744" cy="2504257"/>
          </a:xfrm>
        </p:grpSpPr>
        <p:sp>
          <p:nvSpPr>
            <p:cNvPr id="115" name="Rechteck 114"/>
            <p:cNvSpPr/>
            <p:nvPr/>
          </p:nvSpPr>
          <p:spPr>
            <a:xfrm>
              <a:off x="6885791" y="4237111"/>
              <a:ext cx="504056" cy="216024"/>
            </a:xfrm>
            <a:prstGeom prst="rect">
              <a:avLst/>
            </a:prstGeom>
            <a:solidFill>
              <a:schemeClr val="accent2">
                <a:alpha val="20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 smtClean="0"/>
                <a:t>1</a:t>
              </a:r>
              <a:endParaRPr lang="de-DE" sz="1600" dirty="0"/>
            </a:p>
          </p:txBody>
        </p:sp>
        <p:sp>
          <p:nvSpPr>
            <p:cNvPr id="116" name="Rechteck 115"/>
            <p:cNvSpPr/>
            <p:nvPr/>
          </p:nvSpPr>
          <p:spPr>
            <a:xfrm>
              <a:off x="6885791" y="4509120"/>
              <a:ext cx="504056" cy="216024"/>
            </a:xfrm>
            <a:prstGeom prst="rect">
              <a:avLst/>
            </a:prstGeom>
            <a:solidFill>
              <a:schemeClr val="accent2">
                <a:alpha val="20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/>
                <a:t>2</a:t>
              </a:r>
              <a:endParaRPr lang="de-DE" sz="1600" dirty="0"/>
            </a:p>
          </p:txBody>
        </p:sp>
        <p:sp>
          <p:nvSpPr>
            <p:cNvPr id="117" name="Rechteck 116"/>
            <p:cNvSpPr/>
            <p:nvPr/>
          </p:nvSpPr>
          <p:spPr>
            <a:xfrm>
              <a:off x="6885791" y="4797152"/>
              <a:ext cx="504056" cy="216024"/>
            </a:xfrm>
            <a:prstGeom prst="rect">
              <a:avLst/>
            </a:prstGeom>
            <a:solidFill>
              <a:schemeClr val="accent2">
                <a:alpha val="20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/>
                <a:t>3</a:t>
              </a:r>
              <a:endParaRPr lang="de-DE" sz="1600" dirty="0"/>
            </a:p>
          </p:txBody>
        </p:sp>
        <p:sp>
          <p:nvSpPr>
            <p:cNvPr id="118" name="Rechteck 117"/>
            <p:cNvSpPr/>
            <p:nvPr/>
          </p:nvSpPr>
          <p:spPr>
            <a:xfrm>
              <a:off x="6882740" y="5085184"/>
              <a:ext cx="504056" cy="216024"/>
            </a:xfrm>
            <a:prstGeom prst="rect">
              <a:avLst/>
            </a:prstGeom>
            <a:solidFill>
              <a:schemeClr val="accent1">
                <a:alpha val="20000"/>
              </a:schemeClr>
            </a:solidFill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/>
                <a:t>4</a:t>
              </a:r>
              <a:endParaRPr lang="de-DE" sz="1600" dirty="0"/>
            </a:p>
          </p:txBody>
        </p:sp>
        <p:sp>
          <p:nvSpPr>
            <p:cNvPr id="119" name="Rechteck 118"/>
            <p:cNvSpPr/>
            <p:nvPr/>
          </p:nvSpPr>
          <p:spPr>
            <a:xfrm>
              <a:off x="6880653" y="5373216"/>
              <a:ext cx="504056" cy="216024"/>
            </a:xfrm>
            <a:prstGeom prst="rect">
              <a:avLst/>
            </a:prstGeom>
            <a:solidFill>
              <a:schemeClr val="accent1">
                <a:alpha val="20000"/>
              </a:schemeClr>
            </a:solidFill>
            <a:ln>
              <a:solidFill>
                <a:srgbClr val="8064A2"/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/>
                <a:t>5</a:t>
              </a:r>
              <a:endParaRPr lang="de-DE" sz="1600" dirty="0"/>
            </a:p>
          </p:txBody>
        </p:sp>
        <p:sp>
          <p:nvSpPr>
            <p:cNvPr id="120" name="Rechteck 119"/>
            <p:cNvSpPr/>
            <p:nvPr/>
          </p:nvSpPr>
          <p:spPr>
            <a:xfrm>
              <a:off x="6888842" y="5658606"/>
              <a:ext cx="504056" cy="216024"/>
            </a:xfrm>
            <a:prstGeom prst="rect">
              <a:avLst/>
            </a:prstGeom>
            <a:pattFill prst="dkHorz">
              <a:fgClr>
                <a:schemeClr val="accent1"/>
              </a:fgClr>
              <a:bgClr>
                <a:schemeClr val="accent4"/>
              </a:bgClr>
            </a:patt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 smtClean="0"/>
                <a:t>6</a:t>
              </a:r>
              <a:endParaRPr lang="de-DE" sz="1600" dirty="0"/>
            </a:p>
          </p:txBody>
        </p:sp>
        <p:sp>
          <p:nvSpPr>
            <p:cNvPr id="121" name="Rechteck 120"/>
            <p:cNvSpPr/>
            <p:nvPr/>
          </p:nvSpPr>
          <p:spPr>
            <a:xfrm>
              <a:off x="6880653" y="5949280"/>
              <a:ext cx="504056" cy="216024"/>
            </a:xfrm>
            <a:prstGeom prst="rect">
              <a:avLst/>
            </a:prstGeom>
            <a:pattFill prst="dkHorz">
              <a:fgClr>
                <a:schemeClr val="accent1"/>
              </a:fgClr>
              <a:bgClr>
                <a:schemeClr val="accent4"/>
              </a:bgClr>
            </a:patt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 smtClean="0"/>
                <a:t>7</a:t>
              </a:r>
              <a:endParaRPr lang="de-DE" sz="1600" dirty="0"/>
            </a:p>
          </p:txBody>
        </p:sp>
        <p:sp>
          <p:nvSpPr>
            <p:cNvPr id="123" name="Rechteck 122"/>
            <p:cNvSpPr/>
            <p:nvPr/>
          </p:nvSpPr>
          <p:spPr>
            <a:xfrm>
              <a:off x="6870154" y="6525344"/>
              <a:ext cx="288032" cy="216024"/>
            </a:xfrm>
            <a:prstGeom prst="rect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 smtClean="0"/>
                <a:t>9</a:t>
              </a:r>
            </a:p>
          </p:txBody>
        </p:sp>
        <p:sp>
          <p:nvSpPr>
            <p:cNvPr id="204" name="Rechteck 203"/>
            <p:cNvSpPr/>
            <p:nvPr/>
          </p:nvSpPr>
          <p:spPr>
            <a:xfrm>
              <a:off x="6876256" y="6237312"/>
              <a:ext cx="504056" cy="216024"/>
            </a:xfrm>
            <a:prstGeom prst="rect">
              <a:avLst/>
            </a:prstGeom>
            <a:pattFill prst="dkHorz">
              <a:fgClr>
                <a:schemeClr val="accent1"/>
              </a:fgClr>
              <a:bgClr>
                <a:schemeClr val="accent4"/>
              </a:bgClr>
            </a:patt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 smtClean="0"/>
                <a:t>8</a:t>
              </a:r>
              <a:endParaRPr lang="de-DE" sz="1600" dirty="0"/>
            </a:p>
          </p:txBody>
        </p:sp>
      </p:grpSp>
      <p:grpSp>
        <p:nvGrpSpPr>
          <p:cNvPr id="90" name="Gruppierung 89"/>
          <p:cNvGrpSpPr/>
          <p:nvPr/>
        </p:nvGrpSpPr>
        <p:grpSpPr>
          <a:xfrm>
            <a:off x="7394286" y="4237111"/>
            <a:ext cx="522744" cy="2504257"/>
            <a:chOff x="7394286" y="4237111"/>
            <a:chExt cx="522744" cy="2504257"/>
          </a:xfrm>
        </p:grpSpPr>
        <p:sp>
          <p:nvSpPr>
            <p:cNvPr id="180" name="Rechteck 179"/>
            <p:cNvSpPr/>
            <p:nvPr/>
          </p:nvSpPr>
          <p:spPr>
            <a:xfrm>
              <a:off x="7409923" y="4237111"/>
              <a:ext cx="504056" cy="216024"/>
            </a:xfrm>
            <a:prstGeom prst="rect">
              <a:avLst/>
            </a:prstGeom>
            <a:solidFill>
              <a:schemeClr val="accent2">
                <a:alpha val="20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 smtClean="0"/>
                <a:t>1</a:t>
              </a:r>
              <a:endParaRPr lang="de-DE" sz="1600" dirty="0"/>
            </a:p>
          </p:txBody>
        </p:sp>
        <p:sp>
          <p:nvSpPr>
            <p:cNvPr id="181" name="Rechteck 180"/>
            <p:cNvSpPr/>
            <p:nvPr/>
          </p:nvSpPr>
          <p:spPr>
            <a:xfrm>
              <a:off x="7409923" y="4509120"/>
              <a:ext cx="504056" cy="216024"/>
            </a:xfrm>
            <a:prstGeom prst="rect">
              <a:avLst/>
            </a:prstGeom>
            <a:solidFill>
              <a:schemeClr val="accent2">
                <a:alpha val="20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/>
                <a:t>2</a:t>
              </a:r>
              <a:endParaRPr lang="de-DE" sz="1600" dirty="0"/>
            </a:p>
          </p:txBody>
        </p:sp>
        <p:sp>
          <p:nvSpPr>
            <p:cNvPr id="182" name="Rechteck 181"/>
            <p:cNvSpPr/>
            <p:nvPr/>
          </p:nvSpPr>
          <p:spPr>
            <a:xfrm>
              <a:off x="7409923" y="4797152"/>
              <a:ext cx="504056" cy="216024"/>
            </a:xfrm>
            <a:prstGeom prst="rect">
              <a:avLst/>
            </a:prstGeom>
            <a:solidFill>
              <a:schemeClr val="accent2">
                <a:alpha val="20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/>
                <a:t>3</a:t>
              </a:r>
              <a:endParaRPr lang="de-DE" sz="1600" dirty="0"/>
            </a:p>
          </p:txBody>
        </p:sp>
        <p:sp>
          <p:nvSpPr>
            <p:cNvPr id="183" name="Rechteck 182"/>
            <p:cNvSpPr/>
            <p:nvPr/>
          </p:nvSpPr>
          <p:spPr>
            <a:xfrm>
              <a:off x="7406872" y="5085184"/>
              <a:ext cx="504056" cy="216024"/>
            </a:xfrm>
            <a:prstGeom prst="rect">
              <a:avLst/>
            </a:prstGeom>
            <a:solidFill>
              <a:schemeClr val="accent1">
                <a:alpha val="20000"/>
              </a:schemeClr>
            </a:solidFill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/>
                <a:t>4</a:t>
              </a:r>
              <a:endParaRPr lang="de-DE" sz="1600" dirty="0"/>
            </a:p>
          </p:txBody>
        </p:sp>
        <p:sp>
          <p:nvSpPr>
            <p:cNvPr id="184" name="Rechteck 183"/>
            <p:cNvSpPr/>
            <p:nvPr/>
          </p:nvSpPr>
          <p:spPr>
            <a:xfrm>
              <a:off x="7404785" y="5373216"/>
              <a:ext cx="504056" cy="216024"/>
            </a:xfrm>
            <a:prstGeom prst="rect">
              <a:avLst/>
            </a:prstGeom>
            <a:solidFill>
              <a:schemeClr val="accent1">
                <a:alpha val="20000"/>
              </a:schemeClr>
            </a:solidFill>
            <a:ln>
              <a:solidFill>
                <a:srgbClr val="8064A2"/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/>
                <a:t>5</a:t>
              </a:r>
              <a:endParaRPr lang="de-DE" sz="1600" dirty="0"/>
            </a:p>
          </p:txBody>
        </p:sp>
        <p:sp>
          <p:nvSpPr>
            <p:cNvPr id="185" name="Rechteck 184"/>
            <p:cNvSpPr/>
            <p:nvPr/>
          </p:nvSpPr>
          <p:spPr>
            <a:xfrm>
              <a:off x="7412974" y="5658606"/>
              <a:ext cx="504056" cy="216024"/>
            </a:xfrm>
            <a:prstGeom prst="rect">
              <a:avLst/>
            </a:prstGeom>
            <a:solidFill>
              <a:schemeClr val="accent4">
                <a:alpha val="2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 smtClean="0"/>
                <a:t>6</a:t>
              </a:r>
              <a:endParaRPr lang="de-DE" sz="1600" dirty="0"/>
            </a:p>
          </p:txBody>
        </p:sp>
        <p:sp>
          <p:nvSpPr>
            <p:cNvPr id="186" name="Rechteck 185"/>
            <p:cNvSpPr/>
            <p:nvPr/>
          </p:nvSpPr>
          <p:spPr>
            <a:xfrm>
              <a:off x="7404785" y="5949280"/>
              <a:ext cx="504056" cy="216024"/>
            </a:xfrm>
            <a:prstGeom prst="rect">
              <a:avLst/>
            </a:prstGeom>
            <a:pattFill prst="dkHorz">
              <a:fgClr>
                <a:schemeClr val="accent1"/>
              </a:fgClr>
              <a:bgClr>
                <a:schemeClr val="accent4"/>
              </a:bgClr>
            </a:patt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 smtClean="0"/>
                <a:t>7</a:t>
              </a:r>
              <a:endParaRPr lang="de-DE" sz="1600" dirty="0"/>
            </a:p>
          </p:txBody>
        </p:sp>
        <p:sp>
          <p:nvSpPr>
            <p:cNvPr id="188" name="Rechteck 187"/>
            <p:cNvSpPr/>
            <p:nvPr/>
          </p:nvSpPr>
          <p:spPr>
            <a:xfrm>
              <a:off x="7394286" y="6525344"/>
              <a:ext cx="288032" cy="216024"/>
            </a:xfrm>
            <a:prstGeom prst="rect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 smtClean="0"/>
                <a:t>9</a:t>
              </a:r>
            </a:p>
          </p:txBody>
        </p:sp>
        <p:sp>
          <p:nvSpPr>
            <p:cNvPr id="205" name="Rechteck 204"/>
            <p:cNvSpPr/>
            <p:nvPr/>
          </p:nvSpPr>
          <p:spPr>
            <a:xfrm>
              <a:off x="7404785" y="6237312"/>
              <a:ext cx="504056" cy="216024"/>
            </a:xfrm>
            <a:prstGeom prst="rect">
              <a:avLst/>
            </a:prstGeom>
            <a:pattFill prst="dkHorz">
              <a:fgClr>
                <a:schemeClr val="accent1"/>
              </a:fgClr>
              <a:bgClr>
                <a:schemeClr val="accent4"/>
              </a:bgClr>
            </a:patt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 smtClean="0"/>
                <a:t>8</a:t>
              </a:r>
              <a:endParaRPr lang="de-DE" sz="1600" dirty="0"/>
            </a:p>
          </p:txBody>
        </p:sp>
      </p:grpSp>
      <p:grpSp>
        <p:nvGrpSpPr>
          <p:cNvPr id="91" name="Gruppierung 90"/>
          <p:cNvGrpSpPr/>
          <p:nvPr/>
        </p:nvGrpSpPr>
        <p:grpSpPr>
          <a:xfrm>
            <a:off x="7917030" y="4237111"/>
            <a:ext cx="522744" cy="2504257"/>
            <a:chOff x="7917030" y="4237111"/>
            <a:chExt cx="522744" cy="2504257"/>
          </a:xfrm>
        </p:grpSpPr>
        <p:sp>
          <p:nvSpPr>
            <p:cNvPr id="191" name="Rechteck 190"/>
            <p:cNvSpPr/>
            <p:nvPr/>
          </p:nvSpPr>
          <p:spPr>
            <a:xfrm>
              <a:off x="7932667" y="4237111"/>
              <a:ext cx="504056" cy="216024"/>
            </a:xfrm>
            <a:prstGeom prst="rect">
              <a:avLst/>
            </a:prstGeom>
            <a:solidFill>
              <a:schemeClr val="accent2">
                <a:alpha val="20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 smtClean="0"/>
                <a:t>1</a:t>
              </a:r>
              <a:endParaRPr lang="de-DE" sz="1600" dirty="0"/>
            </a:p>
          </p:txBody>
        </p:sp>
        <p:sp>
          <p:nvSpPr>
            <p:cNvPr id="192" name="Rechteck 191"/>
            <p:cNvSpPr/>
            <p:nvPr/>
          </p:nvSpPr>
          <p:spPr>
            <a:xfrm>
              <a:off x="7932667" y="4509120"/>
              <a:ext cx="504056" cy="216024"/>
            </a:xfrm>
            <a:prstGeom prst="rect">
              <a:avLst/>
            </a:prstGeom>
            <a:solidFill>
              <a:schemeClr val="accent2">
                <a:alpha val="20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/>
                <a:t>2</a:t>
              </a:r>
              <a:endParaRPr lang="de-DE" sz="1600" dirty="0"/>
            </a:p>
          </p:txBody>
        </p:sp>
        <p:sp>
          <p:nvSpPr>
            <p:cNvPr id="193" name="Rechteck 192"/>
            <p:cNvSpPr/>
            <p:nvPr/>
          </p:nvSpPr>
          <p:spPr>
            <a:xfrm>
              <a:off x="7932667" y="4797152"/>
              <a:ext cx="504056" cy="216024"/>
            </a:xfrm>
            <a:prstGeom prst="rect">
              <a:avLst/>
            </a:prstGeom>
            <a:solidFill>
              <a:schemeClr val="accent2">
                <a:alpha val="20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/>
                <a:t>3</a:t>
              </a:r>
              <a:endParaRPr lang="de-DE" sz="1600" dirty="0"/>
            </a:p>
          </p:txBody>
        </p:sp>
        <p:sp>
          <p:nvSpPr>
            <p:cNvPr id="194" name="Rechteck 193"/>
            <p:cNvSpPr/>
            <p:nvPr/>
          </p:nvSpPr>
          <p:spPr>
            <a:xfrm>
              <a:off x="7929616" y="5085184"/>
              <a:ext cx="504056" cy="216024"/>
            </a:xfrm>
            <a:prstGeom prst="rect">
              <a:avLst/>
            </a:prstGeom>
            <a:solidFill>
              <a:schemeClr val="accent1">
                <a:alpha val="20000"/>
              </a:schemeClr>
            </a:solidFill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/>
                <a:t>4</a:t>
              </a:r>
              <a:endParaRPr lang="de-DE" sz="1600" dirty="0"/>
            </a:p>
          </p:txBody>
        </p:sp>
        <p:sp>
          <p:nvSpPr>
            <p:cNvPr id="195" name="Rechteck 194"/>
            <p:cNvSpPr/>
            <p:nvPr/>
          </p:nvSpPr>
          <p:spPr>
            <a:xfrm>
              <a:off x="7927529" y="5373216"/>
              <a:ext cx="504056" cy="216024"/>
            </a:xfrm>
            <a:prstGeom prst="rect">
              <a:avLst/>
            </a:prstGeom>
            <a:solidFill>
              <a:schemeClr val="accent1">
                <a:alpha val="20000"/>
              </a:schemeClr>
            </a:solidFill>
            <a:ln>
              <a:solidFill>
                <a:srgbClr val="8064A2"/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/>
                <a:t>5</a:t>
              </a:r>
              <a:endParaRPr lang="de-DE" sz="1600" dirty="0"/>
            </a:p>
          </p:txBody>
        </p:sp>
        <p:sp>
          <p:nvSpPr>
            <p:cNvPr id="196" name="Rechteck 195"/>
            <p:cNvSpPr/>
            <p:nvPr/>
          </p:nvSpPr>
          <p:spPr>
            <a:xfrm>
              <a:off x="7935718" y="5658606"/>
              <a:ext cx="504056" cy="216024"/>
            </a:xfrm>
            <a:prstGeom prst="rect">
              <a:avLst/>
            </a:prstGeom>
            <a:solidFill>
              <a:schemeClr val="accent4">
                <a:alpha val="2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 smtClean="0"/>
                <a:t>6</a:t>
              </a:r>
              <a:endParaRPr lang="de-DE" sz="1600" dirty="0"/>
            </a:p>
          </p:txBody>
        </p:sp>
        <p:sp>
          <p:nvSpPr>
            <p:cNvPr id="197" name="Rechteck 196"/>
            <p:cNvSpPr/>
            <p:nvPr/>
          </p:nvSpPr>
          <p:spPr>
            <a:xfrm>
              <a:off x="7927529" y="5949280"/>
              <a:ext cx="504056" cy="216024"/>
            </a:xfrm>
            <a:prstGeom prst="rect">
              <a:avLst/>
            </a:prstGeom>
            <a:solidFill>
              <a:schemeClr val="accent4">
                <a:alpha val="2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 smtClean="0"/>
                <a:t>7</a:t>
              </a:r>
              <a:endParaRPr lang="de-DE" sz="1600" dirty="0"/>
            </a:p>
          </p:txBody>
        </p:sp>
        <p:sp>
          <p:nvSpPr>
            <p:cNvPr id="199" name="Rechteck 198"/>
            <p:cNvSpPr/>
            <p:nvPr/>
          </p:nvSpPr>
          <p:spPr>
            <a:xfrm>
              <a:off x="7917030" y="6525344"/>
              <a:ext cx="288032" cy="216024"/>
            </a:xfrm>
            <a:prstGeom prst="rect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 smtClean="0"/>
                <a:t>9</a:t>
              </a:r>
            </a:p>
          </p:txBody>
        </p:sp>
        <p:sp>
          <p:nvSpPr>
            <p:cNvPr id="206" name="Rechteck 205"/>
            <p:cNvSpPr/>
            <p:nvPr/>
          </p:nvSpPr>
          <p:spPr>
            <a:xfrm>
              <a:off x="7927529" y="6237312"/>
              <a:ext cx="504056" cy="216024"/>
            </a:xfrm>
            <a:prstGeom prst="rect">
              <a:avLst/>
            </a:prstGeom>
            <a:pattFill prst="dkHorz">
              <a:fgClr>
                <a:schemeClr val="accent1"/>
              </a:fgClr>
              <a:bgClr>
                <a:schemeClr val="accent4"/>
              </a:bgClr>
            </a:patt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 smtClean="0"/>
                <a:t>8</a:t>
              </a:r>
              <a:endParaRPr lang="de-DE" sz="1600" dirty="0"/>
            </a:p>
          </p:txBody>
        </p:sp>
      </p:grpSp>
      <p:grpSp>
        <p:nvGrpSpPr>
          <p:cNvPr id="49" name="Gruppierung 48"/>
          <p:cNvGrpSpPr/>
          <p:nvPr/>
        </p:nvGrpSpPr>
        <p:grpSpPr>
          <a:xfrm>
            <a:off x="4868603" y="4237111"/>
            <a:ext cx="507107" cy="1064097"/>
            <a:chOff x="4868603" y="4237111"/>
            <a:chExt cx="507107" cy="1064097"/>
          </a:xfrm>
        </p:grpSpPr>
        <p:sp>
          <p:nvSpPr>
            <p:cNvPr id="55" name="Rechteck 54"/>
            <p:cNvSpPr/>
            <p:nvPr/>
          </p:nvSpPr>
          <p:spPr>
            <a:xfrm>
              <a:off x="4871654" y="4237111"/>
              <a:ext cx="504056" cy="216024"/>
            </a:xfrm>
            <a:prstGeom prst="rect">
              <a:avLst/>
            </a:prstGeom>
            <a:solidFill>
              <a:schemeClr val="accent2">
                <a:alpha val="20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 smtClean="0"/>
                <a:t>1</a:t>
              </a:r>
              <a:endParaRPr lang="de-DE" sz="1600" dirty="0"/>
            </a:p>
          </p:txBody>
        </p:sp>
        <p:sp>
          <p:nvSpPr>
            <p:cNvPr id="56" name="Rechteck 55"/>
            <p:cNvSpPr/>
            <p:nvPr/>
          </p:nvSpPr>
          <p:spPr>
            <a:xfrm>
              <a:off x="4871654" y="4509120"/>
              <a:ext cx="504056" cy="216024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/>
                <a:t>2</a:t>
              </a:r>
              <a:endParaRPr lang="de-DE" sz="1600" dirty="0"/>
            </a:p>
          </p:txBody>
        </p:sp>
        <p:sp>
          <p:nvSpPr>
            <p:cNvPr id="57" name="Rechteck 56"/>
            <p:cNvSpPr/>
            <p:nvPr/>
          </p:nvSpPr>
          <p:spPr>
            <a:xfrm>
              <a:off x="4871654" y="4797152"/>
              <a:ext cx="504056" cy="216024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/>
                <a:t>3</a:t>
              </a:r>
              <a:endParaRPr lang="de-DE" sz="1600" dirty="0"/>
            </a:p>
          </p:txBody>
        </p:sp>
        <p:sp>
          <p:nvSpPr>
            <p:cNvPr id="58" name="Rechteck 57"/>
            <p:cNvSpPr/>
            <p:nvPr/>
          </p:nvSpPr>
          <p:spPr>
            <a:xfrm>
              <a:off x="4868603" y="5085184"/>
              <a:ext cx="504056" cy="216024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/>
                <a:t>4</a:t>
              </a:r>
              <a:endParaRPr lang="de-DE" sz="1600" dirty="0"/>
            </a:p>
          </p:txBody>
        </p:sp>
      </p:grpSp>
      <p:grpSp>
        <p:nvGrpSpPr>
          <p:cNvPr id="47" name="Gruppierung 46"/>
          <p:cNvGrpSpPr/>
          <p:nvPr/>
        </p:nvGrpSpPr>
        <p:grpSpPr>
          <a:xfrm>
            <a:off x="3552370" y="1346971"/>
            <a:ext cx="1245637" cy="1289941"/>
            <a:chOff x="3552370" y="1346971"/>
            <a:chExt cx="1245637" cy="1289941"/>
          </a:xfrm>
        </p:grpSpPr>
        <p:sp>
          <p:nvSpPr>
            <p:cNvPr id="106" name="Rechteck 105"/>
            <p:cNvSpPr/>
            <p:nvPr/>
          </p:nvSpPr>
          <p:spPr>
            <a:xfrm>
              <a:off x="4293951" y="1346971"/>
              <a:ext cx="504056" cy="216024"/>
            </a:xfrm>
            <a:prstGeom prst="rect">
              <a:avLst/>
            </a:prstGeom>
            <a:ln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/>
                <a:t>5</a:t>
              </a:r>
              <a:endParaRPr lang="de-DE" sz="1600" dirty="0"/>
            </a:p>
          </p:txBody>
        </p:sp>
        <p:cxnSp>
          <p:nvCxnSpPr>
            <p:cNvPr id="210" name="Gerade Verbindung mit Pfeil 209"/>
            <p:cNvCxnSpPr/>
            <p:nvPr/>
          </p:nvCxnSpPr>
          <p:spPr>
            <a:xfrm>
              <a:off x="3552370" y="2636912"/>
              <a:ext cx="1215338" cy="0"/>
            </a:xfrm>
            <a:prstGeom prst="straightConnector1">
              <a:avLst/>
            </a:prstGeom>
            <a:ln>
              <a:noFill/>
              <a:headEnd type="arrow"/>
              <a:tailEnd type="arrow"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</p:cxnSp>
      </p:grpSp>
    </p:spTree>
    <p:extLst>
      <p:ext uri="{BB962C8B-B14F-4D97-AF65-F5344CB8AC3E}">
        <p14:creationId xmlns:p14="http://schemas.microsoft.com/office/powerpoint/2010/main" val="38183900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2" grpId="0" animBg="1"/>
      <p:bldP spid="74" grpId="0" animBg="1"/>
      <p:bldP spid="97" grpId="0" animBg="1"/>
      <p:bldP spid="108" grpId="0" animBg="1"/>
      <p:bldP spid="109" grpId="0" animBg="1"/>
      <p:bldP spid="110" grpId="0" animBg="1"/>
      <p:bldP spid="128" grpId="0" animBg="1"/>
      <p:bldP spid="124" grpId="0" animBg="1"/>
      <p:bldP spid="104" grpId="0" animBg="1"/>
      <p:bldP spid="10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On-Demand Service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Parameters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Relevance</a:t>
            </a:r>
            <a:endParaRPr lang="de-DE" dirty="0" smtClean="0"/>
          </a:p>
          <a:p>
            <a:pPr lvl="1"/>
            <a:r>
              <a:rPr lang="de-DE" dirty="0" err="1" smtClean="0"/>
              <a:t>availabilityStartTime</a:t>
            </a:r>
            <a:r>
              <a:rPr lang="de-DE" dirty="0" smtClean="0"/>
              <a:t> </a:t>
            </a:r>
            <a:r>
              <a:rPr lang="de-DE" dirty="0"/>
              <a:t>(wall-</a:t>
            </a:r>
            <a:r>
              <a:rPr lang="de-DE" dirty="0" err="1"/>
              <a:t>clock</a:t>
            </a:r>
            <a:r>
              <a:rPr lang="de-DE" dirty="0" smtClean="0"/>
              <a:t>): all </a:t>
            </a:r>
            <a:r>
              <a:rPr lang="de-DE" dirty="0" err="1" smtClean="0"/>
              <a:t>segments</a:t>
            </a:r>
            <a:r>
              <a:rPr lang="de-DE" dirty="0" smtClean="0"/>
              <a:t> </a:t>
            </a:r>
            <a:r>
              <a:rPr lang="de-DE" dirty="0" err="1" smtClean="0"/>
              <a:t>are</a:t>
            </a:r>
            <a:r>
              <a:rPr lang="de-DE" dirty="0" smtClean="0"/>
              <a:t> </a:t>
            </a:r>
            <a:r>
              <a:rPr lang="de-DE" dirty="0" err="1" smtClean="0"/>
              <a:t>available</a:t>
            </a:r>
            <a:endParaRPr lang="de-DE" dirty="0"/>
          </a:p>
          <a:p>
            <a:pPr lvl="1"/>
            <a:r>
              <a:rPr lang="de-DE" dirty="0" err="1"/>
              <a:t>availabilityEndTime</a:t>
            </a:r>
            <a:r>
              <a:rPr lang="de-DE" dirty="0"/>
              <a:t> (wall-</a:t>
            </a:r>
            <a:r>
              <a:rPr lang="de-DE" dirty="0" err="1"/>
              <a:t>clock</a:t>
            </a:r>
            <a:r>
              <a:rPr lang="de-DE" dirty="0" smtClean="0"/>
              <a:t>): </a:t>
            </a:r>
            <a:r>
              <a:rPr lang="de-DE" dirty="0" err="1" smtClean="0"/>
              <a:t>no</a:t>
            </a:r>
            <a:r>
              <a:rPr lang="de-DE" dirty="0" smtClean="0"/>
              <a:t> </a:t>
            </a:r>
            <a:r>
              <a:rPr lang="de-DE" dirty="0" err="1" smtClean="0"/>
              <a:t>segment</a:t>
            </a:r>
            <a:r>
              <a:rPr lang="de-DE" dirty="0" smtClean="0"/>
              <a:t> </a:t>
            </a:r>
            <a:r>
              <a:rPr lang="de-DE" dirty="0" err="1" smtClean="0"/>
              <a:t>is</a:t>
            </a:r>
            <a:r>
              <a:rPr lang="de-DE" dirty="0" smtClean="0"/>
              <a:t> </a:t>
            </a:r>
            <a:r>
              <a:rPr lang="de-DE" dirty="0" err="1" smtClean="0"/>
              <a:t>available</a:t>
            </a:r>
            <a:r>
              <a:rPr lang="de-DE" dirty="0" smtClean="0"/>
              <a:t> </a:t>
            </a:r>
            <a:r>
              <a:rPr lang="de-DE" dirty="0" err="1" smtClean="0"/>
              <a:t>any</a:t>
            </a:r>
            <a:r>
              <a:rPr lang="de-DE" dirty="0" smtClean="0"/>
              <a:t> </a:t>
            </a:r>
            <a:r>
              <a:rPr lang="de-DE" dirty="0" err="1" smtClean="0"/>
              <a:t>longer</a:t>
            </a:r>
            <a:endParaRPr lang="de-DE" dirty="0"/>
          </a:p>
          <a:p>
            <a:pPr lvl="1"/>
            <a:r>
              <a:rPr lang="de-DE" dirty="0" err="1"/>
              <a:t>mediaPresentationDuration</a:t>
            </a:r>
            <a:r>
              <a:rPr lang="de-DE" dirty="0"/>
              <a:t> (</a:t>
            </a:r>
            <a:r>
              <a:rPr lang="de-DE" dirty="0" err="1"/>
              <a:t>duration</a:t>
            </a:r>
            <a:r>
              <a:rPr lang="de-DE" dirty="0"/>
              <a:t>)</a:t>
            </a:r>
          </a:p>
          <a:p>
            <a:pPr lvl="1"/>
            <a:r>
              <a:rPr lang="de-DE" dirty="0" err="1" smtClean="0">
                <a:solidFill>
                  <a:schemeClr val="bg1">
                    <a:lumMod val="75000"/>
                  </a:schemeClr>
                </a:solidFill>
              </a:rPr>
              <a:t>segmentStartTime</a:t>
            </a:r>
            <a:r>
              <a:rPr lang="de-DE" dirty="0">
                <a:solidFill>
                  <a:schemeClr val="bg1">
                    <a:lumMod val="75000"/>
                  </a:schemeClr>
                </a:solidFill>
              </a:rPr>
              <a:t>(</a:t>
            </a:r>
            <a:r>
              <a:rPr lang="de-DE" dirty="0" err="1">
                <a:solidFill>
                  <a:schemeClr val="bg1">
                    <a:lumMod val="75000"/>
                  </a:schemeClr>
                </a:solidFill>
              </a:rPr>
              <a:t>availabilityStartTime</a:t>
            </a:r>
            <a:r>
              <a:rPr lang="de-DE" dirty="0">
                <a:solidFill>
                  <a:schemeClr val="bg1">
                    <a:lumMod val="75000"/>
                  </a:schemeClr>
                </a:solidFill>
              </a:rPr>
              <a:t>, </a:t>
            </a:r>
            <a:r>
              <a:rPr lang="de-DE" dirty="0" err="1">
                <a:solidFill>
                  <a:schemeClr val="bg1">
                    <a:lumMod val="75000"/>
                  </a:schemeClr>
                </a:solidFill>
              </a:rPr>
              <a:t>PeriodStartTime</a:t>
            </a:r>
            <a:r>
              <a:rPr lang="de-DE" dirty="0">
                <a:solidFill>
                  <a:schemeClr val="bg1">
                    <a:lumMod val="75000"/>
                  </a:schemeClr>
                </a:solidFill>
              </a:rPr>
              <a:t>, </a:t>
            </a:r>
            <a:r>
              <a:rPr lang="de-DE" dirty="0" err="1">
                <a:solidFill>
                  <a:schemeClr val="bg1">
                    <a:lumMod val="75000"/>
                  </a:schemeClr>
                </a:solidFill>
              </a:rPr>
              <a:t>segment_index</a:t>
            </a:r>
            <a:r>
              <a:rPr lang="de-DE" dirty="0">
                <a:solidFill>
                  <a:schemeClr val="bg1">
                    <a:lumMod val="75000"/>
                  </a:schemeClr>
                </a:solidFill>
              </a:rPr>
              <a:t>, </a:t>
            </a:r>
            <a:r>
              <a:rPr lang="de-DE" dirty="0" err="1">
                <a:solidFill>
                  <a:schemeClr val="bg1">
                    <a:lumMod val="75000"/>
                  </a:schemeClr>
                </a:solidFill>
              </a:rPr>
              <a:t>duration</a:t>
            </a:r>
            <a:r>
              <a:rPr lang="de-DE" dirty="0">
                <a:solidFill>
                  <a:schemeClr val="bg1">
                    <a:lumMod val="75000"/>
                  </a:schemeClr>
                </a:solidFill>
              </a:rPr>
              <a:t>) </a:t>
            </a:r>
          </a:p>
        </p:txBody>
      </p:sp>
    </p:spTree>
    <p:extLst>
      <p:ext uri="{BB962C8B-B14F-4D97-AF65-F5344CB8AC3E}">
        <p14:creationId xmlns:p14="http://schemas.microsoft.com/office/powerpoint/2010/main" val="14972815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Observations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Play-</a:t>
            </a:r>
            <a:r>
              <a:rPr lang="de-DE" dirty="0" err="1" smtClean="0"/>
              <a:t>lists</a:t>
            </a:r>
            <a:r>
              <a:rPr lang="de-DE" dirty="0" smtClean="0"/>
              <a:t> do not </a:t>
            </a:r>
            <a:r>
              <a:rPr lang="de-DE" dirty="0" err="1" smtClean="0"/>
              <a:t>use</a:t>
            </a:r>
            <a:r>
              <a:rPr lang="de-DE" dirty="0" smtClean="0"/>
              <a:t> </a:t>
            </a:r>
            <a:r>
              <a:rPr lang="de-DE" dirty="0" err="1" smtClean="0"/>
              <a:t>minimumUpdatePeriod</a:t>
            </a:r>
            <a:endParaRPr lang="de-DE" dirty="0" smtClean="0"/>
          </a:p>
          <a:p>
            <a:r>
              <a:rPr lang="de-DE" dirty="0" err="1" smtClean="0"/>
              <a:t>Availability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any</a:t>
            </a:r>
            <a:r>
              <a:rPr lang="de-DE" dirty="0" smtClean="0"/>
              <a:t> </a:t>
            </a:r>
            <a:r>
              <a:rPr lang="de-DE" dirty="0" err="1" smtClean="0"/>
              <a:t>segments</a:t>
            </a:r>
            <a:r>
              <a:rPr lang="de-DE" dirty="0" smtClean="0"/>
              <a:t> (</a:t>
            </a:r>
            <a:r>
              <a:rPr lang="de-DE" dirty="0" err="1" smtClean="0"/>
              <a:t>media</a:t>
            </a:r>
            <a:r>
              <a:rPr lang="de-DE" dirty="0" smtClean="0"/>
              <a:t> 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initialization</a:t>
            </a:r>
            <a:r>
              <a:rPr lang="de-DE" dirty="0" smtClean="0"/>
              <a:t>) </a:t>
            </a:r>
            <a:r>
              <a:rPr lang="de-DE" dirty="0" err="1" smtClean="0"/>
              <a:t>is</a:t>
            </a:r>
            <a:r>
              <a:rPr lang="de-DE" dirty="0" smtClean="0"/>
              <a:t> </a:t>
            </a:r>
            <a:r>
              <a:rPr lang="de-DE" dirty="0" err="1" smtClean="0"/>
              <a:t>tied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media</a:t>
            </a:r>
            <a:r>
              <a:rPr lang="de-DE" dirty="0" smtClean="0"/>
              <a:t> </a:t>
            </a:r>
            <a:r>
              <a:rPr lang="de-DE" dirty="0" err="1" smtClean="0"/>
              <a:t>timeline</a:t>
            </a:r>
            <a:endParaRPr lang="de-DE" dirty="0" smtClean="0"/>
          </a:p>
          <a:p>
            <a:r>
              <a:rPr lang="de-DE" dirty="0" err="1" smtClean="0"/>
              <a:t>Updating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MPD </a:t>
            </a:r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reasons</a:t>
            </a:r>
            <a:r>
              <a:rPr lang="de-DE" dirty="0" smtClean="0"/>
              <a:t> </a:t>
            </a:r>
            <a:r>
              <a:rPr lang="de-DE" dirty="0" err="1" smtClean="0"/>
              <a:t>other</a:t>
            </a:r>
            <a:r>
              <a:rPr lang="de-DE" dirty="0" smtClean="0"/>
              <a:t> </a:t>
            </a:r>
            <a:r>
              <a:rPr lang="de-DE" dirty="0" err="1" smtClean="0"/>
              <a:t>than</a:t>
            </a:r>
            <a:r>
              <a:rPr lang="de-DE" dirty="0" smtClean="0"/>
              <a:t> </a:t>
            </a:r>
            <a:r>
              <a:rPr lang="de-DE" dirty="0" err="1" smtClean="0"/>
              <a:t>checking</a:t>
            </a:r>
            <a:r>
              <a:rPr lang="de-DE" dirty="0" smtClean="0"/>
              <a:t> </a:t>
            </a:r>
            <a:r>
              <a:rPr lang="de-DE" dirty="0" err="1" smtClean="0"/>
              <a:t>new</a:t>
            </a:r>
            <a:r>
              <a:rPr lang="de-DE" dirty="0" smtClean="0"/>
              <a:t> </a:t>
            </a:r>
            <a:r>
              <a:rPr lang="de-DE" dirty="0" err="1" smtClean="0"/>
              <a:t>availability</a:t>
            </a:r>
            <a:r>
              <a:rPr lang="de-DE" dirty="0" smtClean="0"/>
              <a:t> </a:t>
            </a:r>
            <a:r>
              <a:rPr lang="de-DE" dirty="0" err="1" smtClean="0"/>
              <a:t>is</a:t>
            </a:r>
            <a:r>
              <a:rPr lang="de-DE" dirty="0" smtClean="0"/>
              <a:t> not </a:t>
            </a:r>
            <a:r>
              <a:rPr lang="de-DE" dirty="0" err="1" smtClean="0"/>
              <a:t>foreseen</a:t>
            </a:r>
            <a:endParaRPr lang="de-DE" dirty="0" smtClean="0"/>
          </a:p>
          <a:p>
            <a:r>
              <a:rPr lang="de-DE" dirty="0" smtClean="0"/>
              <a:t>The MPD </a:t>
            </a:r>
            <a:r>
              <a:rPr lang="de-DE" dirty="0" err="1" smtClean="0"/>
              <a:t>does</a:t>
            </a:r>
            <a:r>
              <a:rPr lang="de-DE" dirty="0" smtClean="0"/>
              <a:t> not </a:t>
            </a:r>
            <a:r>
              <a:rPr lang="de-DE" dirty="0" err="1" smtClean="0"/>
              <a:t>have</a:t>
            </a:r>
            <a:r>
              <a:rPr lang="de-DE" dirty="0" smtClean="0"/>
              <a:t> </a:t>
            </a:r>
            <a:r>
              <a:rPr lang="de-DE" dirty="0" err="1" smtClean="0"/>
              <a:t>any</a:t>
            </a:r>
            <a:r>
              <a:rPr lang="de-DE" dirty="0" smtClean="0"/>
              <a:t> </a:t>
            </a:r>
            <a:r>
              <a:rPr lang="de-DE" dirty="0" err="1" smtClean="0"/>
              <a:t>PublishTime</a:t>
            </a:r>
            <a:endParaRPr lang="de-DE" dirty="0" smtClean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192045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409</Words>
  <Application>Microsoft Macintosh PowerPoint</Application>
  <PresentationFormat>Bildschirmpräsentation (4:3)</PresentationFormat>
  <Paragraphs>253</Paragraphs>
  <Slides>8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8</vt:i4>
      </vt:variant>
    </vt:vector>
  </HeadingPairs>
  <TitlesOfParts>
    <vt:vector size="9" baseType="lpstr">
      <vt:lpstr>Office-Design</vt:lpstr>
      <vt:lpstr>Timing in DASH</vt:lpstr>
      <vt:lpstr>Parameters</vt:lpstr>
      <vt:lpstr>Play-Lists</vt:lpstr>
      <vt:lpstr>PowerPoint-Präsentation</vt:lpstr>
      <vt:lpstr>Templates</vt:lpstr>
      <vt:lpstr>PowerPoint-Präsentation</vt:lpstr>
      <vt:lpstr>On-Demand Service</vt:lpstr>
      <vt:lpstr>Observations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Thomas Stockhammer</dc:creator>
  <cp:lastModifiedBy>Thomas Stockhammer</cp:lastModifiedBy>
  <cp:revision>41</cp:revision>
  <dcterms:created xsi:type="dcterms:W3CDTF">2011-01-09T22:57:19Z</dcterms:created>
  <dcterms:modified xsi:type="dcterms:W3CDTF">2011-01-12T01:53:17Z</dcterms:modified>
</cp:coreProperties>
</file>