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4"/>
  </p:sldMasterIdLst>
  <p:notesMasterIdLst>
    <p:notesMasterId r:id="rId21"/>
  </p:notesMasterIdLst>
  <p:handoutMasterIdLst>
    <p:handoutMasterId r:id="rId22"/>
  </p:handoutMasterIdLst>
  <p:sldIdLst>
    <p:sldId id="754" r:id="rId5"/>
    <p:sldId id="666" r:id="rId6"/>
    <p:sldId id="965" r:id="rId7"/>
    <p:sldId id="1160" r:id="rId8"/>
    <p:sldId id="1165" r:id="rId9"/>
    <p:sldId id="1166" r:id="rId10"/>
    <p:sldId id="1167" r:id="rId11"/>
    <p:sldId id="1168" r:id="rId12"/>
    <p:sldId id="1169" r:id="rId13"/>
    <p:sldId id="1171" r:id="rId14"/>
    <p:sldId id="1170" r:id="rId15"/>
    <p:sldId id="1172" r:id="rId16"/>
    <p:sldId id="1173" r:id="rId17"/>
    <p:sldId id="1162" r:id="rId18"/>
    <p:sldId id="957" r:id="rId19"/>
    <p:sldId id="1161" r:id="rId20"/>
  </p:sldIdLst>
  <p:sldSz cx="12192000" cy="6858000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5050"/>
    <a:srgbClr val="FF0000"/>
    <a:srgbClr val="FF0066"/>
    <a:srgbClr val="0000CC"/>
    <a:srgbClr val="008000"/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66" autoAdjust="0"/>
    <p:restoredTop sz="96301" autoAdjust="0"/>
  </p:normalViewPr>
  <p:slideViewPr>
    <p:cSldViewPr>
      <p:cViewPr>
        <p:scale>
          <a:sx n="113" d="100"/>
          <a:sy n="113" d="100"/>
        </p:scale>
        <p:origin x="688" y="3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942E0C60-F9EA-43EE-8DE2-0069E347D9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BAFFB7-EAC8-4BFD-844A-63E679AEBDF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noProof="1"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BCF5B17-4830-4C7F-A8AA-211C005C151D}" type="datetimeFigureOut">
              <a:rPr lang="en-GB" altLang="zh-CN"/>
              <a:pPr>
                <a:defRPr/>
              </a:pPr>
              <a:t>25/07/2025</a:t>
            </a:fld>
            <a:endParaRPr lang="en-GB" altLang="zh-CN">
              <a:ea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A80DDDF-ABAD-4202-88D5-F328094A148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A1673CF-3DE0-4EA5-876F-780C3086875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EC3C98-4E01-4AB0-BB4A-862D8801696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38475738-28F4-43DE-8467-9B98F9AAFD9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B6E9B060-7C74-4DAD-B7D7-1777394F510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15FE2DAD-211B-455D-83F4-6E967B6DBA2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e l'image des diapositives 1">
            <a:extLst>
              <a:ext uri="{FF2B5EF4-FFF2-40B4-BE49-F238E27FC236}">
                <a16:creationId xmlns:a16="http://schemas.microsoft.com/office/drawing/2014/main" id="{CFCAC7EB-17FE-4881-8008-5E4432EFBCD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123" name="Espace réservé des commentaires 2">
            <a:extLst>
              <a:ext uri="{FF2B5EF4-FFF2-40B4-BE49-F238E27FC236}">
                <a16:creationId xmlns:a16="http://schemas.microsoft.com/office/drawing/2014/main" id="{9AD38E5C-9BD7-4E56-8462-50813BF0C68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AC1213FA-1ED6-4A83-84AF-14BED565469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02F7A7CB-CF14-4274-8BA5-E7AB7676A44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7152E-7AB7-ECB0-8A16-71B0123EB5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9AA8936-F859-2A45-AA1B-98F3896323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17ABCC8-206C-9FE2-B011-8BCE7E92C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787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326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3FB3270-CDFF-4B62-A2F4-0FA4F57E7B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7DB6F-BF50-4CD8-B25B-FEBCEB2F971B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899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E51BFC-52D4-4126-8015-AA3B975F13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27AA3-4867-4680-BDF1-A24CE4C0227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534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B60004-3519-4CA0-AE86-CF1C09B588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0A104-DF17-4451-B9DB-7A55F82D954C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8082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202CA36-3532-4CFE-A72B-AA53F62F1A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9FD42-5907-4F80-B10A-571E096BB1E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3321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4FB9DA2-4089-410C-B3A8-187DB10B1F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1CA7C-700C-479C-A594-2F0245A5E011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4871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1868B9B-B0F3-4B34-A5C2-891061D12A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B4A84-F39C-4D7E-B781-F8C17DC5065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296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9BAD160-7E56-49D9-8B0E-7EC8D93F49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7B4CF-D590-4433-8B48-114BF651C866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8479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0889DB9-9EC0-4329-A4DA-70C1A08111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499AA-EA98-4C8D-A559-A1CB0F23559B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3379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A89DF56-80FE-48C4-A42B-791A891126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165A9-4C75-408F-8EE7-B5199D1273F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7259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8804DCC-B882-4E47-B45B-97450985E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ACFB4-4B69-4B53-958D-89BE21435D4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8077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04B136-00DF-46DC-A11C-698F07F51A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0786A-52DE-4DD9-8133-B1E0068B13A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03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>
            <a:extLst>
              <a:ext uri="{FF2B5EF4-FFF2-40B4-BE49-F238E27FC236}">
                <a16:creationId xmlns:a16="http://schemas.microsoft.com/office/drawing/2014/main" id="{9B2A11FC-0674-4233-9DCC-353A16051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>
            <a:extLst>
              <a:ext uri="{FF2B5EF4-FFF2-40B4-BE49-F238E27FC236}">
                <a16:creationId xmlns:a16="http://schemas.microsoft.com/office/drawing/2014/main" id="{A8585C2E-2876-4080-9EB1-285260961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0CDEDABD-D204-40FC-9582-9D34912674D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DAD5B909-739B-434B-9F72-60F205E0882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 Click to edit Master text styles</a:t>
            </a:r>
          </a:p>
          <a:p>
            <a:pPr lvl="1"/>
            <a:r>
              <a:rPr lang="en-US" altLang="fr-FR" dirty="0"/>
              <a:t>Second level</a:t>
            </a:r>
          </a:p>
          <a:p>
            <a:pPr lvl="2"/>
            <a:r>
              <a:rPr lang="en-US" altLang="fr-FR" dirty="0"/>
              <a:t>Third level</a:t>
            </a:r>
          </a:p>
          <a:p>
            <a:pPr lvl="3"/>
            <a:r>
              <a:rPr lang="en-US" altLang="fr-FR" dirty="0"/>
              <a:t>Fourth level</a:t>
            </a:r>
          </a:p>
          <a:p>
            <a:pPr lvl="4"/>
            <a:r>
              <a:rPr lang="en-US" altLang="fr-FR" dirty="0"/>
              <a:t>Fifth level</a:t>
            </a:r>
            <a:endParaRPr lang="en-GB" altLang="ja-JP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9F3F9E8-EBE4-468B-A77E-7AB251B37C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61B6BEC-28D2-48A5-AD3F-23318C8A768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E33A9B9D-81DA-4A21-BABB-795C1402F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2025 Release 20 planning</a:t>
            </a:r>
          </a:p>
        </p:txBody>
      </p:sp>
      <p:sp>
        <p:nvSpPr>
          <p:cNvPr id="1032" name="Slide Number Placeholder 4">
            <a:extLst>
              <a:ext uri="{FF2B5EF4-FFF2-40B4-BE49-F238E27FC236}">
                <a16:creationId xmlns:a16="http://schemas.microsoft.com/office/drawing/2014/main" id="{3FAEDB9B-7683-4BFD-B231-15024374133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7484CD1A-04A9-4656-8FDB-99D4EE54E01C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1033" name="Picture 6">
            <a:extLst>
              <a:ext uri="{FF2B5EF4-FFF2-40B4-BE49-F238E27FC236}">
                <a16:creationId xmlns:a16="http://schemas.microsoft.com/office/drawing/2014/main" id="{B39ED557-D1BF-42C2-A242-F6F298E29A7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050" y="112713"/>
            <a:ext cx="1493838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F0A0BED3-FDF3-4EB3-93D9-119751D0A0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714624"/>
            <a:ext cx="7772400" cy="2304256"/>
          </a:xfrm>
        </p:spPr>
        <p:txBody>
          <a:bodyPr/>
          <a:lstStyle/>
          <a:p>
            <a:r>
              <a:rPr lang="en-US" altLang="fr-FR" sz="4800" dirty="0"/>
              <a:t>3GPP SA4 </a:t>
            </a:r>
            <a:br>
              <a:rPr lang="en-US" altLang="fr-FR" sz="4800" dirty="0"/>
            </a:br>
            <a:r>
              <a:rPr lang="en-US" altLang="fr-FR" sz="4800" dirty="0"/>
              <a:t>planning of Release 20 </a:t>
            </a:r>
            <a:br>
              <a:rPr lang="en-US" altLang="fr-FR" sz="4800" dirty="0"/>
            </a:br>
            <a:r>
              <a:rPr lang="en-US" altLang="fr-FR" sz="4800" dirty="0"/>
              <a:t>5G Advanced and 6G</a:t>
            </a:r>
            <a:endParaRPr lang="en-GB" altLang="fr-FR" sz="4800" dirty="0"/>
          </a:p>
        </p:txBody>
      </p:sp>
      <p:sp>
        <p:nvSpPr>
          <p:cNvPr id="4099" name="Sous-titre 2">
            <a:extLst>
              <a:ext uri="{FF2B5EF4-FFF2-40B4-BE49-F238E27FC236}">
                <a16:creationId xmlns:a16="http://schemas.microsoft.com/office/drawing/2014/main" id="{E2B8BF52-CCCC-4ED5-B54E-236442570AB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895600" y="4509120"/>
            <a:ext cx="6400800" cy="1512268"/>
          </a:xfrm>
        </p:spPr>
        <p:txBody>
          <a:bodyPr/>
          <a:lstStyle/>
          <a:p>
            <a:r>
              <a:rPr lang="en-US" altLang="ja-JP" sz="1800" dirty="0">
                <a:ea typeface="ＭＳ Ｐゴシック" panose="020B0600070205080204" pitchFamily="34" charset="-128"/>
              </a:rPr>
              <a:t>Gilles Teniou</a:t>
            </a:r>
          </a:p>
          <a:p>
            <a:r>
              <a:rPr lang="en-US" altLang="ja-JP" sz="1800" dirty="0">
                <a:ea typeface="ＭＳ Ｐゴシック" panose="020B0600070205080204" pitchFamily="34" charset="-128"/>
              </a:rPr>
              <a:t>3GPP SA WG4 </a:t>
            </a:r>
            <a:r>
              <a:rPr lang="fr-FR" altLang="ja-JP" sz="1800" dirty="0">
                <a:ea typeface="ＭＳ Ｐゴシック" panose="020B0600070205080204" pitchFamily="34" charset="-128"/>
              </a:rPr>
              <a:t>Chair</a:t>
            </a:r>
          </a:p>
          <a:p>
            <a:endParaRPr lang="fr-FR" altLang="ja-JP" sz="1800" dirty="0">
              <a:ea typeface="ＭＳ Ｐゴシック" panose="020B0600070205080204" pitchFamily="34" charset="-128"/>
            </a:endParaRPr>
          </a:p>
          <a:p>
            <a:r>
              <a:rPr lang="fr-FR" altLang="ja-JP" sz="1800" dirty="0" err="1">
                <a:ea typeface="ＭＳ Ｐゴシック" panose="020B0600070205080204" pitchFamily="34" charset="-128"/>
              </a:rPr>
              <a:t>Jaeyeon</a:t>
            </a:r>
            <a:r>
              <a:rPr lang="fr-FR" altLang="ja-JP" sz="1800" dirty="0">
                <a:ea typeface="ＭＳ Ｐゴシック" panose="020B0600070205080204" pitchFamily="34" charset="-128"/>
              </a:rPr>
              <a:t> Song and Mary-Luc </a:t>
            </a:r>
            <a:r>
              <a:rPr lang="fr-FR" altLang="ja-JP" sz="1800" dirty="0" err="1">
                <a:ea typeface="ＭＳ Ｐゴシック" panose="020B0600070205080204" pitchFamily="34" charset="-128"/>
              </a:rPr>
              <a:t>Champel</a:t>
            </a:r>
            <a:endParaRPr lang="fr-FR" altLang="ja-JP" sz="1800" dirty="0">
              <a:ea typeface="ＭＳ Ｐゴシック" panose="020B0600070205080204" pitchFamily="34" charset="-128"/>
            </a:endParaRPr>
          </a:p>
          <a:p>
            <a:r>
              <a:rPr lang="fr-FR" altLang="ja-JP" sz="1800" dirty="0">
                <a:ea typeface="ＭＳ Ｐゴシック" panose="020B0600070205080204" pitchFamily="34" charset="-128"/>
              </a:rPr>
              <a:t>3GPP SA WG4 Vice-chairs</a:t>
            </a:r>
            <a:endParaRPr lang="en-US" altLang="ja-JP" sz="1800" dirty="0">
              <a:ea typeface="ＭＳ Ｐゴシック" panose="020B0600070205080204" pitchFamily="34" charset="-128"/>
            </a:endParaRPr>
          </a:p>
        </p:txBody>
      </p:sp>
      <p:sp>
        <p:nvSpPr>
          <p:cNvPr id="4100" name="Espace réservé du numéro de diapositive 3">
            <a:extLst>
              <a:ext uri="{FF2B5EF4-FFF2-40B4-BE49-F238E27FC236}">
                <a16:creationId xmlns:a16="http://schemas.microsoft.com/office/drawing/2014/main" id="{FC551E2E-3264-44FC-96EE-2E810E43DA7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9735A3-A95B-4793-8FE8-545B96E3A1BA}" type="slidenum">
              <a:rPr lang="en-GB" altLang="fr-FR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GB" altLang="fr-FR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101" name="Rectangle 11">
            <a:extLst>
              <a:ext uri="{FF2B5EF4-FFF2-40B4-BE49-F238E27FC236}">
                <a16:creationId xmlns:a16="http://schemas.microsoft.com/office/drawing/2014/main" id="{4AF3888A-B95B-427A-9E4E-8839B5860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24" y="317500"/>
            <a:ext cx="4866656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fr-FR" sz="2000" dirty="0"/>
              <a:t>3GPP TSG SA4#133-e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fr-FR" sz="2000" dirty="0"/>
              <a:t>Online, 18-25 July 2025</a:t>
            </a:r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1338C2B1-EB75-4755-B36A-75B10A01D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8408" y="1052736"/>
            <a:ext cx="2277542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sv-SE" altLang="fr-FR" sz="2000" b="1" dirty="0"/>
              <a:t>S4-251578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DBD63-B878-F911-0778-09D857CC1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7DE0B39-178D-3DB2-E4BC-704FA5F7F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of the Rel-20 candidates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ED0414-F777-0F73-812C-1DEF2237FF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9FD42-5907-4F80-B10A-571E096BB1EE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3D39E95B-BD83-8D10-104E-1F8104195D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996187"/>
              </p:ext>
            </p:extLst>
          </p:nvPr>
        </p:nvGraphicFramePr>
        <p:xfrm>
          <a:off x="263352" y="1196752"/>
          <a:ext cx="11665295" cy="494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3059">
                  <a:extLst>
                    <a:ext uri="{9D8B030D-6E8A-4147-A177-3AD203B41FA5}">
                      <a16:colId xmlns:a16="http://schemas.microsoft.com/office/drawing/2014/main" val="128150798"/>
                    </a:ext>
                  </a:extLst>
                </a:gridCol>
                <a:gridCol w="1267341">
                  <a:extLst>
                    <a:ext uri="{9D8B030D-6E8A-4147-A177-3AD203B41FA5}">
                      <a16:colId xmlns:a16="http://schemas.microsoft.com/office/drawing/2014/main" val="2261781661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623191246"/>
                    </a:ext>
                  </a:extLst>
                </a:gridCol>
                <a:gridCol w="3312368">
                  <a:extLst>
                    <a:ext uri="{9D8B030D-6E8A-4147-A177-3AD203B41FA5}">
                      <a16:colId xmlns:a16="http://schemas.microsoft.com/office/drawing/2014/main" val="461143913"/>
                    </a:ext>
                  </a:extLst>
                </a:gridCol>
                <a:gridCol w="2232247">
                  <a:extLst>
                    <a:ext uri="{9D8B030D-6E8A-4147-A177-3AD203B41FA5}">
                      <a16:colId xmlns:a16="http://schemas.microsoft.com/office/drawing/2014/main" val="2867717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Topic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5GA/6G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Candidate SWG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Comments from SA4 leadership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SA4 decision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692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FS_AVATAR_Ph2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RTC (VIDEO aspects)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Needs completion of </a:t>
                      </a:r>
                      <a:r>
                        <a:rPr lang="en-US" dirty="0" err="1"/>
                        <a:t>AvCall</a:t>
                      </a:r>
                      <a:r>
                        <a:rPr lang="en-US" dirty="0"/>
                        <a:t>-MED, 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candidate for Package 2</a:t>
                      </a:r>
                      <a:r>
                        <a:rPr lang="en-US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27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HAPMIME-MED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 consensus (several concerns) on normative work. If turned into a study, needs to redefine the objectives. 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For further consideration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64678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FSQ4RTC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Good support, questions raised resolved, good to go in 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package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9416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FS_DCTC_eQOS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Good support, also converged to address comments. Ready to go in 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package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9983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FS_AVFOPS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VIDEO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Good support, also converged to address comments. Ready to go in 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package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77899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7127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FF4B2-00A0-406E-1517-CE3AC5B0A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835A9B0-687A-52D7-F819-59F41413F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of the Rel-20 candidates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0DCA0A6-B98F-0684-D308-17CE0DE220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9FD42-5907-4F80-B10A-571E096BB1EE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6E1EFCD0-D067-D99B-865D-3DAB87A44B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370883"/>
              </p:ext>
            </p:extLst>
          </p:nvPr>
        </p:nvGraphicFramePr>
        <p:xfrm>
          <a:off x="335360" y="1279536"/>
          <a:ext cx="1166529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3059">
                  <a:extLst>
                    <a:ext uri="{9D8B030D-6E8A-4147-A177-3AD203B41FA5}">
                      <a16:colId xmlns:a16="http://schemas.microsoft.com/office/drawing/2014/main" val="128150798"/>
                    </a:ext>
                  </a:extLst>
                </a:gridCol>
                <a:gridCol w="1316951">
                  <a:extLst>
                    <a:ext uri="{9D8B030D-6E8A-4147-A177-3AD203B41FA5}">
                      <a16:colId xmlns:a16="http://schemas.microsoft.com/office/drawing/2014/main" val="226178166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623191246"/>
                    </a:ext>
                  </a:extLst>
                </a:gridCol>
                <a:gridCol w="4098050">
                  <a:extLst>
                    <a:ext uri="{9D8B030D-6E8A-4147-A177-3AD203B41FA5}">
                      <a16:colId xmlns:a16="http://schemas.microsoft.com/office/drawing/2014/main" val="461143913"/>
                    </a:ext>
                  </a:extLst>
                </a:gridCol>
                <a:gridCol w="2333059">
                  <a:extLst>
                    <a:ext uri="{9D8B030D-6E8A-4147-A177-3AD203B41FA5}">
                      <a16:colId xmlns:a16="http://schemas.microsoft.com/office/drawing/2014/main" val="2867717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Topic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5GA/6G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Candidate SWG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Comments from SA4 leadership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SA4 decision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692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FS_AIF-MED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VIDEO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Could well be package 1 depending on wider support (</a:t>
                      </a:r>
                      <a:r>
                        <a:rPr lang="en-US" dirty="0" err="1"/>
                        <a:t>eg</a:t>
                      </a:r>
                      <a:r>
                        <a:rPr lang="en-US" dirty="0"/>
                        <a:t> operators, service providers?). 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Candidate for Package 2 </a:t>
                      </a:r>
                      <a:r>
                        <a:rPr lang="en-US" dirty="0"/>
                        <a:t>otherwise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116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FS_AMD_Ph2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Not enough supporters per WT.  Some topics as follow up of FS_AMD. 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Package 2 candidate.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7053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FS_Qstream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Not enough supporters. No concern raised on the objectives. 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Package 2 candidate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3371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FS_6G_MED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MBS (&amp;VIDEO,&amp;RTC)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Dependency with SA2, by November would get more visibility on the WT. 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Package 2 candidate</a:t>
                      </a:r>
                      <a:r>
                        <a:rPr lang="en-US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04575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FS_3DGS_6G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VIDEO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Good support, also converged to address comments. Ready to go in 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package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1622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5797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3F4EE-8070-A62F-11D8-AA86BAB30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67832A3-4835-F40D-A0B6-E916268779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1463064" cy="470912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 It is proposed to agree on the following topics constituting the Package 1</a:t>
            </a:r>
          </a:p>
          <a:p>
            <a:pPr lvl="1"/>
            <a:r>
              <a:rPr lang="en-US" dirty="0"/>
              <a:t>FS_AVFOPS_MED</a:t>
            </a:r>
          </a:p>
          <a:p>
            <a:pPr lvl="1"/>
            <a:r>
              <a:rPr lang="en-US" dirty="0"/>
              <a:t>FS_3DGS_6G_MED</a:t>
            </a:r>
          </a:p>
          <a:p>
            <a:pPr lvl="1"/>
            <a:r>
              <a:rPr lang="en-US" dirty="0"/>
              <a:t>FS_Q4RTC_MED</a:t>
            </a:r>
          </a:p>
          <a:p>
            <a:pPr lvl="1"/>
            <a:r>
              <a:rPr lang="en-US" dirty="0" err="1"/>
              <a:t>FS_DCTC_eQOS_MED</a:t>
            </a:r>
            <a:endParaRPr lang="en-US" dirty="0"/>
          </a:p>
          <a:p>
            <a:r>
              <a:rPr lang="en-US" dirty="0"/>
              <a:t> It is proposed to endorse the following topics constituting candidates for the Package 2</a:t>
            </a:r>
          </a:p>
          <a:p>
            <a:pPr lvl="1"/>
            <a:r>
              <a:rPr lang="en-US" dirty="0"/>
              <a:t>FS_AMD_Ph2_MED</a:t>
            </a:r>
          </a:p>
          <a:p>
            <a:pPr lvl="1"/>
            <a:r>
              <a:rPr lang="en-US" dirty="0"/>
              <a:t>FS_AVATAR_Ph2_MED</a:t>
            </a:r>
          </a:p>
          <a:p>
            <a:pPr lvl="1"/>
            <a:r>
              <a:rPr lang="en-US" dirty="0"/>
              <a:t>FS_Qstream_6G_MED</a:t>
            </a:r>
          </a:p>
          <a:p>
            <a:pPr lvl="1"/>
            <a:r>
              <a:rPr lang="en-US" dirty="0"/>
              <a:t>FS_AIF_MED</a:t>
            </a:r>
          </a:p>
          <a:p>
            <a:pPr lvl="1"/>
            <a:r>
              <a:rPr lang="en-US" dirty="0"/>
              <a:t>FS_6G_MED</a:t>
            </a:r>
          </a:p>
          <a:p>
            <a:r>
              <a:rPr lang="en-US" dirty="0"/>
              <a:t> It is proposed to note the following topic and invite for further consideration</a:t>
            </a:r>
          </a:p>
          <a:p>
            <a:pPr lvl="1"/>
            <a:r>
              <a:rPr lang="en-US" dirty="0"/>
              <a:t>HAPMIME-MED</a:t>
            </a:r>
          </a:p>
          <a:p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5C3A07B-1415-0AD3-0044-D168CB005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40056DB-DB81-C259-027E-ADD6CD0DB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9FD42-5907-4F80-B10A-571E096BB1EE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7656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A18F26-A1DD-E8F7-443D-6D0D7BA27A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D1ABA1F-1043-9836-DF97-AD01EE2125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1463064" cy="4709120"/>
          </a:xfrm>
        </p:spPr>
        <p:txBody>
          <a:bodyPr>
            <a:normAutofit/>
          </a:bodyPr>
          <a:lstStyle/>
          <a:p>
            <a:r>
              <a:rPr lang="en-US" dirty="0"/>
              <a:t> It is proposed to agree on the way forward for the definition of Package 2 as defined on slide 4 (dedicated slot during SA4#134 in November).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8F2EE2F-756E-B0F5-1D1A-D48675064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 on the package 2 definition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D25F95F-B028-F54B-B6F2-0A864E1354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9FD42-5907-4F80-B10A-571E096BB1EE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154602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A76112-51A1-DC7E-92E5-2A5F49402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2">
            <a:extLst>
              <a:ext uri="{FF2B5EF4-FFF2-40B4-BE49-F238E27FC236}">
                <a16:creationId xmlns:a16="http://schemas.microsoft.com/office/drawing/2014/main" id="{26948F98-0A93-2B06-B796-378272FCB2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274638"/>
            <a:ext cx="9112250" cy="778098"/>
          </a:xfrm>
        </p:spPr>
        <p:txBody>
          <a:bodyPr/>
          <a:lstStyle/>
          <a:p>
            <a:r>
              <a:rPr lang="en-US" altLang="en-US" dirty="0"/>
              <a:t>Proposed consequent SA4 workplan</a:t>
            </a: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3321FA53-538D-3959-7440-7887F50A4C6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E6F9D2-43F0-41DF-8AED-7F49F1FF9D56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4810AF6-F19A-9F3A-90C6-4A23CE0E568C}"/>
              </a:ext>
            </a:extLst>
          </p:cNvPr>
          <p:cNvSpPr txBox="1"/>
          <p:nvPr/>
        </p:nvSpPr>
        <p:spPr>
          <a:xfrm>
            <a:off x="6816080" y="6444862"/>
            <a:ext cx="3989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A third package is expected in 2026, details TBD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50AC0CE-F998-0CD1-5D04-E4D9A89973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908720"/>
            <a:ext cx="10814992" cy="588871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7A4C85E-C95B-AB5B-5003-A7E9C28599CA}"/>
              </a:ext>
            </a:extLst>
          </p:cNvPr>
          <p:cNvSpPr txBox="1"/>
          <p:nvPr/>
        </p:nvSpPr>
        <p:spPr>
          <a:xfrm>
            <a:off x="3048000" y="3308712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It is proposed to agree on the following topics constituting the Package 1</a:t>
            </a:r>
          </a:p>
        </p:txBody>
      </p:sp>
    </p:spTree>
    <p:extLst>
      <p:ext uri="{BB962C8B-B14F-4D97-AF65-F5344CB8AC3E}">
        <p14:creationId xmlns:p14="http://schemas.microsoft.com/office/powerpoint/2010/main" val="30398672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1">
            <a:extLst>
              <a:ext uri="{FF2B5EF4-FFF2-40B4-BE49-F238E27FC236}">
                <a16:creationId xmlns:a16="http://schemas.microsoft.com/office/drawing/2014/main" id="{AC9D993A-7F68-4366-9315-34C3DFAEF2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Tx/>
              <a:buNone/>
            </a:pPr>
            <a:endParaRPr lang="en-US" altLang="en-US" sz="3200" dirty="0"/>
          </a:p>
          <a:p>
            <a:pPr marL="0" indent="0" algn="ctr">
              <a:buFontTx/>
              <a:buNone/>
            </a:pPr>
            <a:endParaRPr lang="en-US" altLang="en-US" sz="3200" dirty="0"/>
          </a:p>
          <a:p>
            <a:pPr marL="0" indent="0" algn="ctr">
              <a:buFontTx/>
              <a:buNone/>
            </a:pPr>
            <a:r>
              <a:rPr lang="en-US" altLang="en-US" sz="4400" dirty="0"/>
              <a:t>Thank you!</a:t>
            </a:r>
          </a:p>
        </p:txBody>
      </p:sp>
      <p:sp>
        <p:nvSpPr>
          <p:cNvPr id="18435" name="Slide Number Placeholder 2">
            <a:extLst>
              <a:ext uri="{FF2B5EF4-FFF2-40B4-BE49-F238E27FC236}">
                <a16:creationId xmlns:a16="http://schemas.microsoft.com/office/drawing/2014/main" id="{12D0E61D-4DD7-42E2-A935-B2C6C6875C3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875D844-5097-4A8A-85EC-17B3002B8F60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Image 2" descr="Une image contenant personne, doigt, ongle, pouce&#10;&#10;Le contenu généré par l’IA peut être incorrect.">
            <a:extLst>
              <a:ext uri="{FF2B5EF4-FFF2-40B4-BE49-F238E27FC236}">
                <a16:creationId xmlns:a16="http://schemas.microsoft.com/office/drawing/2014/main" id="{18226A00-4248-B761-49A4-89F80873C0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2777" y="4437112"/>
            <a:ext cx="2044051" cy="168856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71E3E-97F8-49D1-8C90-CC8B8EA14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97F914D0-6CCF-9D95-F9A2-50F36B2EE0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2180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69EFB020-F5DD-9E56-A4C3-D613A41E46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388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D61ABE2-B442-0BE5-8B02-3159A32406BA}"/>
              </a:ext>
            </a:extLst>
          </p:cNvPr>
          <p:cNvCxnSpPr>
            <a:cxnSpLocks/>
          </p:cNvCxnSpPr>
          <p:nvPr/>
        </p:nvCxnSpPr>
        <p:spPr bwMode="auto">
          <a:xfrm>
            <a:off x="581247" y="753271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D31C566-E4A1-9CF6-11F0-1DF56AF4FC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13107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2CE3FE2-A4E3-400D-66BA-34261E97C9AE}"/>
              </a:ext>
            </a:extLst>
          </p:cNvPr>
          <p:cNvSpPr txBox="1"/>
          <p:nvPr/>
        </p:nvSpPr>
        <p:spPr>
          <a:xfrm>
            <a:off x="1778010" y="590288"/>
            <a:ext cx="606256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979BA0C-BE2B-6897-4334-9E56E73C0737}"/>
              </a:ext>
            </a:extLst>
          </p:cNvPr>
          <p:cNvGrpSpPr/>
          <p:nvPr/>
        </p:nvGrpSpPr>
        <p:grpSpPr>
          <a:xfrm>
            <a:off x="1063750" y="944053"/>
            <a:ext cx="458247" cy="441216"/>
            <a:chOff x="1018228" y="755453"/>
            <a:chExt cx="343685" cy="330912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12EB01EB-1CAD-A4C9-84D3-CC7C151066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9031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#103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98C92E37-30D4-72A7-11D2-912D8EDC5E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1AD09EAF-62CE-96CE-E65D-6FC673B87A4F}"/>
              </a:ext>
            </a:extLst>
          </p:cNvPr>
          <p:cNvGrpSpPr/>
          <p:nvPr/>
        </p:nvGrpSpPr>
        <p:grpSpPr>
          <a:xfrm>
            <a:off x="7536355" y="944053"/>
            <a:ext cx="446950" cy="441216"/>
            <a:chOff x="6342728" y="755453"/>
            <a:chExt cx="335213" cy="330912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4C334042-CADC-40C0-5BF7-E3BCDFCB5E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2728" y="755453"/>
              <a:ext cx="2984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#111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782D0B3D-400B-D102-860C-7460A62E04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3206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2C0D85F-B5D5-6E7A-63CE-237E46E0DCCD}"/>
              </a:ext>
            </a:extLst>
          </p:cNvPr>
          <p:cNvGrpSpPr/>
          <p:nvPr/>
        </p:nvGrpSpPr>
        <p:grpSpPr>
          <a:xfrm>
            <a:off x="4261943" y="944053"/>
            <a:ext cx="484191" cy="441216"/>
            <a:chOff x="3683640" y="755453"/>
            <a:chExt cx="363143" cy="330912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3F180602-103C-118C-6331-4FD8A94D0D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1497" y="755453"/>
              <a:ext cx="34528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#107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D226A061-7C53-AE68-D4F5-4721B3BAC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CC4736-AD5A-F083-505C-3725D35C7D22}"/>
              </a:ext>
            </a:extLst>
          </p:cNvPr>
          <p:cNvGrpSpPr/>
          <p:nvPr/>
        </p:nvGrpSpPr>
        <p:grpSpPr>
          <a:xfrm>
            <a:off x="1869119" y="944053"/>
            <a:ext cx="471268" cy="441216"/>
            <a:chOff x="1705615" y="755453"/>
            <a:chExt cx="353451" cy="330912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D7B99F8-B866-B534-5983-1E233B9928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7767" y="755453"/>
              <a:ext cx="35129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#104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E63F77B7-98CC-0389-7A86-BE851D3CC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9CAEBDA6-F98D-1E77-B8BF-E92C240DC74F}"/>
              </a:ext>
            </a:extLst>
          </p:cNvPr>
          <p:cNvGrpSpPr/>
          <p:nvPr/>
        </p:nvGrpSpPr>
        <p:grpSpPr>
          <a:xfrm>
            <a:off x="5081553" y="944053"/>
            <a:ext cx="468075" cy="441216"/>
            <a:chOff x="4391242" y="755453"/>
            <a:chExt cx="351057" cy="330912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CACDAD7D-4CDC-7F21-645B-2753517A9A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1242" y="755453"/>
              <a:ext cx="35009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#108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399D33B0-21E6-FB70-50EA-7CB09A90E0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D044FF93-13BB-7E79-0FE3-044C20AF6F2A}"/>
              </a:ext>
            </a:extLst>
          </p:cNvPr>
          <p:cNvGrpSpPr/>
          <p:nvPr/>
        </p:nvGrpSpPr>
        <p:grpSpPr>
          <a:xfrm>
            <a:off x="8349808" y="944053"/>
            <a:ext cx="448807" cy="441216"/>
            <a:chOff x="6907593" y="755453"/>
            <a:chExt cx="336606" cy="330912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61D78F19-AED8-A216-B4A0-A45EBE095B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7593" y="75545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#112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1940A62B-E22F-BA81-4CFC-14863F719B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6F625CB-DF58-C6F9-6097-DB1F5A311D0A}"/>
              </a:ext>
            </a:extLst>
          </p:cNvPr>
          <p:cNvGrpSpPr/>
          <p:nvPr/>
        </p:nvGrpSpPr>
        <p:grpSpPr>
          <a:xfrm>
            <a:off x="2666021" y="944053"/>
            <a:ext cx="467772" cy="441216"/>
            <a:chOff x="2480315" y="755453"/>
            <a:chExt cx="350829" cy="330912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C55D783D-CCCB-1865-5FF3-893CBD9754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8262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#105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9C7CC2CD-0911-F19D-123B-C625BC72DD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07CFF899-84A4-1486-3921-E46AE979C967}"/>
              </a:ext>
            </a:extLst>
          </p:cNvPr>
          <p:cNvGrpSpPr/>
          <p:nvPr/>
        </p:nvGrpSpPr>
        <p:grpSpPr>
          <a:xfrm>
            <a:off x="5918970" y="944053"/>
            <a:ext cx="461985" cy="441216"/>
            <a:chOff x="5121709" y="755453"/>
            <a:chExt cx="346489" cy="330912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99615EE3-B650-5A17-A653-DBDD3F3BB7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1709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#109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3D92D25-4F7E-AA22-B9B2-E90C1F1EBE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95B3EA3-4F89-701A-85CA-864AF72EA080}"/>
              </a:ext>
            </a:extLst>
          </p:cNvPr>
          <p:cNvGrpSpPr/>
          <p:nvPr/>
        </p:nvGrpSpPr>
        <p:grpSpPr>
          <a:xfrm>
            <a:off x="247799" y="944053"/>
            <a:ext cx="480472" cy="441216"/>
            <a:chOff x="321315" y="755453"/>
            <a:chExt cx="360354" cy="330912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224C22CB-614B-9A22-C0C5-459C9311E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787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#102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B0A09CD7-EB39-3B89-A7A5-44FF746088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9765843-F502-04E2-CF23-09987C7049B5}"/>
              </a:ext>
            </a:extLst>
          </p:cNvPr>
          <p:cNvGrpSpPr/>
          <p:nvPr/>
        </p:nvGrpSpPr>
        <p:grpSpPr>
          <a:xfrm>
            <a:off x="3469274" y="944053"/>
            <a:ext cx="462769" cy="441216"/>
            <a:chOff x="3013715" y="755453"/>
            <a:chExt cx="347077" cy="330912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F69568F4-428B-B818-461C-DF50C7BF1A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4303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#106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BAF1ACC0-8E0E-3F96-7529-8A8B0FF987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EA38B052-2006-392C-15AC-6C316334F2B9}"/>
              </a:ext>
            </a:extLst>
          </p:cNvPr>
          <p:cNvGrpSpPr/>
          <p:nvPr/>
        </p:nvGrpSpPr>
        <p:grpSpPr>
          <a:xfrm>
            <a:off x="6720388" y="944053"/>
            <a:ext cx="449162" cy="441216"/>
            <a:chOff x="5771203" y="755453"/>
            <a:chExt cx="336871" cy="330912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FBFB8A2D-32BF-25CC-12D9-C67C430023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1023" y="75545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#110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D30E9BD8-AFE7-5ABF-F763-AD09995BC1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888AC7EB-D928-14CE-F5AC-0116EC73B114}"/>
              </a:ext>
            </a:extLst>
          </p:cNvPr>
          <p:cNvGrpSpPr/>
          <p:nvPr/>
        </p:nvGrpSpPr>
        <p:grpSpPr>
          <a:xfrm>
            <a:off x="4432011" y="1293600"/>
            <a:ext cx="1159933" cy="5447768"/>
            <a:chOff x="4089079" y="1389785"/>
            <a:chExt cx="1159933" cy="5447768"/>
          </a:xfrm>
        </p:grpSpPr>
        <p:cxnSp>
          <p:nvCxnSpPr>
            <p:cNvPr id="6" name="Straight Connector 114">
              <a:extLst>
                <a:ext uri="{FF2B5EF4-FFF2-40B4-BE49-F238E27FC236}">
                  <a16:creationId xmlns:a16="http://schemas.microsoft.com/office/drawing/2014/main" id="{3FBC68B1-8CCE-8226-0122-E5DE5E276E0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799856" y="1389785"/>
              <a:ext cx="0" cy="4989537"/>
            </a:xfrm>
            <a:prstGeom prst="line">
              <a:avLst/>
            </a:prstGeom>
            <a:ln>
              <a:solidFill>
                <a:srgbClr val="C0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7472" name="Rectangle 12">
              <a:extLst>
                <a:ext uri="{FF2B5EF4-FFF2-40B4-BE49-F238E27FC236}">
                  <a16:creationId xmlns:a16="http://schemas.microsoft.com/office/drawing/2014/main" id="{87DB29FF-862C-1CD3-EF03-E2FAD15DE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9079" y="6519453"/>
              <a:ext cx="1159933" cy="31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1467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Now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71F2BB6A-8093-15B5-8F5A-B0F61D921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7" y="808304"/>
            <a:ext cx="47801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TSGs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9DFEBA77-5EC0-CAC6-327A-17C86F4D1516}"/>
              </a:ext>
            </a:extLst>
          </p:cNvPr>
          <p:cNvSpPr/>
          <p:nvPr/>
        </p:nvSpPr>
        <p:spPr bwMode="auto">
          <a:xfrm>
            <a:off x="4362035" y="1506610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3052C5FB-75AA-6AF6-D0C6-C89787FDB624}"/>
              </a:ext>
            </a:extLst>
          </p:cNvPr>
          <p:cNvSpPr/>
          <p:nvPr/>
        </p:nvSpPr>
        <p:spPr bwMode="auto">
          <a:xfrm>
            <a:off x="2059104" y="1511407"/>
            <a:ext cx="249257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156538BC-2363-113F-6F80-6D64DECFCBC7}"/>
              </a:ext>
            </a:extLst>
          </p:cNvPr>
          <p:cNvSpPr/>
          <p:nvPr/>
        </p:nvSpPr>
        <p:spPr bwMode="auto">
          <a:xfrm>
            <a:off x="8391395" y="1908195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15746753-9A95-3D33-5ACE-EDB4A91A85CF}"/>
              </a:ext>
            </a:extLst>
          </p:cNvPr>
          <p:cNvSpPr/>
          <p:nvPr/>
        </p:nvSpPr>
        <p:spPr bwMode="auto">
          <a:xfrm>
            <a:off x="5283203" y="1910551"/>
            <a:ext cx="3251196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DFF21EA8-1E2A-B2C6-2440-4961BC11560A}"/>
              </a:ext>
            </a:extLst>
          </p:cNvPr>
          <p:cNvSpPr/>
          <p:nvPr/>
        </p:nvSpPr>
        <p:spPr bwMode="auto">
          <a:xfrm>
            <a:off x="7799422" y="2698214"/>
            <a:ext cx="319144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1200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1D2235-9CD0-0B54-347A-72A3D14B81F2}"/>
              </a:ext>
            </a:extLst>
          </p:cNvPr>
          <p:cNvGrpSpPr/>
          <p:nvPr/>
        </p:nvGrpSpPr>
        <p:grpSpPr>
          <a:xfrm>
            <a:off x="9158089" y="930507"/>
            <a:ext cx="437940" cy="441216"/>
            <a:chOff x="7375213" y="745293"/>
            <a:chExt cx="328455" cy="330912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BD0BCE9C-946E-B2E5-4DBE-17226E0938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2097" y="74529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#113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86BAB2DB-8F84-F423-9447-30202CF07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C171046-C547-9B61-337F-B920AD04E017}"/>
              </a:ext>
            </a:extLst>
          </p:cNvPr>
          <p:cNvGrpSpPr/>
          <p:nvPr/>
        </p:nvGrpSpPr>
        <p:grpSpPr>
          <a:xfrm>
            <a:off x="9931704" y="930507"/>
            <a:ext cx="464285" cy="441216"/>
            <a:chOff x="8016563" y="745293"/>
            <a:chExt cx="348214" cy="330912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F4B1CAB8-0DA7-BC9E-E765-763FFBC0ED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9928" y="74529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#114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E67DA8BC-E2F7-1C21-5F8D-2382D9520B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B4637507-6493-8984-7FA1-935019A76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8805" y="948569"/>
            <a:ext cx="42191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</a:rPr>
              <a:t>#115</a:t>
            </a:r>
            <a:endParaRPr lang="en-GB" altLang="en-US" sz="533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A678D7D8-F578-4E0D-FDB2-F77870D48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5026" y="1153887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94A25652-FDCD-847C-9318-971BFCD226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1907" y="1131308"/>
            <a:ext cx="40588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C50DE2B9-7FDB-12BB-BE9E-7D31CE1A7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8559" y="944053"/>
            <a:ext cx="42672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</a:rPr>
              <a:t>#116</a:t>
            </a:r>
            <a:endParaRPr lang="en-GB" altLang="en-US" sz="533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EC487964-6FBF-B26B-850C-0A8C12EA3B5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1482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0FDCC9A6-1509-B260-C604-791FEE837C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2878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2C6151EF-84E5-E34A-4F04-42C23CD0A51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3576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D91FDD52-465E-7F86-27EB-7605664C48B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4274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3683550A-5D41-994A-A746-A226F85A1E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670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CEA89D3-139B-B083-CE78-4E9C82DDDCE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6368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6FD49947-1E22-910D-0CB6-602A62B664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7066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B3BE49A9-A463-A5AF-2A75-385DB891CD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98462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CD09A8A4-5DF0-EB47-FE76-7D3C09B3690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91612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2E317AC6-7FD5-0E65-8146-5BD810F1B2B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4972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E0B895C6-6A8C-8E67-EF7B-265CC9F71D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7764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947F8A4B-A03D-91B1-985B-2E7F3A40539A}"/>
              </a:ext>
            </a:extLst>
          </p:cNvPr>
          <p:cNvSpPr/>
          <p:nvPr/>
        </p:nvSpPr>
        <p:spPr bwMode="auto">
          <a:xfrm>
            <a:off x="6809465" y="2322835"/>
            <a:ext cx="10024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2AC1D6C4-D407-C0F4-65C4-F79FC69D08F1}"/>
              </a:ext>
            </a:extLst>
          </p:cNvPr>
          <p:cNvSpPr/>
          <p:nvPr/>
        </p:nvSpPr>
        <p:spPr bwMode="auto">
          <a:xfrm>
            <a:off x="5359971" y="2322674"/>
            <a:ext cx="16120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66421AD8-A77F-7574-2255-147B046E0A1E}"/>
              </a:ext>
            </a:extLst>
          </p:cNvPr>
          <p:cNvCxnSpPr>
            <a:cxnSpLocks/>
          </p:cNvCxnSpPr>
          <p:nvPr/>
        </p:nvCxnSpPr>
        <p:spPr bwMode="auto">
          <a:xfrm>
            <a:off x="3737611" y="748757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2638045D-5281-62C0-EBE7-B3F10E02E3C3}"/>
              </a:ext>
            </a:extLst>
          </p:cNvPr>
          <p:cNvSpPr txBox="1"/>
          <p:nvPr/>
        </p:nvSpPr>
        <p:spPr>
          <a:xfrm>
            <a:off x="4934373" y="585775"/>
            <a:ext cx="590226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98797280-940D-70D5-93EB-ABEBE703C516}"/>
              </a:ext>
            </a:extLst>
          </p:cNvPr>
          <p:cNvCxnSpPr>
            <a:cxnSpLocks/>
          </p:cNvCxnSpPr>
          <p:nvPr/>
        </p:nvCxnSpPr>
        <p:spPr bwMode="auto">
          <a:xfrm>
            <a:off x="6939135" y="753280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DBCE7BF0-52D2-B3B7-0FAE-465ADF4F450E}"/>
              </a:ext>
            </a:extLst>
          </p:cNvPr>
          <p:cNvSpPr txBox="1"/>
          <p:nvPr/>
        </p:nvSpPr>
        <p:spPr>
          <a:xfrm>
            <a:off x="8135898" y="590298"/>
            <a:ext cx="598241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3F682691-47B5-9645-8A29-FA3CB24262E6}"/>
              </a:ext>
            </a:extLst>
          </p:cNvPr>
          <p:cNvCxnSpPr>
            <a:cxnSpLocks/>
          </p:cNvCxnSpPr>
          <p:nvPr/>
        </p:nvCxnSpPr>
        <p:spPr bwMode="auto">
          <a:xfrm>
            <a:off x="10131627" y="739739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F964C591-8252-B1C9-A3D6-5901F816C732}"/>
              </a:ext>
            </a:extLst>
          </p:cNvPr>
          <p:cNvSpPr txBox="1"/>
          <p:nvPr/>
        </p:nvSpPr>
        <p:spPr>
          <a:xfrm>
            <a:off x="10885866" y="594819"/>
            <a:ext cx="595035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0170BD02-44B4-6C01-88EE-321EAC736896}"/>
              </a:ext>
            </a:extLst>
          </p:cNvPr>
          <p:cNvSpPr/>
          <p:nvPr/>
        </p:nvSpPr>
        <p:spPr bwMode="auto">
          <a:xfrm>
            <a:off x="10701868" y="2680905"/>
            <a:ext cx="1137920" cy="3251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B37F22D8-6AEE-3F4A-C788-942E87FDDCAD}"/>
              </a:ext>
            </a:extLst>
          </p:cNvPr>
          <p:cNvSpPr/>
          <p:nvPr/>
        </p:nvSpPr>
        <p:spPr bwMode="auto">
          <a:xfrm>
            <a:off x="6479631" y="2719237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D31515-70E7-97E0-0800-DF16EEBF8761}"/>
              </a:ext>
            </a:extLst>
          </p:cNvPr>
          <p:cNvSpPr txBox="1"/>
          <p:nvPr/>
        </p:nvSpPr>
        <p:spPr>
          <a:xfrm>
            <a:off x="6335134" y="2708619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41C4C9D2-EA92-946D-1415-D5C149AE3CC0}"/>
              </a:ext>
            </a:extLst>
          </p:cNvPr>
          <p:cNvSpPr txBox="1">
            <a:spLocks/>
          </p:cNvSpPr>
          <p:nvPr/>
        </p:nvSpPr>
        <p:spPr bwMode="auto">
          <a:xfrm>
            <a:off x="1140795" y="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1219170">
              <a:defRPr/>
            </a:pPr>
            <a:r>
              <a:rPr lang="en-GB" sz="3200" kern="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5GA-FS_6G timeline</a:t>
            </a:r>
            <a:endParaRPr lang="en-US" sz="2667" kern="0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BC2809D2-88F2-C85C-6916-3CF5B9A7E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529" y="138103"/>
            <a:ext cx="1755609" cy="19499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altLang="en-US" sz="667" b="1" dirty="0">
                <a:solidFill>
                  <a:prstClr val="black"/>
                </a:solidFill>
                <a:latin typeface="Montserrat" panose="00000500000000000000" pitchFamily="50" charset="0"/>
              </a:rPr>
              <a:t>Note</a:t>
            </a:r>
            <a:r>
              <a:rPr lang="en-GB" altLang="en-US" sz="667" dirty="0">
                <a:solidFill>
                  <a:prstClr val="black"/>
                </a:solidFill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4" name="Star: 5 Points 17473">
            <a:extLst>
              <a:ext uri="{FF2B5EF4-FFF2-40B4-BE49-F238E27FC236}">
                <a16:creationId xmlns:a16="http://schemas.microsoft.com/office/drawing/2014/main" id="{EA5F4AFB-7AC0-A511-BF4E-0D05215A8371}"/>
              </a:ext>
            </a:extLst>
          </p:cNvPr>
          <p:cNvSpPr/>
          <p:nvPr/>
        </p:nvSpPr>
        <p:spPr bwMode="auto">
          <a:xfrm>
            <a:off x="3483053" y="2773192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1DB6D3E-415D-5E39-BF1F-BD664692A6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0157" y="3265110"/>
            <a:ext cx="1552153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5GA RAN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sp>
        <p:nvSpPr>
          <p:cNvPr id="17495" name="Star: 5 Points 17494">
            <a:extLst>
              <a:ext uri="{FF2B5EF4-FFF2-40B4-BE49-F238E27FC236}">
                <a16:creationId xmlns:a16="http://schemas.microsoft.com/office/drawing/2014/main" id="{8DB8C771-AFBE-8839-8B9B-1E4425C7190D}"/>
              </a:ext>
            </a:extLst>
          </p:cNvPr>
          <p:cNvSpPr/>
          <p:nvPr/>
        </p:nvSpPr>
        <p:spPr bwMode="auto">
          <a:xfrm>
            <a:off x="3481125" y="2042248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17496" name="TextBox 1">
            <a:extLst>
              <a:ext uri="{FF2B5EF4-FFF2-40B4-BE49-F238E27FC236}">
                <a16:creationId xmlns:a16="http://schemas.microsoft.com/office/drawing/2014/main" id="{DDCC2929-3C06-F9EC-4565-1D84618A03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225" y="2499578"/>
            <a:ext cx="1552153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5GA SA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B217284C-BFA5-F32B-FE22-EA56E7FE65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43323" y="1259988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AD55E92C-520C-0CFE-9F5B-A00619F6549A}"/>
              </a:ext>
            </a:extLst>
          </p:cNvPr>
          <p:cNvSpPr/>
          <p:nvPr/>
        </p:nvSpPr>
        <p:spPr bwMode="auto">
          <a:xfrm>
            <a:off x="4146537" y="2318739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401D409E-CC18-5A17-433D-3DFAA6E3E65A}"/>
              </a:ext>
            </a:extLst>
          </p:cNvPr>
          <p:cNvSpPr/>
          <p:nvPr/>
        </p:nvSpPr>
        <p:spPr bwMode="auto">
          <a:xfrm>
            <a:off x="4174246" y="1930391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Star: 5 Points 26">
            <a:extLst>
              <a:ext uri="{FF2B5EF4-FFF2-40B4-BE49-F238E27FC236}">
                <a16:creationId xmlns:a16="http://schemas.microsoft.com/office/drawing/2014/main" id="{BDDC50F4-1D51-AE44-50E0-B42AA9D33518}"/>
              </a:ext>
            </a:extLst>
          </p:cNvPr>
          <p:cNvSpPr/>
          <p:nvPr/>
        </p:nvSpPr>
        <p:spPr bwMode="auto">
          <a:xfrm>
            <a:off x="4290149" y="3789040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F4307F7E-6DEC-0BBE-2583-D1EEC7F440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404" y="4173972"/>
            <a:ext cx="1439472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6G TSGs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7D17934E-3BA0-88F5-FFE8-789DC535C751}"/>
              </a:ext>
            </a:extLst>
          </p:cNvPr>
          <p:cNvSpPr/>
          <p:nvPr/>
        </p:nvSpPr>
        <p:spPr bwMode="auto">
          <a:xfrm>
            <a:off x="6150591" y="6043372"/>
            <a:ext cx="1661320" cy="26385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1067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" name="Chevron 9">
            <a:extLst>
              <a:ext uri="{FF2B5EF4-FFF2-40B4-BE49-F238E27FC236}">
                <a16:creationId xmlns:a16="http://schemas.microsoft.com/office/drawing/2014/main" id="{00CC0E6E-C29E-CC44-05FD-077C6E1D2BBC}"/>
              </a:ext>
            </a:extLst>
          </p:cNvPr>
          <p:cNvSpPr/>
          <p:nvPr/>
        </p:nvSpPr>
        <p:spPr bwMode="auto">
          <a:xfrm>
            <a:off x="2713857" y="4474376"/>
            <a:ext cx="507096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1" name="Chevron 60">
            <a:extLst>
              <a:ext uri="{FF2B5EF4-FFF2-40B4-BE49-F238E27FC236}">
                <a16:creationId xmlns:a16="http://schemas.microsoft.com/office/drawing/2014/main" id="{876F76E1-2BB2-B536-CD2B-955E0D108459}"/>
              </a:ext>
            </a:extLst>
          </p:cNvPr>
          <p:cNvSpPr/>
          <p:nvPr/>
        </p:nvSpPr>
        <p:spPr bwMode="auto">
          <a:xfrm>
            <a:off x="5210953" y="4941749"/>
            <a:ext cx="504839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994225E3-BD5A-B39D-9397-023629313ACA}"/>
              </a:ext>
            </a:extLst>
          </p:cNvPr>
          <p:cNvSpPr/>
          <p:nvPr/>
        </p:nvSpPr>
        <p:spPr bwMode="auto">
          <a:xfrm>
            <a:off x="7721600" y="6031566"/>
            <a:ext cx="3612445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21" name="Thought Bubble: Cloud 9264">
            <a:extLst>
              <a:ext uri="{FF2B5EF4-FFF2-40B4-BE49-F238E27FC236}">
                <a16:creationId xmlns:a16="http://schemas.microsoft.com/office/drawing/2014/main" id="{F0346E5A-D390-5681-17A2-02EF864C4079}"/>
              </a:ext>
            </a:extLst>
          </p:cNvPr>
          <p:cNvSpPr/>
          <p:nvPr/>
        </p:nvSpPr>
        <p:spPr bwMode="auto">
          <a:xfrm>
            <a:off x="5447854" y="5403480"/>
            <a:ext cx="2144037" cy="58526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69B75886-EAC8-C4D2-25CB-C68166B68017}"/>
              </a:ext>
            </a:extLst>
          </p:cNvPr>
          <p:cNvSpPr/>
          <p:nvPr/>
        </p:nvSpPr>
        <p:spPr bwMode="auto">
          <a:xfrm>
            <a:off x="4394200" y="4925611"/>
            <a:ext cx="997373" cy="375597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933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933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TextBox 9275">
            <a:extLst>
              <a:ext uri="{FF2B5EF4-FFF2-40B4-BE49-F238E27FC236}">
                <a16:creationId xmlns:a16="http://schemas.microsoft.com/office/drawing/2014/main" id="{B4315D1B-84AC-D478-D0B3-9AEB8A5719A8}"/>
              </a:ext>
            </a:extLst>
          </p:cNvPr>
          <p:cNvSpPr txBox="1"/>
          <p:nvPr/>
        </p:nvSpPr>
        <p:spPr>
          <a:xfrm>
            <a:off x="5326435" y="5536273"/>
            <a:ext cx="22395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879FD0CB-38AA-56C2-4CE0-A0002C59236A}"/>
              </a:ext>
            </a:extLst>
          </p:cNvPr>
          <p:cNvSpPr/>
          <p:nvPr/>
        </p:nvSpPr>
        <p:spPr bwMode="auto">
          <a:xfrm>
            <a:off x="10165740" y="4923731"/>
            <a:ext cx="734273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7" name="Thought Bubble: Cloud 9">
            <a:extLst>
              <a:ext uri="{FF2B5EF4-FFF2-40B4-BE49-F238E27FC236}">
                <a16:creationId xmlns:a16="http://schemas.microsoft.com/office/drawing/2014/main" id="{E951EEFB-A170-3B86-A72E-4B58221756D6}"/>
              </a:ext>
            </a:extLst>
          </p:cNvPr>
          <p:cNvSpPr/>
          <p:nvPr/>
        </p:nvSpPr>
        <p:spPr bwMode="auto">
          <a:xfrm>
            <a:off x="10709145" y="6025377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3">
            <a:extLst>
              <a:ext uri="{FF2B5EF4-FFF2-40B4-BE49-F238E27FC236}">
                <a16:creationId xmlns:a16="http://schemas.microsoft.com/office/drawing/2014/main" id="{57EAA73A-96D5-AB00-5C82-04D5B6824700}"/>
              </a:ext>
            </a:extLst>
          </p:cNvPr>
          <p:cNvSpPr txBox="1"/>
          <p:nvPr/>
        </p:nvSpPr>
        <p:spPr>
          <a:xfrm>
            <a:off x="10591945" y="6060251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30" name="Thought Bubble: Cloud 17485">
            <a:extLst>
              <a:ext uri="{FF2B5EF4-FFF2-40B4-BE49-F238E27FC236}">
                <a16:creationId xmlns:a16="http://schemas.microsoft.com/office/drawing/2014/main" id="{2A2CB610-29CC-4958-7A2D-081231A03A1B}"/>
              </a:ext>
            </a:extLst>
          </p:cNvPr>
          <p:cNvSpPr/>
          <p:nvPr/>
        </p:nvSpPr>
        <p:spPr bwMode="auto">
          <a:xfrm>
            <a:off x="7708994" y="5373216"/>
            <a:ext cx="4085253" cy="50604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3" name="TextBox 17486">
            <a:extLst>
              <a:ext uri="{FF2B5EF4-FFF2-40B4-BE49-F238E27FC236}">
                <a16:creationId xmlns:a16="http://schemas.microsoft.com/office/drawing/2014/main" id="{0A6EDD0E-16C0-91F8-3C63-923B118E6B57}"/>
              </a:ext>
            </a:extLst>
          </p:cNvPr>
          <p:cNvSpPr txBox="1"/>
          <p:nvPr/>
        </p:nvSpPr>
        <p:spPr>
          <a:xfrm>
            <a:off x="7881158" y="5462775"/>
            <a:ext cx="34980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cxnSp>
        <p:nvCxnSpPr>
          <p:cNvPr id="34" name="Straight Connector 114">
            <a:extLst>
              <a:ext uri="{FF2B5EF4-FFF2-40B4-BE49-F238E27FC236}">
                <a16:creationId xmlns:a16="http://schemas.microsoft.com/office/drawing/2014/main" id="{AAD8FD52-4709-3D98-63BA-9F57ECE1633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0" y="3759696"/>
            <a:ext cx="12119751" cy="0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96709173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3">
            <a:extLst>
              <a:ext uri="{FF2B5EF4-FFF2-40B4-BE49-F238E27FC236}">
                <a16:creationId xmlns:a16="http://schemas.microsoft.com/office/drawing/2014/main" id="{B1EDFDF5-9D13-4F60-9C8F-A6F37874CFB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458913"/>
            <a:ext cx="11304588" cy="4994275"/>
          </a:xfrm>
        </p:spPr>
        <p:txBody>
          <a:bodyPr/>
          <a:lstStyle/>
          <a:p>
            <a:r>
              <a:rPr lang="en-US" altLang="en-US" sz="3600" dirty="0">
                <a:solidFill>
                  <a:srgbClr val="FF0000"/>
                </a:solidFill>
              </a:rPr>
              <a:t> 3GPP Release 19 </a:t>
            </a:r>
            <a:r>
              <a:rPr lang="en-US" altLang="en-US" sz="3600" dirty="0"/>
              <a:t>is to be finalized in September 2025.</a:t>
            </a:r>
          </a:p>
          <a:p>
            <a:r>
              <a:rPr lang="en-US" altLang="en-US" sz="3600" dirty="0"/>
              <a:t> </a:t>
            </a:r>
            <a:r>
              <a:rPr lang="en-US" altLang="en-US" sz="3600" dirty="0">
                <a:solidFill>
                  <a:srgbClr val="FF0000"/>
                </a:solidFill>
              </a:rPr>
              <a:t>3GPP Release 20 </a:t>
            </a:r>
            <a:r>
              <a:rPr lang="en-US" altLang="en-US" sz="3600" dirty="0"/>
              <a:t>will be two-fold:</a:t>
            </a:r>
          </a:p>
          <a:p>
            <a:pPr lvl="1"/>
            <a:r>
              <a:rPr lang="en-US" altLang="en-US" sz="3200" dirty="0"/>
              <a:t>5G Advanced studies and normative work. </a:t>
            </a:r>
          </a:p>
          <a:p>
            <a:pPr lvl="1"/>
            <a:r>
              <a:rPr lang="en-US" altLang="en-US" sz="3200" dirty="0"/>
              <a:t>6G Studies.</a:t>
            </a:r>
          </a:p>
        </p:txBody>
      </p:sp>
      <p:sp>
        <p:nvSpPr>
          <p:cNvPr id="6147" name="Title 1">
            <a:extLst>
              <a:ext uri="{FF2B5EF4-FFF2-40B4-BE49-F238E27FC236}">
                <a16:creationId xmlns:a16="http://schemas.microsoft.com/office/drawing/2014/main" id="{51F90A29-F816-48C1-8150-18A94655AD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74938" y="257175"/>
            <a:ext cx="6834187" cy="1143000"/>
          </a:xfrm>
        </p:spPr>
        <p:txBody>
          <a:bodyPr/>
          <a:lstStyle/>
          <a:p>
            <a:r>
              <a:rPr lang="en-US" altLang="fr-FR" dirty="0"/>
              <a:t>Context (1/2)</a:t>
            </a: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F7523EDE-D5F8-425B-9FF0-53C2C54E9C6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0D1CAC-CF3D-4378-816E-9A9658586EE8}" type="slidenum">
              <a:rPr lang="en-GB" altLang="fr-FR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GB" altLang="fr-FR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1">
            <a:extLst>
              <a:ext uri="{FF2B5EF4-FFF2-40B4-BE49-F238E27FC236}">
                <a16:creationId xmlns:a16="http://schemas.microsoft.com/office/drawing/2014/main" id="{E3B29129-ABDC-4643-978E-6E6785EB5F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1600201"/>
            <a:ext cx="10972800" cy="4421088"/>
          </a:xfrm>
        </p:spPr>
        <p:txBody>
          <a:bodyPr>
            <a:normAutofit fontScale="92500"/>
          </a:bodyPr>
          <a:lstStyle/>
          <a:p>
            <a:r>
              <a:rPr lang="en-US" altLang="en-US" sz="3600" dirty="0"/>
              <a:t> It is anticipated that </a:t>
            </a:r>
            <a:r>
              <a:rPr lang="en-US" altLang="en-US" sz="3600" b="1" dirty="0"/>
              <a:t>5G Advanced </a:t>
            </a:r>
            <a:r>
              <a:rPr lang="en-US" altLang="en-US" sz="3600" dirty="0"/>
              <a:t>topics may be proposed as a </a:t>
            </a:r>
            <a:r>
              <a:rPr lang="en-US" altLang="en-US" sz="3600" b="1" dirty="0"/>
              <a:t>follow-up of Release19 </a:t>
            </a:r>
            <a:r>
              <a:rPr lang="en-US" altLang="en-US" sz="3600" dirty="0"/>
              <a:t>activities or as a request to implement stage 3 from other 3GPP WGs (or any new topic).</a:t>
            </a:r>
          </a:p>
          <a:p>
            <a:r>
              <a:rPr lang="en-US" altLang="en-US" sz="3600" dirty="0"/>
              <a:t> There is a wish to not only initiate </a:t>
            </a:r>
            <a:r>
              <a:rPr lang="en-US" altLang="en-US" sz="3600" b="1" dirty="0"/>
              <a:t>6G</a:t>
            </a:r>
            <a:r>
              <a:rPr lang="en-US" altLang="en-US" sz="3600" dirty="0"/>
              <a:t> studies but also to build up a </a:t>
            </a:r>
            <a:r>
              <a:rPr lang="en-US" altLang="en-US" sz="3600" b="1" dirty="0"/>
              <a:t>global vision </a:t>
            </a:r>
            <a:r>
              <a:rPr lang="en-US" altLang="en-US" sz="3600" dirty="0"/>
              <a:t>on what 6G means in terms of media experience.</a:t>
            </a:r>
          </a:p>
          <a:p>
            <a:r>
              <a:rPr lang="en-US" altLang="en-US" sz="3600" dirty="0"/>
              <a:t> On the requested work split from SA, it is foreseen to start Release 20 with 75% of 5GA and 25% of 6G.</a:t>
            </a:r>
          </a:p>
          <a:p>
            <a:pPr lvl="1"/>
            <a:endParaRPr lang="en-US" altLang="en-US" sz="1800" dirty="0"/>
          </a:p>
        </p:txBody>
      </p:sp>
      <p:sp>
        <p:nvSpPr>
          <p:cNvPr id="11267" name="Title 2">
            <a:extLst>
              <a:ext uri="{FF2B5EF4-FFF2-40B4-BE49-F238E27FC236}">
                <a16:creationId xmlns:a16="http://schemas.microsoft.com/office/drawing/2014/main" id="{9B6A1C38-245B-48C0-8DBF-9BB55AD57C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Context (2/2)</a:t>
            </a:r>
          </a:p>
        </p:txBody>
      </p:sp>
      <p:sp>
        <p:nvSpPr>
          <p:cNvPr id="11268" name="Slide Number Placeholder 1">
            <a:extLst>
              <a:ext uri="{FF2B5EF4-FFF2-40B4-BE49-F238E27FC236}">
                <a16:creationId xmlns:a16="http://schemas.microsoft.com/office/drawing/2014/main" id="{335CF7FD-A30D-43A7-B63D-FA3A973D565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34F00BB-984D-44BE-997C-EE07E686152A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D1306-C2F6-2D0E-4D42-43577D7BA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3C340010-6AAF-C8AB-86EF-3BD12C0B01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352" y="1600200"/>
            <a:ext cx="11642898" cy="4844662"/>
          </a:xfrm>
        </p:spPr>
        <p:txBody>
          <a:bodyPr>
            <a:normAutofit fontScale="92500" lnSpcReduction="20000"/>
          </a:bodyPr>
          <a:lstStyle/>
          <a:p>
            <a:r>
              <a:rPr lang="en-US" altLang="fr-FR" sz="2400" dirty="0"/>
              <a:t> SA4 future Milestones in 2025</a:t>
            </a:r>
          </a:p>
          <a:p>
            <a:pPr marL="457200" lvl="1" indent="0">
              <a:buNone/>
            </a:pPr>
            <a:r>
              <a:rPr lang="en-US" altLang="fr-FR" sz="1800" dirty="0"/>
              <a:t>NOTE: This plan is to be confirmed at each SA4 meeting.</a:t>
            </a:r>
          </a:p>
          <a:p>
            <a:pPr lvl="1"/>
            <a:r>
              <a:rPr lang="en-US" altLang="fr-FR" sz="1800" b="1" u="sng" strike="sngStrike" dirty="0">
                <a:solidFill>
                  <a:schemeClr val="bg1">
                    <a:lumMod val="50000"/>
                  </a:schemeClr>
                </a:solidFill>
              </a:rPr>
              <a:t>In May (SA4#132) in Fukuoka</a:t>
            </a:r>
          </a:p>
          <a:p>
            <a:pPr lvl="2"/>
            <a:r>
              <a:rPr lang="en-US" altLang="fr-FR" sz="1600" strike="sngStrike" dirty="0">
                <a:solidFill>
                  <a:schemeClr val="bg1">
                    <a:lumMod val="50000"/>
                  </a:schemeClr>
                </a:solidFill>
              </a:rPr>
              <a:t>There will be an agenda item for new work/studies for considering Release 20 work item (5GA) and study item (5GA/6G) proposals.</a:t>
            </a:r>
          </a:p>
          <a:p>
            <a:pPr lvl="3"/>
            <a:r>
              <a:rPr lang="en-US" altLang="fr-FR" sz="1400" strike="sngStrike" dirty="0">
                <a:solidFill>
                  <a:schemeClr val="bg1">
                    <a:lumMod val="50000"/>
                  </a:schemeClr>
                </a:solidFill>
              </a:rPr>
              <a:t>Benefiting from the face-to-face opportunity to discuss in detail.</a:t>
            </a:r>
          </a:p>
          <a:p>
            <a:pPr lvl="2"/>
            <a:r>
              <a:rPr lang="en-US" altLang="fr-FR" sz="1600" strike="sngStrike" dirty="0">
                <a:solidFill>
                  <a:schemeClr val="bg1">
                    <a:lumMod val="50000"/>
                  </a:schemeClr>
                </a:solidFill>
              </a:rPr>
              <a:t>Power to agree on release 20 topics in May (might be justified by e.g., stage 2 timeline) to be approved at the SA meeting in June.</a:t>
            </a:r>
          </a:p>
          <a:p>
            <a:pPr lvl="1"/>
            <a:r>
              <a:rPr lang="en-US" altLang="fr-FR" sz="1800" b="1" u="sng" strike="sngStrike" dirty="0">
                <a:solidFill>
                  <a:schemeClr val="bg1">
                    <a:lumMod val="50000"/>
                  </a:schemeClr>
                </a:solidFill>
              </a:rPr>
              <a:t>In June/July (10</a:t>
            </a:r>
            <a:r>
              <a:rPr lang="en-US" altLang="fr-FR" sz="1800" b="1" u="sng" strike="sngStrike" baseline="30000" dirty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US" altLang="fr-FR" sz="1800" b="1" u="sng" strike="sngStrike" dirty="0">
                <a:solidFill>
                  <a:schemeClr val="bg1">
                    <a:lumMod val="50000"/>
                  </a:schemeClr>
                </a:solidFill>
              </a:rPr>
              <a:t> July) SA4 Release20 AhG call</a:t>
            </a:r>
          </a:p>
          <a:p>
            <a:pPr lvl="2"/>
            <a:r>
              <a:rPr lang="en-US" altLang="fr-FR" sz="1600" strike="sngStrike" dirty="0">
                <a:solidFill>
                  <a:schemeClr val="bg1">
                    <a:lumMod val="50000"/>
                  </a:schemeClr>
                </a:solidFill>
              </a:rPr>
              <a:t>SA4-level AhG call to further discuss rel20 SID/WID.</a:t>
            </a:r>
          </a:p>
          <a:p>
            <a:pPr lvl="2"/>
            <a:r>
              <a:rPr lang="en-US" altLang="fr-FR" sz="1600" strike="sngStrike" dirty="0">
                <a:solidFill>
                  <a:schemeClr val="bg1">
                    <a:lumMod val="50000"/>
                  </a:schemeClr>
                </a:solidFill>
              </a:rPr>
              <a:t>It is anticipated that the agreement of the package 1 topics will be at SA4#133-e.</a:t>
            </a:r>
          </a:p>
          <a:p>
            <a:pPr lvl="2"/>
            <a:r>
              <a:rPr lang="en-US" altLang="fr-FR" sz="1600" strike="sngStrike" dirty="0">
                <a:solidFill>
                  <a:schemeClr val="bg1">
                    <a:lumMod val="50000"/>
                  </a:schemeClr>
                </a:solidFill>
              </a:rPr>
              <a:t>Date/time : 10</a:t>
            </a:r>
            <a:r>
              <a:rPr lang="en-US" altLang="fr-FR" sz="1600" strike="sngStrike" baseline="30000" dirty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US" altLang="fr-FR" sz="1600" strike="sngStrike" dirty="0">
                <a:solidFill>
                  <a:schemeClr val="bg1">
                    <a:lumMod val="50000"/>
                  </a:schemeClr>
                </a:solidFill>
              </a:rPr>
              <a:t> July 3-6pm CEST</a:t>
            </a:r>
          </a:p>
          <a:p>
            <a:pPr lvl="1"/>
            <a:r>
              <a:rPr lang="en-US" altLang="fr-FR" sz="1800" b="1" u="sng" dirty="0"/>
              <a:t>In July (SA4#133-e) Online</a:t>
            </a:r>
          </a:p>
          <a:p>
            <a:pPr lvl="2"/>
            <a:r>
              <a:rPr lang="en-US" altLang="fr-FR" sz="1600" dirty="0"/>
              <a:t>Priority will be given during the meeting to the Release 19 topics progress and completion.</a:t>
            </a:r>
          </a:p>
          <a:p>
            <a:pPr lvl="2"/>
            <a:r>
              <a:rPr lang="en-US" altLang="fr-FR" sz="1600" dirty="0"/>
              <a:t>There will be an agenda item for new work/studies for considering Release 20 work item (5GA) and study item (5GA/6G) proposals</a:t>
            </a:r>
          </a:p>
          <a:p>
            <a:pPr lvl="2"/>
            <a:r>
              <a:rPr lang="en-US" altLang="fr-FR" sz="1600" dirty="0"/>
              <a:t>Meeting dates: </a:t>
            </a:r>
            <a:r>
              <a:rPr lang="en-US" altLang="fr-FR" sz="1600" dirty="0">
                <a:solidFill>
                  <a:srgbClr val="FF0000"/>
                </a:solidFill>
              </a:rPr>
              <a:t>18-25 July</a:t>
            </a:r>
          </a:p>
          <a:p>
            <a:pPr lvl="2"/>
            <a:r>
              <a:rPr lang="en-US" altLang="fr-FR" sz="1600" dirty="0"/>
              <a:t>Power to agree new topics to be sent to SA plenary in September for approval.</a:t>
            </a:r>
          </a:p>
          <a:p>
            <a:pPr lvl="2"/>
            <a:r>
              <a:rPr lang="en-US" altLang="fr-FR" sz="1600" i="1" dirty="0"/>
              <a:t>This will constitute the 1st round of approval of Release 20 topics (so-called 1st package).</a:t>
            </a:r>
          </a:p>
          <a:p>
            <a:pPr lvl="1"/>
            <a:r>
              <a:rPr lang="en-US" altLang="fr-FR" sz="1800" b="1" u="sng" dirty="0"/>
              <a:t>In October (SA4#134) in Dallas</a:t>
            </a:r>
          </a:p>
          <a:p>
            <a:pPr lvl="2"/>
            <a:r>
              <a:rPr lang="en-US" altLang="fr-FR" sz="1600" dirty="0"/>
              <a:t>There will an agenda item for considering additional Release 20 topics targeting the SA plenary in December.</a:t>
            </a:r>
          </a:p>
          <a:p>
            <a:pPr lvl="2"/>
            <a:r>
              <a:rPr lang="en-US" altLang="fr-FR" sz="1600" i="1" dirty="0"/>
              <a:t>Release 20 topics sent to SA plenary in December will constitute the so-called 2nd package.</a:t>
            </a:r>
          </a:p>
        </p:txBody>
      </p:sp>
      <p:sp>
        <p:nvSpPr>
          <p:cNvPr id="15363" name="Title 2">
            <a:extLst>
              <a:ext uri="{FF2B5EF4-FFF2-40B4-BE49-F238E27FC236}">
                <a16:creationId xmlns:a16="http://schemas.microsoft.com/office/drawing/2014/main" id="{0661ECC0-D232-5282-F6DD-AC4DB2952B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Proposed next steps on the Release 20 planning </a:t>
            </a:r>
            <a:br>
              <a:rPr lang="en-US" altLang="en-US" dirty="0"/>
            </a:br>
            <a:r>
              <a:rPr lang="en-US" altLang="en-US" dirty="0"/>
              <a:t>in SA4 in 2025</a:t>
            </a: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8206704A-3AB7-38B4-447D-506833C2ABB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E6F9D2-43F0-41DF-8AED-7F49F1FF9D56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7429983-C0A8-B6AC-50DD-D0C03F27597E}"/>
              </a:ext>
            </a:extLst>
          </p:cNvPr>
          <p:cNvSpPr txBox="1"/>
          <p:nvPr/>
        </p:nvSpPr>
        <p:spPr>
          <a:xfrm>
            <a:off x="6816080" y="6444862"/>
            <a:ext cx="3989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A third package is expected in 2026, details TBD</a:t>
            </a:r>
          </a:p>
        </p:txBody>
      </p:sp>
    </p:spTree>
    <p:extLst>
      <p:ext uri="{BB962C8B-B14F-4D97-AF65-F5344CB8AC3E}">
        <p14:creationId xmlns:p14="http://schemas.microsoft.com/office/powerpoint/2010/main" val="1457068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4CE66-45EF-97CB-E2E6-638E54F09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A935CE98-B6AE-421C-3AF1-BF0CC77489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 Meeting Contribution deadline: </a:t>
            </a:r>
            <a:r>
              <a:rPr lang="en-US" b="1" dirty="0"/>
              <a:t>Monday</a:t>
            </a:r>
            <a:r>
              <a:rPr lang="en-US" dirty="0"/>
              <a:t> 14</a:t>
            </a:r>
            <a:r>
              <a:rPr lang="en-US" baseline="30000" dirty="0"/>
              <a:t>th</a:t>
            </a:r>
            <a:r>
              <a:rPr lang="en-US" dirty="0"/>
              <a:t> July 23:59 CEST</a:t>
            </a:r>
          </a:p>
          <a:p>
            <a:r>
              <a:rPr lang="en-US" dirty="0"/>
              <a:t> Meeting dates changed to: 18</a:t>
            </a:r>
            <a:r>
              <a:rPr lang="en-US" baseline="30000" dirty="0"/>
              <a:t>th</a:t>
            </a:r>
            <a:r>
              <a:rPr lang="en-US" dirty="0"/>
              <a:t> to 25</a:t>
            </a:r>
            <a:r>
              <a:rPr lang="en-US" baseline="30000" dirty="0"/>
              <a:t>th</a:t>
            </a:r>
            <a:r>
              <a:rPr lang="en-US" dirty="0"/>
              <a:t> July:</a:t>
            </a:r>
          </a:p>
          <a:p>
            <a:pPr lvl="1"/>
            <a:r>
              <a:rPr lang="en-US" u="sng" dirty="0"/>
              <a:t>Friday 18</a:t>
            </a:r>
            <a:r>
              <a:rPr lang="en-US" u="sng" baseline="30000" dirty="0"/>
              <a:t>th</a:t>
            </a:r>
            <a:r>
              <a:rPr lang="en-US" dirty="0"/>
              <a:t> : 9am CEST start of email agreements, 3-6pm CEST for opening plenary</a:t>
            </a:r>
          </a:p>
          <a:p>
            <a:pPr lvl="1"/>
            <a:r>
              <a:rPr lang="en-US" u="sng" dirty="0"/>
              <a:t>Monday 21</a:t>
            </a:r>
            <a:r>
              <a:rPr lang="en-US" u="sng" baseline="30000" dirty="0"/>
              <a:t>st</a:t>
            </a:r>
            <a:r>
              <a:rPr lang="en-US" u="sng" dirty="0"/>
              <a:t> – Wednesday 23</a:t>
            </a:r>
            <a:r>
              <a:rPr lang="en-US" u="sng" baseline="30000" dirty="0"/>
              <a:t>rd</a:t>
            </a:r>
            <a:r>
              <a:rPr lang="en-US" dirty="0"/>
              <a:t> : Regular SA4 schedule on SWG activities</a:t>
            </a:r>
          </a:p>
          <a:p>
            <a:pPr lvl="1"/>
            <a:r>
              <a:rPr lang="en-US" u="sng" dirty="0"/>
              <a:t>Thursday 24</a:t>
            </a:r>
            <a:r>
              <a:rPr lang="en-US" u="sng" baseline="30000" dirty="0"/>
              <a:t>th</a:t>
            </a:r>
            <a:r>
              <a:rPr lang="en-US" dirty="0"/>
              <a:t>: Closing plenary day #1: Dealing with </a:t>
            </a:r>
            <a:r>
              <a:rPr lang="en-US" b="1" dirty="0"/>
              <a:t>Release 19</a:t>
            </a:r>
            <a:r>
              <a:rPr lang="en-US" dirty="0"/>
              <a:t> first</a:t>
            </a:r>
          </a:p>
          <a:p>
            <a:pPr lvl="1"/>
            <a:r>
              <a:rPr lang="en-US" u="sng" dirty="0"/>
              <a:t>Friday 25</a:t>
            </a:r>
            <a:r>
              <a:rPr lang="en-US" u="sng" baseline="30000" dirty="0"/>
              <a:t>th</a:t>
            </a:r>
            <a:r>
              <a:rPr lang="en-US" u="sng" dirty="0"/>
              <a:t> :</a:t>
            </a:r>
            <a:r>
              <a:rPr lang="en-US" dirty="0"/>
              <a:t> Closing plenary day #2: Dealing with </a:t>
            </a:r>
            <a:r>
              <a:rPr lang="en-US" b="1" dirty="0"/>
              <a:t>Release 20</a:t>
            </a:r>
            <a:r>
              <a:rPr lang="en-US" dirty="0"/>
              <a:t> topics once all release 19 topics are covered</a:t>
            </a:r>
          </a:p>
          <a:p>
            <a:r>
              <a:rPr lang="en-US" dirty="0"/>
              <a:t> Specific Rel20 topics contribution deadline</a:t>
            </a:r>
          </a:p>
          <a:p>
            <a:pPr lvl="1"/>
            <a:r>
              <a:rPr lang="en-US"/>
              <a:t>Must </a:t>
            </a:r>
            <a:r>
              <a:rPr lang="en-US" dirty="0"/>
              <a:t>be submitted first to the SA4 AhG call (deadline 7</a:t>
            </a:r>
            <a:r>
              <a:rPr lang="en-US" baseline="30000" dirty="0"/>
              <a:t>th</a:t>
            </a:r>
            <a:r>
              <a:rPr lang="en-US" dirty="0"/>
              <a:t> July).</a:t>
            </a:r>
          </a:p>
          <a:p>
            <a:pPr lvl="1"/>
            <a:r>
              <a:rPr lang="en-US" dirty="0"/>
              <a:t>From the AhG call decision:</a:t>
            </a:r>
          </a:p>
          <a:p>
            <a:pPr lvl="2"/>
            <a:r>
              <a:rPr lang="en-US" dirty="0"/>
              <a:t>Agreed documents shall be re-submitted by the SA4 meeting contribution deadline (Monday 14</a:t>
            </a:r>
            <a:r>
              <a:rPr lang="en-US" baseline="30000" dirty="0"/>
              <a:t>th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Revision to non-agreed documents may be submitted until Thursday 24</a:t>
            </a:r>
            <a:r>
              <a:rPr lang="en-US" baseline="30000" dirty="0"/>
              <a:t>th</a:t>
            </a:r>
            <a:r>
              <a:rPr lang="en-US" dirty="0"/>
              <a:t> 23:59pm CEST</a:t>
            </a:r>
          </a:p>
          <a:p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F7CE2EE-9116-B0EF-DAB9-C39B7AAA3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SA4#133-e meeting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D8D244C-C5D8-6D8C-3DE0-488A02963A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9FD42-5907-4F80-B10A-571E096BB1E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09047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15109-D994-56C3-3A05-03D38012A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3AEC8C8-B1BE-9BF5-6A58-EED37C65A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708920"/>
            <a:ext cx="5486400" cy="341724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 Study on Avatar Phase2 </a:t>
            </a:r>
          </a:p>
          <a:p>
            <a:r>
              <a:rPr lang="en-US" dirty="0"/>
              <a:t> Work on Haptics</a:t>
            </a:r>
          </a:p>
          <a:p>
            <a:r>
              <a:rPr lang="en-US" dirty="0"/>
              <a:t> Study on QUIC over RTC</a:t>
            </a:r>
          </a:p>
          <a:p>
            <a:r>
              <a:rPr lang="en-US" dirty="0"/>
              <a:t> Study on Dynamic traffic and QoS</a:t>
            </a:r>
          </a:p>
          <a:p>
            <a:r>
              <a:rPr lang="en-US" dirty="0"/>
              <a:t> Study on Advance video formats</a:t>
            </a:r>
          </a:p>
          <a:p>
            <a:r>
              <a:rPr lang="en-US" dirty="0"/>
              <a:t> Study on Image formats</a:t>
            </a:r>
          </a:p>
          <a:p>
            <a:r>
              <a:rPr lang="en-US" dirty="0"/>
              <a:t> Study on AMD Phase 2</a:t>
            </a:r>
          </a:p>
          <a:p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C7240BE-F0B0-7E79-87AD-AF9EDB184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10 Topics under consideration for Rel-20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1AC44FB-4009-F7B6-834A-64D99FE335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9FD42-5907-4F80-B10A-571E096BB1E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A3C4F975-5107-CA58-8D2E-EFC5E6CAAE84}"/>
              </a:ext>
            </a:extLst>
          </p:cNvPr>
          <p:cNvSpPr txBox="1">
            <a:spLocks/>
          </p:cNvSpPr>
          <p:nvPr/>
        </p:nvSpPr>
        <p:spPr bwMode="auto">
          <a:xfrm>
            <a:off x="6528048" y="2708920"/>
            <a:ext cx="5486400" cy="3417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/>
              <a:t> Study on QUIC for streaming</a:t>
            </a:r>
          </a:p>
          <a:p>
            <a:r>
              <a:rPr lang="en-US" kern="0" dirty="0"/>
              <a:t> Study on 3DGS</a:t>
            </a:r>
          </a:p>
          <a:p>
            <a:r>
              <a:rPr lang="en-US" kern="0" dirty="0"/>
              <a:t> Study on Media aspects for 6GS</a:t>
            </a:r>
          </a:p>
          <a:p>
            <a:endParaRPr lang="en-US" kern="0" dirty="0"/>
          </a:p>
        </p:txBody>
      </p:sp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12D9D798-7CD9-8D88-ACA1-569BA31740A6}"/>
              </a:ext>
            </a:extLst>
          </p:cNvPr>
          <p:cNvSpPr txBox="1">
            <a:spLocks/>
          </p:cNvSpPr>
          <p:nvPr/>
        </p:nvSpPr>
        <p:spPr bwMode="auto">
          <a:xfrm>
            <a:off x="609600" y="1720379"/>
            <a:ext cx="5486400" cy="700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b="1" kern="0" dirty="0"/>
              <a:t>7 proposals for 5GA</a:t>
            </a:r>
          </a:p>
          <a:p>
            <a:pPr algn="ctr"/>
            <a:endParaRPr lang="en-US" b="1" kern="0" dirty="0"/>
          </a:p>
        </p:txBody>
      </p:sp>
      <p:sp>
        <p:nvSpPr>
          <p:cNvPr id="8" name="Espace réservé du contenu 1">
            <a:extLst>
              <a:ext uri="{FF2B5EF4-FFF2-40B4-BE49-F238E27FC236}">
                <a16:creationId xmlns:a16="http://schemas.microsoft.com/office/drawing/2014/main" id="{843BB0FC-A676-A08D-0E3D-49F517F5AD2E}"/>
              </a:ext>
            </a:extLst>
          </p:cNvPr>
          <p:cNvSpPr txBox="1">
            <a:spLocks/>
          </p:cNvSpPr>
          <p:nvPr/>
        </p:nvSpPr>
        <p:spPr bwMode="auto">
          <a:xfrm>
            <a:off x="6096000" y="1705669"/>
            <a:ext cx="5486400" cy="700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b="1" kern="0" dirty="0"/>
              <a:t>3 proposals for 6G</a:t>
            </a:r>
          </a:p>
          <a:p>
            <a:pPr algn="ctr"/>
            <a:endParaRPr lang="en-US" b="1" kern="0" dirty="0"/>
          </a:p>
        </p:txBody>
      </p:sp>
    </p:spTree>
    <p:extLst>
      <p:ext uri="{BB962C8B-B14F-4D97-AF65-F5344CB8AC3E}">
        <p14:creationId xmlns:p14="http://schemas.microsoft.com/office/powerpoint/2010/main" val="51496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1A14A-07A4-3AD5-F41A-D5F5E2115A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4CDFBFB-78AA-C547-6B65-ADC35DD47E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377" y="1844825"/>
            <a:ext cx="5486400" cy="201622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 Exception on IVAS (including conformance)</a:t>
            </a:r>
          </a:p>
          <a:p>
            <a:r>
              <a:rPr lang="en-US" dirty="0"/>
              <a:t> Exception on ATIAS_Ph2</a:t>
            </a:r>
          </a:p>
          <a:p>
            <a:r>
              <a:rPr lang="en-US" dirty="0"/>
              <a:t> </a:t>
            </a:r>
            <a:r>
              <a:rPr lang="en-US" dirty="0" err="1"/>
              <a:t>DaCAS</a:t>
            </a:r>
            <a:r>
              <a:rPr lang="en-US" dirty="0"/>
              <a:t> -&gt;Rel-20 topic</a:t>
            </a:r>
          </a:p>
          <a:p>
            <a:r>
              <a:rPr lang="en-US" dirty="0"/>
              <a:t> FS_ULBC (Rel-20) should take 2 Audio SWG slots</a:t>
            </a:r>
          </a:p>
          <a:p>
            <a:r>
              <a:rPr lang="en-US" dirty="0"/>
              <a:t> </a:t>
            </a:r>
            <a:r>
              <a:rPr lang="en-US" dirty="0">
                <a:highlight>
                  <a:srgbClr val="00FF00"/>
                </a:highlight>
              </a:rPr>
              <a:t>Seems fully booked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B4CFE80-1901-79DB-D67C-DC49DC17E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 of the SA4 workload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67C03B0-5166-3A61-4D46-248E3DCAA1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9FD42-5907-4F80-B10A-571E096BB1E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F47166B2-E9C7-875C-852A-49B2C330EA57}"/>
              </a:ext>
            </a:extLst>
          </p:cNvPr>
          <p:cNvSpPr txBox="1">
            <a:spLocks/>
          </p:cNvSpPr>
          <p:nvPr/>
        </p:nvSpPr>
        <p:spPr bwMode="auto">
          <a:xfrm>
            <a:off x="609600" y="1417637"/>
            <a:ext cx="5486400" cy="4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b="1" kern="0" dirty="0"/>
              <a:t>Audio SWG</a:t>
            </a:r>
          </a:p>
          <a:p>
            <a:pPr algn="ctr"/>
            <a:endParaRPr lang="en-US" b="1" kern="0" dirty="0"/>
          </a:p>
        </p:txBody>
      </p:sp>
      <p:sp>
        <p:nvSpPr>
          <p:cNvPr id="10" name="Espace réservé du contenu 1">
            <a:extLst>
              <a:ext uri="{FF2B5EF4-FFF2-40B4-BE49-F238E27FC236}">
                <a16:creationId xmlns:a16="http://schemas.microsoft.com/office/drawing/2014/main" id="{CE5448D4-3507-F857-CB0A-28D92ADEF1FC}"/>
              </a:ext>
            </a:extLst>
          </p:cNvPr>
          <p:cNvSpPr txBox="1">
            <a:spLocks/>
          </p:cNvSpPr>
          <p:nvPr/>
        </p:nvSpPr>
        <p:spPr bwMode="auto">
          <a:xfrm>
            <a:off x="681608" y="4324910"/>
            <a:ext cx="5486400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200" kern="0" dirty="0"/>
              <a:t> AMD-Pro-MED </a:t>
            </a:r>
            <a:r>
              <a:rPr lang="en-US" sz="2200" kern="0" dirty="0" err="1"/>
              <a:t>OpenAPI</a:t>
            </a:r>
            <a:r>
              <a:rPr lang="en-US" sz="2200" kern="0" dirty="0"/>
              <a:t> until Nov.</a:t>
            </a:r>
          </a:p>
          <a:p>
            <a:r>
              <a:rPr lang="en-US" sz="2200" kern="0" dirty="0"/>
              <a:t> FS_Energy_Ph2Rel-20 ongoing</a:t>
            </a:r>
          </a:p>
          <a:p>
            <a:r>
              <a:rPr lang="en-US" sz="2200" kern="0" dirty="0"/>
              <a:t> </a:t>
            </a:r>
            <a:r>
              <a:rPr lang="en-US" sz="2200" kern="0" dirty="0" err="1"/>
              <a:t>MeME</a:t>
            </a:r>
            <a:r>
              <a:rPr lang="en-US" sz="2200" kern="0" dirty="0"/>
              <a:t>-MED and AMD-Pro-MED to complete in Sept.</a:t>
            </a:r>
          </a:p>
          <a:p>
            <a:r>
              <a:rPr lang="en-US" sz="2200" kern="0" dirty="0"/>
              <a:t> </a:t>
            </a:r>
            <a:r>
              <a:rPr lang="en-US" sz="2200" kern="0" dirty="0">
                <a:highlight>
                  <a:srgbClr val="00FF00"/>
                </a:highlight>
              </a:rPr>
              <a:t>Potentially 3 slots available in Nov.</a:t>
            </a:r>
          </a:p>
          <a:p>
            <a:endParaRPr lang="en-US" kern="0" dirty="0">
              <a:highlight>
                <a:srgbClr val="00FF00"/>
              </a:highlight>
            </a:endParaRPr>
          </a:p>
          <a:p>
            <a:endParaRPr lang="en-US" kern="0" dirty="0"/>
          </a:p>
        </p:txBody>
      </p:sp>
      <p:sp>
        <p:nvSpPr>
          <p:cNvPr id="11" name="Espace réservé du contenu 1">
            <a:extLst>
              <a:ext uri="{FF2B5EF4-FFF2-40B4-BE49-F238E27FC236}">
                <a16:creationId xmlns:a16="http://schemas.microsoft.com/office/drawing/2014/main" id="{46E4E919-23BE-D3BD-F43B-624E9C4B70B5}"/>
              </a:ext>
            </a:extLst>
          </p:cNvPr>
          <p:cNvSpPr txBox="1">
            <a:spLocks/>
          </p:cNvSpPr>
          <p:nvPr/>
        </p:nvSpPr>
        <p:spPr bwMode="auto">
          <a:xfrm>
            <a:off x="673831" y="3842854"/>
            <a:ext cx="5486400" cy="445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b="1" kern="0" dirty="0"/>
              <a:t>MBS SWG</a:t>
            </a:r>
          </a:p>
          <a:p>
            <a:pPr algn="ctr"/>
            <a:endParaRPr lang="en-US" b="1" kern="0" dirty="0"/>
          </a:p>
        </p:txBody>
      </p:sp>
      <p:sp>
        <p:nvSpPr>
          <p:cNvPr id="12" name="Espace réservé du contenu 1">
            <a:extLst>
              <a:ext uri="{FF2B5EF4-FFF2-40B4-BE49-F238E27FC236}">
                <a16:creationId xmlns:a16="http://schemas.microsoft.com/office/drawing/2014/main" id="{4B5C441A-7FBF-3766-52CE-F4D12314F462}"/>
              </a:ext>
            </a:extLst>
          </p:cNvPr>
          <p:cNvSpPr txBox="1">
            <a:spLocks/>
          </p:cNvSpPr>
          <p:nvPr/>
        </p:nvSpPr>
        <p:spPr bwMode="auto">
          <a:xfrm>
            <a:off x="6224462" y="1835728"/>
            <a:ext cx="5486400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200" kern="0" dirty="0"/>
              <a:t> </a:t>
            </a:r>
            <a:r>
              <a:rPr lang="en-US" sz="2200" kern="0" dirty="0" err="1"/>
              <a:t>AvCall</a:t>
            </a:r>
            <a:r>
              <a:rPr lang="en-US" sz="2200" kern="0" dirty="0"/>
              <a:t>-MED and 5G_RTP_Ph2 to complete in Sept.</a:t>
            </a:r>
          </a:p>
          <a:p>
            <a:r>
              <a:rPr lang="en-US" sz="2200" kern="0" dirty="0"/>
              <a:t>  AI-IMS-MED Rel-20 topic ongoing</a:t>
            </a:r>
          </a:p>
          <a:p>
            <a:pPr marL="0" indent="0">
              <a:buNone/>
            </a:pPr>
            <a:endParaRPr lang="en-US" sz="2200" kern="0" dirty="0"/>
          </a:p>
          <a:p>
            <a:r>
              <a:rPr lang="en-US" sz="2200" kern="0" dirty="0"/>
              <a:t> </a:t>
            </a:r>
            <a:r>
              <a:rPr lang="en-US" sz="2200" kern="0" dirty="0">
                <a:highlight>
                  <a:srgbClr val="00FF00"/>
                </a:highlight>
              </a:rPr>
              <a:t>Potentially 3 slots available in Nov.</a:t>
            </a:r>
          </a:p>
        </p:txBody>
      </p:sp>
      <p:sp>
        <p:nvSpPr>
          <p:cNvPr id="13" name="Espace réservé du contenu 1">
            <a:extLst>
              <a:ext uri="{FF2B5EF4-FFF2-40B4-BE49-F238E27FC236}">
                <a16:creationId xmlns:a16="http://schemas.microsoft.com/office/drawing/2014/main" id="{E74862F9-551F-A9C1-8BBF-B1A98A6F019F}"/>
              </a:ext>
            </a:extLst>
          </p:cNvPr>
          <p:cNvSpPr txBox="1">
            <a:spLocks/>
          </p:cNvSpPr>
          <p:nvPr/>
        </p:nvSpPr>
        <p:spPr bwMode="auto">
          <a:xfrm>
            <a:off x="6216685" y="1408540"/>
            <a:ext cx="5486400" cy="4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b="1" kern="0" dirty="0"/>
              <a:t>RTC SWG</a:t>
            </a:r>
          </a:p>
        </p:txBody>
      </p:sp>
      <p:sp>
        <p:nvSpPr>
          <p:cNvPr id="14" name="Espace réservé du contenu 1">
            <a:extLst>
              <a:ext uri="{FF2B5EF4-FFF2-40B4-BE49-F238E27FC236}">
                <a16:creationId xmlns:a16="http://schemas.microsoft.com/office/drawing/2014/main" id="{13A5AC5C-E1C5-D265-AE85-30AFCB96E607}"/>
              </a:ext>
            </a:extLst>
          </p:cNvPr>
          <p:cNvSpPr txBox="1">
            <a:spLocks/>
          </p:cNvSpPr>
          <p:nvPr/>
        </p:nvSpPr>
        <p:spPr bwMode="auto">
          <a:xfrm>
            <a:off x="6171244" y="4317926"/>
            <a:ext cx="5486400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200" kern="0" dirty="0"/>
              <a:t> VOPS to complete in Nov</a:t>
            </a:r>
          </a:p>
          <a:p>
            <a:endParaRPr lang="en-US" sz="2200" kern="0" dirty="0"/>
          </a:p>
          <a:p>
            <a:r>
              <a:rPr lang="en-US" sz="2200" kern="0" dirty="0"/>
              <a:t> </a:t>
            </a:r>
            <a:r>
              <a:rPr lang="en-US" sz="2200" kern="0" dirty="0">
                <a:highlight>
                  <a:srgbClr val="00FF00"/>
                </a:highlight>
              </a:rPr>
              <a:t>Potentially 3 slots available in Nov.</a:t>
            </a:r>
          </a:p>
          <a:p>
            <a:endParaRPr lang="en-US" kern="0" dirty="0">
              <a:highlight>
                <a:srgbClr val="00FF00"/>
              </a:highlight>
            </a:endParaRPr>
          </a:p>
          <a:p>
            <a:endParaRPr lang="en-US" kern="0" dirty="0"/>
          </a:p>
        </p:txBody>
      </p:sp>
      <p:sp>
        <p:nvSpPr>
          <p:cNvPr id="15" name="Espace réservé du contenu 1">
            <a:extLst>
              <a:ext uri="{FF2B5EF4-FFF2-40B4-BE49-F238E27FC236}">
                <a16:creationId xmlns:a16="http://schemas.microsoft.com/office/drawing/2014/main" id="{86BA9309-7E1C-2553-BF9B-5635923D845C}"/>
              </a:ext>
            </a:extLst>
          </p:cNvPr>
          <p:cNvSpPr txBox="1">
            <a:spLocks/>
          </p:cNvSpPr>
          <p:nvPr/>
        </p:nvSpPr>
        <p:spPr bwMode="auto">
          <a:xfrm>
            <a:off x="6163467" y="3835870"/>
            <a:ext cx="5486400" cy="445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b="1" kern="0" dirty="0"/>
              <a:t>VIDEO SWG</a:t>
            </a:r>
          </a:p>
          <a:p>
            <a:pPr algn="ctr"/>
            <a:endParaRPr 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922103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630F3-ACAC-E7D6-FCBD-60E4AAE67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C107CD9-2AEF-5099-1D3A-21B55FBC8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 The SA4 Chair and 2 Vice-chairs have reviewed the all the topics being discussed on the SA4 reflector and studied the latest version of the SID/WID</a:t>
            </a:r>
          </a:p>
          <a:p>
            <a:r>
              <a:rPr lang="en-US" dirty="0"/>
              <a:t> From this analysis we have place the topics into 3 categories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highlight>
                  <a:srgbClr val="00FF00"/>
                </a:highlight>
              </a:rPr>
              <a:t>Ready to be sent to September SA#109: Enough supporters, consensus on the content of the SID/WID, proposed for package 1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highlight>
                  <a:srgbClr val="FFFF00"/>
                </a:highlight>
              </a:rPr>
              <a:t>Strong candidate for December SA#110: No concern raised on the final version and either 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>
                <a:highlight>
                  <a:srgbClr val="FFFF00"/>
                </a:highlight>
              </a:rPr>
              <a:t>some dependency with latest ongoing work being finalized, 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>
                <a:highlight>
                  <a:srgbClr val="FFFF00"/>
                </a:highlight>
              </a:rPr>
              <a:t>need to refine objectives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>
                <a:highlight>
                  <a:srgbClr val="FFFF00"/>
                </a:highlight>
              </a:rPr>
              <a:t>or more supporting companies would be needed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highlight>
                  <a:srgbClr val="FF0000"/>
                </a:highlight>
              </a:rPr>
              <a:t>Concerns raised on the scope, structure of the proposed work. No short-term visibility on any agreement. Requires further revisit of the proposal </a:t>
            </a:r>
          </a:p>
          <a:p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EEBBAE9-4177-FB47-E8DF-343BAC02F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 of the analysis of the topics and the package definition (1/2)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3A8E610-3A91-3E06-236D-807CE8AF0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9FD42-5907-4F80-B10A-571E096BB1E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1144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85245C-155C-A5B9-AC20-373E76832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B8DC495-6606-B0CB-1795-05910ADDA3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 From this categorization, we have tried to look at what the SA4 workload would be by filling the empty slots as a projection.</a:t>
            </a:r>
          </a:p>
          <a:p>
            <a:pPr lvl="1"/>
            <a:r>
              <a:rPr lang="en-US" dirty="0"/>
              <a:t>We took into account the size of the topics, the scope and targeted prime SWG (joint sessions may be need on some aspects)</a:t>
            </a:r>
          </a:p>
          <a:p>
            <a:pPr lvl="1"/>
            <a:r>
              <a:rPr lang="en-US" dirty="0"/>
              <a:t>We ended up with a proposed definition of Package 1 (to be sent to SA#109 in September) and Package 2 (to be consolidated in November, and send to SA#110 in December).</a:t>
            </a:r>
          </a:p>
          <a:p>
            <a:pPr lvl="1"/>
            <a:r>
              <a:rPr lang="en-US" dirty="0"/>
              <a:t>The result proposal (shown further down of this document) is aligned with the expectation to have roughly 25% of 6G and 75% of 5GA.</a:t>
            </a:r>
          </a:p>
          <a:p>
            <a:pPr lvl="1"/>
            <a:r>
              <a:rPr lang="en-US" dirty="0"/>
              <a:t>It also leaves one space in each SWG further most of the time.</a:t>
            </a:r>
          </a:p>
          <a:p>
            <a:r>
              <a:rPr lang="en-US" dirty="0"/>
              <a:t> The SA4 leadership would like to review each topic proposal and confirm its categorization and then finally agree on </a:t>
            </a:r>
          </a:p>
          <a:p>
            <a:pPr lvl="1"/>
            <a:r>
              <a:rPr lang="en-US" dirty="0"/>
              <a:t>the definition of </a:t>
            </a:r>
            <a:r>
              <a:rPr lang="en-US" b="1" dirty="0"/>
              <a:t>Package 1 </a:t>
            </a:r>
            <a:r>
              <a:rPr lang="en-US" dirty="0"/>
              <a:t>(</a:t>
            </a:r>
            <a:r>
              <a:rPr lang="en-US" b="1" dirty="0">
                <a:solidFill>
                  <a:srgbClr val="FF0000"/>
                </a:solidFill>
              </a:rPr>
              <a:t>agreed</a:t>
            </a:r>
            <a:r>
              <a:rPr lang="en-US" dirty="0"/>
              <a:t> SID/WID),</a:t>
            </a:r>
          </a:p>
          <a:p>
            <a:pPr lvl="1"/>
            <a:r>
              <a:rPr lang="en-US" dirty="0"/>
              <a:t>the definition of strong candidates for </a:t>
            </a:r>
            <a:r>
              <a:rPr lang="en-US" b="1" dirty="0"/>
              <a:t>Package 2 </a:t>
            </a:r>
            <a:r>
              <a:rPr lang="en-US" dirty="0"/>
              <a:t>(</a:t>
            </a:r>
            <a:r>
              <a:rPr lang="en-US" b="1" dirty="0">
                <a:solidFill>
                  <a:srgbClr val="FF0000"/>
                </a:solidFill>
              </a:rPr>
              <a:t>endorsed</a:t>
            </a:r>
            <a:r>
              <a:rPr lang="en-US" dirty="0"/>
              <a:t> SID/WID), </a:t>
            </a:r>
          </a:p>
          <a:p>
            <a:pPr lvl="1"/>
            <a:r>
              <a:rPr lang="en-US" dirty="0"/>
              <a:t>the rest being </a:t>
            </a:r>
            <a:r>
              <a:rPr lang="en-US" b="1" dirty="0">
                <a:solidFill>
                  <a:srgbClr val="FF0000"/>
                </a:solidFill>
              </a:rPr>
              <a:t>noted</a:t>
            </a:r>
            <a:r>
              <a:rPr lang="en-US" dirty="0"/>
              <a:t> inviting for further consideration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A10F498-4848-C3D5-61B0-354E0800A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 of the analysis of the topics and the package definition (2/2)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EDA5402-BFF5-AC5F-C1B0-DAC549CAE9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9FD42-5907-4F80-B10A-571E096BB1EE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25920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8F0F6A9-923A-4B78-A494-947BBBAF9EA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C76BECE-E41A-4766-8596-63F28FAA26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AF3180D-84E1-4D1C-B169-839D7F725E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7988</TotalTime>
  <Words>1791</Words>
  <Application>Microsoft Macintosh PowerPoint</Application>
  <PresentationFormat>Grand écran</PresentationFormat>
  <Paragraphs>253</Paragraphs>
  <Slides>16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1" baseType="lpstr">
      <vt:lpstr>ＭＳ Ｐゴシック</vt:lpstr>
      <vt:lpstr>Arial</vt:lpstr>
      <vt:lpstr>Calibri</vt:lpstr>
      <vt:lpstr>Montserrat</vt:lpstr>
      <vt:lpstr>Office Theme</vt:lpstr>
      <vt:lpstr>3GPP SA4  planning of Release 20  5G Advanced and 6G</vt:lpstr>
      <vt:lpstr>Context (1/2)</vt:lpstr>
      <vt:lpstr>Context (2/2)</vt:lpstr>
      <vt:lpstr>Proposed next steps on the Release 20 planning  in SA4 in 2025</vt:lpstr>
      <vt:lpstr>Next SA4#133-e meeting</vt:lpstr>
      <vt:lpstr>10 Topics under consideration for Rel-20 </vt:lpstr>
      <vt:lpstr>Context of the SA4 workload</vt:lpstr>
      <vt:lpstr>Logic of the analysis of the topics and the package definition (1/2)</vt:lpstr>
      <vt:lpstr>Logic of the analysis of the topics and the package definition (2/2)</vt:lpstr>
      <vt:lpstr>Review of the Rel-20 candidates</vt:lpstr>
      <vt:lpstr>Review of the Rel-20 candidates</vt:lpstr>
      <vt:lpstr>Proposal</vt:lpstr>
      <vt:lpstr>Proposed way forward on the package 2 definition</vt:lpstr>
      <vt:lpstr>Proposed consequent SA4 workplan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Report RAN WG3</dc:title>
  <dc:creator>gino.masini@ericsson.com</dc:creator>
  <cp:keywords>CTPClassification=CTP_NT</cp:keywords>
  <cp:lastModifiedBy>Gilles Teniou</cp:lastModifiedBy>
  <cp:revision>7398</cp:revision>
  <dcterms:created xsi:type="dcterms:W3CDTF">2009-06-02T04:11:18Z</dcterms:created>
  <dcterms:modified xsi:type="dcterms:W3CDTF">2025-07-25T12:47:44Z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(6)cWjpsCKWTsPaPc2KY3olHRzcTIo1lGrP42AVK3KThi2edPzBx7f2a7QADC0u4hBfZoDde5SM_x000d_
rgMvErRfjgRxDvJpxUg1WdRfiNLg6z+i1r/1c+ITsDM85+iWjWETfY5JeHw80RuX9A6T/WRV_x000d_
xnVy7UCuW+gpHyW9Em2NsD6Ozf5243kZsO3PKAAK2KJ2Nt9dYhfWvAj3MaoL+/JfyDIZDGsw_x000d_
AYthnpLHAQC8lJ+glJ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G3ZJjV+Wc9CV2aTBtfUUen/CYw3VF5be95fQglR8/NJ1QY9XmH0pzS_x000d_
5JqGcxaRzlYV/wAwz9NIjSqdI/u/2x1487np8pYCpLSfxvBizr7Qg/Fo7x3rIGB7eVI3DITx_x000d_
sIoPeL3Hp7FxkQ0kR0dpmmytJT4hDOS7Q9M1Cg7jEmv4osYCZP6HuBg4AuaiKqV41eDl+2hS_x000d_
EIJ7DA+a0ufvxMZ9IbVYNcEQZw/AfdOJugV9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iSZ8b7z81jUeMzF4lvxfm0QMePHNiIWoOLKW_x000d_
kdvQQFsBRxM3ij1YROKAUjaTR/hq1XhA+yKpDDiIsSQNy+z2o03nYFGIxteLT+wmVAOAsZ+x_x000d_
gTDE5WILXM39J3S7m1LXdJEeeXtfLCpQrShNUj4edvz2IOUQli2dq5IlRxTfuuMsNSGU1uz0_x000d_
qmk/geh2yINTciZA0X2lVyHn56+dubBoA7K5gcNrK9cHexCZ6GpqOz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JvGiEMaLzp55T0zRr/_x000d_
wYwVg5664c+di9HGpDfg/LpsF8GA3s2nJOaf9pObLt4WT1awble9yifq+/7Za4OFO3I0CMpo_x000d_
fcA2oNuxQ8c3nKiMVnIZ0THInLwmhPdHd2AeDIV9zjXYU+WCF7eECkvDGjLdnfcXS/x+RIYx_x000d_
cZAPWMnWPJztlSI38tPk1EfLToXSh9kSM++OsfAfmeb0upySp+gb2kfLA86cTx5HzbCtLmHz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jpJS0ayjmrpgRxwMCSMe0m+nBCJCGR1Mu/gZbSFGkGHFCH4R1Bu5E9ffEyTsCMBsdhU+kJng_x000d_
PqbfQ0L1pVC954pBNyeb3hNJfdNA0jn9ZgH7sJC2Wv/FYyg9XBJo8F5khfoPTH6207OtfE1k_x000d_
KjbrOCtdAojK2OF8ei/gAkOBDh2ZaxA+JQnQQR1P7XafmcrQg41nYkJoKuxufT3N0RjGg+Ug_x000d_
clCZ43ohfqs/MHm5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1XQ1c5FOl8ri5QkhiFEX25+iSgkU5N05GxlreuhG/wmzb7GXM/IiopIO_x000d_
E2utQBGQx77WjUNPwVdgFtaJwuK6ByLpxZNFzSCrWg4khowC4+9KWpOAc8LBQ2qY9ja/LpNt_x000d_
+/wWC5KykACWan0WQk+xfVi8m9WsKodsMadaBSvcUmN+WhfO</vt:lpwstr>
  </property>
  <property fmtid="{D5CDD505-2E9C-101B-9397-08002B2CF9AE}" pid="13" name="_ms_pID_7253435_00">
    <vt:lpwstr>_ms_pID_7253435</vt:lpwstr>
  </property>
  <property fmtid="{D5CDD505-2E9C-101B-9397-08002B2CF9AE}" pid="14" name="_new_ms_pID_72543">
    <vt:lpwstr>(3)Y4l2gfgX4pWi8iNsf9mAjotfDTtaJeHpg0ZH0Qro7B+mpKBOFdjCv1PMPHnsGzPX++Acylj9_x000d_
sj1g1hOjavFFJuTs+nkRZhRQRFkKATbeQlPUGwHQTyeDvvnUbkyJCOJXVnSRfIWtRqLRNaM4_x000d_
aQblkF8nQs3awjnryNYuJ5Z3tBdKXdHFcaoJnPA3bDS84b09iOPQNvs9g4xYi00Bslwe2Fb2_x000d_
A+RZdy67m2SO1kPPVM</vt:lpwstr>
  </property>
  <property fmtid="{D5CDD505-2E9C-101B-9397-08002B2CF9AE}" pid="15" name="_new_ms_pID_72543_00">
    <vt:lpwstr>_new_ms_pID_72543</vt:lpwstr>
  </property>
  <property fmtid="{D5CDD505-2E9C-101B-9397-08002B2CF9AE}" pid="16" name="_new_ms_pID_725431">
    <vt:lpwstr>SHXGHMQBnoPBJbnDfV1k1DT4+Qqce7FwvHkFTW3OpJ8jxYZ/rVbFjQ_x000d_
H6Gf1NrttADC/rd1V0CSggD8qgMHa8A4yRD7XwQq7MfvwqCR0pu3pCKzRu3q/PXVjC3VGvfr_x000d_
xehhrNRz+Lya1i5OSbcqAuHVLoErK3wT43q41j2Ps8gY9zgXro331wulyLjqCcz50VNCmOaz_x000d_
V8RGethOUMY7MV2+e1W8IU9jyYuXA/3OWBBv</vt:lpwstr>
  </property>
  <property fmtid="{D5CDD505-2E9C-101B-9397-08002B2CF9AE}" pid="17" name="_new_ms_pID_725431_00">
    <vt:lpwstr>_new_ms_pID_725431</vt:lpwstr>
  </property>
  <property fmtid="{D5CDD505-2E9C-101B-9397-08002B2CF9AE}" pid="18" name="_new_ms_pID_725432">
    <vt:lpwstr>RSBwutQjUbsrQpM2fffwkaljmOJagfqca9z+_x000d_
11K3Z8kDoReHL4kNQNJrmHi3rlJS0hQDhb/EV/AEGwE9A/yUP38TT0isBjb9cIke7FisG6/b_x000d_
5CQnF23J1Qk+a/e+zLgs8oOBF2VpUCzMpE3e/w125Z/qfceO7XL8+h4SYOdWsPfS8MF9JKhU_x000d_
oV/bkNA0cM35mg==</vt:lpwstr>
  </property>
  <property fmtid="{D5CDD505-2E9C-101B-9397-08002B2CF9AE}" pid="19" name="_new_ms_pID_725432_00">
    <vt:lpwstr>_new_ms_pID_725432</vt:lpwstr>
  </property>
  <property fmtid="{D5CDD505-2E9C-101B-9397-08002B2CF9AE}" pid="20" name="_readonly">
    <vt:lpwstr/>
  </property>
  <property fmtid="{D5CDD505-2E9C-101B-9397-08002B2CF9AE}" pid="21" name="_change">
    <vt:lpwstr/>
  </property>
  <property fmtid="{D5CDD505-2E9C-101B-9397-08002B2CF9AE}" pid="22" name="_full-control">
    <vt:lpwstr/>
  </property>
  <property fmtid="{D5CDD505-2E9C-101B-9397-08002B2CF9AE}" pid="23" name="sflag">
    <vt:lpwstr>1473739617</vt:lpwstr>
  </property>
  <property fmtid="{D5CDD505-2E9C-101B-9397-08002B2CF9AE}" pid="24" name="UpdateProcess">
    <vt:lpwstr>End</vt:lpwstr>
  </property>
  <property fmtid="{D5CDD505-2E9C-101B-9397-08002B2CF9AE}" pid="25" name="KSOProductBuildVer">
    <vt:lpwstr>2052-10.8.2.7027</vt:lpwstr>
  </property>
  <property fmtid="{D5CDD505-2E9C-101B-9397-08002B2CF9AE}" pid="26" name="TitusGUID">
    <vt:lpwstr>c8420a12-261e-411a-ac44-e9fb1c55a748</vt:lpwstr>
  </property>
  <property fmtid="{D5CDD505-2E9C-101B-9397-08002B2CF9AE}" pid="27" name="CTP_TimeStamp">
    <vt:lpwstr>2019-09-04 07:22:37Z</vt:lpwstr>
  </property>
  <property fmtid="{D5CDD505-2E9C-101B-9397-08002B2CF9AE}" pid="28" name="CTP_BU">
    <vt:lpwstr>NA</vt:lpwstr>
  </property>
  <property fmtid="{D5CDD505-2E9C-101B-9397-08002B2CF9AE}" pid="29" name="CTP_IDSID">
    <vt:lpwstr>NA</vt:lpwstr>
  </property>
  <property fmtid="{D5CDD505-2E9C-101B-9397-08002B2CF9AE}" pid="30" name="CTP_WWID">
    <vt:lpwstr>NA</vt:lpwstr>
  </property>
  <property fmtid="{D5CDD505-2E9C-101B-9397-08002B2CF9AE}" pid="31" name="CTPClassification">
    <vt:lpwstr>CTP_NT</vt:lpwstr>
  </property>
  <property fmtid="{D5CDD505-2E9C-101B-9397-08002B2CF9AE}" pid="32" name="ContentTypeId">
    <vt:lpwstr>0x0101002C7EC6EB72709A4BBD33974080D0AD8A</vt:lpwstr>
  </property>
</Properties>
</file>