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9"/>
  </p:notesMasterIdLst>
  <p:handoutMasterIdLst>
    <p:handoutMasterId r:id="rId10"/>
  </p:handoutMasterIdLst>
  <p:sldIdLst>
    <p:sldId id="256" r:id="rId6"/>
    <p:sldId id="783" r:id="rId7"/>
    <p:sldId id="784" r:id="rId8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FF"/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preferSingleView="1">
    <p:restoredLeft sz="15594" autoAdjust="0"/>
    <p:restoredTop sz="93562" autoAdjust="0"/>
  </p:normalViewPr>
  <p:slideViewPr>
    <p:cSldViewPr>
      <p:cViewPr varScale="1">
        <p:scale>
          <a:sx n="119" d="100"/>
          <a:sy n="119" d="100"/>
        </p:scale>
        <p:origin x="56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7C4C5CE-9F4E-4215-B46F-D9EDDC1B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BCA0CA0-F193-4286-95EC-D2F0AA4CB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3647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9" r:id="rId12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6">
            <a:extLst>
              <a:ext uri="{FF2B5EF4-FFF2-40B4-BE49-F238E27FC236}">
                <a16:creationId xmlns:a16="http://schemas.microsoft.com/office/drawing/2014/main" id="{3B6BF1C7-0FBD-489E-88EF-E2EEFD781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1052517"/>
            <a:ext cx="9359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spcBef>
                <a:spcPct val="40000"/>
              </a:spcBef>
              <a:buClr>
                <a:schemeClr val="accent1"/>
              </a:buClr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1pPr>
            <a:lvl2pPr marL="742950" indent="-28575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2pPr>
            <a:lvl3pPr marL="1143000" indent="-22860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>
                <a:solidFill>
                  <a:schemeClr val="tx1"/>
                </a:solidFill>
                <a:latin typeface="Rotis Sans Serif for Noki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WG4 (SA4)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#133-e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2026 and 2027 SA4 calendars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US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to SA4 closing plenary,</a:t>
            </a: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 Chair, Tdoc S4-251553</a:t>
            </a:r>
          </a:p>
        </p:txBody>
      </p:sp>
      <p:pic>
        <p:nvPicPr>
          <p:cNvPr id="5123" name="Picture 3" descr="3gpp">
            <a:extLst>
              <a:ext uri="{FF2B5EF4-FFF2-40B4-BE49-F238E27FC236}">
                <a16:creationId xmlns:a16="http://schemas.microsoft.com/office/drawing/2014/main" id="{162CC45A-65FD-483F-A112-71A2ED13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91" y="404813"/>
            <a:ext cx="1152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A82F6-33F7-DE6F-AB0F-1BFAE828D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F35B2E-A8C8-4E39-B228-DCFA3FEC9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2026 (agreed- confirmed by SA/MHPG)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EF4A51-23F2-D9FE-EAE5-99199CDE6532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(2026):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E6FAD7A-99C2-F1DF-9D3A-318E0C2D6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65575"/>
              </p:ext>
            </p:extLst>
          </p:nvPr>
        </p:nvGraphicFramePr>
        <p:xfrm>
          <a:off x="263352" y="1864739"/>
          <a:ext cx="7488831" cy="3584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86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4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5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79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2026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8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9-13 Feb. 2026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India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5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SA4#135e-bis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13-17 Apr.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8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SA4#136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11-15 May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Interdigital, Venue: Montreal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37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24-28 Aug.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46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SA4#137e-bis*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sng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12-16 Oct. 2026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sng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depending on MPEG#156 exact dates.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sngStrik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626309156"/>
                  </a:ext>
                </a:extLst>
              </a:tr>
              <a:tr h="51073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SA4#138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16-20 Nov.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19A65EAF-C46A-AC21-A197-2812A623E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846644"/>
              </p:ext>
            </p:extLst>
          </p:nvPr>
        </p:nvGraphicFramePr>
        <p:xfrm>
          <a:off x="7896200" y="3606133"/>
          <a:ext cx="4032447" cy="184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4149">
                  <a:extLst>
                    <a:ext uri="{9D8B030D-6E8A-4147-A177-3AD203B41FA5}">
                      <a16:colId xmlns:a16="http://schemas.microsoft.com/office/drawing/2014/main" val="1281673689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1835063047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3011021118"/>
                    </a:ext>
                  </a:extLst>
                </a:gridCol>
              </a:tblGrid>
              <a:tr h="325802">
                <a:tc>
                  <a:txBody>
                    <a:bodyPr/>
                    <a:lstStyle/>
                    <a:p>
                      <a:r>
                        <a:rPr lang="en-US" b="1" dirty="0"/>
                        <a:t>#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Start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End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88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041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2026-04-27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2026-05-01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123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50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006306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3722F7C4-757A-C10A-5BDC-8D6A9BB49350}"/>
              </a:ext>
            </a:extLst>
          </p:cNvPr>
          <p:cNvSpPr txBox="1"/>
          <p:nvPr/>
        </p:nvSpPr>
        <p:spPr>
          <a:xfrm>
            <a:off x="9264352" y="2905214"/>
            <a:ext cx="1846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MPEG</a:t>
            </a:r>
          </a:p>
        </p:txBody>
      </p:sp>
    </p:spTree>
    <p:extLst>
      <p:ext uri="{BB962C8B-B14F-4D97-AF65-F5344CB8AC3E}">
        <p14:creationId xmlns:p14="http://schemas.microsoft.com/office/powerpoint/2010/main" val="144519744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BF31B-3819-1A21-E58E-4A9C1CBCB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0911E-26F2-36C2-D1CD-38E700AC1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2027 (proposal)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42F90A-73E4-6D33-CEED-3A1CA2FB361A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(2027): 4 F2F and 1 e-meeting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A406C0D-AFA2-3DB3-9197-455E4E251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120095"/>
              </p:ext>
            </p:extLst>
          </p:nvPr>
        </p:nvGraphicFramePr>
        <p:xfrm>
          <a:off x="191344" y="1868328"/>
          <a:ext cx="7559675" cy="3864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79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2027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8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SA4#139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22-26 Feb. 2027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Korea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5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SA4#139(e)bis*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19-23 Apr.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8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SA4#140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24-28 May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China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37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SA4#141</a:t>
                      </a:r>
                      <a:r>
                        <a:rPr lang="en-US" sz="1400" b="0" strike="sngStrik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sng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19-23 Jul. 2027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sng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(rather than </a:t>
                      </a: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 Aug. – 3 Sep. 2027 in EU </a:t>
                      </a:r>
                      <a:r>
                        <a:rPr lang="en-US" sz="1400" u="none" strike="sng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 avoid August meeting)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ETSI, Venue: Europe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46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sngStrik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SA4#141(e)bis*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sng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11-15 Oct.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sngStrik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626309156"/>
                  </a:ext>
                </a:extLst>
              </a:tr>
              <a:tr h="51073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15-19 Nov.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A5DDA203-BA2C-D4EF-6774-A08B7B97F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419464"/>
              </p:ext>
            </p:extLst>
          </p:nvPr>
        </p:nvGraphicFramePr>
        <p:xfrm>
          <a:off x="7896200" y="3606133"/>
          <a:ext cx="4032447" cy="184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4149">
                  <a:extLst>
                    <a:ext uri="{9D8B030D-6E8A-4147-A177-3AD203B41FA5}">
                      <a16:colId xmlns:a16="http://schemas.microsoft.com/office/drawing/2014/main" val="1281673689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1835063047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3011021118"/>
                    </a:ext>
                  </a:extLst>
                </a:gridCol>
              </a:tblGrid>
              <a:tr h="325802">
                <a:tc>
                  <a:txBody>
                    <a:bodyPr/>
                    <a:lstStyle/>
                    <a:p>
                      <a:r>
                        <a:rPr lang="en-US" b="1" dirty="0"/>
                        <a:t>#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Start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End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88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041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2027-04-XX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2027-04-XX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123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50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006306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374B3F67-5B2A-7E9C-8C5F-238B53DD77A2}"/>
              </a:ext>
            </a:extLst>
          </p:cNvPr>
          <p:cNvSpPr txBox="1"/>
          <p:nvPr/>
        </p:nvSpPr>
        <p:spPr>
          <a:xfrm>
            <a:off x="9264352" y="2905214"/>
            <a:ext cx="1846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MPEG</a:t>
            </a:r>
          </a:p>
        </p:txBody>
      </p:sp>
    </p:spTree>
    <p:extLst>
      <p:ext uri="{BB962C8B-B14F-4D97-AF65-F5344CB8AC3E}">
        <p14:creationId xmlns:p14="http://schemas.microsoft.com/office/powerpoint/2010/main" val="261742012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16884</TotalTime>
  <Pages>15</Pages>
  <Words>339</Words>
  <Application>Microsoft Macintosh PowerPoint</Application>
  <PresentationFormat>Grand écran</PresentationFormat>
  <Paragraphs>103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华文细黑</vt:lpstr>
      <vt:lpstr>Arial</vt:lpstr>
      <vt:lpstr>Arial</vt:lpstr>
      <vt:lpstr>Calibri</vt:lpstr>
      <vt:lpstr>Calibri Light</vt:lpstr>
      <vt:lpstr>Rotis Sans Serif for Nokia</vt:lpstr>
      <vt:lpstr>Blank Presentation A4</vt:lpstr>
      <vt:lpstr>Office Theme</vt:lpstr>
      <vt:lpstr>Présentation PowerPoint</vt:lpstr>
      <vt:lpstr>SA4 calendar – 2026 (agreed- confirmed by SA/MHPG)</vt:lpstr>
      <vt:lpstr>SA4 calendar – 2027 (proposal)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Gilles Teniou</cp:lastModifiedBy>
  <cp:revision>606</cp:revision>
  <cp:lastPrinted>1999-04-27T06:51:51Z</cp:lastPrinted>
  <dcterms:created xsi:type="dcterms:W3CDTF">2002-09-29T21:39:56Z</dcterms:created>
  <dcterms:modified xsi:type="dcterms:W3CDTF">2025-07-24T12:40:54Z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