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833" r:id="rId1"/>
  </p:sldMasterIdLst>
  <p:notesMasterIdLst>
    <p:notesMasterId r:id="rId10"/>
  </p:notesMasterIdLst>
  <p:handoutMasterIdLst>
    <p:handoutMasterId r:id="rId11"/>
  </p:handoutMasterIdLst>
  <p:sldIdLst>
    <p:sldId id="2142533662" r:id="rId2"/>
    <p:sldId id="2142533663" r:id="rId3"/>
    <p:sldId id="2142533643" r:id="rId4"/>
    <p:sldId id="2142533666" r:id="rId5"/>
    <p:sldId id="2142533664" r:id="rId6"/>
    <p:sldId id="2142533665" r:id="rId7"/>
    <p:sldId id="2142533667" r:id="rId8"/>
    <p:sldId id="214253361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72637A-1EAC-4515-9773-20FBEFA1981A}" v="4" dt="2025-07-14T08:29:36.2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5025" autoAdjust="0"/>
  </p:normalViewPr>
  <p:slideViewPr>
    <p:cSldViewPr snapToGrid="0">
      <p:cViewPr varScale="1">
        <p:scale>
          <a:sx n="139" d="100"/>
          <a:sy n="139" d="100"/>
        </p:scale>
        <p:origin x="3306" y="342"/>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BC72637A-1EAC-4515-9773-20FBEFA1981A}"/>
    <pc:docChg chg="undo custSel addSld modSld">
      <pc:chgData name="Thomas Stockhammer" userId="2aa20ba2-ba43-46c1-9e8b-e40494025eed" providerId="ADAL" clId="{BC72637A-1EAC-4515-9773-20FBEFA1981A}" dt="2025-07-14T08:35:27.966" v="553" actId="20577"/>
      <pc:docMkLst>
        <pc:docMk/>
      </pc:docMkLst>
      <pc:sldChg chg="addSp modSp mod">
        <pc:chgData name="Thomas Stockhammer" userId="2aa20ba2-ba43-46c1-9e8b-e40494025eed" providerId="ADAL" clId="{BC72637A-1EAC-4515-9773-20FBEFA1981A}" dt="2025-07-14T08:29:46.283" v="33" actId="1076"/>
        <pc:sldMkLst>
          <pc:docMk/>
          <pc:sldMk cId="293233732" sldId="2142533643"/>
        </pc:sldMkLst>
        <pc:spChg chg="mod">
          <ac:chgData name="Thomas Stockhammer" userId="2aa20ba2-ba43-46c1-9e8b-e40494025eed" providerId="ADAL" clId="{BC72637A-1EAC-4515-9773-20FBEFA1981A}" dt="2025-07-14T08:28:37.843" v="26" actId="20577"/>
          <ac:spMkLst>
            <pc:docMk/>
            <pc:sldMk cId="293233732" sldId="2142533643"/>
            <ac:spMk id="4" creationId="{54E89652-0A0E-97BB-015C-D94C20425D34}"/>
          </ac:spMkLst>
        </pc:spChg>
        <pc:graphicFrameChg chg="add mod">
          <ac:chgData name="Thomas Stockhammer" userId="2aa20ba2-ba43-46c1-9e8b-e40494025eed" providerId="ADAL" clId="{BC72637A-1EAC-4515-9773-20FBEFA1981A}" dt="2025-07-14T08:29:42.751" v="32" actId="1076"/>
          <ac:graphicFrameMkLst>
            <pc:docMk/>
            <pc:sldMk cId="293233732" sldId="2142533643"/>
            <ac:graphicFrameMk id="6" creationId="{3538E8FE-A1A6-F3DA-3509-168CB96AC280}"/>
          </ac:graphicFrameMkLst>
        </pc:graphicFrameChg>
        <pc:graphicFrameChg chg="add mod">
          <ac:chgData name="Thomas Stockhammer" userId="2aa20ba2-ba43-46c1-9e8b-e40494025eed" providerId="ADAL" clId="{BC72637A-1EAC-4515-9773-20FBEFA1981A}" dt="2025-07-14T08:29:27.562" v="28"/>
          <ac:graphicFrameMkLst>
            <pc:docMk/>
            <pc:sldMk cId="293233732" sldId="2142533643"/>
            <ac:graphicFrameMk id="7" creationId="{C7112FE4-3A79-0BA0-365D-3D7E75C26ED5}"/>
          </ac:graphicFrameMkLst>
        </pc:graphicFrameChg>
        <pc:graphicFrameChg chg="add mod">
          <ac:chgData name="Thomas Stockhammer" userId="2aa20ba2-ba43-46c1-9e8b-e40494025eed" providerId="ADAL" clId="{BC72637A-1EAC-4515-9773-20FBEFA1981A}" dt="2025-07-14T08:29:46.283" v="33" actId="1076"/>
          <ac:graphicFrameMkLst>
            <pc:docMk/>
            <pc:sldMk cId="293233732" sldId="2142533643"/>
            <ac:graphicFrameMk id="8" creationId="{EA768755-57E7-3B67-D347-E706C31FEA3B}"/>
          </ac:graphicFrameMkLst>
        </pc:graphicFrameChg>
      </pc:sldChg>
      <pc:sldChg chg="modSp mod">
        <pc:chgData name="Thomas Stockhammer" userId="2aa20ba2-ba43-46c1-9e8b-e40494025eed" providerId="ADAL" clId="{BC72637A-1EAC-4515-9773-20FBEFA1981A}" dt="2025-07-14T08:32:46.240" v="92" actId="20577"/>
        <pc:sldMkLst>
          <pc:docMk/>
          <pc:sldMk cId="1520295842" sldId="2142533664"/>
        </pc:sldMkLst>
        <pc:spChg chg="mod">
          <ac:chgData name="Thomas Stockhammer" userId="2aa20ba2-ba43-46c1-9e8b-e40494025eed" providerId="ADAL" clId="{BC72637A-1EAC-4515-9773-20FBEFA1981A}" dt="2025-07-14T08:32:46.240" v="92" actId="20577"/>
          <ac:spMkLst>
            <pc:docMk/>
            <pc:sldMk cId="1520295842" sldId="2142533664"/>
            <ac:spMk id="4" creationId="{A18E8746-6043-4456-EB7D-23660B3F274B}"/>
          </ac:spMkLst>
        </pc:spChg>
      </pc:sldChg>
      <pc:sldChg chg="modSp add mod">
        <pc:chgData name="Thomas Stockhammer" userId="2aa20ba2-ba43-46c1-9e8b-e40494025eed" providerId="ADAL" clId="{BC72637A-1EAC-4515-9773-20FBEFA1981A}" dt="2025-07-14T08:31:30.853" v="87" actId="20577"/>
        <pc:sldMkLst>
          <pc:docMk/>
          <pc:sldMk cId="2729171966" sldId="2142533666"/>
        </pc:sldMkLst>
        <pc:spChg chg="mod">
          <ac:chgData name="Thomas Stockhammer" userId="2aa20ba2-ba43-46c1-9e8b-e40494025eed" providerId="ADAL" clId="{BC72637A-1EAC-4515-9773-20FBEFA1981A}" dt="2025-07-14T08:30:19.636" v="77" actId="20577"/>
          <ac:spMkLst>
            <pc:docMk/>
            <pc:sldMk cId="2729171966" sldId="2142533666"/>
            <ac:spMk id="3" creationId="{D382A3A2-2682-30B4-6E47-12EC2CB4E21B}"/>
          </ac:spMkLst>
        </pc:spChg>
        <pc:spChg chg="mod">
          <ac:chgData name="Thomas Stockhammer" userId="2aa20ba2-ba43-46c1-9e8b-e40494025eed" providerId="ADAL" clId="{BC72637A-1EAC-4515-9773-20FBEFA1981A}" dt="2025-07-14T08:31:30.853" v="87" actId="20577"/>
          <ac:spMkLst>
            <pc:docMk/>
            <pc:sldMk cId="2729171966" sldId="2142533666"/>
            <ac:spMk id="4" creationId="{32EA89EA-3011-1EC0-E641-9AC60180E5E0}"/>
          </ac:spMkLst>
        </pc:spChg>
      </pc:sldChg>
      <pc:sldChg chg="modSp new mod">
        <pc:chgData name="Thomas Stockhammer" userId="2aa20ba2-ba43-46c1-9e8b-e40494025eed" providerId="ADAL" clId="{BC72637A-1EAC-4515-9773-20FBEFA1981A}" dt="2025-07-14T08:35:27.966" v="553" actId="20577"/>
        <pc:sldMkLst>
          <pc:docMk/>
          <pc:sldMk cId="1534878027" sldId="2142533667"/>
        </pc:sldMkLst>
        <pc:spChg chg="mod">
          <ac:chgData name="Thomas Stockhammer" userId="2aa20ba2-ba43-46c1-9e8b-e40494025eed" providerId="ADAL" clId="{BC72637A-1EAC-4515-9773-20FBEFA1981A}" dt="2025-07-14T08:33:24.676" v="123" actId="20577"/>
          <ac:spMkLst>
            <pc:docMk/>
            <pc:sldMk cId="1534878027" sldId="2142533667"/>
            <ac:spMk id="3" creationId="{8815AC24-ADAD-E85A-AE59-CFFB1C8F448E}"/>
          </ac:spMkLst>
        </pc:spChg>
        <pc:spChg chg="mod">
          <ac:chgData name="Thomas Stockhammer" userId="2aa20ba2-ba43-46c1-9e8b-e40494025eed" providerId="ADAL" clId="{BC72637A-1EAC-4515-9773-20FBEFA1981A}" dt="2025-07-14T08:35:27.966" v="553" actId="20577"/>
          <ac:spMkLst>
            <pc:docMk/>
            <pc:sldMk cId="1534878027" sldId="2142533667"/>
            <ac:spMk id="4" creationId="{851AC583-4CDF-78D4-174F-5061F1A249F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7/14/2025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14.07.2025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F3FC3-B665-54DE-08CF-ABF7D6F5B8D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7DD20C9-CA51-0AB5-DB50-602E32445D2F}"/>
              </a:ext>
            </a:extLst>
          </p:cNvPr>
          <p:cNvSpPr>
            <a:spLocks noGrp="1"/>
          </p:cNvSpPr>
          <p:nvPr>
            <p:ph type="body" sz="quarter" idx="10"/>
          </p:nvPr>
        </p:nvSpPr>
        <p:spPr/>
        <p:txBody>
          <a:bodyPr/>
          <a:lstStyle/>
          <a:p>
            <a:r>
              <a:rPr lang="de-DE" dirty="0"/>
              <a:t>Source: Qualcomm Incorporated</a:t>
            </a:r>
          </a:p>
          <a:p>
            <a:r>
              <a:rPr lang="de-DE" dirty="0"/>
              <a:t>Agenda Item: 8.5</a:t>
            </a:r>
            <a:endParaRPr lang="en-US" dirty="0"/>
          </a:p>
        </p:txBody>
      </p:sp>
      <p:sp>
        <p:nvSpPr>
          <p:cNvPr id="3" name="Title 2">
            <a:extLst>
              <a:ext uri="{FF2B5EF4-FFF2-40B4-BE49-F238E27FC236}">
                <a16:creationId xmlns:a16="http://schemas.microsoft.com/office/drawing/2014/main" id="{15FD3FE4-9DD9-E701-E3AB-049CF4D75C22}"/>
              </a:ext>
            </a:extLst>
          </p:cNvPr>
          <p:cNvSpPr>
            <a:spLocks noGrp="1"/>
          </p:cNvSpPr>
          <p:nvPr>
            <p:ph type="title"/>
          </p:nvPr>
        </p:nvSpPr>
        <p:spPr>
          <a:xfrm>
            <a:off x="431637" y="2631736"/>
            <a:ext cx="10884921" cy="1445909"/>
          </a:xfrm>
        </p:spPr>
        <p:txBody>
          <a:bodyPr/>
          <a:lstStyle/>
          <a:p>
            <a:r>
              <a:rPr lang="de-DE" dirty="0"/>
              <a:t>[AMD_PRO-MED] I</a:t>
            </a:r>
            <a:r>
              <a:rPr lang="en-US" dirty="0" err="1"/>
              <a:t>nband</a:t>
            </a:r>
            <a:r>
              <a:rPr lang="en-US" dirty="0"/>
              <a:t> Session Repair for MBS and MBMS</a:t>
            </a:r>
          </a:p>
        </p:txBody>
      </p:sp>
      <p:sp>
        <p:nvSpPr>
          <p:cNvPr id="11" name="Text Placeholder 10">
            <a:extLst>
              <a:ext uri="{FF2B5EF4-FFF2-40B4-BE49-F238E27FC236}">
                <a16:creationId xmlns:a16="http://schemas.microsoft.com/office/drawing/2014/main" id="{CF112EF4-285B-B4A1-6F0C-159E3FF16CE1}"/>
              </a:ext>
            </a:extLst>
          </p:cNvPr>
          <p:cNvSpPr>
            <a:spLocks noGrp="1"/>
          </p:cNvSpPr>
          <p:nvPr>
            <p:ph type="body" sz="quarter" idx="12"/>
          </p:nvPr>
        </p:nvSpPr>
        <p:spPr/>
        <p:txBody>
          <a:bodyPr/>
          <a:lstStyle/>
          <a:p>
            <a:pPr algn="l"/>
            <a:r>
              <a:rPr lang="en-US" dirty="0"/>
              <a:t>3GPP TSG SA WG4 #133-e</a:t>
            </a:r>
            <a:br>
              <a:rPr lang="en-US" dirty="0"/>
            </a:br>
            <a:r>
              <a:rPr lang="en-US" dirty="0"/>
              <a:t>online,, 18-25 July, 2025</a:t>
            </a:r>
          </a:p>
        </p:txBody>
      </p:sp>
      <p:sp>
        <p:nvSpPr>
          <p:cNvPr id="14" name="Text Placeholder 11">
            <a:extLst>
              <a:ext uri="{FF2B5EF4-FFF2-40B4-BE49-F238E27FC236}">
                <a16:creationId xmlns:a16="http://schemas.microsoft.com/office/drawing/2014/main" id="{2E78CEFC-32C7-F0AC-2470-088F39D4C33B}"/>
              </a:ext>
            </a:extLst>
          </p:cNvPr>
          <p:cNvSpPr txBox="1">
            <a:spLocks/>
          </p:cNvSpPr>
          <p:nvPr/>
        </p:nvSpPr>
        <p:spPr bwMode="gray">
          <a:xfrm>
            <a:off x="9001125" y="494463"/>
            <a:ext cx="2867025" cy="262176"/>
          </a:xfrm>
          <a:prstGeom prst="rect">
            <a:avLst/>
          </a:prstGeom>
        </p:spPr>
        <p:txBody>
          <a:bodyPr vert="horz" wrap="none" lIns="0" tIns="0" rIns="0" bIns="0" rtlCol="0">
            <a:noAutofit/>
          </a:bodyPr>
          <a:lstStyle>
            <a:lvl1pPr marL="0" indent="0" algn="r" defTabSz="914400" rtl="0" eaLnBrk="1" latinLnBrk="0" hangingPunct="1">
              <a:lnSpc>
                <a:spcPct val="87000"/>
              </a:lnSpc>
              <a:spcBef>
                <a:spcPts val="0"/>
              </a:spcBef>
              <a:spcAft>
                <a:spcPts val="300"/>
              </a:spcAft>
              <a:buClrTx/>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spcAft>
                <a:spcPts val="225"/>
              </a:spcAft>
              <a:buClrTx/>
              <a:buFont typeface="Arial" panose="020B0604020202020204" pitchFamily="34" charset="0"/>
              <a:buNone/>
              <a:tabLst>
                <a:tab pos="2003425" algn="l"/>
              </a:tabLst>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spcAft>
                <a:spcPts val="150"/>
              </a:spcAft>
              <a:buClrTx/>
              <a:buFont typeface="Arial"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spcAft>
                <a:spcPts val="75"/>
              </a:spcAft>
              <a:buClrTx/>
              <a:buFont typeface="Arial" panose="020B0604020202020204" pitchFamily="34" charset="0"/>
              <a:buNone/>
              <a:tabLst/>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spcAft>
                <a:spcPts val="300"/>
              </a:spcAft>
              <a:buClrTx/>
              <a:buFont typeface="Arial" panose="020B0604020202020204" pitchFamily="34" charset="0"/>
              <a:buNone/>
              <a:tabLst/>
              <a:defRPr sz="1600" b="1" kern="1200" spc="6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S4-251245</a:t>
            </a:r>
          </a:p>
        </p:txBody>
      </p:sp>
    </p:spTree>
    <p:extLst>
      <p:ext uri="{BB962C8B-B14F-4D97-AF65-F5344CB8AC3E}">
        <p14:creationId xmlns:p14="http://schemas.microsoft.com/office/powerpoint/2010/main" val="70138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6B8EC9-6444-69E9-20F6-56ED2D5FE106}"/>
              </a:ext>
            </a:extLst>
          </p:cNvPr>
          <p:cNvSpPr>
            <a:spLocks noGrp="1"/>
          </p:cNvSpPr>
          <p:nvPr>
            <p:ph type="title"/>
          </p:nvPr>
        </p:nvSpPr>
        <p:spPr>
          <a:xfrm>
            <a:off x="495300" y="642644"/>
            <a:ext cx="11187112" cy="361959"/>
          </a:xfrm>
        </p:spPr>
        <p:txBody>
          <a:bodyPr/>
          <a:lstStyle/>
          <a:p>
            <a:r>
              <a:rPr lang="en-US" dirty="0"/>
              <a:t>Background</a:t>
            </a:r>
          </a:p>
        </p:txBody>
      </p:sp>
      <p:sp>
        <p:nvSpPr>
          <p:cNvPr id="9" name="Content Placeholder 8">
            <a:extLst>
              <a:ext uri="{FF2B5EF4-FFF2-40B4-BE49-F238E27FC236}">
                <a16:creationId xmlns:a16="http://schemas.microsoft.com/office/drawing/2014/main" id="{90EBCB40-5B25-E8D9-50B8-A8B9BF76EF28}"/>
              </a:ext>
            </a:extLst>
          </p:cNvPr>
          <p:cNvSpPr>
            <a:spLocks noGrp="1"/>
          </p:cNvSpPr>
          <p:nvPr>
            <p:ph sz="quarter" idx="14"/>
          </p:nvPr>
        </p:nvSpPr>
        <p:spPr/>
        <p:txBody>
          <a:bodyPr>
            <a:normAutofit fontScale="92500" lnSpcReduction="10000"/>
          </a:bodyPr>
          <a:lstStyle/>
          <a:p>
            <a:pPr marL="360045" indent="0">
              <a:lnSpc>
                <a:spcPct val="115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address Gaps #2, #3, #4, and #5 in clause 5.9.5 by the candidate solution in clause 5.9.6 in TS 26.517 and possibly in TS 26.346:</a:t>
            </a:r>
            <a:endParaRPr lang="en-US" sz="1800" dirty="0">
              <a:effectLst/>
              <a:latin typeface="Times New Roman" panose="02020603050405020304" pitchFamily="18" charset="0"/>
              <a:ea typeface="Times New Roman" panose="02020603050405020304" pitchFamily="18" charset="0"/>
            </a:endParaRPr>
          </a:p>
          <a:p>
            <a:pPr marL="826135"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On gap #2 identified in clause 5.9.5 of TR 26.802, both of the following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signalling</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options are expected to be supported:</a:t>
            </a:r>
            <a:endParaRPr lang="en-US" sz="1800" dirty="0">
              <a:effectLst/>
              <a:latin typeface="Times New Roman" panose="02020603050405020304" pitchFamily="18" charset="0"/>
              <a:ea typeface="Times New Roman" panose="02020603050405020304" pitchFamily="18" charset="0"/>
            </a:endParaRPr>
          </a:p>
          <a:p>
            <a:pPr marL="1186180"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Using FDT parameters to signal the time when repairs can be requested using the Expires attribute).</a:t>
            </a:r>
            <a:endParaRPr lang="en-US" sz="1800" dirty="0">
              <a:effectLst/>
              <a:latin typeface="Times New Roman" panose="02020603050405020304" pitchFamily="18" charset="0"/>
              <a:ea typeface="Times New Roman" panose="02020603050405020304" pitchFamily="18" charset="0"/>
            </a:endParaRPr>
          </a:p>
          <a:p>
            <a:pPr marL="1186180"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Using LCT header information to signal the time when repairs can be requested using the B-Flag.</a:t>
            </a:r>
            <a:endParaRPr lang="en-US" sz="1800" dirty="0">
              <a:effectLst/>
              <a:latin typeface="Times New Roman" panose="02020603050405020304" pitchFamily="18" charset="0"/>
              <a:ea typeface="Times New Roman" panose="02020603050405020304" pitchFamily="18" charset="0"/>
            </a:endParaRPr>
          </a:p>
          <a:p>
            <a:pPr marL="826135"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On Gap #3 identified in clause 5.9.5 of TR 26.802, the following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signalling</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options exist in the FLUTE File Delivery Table (FDT):</a:t>
            </a:r>
            <a:endParaRPr lang="en-US" sz="1800" dirty="0">
              <a:effectLst/>
              <a:latin typeface="Times New Roman" panose="02020603050405020304" pitchFamily="18" charset="0"/>
              <a:ea typeface="Times New Roman" panose="02020603050405020304" pitchFamily="18" charset="0"/>
            </a:endParaRPr>
          </a:p>
          <a:p>
            <a:pPr marL="1186180"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Defining a new FDT extensions parameter to signal the availability time when the object needs to be released.</a:t>
            </a:r>
            <a:endParaRPr lang="en-US" sz="1800" dirty="0">
              <a:effectLst/>
              <a:latin typeface="Times New Roman" panose="02020603050405020304" pitchFamily="18" charset="0"/>
              <a:ea typeface="Times New Roman" panose="02020603050405020304" pitchFamily="18" charset="0"/>
            </a:endParaRPr>
          </a:p>
          <a:p>
            <a:pPr marL="826135"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On gap #4 identified in clause 5.9.5 of TR 26.802, the execution of MBS object delivery and in-session unicast repair can run in parallel in the MBS Client. However, this should be validated if there are cases this is not the case and whether these cases need to be explicitly stated, for example reduced capability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RedCaP</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UEs.</a:t>
            </a:r>
            <a:endParaRPr lang="en-US" sz="1800" dirty="0">
              <a:effectLst/>
              <a:latin typeface="Times New Roman" panose="02020603050405020304" pitchFamily="18" charset="0"/>
              <a:ea typeface="Times New Roman" panose="02020603050405020304" pitchFamily="18" charset="0"/>
            </a:endParaRPr>
          </a:p>
          <a:p>
            <a:pPr marL="826135" indent="-285750">
              <a:lnSpc>
                <a:spcPct val="115000"/>
              </a:lnSpc>
              <a:spcBef>
                <a:spcPts val="0"/>
              </a:spcBef>
              <a:spcAft>
                <a:spcPts val="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On gap #5 identified in clause 5.9.5 of TR 26.802, time synchronization can reuse functionalities defined in TS 26.346, but tighter synchronization that 1 second. This work is aligned with the findings and work in clause 5.11.3.6 of TR 26.802.</a:t>
            </a:r>
          </a:p>
          <a:p>
            <a:pPr marL="826135" indent="-285750">
              <a:lnSpc>
                <a:spcPct val="115000"/>
              </a:lnSpc>
              <a:spcBef>
                <a:spcPts val="0"/>
              </a:spcBef>
              <a:spcAft>
                <a:spcPts val="0"/>
              </a:spcAft>
            </a:pPr>
            <a:r>
              <a:rPr lang="en-GB" sz="1800" kern="100" dirty="0">
                <a:effectLst/>
                <a:latin typeface="Calibri" panose="020F0502020204030204" pitchFamily="34" charset="0"/>
                <a:ea typeface="MS Mincho" panose="02020609040205080304" pitchFamily="49" charset="-128"/>
                <a:cs typeface="Times New Roman" panose="02020603050405020304" pitchFamily="18" charset="0"/>
              </a:rPr>
              <a:t>Support other relevant aspects resulting from stage-2.</a:t>
            </a:r>
            <a:endParaRPr lang="en-US" sz="18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826135" indent="-285750">
              <a:lnSpc>
                <a:spcPct val="115000"/>
              </a:lnSpc>
              <a:spcBef>
                <a:spcPts val="0"/>
              </a:spcBef>
              <a:spcAft>
                <a:spcPts val="0"/>
              </a:spcAft>
            </a:pPr>
            <a:r>
              <a:rPr lang="en-US" sz="1800" kern="100" dirty="0">
                <a:latin typeface="Times New Roman" panose="02020603050405020304" pitchFamily="18" charset="0"/>
                <a:ea typeface="MS Mincho" panose="02020609040205080304" pitchFamily="49" charset="-128"/>
                <a:cs typeface="Times New Roman" panose="02020603050405020304" pitchFamily="18" charset="0"/>
              </a:rPr>
              <a:t>This document </a:t>
            </a:r>
            <a:r>
              <a:rPr lang="de-DE" sz="1800" kern="100" dirty="0" err="1">
                <a:latin typeface="Times New Roman" panose="02020603050405020304" pitchFamily="18" charset="0"/>
                <a:ea typeface="MS Mincho" panose="02020609040205080304" pitchFamily="49" charset="-128"/>
                <a:cs typeface="Times New Roman" panose="02020603050405020304" pitchFamily="18" charset="0"/>
              </a:rPr>
              <a:t>primarily</a:t>
            </a:r>
            <a:r>
              <a:rPr lang="de-DE" sz="1800" kern="100" dirty="0">
                <a:latin typeface="Times New Roman" panose="02020603050405020304" pitchFamily="18" charset="0"/>
                <a:ea typeface="MS Mincho" panose="02020609040205080304" pitchFamily="49" charset="-128"/>
                <a:cs typeface="Times New Roman" panose="02020603050405020304" pitchFamily="18" charset="0"/>
              </a:rPr>
              <a:t> </a:t>
            </a:r>
            <a:r>
              <a:rPr lang="de-DE" sz="1800" kern="100" dirty="0" err="1">
                <a:latin typeface="Times New Roman" panose="02020603050405020304" pitchFamily="18" charset="0"/>
                <a:ea typeface="MS Mincho" panose="02020609040205080304" pitchFamily="49" charset="-128"/>
                <a:cs typeface="Times New Roman" panose="02020603050405020304" pitchFamily="18" charset="0"/>
              </a:rPr>
              <a:t>addresses</a:t>
            </a:r>
            <a:r>
              <a:rPr lang="de-DE" sz="1800" kern="100" dirty="0">
                <a:latin typeface="Times New Roman" panose="02020603050405020304" pitchFamily="18" charset="0"/>
                <a:ea typeface="MS Mincho" panose="02020609040205080304" pitchFamily="49" charset="-128"/>
                <a:cs typeface="Times New Roman" panose="02020603050405020304" pitchFamily="18" charset="0"/>
              </a:rPr>
              <a:t> Gap#2, but in </a:t>
            </a:r>
            <a:r>
              <a:rPr lang="de-DE" sz="1800" kern="100" dirty="0" err="1">
                <a:latin typeface="Times New Roman" panose="02020603050405020304" pitchFamily="18" charset="0"/>
                <a:ea typeface="MS Mincho" panose="02020609040205080304" pitchFamily="49" charset="-128"/>
                <a:cs typeface="Times New Roman" panose="02020603050405020304" pitchFamily="18" charset="0"/>
              </a:rPr>
              <a:t>much</a:t>
            </a:r>
            <a:r>
              <a:rPr lang="de-DE" sz="1800" kern="100" dirty="0">
                <a:latin typeface="Times New Roman" panose="02020603050405020304" pitchFamily="18" charset="0"/>
                <a:ea typeface="MS Mincho" panose="02020609040205080304" pitchFamily="49" charset="-128"/>
                <a:cs typeface="Times New Roman" panose="02020603050405020304" pitchFamily="18" charset="0"/>
              </a:rPr>
              <a:t> </a:t>
            </a:r>
            <a:r>
              <a:rPr lang="de-DE" sz="1800" kern="100" dirty="0" err="1">
                <a:latin typeface="Times New Roman" panose="02020603050405020304" pitchFamily="18" charset="0"/>
                <a:ea typeface="MS Mincho" panose="02020609040205080304" pitchFamily="49" charset="-128"/>
                <a:cs typeface="Times New Roman" panose="02020603050405020304" pitchFamily="18" charset="0"/>
              </a:rPr>
              <a:t>more</a:t>
            </a:r>
            <a:r>
              <a:rPr lang="de-DE" sz="1800" kern="100" dirty="0">
                <a:latin typeface="Times New Roman" panose="02020603050405020304" pitchFamily="18" charset="0"/>
                <a:ea typeface="MS Mincho" panose="02020609040205080304" pitchFamily="49" charset="-128"/>
                <a:cs typeface="Times New Roman" panose="02020603050405020304" pitchFamily="18" charset="0"/>
              </a:rPr>
              <a:t> </a:t>
            </a:r>
            <a:r>
              <a:rPr lang="de-DE" sz="1800" kern="100" dirty="0" err="1">
                <a:latin typeface="Times New Roman" panose="02020603050405020304" pitchFamily="18" charset="0"/>
                <a:ea typeface="MS Mincho" panose="02020609040205080304" pitchFamily="49" charset="-128"/>
                <a:cs typeface="Times New Roman" panose="02020603050405020304" pitchFamily="18" charset="0"/>
              </a:rPr>
              <a:t>detailed</a:t>
            </a:r>
            <a:r>
              <a:rPr lang="de-DE" sz="1800" kern="100" dirty="0">
                <a:latin typeface="Times New Roman" panose="02020603050405020304" pitchFamily="18" charset="0"/>
                <a:ea typeface="MS Mincho" panose="02020609040205080304" pitchFamily="49" charset="-128"/>
                <a:cs typeface="Times New Roman" panose="02020603050405020304" pitchFamily="18" charset="0"/>
              </a:rPr>
              <a:t> </a:t>
            </a:r>
            <a:r>
              <a:rPr lang="de-DE" sz="1800" kern="100" dirty="0" err="1">
                <a:latin typeface="Times New Roman" panose="02020603050405020304" pitchFamily="18" charset="0"/>
                <a:ea typeface="MS Mincho" panose="02020609040205080304" pitchFamily="49" charset="-128"/>
                <a:cs typeface="Times New Roman" panose="02020603050405020304" pitchFamily="18" charset="0"/>
              </a:rPr>
              <a:t>implementation</a:t>
            </a:r>
            <a:endParaRPr lang="en-US" sz="1800" kern="100" dirty="0">
              <a:latin typeface="Calibri" panose="020F0502020204030204" pitchFamily="34" charset="0"/>
              <a:ea typeface="MS Mincho" panose="02020609040205080304" pitchFamily="49" charset="-128"/>
              <a:cs typeface="Times New Roman" panose="02020603050405020304" pitchFamily="18" charset="0"/>
            </a:endParaRPr>
          </a:p>
        </p:txBody>
      </p:sp>
      <p:sp>
        <p:nvSpPr>
          <p:cNvPr id="8" name="Subtitle 7">
            <a:extLst>
              <a:ext uri="{FF2B5EF4-FFF2-40B4-BE49-F238E27FC236}">
                <a16:creationId xmlns:a16="http://schemas.microsoft.com/office/drawing/2014/main" id="{A99C30DB-B3F5-0B7D-E2F8-E70827AF4B53}"/>
              </a:ext>
            </a:extLst>
          </p:cNvPr>
          <p:cNvSpPr>
            <a:spLocks noGrp="1"/>
          </p:cNvSpPr>
          <p:nvPr>
            <p:ph type="subTitle" idx="1"/>
          </p:nvPr>
        </p:nvSpPr>
        <p:spPr/>
        <p:txBody>
          <a:bodyPr/>
          <a:lstStyle/>
          <a:p>
            <a:r>
              <a:rPr lang="en-US" sz="1600" i="1" kern="100" dirty="0">
                <a:effectLst/>
                <a:latin typeface="Calibri" panose="020F0502020204030204" pitchFamily="34" charset="0"/>
                <a:ea typeface="Calibri" panose="020F0502020204030204" pitchFamily="34" charset="0"/>
                <a:cs typeface="Times New Roman" panose="02020603050405020304" pitchFamily="18" charset="0"/>
              </a:rPr>
              <a:t>In-session unicast repair for MBS Object Distribution</a:t>
            </a:r>
            <a:r>
              <a:rPr lang="en-US" sz="1600" kern="100" dirty="0">
                <a:effectLst/>
                <a:latin typeface="Calibri" panose="020F0502020204030204" pitchFamily="34" charset="0"/>
                <a:ea typeface="Calibri" panose="020F0502020204030204" pitchFamily="34" charset="0"/>
                <a:cs typeface="Times New Roman" panose="02020603050405020304" pitchFamily="18" charset="0"/>
              </a:rPr>
              <a:t> as introduced in clause 5.9 of TR 26.802</a:t>
            </a:r>
            <a:endParaRPr lang="en-US" dirty="0"/>
          </a:p>
        </p:txBody>
      </p:sp>
    </p:spTree>
    <p:extLst>
      <p:ext uri="{BB962C8B-B14F-4D97-AF65-F5344CB8AC3E}">
        <p14:creationId xmlns:p14="http://schemas.microsoft.com/office/powerpoint/2010/main" val="314788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F662371-EBED-CF48-3C7D-669F2360A9CD}"/>
              </a:ext>
            </a:extLst>
          </p:cNvPr>
          <p:cNvSpPr>
            <a:spLocks noGrp="1"/>
          </p:cNvSpPr>
          <p:nvPr>
            <p:ph type="ftr" sz="quarter" idx="10"/>
          </p:nvPr>
        </p:nvSpPr>
        <p:spPr/>
        <p:txBody>
          <a:bodyPr/>
          <a:lstStyle/>
          <a:p>
            <a:endParaRPr lang="en-US" noProof="0" dirty="0"/>
          </a:p>
        </p:txBody>
      </p:sp>
      <p:sp>
        <p:nvSpPr>
          <p:cNvPr id="3" name="Title 2">
            <a:extLst>
              <a:ext uri="{FF2B5EF4-FFF2-40B4-BE49-F238E27FC236}">
                <a16:creationId xmlns:a16="http://schemas.microsoft.com/office/drawing/2014/main" id="{B0F53B0E-85A7-A988-E437-08A214FE2E0F}"/>
              </a:ext>
            </a:extLst>
          </p:cNvPr>
          <p:cNvSpPr>
            <a:spLocks noGrp="1"/>
          </p:cNvSpPr>
          <p:nvPr>
            <p:ph type="title"/>
          </p:nvPr>
        </p:nvSpPr>
        <p:spPr>
          <a:xfrm>
            <a:off x="495300" y="642644"/>
            <a:ext cx="11187112" cy="361959"/>
          </a:xfrm>
        </p:spPr>
        <p:txBody>
          <a:bodyPr/>
          <a:lstStyle/>
          <a:p>
            <a:r>
              <a:rPr lang="en-US" noProof="0" dirty="0"/>
              <a:t>In-Session Unicast Repair for MBMS and MBS</a:t>
            </a:r>
          </a:p>
        </p:txBody>
      </p:sp>
      <p:sp>
        <p:nvSpPr>
          <p:cNvPr id="4" name="Content Placeholder 3">
            <a:extLst>
              <a:ext uri="{FF2B5EF4-FFF2-40B4-BE49-F238E27FC236}">
                <a16:creationId xmlns:a16="http://schemas.microsoft.com/office/drawing/2014/main" id="{54E89652-0A0E-97BB-015C-D94C20425D34}"/>
              </a:ext>
            </a:extLst>
          </p:cNvPr>
          <p:cNvSpPr>
            <a:spLocks noGrp="1"/>
          </p:cNvSpPr>
          <p:nvPr>
            <p:ph sz="quarter" idx="14"/>
          </p:nvPr>
        </p:nvSpPr>
        <p:spPr/>
        <p:txBody>
          <a:bodyPr>
            <a:normAutofit/>
          </a:bodyPr>
          <a:lstStyle/>
          <a:p>
            <a:r>
              <a:rPr lang="en-US" noProof="0" dirty="0"/>
              <a:t>Both, MBMS (TS26.346) and MBS (TS26.517) define unicast post session repair, but the approach taken in MBMS was considered only partially suitable for MBS, and a better documentation was done.</a:t>
            </a:r>
          </a:p>
          <a:p>
            <a:r>
              <a:rPr lang="en-US" noProof="0" dirty="0"/>
              <a:t>Also note that Object Delivery in MBS (TS 26.517) relies on MBMS download delivery (TS 26.346)</a:t>
            </a:r>
          </a:p>
          <a:p>
            <a:r>
              <a:rPr lang="en-US" noProof="0" dirty="0"/>
              <a:t>As in-session repair is a new feature for both systems, two CRs are submitted</a:t>
            </a:r>
          </a:p>
          <a:p>
            <a:endParaRPr lang="en-US" noProof="0" dirty="0"/>
          </a:p>
          <a:p>
            <a:endParaRPr lang="en-US" noProof="0" dirty="0"/>
          </a:p>
        </p:txBody>
      </p:sp>
      <p:sp>
        <p:nvSpPr>
          <p:cNvPr id="5" name="Subtitle 4">
            <a:extLst>
              <a:ext uri="{FF2B5EF4-FFF2-40B4-BE49-F238E27FC236}">
                <a16:creationId xmlns:a16="http://schemas.microsoft.com/office/drawing/2014/main" id="{78E91A91-8389-ECD9-0A93-94F0808744D4}"/>
              </a:ext>
            </a:extLst>
          </p:cNvPr>
          <p:cNvSpPr>
            <a:spLocks noGrp="1"/>
          </p:cNvSpPr>
          <p:nvPr>
            <p:ph type="subTitle" idx="1"/>
          </p:nvPr>
        </p:nvSpPr>
        <p:spPr/>
        <p:txBody>
          <a:bodyPr/>
          <a:lstStyle/>
          <a:p>
            <a:endParaRPr lang="en-US" noProof="0" dirty="0"/>
          </a:p>
        </p:txBody>
      </p:sp>
      <p:graphicFrame>
        <p:nvGraphicFramePr>
          <p:cNvPr id="6" name="Table 5">
            <a:extLst>
              <a:ext uri="{FF2B5EF4-FFF2-40B4-BE49-F238E27FC236}">
                <a16:creationId xmlns:a16="http://schemas.microsoft.com/office/drawing/2014/main" id="{3538E8FE-A1A6-F3DA-3509-168CB96AC280}"/>
              </a:ext>
            </a:extLst>
          </p:cNvPr>
          <p:cNvGraphicFramePr>
            <a:graphicFrameLocks noGrp="1"/>
          </p:cNvGraphicFramePr>
          <p:nvPr>
            <p:extLst>
              <p:ext uri="{D42A27DB-BD31-4B8C-83A1-F6EECF244321}">
                <p14:modId xmlns:p14="http://schemas.microsoft.com/office/powerpoint/2010/main" val="2576209589"/>
              </p:ext>
            </p:extLst>
          </p:nvPr>
        </p:nvGraphicFramePr>
        <p:xfrm>
          <a:off x="660305" y="3999714"/>
          <a:ext cx="11187112" cy="391096"/>
        </p:xfrm>
        <a:graphic>
          <a:graphicData uri="http://schemas.openxmlformats.org/drawingml/2006/table">
            <a:tbl>
              <a:tblPr/>
              <a:tblGrid>
                <a:gridCol w="2796778">
                  <a:extLst>
                    <a:ext uri="{9D8B030D-6E8A-4147-A177-3AD203B41FA5}">
                      <a16:colId xmlns:a16="http://schemas.microsoft.com/office/drawing/2014/main" val="3097738148"/>
                    </a:ext>
                  </a:extLst>
                </a:gridCol>
                <a:gridCol w="2796778">
                  <a:extLst>
                    <a:ext uri="{9D8B030D-6E8A-4147-A177-3AD203B41FA5}">
                      <a16:colId xmlns:a16="http://schemas.microsoft.com/office/drawing/2014/main" val="3460205270"/>
                    </a:ext>
                  </a:extLst>
                </a:gridCol>
                <a:gridCol w="2796778">
                  <a:extLst>
                    <a:ext uri="{9D8B030D-6E8A-4147-A177-3AD203B41FA5}">
                      <a16:colId xmlns:a16="http://schemas.microsoft.com/office/drawing/2014/main" val="2637273451"/>
                    </a:ext>
                  </a:extLst>
                </a:gridCol>
                <a:gridCol w="2796778">
                  <a:extLst>
                    <a:ext uri="{9D8B030D-6E8A-4147-A177-3AD203B41FA5}">
                      <a16:colId xmlns:a16="http://schemas.microsoft.com/office/drawing/2014/main" val="260146849"/>
                    </a:ext>
                  </a:extLst>
                </a:gridCol>
              </a:tblGrid>
              <a:tr h="390707">
                <a:tc>
                  <a:txBody>
                    <a:bodyPr/>
                    <a:lstStyle/>
                    <a:p>
                      <a:pPr algn="ctr"/>
                      <a:r>
                        <a:rPr lang="en-US" sz="1100">
                          <a:solidFill>
                            <a:srgbClr val="000000"/>
                          </a:solidFill>
                          <a:effectLst/>
                        </a:rPr>
                        <a:t>S4-251232</a:t>
                      </a:r>
                      <a:endParaRPr lang="en-US" sz="1100">
                        <a:effectLst/>
                      </a:endParaRPr>
                    </a:p>
                  </a:txBody>
                  <a:tcPr marL="55815" marR="55815" marT="27908" marB="2790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a:noFill/>
                    </a:lnB>
                    <a:solidFill>
                      <a:srgbClr val="CEF5CB"/>
                    </a:solidFill>
                  </a:tcPr>
                </a:tc>
                <a:tc>
                  <a:txBody>
                    <a:bodyPr/>
                    <a:lstStyle/>
                    <a:p>
                      <a:pPr algn="ctr"/>
                      <a:r>
                        <a:rPr lang="en-US" sz="1100" dirty="0">
                          <a:effectLst/>
                        </a:rPr>
                        <a:t>CR</a:t>
                      </a:r>
                    </a:p>
                  </a:txBody>
                  <a:tcPr marL="55815" marR="55815" marT="27908" marB="2790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a:noFill/>
                    </a:lnB>
                    <a:solidFill>
                      <a:srgbClr val="CEF5CB"/>
                    </a:solidFill>
                  </a:tcPr>
                </a:tc>
                <a:tc>
                  <a:txBody>
                    <a:bodyPr/>
                    <a:lstStyle/>
                    <a:p>
                      <a:pPr algn="l"/>
                      <a:r>
                        <a:rPr lang="en-US" sz="1100">
                          <a:effectLst/>
                        </a:rPr>
                        <a:t>[AMD_PRO-MED] In-session Unicast Repair for MBMS Object Distribution</a:t>
                      </a:r>
                    </a:p>
                  </a:txBody>
                  <a:tcPr marL="58141" marR="116282" marT="27908" marB="2790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a:noFill/>
                    </a:lnB>
                    <a:solidFill>
                      <a:srgbClr val="CEF5CB"/>
                    </a:solidFill>
                  </a:tcPr>
                </a:tc>
                <a:tc>
                  <a:txBody>
                    <a:bodyPr/>
                    <a:lstStyle/>
                    <a:p>
                      <a:pPr algn="ctr"/>
                      <a:r>
                        <a:rPr lang="en-US" sz="1100" dirty="0">
                          <a:effectLst/>
                        </a:rPr>
                        <a:t>Qualcomm Incorporated</a:t>
                      </a:r>
                    </a:p>
                  </a:txBody>
                  <a:tcPr marL="55815" marR="55815" marT="27908" marB="27908" anchor="ctr">
                    <a:lnL w="9525" cap="flat" cmpd="sng" algn="ctr">
                      <a:solidFill>
                        <a:srgbClr val="CCCCCC"/>
                      </a:solidFill>
                      <a:prstDash val="solid"/>
                      <a:round/>
                      <a:headEnd type="none" w="med" len="med"/>
                      <a:tailEnd type="none" w="med" len="med"/>
                    </a:lnL>
                    <a:lnR>
                      <a:noFill/>
                    </a:lnR>
                    <a:lnT>
                      <a:noFill/>
                    </a:lnT>
                    <a:lnB>
                      <a:noFill/>
                    </a:lnB>
                    <a:solidFill>
                      <a:srgbClr val="CEF5CB"/>
                    </a:solidFill>
                  </a:tcPr>
                </a:tc>
                <a:extLst>
                  <a:ext uri="{0D108BD9-81ED-4DB2-BD59-A6C34878D82A}">
                    <a16:rowId xmlns:a16="http://schemas.microsoft.com/office/drawing/2014/main" val="2297414053"/>
                  </a:ext>
                </a:extLst>
              </a:tr>
            </a:tbl>
          </a:graphicData>
        </a:graphic>
      </p:graphicFrame>
      <p:graphicFrame>
        <p:nvGraphicFramePr>
          <p:cNvPr id="8" name="Table 7">
            <a:extLst>
              <a:ext uri="{FF2B5EF4-FFF2-40B4-BE49-F238E27FC236}">
                <a16:creationId xmlns:a16="http://schemas.microsoft.com/office/drawing/2014/main" id="{EA768755-57E7-3B67-D347-E706C31FEA3B}"/>
              </a:ext>
            </a:extLst>
          </p:cNvPr>
          <p:cNvGraphicFramePr>
            <a:graphicFrameLocks noGrp="1"/>
          </p:cNvGraphicFramePr>
          <p:nvPr>
            <p:extLst>
              <p:ext uri="{D42A27DB-BD31-4B8C-83A1-F6EECF244321}">
                <p14:modId xmlns:p14="http://schemas.microsoft.com/office/powerpoint/2010/main" val="2573459461"/>
              </p:ext>
            </p:extLst>
          </p:nvPr>
        </p:nvGraphicFramePr>
        <p:xfrm>
          <a:off x="660305" y="4589852"/>
          <a:ext cx="11187112" cy="391096"/>
        </p:xfrm>
        <a:graphic>
          <a:graphicData uri="http://schemas.openxmlformats.org/drawingml/2006/table">
            <a:tbl>
              <a:tblPr/>
              <a:tblGrid>
                <a:gridCol w="2796778">
                  <a:extLst>
                    <a:ext uri="{9D8B030D-6E8A-4147-A177-3AD203B41FA5}">
                      <a16:colId xmlns:a16="http://schemas.microsoft.com/office/drawing/2014/main" val="1320761891"/>
                    </a:ext>
                  </a:extLst>
                </a:gridCol>
                <a:gridCol w="2796778">
                  <a:extLst>
                    <a:ext uri="{9D8B030D-6E8A-4147-A177-3AD203B41FA5}">
                      <a16:colId xmlns:a16="http://schemas.microsoft.com/office/drawing/2014/main" val="674306499"/>
                    </a:ext>
                  </a:extLst>
                </a:gridCol>
                <a:gridCol w="2796778">
                  <a:extLst>
                    <a:ext uri="{9D8B030D-6E8A-4147-A177-3AD203B41FA5}">
                      <a16:colId xmlns:a16="http://schemas.microsoft.com/office/drawing/2014/main" val="1929072393"/>
                    </a:ext>
                  </a:extLst>
                </a:gridCol>
                <a:gridCol w="2796778">
                  <a:extLst>
                    <a:ext uri="{9D8B030D-6E8A-4147-A177-3AD203B41FA5}">
                      <a16:colId xmlns:a16="http://schemas.microsoft.com/office/drawing/2014/main" val="3048454735"/>
                    </a:ext>
                  </a:extLst>
                </a:gridCol>
              </a:tblGrid>
              <a:tr h="390707">
                <a:tc>
                  <a:txBody>
                    <a:bodyPr/>
                    <a:lstStyle/>
                    <a:p>
                      <a:pPr algn="ctr"/>
                      <a:r>
                        <a:rPr lang="en-US" sz="1100">
                          <a:solidFill>
                            <a:srgbClr val="000000"/>
                          </a:solidFill>
                          <a:effectLst/>
                        </a:rPr>
                        <a:t>S4-251233</a:t>
                      </a:r>
                      <a:endParaRPr lang="en-US" sz="1100">
                        <a:effectLst/>
                      </a:endParaRPr>
                    </a:p>
                  </a:txBody>
                  <a:tcPr marL="55815" marR="55815" marT="27908" marB="2790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a:noFill/>
                    </a:lnB>
                    <a:noFill/>
                  </a:tcPr>
                </a:tc>
                <a:tc>
                  <a:txBody>
                    <a:bodyPr/>
                    <a:lstStyle/>
                    <a:p>
                      <a:pPr algn="ctr"/>
                      <a:r>
                        <a:rPr lang="en-US" sz="1100" dirty="0">
                          <a:effectLst/>
                        </a:rPr>
                        <a:t>CR</a:t>
                      </a:r>
                    </a:p>
                  </a:txBody>
                  <a:tcPr marL="55815" marR="55815" marT="27908" marB="2790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a:noFill/>
                    </a:lnB>
                    <a:noFill/>
                  </a:tcPr>
                </a:tc>
                <a:tc>
                  <a:txBody>
                    <a:bodyPr/>
                    <a:lstStyle/>
                    <a:p>
                      <a:pPr algn="l"/>
                      <a:r>
                        <a:rPr lang="en-US" sz="1100">
                          <a:effectLst/>
                        </a:rPr>
                        <a:t>[AMD_PRO-MED] In-session Unicast Repair for MBS Object Distribution</a:t>
                      </a:r>
                    </a:p>
                  </a:txBody>
                  <a:tcPr marL="58141" marR="116282" marT="27908" marB="2790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a:noFill/>
                    </a:lnB>
                    <a:noFill/>
                  </a:tcPr>
                </a:tc>
                <a:tc>
                  <a:txBody>
                    <a:bodyPr/>
                    <a:lstStyle/>
                    <a:p>
                      <a:pPr algn="ctr"/>
                      <a:r>
                        <a:rPr lang="en-US" sz="1100" dirty="0">
                          <a:effectLst/>
                        </a:rPr>
                        <a:t>Qualcomm Incorporated</a:t>
                      </a:r>
                    </a:p>
                  </a:txBody>
                  <a:tcPr marL="55815" marR="55815" marT="27908" marB="27908" anchor="ctr">
                    <a:lnL w="9525" cap="flat" cmpd="sng" algn="ctr">
                      <a:solidFill>
                        <a:srgbClr val="CCCCCC"/>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889337444"/>
                  </a:ext>
                </a:extLst>
              </a:tr>
            </a:tbl>
          </a:graphicData>
        </a:graphic>
      </p:graphicFrame>
    </p:spTree>
    <p:extLst>
      <p:ext uri="{BB962C8B-B14F-4D97-AF65-F5344CB8AC3E}">
        <p14:creationId xmlns:p14="http://schemas.microsoft.com/office/powerpoint/2010/main" val="293233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D7049-1A66-35C3-D8F2-4770FD950283}"/>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EC99A4C-7D52-12E9-395B-9E9B09F1D01B}"/>
              </a:ext>
            </a:extLst>
          </p:cNvPr>
          <p:cNvSpPr>
            <a:spLocks noGrp="1"/>
          </p:cNvSpPr>
          <p:nvPr>
            <p:ph type="ftr" sz="quarter" idx="10"/>
          </p:nvPr>
        </p:nvSpPr>
        <p:spPr/>
        <p:txBody>
          <a:bodyPr/>
          <a:lstStyle/>
          <a:p>
            <a:endParaRPr lang="en-US" noProof="0" dirty="0"/>
          </a:p>
        </p:txBody>
      </p:sp>
      <p:sp>
        <p:nvSpPr>
          <p:cNvPr id="3" name="Title 2">
            <a:extLst>
              <a:ext uri="{FF2B5EF4-FFF2-40B4-BE49-F238E27FC236}">
                <a16:creationId xmlns:a16="http://schemas.microsoft.com/office/drawing/2014/main" id="{D382A3A2-2682-30B4-6E47-12EC2CB4E21B}"/>
              </a:ext>
            </a:extLst>
          </p:cNvPr>
          <p:cNvSpPr>
            <a:spLocks noGrp="1"/>
          </p:cNvSpPr>
          <p:nvPr>
            <p:ph type="title"/>
          </p:nvPr>
        </p:nvSpPr>
        <p:spPr>
          <a:xfrm>
            <a:off x="495300" y="642644"/>
            <a:ext cx="11187112" cy="361959"/>
          </a:xfrm>
        </p:spPr>
        <p:txBody>
          <a:bodyPr/>
          <a:lstStyle/>
          <a:p>
            <a:r>
              <a:rPr lang="de-DE" dirty="0"/>
              <a:t>D</a:t>
            </a:r>
            <a:r>
              <a:rPr lang="en-US" dirty="0" err="1"/>
              <a:t>efinitions</a:t>
            </a:r>
            <a:r>
              <a:rPr lang="en-US" dirty="0"/>
              <a:t> across different TSs</a:t>
            </a:r>
            <a:endParaRPr lang="en-US" noProof="0" dirty="0"/>
          </a:p>
        </p:txBody>
      </p:sp>
      <p:sp>
        <p:nvSpPr>
          <p:cNvPr id="4" name="Content Placeholder 3">
            <a:extLst>
              <a:ext uri="{FF2B5EF4-FFF2-40B4-BE49-F238E27FC236}">
                <a16:creationId xmlns:a16="http://schemas.microsoft.com/office/drawing/2014/main" id="{32EA89EA-3011-1EC0-E641-9AC60180E5E0}"/>
              </a:ext>
            </a:extLst>
          </p:cNvPr>
          <p:cNvSpPr>
            <a:spLocks noGrp="1"/>
          </p:cNvSpPr>
          <p:nvPr>
            <p:ph sz="quarter" idx="14"/>
          </p:nvPr>
        </p:nvSpPr>
        <p:spPr/>
        <p:txBody>
          <a:bodyPr>
            <a:normAutofit/>
          </a:bodyPr>
          <a:lstStyle/>
          <a:p>
            <a:r>
              <a:rPr lang="en-US" noProof="0" dirty="0"/>
              <a:t>Defines a common set of procedures and protocols that can be mapped to both systems. This is proposed to be addressed in TS 26.517, clause 6.2.4.3</a:t>
            </a:r>
          </a:p>
          <a:p>
            <a:r>
              <a:rPr lang="en-US" noProof="0" dirty="0"/>
              <a:t>Define necessary FLUTE FDT extensions to support the delivery for individual objects in TS 26.346, clause 7.2.10.1 and 7.2.10.2 that are common to MBS and MBMS</a:t>
            </a:r>
          </a:p>
          <a:p>
            <a:r>
              <a:rPr lang="en-US" dirty="0"/>
              <a:t>Define abstract parameters that configure in-session repair and are configured through user service announcement in TS 26.517, 6.2.4.3.2.</a:t>
            </a:r>
          </a:p>
          <a:p>
            <a:r>
              <a:rPr lang="en-US" noProof="0" dirty="0"/>
              <a:t>D</a:t>
            </a:r>
            <a:r>
              <a:rPr lang="en-US" dirty="0" err="1"/>
              <a:t>efine</a:t>
            </a:r>
            <a:r>
              <a:rPr lang="en-US" dirty="0"/>
              <a:t> a mapping of the parameters to MBMS TS 26.346 User Service Description, in particular to the Associated Delivery procedure fragment, in clause 9.5.1 of TS 26.346</a:t>
            </a:r>
          </a:p>
          <a:p>
            <a:r>
              <a:rPr lang="en-US" noProof="0" dirty="0"/>
              <a:t>D</a:t>
            </a:r>
            <a:r>
              <a:rPr lang="en-US" dirty="0" err="1"/>
              <a:t>efine</a:t>
            </a:r>
            <a:r>
              <a:rPr lang="en-US" dirty="0"/>
              <a:t> a mapping of the parameters to MBS TS 26.517 User Service Announcement, in particular to Distribution Session parameters in clause 5.2.6 and object repair parameters in clause 5.2.8.</a:t>
            </a:r>
          </a:p>
          <a:p>
            <a:r>
              <a:rPr lang="en-US" noProof="0" dirty="0"/>
              <a:t>Define a mapping of the procedures to MBS (see clause 10.3 of TS 26.517) and MBMS (see clause 9.3.10 of TS 26.346)</a:t>
            </a:r>
          </a:p>
          <a:p>
            <a:pPr lvl="1"/>
            <a:endParaRPr lang="en-US" noProof="0" dirty="0"/>
          </a:p>
          <a:p>
            <a:endParaRPr lang="en-US" noProof="0" dirty="0"/>
          </a:p>
        </p:txBody>
      </p:sp>
      <p:sp>
        <p:nvSpPr>
          <p:cNvPr id="5" name="Subtitle 4">
            <a:extLst>
              <a:ext uri="{FF2B5EF4-FFF2-40B4-BE49-F238E27FC236}">
                <a16:creationId xmlns:a16="http://schemas.microsoft.com/office/drawing/2014/main" id="{FE4C22D4-9182-F4E4-AFD8-88B5BD18774E}"/>
              </a:ext>
            </a:extLst>
          </p:cNvPr>
          <p:cNvSpPr>
            <a:spLocks noGrp="1"/>
          </p:cNvSpPr>
          <p:nvPr>
            <p:ph type="subTitle" idx="1"/>
          </p:nvPr>
        </p:nvSpPr>
        <p:spPr/>
        <p:txBody>
          <a:bodyPr/>
          <a:lstStyle/>
          <a:p>
            <a:endParaRPr lang="en-US" noProof="0" dirty="0"/>
          </a:p>
        </p:txBody>
      </p:sp>
    </p:spTree>
    <p:extLst>
      <p:ext uri="{BB962C8B-B14F-4D97-AF65-F5344CB8AC3E}">
        <p14:creationId xmlns:p14="http://schemas.microsoft.com/office/powerpoint/2010/main" val="27291719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CEC2C67-0593-81E4-F22A-70E2B8841D6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C265EBD-DEA9-5C38-8861-DFB9F5FEC078}"/>
              </a:ext>
            </a:extLst>
          </p:cNvPr>
          <p:cNvSpPr>
            <a:spLocks noGrp="1"/>
          </p:cNvSpPr>
          <p:nvPr>
            <p:ph type="title"/>
          </p:nvPr>
        </p:nvSpPr>
        <p:spPr>
          <a:xfrm>
            <a:off x="495300" y="642644"/>
            <a:ext cx="11187112" cy="361959"/>
          </a:xfrm>
        </p:spPr>
        <p:txBody>
          <a:bodyPr/>
          <a:lstStyle/>
          <a:p>
            <a:r>
              <a:rPr lang="de-DE" dirty="0"/>
              <a:t>Core </a:t>
            </a:r>
            <a:r>
              <a:rPr lang="de-DE" dirty="0" err="1"/>
              <a:t>description</a:t>
            </a:r>
            <a:r>
              <a:rPr lang="de-DE" dirty="0"/>
              <a:t> </a:t>
            </a:r>
            <a:r>
              <a:rPr lang="de-DE" dirty="0" err="1"/>
              <a:t>is</a:t>
            </a:r>
            <a:r>
              <a:rPr lang="de-DE" dirty="0"/>
              <a:t> in TR 26.517, </a:t>
            </a:r>
            <a:r>
              <a:rPr lang="de-DE" dirty="0" err="1"/>
              <a:t>clause</a:t>
            </a:r>
            <a:r>
              <a:rPr lang="de-DE" dirty="0"/>
              <a:t> 6.2.4.3 </a:t>
            </a:r>
            <a:endParaRPr lang="en-US" dirty="0"/>
          </a:p>
        </p:txBody>
      </p:sp>
      <p:sp>
        <p:nvSpPr>
          <p:cNvPr id="4" name="Content Placeholder 3">
            <a:extLst>
              <a:ext uri="{FF2B5EF4-FFF2-40B4-BE49-F238E27FC236}">
                <a16:creationId xmlns:a16="http://schemas.microsoft.com/office/drawing/2014/main" id="{A18E8746-6043-4456-EB7D-23660B3F274B}"/>
              </a:ext>
            </a:extLst>
          </p:cNvPr>
          <p:cNvSpPr>
            <a:spLocks noGrp="1"/>
          </p:cNvSpPr>
          <p:nvPr>
            <p:ph sz="quarter" idx="14"/>
          </p:nvPr>
        </p:nvSpPr>
        <p:spPr/>
        <p:txBody>
          <a:bodyPr/>
          <a:lstStyle/>
          <a:p>
            <a:r>
              <a:rPr lang="de-DE" dirty="0" err="1"/>
              <a:t>For</a:t>
            </a:r>
            <a:r>
              <a:rPr lang="de-DE" dirty="0"/>
              <a:t> </a:t>
            </a:r>
            <a:r>
              <a:rPr lang="de-DE" dirty="0" err="1"/>
              <a:t>every</a:t>
            </a:r>
            <a:r>
              <a:rPr lang="de-DE" dirty="0"/>
              <a:t> </a:t>
            </a:r>
            <a:r>
              <a:rPr lang="de-DE" dirty="0" err="1"/>
              <a:t>object</a:t>
            </a:r>
            <a:r>
              <a:rPr lang="de-DE" dirty="0"/>
              <a:t> </a:t>
            </a:r>
            <a:r>
              <a:rPr lang="de-DE" dirty="0" err="1"/>
              <a:t>delivered</a:t>
            </a:r>
            <a:r>
              <a:rPr lang="de-DE" dirty="0"/>
              <a:t> in a FLUTE </a:t>
            </a:r>
            <a:r>
              <a:rPr lang="de-DE" dirty="0" err="1"/>
              <a:t>session</a:t>
            </a:r>
            <a:r>
              <a:rPr lang="de-DE" dirty="0"/>
              <a:t>, the </a:t>
            </a:r>
            <a:r>
              <a:rPr lang="de-DE" dirty="0" err="1"/>
              <a:t>object-delivery</a:t>
            </a:r>
            <a:r>
              <a:rPr lang="de-DE" dirty="0"/>
              <a:t> </a:t>
            </a:r>
            <a:r>
              <a:rPr lang="de-DE" dirty="0" err="1"/>
              <a:t>client</a:t>
            </a:r>
            <a:r>
              <a:rPr lang="de-DE" dirty="0"/>
              <a:t> </a:t>
            </a:r>
            <a:r>
              <a:rPr lang="de-DE" dirty="0" err="1"/>
              <a:t>needs</a:t>
            </a:r>
            <a:r>
              <a:rPr lang="de-DE" dirty="0"/>
              <a:t> </a:t>
            </a:r>
            <a:r>
              <a:rPr lang="de-DE" dirty="0" err="1"/>
              <a:t>to</a:t>
            </a:r>
            <a:r>
              <a:rPr lang="de-DE" dirty="0"/>
              <a:t> </a:t>
            </a:r>
            <a:r>
              <a:rPr lang="de-DE" dirty="0" err="1"/>
              <a:t>decide</a:t>
            </a:r>
            <a:r>
              <a:rPr lang="de-DE" dirty="0"/>
              <a:t> </a:t>
            </a:r>
            <a:r>
              <a:rPr lang="de-DE" b="1" dirty="0" err="1"/>
              <a:t>if</a:t>
            </a:r>
            <a:r>
              <a:rPr lang="de-DE" dirty="0"/>
              <a:t>, </a:t>
            </a:r>
            <a:r>
              <a:rPr lang="de-DE" b="1" dirty="0" err="1"/>
              <a:t>when</a:t>
            </a:r>
            <a:r>
              <a:rPr lang="de-DE" dirty="0"/>
              <a:t>, </a:t>
            </a:r>
            <a:r>
              <a:rPr lang="de-DE" b="1" dirty="0"/>
              <a:t>from </a:t>
            </a:r>
            <a:r>
              <a:rPr lang="de-DE" b="1" dirty="0" err="1"/>
              <a:t>where</a:t>
            </a:r>
            <a:r>
              <a:rPr lang="de-DE" b="1" dirty="0"/>
              <a:t> </a:t>
            </a:r>
            <a:r>
              <a:rPr lang="de-DE" dirty="0" err="1"/>
              <a:t>for</a:t>
            </a:r>
            <a:r>
              <a:rPr lang="de-DE" dirty="0"/>
              <a:t> </a:t>
            </a:r>
            <a:r>
              <a:rPr lang="de-DE" dirty="0" err="1"/>
              <a:t>unicast</a:t>
            </a:r>
            <a:r>
              <a:rPr lang="de-DE" dirty="0"/>
              <a:t> </a:t>
            </a:r>
            <a:r>
              <a:rPr lang="de-DE" dirty="0" err="1"/>
              <a:t>repair</a:t>
            </a:r>
            <a:r>
              <a:rPr lang="de-DE" dirty="0"/>
              <a:t> </a:t>
            </a:r>
            <a:r>
              <a:rPr lang="de-DE" dirty="0" err="1"/>
              <a:t>is</a:t>
            </a:r>
            <a:r>
              <a:rPr lang="de-DE" dirty="0"/>
              <a:t> </a:t>
            </a:r>
            <a:r>
              <a:rPr lang="de-DE" dirty="0" err="1"/>
              <a:t>initiated</a:t>
            </a:r>
            <a:r>
              <a:rPr lang="de-DE" dirty="0"/>
              <a:t>, and </a:t>
            </a:r>
            <a:r>
              <a:rPr lang="de-DE" b="1" dirty="0" err="1"/>
              <a:t>which</a:t>
            </a:r>
            <a:r>
              <a:rPr lang="de-DE" b="1" dirty="0"/>
              <a:t> </a:t>
            </a:r>
            <a:r>
              <a:rPr lang="de-DE" b="1" dirty="0" err="1"/>
              <a:t>data</a:t>
            </a:r>
            <a:r>
              <a:rPr lang="de-DE" b="1" dirty="0"/>
              <a:t> </a:t>
            </a:r>
            <a:r>
              <a:rPr lang="de-DE" dirty="0" err="1"/>
              <a:t>is</a:t>
            </a:r>
            <a:r>
              <a:rPr lang="de-DE" dirty="0"/>
              <a:t> </a:t>
            </a:r>
            <a:r>
              <a:rPr lang="de-DE" dirty="0" err="1"/>
              <a:t>requested</a:t>
            </a:r>
            <a:r>
              <a:rPr lang="de-DE" dirty="0"/>
              <a:t>.</a:t>
            </a:r>
            <a:endParaRPr lang="en-US" dirty="0"/>
          </a:p>
          <a:p>
            <a:r>
              <a:rPr lang="en-US" dirty="0"/>
              <a:t>The object-delivery client is supported by information provided in the service announcement and or the File element of the FDT, associated to this object, to make these decisions.</a:t>
            </a:r>
          </a:p>
          <a:p>
            <a:r>
              <a:rPr lang="en-US" dirty="0"/>
              <a:t>Decision if unicast is initiated:</a:t>
            </a:r>
          </a:p>
          <a:p>
            <a:pPr lvl="1"/>
            <a:r>
              <a:rPr lang="en-US" dirty="0"/>
              <a:t>Determine whether the object delivery will be successful, see criteria in 6.2.4.3.4. If not, initiate unicast repair unless this happens to frequent.</a:t>
            </a:r>
          </a:p>
          <a:p>
            <a:pPr lvl="1"/>
            <a:r>
              <a:rPr lang="en-US" dirty="0"/>
              <a:t>A service provider may restrict the number of unicast request attempts but not allowing more than </a:t>
            </a:r>
            <a:r>
              <a:rPr lang="en-US" dirty="0" err="1"/>
              <a:t>repairMaxAttempts</a:t>
            </a:r>
            <a:r>
              <a:rPr lang="en-US" dirty="0"/>
              <a:t> in a sliding window of 100 requests. (Note 100 is chosen, but could be a parameter). If the object delivery client has exhausted attempts, it shall not use unicast requests (see 6.2.4.3.3, step 2).</a:t>
            </a:r>
          </a:p>
          <a:p>
            <a:r>
              <a:rPr lang="en-US" dirty="0"/>
              <a:t>If decision is taken to, the question is when the request can be issued (see clause 6.2.4.3.2):</a:t>
            </a:r>
          </a:p>
          <a:p>
            <a:pPr lvl="1"/>
            <a:r>
              <a:rPr lang="en-US" dirty="0"/>
              <a:t>An explicit signal </a:t>
            </a:r>
            <a:r>
              <a:rPr lang="en-US" dirty="0" err="1"/>
              <a:t>File@RepairStart</a:t>
            </a:r>
            <a:r>
              <a:rPr lang="en-US" dirty="0"/>
              <a:t> may be provided in the FDT</a:t>
            </a:r>
          </a:p>
          <a:p>
            <a:pPr lvl="1"/>
            <a:r>
              <a:rPr lang="en-US" dirty="0"/>
              <a:t>The time may depend on user service announcement parameters, after the reception of the first packet or </a:t>
            </a:r>
            <a:r>
              <a:rPr lang="en-US" dirty="0" err="1"/>
              <a:t>FDT@Expiry</a:t>
            </a:r>
            <a:endParaRPr lang="en-US" dirty="0"/>
          </a:p>
          <a:p>
            <a:pPr lvl="1"/>
            <a:endParaRPr lang="en-US" dirty="0"/>
          </a:p>
          <a:p>
            <a:endParaRPr lang="de-DE" dirty="0"/>
          </a:p>
        </p:txBody>
      </p:sp>
      <p:sp>
        <p:nvSpPr>
          <p:cNvPr id="5" name="Subtitle 4">
            <a:extLst>
              <a:ext uri="{FF2B5EF4-FFF2-40B4-BE49-F238E27FC236}">
                <a16:creationId xmlns:a16="http://schemas.microsoft.com/office/drawing/2014/main" id="{93C4AB47-E6A2-5610-7422-CC5709ABEA7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2029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5920F-7E82-5B2F-9838-0428D5C3A4B1}"/>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94F5DA4-5D72-40AA-6701-F6630D94CD8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5B9764B-8EE6-D771-76D0-B26895C0FA73}"/>
              </a:ext>
            </a:extLst>
          </p:cNvPr>
          <p:cNvSpPr>
            <a:spLocks noGrp="1"/>
          </p:cNvSpPr>
          <p:nvPr>
            <p:ph type="title"/>
          </p:nvPr>
        </p:nvSpPr>
        <p:spPr>
          <a:xfrm>
            <a:off x="495300" y="642644"/>
            <a:ext cx="11187112" cy="361959"/>
          </a:xfrm>
        </p:spPr>
        <p:txBody>
          <a:bodyPr/>
          <a:lstStyle/>
          <a:p>
            <a:r>
              <a:rPr lang="de-DE" dirty="0"/>
              <a:t>Core </a:t>
            </a:r>
            <a:r>
              <a:rPr lang="de-DE" dirty="0" err="1"/>
              <a:t>description</a:t>
            </a:r>
            <a:r>
              <a:rPr lang="de-DE" dirty="0"/>
              <a:t> </a:t>
            </a:r>
            <a:r>
              <a:rPr lang="de-DE" dirty="0" err="1"/>
              <a:t>is</a:t>
            </a:r>
            <a:r>
              <a:rPr lang="de-DE" dirty="0"/>
              <a:t> in TR 26.517, </a:t>
            </a:r>
            <a:r>
              <a:rPr lang="de-DE" dirty="0" err="1"/>
              <a:t>clause</a:t>
            </a:r>
            <a:r>
              <a:rPr lang="de-DE" dirty="0"/>
              <a:t> 6.2.4.3 </a:t>
            </a:r>
            <a:endParaRPr lang="en-US" dirty="0"/>
          </a:p>
        </p:txBody>
      </p:sp>
      <p:sp>
        <p:nvSpPr>
          <p:cNvPr id="4" name="Content Placeholder 3">
            <a:extLst>
              <a:ext uri="{FF2B5EF4-FFF2-40B4-BE49-F238E27FC236}">
                <a16:creationId xmlns:a16="http://schemas.microsoft.com/office/drawing/2014/main" id="{1B06B814-5C14-5C83-6E76-74D42DE74DBC}"/>
              </a:ext>
            </a:extLst>
          </p:cNvPr>
          <p:cNvSpPr>
            <a:spLocks noGrp="1"/>
          </p:cNvSpPr>
          <p:nvPr>
            <p:ph sz="quarter" idx="14"/>
          </p:nvPr>
        </p:nvSpPr>
        <p:spPr/>
        <p:txBody>
          <a:bodyPr/>
          <a:lstStyle/>
          <a:p>
            <a:r>
              <a:rPr lang="en-US" dirty="0"/>
              <a:t>Decision from where</a:t>
            </a:r>
          </a:p>
          <a:p>
            <a:pPr lvl="1"/>
            <a:r>
              <a:rPr lang="en-US" dirty="0"/>
              <a:t>The repair location is selected based on the parameters in the User Service announcement repair locations</a:t>
            </a:r>
          </a:p>
          <a:p>
            <a:pPr lvl="1"/>
            <a:r>
              <a:rPr lang="en-US" dirty="0"/>
              <a:t>The client randomly selects those</a:t>
            </a:r>
          </a:p>
          <a:p>
            <a:pPr lvl="1"/>
            <a:r>
              <a:rPr lang="en-US" dirty="0"/>
              <a:t>Details see clause 6.2.4.3.3, step 3</a:t>
            </a:r>
          </a:p>
          <a:p>
            <a:pPr lvl="1"/>
            <a:r>
              <a:rPr lang="en-US" dirty="0"/>
              <a:t>Note that for MBMS, the usage of Alternate-Location-1 is not yet supported for selecting locations, but could be considered. It would overwrite any information in the User </a:t>
            </a:r>
            <a:r>
              <a:rPr lang="en-US"/>
              <a:t>Service Description.</a:t>
            </a:r>
            <a:endParaRPr lang="en-US" dirty="0"/>
          </a:p>
          <a:p>
            <a:r>
              <a:rPr lang="en-US" dirty="0"/>
              <a:t>Decision what to request</a:t>
            </a:r>
          </a:p>
          <a:p>
            <a:pPr lvl="1"/>
            <a:r>
              <a:rPr lang="en-US" dirty="0"/>
              <a:t>The client may request byte ranges only</a:t>
            </a:r>
          </a:p>
          <a:p>
            <a:pPr lvl="1"/>
            <a:r>
              <a:rPr lang="en-US" dirty="0"/>
              <a:t>The client may request entire object</a:t>
            </a:r>
          </a:p>
          <a:p>
            <a:pPr lvl="1"/>
            <a:r>
              <a:rPr lang="en-US" dirty="0"/>
              <a:t>Decision is up to the client based on operation</a:t>
            </a:r>
          </a:p>
          <a:p>
            <a:pPr lvl="1"/>
            <a:r>
              <a:rPr lang="en-US" dirty="0"/>
              <a:t>If the latter, the object request can directly be served to the application. </a:t>
            </a:r>
          </a:p>
          <a:p>
            <a:pPr lvl="1"/>
            <a:r>
              <a:rPr lang="en-US" dirty="0"/>
              <a:t>(see 6.2.4.3.3, 4-6)</a:t>
            </a:r>
          </a:p>
          <a:p>
            <a:r>
              <a:rPr lang="en-US" dirty="0"/>
              <a:t>How to request is provided in details in clause 6.2.4.3.5</a:t>
            </a:r>
          </a:p>
          <a:p>
            <a:endParaRPr lang="en-US" dirty="0"/>
          </a:p>
          <a:p>
            <a:pPr lvl="1"/>
            <a:endParaRPr lang="en-US" dirty="0"/>
          </a:p>
          <a:p>
            <a:endParaRPr lang="de-DE" dirty="0"/>
          </a:p>
        </p:txBody>
      </p:sp>
      <p:sp>
        <p:nvSpPr>
          <p:cNvPr id="5" name="Subtitle 4">
            <a:extLst>
              <a:ext uri="{FF2B5EF4-FFF2-40B4-BE49-F238E27FC236}">
                <a16:creationId xmlns:a16="http://schemas.microsoft.com/office/drawing/2014/main" id="{449EBFBE-EF86-6ED1-96F5-D6CC03CAF2FD}"/>
              </a:ext>
            </a:extLst>
          </p:cNvPr>
          <p:cNvSpPr>
            <a:spLocks noGrp="1"/>
          </p:cNvSpPr>
          <p:nvPr>
            <p:ph type="subTitle" idx="1"/>
          </p:nvPr>
        </p:nvSpPr>
        <p:spPr/>
        <p:txBody>
          <a:bodyPr/>
          <a:lstStyle/>
          <a:p>
            <a:r>
              <a:rPr lang="de-DE" dirty="0" err="1"/>
              <a:t>Continuation</a:t>
            </a:r>
            <a:endParaRPr lang="en-US" dirty="0"/>
          </a:p>
        </p:txBody>
      </p:sp>
    </p:spTree>
    <p:extLst>
      <p:ext uri="{BB962C8B-B14F-4D97-AF65-F5344CB8AC3E}">
        <p14:creationId xmlns:p14="http://schemas.microsoft.com/office/powerpoint/2010/main" val="1021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F035613-C847-A06C-1A33-13E3D0B6D54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815AC24-ADAD-E85A-AE59-CFFB1C8F448E}"/>
              </a:ext>
            </a:extLst>
          </p:cNvPr>
          <p:cNvSpPr>
            <a:spLocks noGrp="1"/>
          </p:cNvSpPr>
          <p:nvPr>
            <p:ph type="title"/>
          </p:nvPr>
        </p:nvSpPr>
        <p:spPr>
          <a:xfrm>
            <a:off x="495300" y="642644"/>
            <a:ext cx="11187112" cy="361959"/>
          </a:xfrm>
        </p:spPr>
        <p:txBody>
          <a:bodyPr/>
          <a:lstStyle/>
          <a:p>
            <a:r>
              <a:rPr lang="de-DE" dirty="0"/>
              <a:t>Potential </a:t>
            </a:r>
            <a:r>
              <a:rPr lang="de-DE" dirty="0" err="1"/>
              <a:t>updates</a:t>
            </a:r>
            <a:r>
              <a:rPr lang="de-DE" dirty="0"/>
              <a:t> </a:t>
            </a:r>
            <a:r>
              <a:rPr lang="de-DE" dirty="0" err="1"/>
              <a:t>beyond</a:t>
            </a:r>
            <a:r>
              <a:rPr lang="de-DE" dirty="0"/>
              <a:t> CRs</a:t>
            </a:r>
            <a:endParaRPr lang="en-US" dirty="0"/>
          </a:p>
        </p:txBody>
      </p:sp>
      <p:sp>
        <p:nvSpPr>
          <p:cNvPr id="4" name="Content Placeholder 3">
            <a:extLst>
              <a:ext uri="{FF2B5EF4-FFF2-40B4-BE49-F238E27FC236}">
                <a16:creationId xmlns:a16="http://schemas.microsoft.com/office/drawing/2014/main" id="{851AC583-4CDF-78D4-174F-5061F1A249FA}"/>
              </a:ext>
            </a:extLst>
          </p:cNvPr>
          <p:cNvSpPr>
            <a:spLocks noGrp="1"/>
          </p:cNvSpPr>
          <p:nvPr>
            <p:ph sz="quarter" idx="14"/>
          </p:nvPr>
        </p:nvSpPr>
        <p:spPr/>
        <p:txBody>
          <a:bodyPr/>
          <a:lstStyle/>
          <a:p>
            <a:r>
              <a:rPr lang="de-DE" dirty="0"/>
              <a:t>Create </a:t>
            </a:r>
            <a:r>
              <a:rPr lang="de-DE" dirty="0" err="1"/>
              <a:t>schema</a:t>
            </a:r>
            <a:r>
              <a:rPr lang="de-DE" dirty="0"/>
              <a:t> </a:t>
            </a:r>
            <a:r>
              <a:rPr lang="de-DE" dirty="0" err="1"/>
              <a:t>for</a:t>
            </a:r>
            <a:r>
              <a:rPr lang="de-DE" dirty="0"/>
              <a:t> FDT, MBMS User Service Description and MBS User Service </a:t>
            </a:r>
            <a:r>
              <a:rPr lang="de-DE" dirty="0" err="1"/>
              <a:t>Announcement</a:t>
            </a:r>
            <a:endParaRPr lang="de-DE" dirty="0"/>
          </a:p>
          <a:p>
            <a:r>
              <a:rPr lang="de-DE" dirty="0"/>
              <a:t>Potential </a:t>
            </a:r>
            <a:r>
              <a:rPr lang="de-DE" dirty="0" err="1"/>
              <a:t>updates</a:t>
            </a:r>
            <a:r>
              <a:rPr lang="de-DE" dirty="0"/>
              <a:t> </a:t>
            </a:r>
            <a:r>
              <a:rPr lang="de-DE" dirty="0" err="1"/>
              <a:t>to</a:t>
            </a:r>
            <a:r>
              <a:rPr lang="de-DE" dirty="0"/>
              <a:t> TR 26.802 </a:t>
            </a:r>
            <a:r>
              <a:rPr lang="de-DE" dirty="0" err="1"/>
              <a:t>to</a:t>
            </a:r>
            <a:r>
              <a:rPr lang="de-DE" dirty="0"/>
              <a:t> </a:t>
            </a:r>
            <a:r>
              <a:rPr lang="de-DE" dirty="0" err="1"/>
              <a:t>add</a:t>
            </a:r>
            <a:r>
              <a:rPr lang="de-DE" dirty="0"/>
              <a:t> </a:t>
            </a:r>
            <a:r>
              <a:rPr lang="de-DE" dirty="0" err="1"/>
              <a:t>some</a:t>
            </a:r>
            <a:r>
              <a:rPr lang="de-DE" dirty="0"/>
              <a:t> </a:t>
            </a:r>
            <a:r>
              <a:rPr lang="de-DE" dirty="0" err="1"/>
              <a:t>more</a:t>
            </a:r>
            <a:r>
              <a:rPr lang="de-DE" dirty="0"/>
              <a:t> </a:t>
            </a:r>
            <a:r>
              <a:rPr lang="de-DE" dirty="0" err="1"/>
              <a:t>details</a:t>
            </a:r>
            <a:endParaRPr lang="de-DE" dirty="0"/>
          </a:p>
          <a:p>
            <a:r>
              <a:rPr lang="de-DE" dirty="0"/>
              <a:t>Potential </a:t>
            </a:r>
            <a:r>
              <a:rPr lang="de-DE" dirty="0" err="1"/>
              <a:t>updates</a:t>
            </a:r>
            <a:r>
              <a:rPr lang="de-DE" dirty="0"/>
              <a:t> </a:t>
            </a:r>
            <a:r>
              <a:rPr lang="de-DE" dirty="0" err="1"/>
              <a:t>to</a:t>
            </a:r>
            <a:r>
              <a:rPr lang="de-DE" dirty="0"/>
              <a:t> TS 26.502 </a:t>
            </a:r>
            <a:r>
              <a:rPr lang="de-DE" dirty="0" err="1"/>
              <a:t>for</a:t>
            </a:r>
            <a:r>
              <a:rPr lang="de-DE" dirty="0"/>
              <a:t> stage-2 </a:t>
            </a:r>
            <a:r>
              <a:rPr lang="de-DE" dirty="0" err="1"/>
              <a:t>extensions</a:t>
            </a:r>
            <a:r>
              <a:rPr lang="de-DE" dirty="0"/>
              <a:t> (Parameters in User Service </a:t>
            </a:r>
            <a:r>
              <a:rPr lang="de-DE" dirty="0" err="1"/>
              <a:t>Announcement</a:t>
            </a:r>
            <a:r>
              <a:rPr lang="de-DE" dirty="0"/>
              <a:t>)</a:t>
            </a:r>
          </a:p>
          <a:p>
            <a:r>
              <a:rPr lang="de-DE" dirty="0"/>
              <a:t>Potential </a:t>
            </a:r>
            <a:r>
              <a:rPr lang="de-DE" dirty="0" err="1"/>
              <a:t>updates</a:t>
            </a:r>
            <a:r>
              <a:rPr lang="de-DE" dirty="0"/>
              <a:t> </a:t>
            </a:r>
            <a:r>
              <a:rPr lang="de-DE" dirty="0" err="1"/>
              <a:t>to</a:t>
            </a:r>
            <a:r>
              <a:rPr lang="de-DE" dirty="0"/>
              <a:t> CT </a:t>
            </a:r>
            <a:r>
              <a:rPr lang="de-DE" dirty="0" err="1"/>
              <a:t>specs</a:t>
            </a:r>
            <a:r>
              <a:rPr lang="de-DE" dirty="0"/>
              <a:t>. </a:t>
            </a:r>
            <a:endParaRPr lang="en-US" dirty="0"/>
          </a:p>
        </p:txBody>
      </p:sp>
      <p:sp>
        <p:nvSpPr>
          <p:cNvPr id="5" name="Subtitle 4">
            <a:extLst>
              <a:ext uri="{FF2B5EF4-FFF2-40B4-BE49-F238E27FC236}">
                <a16:creationId xmlns:a16="http://schemas.microsoft.com/office/drawing/2014/main" id="{FB07CC5C-2B90-7FC8-858A-E996499ECC9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34878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9445</TotalTime>
  <Words>994</Words>
  <Application>Microsoft Office PowerPoint</Application>
  <PresentationFormat>Widescreen</PresentationFormat>
  <Paragraphs>65</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Century Gothic</vt:lpstr>
      <vt:lpstr>Microsoft Sans Serif</vt:lpstr>
      <vt:lpstr>Times New Roman</vt:lpstr>
      <vt:lpstr>Qualcomm Corporate Public Template - May2022</vt:lpstr>
      <vt:lpstr>[AMD_PRO-MED] Inband Session Repair for MBS and MBMS</vt:lpstr>
      <vt:lpstr>Background</vt:lpstr>
      <vt:lpstr>In-Session Unicast Repair for MBMS and MBS</vt:lpstr>
      <vt:lpstr>Definitions across different TSs</vt:lpstr>
      <vt:lpstr>Core description is in TR 26.517, clause 6.2.4.3 </vt:lpstr>
      <vt:lpstr>Core description is in TR 26.517, clause 6.2.4.3 </vt:lpstr>
      <vt:lpstr>Potential updates beyond CRs</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(25/05/20)</cp:lastModifiedBy>
  <cp:revision>4</cp:revision>
  <dcterms:created xsi:type="dcterms:W3CDTF">2024-10-17T08:12:18Z</dcterms:created>
  <dcterms:modified xsi:type="dcterms:W3CDTF">2025-07-14T08:35:37Z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