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15"/>
  </p:notesMasterIdLst>
  <p:handoutMasterIdLst>
    <p:handoutMasterId r:id="rId16"/>
  </p:handoutMasterIdLst>
  <p:sldIdLst>
    <p:sldId id="754" r:id="rId5"/>
    <p:sldId id="666" r:id="rId6"/>
    <p:sldId id="965" r:id="rId7"/>
    <p:sldId id="1160" r:id="rId8"/>
    <p:sldId id="1164" r:id="rId9"/>
    <p:sldId id="1165" r:id="rId10"/>
    <p:sldId id="1162" r:id="rId11"/>
    <p:sldId id="1163" r:id="rId12"/>
    <p:sldId id="957" r:id="rId13"/>
    <p:sldId id="1161" r:id="rId14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5" autoAdjust="0"/>
    <p:restoredTop sz="96301" autoAdjust="0"/>
  </p:normalViewPr>
  <p:slideViewPr>
    <p:cSldViewPr>
      <p:cViewPr varScale="1">
        <p:scale>
          <a:sx n="122" d="100"/>
          <a:sy n="122" d="100"/>
        </p:scale>
        <p:origin x="36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23/05/2025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C1213FA-1ED6-4A83-84AF-14BED565469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02F7A7CB-CF14-4274-8BA5-E7AB7676A44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Vice-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Fukuoka (Japan), 19-23 May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408" y="1052736"/>
            <a:ext cx="227754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S4-251180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1600" i="1" dirty="0"/>
              <a:t>Rev </a:t>
            </a:r>
            <a:r>
              <a:rPr lang="sv-SE" altLang="fr-FR" sz="1600" i="1" dirty="0" err="1"/>
              <a:t>of</a:t>
            </a:r>
            <a:r>
              <a:rPr lang="sv-SE" altLang="fr-FR" sz="1600" i="1" dirty="0"/>
              <a:t> S4-251179</a:t>
            </a:r>
            <a:endParaRPr lang="en-GB" altLang="fr-FR" sz="16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71E3E-97F8-49D1-8C90-CC8B8EA1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97F914D0-6CCF-9D95-F9A2-50F36B2EE0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69EFB020-F5DD-9E56-A4C3-D613A41E46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61ABE2-B442-0BE5-8B02-3159A32406BA}"/>
              </a:ext>
            </a:extLst>
          </p:cNvPr>
          <p:cNvCxnSpPr>
            <a:cxnSpLocks/>
          </p:cNvCxnSpPr>
          <p:nvPr/>
        </p:nvCxnSpPr>
        <p:spPr bwMode="auto">
          <a:xfrm>
            <a:off x="581247" y="75327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D31C566-E4A1-9CF6-11F0-1DF56AF4F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CE3FE2-A4E3-400D-66BA-34261E97C9AE}"/>
              </a:ext>
            </a:extLst>
          </p:cNvPr>
          <p:cNvSpPr txBox="1"/>
          <p:nvPr/>
        </p:nvSpPr>
        <p:spPr>
          <a:xfrm>
            <a:off x="1778010" y="590288"/>
            <a:ext cx="60625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79BA0C-BE2B-6897-4334-9E56E73C0737}"/>
              </a:ext>
            </a:extLst>
          </p:cNvPr>
          <p:cNvGrpSpPr/>
          <p:nvPr/>
        </p:nvGrpSpPr>
        <p:grpSpPr>
          <a:xfrm>
            <a:off x="1063750" y="944053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12EB01EB-1CAD-A4C9-84D3-CC7C15106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98C92E37-30D4-72A7-11D2-912D8EDC5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1AD09EAF-62CE-96CE-E65D-6FC673B87A4F}"/>
              </a:ext>
            </a:extLst>
          </p:cNvPr>
          <p:cNvGrpSpPr/>
          <p:nvPr/>
        </p:nvGrpSpPr>
        <p:grpSpPr>
          <a:xfrm>
            <a:off x="7536355" y="944053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4C334042-CADC-40C0-5BF7-E3BCDFCB5E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782D0B3D-400B-D102-860C-7460A62E0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2C0D85F-B5D5-6E7A-63CE-237E46E0DCCD}"/>
              </a:ext>
            </a:extLst>
          </p:cNvPr>
          <p:cNvGrpSpPr/>
          <p:nvPr/>
        </p:nvGrpSpPr>
        <p:grpSpPr>
          <a:xfrm>
            <a:off x="4261943" y="944053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3F180602-103C-118C-6331-4FD8A94D0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226A061-7C53-AE68-D4F5-4721B3BAC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CC4736-AD5A-F083-505C-3725D35C7D22}"/>
              </a:ext>
            </a:extLst>
          </p:cNvPr>
          <p:cNvGrpSpPr/>
          <p:nvPr/>
        </p:nvGrpSpPr>
        <p:grpSpPr>
          <a:xfrm>
            <a:off x="1869119" y="944053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D7B99F8-B866-B534-5983-1E233B99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E63F77B7-98CC-0389-7A86-BE851D3CC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CAEBDA6-F98D-1E77-B8BF-E92C240DC74F}"/>
              </a:ext>
            </a:extLst>
          </p:cNvPr>
          <p:cNvGrpSpPr/>
          <p:nvPr/>
        </p:nvGrpSpPr>
        <p:grpSpPr>
          <a:xfrm>
            <a:off x="5081553" y="944053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CACDAD7D-4CDC-7F21-645B-2753517A9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399D33B0-21E6-FB70-50EA-7CB09A90E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D044FF93-13BB-7E79-0FE3-044C20AF6F2A}"/>
              </a:ext>
            </a:extLst>
          </p:cNvPr>
          <p:cNvGrpSpPr/>
          <p:nvPr/>
        </p:nvGrpSpPr>
        <p:grpSpPr>
          <a:xfrm>
            <a:off x="8349808" y="944053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61D78F19-AED8-A216-B4A0-A45EBE095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1940A62B-E22F-BA81-4CFC-14863F71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F625CB-DF58-C6F9-6097-DB1F5A311D0A}"/>
              </a:ext>
            </a:extLst>
          </p:cNvPr>
          <p:cNvGrpSpPr/>
          <p:nvPr/>
        </p:nvGrpSpPr>
        <p:grpSpPr>
          <a:xfrm>
            <a:off x="2666021" y="944053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55D783D-CCCB-1865-5FF3-893CBD975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9C7CC2CD-0911-F19D-123B-C625BC72D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07CFF899-84A4-1486-3921-E46AE979C967}"/>
              </a:ext>
            </a:extLst>
          </p:cNvPr>
          <p:cNvGrpSpPr/>
          <p:nvPr/>
        </p:nvGrpSpPr>
        <p:grpSpPr>
          <a:xfrm>
            <a:off x="5918970" y="944053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9615EE3-B650-5A17-A653-DBDD3F3BB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3D92D25-4F7E-AA22-B9B2-E90C1F1EB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5B3EA3-4F89-701A-85CA-864AF72EA080}"/>
              </a:ext>
            </a:extLst>
          </p:cNvPr>
          <p:cNvGrpSpPr/>
          <p:nvPr/>
        </p:nvGrpSpPr>
        <p:grpSpPr>
          <a:xfrm>
            <a:off x="247799" y="944053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224C22CB-614B-9A22-C0C5-459C9311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B0A09CD7-EB39-3B89-A7A5-44FF74608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765843-F502-04E2-CF23-09987C7049B5}"/>
              </a:ext>
            </a:extLst>
          </p:cNvPr>
          <p:cNvGrpSpPr/>
          <p:nvPr/>
        </p:nvGrpSpPr>
        <p:grpSpPr>
          <a:xfrm>
            <a:off x="3469274" y="944053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F69568F4-428B-B818-461C-DF50C7BF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BAF1ACC0-8E0E-3F96-7529-8A8B0FF98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EA38B052-2006-392C-15AC-6C316334F2B9}"/>
              </a:ext>
            </a:extLst>
          </p:cNvPr>
          <p:cNvGrpSpPr/>
          <p:nvPr/>
        </p:nvGrpSpPr>
        <p:grpSpPr>
          <a:xfrm>
            <a:off x="6720388" y="944053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FBFB8A2D-32BF-25CC-12D9-C67C43002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D30E9BD8-AFE7-5ABF-F763-AD09995BC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88AC7EB-D928-14CE-F5AC-0116EC73B114}"/>
              </a:ext>
            </a:extLst>
          </p:cNvPr>
          <p:cNvGrpSpPr/>
          <p:nvPr/>
        </p:nvGrpSpPr>
        <p:grpSpPr>
          <a:xfrm>
            <a:off x="4432011" y="1293600"/>
            <a:ext cx="1159933" cy="5447768"/>
            <a:chOff x="4089079" y="1389785"/>
            <a:chExt cx="1159933" cy="5447768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3FBC68B1-8CCE-8226-0122-E5DE5E276E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9856" y="1389785"/>
              <a:ext cx="0" cy="4989537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87DB29FF-862C-1CD3-EF03-E2FAD15DE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079" y="6519453"/>
              <a:ext cx="1159933" cy="31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1467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Now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71F2BB6A-8093-15B5-8F5A-B0F61D92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DFEBA77-5EC0-CAC6-327A-17C86F4D1516}"/>
              </a:ext>
            </a:extLst>
          </p:cNvPr>
          <p:cNvSpPr/>
          <p:nvPr/>
        </p:nvSpPr>
        <p:spPr bwMode="auto">
          <a:xfrm>
            <a:off x="4362035" y="150661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3052C5FB-75AA-6AF6-D0C6-C89787FDB624}"/>
              </a:ext>
            </a:extLst>
          </p:cNvPr>
          <p:cNvSpPr/>
          <p:nvPr/>
        </p:nvSpPr>
        <p:spPr bwMode="auto">
          <a:xfrm>
            <a:off x="2059104" y="1511407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156538BC-2363-113F-6F80-6D64DECFCBC7}"/>
              </a:ext>
            </a:extLst>
          </p:cNvPr>
          <p:cNvSpPr/>
          <p:nvPr/>
        </p:nvSpPr>
        <p:spPr bwMode="auto">
          <a:xfrm>
            <a:off x="8391395" y="1908195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15746753-9A95-3D33-5ACE-EDB4A91A85CF}"/>
              </a:ext>
            </a:extLst>
          </p:cNvPr>
          <p:cNvSpPr/>
          <p:nvPr/>
        </p:nvSpPr>
        <p:spPr bwMode="auto">
          <a:xfrm>
            <a:off x="5283203" y="1910551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1EA8-1E2A-B2C6-2440-4961BC11560A}"/>
              </a:ext>
            </a:extLst>
          </p:cNvPr>
          <p:cNvSpPr/>
          <p:nvPr/>
        </p:nvSpPr>
        <p:spPr bwMode="auto">
          <a:xfrm>
            <a:off x="7799422" y="2698214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12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1D2235-9CD0-0B54-347A-72A3D14B81F2}"/>
              </a:ext>
            </a:extLst>
          </p:cNvPr>
          <p:cNvGrpSpPr/>
          <p:nvPr/>
        </p:nvGrpSpPr>
        <p:grpSpPr>
          <a:xfrm>
            <a:off x="9158089" y="930507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BD0BCE9C-946E-B2E5-4DBE-17226E093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86BAB2DB-8F84-F423-9447-30202CF07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171046-C547-9B61-337F-B920AD04E017}"/>
              </a:ext>
            </a:extLst>
          </p:cNvPr>
          <p:cNvGrpSpPr/>
          <p:nvPr/>
        </p:nvGrpSpPr>
        <p:grpSpPr>
          <a:xfrm>
            <a:off x="9931704" y="930507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F4B1CAB8-0DA7-BC9E-E765-763FFBC0E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67DA8BC-E2F7-1C21-5F8D-2382D95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B4637507-6493-8984-7FA1-935019A76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948569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678D7D8-F578-4E0D-FDB2-F77870D48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4A25652-FDCD-847C-9318-971BFCD22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C50DE2B9-7FDB-12BB-BE9E-7D31CE1A7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944053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EC487964-6FBF-B26B-850C-0A8C12EA3B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0FDCC9A6-1509-B260-C604-791FEE837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2C6151EF-84E5-E34A-4F04-42C23CD0A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D91FDD52-465E-7F86-27EB-7605664C4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3683550A-5D41-994A-A746-A226F85A1E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CEA89D3-139B-B083-CE78-4E9C82DDDC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FD49947-1E22-910D-0CB6-602A62B66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B3BE49A9-A463-A5AF-2A75-385DB891C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CD09A8A4-5DF0-EB47-FE76-7D3C09B369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2E317AC6-7FD5-0E65-8146-5BD810F1B2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E0B895C6-6A8C-8E67-EF7B-265CC9F71D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947F8A4B-A03D-91B1-985B-2E7F3A40539A}"/>
              </a:ext>
            </a:extLst>
          </p:cNvPr>
          <p:cNvSpPr/>
          <p:nvPr/>
        </p:nvSpPr>
        <p:spPr bwMode="auto">
          <a:xfrm>
            <a:off x="6809465" y="2322835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2AC1D6C4-D407-C0F4-65C4-F79FC69D08F1}"/>
              </a:ext>
            </a:extLst>
          </p:cNvPr>
          <p:cNvSpPr/>
          <p:nvPr/>
        </p:nvSpPr>
        <p:spPr bwMode="auto">
          <a:xfrm>
            <a:off x="5359971" y="2322674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66421AD8-A77F-7574-2255-147B046E0A1E}"/>
              </a:ext>
            </a:extLst>
          </p:cNvPr>
          <p:cNvCxnSpPr>
            <a:cxnSpLocks/>
          </p:cNvCxnSpPr>
          <p:nvPr/>
        </p:nvCxnSpPr>
        <p:spPr bwMode="auto">
          <a:xfrm>
            <a:off x="3737611" y="748757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2638045D-5281-62C0-EBE7-B3F10E02E3C3}"/>
              </a:ext>
            </a:extLst>
          </p:cNvPr>
          <p:cNvSpPr txBox="1"/>
          <p:nvPr/>
        </p:nvSpPr>
        <p:spPr>
          <a:xfrm>
            <a:off x="4934373" y="585775"/>
            <a:ext cx="59022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98797280-940D-70D5-93EB-ABEBE703C516}"/>
              </a:ext>
            </a:extLst>
          </p:cNvPr>
          <p:cNvCxnSpPr>
            <a:cxnSpLocks/>
          </p:cNvCxnSpPr>
          <p:nvPr/>
        </p:nvCxnSpPr>
        <p:spPr bwMode="auto">
          <a:xfrm>
            <a:off x="6939135" y="75328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DBCE7BF0-52D2-B3B7-0FAE-465ADF4F450E}"/>
              </a:ext>
            </a:extLst>
          </p:cNvPr>
          <p:cNvSpPr txBox="1"/>
          <p:nvPr/>
        </p:nvSpPr>
        <p:spPr>
          <a:xfrm>
            <a:off x="8135898" y="590298"/>
            <a:ext cx="598241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3F682691-47B5-9645-8A29-FA3CB24262E6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739739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F964C591-8252-B1C9-A3D6-5901F816C732}"/>
              </a:ext>
            </a:extLst>
          </p:cNvPr>
          <p:cNvSpPr txBox="1"/>
          <p:nvPr/>
        </p:nvSpPr>
        <p:spPr>
          <a:xfrm>
            <a:off x="10885866" y="594819"/>
            <a:ext cx="595035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0170BD02-44B4-6C01-88EE-321EAC736896}"/>
              </a:ext>
            </a:extLst>
          </p:cNvPr>
          <p:cNvSpPr/>
          <p:nvPr/>
        </p:nvSpPr>
        <p:spPr bwMode="auto">
          <a:xfrm>
            <a:off x="10701868" y="2680905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B37F22D8-6AEE-3F4A-C788-942E87FDDCAD}"/>
              </a:ext>
            </a:extLst>
          </p:cNvPr>
          <p:cNvSpPr/>
          <p:nvPr/>
        </p:nvSpPr>
        <p:spPr bwMode="auto">
          <a:xfrm>
            <a:off x="6479631" y="271923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D31515-70E7-97E0-0800-DF16EEBF8761}"/>
              </a:ext>
            </a:extLst>
          </p:cNvPr>
          <p:cNvSpPr txBox="1"/>
          <p:nvPr/>
        </p:nvSpPr>
        <p:spPr>
          <a:xfrm>
            <a:off x="6335134" y="2708619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41C4C9D2-EA92-946D-1415-D5C149AE3CC0}"/>
              </a:ext>
            </a:extLst>
          </p:cNvPr>
          <p:cNvSpPr txBox="1">
            <a:spLocks/>
          </p:cNvSpPr>
          <p:nvPr/>
        </p:nvSpPr>
        <p:spPr bwMode="auto">
          <a:xfrm>
            <a:off x="1140795" y="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170">
              <a:defRPr/>
            </a:pPr>
            <a:r>
              <a:rPr lang="en-GB" sz="3200" kern="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5GA-FS_6G timeline</a:t>
            </a:r>
            <a:endParaRPr lang="en-US" sz="2667" kern="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BC2809D2-88F2-C85C-6916-3CF5B9A7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29" y="138103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EA5F4AFB-7AC0-A511-BF4E-0D05215A8371}"/>
              </a:ext>
            </a:extLst>
          </p:cNvPr>
          <p:cNvSpPr/>
          <p:nvPr/>
        </p:nvSpPr>
        <p:spPr bwMode="auto">
          <a:xfrm>
            <a:off x="3483053" y="2773192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1DB6D3E-415D-5E39-BF1F-BD664692A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157" y="3265110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RAN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8DB8C771-AFBE-8839-8B9B-1E4425C7190D}"/>
              </a:ext>
            </a:extLst>
          </p:cNvPr>
          <p:cNvSpPr/>
          <p:nvPr/>
        </p:nvSpPr>
        <p:spPr bwMode="auto">
          <a:xfrm>
            <a:off x="3481125" y="2042248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DDCC2929-3C06-F9EC-4565-1D84618A0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225" y="2499578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B217284C-BFA5-F32B-FE22-EA56E7FE65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AD55E92C-520C-0CFE-9F5B-A00619F6549A}"/>
              </a:ext>
            </a:extLst>
          </p:cNvPr>
          <p:cNvSpPr/>
          <p:nvPr/>
        </p:nvSpPr>
        <p:spPr bwMode="auto">
          <a:xfrm>
            <a:off x="4146537" y="2318739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401D409E-CC18-5A17-433D-3DFAA6E3E65A}"/>
              </a:ext>
            </a:extLst>
          </p:cNvPr>
          <p:cNvSpPr/>
          <p:nvPr/>
        </p:nvSpPr>
        <p:spPr bwMode="auto">
          <a:xfrm>
            <a:off x="4174246" y="1930391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Star: 5 Points 26">
            <a:extLst>
              <a:ext uri="{FF2B5EF4-FFF2-40B4-BE49-F238E27FC236}">
                <a16:creationId xmlns:a16="http://schemas.microsoft.com/office/drawing/2014/main" id="{BDDC50F4-1D51-AE44-50E0-B42AA9D33518}"/>
              </a:ext>
            </a:extLst>
          </p:cNvPr>
          <p:cNvSpPr/>
          <p:nvPr/>
        </p:nvSpPr>
        <p:spPr bwMode="auto">
          <a:xfrm>
            <a:off x="4290149" y="3789040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4307F7E-6DEC-0BBE-2583-D1EEC7F44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417397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7D17934E-3BA0-88F5-FFE8-789DC535C751}"/>
              </a:ext>
            </a:extLst>
          </p:cNvPr>
          <p:cNvSpPr/>
          <p:nvPr/>
        </p:nvSpPr>
        <p:spPr bwMode="auto">
          <a:xfrm>
            <a:off x="6150591" y="604337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00CC0E6E-C29E-CC44-05FD-077C6E1D2BBC}"/>
              </a:ext>
            </a:extLst>
          </p:cNvPr>
          <p:cNvSpPr/>
          <p:nvPr/>
        </p:nvSpPr>
        <p:spPr bwMode="auto">
          <a:xfrm>
            <a:off x="2713857" y="4474376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" name="Chevron 60">
            <a:extLst>
              <a:ext uri="{FF2B5EF4-FFF2-40B4-BE49-F238E27FC236}">
                <a16:creationId xmlns:a16="http://schemas.microsoft.com/office/drawing/2014/main" id="{876F76E1-2BB2-B536-CD2B-955E0D108459}"/>
              </a:ext>
            </a:extLst>
          </p:cNvPr>
          <p:cNvSpPr/>
          <p:nvPr/>
        </p:nvSpPr>
        <p:spPr bwMode="auto">
          <a:xfrm>
            <a:off x="5210953" y="4941749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994225E3-BD5A-B39D-9397-023629313ACA}"/>
              </a:ext>
            </a:extLst>
          </p:cNvPr>
          <p:cNvSpPr/>
          <p:nvPr/>
        </p:nvSpPr>
        <p:spPr bwMode="auto">
          <a:xfrm>
            <a:off x="7721600" y="603156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1" name="Thought Bubble: Cloud 9264">
            <a:extLst>
              <a:ext uri="{FF2B5EF4-FFF2-40B4-BE49-F238E27FC236}">
                <a16:creationId xmlns:a16="http://schemas.microsoft.com/office/drawing/2014/main" id="{F0346E5A-D390-5681-17A2-02EF864C4079}"/>
              </a:ext>
            </a:extLst>
          </p:cNvPr>
          <p:cNvSpPr/>
          <p:nvPr/>
        </p:nvSpPr>
        <p:spPr bwMode="auto">
          <a:xfrm>
            <a:off x="5447854" y="5403480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69B75886-EAC8-C4D2-25CB-C68166B68017}"/>
              </a:ext>
            </a:extLst>
          </p:cNvPr>
          <p:cNvSpPr/>
          <p:nvPr/>
        </p:nvSpPr>
        <p:spPr bwMode="auto">
          <a:xfrm>
            <a:off x="4394200" y="4925611"/>
            <a:ext cx="9973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TextBox 9275">
            <a:extLst>
              <a:ext uri="{FF2B5EF4-FFF2-40B4-BE49-F238E27FC236}">
                <a16:creationId xmlns:a16="http://schemas.microsoft.com/office/drawing/2014/main" id="{B4315D1B-84AC-D478-D0B3-9AEB8A5719A8}"/>
              </a:ext>
            </a:extLst>
          </p:cNvPr>
          <p:cNvSpPr txBox="1"/>
          <p:nvPr/>
        </p:nvSpPr>
        <p:spPr>
          <a:xfrm>
            <a:off x="5326435" y="5536273"/>
            <a:ext cx="22395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879FD0CB-38AA-56C2-4CE0-A0002C59236A}"/>
              </a:ext>
            </a:extLst>
          </p:cNvPr>
          <p:cNvSpPr/>
          <p:nvPr/>
        </p:nvSpPr>
        <p:spPr bwMode="auto">
          <a:xfrm>
            <a:off x="10165740" y="4923731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7" name="Thought Bubble: Cloud 9">
            <a:extLst>
              <a:ext uri="{FF2B5EF4-FFF2-40B4-BE49-F238E27FC236}">
                <a16:creationId xmlns:a16="http://schemas.microsoft.com/office/drawing/2014/main" id="{E951EEFB-A170-3B86-A72E-4B58221756D6}"/>
              </a:ext>
            </a:extLst>
          </p:cNvPr>
          <p:cNvSpPr/>
          <p:nvPr/>
        </p:nvSpPr>
        <p:spPr bwMode="auto">
          <a:xfrm>
            <a:off x="10709145" y="602537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7EAA73A-96D5-AB00-5C82-04D5B6824700}"/>
              </a:ext>
            </a:extLst>
          </p:cNvPr>
          <p:cNvSpPr txBox="1"/>
          <p:nvPr/>
        </p:nvSpPr>
        <p:spPr>
          <a:xfrm>
            <a:off x="10591945" y="6060251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" name="Thought Bubble: Cloud 17485">
            <a:extLst>
              <a:ext uri="{FF2B5EF4-FFF2-40B4-BE49-F238E27FC236}">
                <a16:creationId xmlns:a16="http://schemas.microsoft.com/office/drawing/2014/main" id="{2A2CB610-29CC-4958-7A2D-081231A03A1B}"/>
              </a:ext>
            </a:extLst>
          </p:cNvPr>
          <p:cNvSpPr/>
          <p:nvPr/>
        </p:nvSpPr>
        <p:spPr bwMode="auto">
          <a:xfrm>
            <a:off x="7708994" y="5373216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3" name="TextBox 17486">
            <a:extLst>
              <a:ext uri="{FF2B5EF4-FFF2-40B4-BE49-F238E27FC236}">
                <a16:creationId xmlns:a16="http://schemas.microsoft.com/office/drawing/2014/main" id="{0A6EDD0E-16C0-91F8-3C63-923B118E6B57}"/>
              </a:ext>
            </a:extLst>
          </p:cNvPr>
          <p:cNvSpPr txBox="1"/>
          <p:nvPr/>
        </p:nvSpPr>
        <p:spPr>
          <a:xfrm>
            <a:off x="7881158" y="5462775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cxnSp>
        <p:nvCxnSpPr>
          <p:cNvPr id="34" name="Straight Connector 114">
            <a:extLst>
              <a:ext uri="{FF2B5EF4-FFF2-40B4-BE49-F238E27FC236}">
                <a16:creationId xmlns:a16="http://schemas.microsoft.com/office/drawing/2014/main" id="{AAD8FD52-4709-3D98-63BA-9F57ECE1633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0" y="3759696"/>
            <a:ext cx="12119751" cy="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96709173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>
            <a:extLst>
              <a:ext uri="{FF2B5EF4-FFF2-40B4-BE49-F238E27FC236}">
                <a16:creationId xmlns:a16="http://schemas.microsoft.com/office/drawing/2014/main" id="{B1EDFDF5-9D13-4F60-9C8F-A6F37874CF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458913"/>
            <a:ext cx="11304588" cy="4994275"/>
          </a:xfrm>
        </p:spPr>
        <p:txBody>
          <a:bodyPr/>
          <a:lstStyle/>
          <a:p>
            <a:r>
              <a:rPr lang="en-US" altLang="en-US" sz="3600" dirty="0">
                <a:solidFill>
                  <a:srgbClr val="FF0000"/>
                </a:solidFill>
              </a:rPr>
              <a:t> 3GPP Release 19 </a:t>
            </a:r>
            <a:r>
              <a:rPr lang="en-US" altLang="en-US" sz="3600" dirty="0"/>
              <a:t>is to be finalized in September 2025.</a:t>
            </a:r>
          </a:p>
          <a:p>
            <a:r>
              <a:rPr lang="en-US" altLang="en-US" sz="3600" dirty="0"/>
              <a:t> </a:t>
            </a:r>
            <a:r>
              <a:rPr lang="en-US" altLang="en-US" sz="3600" dirty="0">
                <a:solidFill>
                  <a:srgbClr val="FF0000"/>
                </a:solidFill>
              </a:rPr>
              <a:t>3GPP Release 20 </a:t>
            </a:r>
            <a:r>
              <a:rPr lang="en-US" altLang="en-US" sz="3600" dirty="0"/>
              <a:t>will be two-fold:</a:t>
            </a:r>
          </a:p>
          <a:p>
            <a:pPr lvl="1"/>
            <a:r>
              <a:rPr lang="en-US" altLang="en-US" sz="3200" dirty="0"/>
              <a:t>5G Advanced studies and normative work. </a:t>
            </a:r>
          </a:p>
          <a:p>
            <a:pPr lvl="1"/>
            <a:r>
              <a:rPr lang="en-US" altLang="en-US" sz="3200" dirty="0"/>
              <a:t>6G Studies.</a:t>
            </a: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51F90A29-F816-48C1-8150-18A94655AD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4938" y="257175"/>
            <a:ext cx="6834187" cy="1143000"/>
          </a:xfrm>
        </p:spPr>
        <p:txBody>
          <a:bodyPr/>
          <a:lstStyle/>
          <a:p>
            <a:r>
              <a:rPr lang="en-US" altLang="fr-FR" dirty="0"/>
              <a:t>Context (1/2)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7523EDE-D5F8-425B-9FF0-53C2C54E9C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0D1CAC-CF3D-4378-816E-9A9658586EE8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E3B29129-ABDC-4643-978E-6E6785EB5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21088"/>
          </a:xfrm>
        </p:spPr>
        <p:txBody>
          <a:bodyPr>
            <a:normAutofit fontScale="92500"/>
          </a:bodyPr>
          <a:lstStyle/>
          <a:p>
            <a:r>
              <a:rPr lang="en-US" altLang="en-US" sz="3600" dirty="0"/>
              <a:t> It is anticipated that </a:t>
            </a:r>
            <a:r>
              <a:rPr lang="en-US" altLang="en-US" sz="3600" b="1" dirty="0"/>
              <a:t>5G Advanced </a:t>
            </a:r>
            <a:r>
              <a:rPr lang="en-US" altLang="en-US" sz="3600" dirty="0"/>
              <a:t>topics may be proposed as a </a:t>
            </a:r>
            <a:r>
              <a:rPr lang="en-US" altLang="en-US" sz="3600" b="1" dirty="0"/>
              <a:t>follow-up of Release19 </a:t>
            </a:r>
            <a:r>
              <a:rPr lang="en-US" altLang="en-US" sz="3600" dirty="0"/>
              <a:t>activities or as a request to implement stage 3 from other 3GPP WGs (or any new topic).</a:t>
            </a:r>
          </a:p>
          <a:p>
            <a:r>
              <a:rPr lang="en-US" altLang="en-US" sz="3600" dirty="0"/>
              <a:t> There is a wish to not only initiate </a:t>
            </a:r>
            <a:r>
              <a:rPr lang="en-US" altLang="en-US" sz="3600" b="1" dirty="0"/>
              <a:t>6G</a:t>
            </a:r>
            <a:r>
              <a:rPr lang="en-US" altLang="en-US" sz="3600" dirty="0"/>
              <a:t> studies but also to build up a </a:t>
            </a:r>
            <a:r>
              <a:rPr lang="en-US" altLang="en-US" sz="3600" b="1" dirty="0"/>
              <a:t>global vision </a:t>
            </a:r>
            <a:r>
              <a:rPr lang="en-US" altLang="en-US" sz="3600" dirty="0"/>
              <a:t>on what 6G means in terms of media experience.</a:t>
            </a:r>
          </a:p>
          <a:p>
            <a:r>
              <a:rPr lang="en-US" altLang="en-US" sz="3600" dirty="0"/>
              <a:t> On the requested work split from SA, it is foreseen to start Release 20 with 75% of 5GA and 25% of 6G.</a:t>
            </a:r>
          </a:p>
          <a:p>
            <a:pPr lvl="1"/>
            <a:endParaRPr lang="en-US" altLang="en-US" sz="1800" dirty="0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9B6A1C38-245B-48C0-8DBF-9BB55AD57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Context (2/2)</a:t>
            </a: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335CF7FD-A30D-43A7-B63D-FA3A973D56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4F00BB-984D-44BE-997C-EE07E686152A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 fontScale="92500" lnSpcReduction="20000"/>
          </a:bodyPr>
          <a:lstStyle/>
          <a:p>
            <a:r>
              <a:rPr lang="en-US" altLang="fr-FR" sz="2400" dirty="0"/>
              <a:t> SA4 future Milestones in 2025</a:t>
            </a:r>
          </a:p>
          <a:p>
            <a:pPr marL="457200" lvl="1" indent="0">
              <a:buNone/>
            </a:pPr>
            <a:r>
              <a:rPr lang="en-US" altLang="fr-FR" sz="1800" dirty="0"/>
              <a:t>NOTE: This plan is to be confirmed at each SA4 meeting.</a:t>
            </a:r>
          </a:p>
          <a:p>
            <a:pPr lvl="1"/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In May (SA4#132) in Fukuoka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There will be an agenda item for new work/studies for considering Release 20 work item (5GA) and study item (5GA/6G) proposals.</a:t>
            </a:r>
          </a:p>
          <a:p>
            <a:pPr lvl="3"/>
            <a:r>
              <a:rPr lang="en-US" altLang="fr-FR" sz="1400" strike="sngStrike" dirty="0">
                <a:solidFill>
                  <a:schemeClr val="bg1">
                    <a:lumMod val="50000"/>
                  </a:schemeClr>
                </a:solidFill>
              </a:rPr>
              <a:t>Benefiting from the face-to-face opportunity to discuss in detail.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Power to agree on release 20 topics in May (might be justified by e.g., stage 2 timeline) to be approved at the SA meeting in June.</a:t>
            </a:r>
          </a:p>
          <a:p>
            <a:pPr lvl="1"/>
            <a:r>
              <a:rPr lang="en-US" altLang="fr-FR" sz="1800" b="1" u="sng" dirty="0"/>
              <a:t>In June/July (10</a:t>
            </a:r>
            <a:r>
              <a:rPr lang="en-US" altLang="fr-FR" sz="1800" b="1" u="sng" baseline="30000" dirty="0"/>
              <a:t>th</a:t>
            </a:r>
            <a:r>
              <a:rPr lang="en-US" altLang="fr-FR" sz="1800" b="1" u="sng" dirty="0"/>
              <a:t> July) SA4 Release20 AhG call</a:t>
            </a:r>
          </a:p>
          <a:p>
            <a:pPr lvl="2"/>
            <a:r>
              <a:rPr lang="en-US" altLang="fr-FR" sz="1600" dirty="0"/>
              <a:t>SA4-level AhG call to further discuss rel20 SID/WID.</a:t>
            </a:r>
          </a:p>
          <a:p>
            <a:pPr lvl="2"/>
            <a:r>
              <a:rPr lang="en-US" altLang="fr-FR" sz="1600" dirty="0"/>
              <a:t>It is anticipated that the agreement of the package 1 topics will be at SA4#133-e.</a:t>
            </a:r>
          </a:p>
          <a:p>
            <a:pPr lvl="2"/>
            <a:r>
              <a:rPr lang="en-US" altLang="fr-FR" sz="1600" dirty="0"/>
              <a:t>Date/time : </a:t>
            </a:r>
            <a:r>
              <a:rPr lang="en-US" altLang="fr-FR" sz="1600" dirty="0">
                <a:solidFill>
                  <a:srgbClr val="FF0000"/>
                </a:solidFill>
              </a:rPr>
              <a:t>10</a:t>
            </a:r>
            <a:r>
              <a:rPr lang="en-US" altLang="fr-FR" sz="1600" baseline="30000" dirty="0">
                <a:solidFill>
                  <a:srgbClr val="FF0000"/>
                </a:solidFill>
              </a:rPr>
              <a:t>th</a:t>
            </a:r>
            <a:r>
              <a:rPr lang="en-US" altLang="fr-FR" sz="1600" dirty="0">
                <a:solidFill>
                  <a:srgbClr val="FF0000"/>
                </a:solidFill>
              </a:rPr>
              <a:t> July 3-6pm CEST</a:t>
            </a:r>
          </a:p>
          <a:p>
            <a:pPr lvl="1"/>
            <a:r>
              <a:rPr lang="en-US" altLang="fr-FR" sz="1800" b="1" u="sng" dirty="0"/>
              <a:t>In July (SA4#133-e) Online</a:t>
            </a:r>
          </a:p>
          <a:p>
            <a:pPr lvl="2"/>
            <a:r>
              <a:rPr lang="en-US" altLang="fr-FR" sz="1600" dirty="0"/>
              <a:t>Priority will be given during the meeting to the Release 19 topics progress and completion.</a:t>
            </a:r>
          </a:p>
          <a:p>
            <a:pPr lvl="2"/>
            <a:r>
              <a:rPr lang="en-US" altLang="fr-FR" sz="1600" dirty="0"/>
              <a:t>There will be an agenda item for new work/studies for considering Release 20 work item (5GA) and study item (5GA/6G) proposals</a:t>
            </a:r>
          </a:p>
          <a:p>
            <a:pPr lvl="2"/>
            <a:r>
              <a:rPr lang="en-US" altLang="fr-FR" sz="1600" dirty="0"/>
              <a:t>Meeting dates: </a:t>
            </a:r>
            <a:r>
              <a:rPr lang="en-US" altLang="fr-FR" sz="1600" dirty="0">
                <a:solidFill>
                  <a:srgbClr val="FF0000"/>
                </a:solidFill>
              </a:rPr>
              <a:t>18-25 July</a:t>
            </a:r>
          </a:p>
          <a:p>
            <a:pPr lvl="2"/>
            <a:r>
              <a:rPr lang="en-US" altLang="fr-FR" sz="1600" dirty="0"/>
              <a:t>Power to agree new topics to be sent to SA plenary in September for approval.</a:t>
            </a:r>
          </a:p>
          <a:p>
            <a:pPr lvl="2"/>
            <a:r>
              <a:rPr lang="en-US" altLang="fr-FR" sz="1600" i="1" dirty="0"/>
              <a:t>This will constitute the 1st round of approval of Release 20 topics (so-called 1st package).</a:t>
            </a:r>
          </a:p>
          <a:p>
            <a:pPr lvl="1"/>
            <a:r>
              <a:rPr lang="en-US" altLang="fr-FR" sz="1800" b="1" u="sng" dirty="0"/>
              <a:t>In October (SA4#134) in Dallas</a:t>
            </a:r>
          </a:p>
          <a:p>
            <a:pPr lvl="2"/>
            <a:r>
              <a:rPr lang="en-US" altLang="fr-FR" sz="1600" dirty="0"/>
              <a:t>There will an agenda item for considering additional Release 20 topics targeting the SA plenary in December.</a:t>
            </a:r>
          </a:p>
          <a:p>
            <a:pPr lvl="2"/>
            <a:r>
              <a:rPr lang="en-US" altLang="fr-FR" sz="1600" i="1" dirty="0"/>
              <a:t>Release 20 topics sent to SA plenary in December will constitute the so-called 2nd package.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4CB3C59-DA73-2FD3-9F05-003EB5261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Objective: progress the review of candidate topics</a:t>
            </a:r>
          </a:p>
          <a:p>
            <a:r>
              <a:rPr lang="en-US" dirty="0"/>
              <a:t> Date:</a:t>
            </a:r>
          </a:p>
          <a:p>
            <a:pPr lvl="1"/>
            <a:r>
              <a:rPr lang="en-US" dirty="0"/>
              <a:t>10th July 2025</a:t>
            </a:r>
          </a:p>
          <a:p>
            <a:pPr lvl="1"/>
            <a:r>
              <a:rPr lang="en-US" dirty="0"/>
              <a:t>3-6pm CEST</a:t>
            </a:r>
          </a:p>
          <a:p>
            <a:pPr lvl="1"/>
            <a:r>
              <a:rPr lang="en-US" dirty="0"/>
              <a:t>Contribution deadline: 7</a:t>
            </a:r>
            <a:r>
              <a:rPr lang="en-US" baseline="30000" dirty="0"/>
              <a:t>th</a:t>
            </a:r>
            <a:r>
              <a:rPr lang="en-US" dirty="0"/>
              <a:t> July 3pm CEST</a:t>
            </a:r>
          </a:p>
          <a:p>
            <a:pPr lvl="1"/>
            <a:r>
              <a:rPr lang="en-US" dirty="0"/>
              <a:t>2 agenda items:</a:t>
            </a:r>
          </a:p>
          <a:p>
            <a:pPr lvl="2"/>
            <a:r>
              <a:rPr lang="en-US" dirty="0"/>
              <a:t>5GA topics</a:t>
            </a:r>
          </a:p>
          <a:p>
            <a:pPr lvl="2"/>
            <a:r>
              <a:rPr lang="en-US" dirty="0"/>
              <a:t>6G topics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AF9B7D-4C18-068F-5FCA-7E6A28B90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Dedicated SA4 telco on Release20 planning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032792-8B79-4074-4ED5-9E67B2C619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6649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4CE66-45EF-97CB-E2E6-638E54F09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935CE98-B6AE-421C-3AF1-BF0CC7748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 Meeting Contribution deadline: </a:t>
            </a:r>
            <a:r>
              <a:rPr lang="en-US" b="1" dirty="0"/>
              <a:t>Monday</a:t>
            </a:r>
            <a:r>
              <a:rPr lang="en-US" dirty="0"/>
              <a:t> 14</a:t>
            </a:r>
            <a:r>
              <a:rPr lang="en-US" baseline="30000" dirty="0"/>
              <a:t>th</a:t>
            </a:r>
            <a:r>
              <a:rPr lang="en-US" dirty="0"/>
              <a:t> July 23:59 CEST</a:t>
            </a:r>
          </a:p>
          <a:p>
            <a:r>
              <a:rPr lang="en-US" dirty="0"/>
              <a:t> Meeting dates changed to: 18</a:t>
            </a:r>
            <a:r>
              <a:rPr lang="en-US" baseline="30000" dirty="0"/>
              <a:t>th</a:t>
            </a:r>
            <a:r>
              <a:rPr lang="en-US" dirty="0"/>
              <a:t> to 25</a:t>
            </a:r>
            <a:r>
              <a:rPr lang="en-US" baseline="30000" dirty="0"/>
              <a:t>th</a:t>
            </a:r>
            <a:r>
              <a:rPr lang="en-US" dirty="0"/>
              <a:t> July:</a:t>
            </a:r>
          </a:p>
          <a:p>
            <a:pPr lvl="1"/>
            <a:r>
              <a:rPr lang="en-US" u="sng" dirty="0"/>
              <a:t>Friday 18</a:t>
            </a:r>
            <a:r>
              <a:rPr lang="en-US" u="sng" baseline="30000" dirty="0"/>
              <a:t>th</a:t>
            </a:r>
            <a:r>
              <a:rPr lang="en-US" dirty="0"/>
              <a:t> : 9am CEST start of email agreements, 3-6pm CEST for opening plenary</a:t>
            </a:r>
          </a:p>
          <a:p>
            <a:pPr lvl="1"/>
            <a:r>
              <a:rPr lang="en-US" u="sng" dirty="0"/>
              <a:t>Monday 21</a:t>
            </a:r>
            <a:r>
              <a:rPr lang="en-US" u="sng" baseline="30000" dirty="0"/>
              <a:t>st</a:t>
            </a:r>
            <a:r>
              <a:rPr lang="en-US" u="sng" dirty="0"/>
              <a:t> – Wednesday 23</a:t>
            </a:r>
            <a:r>
              <a:rPr lang="en-US" u="sng" baseline="30000" dirty="0"/>
              <a:t>rd</a:t>
            </a:r>
            <a:r>
              <a:rPr lang="en-US" dirty="0"/>
              <a:t> : Regular SA4 schedule on SWG activities</a:t>
            </a:r>
          </a:p>
          <a:p>
            <a:pPr lvl="1"/>
            <a:r>
              <a:rPr lang="en-US" u="sng" dirty="0"/>
              <a:t>Thursday 24</a:t>
            </a:r>
            <a:r>
              <a:rPr lang="en-US" u="sng" baseline="30000" dirty="0"/>
              <a:t>th</a:t>
            </a:r>
            <a:r>
              <a:rPr lang="en-US" dirty="0"/>
              <a:t>: Closing plenary day #1: Dealing with </a:t>
            </a:r>
            <a:r>
              <a:rPr lang="en-US" b="1" dirty="0"/>
              <a:t>Release 19</a:t>
            </a:r>
            <a:r>
              <a:rPr lang="en-US" dirty="0"/>
              <a:t> first</a:t>
            </a:r>
          </a:p>
          <a:p>
            <a:pPr lvl="1"/>
            <a:r>
              <a:rPr lang="en-US" u="sng" dirty="0"/>
              <a:t>Friday 25</a:t>
            </a:r>
            <a:r>
              <a:rPr lang="en-US" u="sng" baseline="30000" dirty="0"/>
              <a:t>th</a:t>
            </a:r>
            <a:r>
              <a:rPr lang="en-US" u="sng" dirty="0"/>
              <a:t> :</a:t>
            </a:r>
            <a:r>
              <a:rPr lang="en-US" dirty="0"/>
              <a:t> Closing plenary day #2: Dealing with </a:t>
            </a:r>
            <a:r>
              <a:rPr lang="en-US" b="1" dirty="0"/>
              <a:t>Release 20</a:t>
            </a:r>
            <a:r>
              <a:rPr lang="en-US" dirty="0"/>
              <a:t> topics once all release 19 topics are covered</a:t>
            </a:r>
          </a:p>
          <a:p>
            <a:r>
              <a:rPr lang="en-US" dirty="0"/>
              <a:t> Specific Rel20 topics contribution deadline</a:t>
            </a:r>
          </a:p>
          <a:p>
            <a:pPr lvl="1"/>
            <a:r>
              <a:rPr lang="en-US"/>
              <a:t>Must </a:t>
            </a:r>
            <a:r>
              <a:rPr lang="en-US" dirty="0"/>
              <a:t>be submitted first to the SA4 AhG call (deadline 7</a:t>
            </a:r>
            <a:r>
              <a:rPr lang="en-US" baseline="30000" dirty="0"/>
              <a:t>th</a:t>
            </a:r>
            <a:r>
              <a:rPr lang="en-US" dirty="0"/>
              <a:t> July).</a:t>
            </a:r>
          </a:p>
          <a:p>
            <a:pPr lvl="1"/>
            <a:r>
              <a:rPr lang="en-US" dirty="0"/>
              <a:t>From the AhG call decision:</a:t>
            </a:r>
          </a:p>
          <a:p>
            <a:pPr lvl="2"/>
            <a:r>
              <a:rPr lang="en-US" dirty="0"/>
              <a:t>Agreed documents shall be re-submitted by the SA4 meeting contribution deadline (Monday 14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Revision to non-agreed documents may be submitted until Thursday 24</a:t>
            </a:r>
            <a:r>
              <a:rPr lang="en-US" baseline="30000" dirty="0"/>
              <a:t>th</a:t>
            </a:r>
            <a:r>
              <a:rPr lang="en-US" dirty="0"/>
              <a:t> 23:59pm CEST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CE2EE-9116-B0EF-DAB9-C39B7AAA3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SA4#133-e meeting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8D244C-C5D8-6D8C-3DE0-488A02963A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9047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76112-51A1-DC7E-92E5-2A5F49402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77A9133B-425B-3B5C-15FD-F5FD0245BC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/>
          </a:bodyPr>
          <a:lstStyle/>
          <a:p>
            <a:r>
              <a:rPr lang="en-US" altLang="fr-FR" sz="2400" dirty="0"/>
              <a:t> Any Release 20 study or work item proposal is requested to be accompanied with the following information:</a:t>
            </a:r>
            <a:endParaRPr lang="en-US" altLang="fr-FR" sz="2000" dirty="0"/>
          </a:p>
          <a:p>
            <a:pPr lvl="1"/>
            <a:r>
              <a:rPr lang="en-US" altLang="fr-FR" sz="2000" dirty="0"/>
              <a:t>Preliminary work plan</a:t>
            </a:r>
          </a:p>
          <a:p>
            <a:pPr lvl="1"/>
            <a:r>
              <a:rPr lang="en-US" altLang="fr-FR" sz="2000" dirty="0"/>
              <a:t>Anticipated normative work (e.g., same release or the following one, on which specs…)</a:t>
            </a:r>
          </a:p>
          <a:p>
            <a:pPr lvl="1"/>
            <a:r>
              <a:rPr lang="en-US" altLang="fr-FR" sz="2000" dirty="0"/>
              <a:t>Any intent to provide corresponding implementations: test vectors, APIs, reference implementation (internally developed by 3GPP, supported externally e.g., by MRP…)</a:t>
            </a:r>
          </a:p>
          <a:p>
            <a:pPr lvl="1"/>
            <a:r>
              <a:rPr lang="en-US" altLang="fr-FR" sz="2000" dirty="0"/>
              <a:t>Expected SA approval date (package 1 or 2).</a:t>
            </a:r>
          </a:p>
          <a:p>
            <a:pPr lvl="1"/>
            <a:r>
              <a:rPr lang="en-US" altLang="fr-FR" sz="2000" dirty="0"/>
              <a:t>Indication of 5GA or 6G topic</a:t>
            </a:r>
          </a:p>
          <a:p>
            <a:pPr lvl="1"/>
            <a:r>
              <a:rPr lang="en-US" altLang="fr-FR" sz="2000" dirty="0"/>
              <a:t>Expected SWG(s) to host the proposal (may be joint).</a:t>
            </a:r>
            <a:endParaRPr lang="en-US" altLang="fr-FR" sz="1200" i="1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26948F98-0A93-2B06-B796-378272FCB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Additional information requested with new work proposals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3321FA53-538D-3959-7440-7887F50A4C6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810AF6-F19A-9F3A-90C6-4A23CE0E568C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3039867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961D0-B4F4-167E-F6D6-CD8E491EF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1AC8270F-1ACA-D7B9-A3CD-7558A7F01C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/>
          </a:bodyPr>
          <a:lstStyle/>
          <a:p>
            <a:r>
              <a:rPr lang="en-US" altLang="fr-FR" sz="2400" dirty="0"/>
              <a:t>Prioritization</a:t>
            </a:r>
          </a:p>
          <a:p>
            <a:pPr lvl="1"/>
            <a:r>
              <a:rPr lang="en-US" altLang="fr-FR" sz="2000" dirty="0"/>
              <a:t>Release 20 proposals will have to be put in the context of the SA4 workload.</a:t>
            </a:r>
          </a:p>
          <a:p>
            <a:r>
              <a:rPr lang="en-US" altLang="fr-FR" sz="2400" dirty="0"/>
              <a:t>For information, the current SA4 planning:</a:t>
            </a:r>
          </a:p>
          <a:p>
            <a:pPr marL="0" indent="0">
              <a:buNone/>
            </a:pPr>
            <a:endParaRPr lang="en-US" altLang="fr-FR" sz="2400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A506AE2C-7EF4-86BB-1105-C9A7350FAA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 (3/3)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EEEE0085-B5D9-D20C-9BF3-34242505BFB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0795F22-4F05-6B21-DDFD-C6AA002454A2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9EEDEF-6501-0523-858F-9A26D3C9C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46" y="2886817"/>
            <a:ext cx="10027181" cy="358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21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AC9D993A-7F68-4366-9315-34C3DFAEF2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r>
              <a:rPr lang="en-US" altLang="en-US" sz="4400" dirty="0"/>
              <a:t>Thank you!</a:t>
            </a:r>
          </a:p>
        </p:txBody>
      </p:sp>
      <p:sp>
        <p:nvSpPr>
          <p:cNvPr id="18435" name="Slide Number Placeholder 2">
            <a:extLst>
              <a:ext uri="{FF2B5EF4-FFF2-40B4-BE49-F238E27FC236}">
                <a16:creationId xmlns:a16="http://schemas.microsoft.com/office/drawing/2014/main" id="{12D0E61D-4DD7-42E2-A935-B2C6C6875C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5D844-5097-4A8A-85EC-17B3002B8F6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Image 2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18226A00-4248-B761-49A4-89F80873C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777" y="4437112"/>
            <a:ext cx="2044051" cy="16885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7870</TotalTime>
  <Words>1027</Words>
  <Application>Microsoft Macintosh PowerPoint</Application>
  <PresentationFormat>Grand écran</PresentationFormat>
  <Paragraphs>145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Calibri</vt:lpstr>
      <vt:lpstr>Montserrat</vt:lpstr>
      <vt:lpstr>Office Theme</vt:lpstr>
      <vt:lpstr>3GPP SA4  planning of Release 20  5G Advanced and 6G</vt:lpstr>
      <vt:lpstr>Context (1/2)</vt:lpstr>
      <vt:lpstr>Context (2/2)</vt:lpstr>
      <vt:lpstr>Proposed next steps on the Release 20 planning  in SA4 in 2025</vt:lpstr>
      <vt:lpstr>Dedicated SA4 telco on Release20 planning</vt:lpstr>
      <vt:lpstr>Next SA4#133-e meeting</vt:lpstr>
      <vt:lpstr>Additional information requested with new work proposals</vt:lpstr>
      <vt:lpstr>Proposed next steps on the Release 20 planning  in SA4 in 2025 (3/3)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Gilles Teniou</cp:lastModifiedBy>
  <cp:revision>7393</cp:revision>
  <dcterms:created xsi:type="dcterms:W3CDTF">2009-06-02T04:11:18Z</dcterms:created>
  <dcterms:modified xsi:type="dcterms:W3CDTF">2025-05-23T04:34:56Z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