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15"/>
  </p:notesMasterIdLst>
  <p:handoutMasterIdLst>
    <p:handoutMasterId r:id="rId16"/>
  </p:handoutMasterIdLst>
  <p:sldIdLst>
    <p:sldId id="754" r:id="rId5"/>
    <p:sldId id="666" r:id="rId6"/>
    <p:sldId id="965" r:id="rId7"/>
    <p:sldId id="1160" r:id="rId8"/>
    <p:sldId id="1164" r:id="rId9"/>
    <p:sldId id="1165" r:id="rId10"/>
    <p:sldId id="1162" r:id="rId11"/>
    <p:sldId id="1163" r:id="rId12"/>
    <p:sldId id="957" r:id="rId13"/>
    <p:sldId id="1161" r:id="rId14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5" autoAdjust="0"/>
    <p:restoredTop sz="96301" autoAdjust="0"/>
  </p:normalViewPr>
  <p:slideViewPr>
    <p:cSldViewPr>
      <p:cViewPr varScale="1">
        <p:scale>
          <a:sx n="122" d="100"/>
          <a:sy n="122" d="100"/>
        </p:scale>
        <p:origin x="36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23/05/2025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Vice-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Fukuoka (Japan), 19-23 May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8" y="1052736"/>
            <a:ext cx="227754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S4-251179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1600" i="1" dirty="0"/>
              <a:t>Rev </a:t>
            </a:r>
            <a:r>
              <a:rPr lang="sv-SE" altLang="fr-FR" sz="1600" i="1" dirty="0" err="1"/>
              <a:t>of</a:t>
            </a:r>
            <a:r>
              <a:rPr lang="sv-SE" altLang="fr-FR" sz="1600" i="1" dirty="0"/>
              <a:t> S4-250750</a:t>
            </a:r>
            <a:endParaRPr lang="en-GB" altLang="fr-FR" sz="16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88AC7EB-D928-14CE-F5AC-0116EC73B114}"/>
              </a:ext>
            </a:extLst>
          </p:cNvPr>
          <p:cNvGrpSpPr/>
          <p:nvPr/>
        </p:nvGrpSpPr>
        <p:grpSpPr>
          <a:xfrm>
            <a:off x="4432011" y="1293600"/>
            <a:ext cx="1159933" cy="5447768"/>
            <a:chOff x="4089079" y="1389785"/>
            <a:chExt cx="1159933" cy="5447768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3FBC68B1-8CCE-8226-0122-E5DE5E276E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9856" y="1389785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87DB29FF-862C-1CD3-EF03-E2FAD15DE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079" y="6519453"/>
              <a:ext cx="1159933" cy="31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1467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 (1/2)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</a:t>
            </a:r>
            <a:r>
              <a:rPr lang="en-US" altLang="en-US" sz="3600" b="1" dirty="0"/>
              <a:t>5G Advanced </a:t>
            </a:r>
            <a:r>
              <a:rPr lang="en-US" altLang="en-US" sz="3600" dirty="0"/>
              <a:t>topics may be proposed as a </a:t>
            </a:r>
            <a:r>
              <a:rPr lang="en-US" altLang="en-US" sz="3600" b="1" dirty="0"/>
              <a:t>follow-up of Release19 </a:t>
            </a:r>
            <a:r>
              <a:rPr lang="en-US" altLang="en-US" sz="3600" dirty="0"/>
              <a:t>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</a:t>
            </a:r>
            <a:r>
              <a:rPr lang="en-US" altLang="en-US" sz="3600" b="1" dirty="0"/>
              <a:t>6G</a:t>
            </a:r>
            <a:r>
              <a:rPr lang="en-US" altLang="en-US" sz="3600" dirty="0"/>
              <a:t> studies but also to build up a </a:t>
            </a:r>
            <a:r>
              <a:rPr lang="en-US" altLang="en-US" sz="3600" b="1" dirty="0"/>
              <a:t>global vision </a:t>
            </a:r>
            <a:r>
              <a:rPr lang="en-US" altLang="en-US" sz="3600" dirty="0"/>
              <a:t>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Context (2/2)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sz="2400" dirty="0"/>
              <a:t> SA4 future Milestones in 2025</a:t>
            </a:r>
          </a:p>
          <a:p>
            <a:pPr marL="457200" lvl="1" indent="0">
              <a:buNone/>
            </a:pPr>
            <a:r>
              <a:rPr lang="en-US" altLang="fr-FR" sz="1800" dirty="0"/>
              <a:t>NOTE: This plan is to be confirmed at each SA4 meeting.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May (SA4#132) in Fukuoka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There will be an agenda item for new work/studies for considering Release 20 work item (5GA) and study item (5GA/6G) proposals.</a:t>
            </a:r>
          </a:p>
          <a:p>
            <a:pPr lvl="3"/>
            <a:r>
              <a:rPr lang="en-US" altLang="fr-FR" sz="1400" strike="sngStrike" dirty="0">
                <a:solidFill>
                  <a:schemeClr val="bg1">
                    <a:lumMod val="50000"/>
                  </a:schemeClr>
                </a:solidFill>
              </a:rPr>
              <a:t>Benefiting from the face-to-face opportunity to discuss in detail.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Power to agree on release 20 topics in May (might be justified by e.g., stage 2 timeline) to be approved at the SA meeting in June.</a:t>
            </a:r>
          </a:p>
          <a:p>
            <a:pPr lvl="1"/>
            <a:r>
              <a:rPr lang="en-US" altLang="fr-FR" sz="1800" b="1" u="sng" dirty="0"/>
              <a:t>In June/July (TBD) SA4 Release20 AhG call</a:t>
            </a:r>
          </a:p>
          <a:p>
            <a:pPr lvl="2"/>
            <a:r>
              <a:rPr lang="en-US" altLang="fr-FR" sz="1600" dirty="0"/>
              <a:t>SA4-level AhG call to further discuss rel20 SID/WID.</a:t>
            </a:r>
          </a:p>
          <a:p>
            <a:pPr lvl="2"/>
            <a:r>
              <a:rPr lang="en-US" altLang="fr-FR" sz="1600" dirty="0"/>
              <a:t>It is anticipated that the agreement of the package 1 topics will be at SA4#133-e.</a:t>
            </a:r>
          </a:p>
          <a:p>
            <a:pPr lvl="2"/>
            <a:r>
              <a:rPr lang="en-US" altLang="fr-FR" sz="1600" dirty="0">
                <a:highlight>
                  <a:srgbClr val="FFFF00"/>
                </a:highlight>
              </a:rPr>
              <a:t>Date/time : TBD</a:t>
            </a:r>
          </a:p>
          <a:p>
            <a:pPr lvl="1"/>
            <a:r>
              <a:rPr lang="en-US" altLang="fr-FR" sz="1800" b="1" u="sng" dirty="0"/>
              <a:t>In July (SA4#133-e) Online</a:t>
            </a:r>
          </a:p>
          <a:p>
            <a:pPr lvl="2"/>
            <a:r>
              <a:rPr lang="en-US" altLang="fr-FR" sz="1600" dirty="0"/>
              <a:t>Priority will be given during the meeting to the Release 19 topics progress and completion.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</a:t>
            </a:r>
          </a:p>
          <a:p>
            <a:pPr lvl="2"/>
            <a:r>
              <a:rPr lang="en-US" altLang="fr-FR" sz="1600" dirty="0">
                <a:highlight>
                  <a:srgbClr val="FFFF00"/>
                </a:highlight>
              </a:rPr>
              <a:t>Meeting dates changed (see slide 6)</a:t>
            </a:r>
          </a:p>
          <a:p>
            <a:pPr lvl="2"/>
            <a:r>
              <a:rPr lang="en-US" altLang="fr-FR" sz="1600" dirty="0"/>
              <a:t>Power to agree new topics to be sent to SA plenary in September for approval.</a:t>
            </a:r>
          </a:p>
          <a:p>
            <a:pPr lvl="2"/>
            <a:r>
              <a:rPr lang="en-US" altLang="fr-FR" sz="1600" i="1" dirty="0"/>
              <a:t>This will constitute the 1st round of approval of Release 20 topics (so-called 1st package).</a:t>
            </a:r>
          </a:p>
          <a:p>
            <a:pPr lvl="1"/>
            <a:r>
              <a:rPr lang="en-US" altLang="fr-FR" sz="1800" b="1" u="sng" dirty="0"/>
              <a:t>In October (SA4#134) in Dallas</a:t>
            </a:r>
          </a:p>
          <a:p>
            <a:pPr lvl="2"/>
            <a:r>
              <a:rPr lang="en-US" altLang="fr-FR" sz="1600" dirty="0"/>
              <a:t>There will an agenda item for considering additional Release 20 topics targeting the SA plenary in December.</a:t>
            </a:r>
          </a:p>
          <a:p>
            <a:pPr lvl="2"/>
            <a:r>
              <a:rPr lang="en-US" altLang="fr-FR" sz="1600" i="1" dirty="0"/>
              <a:t>Release 20 topics sent to SA plenary in December will constitute the so-called 2nd package.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4CB3C59-DA73-2FD3-9F05-003EB5261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Objective: progress the review of candidate topics</a:t>
            </a:r>
          </a:p>
          <a:p>
            <a:r>
              <a:rPr lang="en-US" dirty="0"/>
              <a:t> Possible dates</a:t>
            </a:r>
          </a:p>
          <a:p>
            <a:pPr lvl="1"/>
            <a:r>
              <a:rPr lang="en-US" dirty="0"/>
              <a:t>Should be 3-6pm CEST</a:t>
            </a:r>
          </a:p>
          <a:p>
            <a:pPr lvl="1"/>
            <a:r>
              <a:rPr lang="en-US" dirty="0"/>
              <a:t>Candidate dates (as a start)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2 agenda items:</a:t>
            </a:r>
          </a:p>
          <a:p>
            <a:pPr lvl="2"/>
            <a:r>
              <a:rPr lang="en-US" dirty="0"/>
              <a:t>5GA topics</a:t>
            </a:r>
          </a:p>
          <a:p>
            <a:pPr lvl="2"/>
            <a:r>
              <a:rPr lang="en-US" dirty="0"/>
              <a:t>6G topics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AF9B7D-4C18-068F-5FCA-7E6A28B90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Dedicated SA4 telco on Release20 planning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032792-8B79-4074-4ED5-9E67B2C619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7797FC7E-850A-5576-E659-BCB7BB0F45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17857"/>
              </p:ext>
            </p:extLst>
          </p:nvPr>
        </p:nvGraphicFramePr>
        <p:xfrm>
          <a:off x="2118360" y="3680301"/>
          <a:ext cx="7955280" cy="914400"/>
        </p:xfrm>
        <a:graphic>
          <a:graphicData uri="http://schemas.openxmlformats.org/drawingml/2006/table">
            <a:tbl>
              <a:tblPr/>
              <a:tblGrid>
                <a:gridCol w="1988820">
                  <a:extLst>
                    <a:ext uri="{9D8B030D-6E8A-4147-A177-3AD203B41FA5}">
                      <a16:colId xmlns:a16="http://schemas.microsoft.com/office/drawing/2014/main" val="4032067165"/>
                    </a:ext>
                  </a:extLst>
                </a:gridCol>
                <a:gridCol w="1988820">
                  <a:extLst>
                    <a:ext uri="{9D8B030D-6E8A-4147-A177-3AD203B41FA5}">
                      <a16:colId xmlns:a16="http://schemas.microsoft.com/office/drawing/2014/main" val="4239731980"/>
                    </a:ext>
                  </a:extLst>
                </a:gridCol>
                <a:gridCol w="1988820">
                  <a:extLst>
                    <a:ext uri="{9D8B030D-6E8A-4147-A177-3AD203B41FA5}">
                      <a16:colId xmlns:a16="http://schemas.microsoft.com/office/drawing/2014/main" val="1040273310"/>
                    </a:ext>
                  </a:extLst>
                </a:gridCol>
                <a:gridCol w="1988820">
                  <a:extLst>
                    <a:ext uri="{9D8B030D-6E8A-4147-A177-3AD203B41FA5}">
                      <a16:colId xmlns:a16="http://schemas.microsoft.com/office/drawing/2014/main" val="29210326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18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th 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June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19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th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 June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26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th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 June (no Audio chair)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2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nd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 July (no Audio chair)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3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rd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 July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406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5D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5D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5D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10</a:t>
                      </a:r>
                      <a:r>
                        <a:rPr lang="en-US" sz="2000" baseline="30000" dirty="0">
                          <a:effectLst/>
                          <a:latin typeface="Aptos" panose="020B0004020202020204" pitchFamily="34" charset="0"/>
                        </a:rPr>
                        <a:t>th</a:t>
                      </a:r>
                      <a:r>
                        <a:rPr lang="en-US" sz="2000" dirty="0">
                          <a:effectLst/>
                          <a:latin typeface="Aptos" panose="020B0004020202020204" pitchFamily="34" charset="0"/>
                        </a:rPr>
                        <a:t> July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05D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6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6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6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265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64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CE66-45EF-97CB-E2E6-638E54F0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935CE98-B6AE-421C-3AF1-BF0CC7748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Contribution deadline: </a:t>
            </a:r>
            <a:r>
              <a:rPr lang="en-US" b="1" dirty="0"/>
              <a:t>Monday</a:t>
            </a:r>
            <a:r>
              <a:rPr lang="en-US" dirty="0"/>
              <a:t> 14</a:t>
            </a:r>
            <a:r>
              <a:rPr lang="en-US" baseline="30000" dirty="0"/>
              <a:t>th</a:t>
            </a:r>
            <a:r>
              <a:rPr lang="en-US" dirty="0"/>
              <a:t> July 23:59 CEST</a:t>
            </a:r>
          </a:p>
          <a:p>
            <a:r>
              <a:rPr lang="en-US" dirty="0"/>
              <a:t>Meeting dates changed to 18</a:t>
            </a:r>
            <a:r>
              <a:rPr lang="en-US" baseline="30000" dirty="0"/>
              <a:t>th</a:t>
            </a:r>
            <a:r>
              <a:rPr lang="en-US" dirty="0"/>
              <a:t> to 25</a:t>
            </a:r>
            <a:r>
              <a:rPr lang="en-US" baseline="30000" dirty="0"/>
              <a:t>th</a:t>
            </a:r>
            <a:r>
              <a:rPr lang="en-US" dirty="0"/>
              <a:t> July:</a:t>
            </a:r>
          </a:p>
          <a:p>
            <a:pPr lvl="1"/>
            <a:r>
              <a:rPr lang="en-US" u="sng" dirty="0"/>
              <a:t>Friday 18</a:t>
            </a:r>
            <a:r>
              <a:rPr lang="en-US" u="sng" baseline="30000" dirty="0"/>
              <a:t>th</a:t>
            </a:r>
            <a:r>
              <a:rPr lang="en-US" dirty="0"/>
              <a:t> : 9am CEST start of email agreements, 3-6pm CEST for opening plenary</a:t>
            </a:r>
          </a:p>
          <a:p>
            <a:pPr lvl="1"/>
            <a:r>
              <a:rPr lang="en-US" u="sng" dirty="0"/>
              <a:t>Monday 21</a:t>
            </a:r>
            <a:r>
              <a:rPr lang="en-US" u="sng" baseline="30000" dirty="0"/>
              <a:t>st</a:t>
            </a:r>
            <a:r>
              <a:rPr lang="en-US" u="sng" dirty="0"/>
              <a:t> – Wednesday 23</a:t>
            </a:r>
            <a:r>
              <a:rPr lang="en-US" u="sng" baseline="30000" dirty="0"/>
              <a:t>rd</a:t>
            </a:r>
            <a:r>
              <a:rPr lang="en-US" dirty="0"/>
              <a:t> : Regular SA4 schedule on SWG activities</a:t>
            </a:r>
          </a:p>
          <a:p>
            <a:pPr lvl="1"/>
            <a:r>
              <a:rPr lang="en-US" u="sng" dirty="0"/>
              <a:t>Thursday 24</a:t>
            </a:r>
            <a:r>
              <a:rPr lang="en-US" u="sng" baseline="30000" dirty="0"/>
              <a:t>th</a:t>
            </a:r>
            <a:r>
              <a:rPr lang="en-US" dirty="0"/>
              <a:t>: Closing plenary day #1: Dealing with </a:t>
            </a:r>
            <a:r>
              <a:rPr lang="en-US" b="1" dirty="0"/>
              <a:t>Release 19</a:t>
            </a:r>
            <a:r>
              <a:rPr lang="en-US" dirty="0"/>
              <a:t> first</a:t>
            </a:r>
          </a:p>
          <a:p>
            <a:pPr lvl="1"/>
            <a:r>
              <a:rPr lang="en-US" u="sng" dirty="0"/>
              <a:t>Friday 25</a:t>
            </a:r>
            <a:r>
              <a:rPr lang="en-US" u="sng" baseline="30000" dirty="0"/>
              <a:t>th</a:t>
            </a:r>
            <a:r>
              <a:rPr lang="en-US" u="sng" dirty="0"/>
              <a:t> :</a:t>
            </a:r>
            <a:r>
              <a:rPr lang="en-US" dirty="0"/>
              <a:t> Closing plenary day #2: Dealing with </a:t>
            </a:r>
            <a:r>
              <a:rPr lang="en-US" b="1" dirty="0"/>
              <a:t>Release 20</a:t>
            </a:r>
            <a:r>
              <a:rPr lang="en-US" dirty="0"/>
              <a:t> topics once all release 19 topics are covered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CE2EE-9116-B0EF-DAB9-C39B7AAA3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SA4#133-e meeting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8D244C-C5D8-6D8C-3DE0-488A02963A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904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76112-51A1-DC7E-92E5-2A5F49402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77A9133B-425B-3B5C-15FD-F5FD0245BC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 Any Release 20 study or work item proposal is requested to be accompanied with the following information:</a:t>
            </a:r>
            <a:endParaRPr lang="en-US" altLang="fr-FR" sz="2000" dirty="0"/>
          </a:p>
          <a:p>
            <a:pPr lvl="1"/>
            <a:r>
              <a:rPr lang="en-US" altLang="fr-FR" sz="2000" dirty="0"/>
              <a:t>Preliminary work plan</a:t>
            </a:r>
          </a:p>
          <a:p>
            <a:pPr lvl="1"/>
            <a:r>
              <a:rPr lang="en-US" altLang="fr-FR" sz="2000" dirty="0"/>
              <a:t>Anticipated normative work (e.g., same release or the following one, on which specs…)</a:t>
            </a:r>
          </a:p>
          <a:p>
            <a:pPr lvl="1"/>
            <a:r>
              <a:rPr lang="en-US" altLang="fr-FR" sz="2000" dirty="0"/>
              <a:t>Any intent to provide corresponding implementations: test vectors, APIs, reference implementation (internally developed by 3GPP, supported externally e.g., by MRP…)</a:t>
            </a:r>
          </a:p>
          <a:p>
            <a:pPr lvl="1"/>
            <a:r>
              <a:rPr lang="en-US" altLang="fr-FR" sz="2000" dirty="0"/>
              <a:t>Expected SA approval date (package 1 or 2).</a:t>
            </a:r>
          </a:p>
          <a:p>
            <a:pPr lvl="1"/>
            <a:r>
              <a:rPr lang="en-US" altLang="fr-FR" sz="2000" dirty="0"/>
              <a:t>Indication of 5GA or 6G topic</a:t>
            </a:r>
          </a:p>
          <a:p>
            <a:pPr lvl="1"/>
            <a:r>
              <a:rPr lang="en-US" altLang="fr-FR" sz="2000" dirty="0"/>
              <a:t>Expected SWG(s) to host the proposal (may be joint).</a:t>
            </a:r>
            <a:endParaRPr lang="en-US" altLang="fr-FR" sz="1200" i="1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26948F98-0A93-2B06-B796-378272FCB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Additional information requested with new work proposals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3321FA53-538D-3959-7440-7887F50A4C6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810AF6-F19A-9F3A-90C6-4A23CE0E568C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303986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961D0-B4F4-167E-F6D6-CD8E491EF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1AC8270F-1ACA-D7B9-A3CD-7558A7F01C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Prioritization</a:t>
            </a:r>
          </a:p>
          <a:p>
            <a:pPr lvl="1"/>
            <a:r>
              <a:rPr lang="en-US" altLang="fr-FR" sz="2000" dirty="0"/>
              <a:t>Release 20 proposals will have to be put in the context of the SA4 workload.</a:t>
            </a:r>
          </a:p>
          <a:p>
            <a:r>
              <a:rPr lang="en-US" altLang="fr-FR" sz="2400" dirty="0"/>
              <a:t>For information, the current SA4 planning:</a:t>
            </a:r>
          </a:p>
          <a:p>
            <a:pPr marL="0" indent="0">
              <a:buNone/>
            </a:pPr>
            <a:endParaRPr lang="en-US" altLang="fr-FR" sz="2400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A506AE2C-7EF4-86BB-1105-C9A7350FAA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 (3/3)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EEE0085-B5D9-D20C-9BF3-34242505BFB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795F22-4F05-6B21-DDFD-C6AA002454A2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9EEDEF-6501-0523-858F-9A26D3C9C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46" y="2886817"/>
            <a:ext cx="10027181" cy="358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21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7846</TotalTime>
  <Words>990</Words>
  <Application>Microsoft Macintosh PowerPoint</Application>
  <PresentationFormat>Grand écran</PresentationFormat>
  <Paragraphs>148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ＭＳ Ｐゴシック</vt:lpstr>
      <vt:lpstr>Aptos</vt:lpstr>
      <vt:lpstr>Arial</vt:lpstr>
      <vt:lpstr>Calibri</vt:lpstr>
      <vt:lpstr>Montserrat</vt:lpstr>
      <vt:lpstr>Office Theme</vt:lpstr>
      <vt:lpstr>3GPP SA4  planning of Release 20  5G Advanced and 6G</vt:lpstr>
      <vt:lpstr>Context (1/2)</vt:lpstr>
      <vt:lpstr>Context (2/2)</vt:lpstr>
      <vt:lpstr>Proposed next steps on the Release 20 planning  in SA4 in 2025</vt:lpstr>
      <vt:lpstr>Dedicated SA4 telco on Release20 planning</vt:lpstr>
      <vt:lpstr>Next SA4#133-e meeting</vt:lpstr>
      <vt:lpstr>Additional information requested with new work proposals</vt:lpstr>
      <vt:lpstr>Proposed next steps on the Release 20 planning  in SA4 in 2025 (3/3)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7391</cp:revision>
  <dcterms:created xsi:type="dcterms:W3CDTF">2009-06-02T04:11:18Z</dcterms:created>
  <dcterms:modified xsi:type="dcterms:W3CDTF">2025-05-23T03:22:40Z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