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7"/>
  </p:notesMasterIdLst>
  <p:handoutMasterIdLst>
    <p:handoutMasterId r:id="rId18"/>
  </p:handoutMasterIdLst>
  <p:sldIdLst>
    <p:sldId id="256" r:id="rId6"/>
    <p:sldId id="781" r:id="rId7"/>
    <p:sldId id="259" r:id="rId8"/>
    <p:sldId id="258" r:id="rId9"/>
    <p:sldId id="706" r:id="rId10"/>
    <p:sldId id="769" r:id="rId11"/>
    <p:sldId id="777" r:id="rId12"/>
    <p:sldId id="778" r:id="rId13"/>
    <p:sldId id="783" r:id="rId14"/>
    <p:sldId id="784" r:id="rId15"/>
    <p:sldId id="782" r:id="rId16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138" d="100"/>
          <a:sy n="138" d="100"/>
        </p:scale>
        <p:origin x="325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362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SA4#132, Fukuoka, Japan, 19-23 May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Japanese Friends of 3GPP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plenary,</a:t>
            </a: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Chair, </a:t>
            </a:r>
            <a:r>
              <a:rPr lang="en-GB" altLang="en-US" sz="28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S4-250847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09C7EB-4EC9-4F16-BC2C-9E74AE63E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08" y="274340"/>
            <a:ext cx="2307746" cy="6309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2027 (proposal)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(2027):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751302"/>
              </p:ext>
            </p:extLst>
          </p:nvPr>
        </p:nvGraphicFramePr>
        <p:xfrm>
          <a:off x="2020281" y="1909135"/>
          <a:ext cx="7559675" cy="386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22-26 Feb. 2027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19-23 Mar.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24-28 May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China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19-23 Jul. 2027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(rather than 30 Aug. – 3 Sep. 2027 in EU to avoid August meeting)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11-15 Oct.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15-19 Nov.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Rel-19/20 planning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D456B7-9D36-E7A3-EFC6-8F814C636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2708"/>
            <a:ext cx="12192000" cy="435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35548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6.1 Election of the Chair and one Vice-Chair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6.2 Rel-20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6.3 Other immediate issues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2025/2026/2027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Rel-19/20 planning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1200169" lvl="2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6.1 Election of the Chair and one Vice-Chair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9521774" cy="48307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SA4 officials: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Chair: </a:t>
            </a:r>
            <a:r>
              <a:rPr lang="en-GB" sz="1800" kern="0" dirty="0">
                <a:latin typeface="Arial" panose="020B0604020202020204" pitchFamily="34" charset="0"/>
                <a:cs typeface="Arial" panose="020B0604020202020204" pitchFamily="34" charset="0"/>
              </a:rPr>
              <a:t>Frédéric Gabin (Dolby France SAS , ETSI) </a:t>
            </a:r>
            <a:r>
              <a:rPr lang="en-GB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3</a:t>
            </a:r>
            <a:r>
              <a:rPr lang="en-GB" sz="1800" baseline="30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GB" sz="1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 expired 21</a:t>
            </a:r>
            <a:r>
              <a:rPr lang="en-GB" sz="1800" kern="0" baseline="30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800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2025</a:t>
            </a:r>
            <a:endParaRPr lang="en-US" sz="1800" kern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Vice Chairs: 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Gilles Teniou (Tencent, CCSA)</a:t>
            </a:r>
            <a:r>
              <a:rPr lang="en-GB" sz="1600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3</a:t>
            </a:r>
            <a:r>
              <a:rPr lang="en-GB" sz="1600" kern="0" baseline="30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GB" sz="1600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term expired 21</a:t>
            </a:r>
            <a:r>
              <a:rPr lang="en-GB" sz="1600" kern="0" baseline="30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kern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April 2025</a:t>
            </a:r>
            <a:endParaRPr lang="en-GB" sz="16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90000"/>
              </a:lnSpc>
              <a:spcBef>
                <a:spcPts val="200"/>
              </a:spcBef>
              <a:tabLst>
                <a:tab pos="2152650" algn="l"/>
                <a:tab pos="5118100" algn="l"/>
              </a:tabLst>
              <a:defRPr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Jaeyeon Song (Samsung Electronics Co., Ltd, TTA)</a:t>
            </a:r>
          </a:p>
          <a:p>
            <a:pPr lvl="1">
              <a:lnSpc>
                <a:spcPct val="90000"/>
              </a:lnSpc>
              <a:spcBef>
                <a:spcPts val="4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800" kern="0" dirty="0">
                <a:latin typeface="Arial" panose="020B0604020202020204" pitchFamily="34" charset="0"/>
                <a:cs typeface="Arial" panose="020B0604020202020204" pitchFamily="34" charset="0"/>
              </a:rPr>
              <a:t>Secretary: Andrijana Brekalo (MCC Support)</a:t>
            </a:r>
          </a:p>
          <a:p>
            <a:pPr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tabLst>
                <a:tab pos="2152650" algn="l"/>
                <a:tab pos="5118100" algn="l"/>
              </a:tabLst>
              <a:defRPr/>
            </a:pPr>
            <a:r>
              <a:rPr lang="fi-FI" sz="2000" kern="0" dirty="0">
                <a:latin typeface="Arial" panose="020B0604020202020204" pitchFamily="34" charset="0"/>
                <a:cs typeface="Arial" panose="020B0604020202020204" pitchFamily="34" charset="0"/>
              </a:rPr>
              <a:t>Sub Working Groups and their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leaders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SA4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ToRs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SP-241362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Elections for SA4 Chair and one SA4 Vice-Chair at SA4#132 (19-23 May 2025)</a:t>
            </a:r>
          </a:p>
          <a:p>
            <a:pPr lvl="1"/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45B5C7-CF6B-1A1B-9223-1500E9DE0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79406"/>
              </p:ext>
            </p:extLst>
          </p:nvPr>
        </p:nvGraphicFramePr>
        <p:xfrm>
          <a:off x="983432" y="3717032"/>
          <a:ext cx="9108490" cy="1379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5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9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56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Audio SWG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Multicast-Broadcast-Streaming (MBS)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 Time Communications (RTC) SWG 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SWG</a:t>
                      </a: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23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Tomas Toftgård (Ericsson LM, ETSI)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Vice-Chair: Stéphane Ragot (Orange, ETSI)</a:t>
                      </a: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Frédéric 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Gabin (</a:t>
                      </a: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Dolby France SAS, ETSI</a:t>
                      </a:r>
                      <a:r>
                        <a:rPr lang="en-GB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Saba Ahsan (Nokia corporation, ETSI)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Chair: Gilles Teniou (Tencent, CCSA)</a:t>
                      </a:r>
                      <a:endParaRPr lang="fi-FI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4" marR="91454" marT="45636" marB="4563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To WI/SI rapporteurs, when preparing post SA4#132 WI/SI work plans, please beware of the following guidelines: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Available weeks: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 post SA4#132 SWG AH calls, we should avoid: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after SA4#132 (26-30 May 2025 2025)</a:t>
            </a:r>
            <a:endParaRPr lang="en-US" sz="1400" b="0" dirty="0">
              <a:solidFill>
                <a:schemeClr val="tx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TSG SA#108 week (9-13 June 2025)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 week before SA4#133-e (14-18 July 2025)</a:t>
            </a:r>
            <a:endParaRPr lang="en-US" sz="1400" b="0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And we should be mindful of MPEG#151 (30 June – 4 July 2025), national holidays on 19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June and 4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July and Midsummer on Tuesday 24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June.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Here is the proposed list of available weeks for SA4 AH meetings: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2-6 June 2025 (note proximity with SA#108)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16-20 June 2025 (note proximity with SA#108 and 19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June national holiday)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23-27 June 2025 (beware of Midsummer)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30 June – 4 July (beware MPEG#151 and 4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July national holiday)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7-11 July 2025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sz="1400" b="0" dirty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that it is expected that not all available weeks will be filled with SA4 AH Telcos.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Reminder on preferred day of the week per SWG: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Monday – Audio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Tuesday – Video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Wednesday – RTC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Thursday – MBS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Friday –  Audio SWG</a:t>
            </a: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4932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13FA0A-0FE5-3312-0A98-CC0C4A862C95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A3D986-39B3-230D-A0E0-510995A95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26489"/>
            <a:ext cx="12192000" cy="660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6960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/>
        </p:nvGraphicFramePr>
        <p:xfrm>
          <a:off x="2020281" y="1909135"/>
          <a:ext cx="7559675" cy="3622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SA4#135e-bis*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MPEG#154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14591</TotalTime>
  <Pages>15</Pages>
  <Words>923</Words>
  <Application>Microsoft Office PowerPoint</Application>
  <PresentationFormat>Widescreen</PresentationFormat>
  <Paragraphs>164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A.I.3 - Call for IPRs </vt:lpstr>
      <vt:lpstr>A.I.3 - Statement regarding competition law</vt:lpstr>
      <vt:lpstr>A.I. 6 - Issues for immediate attention</vt:lpstr>
      <vt:lpstr>6.1 Election of the Chair and one Vice-Chair</vt:lpstr>
      <vt:lpstr>SWG Ad Hoc Telcos</vt:lpstr>
      <vt:lpstr>SA4 calendar – 2025 (agreed- confirmed by SA/MHPG)</vt:lpstr>
      <vt:lpstr>SA4 calendar – 2026 (agreed- confirmed by SA/MHPG)</vt:lpstr>
      <vt:lpstr>SA4 calendar – 2026 (agreed- confirmed by SA/MHPG)</vt:lpstr>
      <vt:lpstr>SA4 calendar – 2027 (proposal)</vt:lpstr>
      <vt:lpstr>Rel-19/20 planning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599</cp:revision>
  <cp:lastPrinted>1999-04-27T06:51:51Z</cp:lastPrinted>
  <dcterms:created xsi:type="dcterms:W3CDTF">2002-09-29T21:39:56Z</dcterms:created>
  <dcterms:modified xsi:type="dcterms:W3CDTF">2025-05-13T12:12:25Z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