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24"/>
  </p:notesMasterIdLst>
  <p:handoutMasterIdLst>
    <p:handoutMasterId r:id="rId25"/>
  </p:handoutMasterIdLst>
  <p:sldIdLst>
    <p:sldId id="303" r:id="rId5"/>
    <p:sldId id="705" r:id="rId6"/>
    <p:sldId id="1076" r:id="rId7"/>
    <p:sldId id="1167" r:id="rId8"/>
    <p:sldId id="1154" r:id="rId9"/>
    <p:sldId id="1165" r:id="rId10"/>
    <p:sldId id="1153" r:id="rId11"/>
    <p:sldId id="1156" r:id="rId12"/>
    <p:sldId id="1166" r:id="rId13"/>
    <p:sldId id="1158" r:id="rId14"/>
    <p:sldId id="1159" r:id="rId15"/>
    <p:sldId id="926" r:id="rId16"/>
    <p:sldId id="1155" r:id="rId17"/>
    <p:sldId id="1160" r:id="rId18"/>
    <p:sldId id="1162" r:id="rId19"/>
    <p:sldId id="1161" r:id="rId20"/>
    <p:sldId id="1164" r:id="rId21"/>
    <p:sldId id="1157" r:id="rId22"/>
    <p:sldId id="1163" r:id="rId23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956" autoAdjust="0"/>
    <p:restoredTop sz="96370" autoAdjust="0"/>
  </p:normalViewPr>
  <p:slideViewPr>
    <p:cSldViewPr snapToGrid="0">
      <p:cViewPr varScale="1">
        <p:scale>
          <a:sx n="58" d="100"/>
          <a:sy n="58" d="100"/>
        </p:scale>
        <p:origin x="14" y="3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5/18/2025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5/18/2025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SA4#132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Fukuoka, Japan, 19-23 May 2025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S4-250845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SA4#132, 19-23 May 2025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7_Incheon_2025-03/Docs/SP-250264.zi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ge.3gpp.org/rep/sa4/amd-pro-med/-/merge_requests" TargetMode="External"/><Relationship Id="rId2" Type="http://schemas.openxmlformats.org/officeDocument/2006/relationships/hyperlink" Target="https://www.3gpp.org/ftp/tsg_sa/TSG_SA/TSGS_107_Incheon_2025-03/Docs/SP-250265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7_Incheon_2025-03/Docs/SP-250263.zip" TargetMode="External"/><Relationship Id="rId3" Type="http://schemas.openxmlformats.org/officeDocument/2006/relationships/hyperlink" Target="https://www.3gpp.org/ftp/TSG_SA/TSG_SA/TSGS_103_Maastricht_2024-03/Docs/SP-240477.zip" TargetMode="External"/><Relationship Id="rId7" Type="http://schemas.openxmlformats.org/officeDocument/2006/relationships/hyperlink" Target="https://www.3gpp.org/ftp/TSG_SA/TSG_SA/TSGS_105_Melbourne_2024-09/Docs/SP-241374.zip" TargetMode="External"/><Relationship Id="rId2" Type="http://schemas.openxmlformats.org/officeDocument/2006/relationships/hyperlink" Target="https://www.3gpp.org/ftp/Information/WI_Sheet/SP-22032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4_Shanghai_2024-06/Docs/SP-240927.zip" TargetMode="External"/><Relationship Id="rId5" Type="http://schemas.openxmlformats.org/officeDocument/2006/relationships/hyperlink" Target="https://www.3gpp.org/ftp/TSG_SA/TSG_SA/TSGS_103_Maastricht_2024-03/Docs/SP-240480.zip" TargetMode="External"/><Relationship Id="rId4" Type="http://schemas.openxmlformats.org/officeDocument/2006/relationships/hyperlink" Target="https://www.3gpp.org/ftp/TSG_SA/TSG_SA/TSGS_103_Maastricht_2024-03/Docs/SP-240479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28.zip" TargetMode="External"/><Relationship Id="rId2" Type="http://schemas.openxmlformats.org/officeDocument/2006/relationships/hyperlink" Target="mailto:eric.yip@samsung.co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32_Fukuoka/Docs/S4-250792.zip" TargetMode="External"/><Relationship Id="rId3" Type="http://schemas.openxmlformats.org/officeDocument/2006/relationships/hyperlink" Target="https://www.3gpp.org/ftp/tsg_sa/WG4_CODEC/TSGS4_132_Fukuoka/Docs/S4-250828.zip" TargetMode="External"/><Relationship Id="rId7" Type="http://schemas.openxmlformats.org/officeDocument/2006/relationships/hyperlink" Target="https://www.3gpp.org/ftp/tsg_sa/WG4_CODEC/TSGS4_132_Fukuoka/Docs/S4-250791.zip" TargetMode="External"/><Relationship Id="rId2" Type="http://schemas.openxmlformats.org/officeDocument/2006/relationships/hyperlink" Target="https://www.3gpp.org/ftp/TSG_SA/TSG_SA/TSGS_103_Maastricht_2024-03/Docs/SP-24047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32_Fukuoka/Docs/S4-250790.zip" TargetMode="External"/><Relationship Id="rId5" Type="http://schemas.openxmlformats.org/officeDocument/2006/relationships/hyperlink" Target="https://www.3gpp.org/ftp/tsg_sa/WG4_CODEC/TSGS4_132_Fukuoka/Docs/S4-250789.zip" TargetMode="External"/><Relationship Id="rId10" Type="http://schemas.openxmlformats.org/officeDocument/2006/relationships/hyperlink" Target="https://www.3gpp.org/ftp/tsg_sa/WG4_CODEC/TSGS4_132_Fukuoka/Docs/S4-250794.zip" TargetMode="External"/><Relationship Id="rId4" Type="http://schemas.openxmlformats.org/officeDocument/2006/relationships/hyperlink" Target="https://www.3gpp.org/ftp/tsg_sa/WG4_CODEC/TSGS4_132_Fukuoka/Docs/S4-250788.zip" TargetMode="External"/><Relationship Id="rId9" Type="http://schemas.openxmlformats.org/officeDocument/2006/relationships/hyperlink" Target="https://www.3gpp.org/ftp/tsg_sa/WG4_CODEC/TSGS4_132_Fukuoka/Docs/S4-250793.zip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3_Maastricht_2024-03/Docs/SP-240479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xujiayi@chinamobile.com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32_Fukuoka/Docs/S4-250927.zip" TargetMode="External"/><Relationship Id="rId2" Type="http://schemas.openxmlformats.org/officeDocument/2006/relationships/hyperlink" Target="https://www.3gpp.org/ftp/tsg_sa/WG4_CODEC/TSGS4_132_Fukuoka/Docs/S4-250868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103_Maastricht_2024-03/Docs/SP-240480.zip" TargetMode="External"/><Relationship Id="rId4" Type="http://schemas.openxmlformats.org/officeDocument/2006/relationships/hyperlink" Target="https://www.3gpp.org/ftp/tsg_sa/WG4_CODEC/TSGS4_132_Fukuoka/Docs/S4-250918.zip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32_Fukuoka/Docs/S4-250965.zip" TargetMode="External"/><Relationship Id="rId13" Type="http://schemas.openxmlformats.org/officeDocument/2006/relationships/hyperlink" Target="https://www.3gpp.org/ftp/TSG_SA/TSG_SA/TSGS_104_Shanghai_2024-06/Docs/SP-240927.zip" TargetMode="External"/><Relationship Id="rId3" Type="http://schemas.openxmlformats.org/officeDocument/2006/relationships/hyperlink" Target="https://www.3gpp.org/ftp/tsg_sa/WG4_CODEC/TSGS4_132_Fukuoka/Docs/S4-250984.zip" TargetMode="External"/><Relationship Id="rId7" Type="http://schemas.openxmlformats.org/officeDocument/2006/relationships/hyperlink" Target="https://www.3gpp.org/ftp/tsg_sa/WG4_CODEC/TSGS4_132_Fukuoka/Docs/S4-250964.zip" TargetMode="External"/><Relationship Id="rId12" Type="http://schemas.openxmlformats.org/officeDocument/2006/relationships/hyperlink" Target="https://www.3gpp.org/ftp/tsg_sa/WG4_CODEC/TSGS4_132_Fukuoka/Docs/S4-250986.zip" TargetMode="External"/><Relationship Id="rId2" Type="http://schemas.openxmlformats.org/officeDocument/2006/relationships/hyperlink" Target="https://www.3gpp.org/ftp/tsg_sa/WG4_CODEC/TSGS4_132_Fukuoka/Docs/S4-25098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32_Fukuoka/Docs/S4-250860.zip" TargetMode="External"/><Relationship Id="rId11" Type="http://schemas.openxmlformats.org/officeDocument/2006/relationships/hyperlink" Target="https://www.3gpp.org/ftp/tsg_sa/WG4_CODEC/TSGS4_132_Fukuoka/Docs/S4-250899.zip" TargetMode="External"/><Relationship Id="rId5" Type="http://schemas.openxmlformats.org/officeDocument/2006/relationships/hyperlink" Target="https://www.3gpp.org/ftp/tsg_sa/WG4_CODEC/TSGS4_132_Fukuoka/Docs/S4-250978.zip" TargetMode="External"/><Relationship Id="rId10" Type="http://schemas.openxmlformats.org/officeDocument/2006/relationships/hyperlink" Target="https://www.3gpp.org/ftp/tsg_sa/WG4_CODEC/TSGS4_132_Fukuoka/Docs/S4-250900.zip" TargetMode="External"/><Relationship Id="rId4" Type="http://schemas.openxmlformats.org/officeDocument/2006/relationships/hyperlink" Target="https://www.3gpp.org/ftp/tsg_sa/WG4_CODEC/TSGS4_132_Fukuoka/Docs/S4-250859.zip" TargetMode="External"/><Relationship Id="rId9" Type="http://schemas.openxmlformats.org/officeDocument/2006/relationships/hyperlink" Target="https://www.3gpp.org/ftp/tsg_sa/WG4_CODEC/TSGS4_132_Fukuoka/Docs/S4-250985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374.zip" TargetMode="External"/><Relationship Id="rId2" Type="http://schemas.openxmlformats.org/officeDocument/2006/relationships/hyperlink" Target="mailto:hakju00.lee@samsung.co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xujiayi@chinamobile.com" TargetMode="External"/><Relationship Id="rId2" Type="http://schemas.openxmlformats.org/officeDocument/2006/relationships/hyperlink" Target="https://www.3gpp.org/ftp/tsg_sa/TSG_SA/TSGS_107_Incheon_2025-03/Docs/SP-250263.zi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7_Incheon_2025-03/Docs/SP-250264.zip" TargetMode="External"/><Relationship Id="rId3" Type="http://schemas.openxmlformats.org/officeDocument/2006/relationships/hyperlink" Target="https://www.3gpp.org/ftp/TSG_SA/TSG_SA/TSGS_103_Maastricht_2024-03/Docs/SP-240492.zip" TargetMode="External"/><Relationship Id="rId7" Type="http://schemas.openxmlformats.org/officeDocument/2006/relationships/hyperlink" Target="https://www.3gpp.org/ftp/tsg_sa/TSG_SA/TSGS_106_Madrid_2024-12/Docs/SP-241672.zip" TargetMode="External"/><Relationship Id="rId2" Type="http://schemas.openxmlformats.org/officeDocument/2006/relationships/hyperlink" Target="https://www.3gpp.org/ftp/TSG_SA/TSG_SA/TSGS_103_Maastricht_2024-03/Docs/SP-24006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6_Madrid_2024-12/Docs/SP-241673.zip" TargetMode="External"/><Relationship Id="rId5" Type="http://schemas.openxmlformats.org/officeDocument/2006/relationships/hyperlink" Target="https://www.3gpp.org/ftp/TSG_SA/TSG_SA/TSGS_105_Melbourne_2024-09/Docs/SP-241314.zip" TargetMode="External"/><Relationship Id="rId4" Type="http://schemas.openxmlformats.org/officeDocument/2006/relationships/hyperlink" Target="https://www.3gpp.org/ftp/tsg_sa/TSG_SA/TSGS_107_Incheon_2025-03/Docs/SP-250262.zip" TargetMode="External"/><Relationship Id="rId9" Type="http://schemas.openxmlformats.org/officeDocument/2006/relationships/hyperlink" Target="https://www.3gpp.org/ftp/tsg_sa/TSG_SA/TSGS_107_Incheon_2025-03/Docs/SP-250265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060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32_Fukuoka/Docs/S4-250869.zip" TargetMode="External"/><Relationship Id="rId3" Type="http://schemas.openxmlformats.org/officeDocument/2006/relationships/hyperlink" Target="https://www.3gpp.org/ftp/tsg_sa/WG4_CODEC/TSGS4_132_Fukuoka/Docs/S4-250863.zip" TargetMode="External"/><Relationship Id="rId7" Type="http://schemas.openxmlformats.org/officeDocument/2006/relationships/hyperlink" Target="https://www.3gpp.org/ftp/tsg_sa/WG4_CODEC/TSGS4_132_Fukuoka/Docs/S4-250991.zip" TargetMode="External"/><Relationship Id="rId2" Type="http://schemas.openxmlformats.org/officeDocument/2006/relationships/hyperlink" Target="mailto:shane.he@nokia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32_Fukuoka/Docs/S4-250945.zip" TargetMode="External"/><Relationship Id="rId5" Type="http://schemas.openxmlformats.org/officeDocument/2006/relationships/hyperlink" Target="https://www.3gpp.org/ftp/tsg_sa/WG4_CODEC/TSGS4_132_Fukuoka/Docs/S4-250893.zip" TargetMode="External"/><Relationship Id="rId4" Type="http://schemas.openxmlformats.org/officeDocument/2006/relationships/hyperlink" Target="https://www.3gpp.org/ftp/tsg_sa/WG4_CODEC/TSGS4_132_Fukuoka/Docs/S4-250864.zip" TargetMode="External"/><Relationship Id="rId9" Type="http://schemas.openxmlformats.org/officeDocument/2006/relationships/hyperlink" Target="https://www.3gpp.org/ftp/TSG_SA/TSG_SA/TSGS_103_Maastricht_2024-03/Docs/SP-240492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7_Incheon_2025-03/Docs/SP-250262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5_Melbourne_2024-09/Docs/SP-241314.zip" TargetMode="External"/><Relationship Id="rId3" Type="http://schemas.openxmlformats.org/officeDocument/2006/relationships/hyperlink" Target="https://www.3gpp.org/ftp/tsg_sa/WG4_CODEC/TSGS4_132_Fukuoka/Docs/S4-250934.zip" TargetMode="External"/><Relationship Id="rId7" Type="http://schemas.openxmlformats.org/officeDocument/2006/relationships/hyperlink" Target="https://www.3gpp.org/ftp/tsg_sa/WG4_CODEC/TSGS4_132_Fukuoka/Docs/S4-251003.zip" TargetMode="External"/><Relationship Id="rId2" Type="http://schemas.openxmlformats.org/officeDocument/2006/relationships/hyperlink" Target="https://www.3gpp.org/ftp/tsg_sa/WG4_CODEC/TSGS4_132_Fukuoka/Docs/S4-25095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32_Fukuoka/Docs/S4-250960.zip" TargetMode="External"/><Relationship Id="rId5" Type="http://schemas.openxmlformats.org/officeDocument/2006/relationships/hyperlink" Target="https://www.3gpp.org/ftp/tsg_sa/WG4_CODEC/TSGS4_132_Fukuoka/Docs/S4-250958.zip" TargetMode="External"/><Relationship Id="rId4" Type="http://schemas.openxmlformats.org/officeDocument/2006/relationships/hyperlink" Target="https://www.3gpp.org/ftp/tsg_sa/WG4_CODEC/TSGS4_132_Fukuoka/Docs/S4-251004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6_Madrid_2024-12/Docs/SP-241673.zip" TargetMode="External"/><Relationship Id="rId2" Type="http://schemas.openxmlformats.org/officeDocument/2006/relationships/hyperlink" Target="mailto:wangbin23@xiaomi.co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6_Madrid_2024-12/Docs/SP-241672.zip" TargetMode="External"/><Relationship Id="rId2" Type="http://schemas.openxmlformats.org/officeDocument/2006/relationships/hyperlink" Target="mailto:igor.curcio@nokia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SA4#132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>
                <a:latin typeface="Arial" panose="020B0604020202020204" pitchFamily="34" charset="0"/>
              </a:rPr>
              <a:t>Frédéric Gabin, SA4 Chair (Dolby France SAS)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and all SA4 WID/SID Rapporteurs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F5CE5A-EA2E-32E4-F26F-11A912396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0DB93117-B38B-C88C-029A-6F4E11E3E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b="0" dirty="0">
                <a:latin typeface="+mn-lt"/>
              </a:rPr>
              <a:t>Avatar Communications in AR Calls</a:t>
            </a:r>
            <a:br>
              <a:rPr lang="en-US" sz="3200" dirty="0"/>
            </a:br>
            <a:r>
              <a:rPr lang="en-US" sz="3200" b="0" dirty="0">
                <a:latin typeface="+mn-lt"/>
              </a:rPr>
              <a:t> </a:t>
            </a:r>
            <a:r>
              <a:rPr lang="en-US" altLang="en-US" dirty="0"/>
              <a:t>(</a:t>
            </a:r>
            <a:r>
              <a:rPr lang="en-US" sz="3200" b="0" dirty="0" err="1">
                <a:latin typeface="+mn-lt"/>
              </a:rPr>
              <a:t>AvCall</a:t>
            </a:r>
            <a:r>
              <a:rPr lang="en-US" sz="3200" b="0" dirty="0">
                <a:latin typeface="+mn-lt"/>
              </a:rPr>
              <a:t>-MED</a:t>
            </a:r>
            <a:r>
              <a:rPr lang="en-US" altLang="en-US" dirty="0"/>
              <a:t>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33EA3AF-7CB1-8B80-68EE-5A29399D988E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1070056</a:t>
                      </a:r>
                      <a:endParaRPr lang="en-US" sz="1100" b="1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Avatar Communications in AR Calls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 err="1">
                          <a:latin typeface="+mn-lt"/>
                        </a:rPr>
                        <a:t>AvCall</a:t>
                      </a:r>
                      <a:r>
                        <a:rPr lang="en-US" sz="1100" b="0" dirty="0">
                          <a:latin typeface="+mn-lt"/>
                        </a:rPr>
                        <a:t>-MED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SP-250264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New WID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F32CE40-2A4F-57A0-B818-9EC045B6E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254929"/>
            <a:ext cx="11068050" cy="4029986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Bouazizi, Imed, Qualcomm, </a:t>
            </a:r>
            <a:r>
              <a:rPr lang="en-US" altLang="zh-CN" sz="1600" dirty="0" err="1">
                <a:cs typeface="Arial" pitchFamily="34" charset="0"/>
              </a:rPr>
              <a:t>bouazizi</a:t>
            </a:r>
            <a:r>
              <a:rPr lang="en-US" altLang="zh-CN" sz="1600" dirty="0">
                <a:cs typeface="Arial" pitchFamily="34" charset="0"/>
              </a:rPr>
              <a:t> AT </a:t>
            </a:r>
            <a:r>
              <a:rPr lang="en-US" altLang="zh-CN" sz="1600" dirty="0" err="1">
                <a:cs typeface="Arial" pitchFamily="34" charset="0"/>
              </a:rPr>
              <a:t>qti</a:t>
            </a:r>
            <a:r>
              <a:rPr lang="en-US" altLang="zh-CN" sz="1600" dirty="0">
                <a:cs typeface="Arial" pitchFamily="34" charset="0"/>
              </a:rPr>
              <a:t> dot </a:t>
            </a:r>
            <a:r>
              <a:rPr lang="en-US" altLang="zh-CN" sz="1600" dirty="0" err="1">
                <a:cs typeface="Arial" pitchFamily="34" charset="0"/>
              </a:rPr>
              <a:t>qualcomm</a:t>
            </a:r>
            <a:r>
              <a:rPr lang="en-US" altLang="zh-CN" sz="1600" dirty="0">
                <a:cs typeface="Arial" pitchFamily="34" charset="0"/>
              </a:rPr>
              <a:t> dot 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We received and discussed 4 contributions, 2 on formats and 2 on call flows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Updates to these contributions as merged contributions are submitted to this meeting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Continue working on the base CR according to time plan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Organize September F2F ad-hoc with powers to submit CR to plenary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Progress on sections of the base CR on which there are contributions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Endorse an </a:t>
            </a:r>
            <a:r>
              <a:rPr lang="en-US" altLang="zh-CN" sz="1400">
                <a:cs typeface="Arial" pitchFamily="34" charset="0"/>
              </a:rPr>
              <a:t>updated base CR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02506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2A535-9708-A0A1-461D-8C4A47638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8AA597F3-A8EB-3058-E8C2-76B7D0C06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b="0" dirty="0">
                <a:latin typeface="+mn-lt"/>
              </a:rPr>
              <a:t>Stage 3 for Advanced Media Delivery</a:t>
            </a:r>
            <a:br>
              <a:rPr lang="en-US" sz="3200" b="0" dirty="0">
                <a:latin typeface="+mn-lt"/>
              </a:rPr>
            </a:br>
            <a:r>
              <a:rPr lang="en-US" sz="3200" b="0" dirty="0">
                <a:latin typeface="+mn-lt"/>
              </a:rPr>
              <a:t> </a:t>
            </a:r>
            <a:r>
              <a:rPr lang="en-US" altLang="en-US" dirty="0"/>
              <a:t>(</a:t>
            </a:r>
            <a:r>
              <a:rPr lang="en-US" sz="3200" b="0" dirty="0">
                <a:latin typeface="+mn-lt"/>
              </a:rPr>
              <a:t>AMD_PRO-MED</a:t>
            </a:r>
            <a:r>
              <a:rPr lang="en-US" altLang="en-US" dirty="0"/>
              <a:t>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A5E1029-3EB8-3017-D10E-CE535BFDEE5D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1070057</a:t>
                      </a:r>
                      <a:endParaRPr lang="en-US" sz="1100" b="1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Stage 3 for Advanced Media Delivery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AMD_PRO-MED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SP-250265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New WID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453A2B3-4C53-C64B-A8E8-67C37B633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254929"/>
            <a:ext cx="9171002" cy="4029986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b="1" u="sng" dirty="0" err="1">
                <a:cs typeface="Arial" pitchFamily="34" charset="0"/>
              </a:rPr>
              <a:t>Rapporteurs</a:t>
            </a:r>
            <a:r>
              <a:rPr lang="es-ES" altLang="zh-CN" sz="1600" b="1" u="sng" dirty="0">
                <a:cs typeface="Arial" pitchFamily="34" charset="0"/>
              </a:rPr>
              <a:t>:</a:t>
            </a:r>
            <a:r>
              <a:rPr lang="es-ES" altLang="zh-CN" sz="16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Thomas Stockhammer, Qualcomm Incorporated, tsto@qti.qualcomm.com, for all topics except </a:t>
            </a:r>
            <a:r>
              <a:rPr lang="en-US" altLang="zh-CN" sz="1600" dirty="0" err="1">
                <a:cs typeface="Arial" pitchFamily="34" charset="0"/>
              </a:rPr>
              <a:t>OpenAPI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Richard Bradbury, BBC, richard.bradbury@rd.bbc.co.uk, for all topics related to </a:t>
            </a:r>
            <a:r>
              <a:rPr lang="en-US" altLang="zh-CN" sz="1600" dirty="0" err="1">
                <a:cs typeface="Arial" pitchFamily="34" charset="0"/>
              </a:rPr>
              <a:t>OpenAPI</a:t>
            </a: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</a:t>
            </a:r>
          </a:p>
          <a:p>
            <a:pPr rtl="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b="1" i="0" u="none" strike="noStrike" dirty="0">
                <a:solidFill>
                  <a:srgbClr val="000000"/>
                </a:solidFill>
                <a:effectLst/>
              </a:rPr>
              <a:t>Endorsed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</a:rPr>
              <a:t>: 2 documents</a:t>
            </a:r>
          </a:p>
          <a:p>
            <a:pPr lvl="1">
              <a:spcBef>
                <a:spcPts val="0"/>
              </a:spcBef>
            </a:pPr>
            <a:r>
              <a:rPr lang="en-US" sz="1200" dirty="0">
                <a:solidFill>
                  <a:srgbClr val="000000"/>
                </a:solidFill>
              </a:rPr>
              <a:t>S4aI250075: [AMD_PRO-MED] WT1: CMCD report syntax and MIME type registration</a:t>
            </a:r>
          </a:p>
          <a:p>
            <a:pPr lvl="1">
              <a:spcBef>
                <a:spcPts val="0"/>
              </a:spcBef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</a:rPr>
              <a:t>S4aI250076: [AMD_PRO-MED] WT1: CMCD provisioning (M1), reporting (M3) and exposure (R5/R6)</a:t>
            </a:r>
          </a:p>
          <a:p>
            <a:pPr rtl="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b="1" i="0" u="none" strike="noStrike" dirty="0">
                <a:solidFill>
                  <a:srgbClr val="000000"/>
                </a:solidFill>
                <a:effectLst/>
              </a:rPr>
              <a:t>Noted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</a:rPr>
              <a:t>:</a:t>
            </a:r>
          </a:p>
          <a:p>
            <a:pPr marL="742950" lvl="1" indent="-285750" rtl="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</a:rPr>
              <a:t>S4aI250078: [AMD_PRO-MED] WT2: CMMF End-to-End Examples</a:t>
            </a:r>
          </a:p>
          <a:p>
            <a:pPr marL="742950" lvl="1" indent="-285750" rtl="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</a:rPr>
              <a:t>S4aI250082: [AMD_PRO-MED] AF requested modification of set of Network Slice(s) for a UE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000000"/>
                </a:solidFill>
              </a:rPr>
              <a:t>Others: </a:t>
            </a:r>
            <a:r>
              <a:rPr lang="en-US" altLang="zh-CN" sz="1200" dirty="0">
                <a:solidFill>
                  <a:srgbClr val="000000"/>
                </a:solidFill>
              </a:rPr>
              <a:t>We have </a:t>
            </a:r>
            <a:r>
              <a:rPr lang="en-US" sz="1200" dirty="0">
                <a:solidFill>
                  <a:srgbClr val="000000"/>
                </a:solidFill>
              </a:rPr>
              <a:t>three draft merge requests: </a:t>
            </a:r>
            <a:r>
              <a:rPr lang="en-US" sz="1200" dirty="0">
                <a:solidFill>
                  <a:srgbClr val="00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https://forge.3gpp.org/rep/sa4/amd-pro-med/-/merge_requests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Review and progress the work</a:t>
            </a: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Review the 18 input contributions relating to the different work topics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 an updated time and work plan, including an AHG meeting in September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51849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691" y="196850"/>
            <a:ext cx="8563896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 – after SA#107 (SA4#131)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51C09D9-8EED-B6F4-4BE7-A4282AC4B0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397219"/>
              </p:ext>
            </p:extLst>
          </p:nvPr>
        </p:nvGraphicFramePr>
        <p:xfrm>
          <a:off x="881829" y="1715965"/>
          <a:ext cx="10084901" cy="23663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5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9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9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81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79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b="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86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82%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hlinkClick r:id="rId2"/>
                        </a:rPr>
                        <a:t>SP-220328</a:t>
                      </a:r>
                      <a:endParaRPr lang="en-US" sz="1100" b="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90632841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Messaging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FS_MeMe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SP-240477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66903993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Beyond 2D Video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FS_Beyond2D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28%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4"/>
                        </a:rPr>
                        <a:t>SP-240479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4092775877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Audio Codec APIs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FS_ACAPI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5"/>
                        </a:rPr>
                        <a:t>SP-240480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71386979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1040022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Spatial Computing for AR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FS_ARSpatial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6"/>
                        </a:rPr>
                        <a:t>SP-240927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10147627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1050037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WebRTC, Phase 2 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FS_iRTCW_Ph2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7"/>
                        </a:rPr>
                        <a:t>SP-241374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99038235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1070055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Ultra Low Bitrate Speech Codec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FS_ULBC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SP-250263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1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Rel-20 SID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700535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Artificial Intelligence (AI) and Machine Learning (ML) for Media (FS_AI4Media)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Eric Yip, </a:t>
            </a:r>
            <a:r>
              <a:rPr lang="en-US" altLang="zh-CN" sz="1600" dirty="0">
                <a:cs typeface="Arial" pitchFamily="34" charset="0"/>
                <a:hlinkClick r:id="rId2"/>
              </a:rPr>
              <a:t>eric.yip@samsung.com</a:t>
            </a:r>
            <a:r>
              <a:rPr lang="en-US" altLang="zh-CN" sz="16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None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None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Finalize TR 26.927 and TR 26.847 for SA approval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Discuss related Rel-20 work</a:t>
            </a:r>
          </a:p>
          <a:p>
            <a:pPr marL="0" indent="0"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E5BA83-9702-4BEA-8D31-3E91EC15040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02936513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24270450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33981496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14224706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6811589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45522677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835048682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2503700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9515265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82%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hlinkClick r:id="rId3"/>
                        </a:rPr>
                        <a:t>SP-220328</a:t>
                      </a:r>
                      <a:endParaRPr lang="en-US" sz="1100" b="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042227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05040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Media Messaging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 err="1"/>
              <a:t>FS_MeMe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295331"/>
            <a:ext cx="11068050" cy="3989583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Thomas Stockhammer, Qualcomm Incorporated, tsto@qti.qualcomm.com</a:t>
            </a: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 progress in AHG, one contribution was noted due to lack of time.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 None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400" dirty="0">
              <a:cs typeface="Arial" pitchFamily="34" charset="0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Messaging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FS_MeMe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SP-240477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C288BEA-9744-D259-C401-537EBC8291DE}"/>
              </a:ext>
            </a:extLst>
          </p:cNvPr>
          <p:cNvGraphicFramePr>
            <a:graphicFrameLocks noGrp="1"/>
          </p:cNvGraphicFramePr>
          <p:nvPr/>
        </p:nvGraphicFramePr>
        <p:xfrm>
          <a:off x="979714" y="4581331"/>
          <a:ext cx="5290457" cy="1288552"/>
        </p:xfrm>
        <a:graphic>
          <a:graphicData uri="http://schemas.openxmlformats.org/drawingml/2006/table">
            <a:tbl>
              <a:tblPr bandRow="1">
                <a:tableStyleId>{69C7853C-536D-4A76-A0AE-DD22124D55A5}</a:tableStyleId>
              </a:tblPr>
              <a:tblGrid>
                <a:gridCol w="886408">
                  <a:extLst>
                    <a:ext uri="{9D8B030D-6E8A-4147-A177-3AD203B41FA5}">
                      <a16:colId xmlns:a16="http://schemas.microsoft.com/office/drawing/2014/main" val="1517012255"/>
                    </a:ext>
                  </a:extLst>
                </a:gridCol>
                <a:gridCol w="4404049">
                  <a:extLst>
                    <a:ext uri="{9D8B030D-6E8A-4147-A177-3AD203B41FA5}">
                      <a16:colId xmlns:a16="http://schemas.microsoft.com/office/drawing/2014/main" val="3741105268"/>
                    </a:ext>
                  </a:extLst>
                </a:gridCol>
              </a:tblGrid>
              <a:tr h="168412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sng" strike="noStrike">
                          <a:solidFill>
                            <a:srgbClr val="0000FF"/>
                          </a:solidFill>
                          <a:effectLst/>
                          <a:hlinkClick r:id="rId3"/>
                        </a:rPr>
                        <a:t>S4-250828</a:t>
                      </a:r>
                      <a:endParaRPr lang="en-US" sz="1050" b="1" i="0" u="sng" strike="noStrike">
                        <a:solidFill>
                          <a:srgbClr val="0000FF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u="none" strike="noStrike">
                          <a:solidFill>
                            <a:srgbClr val="000000"/>
                          </a:solidFill>
                          <a:effectLst/>
                        </a:rPr>
                        <a:t>[FS_MEME] Thoughts and Issues with using DASH for messaging service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05641661"/>
                  </a:ext>
                </a:extLst>
              </a:tr>
              <a:tr h="107540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sng" strike="noStrike">
                          <a:solidFill>
                            <a:srgbClr val="0000FF"/>
                          </a:solidFill>
                          <a:effectLst/>
                          <a:hlinkClick r:id="rId4"/>
                        </a:rPr>
                        <a:t>S4-250788</a:t>
                      </a:r>
                      <a:endParaRPr lang="en-US" sz="1050" b="1" i="0" u="sng" strike="noStrike">
                        <a:solidFill>
                          <a:srgbClr val="0000FF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u="none" strike="noStrike">
                          <a:solidFill>
                            <a:srgbClr val="000000"/>
                          </a:solidFill>
                          <a:effectLst/>
                        </a:rPr>
                        <a:t>[FS_MeMe] New Key Issue on Image Formats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163553432"/>
                  </a:ext>
                </a:extLst>
              </a:tr>
              <a:tr h="122759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sng" strike="noStrike">
                          <a:solidFill>
                            <a:srgbClr val="0000FF"/>
                          </a:solidFill>
                          <a:effectLst/>
                          <a:hlinkClick r:id="rId5"/>
                        </a:rPr>
                        <a:t>S4-250789</a:t>
                      </a:r>
                      <a:endParaRPr lang="en-US" sz="1050" b="1" i="0" u="sng" strike="noStrike">
                        <a:solidFill>
                          <a:srgbClr val="0000FF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u="none" strike="noStrike">
                          <a:solidFill>
                            <a:srgbClr val="000000"/>
                          </a:solidFill>
                          <a:effectLst/>
                        </a:rPr>
                        <a:t>[FS_MeMe] General Updates to TR 26.841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4416858"/>
                  </a:ext>
                </a:extLst>
              </a:tr>
              <a:tr h="107540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sng" strike="noStrike">
                          <a:solidFill>
                            <a:srgbClr val="0000FF"/>
                          </a:solidFill>
                          <a:effectLst/>
                          <a:hlinkClick r:id="rId6"/>
                        </a:rPr>
                        <a:t>S4-250790</a:t>
                      </a:r>
                      <a:endParaRPr lang="en-US" sz="1050" b="1" i="0" u="sng" strike="noStrike">
                        <a:solidFill>
                          <a:srgbClr val="0000FF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ES" sz="1050" b="0" u="none" strike="noStrike">
                          <a:solidFill>
                            <a:srgbClr val="000000"/>
                          </a:solidFill>
                          <a:effectLst/>
                        </a:rPr>
                        <a:t>[FS_MeMe] Media Service Enabler</a:t>
                      </a:r>
                      <a:endParaRPr lang="es-ES" sz="105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302029162"/>
                  </a:ext>
                </a:extLst>
              </a:tr>
              <a:tr h="69100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sng" strike="noStrike">
                          <a:solidFill>
                            <a:srgbClr val="0000FF"/>
                          </a:solidFill>
                          <a:effectLst/>
                          <a:hlinkClick r:id="rId7"/>
                        </a:rPr>
                        <a:t>S4-250791</a:t>
                      </a:r>
                      <a:endParaRPr lang="en-US" sz="1050" b="1" i="0" u="sng" strike="noStrike">
                        <a:solidFill>
                          <a:srgbClr val="0000FF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u="none" strike="noStrike">
                          <a:solidFill>
                            <a:srgbClr val="000000"/>
                          </a:solidFill>
                          <a:effectLst/>
                        </a:rPr>
                        <a:t>[FS_MeMe] Manifest-based Rich Media Messages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00101309"/>
                  </a:ext>
                </a:extLst>
              </a:tr>
              <a:tr h="69100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sng" strike="noStrike">
                          <a:solidFill>
                            <a:srgbClr val="0000FF"/>
                          </a:solidFill>
                          <a:effectLst/>
                          <a:hlinkClick r:id="rId8"/>
                        </a:rPr>
                        <a:t>S4-250792</a:t>
                      </a:r>
                      <a:endParaRPr lang="en-US" sz="1050" b="1" i="0" u="sng" strike="noStrike">
                        <a:solidFill>
                          <a:srgbClr val="0000FF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u="none" strike="noStrike">
                          <a:solidFill>
                            <a:srgbClr val="000000"/>
                          </a:solidFill>
                          <a:effectLst/>
                        </a:rPr>
                        <a:t>[FS_MeMe] DRM-protected Media Messages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51656506"/>
                  </a:ext>
                </a:extLst>
              </a:tr>
              <a:tr h="69100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sng" strike="noStrike">
                          <a:solidFill>
                            <a:srgbClr val="0000FF"/>
                          </a:solidFill>
                          <a:effectLst/>
                          <a:hlinkClick r:id="rId9"/>
                        </a:rPr>
                        <a:t>S4-250793</a:t>
                      </a:r>
                      <a:endParaRPr lang="en-US" sz="1050" b="1" i="0" u="sng" strike="noStrike">
                        <a:solidFill>
                          <a:srgbClr val="0000FF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u="none" strike="noStrike">
                          <a:solidFill>
                            <a:srgbClr val="000000"/>
                          </a:solidFill>
                          <a:effectLst/>
                        </a:rPr>
                        <a:t>[FS_MeMe] Proposed Conclusions and Recommendations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661723163"/>
                  </a:ext>
                </a:extLst>
              </a:tr>
              <a:tr h="107540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sng" strike="noStrike">
                          <a:solidFill>
                            <a:srgbClr val="0000FF"/>
                          </a:solidFill>
                          <a:effectLst/>
                          <a:hlinkClick r:id="rId10"/>
                        </a:rPr>
                        <a:t>S4-250794</a:t>
                      </a:r>
                      <a:endParaRPr lang="en-US" sz="1050" b="1" i="0" u="sng" strike="noStrike">
                        <a:solidFill>
                          <a:srgbClr val="0000FF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[</a:t>
                      </a:r>
                      <a:r>
                        <a:rPr lang="en-US" sz="105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FS_MeMe</a:t>
                      </a:r>
                      <a:r>
                        <a:rPr lang="en-US" sz="10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] Time and Work Plan for Media Messaging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89022432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CD83172-D65C-B83D-9DC8-F1291B6C5153}"/>
              </a:ext>
            </a:extLst>
          </p:cNvPr>
          <p:cNvSpPr/>
          <p:nvPr/>
        </p:nvSpPr>
        <p:spPr bwMode="auto">
          <a:xfrm>
            <a:off x="7075001" y="4581331"/>
            <a:ext cx="3657600" cy="12885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200" dirty="0">
                <a:latin typeface="Arial" charset="0"/>
              </a:rPr>
              <a:t>Review the contributions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200" dirty="0">
                <a:latin typeface="Arial" charset="0"/>
              </a:rPr>
              <a:t>Complete the different key issues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200" dirty="0">
                <a:latin typeface="Arial" charset="0"/>
              </a:rPr>
              <a:t>Address conclusions and recommendations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200" dirty="0">
                <a:latin typeface="Arial" charset="0"/>
              </a:rPr>
              <a:t>Attempt completing the study and possible recommend to start Rel-19 normative work as planned in the Time and Work Plan.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52139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Beyond 2D Video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/>
              <a:t>FS_Beyond2D</a:t>
            </a:r>
            <a:r>
              <a:rPr lang="en-US" altLang="en-US" sz="3200" dirty="0"/>
              <a:t>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5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Beyond 2D Video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FS_Beyond2D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28%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SP-240479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100" dirty="0">
                          <a:solidFill>
                            <a:srgbClr val="FF0000"/>
                          </a:solidFill>
                        </a:rPr>
                        <a:t>6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561975" y="2077720"/>
            <a:ext cx="11068050" cy="4496435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Jiayi Xu, </a:t>
            </a:r>
            <a:r>
              <a:rPr lang="fi-FI" sz="1600" dirty="0">
                <a:cs typeface="Arial" panose="020B0604020202020204" pitchFamily="34" charset="0"/>
                <a:hlinkClick r:id="rId4"/>
              </a:rPr>
              <a:t>xujiayi@chinamobile.com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None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None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Review Draft TR and Cover sheet 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</a:rPr>
              <a:t>(888 &amp; 890)</a:t>
            </a:r>
            <a:endParaRPr lang="en-US" altLang="zh-CN" sz="1400" dirty="0">
              <a:cs typeface="Arial" panose="020B0604020202020204" pitchFamily="34" charset="0"/>
            </a:endParaRP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</a:rPr>
              <a:t>Review test conditions, performance mertics and evaluation results per scenario</a:t>
            </a:r>
          </a:p>
          <a:p>
            <a:pPr marL="1144905" lvl="2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b="1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Stereoscopic Video:</a:t>
            </a: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Detailed Test Condition 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(880)</a:t>
            </a: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 External Performance data 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(882)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144905" lvl="2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b="1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Multiview: </a:t>
            </a: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Evaluation Results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(825)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1144905" lvl="2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b="1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Point Cloud</a:t>
            </a: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 </a:t>
            </a:r>
            <a:r>
              <a:rPr lang="en-US" altLang="zh-CN" sz="1400" dirty="0">
                <a:cs typeface="Arial" panose="020B0604020202020204" pitchFamily="34" charset="0"/>
                <a:sym typeface="+mn-ea"/>
              </a:rPr>
              <a:t>test conditions 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(938)</a:t>
            </a:r>
            <a:r>
              <a:rPr lang="en-US" altLang="zh-CN" sz="1400" dirty="0">
                <a:cs typeface="Arial" panose="020B0604020202020204" pitchFamily="34" charset="0"/>
                <a:sym typeface="+mn-ea"/>
              </a:rPr>
              <a:t>, data management 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(939),</a:t>
            </a:r>
            <a:r>
              <a:rPr lang="en-US" altLang="zh-CN" sz="1400" dirty="0">
                <a:cs typeface="Arial" panose="020B0604020202020204" pitchFamily="34" charset="0"/>
                <a:sym typeface="+mn-ea"/>
              </a:rPr>
              <a:t> Software packages 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(942)</a:t>
            </a:r>
            <a:endParaRPr lang="en-US" altLang="zh-CN" sz="1400" dirty="0">
              <a:cs typeface="Arial" panose="020B0604020202020204" pitchFamily="34" charset="0"/>
              <a:sym typeface="+mn-ea"/>
            </a:endParaRP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  <a:sym typeface="+mn-ea"/>
              </a:rPr>
              <a:t>AI Generated Beyond 2D content 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(883, 885)</a:t>
            </a:r>
            <a:endParaRPr lang="en-US" altLang="zh-CN" sz="1400" dirty="0">
              <a:cs typeface="Arial" panose="020B0604020202020204" pitchFamily="34" charset="0"/>
              <a:sym typeface="+mn-ea"/>
            </a:endParaRP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Potential Updates on TR and PDs 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Audio Codec APIs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/>
              <a:t>FS_ACAPI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itchFamily="34" charset="0"/>
              </a:rPr>
              <a:t>Stefan Döhla (stefan DOT doehla AT iis DOT fraunhofer DOT de)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Contributions to SA4#132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400" dirty="0">
                <a:hlinkClick r:id="rId2"/>
              </a:rPr>
              <a:t>S4-250868</a:t>
            </a:r>
            <a:r>
              <a:rPr lang="en-GB" sz="1400" dirty="0"/>
              <a:t> - Multichannel Audio and Scene Based Audio Format Support in WebRTC</a:t>
            </a:r>
            <a:endParaRPr lang="en-US" altLang="zh-CN" sz="9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400" dirty="0">
                <a:hlinkClick r:id="rId3"/>
              </a:rPr>
              <a:t>S4-250927</a:t>
            </a:r>
            <a:r>
              <a:rPr lang="en-GB" sz="1400" dirty="0"/>
              <a:t> – Common APIs, Overview of codec APIs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400" dirty="0">
                <a:hlinkClick r:id="rId4"/>
              </a:rPr>
              <a:t>S4-250918</a:t>
            </a:r>
            <a:r>
              <a:rPr lang="en-GB" sz="1400" dirty="0"/>
              <a:t> – Updated </a:t>
            </a:r>
            <a:r>
              <a:rPr lang="en-GB" sz="1400" dirty="0" err="1"/>
              <a:t>Timeplan</a:t>
            </a:r>
            <a:endParaRPr lang="en-GB" sz="1400" dirty="0"/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600" dirty="0"/>
              <a:t>Expectations for SA4#132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400" dirty="0"/>
              <a:t>Update of TR 26.858 based on the contributions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400" dirty="0"/>
              <a:t>Extension of </a:t>
            </a:r>
            <a:r>
              <a:rPr lang="en-GB" sz="1400"/>
              <a:t>the schedule</a:t>
            </a:r>
            <a:endParaRPr lang="en-GB" sz="1400" dirty="0"/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Audio Codec APIs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FS_ACAPI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5"/>
                        </a:rPr>
                        <a:t>SP-240480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89311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Spatial Computing for AR Services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 err="1"/>
              <a:t>FS_ARSpatial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000534"/>
            <a:ext cx="11068050" cy="4410206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s-ES" sz="1600" dirty="0">
                <a:cs typeface="Arial" pitchFamily="34" charset="0"/>
              </a:rPr>
              <a:t>Hamza, Ahmed, </a:t>
            </a:r>
            <a:r>
              <a:rPr lang="es-ES" sz="1600" dirty="0" err="1">
                <a:cs typeface="Arial" pitchFamily="34" charset="0"/>
              </a:rPr>
              <a:t>InterDigital</a:t>
            </a:r>
            <a:r>
              <a:rPr lang="es-ES" sz="1600" dirty="0">
                <a:cs typeface="Arial" pitchFamily="34" charset="0"/>
              </a:rPr>
              <a:t> </a:t>
            </a:r>
            <a:r>
              <a:rPr lang="es-ES" sz="1600" dirty="0" err="1">
                <a:cs typeface="Arial" pitchFamily="34" charset="0"/>
              </a:rPr>
              <a:t>Canada</a:t>
            </a:r>
            <a:r>
              <a:rPr lang="es-ES" sz="1600" dirty="0">
                <a:cs typeface="Arial" pitchFamily="34" charset="0"/>
              </a:rPr>
              <a:t>, &lt;Ahmed.Hamza@InterDigital.com&gt;</a:t>
            </a:r>
            <a:endParaRPr lang="fi-FI" sz="16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 progress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Extend the completion of the study based on the proposed time plan in </a:t>
            </a:r>
            <a:r>
              <a:rPr lang="en-CA" altLang="zh-CN" sz="1400" dirty="0">
                <a:cs typeface="Arial" panose="020B0604020202020204" pitchFamily="34" charset="0"/>
                <a:hlinkClick r:id="rId2"/>
              </a:rPr>
              <a:t>S4-250981</a:t>
            </a:r>
            <a:r>
              <a:rPr lang="en-US" altLang="zh-CN" sz="1400" dirty="0">
                <a:cs typeface="Arial" pitchFamily="34" charset="0"/>
              </a:rPr>
              <a:t> to address missing aspects and conclusions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CA" altLang="zh-CN" sz="1400" dirty="0">
                <a:cs typeface="Arial" panose="020B0604020202020204" pitchFamily="34" charset="0"/>
              </a:rPr>
              <a:t>Discuss 10 contributions and progress the study: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CA" altLang="zh-CN" sz="1000" dirty="0">
                <a:cs typeface="Arial" panose="020B0604020202020204" pitchFamily="34" charset="0"/>
              </a:rPr>
              <a:t>Use Case – XR Conference (</a:t>
            </a:r>
            <a:r>
              <a:rPr lang="en-CA" altLang="zh-CN" sz="1000" dirty="0">
                <a:cs typeface="Arial" panose="020B0604020202020204" pitchFamily="34" charset="0"/>
                <a:hlinkClick r:id="rId3"/>
              </a:rPr>
              <a:t>S4-250984</a:t>
            </a:r>
            <a:r>
              <a:rPr lang="en-CA" altLang="zh-CN" sz="1000" dirty="0">
                <a:cs typeface="Arial" panose="020B0604020202020204" pitchFamily="34" charset="0"/>
              </a:rPr>
              <a:t>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CA" altLang="zh-CN" sz="1000" dirty="0">
                <a:cs typeface="Arial" panose="020B0604020202020204" pitchFamily="34" charset="0"/>
              </a:rPr>
              <a:t>Semantic Perception (</a:t>
            </a:r>
            <a:r>
              <a:rPr lang="en-CA" altLang="zh-CN" sz="1000" dirty="0">
                <a:cs typeface="Arial" panose="020B0604020202020204" pitchFamily="34" charset="0"/>
                <a:hlinkClick r:id="rId4"/>
              </a:rPr>
              <a:t>S4-250859</a:t>
            </a:r>
            <a:r>
              <a:rPr lang="en-CA" altLang="zh-CN" sz="1000" dirty="0">
                <a:cs typeface="Arial" panose="020B0604020202020204" pitchFamily="34" charset="0"/>
              </a:rPr>
              <a:t>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CA" altLang="zh-CN" sz="1000" dirty="0">
                <a:cs typeface="Arial" panose="020B0604020202020204" pitchFamily="34" charset="0"/>
              </a:rPr>
              <a:t>Remote Processing for Spatial Computing (</a:t>
            </a:r>
            <a:r>
              <a:rPr lang="en-CA" altLang="zh-CN" sz="1000" dirty="0">
                <a:cs typeface="Arial" panose="020B0604020202020204" pitchFamily="34" charset="0"/>
                <a:hlinkClick r:id="rId5"/>
              </a:rPr>
              <a:t>S4-250978</a:t>
            </a:r>
            <a:r>
              <a:rPr lang="en-CA" altLang="zh-CN" sz="1000" dirty="0">
                <a:cs typeface="Arial" panose="020B0604020202020204" pitchFamily="34" charset="0"/>
              </a:rPr>
              <a:t>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CA" altLang="zh-CN" sz="1000" dirty="0">
                <a:cs typeface="Arial" panose="020B0604020202020204" pitchFamily="34" charset="0"/>
              </a:rPr>
              <a:t>Architecture and Call Flows (</a:t>
            </a:r>
            <a:r>
              <a:rPr lang="en-CA" altLang="zh-CN" sz="1000" dirty="0">
                <a:cs typeface="Arial" panose="020B0604020202020204" pitchFamily="34" charset="0"/>
                <a:hlinkClick r:id="rId6"/>
              </a:rPr>
              <a:t>S4-250860</a:t>
            </a:r>
            <a:r>
              <a:rPr lang="en-CA" altLang="zh-CN" sz="1000" dirty="0">
                <a:cs typeface="Arial" panose="020B0604020202020204" pitchFamily="34" charset="0"/>
              </a:rPr>
              <a:t>, </a:t>
            </a:r>
            <a:r>
              <a:rPr lang="en-CA" altLang="zh-CN" sz="1000" dirty="0">
                <a:cs typeface="Arial" panose="020B0604020202020204" pitchFamily="34" charset="0"/>
                <a:hlinkClick r:id="rId7"/>
              </a:rPr>
              <a:t>S4-250964</a:t>
            </a:r>
            <a:r>
              <a:rPr lang="en-CA" altLang="zh-CN" sz="1000" dirty="0">
                <a:cs typeface="Arial" panose="020B0604020202020204" pitchFamily="34" charset="0"/>
              </a:rPr>
              <a:t>, </a:t>
            </a:r>
            <a:r>
              <a:rPr lang="en-CA" altLang="zh-CN" sz="1000" dirty="0">
                <a:cs typeface="Arial" panose="020B0604020202020204" pitchFamily="34" charset="0"/>
                <a:hlinkClick r:id="rId8"/>
              </a:rPr>
              <a:t>S4-250965</a:t>
            </a:r>
            <a:r>
              <a:rPr lang="en-CA" altLang="zh-CN" sz="1000" dirty="0">
                <a:cs typeface="Arial" panose="020B0604020202020204" pitchFamily="34" charset="0"/>
              </a:rPr>
              <a:t>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CA" altLang="zh-CN" sz="1000" dirty="0">
                <a:cs typeface="Arial" panose="020B0604020202020204" pitchFamily="34" charset="0"/>
              </a:rPr>
              <a:t>IMS Mapping (</a:t>
            </a:r>
            <a:r>
              <a:rPr lang="en-CA" altLang="zh-CN" sz="1000" dirty="0">
                <a:cs typeface="Arial" panose="020B0604020202020204" pitchFamily="34" charset="0"/>
                <a:hlinkClick r:id="rId9"/>
              </a:rPr>
              <a:t>S4-250985</a:t>
            </a:r>
            <a:r>
              <a:rPr lang="en-CA" altLang="zh-CN" sz="1000" dirty="0">
                <a:cs typeface="Arial" panose="020B0604020202020204" pitchFamily="34" charset="0"/>
              </a:rPr>
              <a:t>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CA" altLang="zh-CN" sz="1000" dirty="0">
                <a:cs typeface="Arial" panose="020B0604020202020204" pitchFamily="34" charset="0"/>
              </a:rPr>
              <a:t>Discussion: Visual Spatial Positioning (</a:t>
            </a:r>
            <a:r>
              <a:rPr lang="en-CA" altLang="zh-CN" sz="1000" dirty="0">
                <a:cs typeface="Arial" panose="020B0604020202020204" pitchFamily="34" charset="0"/>
                <a:hlinkClick r:id="rId10"/>
              </a:rPr>
              <a:t>S4-250900</a:t>
            </a:r>
            <a:r>
              <a:rPr lang="en-CA" altLang="zh-CN" sz="1000" dirty="0">
                <a:cs typeface="Arial" panose="020B0604020202020204" pitchFamily="34" charset="0"/>
              </a:rPr>
              <a:t>), 3D Reconstruction (</a:t>
            </a:r>
            <a:r>
              <a:rPr lang="en-CA" altLang="zh-CN" sz="1000" dirty="0">
                <a:cs typeface="Arial" panose="020B0604020202020204" pitchFamily="34" charset="0"/>
                <a:hlinkClick r:id="rId11"/>
              </a:rPr>
              <a:t>S4-250899</a:t>
            </a:r>
            <a:r>
              <a:rPr lang="en-CA" altLang="zh-CN" sz="1000" dirty="0">
                <a:cs typeface="Arial" panose="020B0604020202020204" pitchFamily="34" charset="0"/>
              </a:rPr>
              <a:t>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CA" altLang="zh-CN" sz="1000" dirty="0">
                <a:cs typeface="Arial" panose="020B0604020202020204" pitchFamily="34" charset="0"/>
              </a:rPr>
              <a:t>Editorial (</a:t>
            </a:r>
            <a:r>
              <a:rPr lang="en-CA" altLang="zh-CN" sz="1000" dirty="0">
                <a:cs typeface="Arial" panose="020B0604020202020204" pitchFamily="34" charset="0"/>
                <a:hlinkClick r:id="rId12"/>
              </a:rPr>
              <a:t>S4-250986</a:t>
            </a:r>
            <a:r>
              <a:rPr lang="en-CA" altLang="zh-CN" sz="1000" dirty="0">
                <a:cs typeface="Arial" panose="020B0604020202020204" pitchFamily="34" charset="0"/>
              </a:rPr>
              <a:t>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CA" altLang="zh-CN" sz="1000" dirty="0">
              <a:cs typeface="Arial" panose="020B0604020202020204" pitchFamily="34" charset="0"/>
            </a:endParaRP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CA" altLang="zh-CN" sz="10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374638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1040022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Spatial Computing for AR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FS_ARSpatial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3"/>
                        </a:rPr>
                        <a:t>SP-240927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45%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15826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468" y="228600"/>
            <a:ext cx="8169406" cy="1143000"/>
          </a:xfrm>
        </p:spPr>
        <p:txBody>
          <a:bodyPr/>
          <a:lstStyle/>
          <a:p>
            <a:r>
              <a:rPr lang="en-US" dirty="0"/>
              <a:t>Study on i</a:t>
            </a:r>
            <a:r>
              <a:rPr lang="en-US" sz="3200" dirty="0"/>
              <a:t>mmersive Real-Time Communication for WebRTC, Phase 2 </a:t>
            </a:r>
            <a:r>
              <a:rPr lang="en-US" altLang="en-US" sz="3200" dirty="0"/>
              <a:t>(</a:t>
            </a:r>
            <a:r>
              <a:rPr lang="en-US" sz="3200" dirty="0"/>
              <a:t>FS_iRTCW_Ph2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s-ES" sz="1600" dirty="0">
                <a:cs typeface="Arial" pitchFamily="34" charset="0"/>
              </a:rPr>
              <a:t>Hakju Ryan Lee, Samsung Electronics, CO., LTD, </a:t>
            </a:r>
            <a:r>
              <a:rPr lang="es-ES" sz="1600" dirty="0">
                <a:cs typeface="Arial" pitchFamily="34" charset="0"/>
                <a:hlinkClick r:id="rId2"/>
              </a:rPr>
              <a:t>hakju00.lee@samsung.com</a:t>
            </a:r>
            <a:endParaRPr lang="es-ES" sz="16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Draft of analysis and conclusion for Key Issues #1 and #2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Minor updates on reference point (RTC-4m and RTC-12)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None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Draft the analysis and conclusion for Key Issue #3 (tethering)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Complete the study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2655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1050037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WebRTC, Phase 2 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FS_iRTCW_Ph2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SP-241374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1918133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/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Study on Ultra Low Bitrate Speech Codec</a:t>
            </a:r>
            <a:br>
              <a:rPr lang="en-US" sz="3200" dirty="0"/>
            </a:br>
            <a:r>
              <a:rPr lang="en-US" sz="3200" b="0" dirty="0">
                <a:latin typeface="+mn-lt"/>
              </a:rPr>
              <a:t> </a:t>
            </a:r>
            <a:r>
              <a:rPr lang="en-US" altLang="en-US" dirty="0"/>
              <a:t>(</a:t>
            </a:r>
            <a:r>
              <a:rPr lang="en-US" sz="3200" dirty="0"/>
              <a:t>FS_ULBC</a:t>
            </a:r>
            <a:r>
              <a:rPr lang="en-US" altLang="en-US" dirty="0"/>
              <a:t>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1070055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Ultra Low Bitrate Speech Codec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FS_ULBC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SP-250263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100" b="1" dirty="0">
                          <a:solidFill>
                            <a:srgbClr val="FF0000"/>
                          </a:solidFill>
                        </a:rPr>
                        <a:t>2%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Rel-20 SID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647700" y="2077720"/>
            <a:ext cx="11068050" cy="4456430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Jiayi Xu, </a:t>
            </a:r>
            <a:r>
              <a:rPr lang="fi-FI" sz="1600" dirty="0">
                <a:cs typeface="Arial" panose="020B0604020202020204" pitchFamily="34" charset="0"/>
                <a:hlinkClick r:id="rId3"/>
              </a:rPr>
              <a:t>xujiayi@chinamobile.com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  <a:sym typeface="+mn-ea"/>
              </a:rPr>
              <a:t>The Adhoc meeting covered 4 application scenario proposals (while concerns were raised about whether proposed LEO/MEO call scenarios align with the SID objectives) and 4 technical contributions (delay analysis, existing technology evaluation, and performance framework).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  <a:sym typeface="+mn-ea"/>
              </a:rPr>
              <a:t>An offline meeting was held with the summary report available for review 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(892)</a:t>
            </a:r>
            <a:endParaRPr lang="en-US" altLang="zh-CN" sz="1400" dirty="0">
              <a:cs typeface="Arial" panose="020B0604020202020204" pitchFamily="34" charset="0"/>
              <a:sym typeface="+mn-ea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None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  <a:sym typeface="+mn-ea"/>
              </a:rPr>
              <a:t>TR Maintenance &amp; Scope: Permanent Document v0.0.1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(858)</a:t>
            </a:r>
            <a:r>
              <a:rPr lang="en-US" altLang="zh-CN" sz="1400" dirty="0">
                <a:cs typeface="Arial" panose="020B0604020202020204" pitchFamily="34" charset="0"/>
                <a:sym typeface="+mn-ea"/>
              </a:rPr>
              <a:t>,  Scope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(785-&gt;979, 904)</a:t>
            </a:r>
          </a:p>
          <a:p>
            <a:pPr marL="687705" lvl="1" indent="-28765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Application Scenario:</a:t>
            </a:r>
          </a:p>
          <a:p>
            <a:pPr marL="1144905" lvl="2" indent="-28765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Application scenario for IMS voice call using GEO satellite </a:t>
            </a:r>
            <a:r>
              <a:rPr lang="en-US" altLang="zh-CN" sz="12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(901, 902)</a:t>
            </a:r>
            <a:endParaRPr lang="en-US" altLang="zh-CN" sz="12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1144905" lvl="2" indent="-28765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Application scenario for IMS voice call using LEO and MEO satellites </a:t>
            </a:r>
            <a:r>
              <a:rPr lang="en-US" altLang="zh-CN" sz="12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(826) </a:t>
            </a:r>
            <a:endParaRPr lang="en-US" altLang="zh-CN" sz="12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1144905" lvl="2" indent="-28765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Application scenario for IMS voice calls over other access</a:t>
            </a:r>
            <a:r>
              <a:rPr lang="en-US" altLang="zh-CN" sz="12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(982)</a:t>
            </a:r>
            <a:endParaRPr lang="en-US" altLang="zh-CN" sz="12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687705" lvl="1" indent="-28765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Channel Characteristic</a:t>
            </a:r>
            <a:r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(786-&gt; 980, 818, 919)</a:t>
            </a:r>
          </a:p>
          <a:p>
            <a:pPr marL="687705" lvl="1" indent="-28765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sz="1400" dirty="0">
                <a:effectLst/>
                <a:ea typeface="Times New Roman" panose="02020603050405020304" pitchFamily="18" charset="0"/>
              </a:rPr>
              <a:t>Mouth-to-Ear Delay</a:t>
            </a:r>
            <a:r>
              <a:rPr lang="en-US" sz="14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 (819, 925)</a:t>
            </a:r>
            <a:endParaRPr lang="en-US" sz="1400" dirty="0">
              <a:effectLst/>
              <a:ea typeface="Times New Roman" panose="02020603050405020304" pitchFamily="18" charset="0"/>
            </a:endParaRPr>
          </a:p>
          <a:p>
            <a:pPr marL="342900" marR="0" lvl="0" indent="-342900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endParaRPr lang="en-US" sz="1200" dirty="0">
              <a:effectLst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43800" y="4761865"/>
            <a:ext cx="6096000" cy="165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00050" lvl="1" indent="0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None/>
              <a:tabLst>
                <a:tab pos="285750" algn="l"/>
              </a:tabLst>
              <a:defRPr/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  <a:p>
            <a:pPr marL="687705" lvl="1" indent="-28765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Existing Technology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 (923, 857)</a:t>
            </a:r>
          </a:p>
          <a:p>
            <a:pPr marL="687705" lvl="1" indent="-28765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Evaluation Methodologies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 (850)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  <a:p>
            <a:pPr marL="687705" lvl="1" indent="-28765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Template for ULBC design constraints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(976)</a:t>
            </a:r>
          </a:p>
          <a:p>
            <a:pPr marL="687705" lvl="1" indent="-28765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Next Steps</a:t>
            </a:r>
          </a:p>
          <a:p>
            <a:pPr marL="1144905" lvl="2" indent="-28765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How to progress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 (903)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  <a:p>
            <a:pPr marL="1144905" lvl="2" indent="-28765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Proposed Ad Hoc Meeting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(961)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Rel-19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SA#107 (and SA4#131)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SA4#131-bis-e</a:t>
            </a:r>
            <a:endParaRPr lang="en-US" altLang="en-US" sz="2000" dirty="0"/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SA#107 (and SA4#131)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SA4#131-bis-e</a:t>
            </a:r>
            <a:endParaRPr lang="en-US" altLang="en-US" sz="1600" b="1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129" y="196850"/>
            <a:ext cx="9537289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Rel-19 Work Items – after SA#107 (SA4#131)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067E882-8E71-CB2F-15CD-F986FF06B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09256"/>
              </p:ext>
            </p:extLst>
          </p:nvPr>
        </p:nvGraphicFramePr>
        <p:xfrm>
          <a:off x="836794" y="1732845"/>
          <a:ext cx="10238474" cy="29489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96278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018826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Video Operating Points - Harmonization and Stereo MV-HEVC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VOPS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SP-240060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70%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Split Rendering over 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SP-240492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1040021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IVAS_Codec_Ph2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SP-250262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Revised WID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942665382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1050113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5"/>
                        </a:rPr>
                        <a:t>SP-241314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12038461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1060022</a:t>
                      </a:r>
                      <a:endParaRPr lang="en-US" sz="1100" b="1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Diverse audio Capturing System for UEs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 err="1">
                          <a:latin typeface="+mn-lt"/>
                        </a:rPr>
                        <a:t>DaCAS</a:t>
                      </a:r>
                      <a:endParaRPr lang="en-US" sz="1100" b="0" dirty="0"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SP-241673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993639243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1060021</a:t>
                      </a:r>
                      <a:endParaRPr lang="en-US" sz="1100" b="1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5G Real-time Transport Protocol Configurations,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5G_RTP_Ph2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SP-241672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35%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899284545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1070056</a:t>
                      </a:r>
                      <a:endParaRPr lang="en-US" sz="1100" b="1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Avatar Communications in AR Calls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 err="1">
                          <a:latin typeface="+mn-lt"/>
                        </a:rPr>
                        <a:t>AvCall</a:t>
                      </a:r>
                      <a:r>
                        <a:rPr lang="en-US" sz="1100" b="0" dirty="0">
                          <a:latin typeface="+mn-lt"/>
                        </a:rPr>
                        <a:t>-MED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SP-250264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New WID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519068390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1070057</a:t>
                      </a:r>
                      <a:endParaRPr lang="en-US" sz="1100" b="1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Stage 3 for Advanced Media Delivery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AMD_PRO-MED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SP-250265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New WID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787365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950677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Video Operating Points - Harmonization and Stereo MV-HEVC (VOPS)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>
                <a:cs typeface="Arial" pitchFamily="34" charset="0"/>
              </a:rPr>
              <a:t>Rapporteur: </a:t>
            </a:r>
            <a:r>
              <a:rPr lang="en-US" altLang="zh-CN" sz="1600" dirty="0">
                <a:cs typeface="Arial" pitchFamily="34" charset="0"/>
              </a:rPr>
              <a:t>Waqar Zia (</a:t>
            </a:r>
            <a:r>
              <a:rPr lang="en-US" altLang="zh-CN" sz="1600" dirty="0" err="1">
                <a:cs typeface="Arial" pitchFamily="34" charset="0"/>
              </a:rPr>
              <a:t>waqar_zia</a:t>
            </a:r>
            <a:r>
              <a:rPr lang="en-US" altLang="zh-CN" sz="1600" dirty="0">
                <a:cs typeface="Arial" pitchFamily="34" charset="0"/>
              </a:rPr>
              <a:t> (at) apple.com)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We have discussed documents to progress on terminology. No agreements made but there was some progress.</a:t>
            </a:r>
            <a:br>
              <a:rPr lang="en-US" altLang="zh-CN" sz="1400" dirty="0">
                <a:cs typeface="Arial" pitchFamily="34" charset="0"/>
              </a:rPr>
            </a:br>
            <a:r>
              <a:rPr lang="en-US" altLang="zh-CN" sz="1400" dirty="0">
                <a:cs typeface="Arial" pitchFamily="34" charset="0"/>
              </a:rPr>
              <a:t>There were however no documents on conformance and operating points.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None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There are several contributions on terminology that have to be consolidated (5 papers)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Updates provided to operating point (3 papers)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8 further papers (conformance, general updates, updated </a:t>
            </a:r>
            <a:r>
              <a:rPr lang="en-US" altLang="zh-CN" sz="1400">
                <a:cs typeface="Arial" pitchFamily="34" charset="0"/>
              </a:rPr>
              <a:t>WID and work </a:t>
            </a:r>
            <a:r>
              <a:rPr lang="en-US" altLang="zh-CN" sz="1400" dirty="0">
                <a:cs typeface="Arial" pitchFamily="34" charset="0"/>
              </a:rPr>
              <a:t>plan)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General plan to delay sending TS for approval from this meeting, giving one more meeting cycle</a:t>
            </a:r>
          </a:p>
          <a:p>
            <a:pPr marL="287338" indent="-287338">
              <a:buNone/>
            </a:pPr>
            <a:endParaRPr lang="fr-FR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Video Operating Points - Harmonization and Stereo MV-HEVC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VOPS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SP-240060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70%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09098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Split Rendering over IMS</a:t>
            </a:r>
            <a:br>
              <a:rPr lang="en-US" sz="3200" dirty="0"/>
            </a:br>
            <a:r>
              <a:rPr lang="en-US" sz="3200" dirty="0"/>
              <a:t>(SR_IMS)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210" y="2070171"/>
            <a:ext cx="10945090" cy="4607720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He, Shane, Nokia Corporation, </a:t>
            </a:r>
            <a:r>
              <a:rPr lang="en-US" altLang="zh-CN" sz="1600" dirty="0">
                <a:cs typeface="Arial" pitchFamily="34" charset="0"/>
                <a:hlinkClick r:id="rId2"/>
              </a:rPr>
              <a:t>shane.he@nokia.com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We had discussions on foveated rendering optimization, but no agreement was reached.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N/A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Discuss the submitted contributions and incorporate these into TS 26.567 (5) and TS 26.264 (1): </a:t>
            </a:r>
            <a:r>
              <a:rPr lang="en-US" sz="1400" dirty="0"/>
              <a:t> </a:t>
            </a:r>
            <a:r>
              <a:rPr lang="en-US" sz="14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S4-250863</a:t>
            </a:r>
            <a:r>
              <a:rPr lang="en-US" sz="1400" dirty="0">
                <a:latin typeface="Arial" panose="020B0604020202020204" pitchFamily="34" charset="0"/>
              </a:rPr>
              <a:t> , </a:t>
            </a:r>
            <a:r>
              <a:rPr lang="en-US" sz="14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S4-250864</a:t>
            </a:r>
            <a:r>
              <a:rPr lang="en-US" sz="1400" dirty="0">
                <a:latin typeface="Arial" panose="020B0604020202020204" pitchFamily="34" charset="0"/>
              </a:rPr>
              <a:t> , </a:t>
            </a:r>
            <a:r>
              <a:rPr lang="en-US" sz="14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5"/>
              </a:rPr>
              <a:t>S4-250893</a:t>
            </a:r>
            <a:r>
              <a:rPr lang="en-US" sz="1400" dirty="0">
                <a:latin typeface="Arial" panose="020B0604020202020204" pitchFamily="34" charset="0"/>
              </a:rPr>
              <a:t> , </a:t>
            </a:r>
            <a:r>
              <a:rPr lang="en-US" sz="14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6"/>
              </a:rPr>
              <a:t>S4-250945</a:t>
            </a:r>
            <a:r>
              <a:rPr lang="en-US" sz="1400" dirty="0">
                <a:latin typeface="Arial" panose="020B0604020202020204" pitchFamily="34" charset="0"/>
              </a:rPr>
              <a:t> , </a:t>
            </a:r>
            <a:r>
              <a:rPr lang="en-US" sz="1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7"/>
              </a:rPr>
              <a:t>S4-250991</a:t>
            </a:r>
            <a:r>
              <a:rPr lang="en-US" sz="1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400" dirty="0">
                <a:cs typeface="Arial" pitchFamily="34" charset="0"/>
              </a:rPr>
              <a:t>(late) , </a:t>
            </a:r>
            <a:r>
              <a:rPr lang="en-US" sz="14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8"/>
              </a:rPr>
              <a:t>S4-250869</a:t>
            </a:r>
            <a:r>
              <a:rPr lang="en-US" sz="1400" dirty="0">
                <a:latin typeface="Arial" panose="020B0604020202020204" pitchFamily="34" charset="0"/>
              </a:rPr>
              <a:t> </a:t>
            </a:r>
            <a:endParaRPr lang="en-US" altLang="zh-CN" sz="1400" dirty="0">
              <a:latin typeface="Arial" panose="020B0604020202020204" pitchFamily="34" charset="0"/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400" dirty="0">
                <a:solidFill>
                  <a:prstClr val="black"/>
                </a:solidFill>
                <a:cs typeface="Arial" pitchFamily="34" charset="0"/>
              </a:rPr>
              <a:t>Progress the work on MF capabilities and split optimization of split rendering over IMS, improve the quality of TS 26.567, as well as progress on the alignment with TS 26.264. 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400" dirty="0">
                <a:solidFill>
                  <a:prstClr val="black"/>
                </a:solidFill>
                <a:cs typeface="Arial" pitchFamily="34" charset="0"/>
              </a:rPr>
              <a:t>According to the time plan, </a:t>
            </a:r>
            <a:r>
              <a:rPr lang="en-US" sz="1400" dirty="0">
                <a:solidFill>
                  <a:prstClr val="black"/>
                </a:solidFill>
                <a:cs typeface="Arial" pitchFamily="34" charset="0"/>
              </a:rPr>
              <a:t>expect to agree on TS 26.567 v2.0.0 (send to SA plenary for approval)</a:t>
            </a:r>
            <a:r>
              <a:rPr lang="en-GB" sz="1400" dirty="0">
                <a:solidFill>
                  <a:prstClr val="black"/>
                </a:solidFill>
                <a:cs typeface="Arial" pitchFamily="34" charset="0"/>
              </a:rPr>
              <a:t>. </a:t>
            </a:r>
            <a:endParaRPr lang="fr-FR" sz="1200" dirty="0"/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dirty="0">
              <a:solidFill>
                <a:prstClr val="black"/>
              </a:solidFill>
              <a:cs typeface="Arial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Split Rendering over 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9"/>
                        </a:rPr>
                        <a:t>SP-240492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964155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EVS Codec Extension for Immersive Voice and Audio Services, Phase 2 (IVAS_Codec_Ph2)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902746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Su, Huan-yu, Huawei Technologies Co Ltd., su.huanyu@huawei.com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 call was scheduled.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N/A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Finalize IVAS-7b Processing Plan, and IVAS-8b Test Plan including room acoustics test, for Characterization Phase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Some changes and improvements to TS 26.253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400" dirty="0">
                <a:cs typeface="Arial" pitchFamily="34" charset="0"/>
              </a:rPr>
              <a:t>Verification by SA4 on Encoder v2.1 and/or its subsequent improved versions</a:t>
            </a:r>
            <a:endParaRPr lang="en-US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400" dirty="0">
                <a:cs typeface="Arial" pitchFamily="34" charset="0"/>
              </a:rPr>
              <a:t>Status of the fixed point Encoder v3 (addressing most severe issues identified by the verification) - TBD</a:t>
            </a:r>
            <a:endParaRPr lang="en-US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400" dirty="0">
                <a:cs typeface="Arial" pitchFamily="34" charset="0"/>
              </a:rPr>
              <a:t>Discussion on Delivery of Encoder, fulfilling FL-to-FX requirements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Progress the work on floating point non-BE conformance</a:t>
            </a:r>
            <a:endParaRPr lang="en-US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dirty="0">
              <a:effectLst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1040021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IVAS_Codec_Ph2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SP-250262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Revised WID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43800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sz="3200" dirty="0"/>
              <a:t>Terminal Audio quality performance and Test methods for Immersive Audio Services, Phase 2 (ATIAS_Ph2)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Jan Reimes, HEAD acoustics GmbH, jan.reimes@head-acoustics.com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 ad-hoc calls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n/a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Discuss/agree on handling of ambient noise suppression vs transparency (</a:t>
            </a:r>
            <a:r>
              <a:rPr lang="en-US" altLang="zh-CN" sz="1400" dirty="0">
                <a:cs typeface="Arial" pitchFamily="34" charset="0"/>
                <a:hlinkClick r:id="rId2"/>
              </a:rPr>
              <a:t>S4-250959</a:t>
            </a:r>
            <a:r>
              <a:rPr lang="en-US" altLang="zh-CN" sz="1400" dirty="0">
                <a:cs typeface="Arial" pitchFamily="34" charset="0"/>
              </a:rPr>
              <a:t>)</a:t>
            </a:r>
            <a:br>
              <a:rPr lang="en-US" altLang="zh-CN" sz="1400" dirty="0">
                <a:cs typeface="Arial" pitchFamily="34" charset="0"/>
              </a:rPr>
            </a:br>
            <a:r>
              <a:rPr lang="en-US" altLang="zh-CN" sz="1400" dirty="0">
                <a:cs typeface="Arial" pitchFamily="34" charset="0"/>
              </a:rPr>
              <a:t>(see also proposal for new SDP parameter in </a:t>
            </a:r>
            <a:r>
              <a:rPr lang="en-US" altLang="zh-CN" sz="1400" dirty="0">
                <a:cs typeface="Arial" pitchFamily="34" charset="0"/>
                <a:hlinkClick r:id="rId3"/>
              </a:rPr>
              <a:t>S4-250934</a:t>
            </a:r>
            <a:r>
              <a:rPr lang="en-US" altLang="zh-CN" sz="1400" dirty="0">
                <a:cs typeface="Arial" pitchFamily="34" charset="0"/>
              </a:rPr>
              <a:t> for IVAS_Ph2)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Discuss/agree on handling of testing complex sound scene capture (</a:t>
            </a:r>
            <a:r>
              <a:rPr lang="en-US" altLang="zh-CN" sz="1400" dirty="0">
                <a:cs typeface="Arial" pitchFamily="34" charset="0"/>
                <a:hlinkClick r:id="rId4"/>
              </a:rPr>
              <a:t>S4-251004</a:t>
            </a:r>
            <a:r>
              <a:rPr lang="en-US" altLang="zh-CN" sz="1400" dirty="0">
                <a:cs typeface="Arial" pitchFamily="34" charset="0"/>
              </a:rPr>
              <a:t>, </a:t>
            </a:r>
            <a:r>
              <a:rPr lang="en-US" altLang="zh-CN" sz="1400" dirty="0">
                <a:cs typeface="Arial" pitchFamily="34" charset="0"/>
                <a:hlinkClick r:id="rId5"/>
              </a:rPr>
              <a:t>S4-250958</a:t>
            </a:r>
            <a:r>
              <a:rPr lang="en-US" altLang="zh-CN" sz="1400" dirty="0">
                <a:cs typeface="Arial" pitchFamily="34" charset="0"/>
              </a:rPr>
              <a:t>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Improved test method for echo cancellation (</a:t>
            </a:r>
            <a:r>
              <a:rPr lang="en-US" altLang="zh-CN" sz="1400" dirty="0">
                <a:cs typeface="Arial" pitchFamily="34" charset="0"/>
                <a:hlinkClick r:id="rId6"/>
              </a:rPr>
              <a:t>S4-250960</a:t>
            </a:r>
            <a:r>
              <a:rPr lang="en-US" altLang="zh-CN" sz="1400" dirty="0">
                <a:cs typeface="Arial" pitchFamily="34" charset="0"/>
              </a:rPr>
              <a:t>)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Plausibility check of send loudness rating test method and requirement (</a:t>
            </a:r>
            <a:r>
              <a:rPr lang="en-US" altLang="zh-CN" sz="1400" dirty="0">
                <a:cs typeface="Arial" pitchFamily="34" charset="0"/>
                <a:hlinkClick r:id="rId7"/>
              </a:rPr>
              <a:t>S4-251003</a:t>
            </a:r>
            <a:r>
              <a:rPr lang="en-US" altLang="zh-CN" sz="1400" dirty="0">
                <a:cs typeface="Arial" pitchFamily="34" charset="0"/>
              </a:rPr>
              <a:t>)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1050113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8"/>
                        </a:rPr>
                        <a:t>SP-241314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078968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5A6B2-D9DF-54DE-FC1B-50290C73B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F70F42-BF21-BB85-4EAF-9DB7710C9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sz="3200" b="0" dirty="0">
                <a:latin typeface="+mn-lt"/>
              </a:rPr>
              <a:t>Diverse audio Capturing System for UEs</a:t>
            </a:r>
            <a:r>
              <a:rPr lang="en-US" sz="3200" dirty="0"/>
              <a:t> </a:t>
            </a:r>
            <a:br>
              <a:rPr lang="en-US" sz="3200" dirty="0"/>
            </a:br>
            <a:r>
              <a:rPr lang="en-US" sz="3200" dirty="0"/>
              <a:t>(</a:t>
            </a:r>
            <a:r>
              <a:rPr lang="en-US" sz="3200" b="0" dirty="0" err="1">
                <a:latin typeface="+mn-lt"/>
              </a:rPr>
              <a:t>DaCAS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63E33A-6098-609D-8644-913FEC9FF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42" y="2323107"/>
            <a:ext cx="10280196" cy="3867552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Wang Bin, Xiaomi Technology, </a:t>
            </a:r>
            <a:r>
              <a:rPr lang="de-DE" altLang="zh-CN" sz="1600" dirty="0">
                <a:cs typeface="Arial" pitchFamily="34" charset="0"/>
                <a:hlinkClick r:id="rId2"/>
              </a:rPr>
              <a:t>wangbin23@xiaomi.com</a:t>
            </a:r>
            <a:r>
              <a:rPr lang="de-DE" altLang="zh-CN" sz="1600" dirty="0">
                <a:cs typeface="Arial" pitchFamily="34" charset="0"/>
              </a:rPr>
              <a:t> 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There were two telcos (31</a:t>
            </a:r>
            <a:r>
              <a:rPr lang="en-US" altLang="zh-CN" sz="1400" baseline="30000" dirty="0">
                <a:cs typeface="Arial" pitchFamily="34" charset="0"/>
              </a:rPr>
              <a:t>st</a:t>
            </a:r>
            <a:r>
              <a:rPr lang="en-US" altLang="zh-CN" sz="1400" dirty="0">
                <a:cs typeface="Arial" pitchFamily="34" charset="0"/>
              </a:rPr>
              <a:t>  March&amp;28</a:t>
            </a:r>
            <a:r>
              <a:rPr lang="en-US" altLang="zh-CN" sz="1400" baseline="30000" dirty="0">
                <a:cs typeface="Arial" pitchFamily="34" charset="0"/>
              </a:rPr>
              <a:t>th</a:t>
            </a:r>
            <a:r>
              <a:rPr lang="en-US" altLang="zh-CN" sz="1400" dirty="0">
                <a:cs typeface="Arial" pitchFamily="34" charset="0"/>
              </a:rPr>
              <a:t> April).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 description of the target devices  and the templates were updated, XR device was agreed to be a target device.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Deliverable package was discussed.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To make new templates, to make permanent documents, to progress the descriptions of the target devices.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Target devices: 822,967 ;Database for target devices: 821,823,947;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License:852; Draft TS26.533:853,935; Template: 856; Requirements: 936,948;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Deliverables</a:t>
            </a:r>
            <a:r>
              <a:rPr lang="zh-CN" altLang="en-US" sz="1400" dirty="0">
                <a:cs typeface="Arial" pitchFamily="34" charset="0"/>
              </a:rPr>
              <a:t>：</a:t>
            </a:r>
            <a:r>
              <a:rPr lang="en-US" altLang="zh-CN" sz="1400" dirty="0">
                <a:cs typeface="Arial" pitchFamily="34" charset="0"/>
              </a:rPr>
              <a:t>963</a:t>
            </a:r>
            <a:r>
              <a:rPr lang="zh-CN" altLang="en-US" sz="1400" dirty="0">
                <a:cs typeface="Arial" pitchFamily="34" charset="0"/>
              </a:rPr>
              <a:t>；</a:t>
            </a:r>
            <a:r>
              <a:rPr lang="en-US" altLang="zh-CN" sz="1400" dirty="0">
                <a:cs typeface="Arial" pitchFamily="34" charset="0"/>
              </a:rPr>
              <a:t>Test method &amp; Evaluation: 957,962.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To make progress based on the upper contributions, e.g. refinements of the target devices related things, first TS version</a:t>
            </a:r>
            <a:br>
              <a:rPr lang="en-US" altLang="zh-CN" sz="1400" dirty="0">
                <a:cs typeface="Arial" pitchFamily="34" charset="0"/>
              </a:rPr>
            </a:b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E036D64-1FFB-AA15-413C-D76CD9AB72B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1060022</a:t>
                      </a:r>
                      <a:endParaRPr lang="en-US" sz="1100" b="1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Diverse audio Capturing System for UEs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 err="1">
                          <a:latin typeface="+mn-lt"/>
                        </a:rPr>
                        <a:t>DaCAS</a:t>
                      </a:r>
                      <a:endParaRPr lang="en-US" sz="1100" b="0" dirty="0"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SP-241673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49807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793DD-5B3E-E748-BCDB-751778571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6FAECD-D8C9-1485-A8BD-5CE4EA7ED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sz="3200" b="0" dirty="0">
                <a:latin typeface="+mn-lt"/>
              </a:rPr>
              <a:t>5G Real-time Transport Protocol Configurations, </a:t>
            </a:r>
            <a:br>
              <a:rPr lang="en-US" sz="3200" b="0" dirty="0">
                <a:latin typeface="+mn-lt"/>
              </a:rPr>
            </a:br>
            <a:r>
              <a:rPr lang="en-US" sz="3200" b="0" dirty="0">
                <a:latin typeface="+mn-lt"/>
              </a:rPr>
              <a:t>Phase 2 </a:t>
            </a:r>
            <a:r>
              <a:rPr lang="en-US" sz="3200" dirty="0"/>
              <a:t>(</a:t>
            </a:r>
            <a:r>
              <a:rPr lang="en-US" sz="3200" b="0" dirty="0">
                <a:latin typeface="+mn-lt"/>
              </a:rPr>
              <a:t>5G_RTP_Ph2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B410940-9ADC-8DF3-A099-0D789CB7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158423"/>
            <a:ext cx="11068050" cy="3566950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Igor Curcio, Nokia Corporation, </a:t>
            </a:r>
            <a:r>
              <a:rPr lang="en-US" altLang="zh-CN" sz="1600" dirty="0">
                <a:cs typeface="Arial" pitchFamily="34" charset="0"/>
                <a:hlinkClick r:id="rId2"/>
              </a:rPr>
              <a:t>igor.curcio@nokia.com</a:t>
            </a:r>
            <a:r>
              <a:rPr lang="en-US" altLang="zh-CN" sz="16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Enhancements to RTC Dynamic Policy API for N6-unmarked PDUs -&gt; endorsed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Exploitation of new QoS handling support by the RTC System -&gt; agreed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Prototype all </a:t>
            </a:r>
            <a:r>
              <a:rPr lang="en-US" altLang="zh-CN" sz="1400" dirty="0" err="1">
                <a:cs typeface="Arial" pitchFamily="34" charset="0"/>
              </a:rPr>
              <a:t>OpenAPI</a:t>
            </a:r>
            <a:r>
              <a:rPr lang="en-US" altLang="zh-CN" sz="1400" dirty="0">
                <a:cs typeface="Arial" pitchFamily="34" charset="0"/>
              </a:rPr>
              <a:t> YAML code changes to TS 26.113 and TS 26.510 on 3GPP Forge to demonstrate error-free syntax as a condition of agreement.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Agree on the endorsed documents.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Discuss and agree on the following topics: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Exploitation of new QoS handling support by the RTC System (continuation of discussion), PDU Set size correction, per-QoS-flow uplink bit rate control, Dynamic traffic characteristics, Time to the next burst, Dynamic policy API, Data burst size indication, Expedited Transfer Indication.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445CFD-527B-AA14-664C-FA687154DA1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1060021</a:t>
                      </a:r>
                      <a:endParaRPr lang="en-US" sz="1100" b="1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5G Real-time Transport Protocol Configurations,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5G_RTP_Ph2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SP-241672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35%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22340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100348</TotalTime>
  <Words>3412</Words>
  <Application>Microsoft Office PowerPoint</Application>
  <PresentationFormat>Widescreen</PresentationFormat>
  <Paragraphs>604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宋体</vt:lpstr>
      <vt:lpstr>Aptos</vt:lpstr>
      <vt:lpstr>Arial</vt:lpstr>
      <vt:lpstr>Arial </vt:lpstr>
      <vt:lpstr>Calibri</vt:lpstr>
      <vt:lpstr>Times New Roman</vt:lpstr>
      <vt:lpstr>Office Theme</vt:lpstr>
      <vt:lpstr>    SA4 Work and Study Items Status at the start of SA4#132    </vt:lpstr>
      <vt:lpstr>Outline</vt:lpstr>
      <vt:lpstr>Overview of work progress  Rel-19 Work Items – after SA#107 (SA4#131)</vt:lpstr>
      <vt:lpstr>Video Operating Points - Harmonization and Stereo MV-HEVC (VOPS)</vt:lpstr>
      <vt:lpstr>Split Rendering over IMS (SR_IMS)</vt:lpstr>
      <vt:lpstr>EVS Codec Extension for Immersive Voice and Audio Services, Phase 2 (IVAS_Codec_Ph2)</vt:lpstr>
      <vt:lpstr>Terminal Audio quality performance and Test methods for Immersive Audio Services, Phase 2 (ATIAS_Ph2)</vt:lpstr>
      <vt:lpstr>Diverse audio Capturing System for UEs  (DaCAS)</vt:lpstr>
      <vt:lpstr>5G Real-time Transport Protocol Configurations,  Phase 2 (5G_RTP_Ph2)</vt:lpstr>
      <vt:lpstr>Avatar Communications in AR Calls  (AvCall-MED)</vt:lpstr>
      <vt:lpstr>Stage 3 for Advanced Media Delivery  (AMD_PRO-MED)</vt:lpstr>
      <vt:lpstr>Overview of work progress  Study Items – after SA#107 (SA4#131) </vt:lpstr>
      <vt:lpstr>Feasibility Study on Artificial Intelligence (AI) and Machine Learning (ML) for Media (FS_AI4Media)</vt:lpstr>
      <vt:lpstr>Study on Media Messaging (FS_MeMe)</vt:lpstr>
      <vt:lpstr>Study on Beyond 2D Video  (FS_Beyond2D)</vt:lpstr>
      <vt:lpstr>Study on Audio Codec APIs  (FS_ACAPI)</vt:lpstr>
      <vt:lpstr>Study on Spatial Computing for AR Services  (FS_ARSpatial)</vt:lpstr>
      <vt:lpstr>Study on immersive Real-Time Communication for WebRTC, Phase 2 (FS_iRTCW_Ph2)</vt:lpstr>
      <vt:lpstr>Study on Ultra Low Bitrate Speech Codec  (FS_ULBC)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3074</cp:revision>
  <cp:lastPrinted>2016-09-13T11:31:59Z</cp:lastPrinted>
  <dcterms:created xsi:type="dcterms:W3CDTF">2008-08-30T09:32:10Z</dcterms:created>
  <dcterms:modified xsi:type="dcterms:W3CDTF">2025-05-18T21:19:27Z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