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4"/>
  </p:sldMasterIdLst>
  <p:notesMasterIdLst>
    <p:notesMasterId r:id="rId12"/>
  </p:notesMasterIdLst>
  <p:handoutMasterIdLst>
    <p:handoutMasterId r:id="rId13"/>
  </p:handoutMasterIdLst>
  <p:sldIdLst>
    <p:sldId id="754" r:id="rId5"/>
    <p:sldId id="666" r:id="rId6"/>
    <p:sldId id="965" r:id="rId7"/>
    <p:sldId id="958" r:id="rId8"/>
    <p:sldId id="1160" r:id="rId9"/>
    <p:sldId id="957" r:id="rId10"/>
    <p:sldId id="1161" r:id="rId11"/>
  </p:sldIdLst>
  <p:sldSz cx="12192000" cy="6858000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5050"/>
    <a:srgbClr val="FF0000"/>
    <a:srgbClr val="FF0066"/>
    <a:srgbClr val="0000CC"/>
    <a:srgbClr val="008000"/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239" autoAdjust="0"/>
    <p:restoredTop sz="96301" autoAdjust="0"/>
  </p:normalViewPr>
  <p:slideViewPr>
    <p:cSldViewPr>
      <p:cViewPr varScale="1">
        <p:scale>
          <a:sx n="121" d="100"/>
          <a:sy n="121" d="100"/>
        </p:scale>
        <p:origin x="168" y="2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942E0C60-F9EA-43EE-8DE2-0069E347D9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BAFFB7-EAC8-4BFD-844A-63E679AEBDF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noProof="1"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BCF5B17-4830-4C7F-A8AA-211C005C151D}" type="datetimeFigureOut">
              <a:rPr lang="en-GB" altLang="zh-CN"/>
              <a:pPr>
                <a:defRPr/>
              </a:pPr>
              <a:t>21/02/2025</a:t>
            </a:fld>
            <a:endParaRPr lang="en-GB" altLang="zh-CN">
              <a:ea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A80DDDF-ABAD-4202-88D5-F328094A148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A1673CF-3DE0-4EA5-876F-780C3086875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EC3C98-4E01-4AB0-BB4A-862D8801696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38475738-28F4-43DE-8467-9B98F9AAFD9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B6E9B060-7C74-4DAD-B7D7-1777394F510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15FE2DAD-211B-455D-83F4-6E967B6DBA2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e l'image des diapositives 1">
            <a:extLst>
              <a:ext uri="{FF2B5EF4-FFF2-40B4-BE49-F238E27FC236}">
                <a16:creationId xmlns:a16="http://schemas.microsoft.com/office/drawing/2014/main" id="{CFCAC7EB-17FE-4881-8008-5E4432EFBCD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123" name="Espace réservé des commentaires 2">
            <a:extLst>
              <a:ext uri="{FF2B5EF4-FFF2-40B4-BE49-F238E27FC236}">
                <a16:creationId xmlns:a16="http://schemas.microsoft.com/office/drawing/2014/main" id="{9AD38E5C-9BD7-4E56-8462-50813BF0C68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AC1213FA-1ED6-4A83-84AF-14BED565469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02F7A7CB-CF14-4274-8BA5-E7AB7676A44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3FB3270-CDFF-4B62-A2F4-0FA4F57E7B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7DB6F-BF50-4CD8-B25B-FEBCEB2F971B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899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E51BFC-52D4-4126-8015-AA3B975F13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27AA3-4867-4680-BDF1-A24CE4C0227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534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B60004-3519-4CA0-AE86-CF1C09B588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0A104-DF17-4451-B9DB-7A55F82D954C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8082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202CA36-3532-4CFE-A72B-AA53F62F1A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9FD42-5907-4F80-B10A-571E096BB1E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3321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4FB9DA2-4089-410C-B3A8-187DB10B1F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1CA7C-700C-479C-A594-2F0245A5E011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4871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1868B9B-B0F3-4B34-A5C2-891061D12A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B4A84-F39C-4D7E-B781-F8C17DC5065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296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9BAD160-7E56-49D9-8B0E-7EC8D93F49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7B4CF-D590-4433-8B48-114BF651C866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8479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0889DB9-9EC0-4329-A4DA-70C1A08111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499AA-EA98-4C8D-A559-A1CB0F23559B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3379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A89DF56-80FE-48C4-A42B-791A891126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165A9-4C75-408F-8EE7-B5199D1273F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7259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8804DCC-B882-4E47-B45B-97450985E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ACFB4-4B69-4B53-958D-89BE21435D4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8077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04B136-00DF-46DC-A11C-698F07F51A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0786A-52DE-4DD9-8133-B1E0068B13A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03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>
            <a:extLst>
              <a:ext uri="{FF2B5EF4-FFF2-40B4-BE49-F238E27FC236}">
                <a16:creationId xmlns:a16="http://schemas.microsoft.com/office/drawing/2014/main" id="{9B2A11FC-0674-4233-9DCC-353A16051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>
            <a:extLst>
              <a:ext uri="{FF2B5EF4-FFF2-40B4-BE49-F238E27FC236}">
                <a16:creationId xmlns:a16="http://schemas.microsoft.com/office/drawing/2014/main" id="{A8585C2E-2876-4080-9EB1-285260961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0CDEDABD-D204-40FC-9582-9D34912674D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DAD5B909-739B-434B-9F72-60F205E0882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 Click to edit Master text styles</a:t>
            </a:r>
          </a:p>
          <a:p>
            <a:pPr lvl="1"/>
            <a:r>
              <a:rPr lang="en-US" altLang="fr-FR" dirty="0"/>
              <a:t>Second level</a:t>
            </a:r>
          </a:p>
          <a:p>
            <a:pPr lvl="2"/>
            <a:r>
              <a:rPr lang="en-US" altLang="fr-FR" dirty="0"/>
              <a:t>Third level</a:t>
            </a:r>
          </a:p>
          <a:p>
            <a:pPr lvl="3"/>
            <a:r>
              <a:rPr lang="en-US" altLang="fr-FR" dirty="0"/>
              <a:t>Fourth level</a:t>
            </a:r>
          </a:p>
          <a:p>
            <a:pPr lvl="4"/>
            <a:r>
              <a:rPr lang="en-US" altLang="fr-FR" dirty="0"/>
              <a:t>Fifth level</a:t>
            </a:r>
            <a:endParaRPr lang="en-GB" altLang="ja-JP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9F3F9E8-EBE4-468B-A77E-7AB251B37C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61B6BEC-28D2-48A5-AD3F-23318C8A768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E33A9B9D-81DA-4A21-BABB-795C1402F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2025 Release 20 planning</a:t>
            </a:r>
          </a:p>
        </p:txBody>
      </p:sp>
      <p:sp>
        <p:nvSpPr>
          <p:cNvPr id="1032" name="Slide Number Placeholder 4">
            <a:extLst>
              <a:ext uri="{FF2B5EF4-FFF2-40B4-BE49-F238E27FC236}">
                <a16:creationId xmlns:a16="http://schemas.microsoft.com/office/drawing/2014/main" id="{3FAEDB9B-7683-4BFD-B231-15024374133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7484CD1A-04A9-4656-8FDB-99D4EE54E01C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1033" name="Picture 6">
            <a:extLst>
              <a:ext uri="{FF2B5EF4-FFF2-40B4-BE49-F238E27FC236}">
                <a16:creationId xmlns:a16="http://schemas.microsoft.com/office/drawing/2014/main" id="{B39ED557-D1BF-42C2-A242-F6F298E29A7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050" y="112713"/>
            <a:ext cx="1493838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F0A0BED3-FDF3-4EB3-93D9-119751D0A0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714624"/>
            <a:ext cx="7772400" cy="2304256"/>
          </a:xfrm>
        </p:spPr>
        <p:txBody>
          <a:bodyPr/>
          <a:lstStyle/>
          <a:p>
            <a:r>
              <a:rPr lang="en-US" altLang="fr-FR" sz="4800" dirty="0"/>
              <a:t>Guidelines for </a:t>
            </a:r>
            <a:br>
              <a:rPr lang="en-US" altLang="fr-FR" sz="4800" dirty="0"/>
            </a:br>
            <a:r>
              <a:rPr lang="en-US" altLang="fr-FR" sz="4800" dirty="0"/>
              <a:t>3GPP SA4 </a:t>
            </a:r>
            <a:br>
              <a:rPr lang="en-US" altLang="fr-FR" sz="4800" dirty="0"/>
            </a:br>
            <a:r>
              <a:rPr lang="en-US" altLang="fr-FR" sz="4800" dirty="0"/>
              <a:t>planning of Release 20 </a:t>
            </a:r>
            <a:br>
              <a:rPr lang="en-US" altLang="fr-FR" sz="4800" dirty="0"/>
            </a:br>
            <a:r>
              <a:rPr lang="en-US" altLang="fr-FR" sz="4800" dirty="0"/>
              <a:t>5G Advanced and 6G</a:t>
            </a:r>
            <a:endParaRPr lang="en-GB" altLang="fr-FR" sz="4800" dirty="0"/>
          </a:p>
        </p:txBody>
      </p:sp>
      <p:sp>
        <p:nvSpPr>
          <p:cNvPr id="4099" name="Sous-titre 2">
            <a:extLst>
              <a:ext uri="{FF2B5EF4-FFF2-40B4-BE49-F238E27FC236}">
                <a16:creationId xmlns:a16="http://schemas.microsoft.com/office/drawing/2014/main" id="{E2B8BF52-CCCC-4ED5-B54E-236442570AB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895600" y="4509120"/>
            <a:ext cx="6400800" cy="1512268"/>
          </a:xfrm>
        </p:spPr>
        <p:txBody>
          <a:bodyPr/>
          <a:lstStyle/>
          <a:p>
            <a:r>
              <a:rPr lang="en-US" altLang="ja-JP" sz="1800" dirty="0">
                <a:ea typeface="ＭＳ Ｐゴシック" panose="020B0600070205080204" pitchFamily="34" charset="-128"/>
              </a:rPr>
              <a:t>Gilles Teniou</a:t>
            </a:r>
          </a:p>
          <a:p>
            <a:r>
              <a:rPr lang="en-US" altLang="ja-JP" sz="1800" dirty="0">
                <a:ea typeface="ＭＳ Ｐゴシック" panose="020B0600070205080204" pitchFamily="34" charset="-128"/>
              </a:rPr>
              <a:t>3GPP SA WG4 Vice-</a:t>
            </a:r>
            <a:r>
              <a:rPr lang="fr-FR" altLang="ja-JP" sz="1800" dirty="0">
                <a:ea typeface="ＭＳ Ｐゴシック" panose="020B0600070205080204" pitchFamily="34" charset="-128"/>
              </a:rPr>
              <a:t>Chair</a:t>
            </a:r>
            <a:endParaRPr lang="en-US" altLang="ja-JP" sz="1800" dirty="0">
              <a:ea typeface="ＭＳ Ｐゴシック" panose="020B0600070205080204" pitchFamily="34" charset="-128"/>
            </a:endParaRPr>
          </a:p>
        </p:txBody>
      </p:sp>
      <p:sp>
        <p:nvSpPr>
          <p:cNvPr id="4100" name="Espace réservé du numéro de diapositive 3">
            <a:extLst>
              <a:ext uri="{FF2B5EF4-FFF2-40B4-BE49-F238E27FC236}">
                <a16:creationId xmlns:a16="http://schemas.microsoft.com/office/drawing/2014/main" id="{FC551E2E-3264-44FC-96EE-2E810E43DA7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9735A3-A95B-4793-8FE8-545B96E3A1BA}" type="slidenum">
              <a:rPr lang="en-GB" altLang="fr-FR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GB" altLang="fr-FR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101" name="Rectangle 11">
            <a:extLst>
              <a:ext uri="{FF2B5EF4-FFF2-40B4-BE49-F238E27FC236}">
                <a16:creationId xmlns:a16="http://schemas.microsoft.com/office/drawing/2014/main" id="{4AF3888A-B95B-427A-9E4E-8839B5860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24" y="317500"/>
            <a:ext cx="4866656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fr-FR" sz="2000" dirty="0"/>
              <a:t>3GPP TSG SA4#131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fr-FR" sz="2000" dirty="0"/>
              <a:t>Geneva, Switzerland, 17-21 February 2025</a:t>
            </a:r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1338C2B1-EB75-4755-B36A-75B10A01D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28250" y="1295400"/>
            <a:ext cx="19177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sv-SE" altLang="fr-FR" sz="2000" b="1" dirty="0"/>
              <a:t>S4-250406</a:t>
            </a:r>
            <a:endParaRPr lang="en-GB" altLang="fr-FR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3">
            <a:extLst>
              <a:ext uri="{FF2B5EF4-FFF2-40B4-BE49-F238E27FC236}">
                <a16:creationId xmlns:a16="http://schemas.microsoft.com/office/drawing/2014/main" id="{B1EDFDF5-9D13-4F60-9C8F-A6F37874CFB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458913"/>
            <a:ext cx="11304588" cy="4994275"/>
          </a:xfrm>
        </p:spPr>
        <p:txBody>
          <a:bodyPr/>
          <a:lstStyle/>
          <a:p>
            <a:r>
              <a:rPr lang="en-US" altLang="en-US" sz="3600" dirty="0">
                <a:solidFill>
                  <a:srgbClr val="FF0000"/>
                </a:solidFill>
              </a:rPr>
              <a:t> 3GPP Release 19 </a:t>
            </a:r>
            <a:r>
              <a:rPr lang="en-US" altLang="en-US" sz="3600" dirty="0"/>
              <a:t>is to be finalized in September 2025.</a:t>
            </a:r>
          </a:p>
          <a:p>
            <a:r>
              <a:rPr lang="en-US" altLang="en-US" sz="3600" dirty="0"/>
              <a:t> </a:t>
            </a:r>
            <a:r>
              <a:rPr lang="en-US" altLang="en-US" sz="3600" dirty="0">
                <a:solidFill>
                  <a:srgbClr val="FF0000"/>
                </a:solidFill>
              </a:rPr>
              <a:t>3GPP Release 20 </a:t>
            </a:r>
            <a:r>
              <a:rPr lang="en-US" altLang="en-US" sz="3600" dirty="0"/>
              <a:t>will be two-fold:</a:t>
            </a:r>
          </a:p>
          <a:p>
            <a:pPr lvl="1"/>
            <a:r>
              <a:rPr lang="en-US" altLang="en-US" sz="3200" dirty="0"/>
              <a:t>5G Advanced studies and normative work. </a:t>
            </a:r>
          </a:p>
          <a:p>
            <a:pPr lvl="1"/>
            <a:r>
              <a:rPr lang="en-US" altLang="en-US" sz="3200" dirty="0"/>
              <a:t>6G Studies.</a:t>
            </a:r>
          </a:p>
        </p:txBody>
      </p:sp>
      <p:sp>
        <p:nvSpPr>
          <p:cNvPr id="6147" name="Title 1">
            <a:extLst>
              <a:ext uri="{FF2B5EF4-FFF2-40B4-BE49-F238E27FC236}">
                <a16:creationId xmlns:a16="http://schemas.microsoft.com/office/drawing/2014/main" id="{51F90A29-F816-48C1-8150-18A94655AD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74938" y="257175"/>
            <a:ext cx="6834187" cy="1143000"/>
          </a:xfrm>
        </p:spPr>
        <p:txBody>
          <a:bodyPr/>
          <a:lstStyle/>
          <a:p>
            <a:r>
              <a:rPr lang="en-US" altLang="fr-FR" dirty="0"/>
              <a:t>Context</a:t>
            </a: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F7523EDE-D5F8-425B-9FF0-53C2C54E9C6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0D1CAC-CF3D-4378-816E-9A9658586EE8}" type="slidenum">
              <a:rPr lang="en-GB" altLang="fr-FR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GB" altLang="fr-FR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1">
            <a:extLst>
              <a:ext uri="{FF2B5EF4-FFF2-40B4-BE49-F238E27FC236}">
                <a16:creationId xmlns:a16="http://schemas.microsoft.com/office/drawing/2014/main" id="{E3B29129-ABDC-4643-978E-6E6785EB5F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1600201"/>
            <a:ext cx="10972800" cy="4421088"/>
          </a:xfrm>
        </p:spPr>
        <p:txBody>
          <a:bodyPr>
            <a:normAutofit fontScale="92500"/>
          </a:bodyPr>
          <a:lstStyle/>
          <a:p>
            <a:r>
              <a:rPr lang="en-US" altLang="en-US" sz="3600" dirty="0"/>
              <a:t> It is anticipated that 5G Advanced topics may be proposed as a follow-up of Release19 activities or as a request to implement stage 3 from other 3GPP WGs (or any new topic).</a:t>
            </a:r>
          </a:p>
          <a:p>
            <a:r>
              <a:rPr lang="en-US" altLang="en-US" sz="3600" dirty="0"/>
              <a:t> There is a wish to not only initiate 6G studies but also to build up a global vision on what 6G means in terms of media experience.</a:t>
            </a:r>
          </a:p>
          <a:p>
            <a:r>
              <a:rPr lang="en-US" altLang="en-US" sz="3600" dirty="0"/>
              <a:t> On the requested work split from SA, it is foreseen to start Release 20 with 75% of 5GA and 25% of 6G.</a:t>
            </a:r>
          </a:p>
          <a:p>
            <a:pPr lvl="1"/>
            <a:endParaRPr lang="en-US" altLang="en-US" sz="1800" dirty="0"/>
          </a:p>
        </p:txBody>
      </p:sp>
      <p:sp>
        <p:nvSpPr>
          <p:cNvPr id="11267" name="Title 2">
            <a:extLst>
              <a:ext uri="{FF2B5EF4-FFF2-40B4-BE49-F238E27FC236}">
                <a16:creationId xmlns:a16="http://schemas.microsoft.com/office/drawing/2014/main" id="{9B6A1C38-245B-48C0-8DBF-9BB55AD57C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From the dedicated offline session this week</a:t>
            </a:r>
          </a:p>
        </p:txBody>
      </p:sp>
      <p:sp>
        <p:nvSpPr>
          <p:cNvPr id="11268" name="Slide Number Placeholder 1">
            <a:extLst>
              <a:ext uri="{FF2B5EF4-FFF2-40B4-BE49-F238E27FC236}">
                <a16:creationId xmlns:a16="http://schemas.microsoft.com/office/drawing/2014/main" id="{335CF7FD-A30D-43A7-B63D-FA3A973D565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34F00BB-984D-44BE-997C-EE07E686152A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F4253A5D-BF9A-4B4D-8A2C-E4405395E188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fr-FR" dirty="0"/>
              <a:t> It is proposed to organize dedicated SA4 WG </a:t>
            </a:r>
            <a:r>
              <a:rPr lang="en-US" altLang="fr-FR" dirty="0" err="1"/>
              <a:t>Ad’hoc</a:t>
            </a:r>
            <a:r>
              <a:rPr lang="en-US" altLang="fr-FR" dirty="0"/>
              <a:t> calls between SA4 meetings to </a:t>
            </a:r>
            <a:r>
              <a:rPr lang="en-US" altLang="fr-FR" b="1" dirty="0"/>
              <a:t>review/agree Release 20 </a:t>
            </a:r>
            <a:r>
              <a:rPr lang="en-US" altLang="fr-FR" dirty="0"/>
              <a:t>study and work item proposals.</a:t>
            </a:r>
            <a:endParaRPr lang="en-US" altLang="fr-FR" sz="1200" dirty="0"/>
          </a:p>
          <a:p>
            <a:pPr lvl="1"/>
            <a:r>
              <a:rPr lang="en-US" altLang="fr-FR" dirty="0"/>
              <a:t>SA4 WG </a:t>
            </a:r>
            <a:r>
              <a:rPr lang="en-US" altLang="fr-FR" dirty="0" err="1"/>
              <a:t>Ad’hoc</a:t>
            </a:r>
            <a:r>
              <a:rPr lang="en-US" altLang="fr-FR" dirty="0"/>
              <a:t> group calls will have decision power. </a:t>
            </a:r>
          </a:p>
          <a:p>
            <a:pPr lvl="1"/>
            <a:r>
              <a:rPr lang="en-US" altLang="fr-FR" dirty="0"/>
              <a:t>SID and WID are expected to be submitted with a companion document including:</a:t>
            </a:r>
          </a:p>
          <a:p>
            <a:pPr lvl="2"/>
            <a:r>
              <a:rPr lang="en-US" altLang="fr-FR" dirty="0"/>
              <a:t>draft work plan</a:t>
            </a:r>
          </a:p>
          <a:p>
            <a:pPr lvl="2"/>
            <a:r>
              <a:rPr lang="en-US" altLang="fr-FR" dirty="0"/>
              <a:t>Indication of any normative expectation as a follow up.</a:t>
            </a:r>
          </a:p>
          <a:p>
            <a:pPr lvl="2"/>
            <a:r>
              <a:rPr lang="en-US" altLang="fr-FR" dirty="0"/>
              <a:t>Plans for usage of software and evaluation tools…</a:t>
            </a:r>
          </a:p>
          <a:p>
            <a:r>
              <a:rPr lang="en-US" altLang="fr-FR" dirty="0"/>
              <a:t> Only SA4 meetings #132 in May and #134 in November will have a dedicated agenda item on Release new work/studies (SA4#133 will be focused on Rel19 completion).</a:t>
            </a:r>
          </a:p>
          <a:p>
            <a:r>
              <a:rPr lang="en-US" altLang="fr-FR" dirty="0"/>
              <a:t> Beyond the already agreed new activities at this meeting, it is expected to provide SA with a first package of topics in September and a second package in December (eventually a third one in 2026).</a:t>
            </a:r>
          </a:p>
        </p:txBody>
      </p:sp>
      <p:sp>
        <p:nvSpPr>
          <p:cNvPr id="15363" name="Title 2">
            <a:extLst>
              <a:ext uri="{FF2B5EF4-FFF2-40B4-BE49-F238E27FC236}">
                <a16:creationId xmlns:a16="http://schemas.microsoft.com/office/drawing/2014/main" id="{ECEA6478-72C1-4EAB-B0F0-205D19187C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Proposed next steps on the 3GPP SA4 Release 20 planning in 2025</a:t>
            </a: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E60F5335-A742-4976-B831-E7056B1A7E5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E6F9D2-43F0-41DF-8AED-7F49F1FF9D56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D1306-C2F6-2D0E-4D42-43577D7BA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3C340010-6AAF-C8AB-86EF-3BD12C0B01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352" y="1600200"/>
            <a:ext cx="11642898" cy="4525963"/>
          </a:xfrm>
        </p:spPr>
        <p:txBody>
          <a:bodyPr>
            <a:normAutofit fontScale="92500" lnSpcReduction="20000"/>
          </a:bodyPr>
          <a:lstStyle/>
          <a:p>
            <a:r>
              <a:rPr lang="en-US" altLang="fr-FR" dirty="0"/>
              <a:t> Proposal:</a:t>
            </a:r>
          </a:p>
          <a:p>
            <a:pPr lvl="1"/>
            <a:r>
              <a:rPr lang="en-US" altLang="fr-FR" dirty="0"/>
              <a:t>Agree on a template companion document for Rel20 proposals during </a:t>
            </a:r>
            <a:r>
              <a:rPr lang="en-US" altLang="fr-FR" dirty="0">
                <a:solidFill>
                  <a:srgbClr val="FF0000"/>
                </a:solidFill>
              </a:rPr>
              <a:t>SA4#131-bis-e</a:t>
            </a:r>
          </a:p>
          <a:p>
            <a:pPr lvl="1"/>
            <a:r>
              <a:rPr lang="en-US" altLang="fr-FR" dirty="0"/>
              <a:t>Add an </a:t>
            </a:r>
            <a:r>
              <a:rPr lang="en-US" altLang="fr-FR" dirty="0">
                <a:solidFill>
                  <a:srgbClr val="FF0000"/>
                </a:solidFill>
              </a:rPr>
              <a:t>agenda item </a:t>
            </a:r>
            <a:r>
              <a:rPr lang="en-US" altLang="fr-FR" dirty="0"/>
              <a:t>on new work/studies for </a:t>
            </a:r>
            <a:r>
              <a:rPr lang="en-US" altLang="fr-FR" dirty="0">
                <a:solidFill>
                  <a:srgbClr val="FF0000"/>
                </a:solidFill>
              </a:rPr>
              <a:t>SA4#132 </a:t>
            </a:r>
            <a:r>
              <a:rPr lang="en-US" altLang="fr-FR" dirty="0"/>
              <a:t>in </a:t>
            </a:r>
            <a:r>
              <a:rPr lang="en-US" altLang="fr-FR" dirty="0">
                <a:highlight>
                  <a:srgbClr val="FFFF00"/>
                </a:highlight>
              </a:rPr>
              <a:t>May</a:t>
            </a:r>
          </a:p>
          <a:p>
            <a:pPr lvl="2"/>
            <a:r>
              <a:rPr lang="en-US" altLang="fr-FR" dirty="0"/>
              <a:t>Validate the agreed study/work items, considering the SA4 workload.</a:t>
            </a:r>
          </a:p>
          <a:p>
            <a:pPr lvl="1"/>
            <a:r>
              <a:rPr lang="en-US" altLang="fr-FR" dirty="0"/>
              <a:t>Agree on </a:t>
            </a:r>
            <a:r>
              <a:rPr lang="en-US" altLang="fr-FR" dirty="0">
                <a:solidFill>
                  <a:srgbClr val="FF0000"/>
                </a:solidFill>
              </a:rPr>
              <a:t>2 telco dates </a:t>
            </a:r>
            <a:r>
              <a:rPr lang="en-US" altLang="fr-FR" dirty="0"/>
              <a:t>in </a:t>
            </a:r>
            <a:r>
              <a:rPr lang="en-US" altLang="fr-FR" dirty="0">
                <a:highlight>
                  <a:srgbClr val="FFFF00"/>
                </a:highlight>
              </a:rPr>
              <a:t>June/July </a:t>
            </a:r>
            <a:r>
              <a:rPr lang="en-US" altLang="fr-FR" dirty="0"/>
              <a:t>for reviewing 5GA/FS_6G topics</a:t>
            </a:r>
          </a:p>
          <a:p>
            <a:pPr lvl="2"/>
            <a:r>
              <a:rPr lang="en-US" altLang="fr-FR" dirty="0"/>
              <a:t>Review and agree new study/work proposals, considering the SA4 workload.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fr-FR" b="1" u="sng" dirty="0"/>
              <a:t>Send a </a:t>
            </a:r>
            <a:r>
              <a:rPr lang="en-US" altLang="fr-FR" b="1" u="sng" dirty="0">
                <a:solidFill>
                  <a:srgbClr val="FF0000"/>
                </a:solidFill>
              </a:rPr>
              <a:t>first package </a:t>
            </a:r>
            <a:r>
              <a:rPr lang="en-US" altLang="fr-FR" b="1" u="sng" dirty="0"/>
              <a:t>Release 20 activities to SA plenary in </a:t>
            </a:r>
            <a:r>
              <a:rPr lang="en-US" altLang="fr-FR" b="1" u="sng" dirty="0">
                <a:highlight>
                  <a:srgbClr val="FFFF00"/>
                </a:highlight>
              </a:rPr>
              <a:t>September</a:t>
            </a:r>
          </a:p>
          <a:p>
            <a:pPr lvl="1">
              <a:buFont typeface="Wingdings" pitchFamily="2" charset="2"/>
              <a:buChar char="Ø"/>
            </a:pPr>
            <a:endParaRPr lang="en-US" altLang="fr-FR" dirty="0">
              <a:highlight>
                <a:srgbClr val="FFFF00"/>
              </a:highlight>
            </a:endParaRPr>
          </a:p>
          <a:p>
            <a:pPr lvl="1"/>
            <a:r>
              <a:rPr lang="en-US" altLang="fr-FR" dirty="0"/>
              <a:t>Agree on </a:t>
            </a:r>
            <a:r>
              <a:rPr lang="en-US" altLang="fr-FR" dirty="0">
                <a:solidFill>
                  <a:srgbClr val="FF0000"/>
                </a:solidFill>
              </a:rPr>
              <a:t>2 other telco dates </a:t>
            </a:r>
            <a:r>
              <a:rPr lang="en-US" altLang="fr-FR" dirty="0"/>
              <a:t>in </a:t>
            </a:r>
            <a:r>
              <a:rPr lang="en-US" altLang="fr-FR" dirty="0">
                <a:highlight>
                  <a:srgbClr val="FFFF00"/>
                </a:highlight>
              </a:rPr>
              <a:t>October/November </a:t>
            </a:r>
            <a:r>
              <a:rPr lang="en-US" altLang="fr-FR" dirty="0"/>
              <a:t>for reviewing additional 5GA/FS_6G topics</a:t>
            </a:r>
          </a:p>
          <a:p>
            <a:pPr lvl="2"/>
            <a:r>
              <a:rPr lang="en-US" altLang="fr-FR" dirty="0"/>
              <a:t>Review and agree new study/work proposals, considering the SA4 workload.</a:t>
            </a:r>
          </a:p>
          <a:p>
            <a:pPr lvl="1"/>
            <a:r>
              <a:rPr lang="en-US" altLang="fr-FR" dirty="0"/>
              <a:t>Add an </a:t>
            </a:r>
            <a:r>
              <a:rPr lang="en-US" altLang="fr-FR" dirty="0">
                <a:solidFill>
                  <a:srgbClr val="FF0000"/>
                </a:solidFill>
              </a:rPr>
              <a:t>agenda item </a:t>
            </a:r>
            <a:r>
              <a:rPr lang="en-US" altLang="fr-FR" dirty="0"/>
              <a:t>on new work/studies for </a:t>
            </a:r>
            <a:r>
              <a:rPr lang="en-US" altLang="fr-FR" dirty="0">
                <a:solidFill>
                  <a:srgbClr val="FF0000"/>
                </a:solidFill>
              </a:rPr>
              <a:t>SA4#134 </a:t>
            </a:r>
            <a:r>
              <a:rPr lang="en-US" altLang="fr-FR" dirty="0"/>
              <a:t>in </a:t>
            </a:r>
            <a:r>
              <a:rPr lang="en-US" altLang="fr-FR" dirty="0">
                <a:highlight>
                  <a:srgbClr val="FFFF00"/>
                </a:highlight>
              </a:rPr>
              <a:t>November</a:t>
            </a:r>
          </a:p>
          <a:p>
            <a:pPr lvl="2"/>
            <a:r>
              <a:rPr lang="en-US" altLang="fr-FR" dirty="0"/>
              <a:t>Review and agree new study/work proposals, considering the SA4 workload.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fr-FR" b="1" u="sng" dirty="0"/>
              <a:t>Send a </a:t>
            </a:r>
            <a:r>
              <a:rPr lang="en-US" altLang="fr-FR" b="1" u="sng" dirty="0">
                <a:solidFill>
                  <a:srgbClr val="FF0000"/>
                </a:solidFill>
              </a:rPr>
              <a:t>second package </a:t>
            </a:r>
            <a:r>
              <a:rPr lang="en-US" altLang="fr-FR" b="1" u="sng" dirty="0"/>
              <a:t>Release 20 activities to SA plenary in </a:t>
            </a:r>
            <a:r>
              <a:rPr lang="en-US" altLang="fr-FR" b="1" u="sng" dirty="0">
                <a:highlight>
                  <a:srgbClr val="FFFF00"/>
                </a:highlight>
              </a:rPr>
              <a:t>December</a:t>
            </a:r>
          </a:p>
          <a:p>
            <a:pPr lvl="1"/>
            <a:endParaRPr lang="en-US" altLang="fr-FR" dirty="0"/>
          </a:p>
        </p:txBody>
      </p:sp>
      <p:sp>
        <p:nvSpPr>
          <p:cNvPr id="15363" name="Title 2">
            <a:extLst>
              <a:ext uri="{FF2B5EF4-FFF2-40B4-BE49-F238E27FC236}">
                <a16:creationId xmlns:a16="http://schemas.microsoft.com/office/drawing/2014/main" id="{0661ECC0-D232-5282-F6DD-AC4DB2952B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Proposed next steps on the Release 20 planning </a:t>
            </a:r>
            <a:br>
              <a:rPr lang="en-US" altLang="en-US" dirty="0"/>
            </a:br>
            <a:r>
              <a:rPr lang="en-US" altLang="en-US" dirty="0"/>
              <a:t>in SA4 in 2025</a:t>
            </a: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8206704A-3AB7-38B4-447D-506833C2ABB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E6F9D2-43F0-41DF-8AED-7F49F1FF9D56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7429983-C0A8-B6AC-50DD-D0C03F27597E}"/>
              </a:ext>
            </a:extLst>
          </p:cNvPr>
          <p:cNvSpPr txBox="1"/>
          <p:nvPr/>
        </p:nvSpPr>
        <p:spPr>
          <a:xfrm>
            <a:off x="1847528" y="5970965"/>
            <a:ext cx="52656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NOTE: A third package is expected in 2026, details TBD</a:t>
            </a:r>
          </a:p>
        </p:txBody>
      </p:sp>
    </p:spTree>
    <p:extLst>
      <p:ext uri="{BB962C8B-B14F-4D97-AF65-F5344CB8AC3E}">
        <p14:creationId xmlns:p14="http://schemas.microsoft.com/office/powerpoint/2010/main" val="1457068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1">
            <a:extLst>
              <a:ext uri="{FF2B5EF4-FFF2-40B4-BE49-F238E27FC236}">
                <a16:creationId xmlns:a16="http://schemas.microsoft.com/office/drawing/2014/main" id="{AC9D993A-7F68-4366-9315-34C3DFAEF2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Tx/>
              <a:buNone/>
            </a:pPr>
            <a:endParaRPr lang="en-US" altLang="en-US" sz="3200" dirty="0"/>
          </a:p>
          <a:p>
            <a:pPr marL="0" indent="0" algn="ctr">
              <a:buFontTx/>
              <a:buNone/>
            </a:pPr>
            <a:endParaRPr lang="en-US" altLang="en-US" sz="3200" dirty="0"/>
          </a:p>
          <a:p>
            <a:pPr marL="0" indent="0" algn="ctr">
              <a:buFontTx/>
              <a:buNone/>
            </a:pPr>
            <a:r>
              <a:rPr lang="en-US" altLang="en-US" sz="4400" dirty="0"/>
              <a:t>Thank you!</a:t>
            </a:r>
          </a:p>
        </p:txBody>
      </p:sp>
      <p:sp>
        <p:nvSpPr>
          <p:cNvPr id="18435" name="Slide Number Placeholder 2">
            <a:extLst>
              <a:ext uri="{FF2B5EF4-FFF2-40B4-BE49-F238E27FC236}">
                <a16:creationId xmlns:a16="http://schemas.microsoft.com/office/drawing/2014/main" id="{12D0E61D-4DD7-42E2-A935-B2C6C6875C3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875D844-5097-4A8A-85EC-17B3002B8F60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Image 2" descr="Une image contenant personne, doigt, ongle, pouce&#10;&#10;Le contenu généré par l’IA peut être incorrect.">
            <a:extLst>
              <a:ext uri="{FF2B5EF4-FFF2-40B4-BE49-F238E27FC236}">
                <a16:creationId xmlns:a16="http://schemas.microsoft.com/office/drawing/2014/main" id="{18226A00-4248-B761-49A4-89F80873C0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2777" y="4437112"/>
            <a:ext cx="2044051" cy="168856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71E3E-97F8-49D1-8C90-CC8B8EA14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97F914D0-6CCF-9D95-F9A2-50F36B2EE0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2180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69EFB020-F5DD-9E56-A4C3-D613A41E46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388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D61ABE2-B442-0BE5-8B02-3159A32406BA}"/>
              </a:ext>
            </a:extLst>
          </p:cNvPr>
          <p:cNvCxnSpPr>
            <a:cxnSpLocks/>
          </p:cNvCxnSpPr>
          <p:nvPr/>
        </p:nvCxnSpPr>
        <p:spPr bwMode="auto">
          <a:xfrm>
            <a:off x="581247" y="753271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FBC68B1-8CCE-8226-0122-E5DE5E276E0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20820" y="1402278"/>
            <a:ext cx="0" cy="4989537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D31C566-E4A1-9CF6-11F0-1DF56AF4FC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13107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2CE3FE2-A4E3-400D-66BA-34261E97C9AE}"/>
              </a:ext>
            </a:extLst>
          </p:cNvPr>
          <p:cNvSpPr txBox="1"/>
          <p:nvPr/>
        </p:nvSpPr>
        <p:spPr>
          <a:xfrm>
            <a:off x="1778010" y="590288"/>
            <a:ext cx="606256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979BA0C-BE2B-6897-4334-9E56E73C0737}"/>
              </a:ext>
            </a:extLst>
          </p:cNvPr>
          <p:cNvGrpSpPr/>
          <p:nvPr/>
        </p:nvGrpSpPr>
        <p:grpSpPr>
          <a:xfrm>
            <a:off x="1063750" y="944053"/>
            <a:ext cx="458247" cy="441216"/>
            <a:chOff x="1018228" y="755453"/>
            <a:chExt cx="343685" cy="330912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12EB01EB-1CAD-A4C9-84D3-CC7C151066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9031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#103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98C92E37-30D4-72A7-11D2-912D8EDC5E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1AD09EAF-62CE-96CE-E65D-6FC673B87A4F}"/>
              </a:ext>
            </a:extLst>
          </p:cNvPr>
          <p:cNvGrpSpPr/>
          <p:nvPr/>
        </p:nvGrpSpPr>
        <p:grpSpPr>
          <a:xfrm>
            <a:off x="7536355" y="944053"/>
            <a:ext cx="446950" cy="441216"/>
            <a:chOff x="6342728" y="755453"/>
            <a:chExt cx="335213" cy="330912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4C334042-CADC-40C0-5BF7-E3BCDFCB5E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2728" y="755453"/>
              <a:ext cx="2984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#111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782D0B3D-400B-D102-860C-7460A62E04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3206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2C0D85F-B5D5-6E7A-63CE-237E46E0DCCD}"/>
              </a:ext>
            </a:extLst>
          </p:cNvPr>
          <p:cNvGrpSpPr/>
          <p:nvPr/>
        </p:nvGrpSpPr>
        <p:grpSpPr>
          <a:xfrm>
            <a:off x="4261943" y="944053"/>
            <a:ext cx="484191" cy="441216"/>
            <a:chOff x="3683640" y="755453"/>
            <a:chExt cx="363143" cy="330912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3F180602-103C-118C-6331-4FD8A94D0D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1497" y="755453"/>
              <a:ext cx="34528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#107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D226A061-7C53-AE68-D4F5-4721B3BAC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CC4736-AD5A-F083-505C-3725D35C7D22}"/>
              </a:ext>
            </a:extLst>
          </p:cNvPr>
          <p:cNvGrpSpPr/>
          <p:nvPr/>
        </p:nvGrpSpPr>
        <p:grpSpPr>
          <a:xfrm>
            <a:off x="1869119" y="944053"/>
            <a:ext cx="471268" cy="441216"/>
            <a:chOff x="1705615" y="755453"/>
            <a:chExt cx="353451" cy="330912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D7B99F8-B866-B534-5983-1E233B9928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7767" y="755453"/>
              <a:ext cx="35129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#104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E63F77B7-98CC-0389-7A86-BE851D3CC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9CAEBDA6-F98D-1E77-B8BF-E92C240DC74F}"/>
              </a:ext>
            </a:extLst>
          </p:cNvPr>
          <p:cNvGrpSpPr/>
          <p:nvPr/>
        </p:nvGrpSpPr>
        <p:grpSpPr>
          <a:xfrm>
            <a:off x="5081553" y="944053"/>
            <a:ext cx="468075" cy="441216"/>
            <a:chOff x="4391242" y="755453"/>
            <a:chExt cx="351057" cy="330912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CACDAD7D-4CDC-7F21-645B-2753517A9A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1242" y="755453"/>
              <a:ext cx="35009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#108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399D33B0-21E6-FB70-50EA-7CB09A90E0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D044FF93-13BB-7E79-0FE3-044C20AF6F2A}"/>
              </a:ext>
            </a:extLst>
          </p:cNvPr>
          <p:cNvGrpSpPr/>
          <p:nvPr/>
        </p:nvGrpSpPr>
        <p:grpSpPr>
          <a:xfrm>
            <a:off x="8349808" y="944053"/>
            <a:ext cx="448807" cy="441216"/>
            <a:chOff x="6907593" y="755453"/>
            <a:chExt cx="336606" cy="330912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61D78F19-AED8-A216-B4A0-A45EBE095B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7593" y="75545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#112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1940A62B-E22F-BA81-4CFC-14863F719B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6F625CB-DF58-C6F9-6097-DB1F5A311D0A}"/>
              </a:ext>
            </a:extLst>
          </p:cNvPr>
          <p:cNvGrpSpPr/>
          <p:nvPr/>
        </p:nvGrpSpPr>
        <p:grpSpPr>
          <a:xfrm>
            <a:off x="2666021" y="944053"/>
            <a:ext cx="467772" cy="441216"/>
            <a:chOff x="2480315" y="755453"/>
            <a:chExt cx="350829" cy="330912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C55D783D-CCCB-1865-5FF3-893CBD9754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8262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#105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9C7CC2CD-0911-F19D-123B-C625BC72DD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07CFF899-84A4-1486-3921-E46AE979C967}"/>
              </a:ext>
            </a:extLst>
          </p:cNvPr>
          <p:cNvGrpSpPr/>
          <p:nvPr/>
        </p:nvGrpSpPr>
        <p:grpSpPr>
          <a:xfrm>
            <a:off x="5918970" y="944053"/>
            <a:ext cx="461985" cy="441216"/>
            <a:chOff x="5121709" y="755453"/>
            <a:chExt cx="346489" cy="330912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99615EE3-B650-5A17-A653-DBDD3F3BB7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1709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#109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3D92D25-4F7E-AA22-B9B2-E90C1F1EBE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95B3EA3-4F89-701A-85CA-864AF72EA080}"/>
              </a:ext>
            </a:extLst>
          </p:cNvPr>
          <p:cNvGrpSpPr/>
          <p:nvPr/>
        </p:nvGrpSpPr>
        <p:grpSpPr>
          <a:xfrm>
            <a:off x="247799" y="944053"/>
            <a:ext cx="480472" cy="441216"/>
            <a:chOff x="321315" y="755453"/>
            <a:chExt cx="360354" cy="330912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224C22CB-614B-9A22-C0C5-459C9311E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787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#102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B0A09CD7-EB39-3B89-A7A5-44FF746088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9765843-F502-04E2-CF23-09987C7049B5}"/>
              </a:ext>
            </a:extLst>
          </p:cNvPr>
          <p:cNvGrpSpPr/>
          <p:nvPr/>
        </p:nvGrpSpPr>
        <p:grpSpPr>
          <a:xfrm>
            <a:off x="3469274" y="944053"/>
            <a:ext cx="462769" cy="441216"/>
            <a:chOff x="3013715" y="755453"/>
            <a:chExt cx="347077" cy="330912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F69568F4-428B-B818-461C-DF50C7BF1A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4303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#106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BAF1ACC0-8E0E-3F96-7529-8A8B0FF987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EA38B052-2006-392C-15AC-6C316334F2B9}"/>
              </a:ext>
            </a:extLst>
          </p:cNvPr>
          <p:cNvGrpSpPr/>
          <p:nvPr/>
        </p:nvGrpSpPr>
        <p:grpSpPr>
          <a:xfrm>
            <a:off x="6720388" y="944053"/>
            <a:ext cx="449162" cy="441216"/>
            <a:chOff x="5771203" y="755453"/>
            <a:chExt cx="336871" cy="330912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FBFB8A2D-32BF-25CC-12D9-C67C430023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1023" y="75545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#110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D30E9BD8-AFE7-5ABF-F763-AD09995BC1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87DB29FF-862C-1CD3-EF03-E2FAD15DE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2186" y="6508751"/>
            <a:ext cx="1159933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GB" altLang="en-US" sz="1467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71F2BB6A-8093-15B5-8F5A-B0F61D921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7" y="808304"/>
            <a:ext cx="47801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TSGs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9DFEBA77-5EC0-CAC6-327A-17C86F4D1516}"/>
              </a:ext>
            </a:extLst>
          </p:cNvPr>
          <p:cNvSpPr/>
          <p:nvPr/>
        </p:nvSpPr>
        <p:spPr bwMode="auto">
          <a:xfrm>
            <a:off x="4362035" y="1506610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3052C5FB-75AA-6AF6-D0C6-C89787FDB624}"/>
              </a:ext>
            </a:extLst>
          </p:cNvPr>
          <p:cNvSpPr/>
          <p:nvPr/>
        </p:nvSpPr>
        <p:spPr bwMode="auto">
          <a:xfrm>
            <a:off x="2059104" y="1511407"/>
            <a:ext cx="249257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156538BC-2363-113F-6F80-6D64DECFCBC7}"/>
              </a:ext>
            </a:extLst>
          </p:cNvPr>
          <p:cNvSpPr/>
          <p:nvPr/>
        </p:nvSpPr>
        <p:spPr bwMode="auto">
          <a:xfrm>
            <a:off x="8391395" y="1908195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15746753-9A95-3D33-5ACE-EDB4A91A85CF}"/>
              </a:ext>
            </a:extLst>
          </p:cNvPr>
          <p:cNvSpPr/>
          <p:nvPr/>
        </p:nvSpPr>
        <p:spPr bwMode="auto">
          <a:xfrm>
            <a:off x="5283203" y="1910551"/>
            <a:ext cx="3251196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DFF21EA8-1E2A-B2C6-2440-4961BC11560A}"/>
              </a:ext>
            </a:extLst>
          </p:cNvPr>
          <p:cNvSpPr/>
          <p:nvPr/>
        </p:nvSpPr>
        <p:spPr bwMode="auto">
          <a:xfrm>
            <a:off x="7799422" y="2698214"/>
            <a:ext cx="319144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1200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1D2235-9CD0-0B54-347A-72A3D14B81F2}"/>
              </a:ext>
            </a:extLst>
          </p:cNvPr>
          <p:cNvGrpSpPr/>
          <p:nvPr/>
        </p:nvGrpSpPr>
        <p:grpSpPr>
          <a:xfrm>
            <a:off x="9158089" y="930507"/>
            <a:ext cx="437940" cy="441216"/>
            <a:chOff x="7375213" y="745293"/>
            <a:chExt cx="328455" cy="330912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BD0BCE9C-946E-B2E5-4DBE-17226E0938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2097" y="74529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#113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86BAB2DB-8F84-F423-9447-30202CF07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C171046-C547-9B61-337F-B920AD04E017}"/>
              </a:ext>
            </a:extLst>
          </p:cNvPr>
          <p:cNvGrpSpPr/>
          <p:nvPr/>
        </p:nvGrpSpPr>
        <p:grpSpPr>
          <a:xfrm>
            <a:off x="9931704" y="930507"/>
            <a:ext cx="464285" cy="441216"/>
            <a:chOff x="8016563" y="745293"/>
            <a:chExt cx="348214" cy="330912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F4B1CAB8-0DA7-BC9E-E765-763FFBC0ED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9928" y="74529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#114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E67DA8BC-E2F7-1C21-5F8D-2382D9520B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B4637507-6493-8984-7FA1-935019A76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8805" y="948569"/>
            <a:ext cx="42191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</a:rPr>
              <a:t>#115</a:t>
            </a:r>
            <a:endParaRPr lang="en-GB" altLang="en-US" sz="533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A678D7D8-F578-4E0D-FDB2-F77870D48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5026" y="1153887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94A25652-FDCD-847C-9318-971BFCD226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1907" y="1131308"/>
            <a:ext cx="40588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C50DE2B9-7FDB-12BB-BE9E-7D31CE1A7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8559" y="944053"/>
            <a:ext cx="42672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</a:rPr>
              <a:t>#116</a:t>
            </a:r>
            <a:endParaRPr lang="en-GB" altLang="en-US" sz="533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EC487964-6FBF-B26B-850C-0A8C12EA3B5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1482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0FDCC9A6-1509-B260-C604-791FEE837C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2878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2C6151EF-84E5-E34A-4F04-42C23CD0A51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3576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D91FDD52-465E-7F86-27EB-7605664C48B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4274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3683550A-5D41-994A-A746-A226F85A1E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670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CEA89D3-139B-B083-CE78-4E9C82DDDCE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6368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6FD49947-1E22-910D-0CB6-602A62B664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7066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B3BE49A9-A463-A5AF-2A75-385DB891CD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98462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CD09A8A4-5DF0-EB47-FE76-7D3C09B3690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91612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2E317AC6-7FD5-0E65-8146-5BD810F1B2B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4972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E0B895C6-6A8C-8E67-EF7B-265CC9F71D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7764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947F8A4B-A03D-91B1-985B-2E7F3A40539A}"/>
              </a:ext>
            </a:extLst>
          </p:cNvPr>
          <p:cNvSpPr/>
          <p:nvPr/>
        </p:nvSpPr>
        <p:spPr bwMode="auto">
          <a:xfrm>
            <a:off x="6809465" y="2322835"/>
            <a:ext cx="10024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2AC1D6C4-D407-C0F4-65C4-F79FC69D08F1}"/>
              </a:ext>
            </a:extLst>
          </p:cNvPr>
          <p:cNvSpPr/>
          <p:nvPr/>
        </p:nvSpPr>
        <p:spPr bwMode="auto">
          <a:xfrm>
            <a:off x="5359971" y="2322674"/>
            <a:ext cx="16120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66421AD8-A77F-7574-2255-147B046E0A1E}"/>
              </a:ext>
            </a:extLst>
          </p:cNvPr>
          <p:cNvCxnSpPr>
            <a:cxnSpLocks/>
          </p:cNvCxnSpPr>
          <p:nvPr/>
        </p:nvCxnSpPr>
        <p:spPr bwMode="auto">
          <a:xfrm>
            <a:off x="3737611" y="748757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2638045D-5281-62C0-EBE7-B3F10E02E3C3}"/>
              </a:ext>
            </a:extLst>
          </p:cNvPr>
          <p:cNvSpPr txBox="1"/>
          <p:nvPr/>
        </p:nvSpPr>
        <p:spPr>
          <a:xfrm>
            <a:off x="4934373" y="585775"/>
            <a:ext cx="590226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98797280-940D-70D5-93EB-ABEBE703C516}"/>
              </a:ext>
            </a:extLst>
          </p:cNvPr>
          <p:cNvCxnSpPr>
            <a:cxnSpLocks/>
          </p:cNvCxnSpPr>
          <p:nvPr/>
        </p:nvCxnSpPr>
        <p:spPr bwMode="auto">
          <a:xfrm>
            <a:off x="6939135" y="753280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DBCE7BF0-52D2-B3B7-0FAE-465ADF4F450E}"/>
              </a:ext>
            </a:extLst>
          </p:cNvPr>
          <p:cNvSpPr txBox="1"/>
          <p:nvPr/>
        </p:nvSpPr>
        <p:spPr>
          <a:xfrm>
            <a:off x="8135898" y="590298"/>
            <a:ext cx="598241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3F682691-47B5-9645-8A29-FA3CB24262E6}"/>
              </a:ext>
            </a:extLst>
          </p:cNvPr>
          <p:cNvCxnSpPr>
            <a:cxnSpLocks/>
          </p:cNvCxnSpPr>
          <p:nvPr/>
        </p:nvCxnSpPr>
        <p:spPr bwMode="auto">
          <a:xfrm>
            <a:off x="10131627" y="739739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F964C591-8252-B1C9-A3D6-5901F816C732}"/>
              </a:ext>
            </a:extLst>
          </p:cNvPr>
          <p:cNvSpPr txBox="1"/>
          <p:nvPr/>
        </p:nvSpPr>
        <p:spPr>
          <a:xfrm>
            <a:off x="10885866" y="594819"/>
            <a:ext cx="595035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0170BD02-44B4-6C01-88EE-321EAC736896}"/>
              </a:ext>
            </a:extLst>
          </p:cNvPr>
          <p:cNvSpPr/>
          <p:nvPr/>
        </p:nvSpPr>
        <p:spPr bwMode="auto">
          <a:xfrm>
            <a:off x="10701868" y="2680905"/>
            <a:ext cx="1137920" cy="3251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B37F22D8-6AEE-3F4A-C788-942E87FDDCAD}"/>
              </a:ext>
            </a:extLst>
          </p:cNvPr>
          <p:cNvSpPr/>
          <p:nvPr/>
        </p:nvSpPr>
        <p:spPr bwMode="auto">
          <a:xfrm>
            <a:off x="6479631" y="2719237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D31515-70E7-97E0-0800-DF16EEBF8761}"/>
              </a:ext>
            </a:extLst>
          </p:cNvPr>
          <p:cNvSpPr txBox="1"/>
          <p:nvPr/>
        </p:nvSpPr>
        <p:spPr>
          <a:xfrm>
            <a:off x="6335134" y="2708619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41C4C9D2-EA92-946D-1415-D5C149AE3CC0}"/>
              </a:ext>
            </a:extLst>
          </p:cNvPr>
          <p:cNvSpPr txBox="1">
            <a:spLocks/>
          </p:cNvSpPr>
          <p:nvPr/>
        </p:nvSpPr>
        <p:spPr bwMode="auto">
          <a:xfrm>
            <a:off x="1140795" y="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1219170">
              <a:defRPr/>
            </a:pPr>
            <a:r>
              <a:rPr lang="en-GB" sz="3200" kern="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5GA-FS_6G timeline</a:t>
            </a:r>
            <a:endParaRPr lang="en-US" sz="2667" kern="0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BC2809D2-88F2-C85C-6916-3CF5B9A7E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529" y="138103"/>
            <a:ext cx="1755609" cy="19499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altLang="en-US" sz="667" b="1" dirty="0">
                <a:solidFill>
                  <a:prstClr val="black"/>
                </a:solidFill>
                <a:latin typeface="Montserrat" panose="00000500000000000000" pitchFamily="50" charset="0"/>
              </a:rPr>
              <a:t>Note</a:t>
            </a:r>
            <a:r>
              <a:rPr lang="en-GB" altLang="en-US" sz="667" dirty="0">
                <a:solidFill>
                  <a:prstClr val="black"/>
                </a:solidFill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4" name="Star: 5 Points 17473">
            <a:extLst>
              <a:ext uri="{FF2B5EF4-FFF2-40B4-BE49-F238E27FC236}">
                <a16:creationId xmlns:a16="http://schemas.microsoft.com/office/drawing/2014/main" id="{EA5F4AFB-7AC0-A511-BF4E-0D05215A8371}"/>
              </a:ext>
            </a:extLst>
          </p:cNvPr>
          <p:cNvSpPr/>
          <p:nvPr/>
        </p:nvSpPr>
        <p:spPr bwMode="auto">
          <a:xfrm>
            <a:off x="3483053" y="2773192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1DB6D3E-415D-5E39-BF1F-BD664692A6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0157" y="3265110"/>
            <a:ext cx="1552153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5GA RAN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sp>
        <p:nvSpPr>
          <p:cNvPr id="17495" name="Star: 5 Points 17494">
            <a:extLst>
              <a:ext uri="{FF2B5EF4-FFF2-40B4-BE49-F238E27FC236}">
                <a16:creationId xmlns:a16="http://schemas.microsoft.com/office/drawing/2014/main" id="{8DB8C771-AFBE-8839-8B9B-1E4425C7190D}"/>
              </a:ext>
            </a:extLst>
          </p:cNvPr>
          <p:cNvSpPr/>
          <p:nvPr/>
        </p:nvSpPr>
        <p:spPr bwMode="auto">
          <a:xfrm>
            <a:off x="3481125" y="2042248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17496" name="TextBox 1">
            <a:extLst>
              <a:ext uri="{FF2B5EF4-FFF2-40B4-BE49-F238E27FC236}">
                <a16:creationId xmlns:a16="http://schemas.microsoft.com/office/drawing/2014/main" id="{DDCC2929-3C06-F9EC-4565-1D84618A03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225" y="2499578"/>
            <a:ext cx="1552153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5GA SA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B217284C-BFA5-F32B-FE22-EA56E7FE65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43323" y="1259988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AD55E92C-520C-0CFE-9F5B-A00619F6549A}"/>
              </a:ext>
            </a:extLst>
          </p:cNvPr>
          <p:cNvSpPr/>
          <p:nvPr/>
        </p:nvSpPr>
        <p:spPr bwMode="auto">
          <a:xfrm>
            <a:off x="4146537" y="2318739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401D409E-CC18-5A17-433D-3DFAA6E3E65A}"/>
              </a:ext>
            </a:extLst>
          </p:cNvPr>
          <p:cNvSpPr/>
          <p:nvPr/>
        </p:nvSpPr>
        <p:spPr bwMode="auto">
          <a:xfrm>
            <a:off x="4174246" y="1930391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Star: 5 Points 26">
            <a:extLst>
              <a:ext uri="{FF2B5EF4-FFF2-40B4-BE49-F238E27FC236}">
                <a16:creationId xmlns:a16="http://schemas.microsoft.com/office/drawing/2014/main" id="{BDDC50F4-1D51-AE44-50E0-B42AA9D33518}"/>
              </a:ext>
            </a:extLst>
          </p:cNvPr>
          <p:cNvSpPr/>
          <p:nvPr/>
        </p:nvSpPr>
        <p:spPr bwMode="auto">
          <a:xfrm>
            <a:off x="4290149" y="3789040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F4307F7E-6DEC-0BBE-2583-D1EEC7F440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404" y="4173972"/>
            <a:ext cx="1439472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6G TSGs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7D17934E-3BA0-88F5-FFE8-789DC535C751}"/>
              </a:ext>
            </a:extLst>
          </p:cNvPr>
          <p:cNvSpPr/>
          <p:nvPr/>
        </p:nvSpPr>
        <p:spPr bwMode="auto">
          <a:xfrm>
            <a:off x="6150591" y="6043372"/>
            <a:ext cx="1661320" cy="26385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1067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" name="Chevron 9">
            <a:extLst>
              <a:ext uri="{FF2B5EF4-FFF2-40B4-BE49-F238E27FC236}">
                <a16:creationId xmlns:a16="http://schemas.microsoft.com/office/drawing/2014/main" id="{00CC0E6E-C29E-CC44-05FD-077C6E1D2BBC}"/>
              </a:ext>
            </a:extLst>
          </p:cNvPr>
          <p:cNvSpPr/>
          <p:nvPr/>
        </p:nvSpPr>
        <p:spPr bwMode="auto">
          <a:xfrm>
            <a:off x="2713857" y="4474376"/>
            <a:ext cx="507096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1" name="Chevron 60">
            <a:extLst>
              <a:ext uri="{FF2B5EF4-FFF2-40B4-BE49-F238E27FC236}">
                <a16:creationId xmlns:a16="http://schemas.microsoft.com/office/drawing/2014/main" id="{876F76E1-2BB2-B536-CD2B-955E0D108459}"/>
              </a:ext>
            </a:extLst>
          </p:cNvPr>
          <p:cNvSpPr/>
          <p:nvPr/>
        </p:nvSpPr>
        <p:spPr bwMode="auto">
          <a:xfrm>
            <a:off x="5210953" y="4941749"/>
            <a:ext cx="504839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994225E3-BD5A-B39D-9397-023629313ACA}"/>
              </a:ext>
            </a:extLst>
          </p:cNvPr>
          <p:cNvSpPr/>
          <p:nvPr/>
        </p:nvSpPr>
        <p:spPr bwMode="auto">
          <a:xfrm>
            <a:off x="7721600" y="6031566"/>
            <a:ext cx="3612445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21" name="Thought Bubble: Cloud 9264">
            <a:extLst>
              <a:ext uri="{FF2B5EF4-FFF2-40B4-BE49-F238E27FC236}">
                <a16:creationId xmlns:a16="http://schemas.microsoft.com/office/drawing/2014/main" id="{F0346E5A-D390-5681-17A2-02EF864C4079}"/>
              </a:ext>
            </a:extLst>
          </p:cNvPr>
          <p:cNvSpPr/>
          <p:nvPr/>
        </p:nvSpPr>
        <p:spPr bwMode="auto">
          <a:xfrm>
            <a:off x="5447854" y="5403480"/>
            <a:ext cx="2144037" cy="58526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69B75886-EAC8-C4D2-25CB-C68166B68017}"/>
              </a:ext>
            </a:extLst>
          </p:cNvPr>
          <p:cNvSpPr/>
          <p:nvPr/>
        </p:nvSpPr>
        <p:spPr bwMode="auto">
          <a:xfrm>
            <a:off x="4394200" y="4925611"/>
            <a:ext cx="997373" cy="375597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933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933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TextBox 9275">
            <a:extLst>
              <a:ext uri="{FF2B5EF4-FFF2-40B4-BE49-F238E27FC236}">
                <a16:creationId xmlns:a16="http://schemas.microsoft.com/office/drawing/2014/main" id="{B4315D1B-84AC-D478-D0B3-9AEB8A5719A8}"/>
              </a:ext>
            </a:extLst>
          </p:cNvPr>
          <p:cNvSpPr txBox="1"/>
          <p:nvPr/>
        </p:nvSpPr>
        <p:spPr>
          <a:xfrm>
            <a:off x="5326435" y="5536273"/>
            <a:ext cx="22395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879FD0CB-38AA-56C2-4CE0-A0002C59236A}"/>
              </a:ext>
            </a:extLst>
          </p:cNvPr>
          <p:cNvSpPr/>
          <p:nvPr/>
        </p:nvSpPr>
        <p:spPr bwMode="auto">
          <a:xfrm>
            <a:off x="10165740" y="4923731"/>
            <a:ext cx="734273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7" name="Thought Bubble: Cloud 9">
            <a:extLst>
              <a:ext uri="{FF2B5EF4-FFF2-40B4-BE49-F238E27FC236}">
                <a16:creationId xmlns:a16="http://schemas.microsoft.com/office/drawing/2014/main" id="{E951EEFB-A170-3B86-A72E-4B58221756D6}"/>
              </a:ext>
            </a:extLst>
          </p:cNvPr>
          <p:cNvSpPr/>
          <p:nvPr/>
        </p:nvSpPr>
        <p:spPr bwMode="auto">
          <a:xfrm>
            <a:off x="10709145" y="6025377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3">
            <a:extLst>
              <a:ext uri="{FF2B5EF4-FFF2-40B4-BE49-F238E27FC236}">
                <a16:creationId xmlns:a16="http://schemas.microsoft.com/office/drawing/2014/main" id="{57EAA73A-96D5-AB00-5C82-04D5B6824700}"/>
              </a:ext>
            </a:extLst>
          </p:cNvPr>
          <p:cNvSpPr txBox="1"/>
          <p:nvPr/>
        </p:nvSpPr>
        <p:spPr>
          <a:xfrm>
            <a:off x="10591945" y="6060251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30" name="Thought Bubble: Cloud 17485">
            <a:extLst>
              <a:ext uri="{FF2B5EF4-FFF2-40B4-BE49-F238E27FC236}">
                <a16:creationId xmlns:a16="http://schemas.microsoft.com/office/drawing/2014/main" id="{2A2CB610-29CC-4958-7A2D-081231A03A1B}"/>
              </a:ext>
            </a:extLst>
          </p:cNvPr>
          <p:cNvSpPr/>
          <p:nvPr/>
        </p:nvSpPr>
        <p:spPr bwMode="auto">
          <a:xfrm>
            <a:off x="7708994" y="5373216"/>
            <a:ext cx="4085253" cy="50604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3" name="TextBox 17486">
            <a:extLst>
              <a:ext uri="{FF2B5EF4-FFF2-40B4-BE49-F238E27FC236}">
                <a16:creationId xmlns:a16="http://schemas.microsoft.com/office/drawing/2014/main" id="{0A6EDD0E-16C0-91F8-3C63-923B118E6B57}"/>
              </a:ext>
            </a:extLst>
          </p:cNvPr>
          <p:cNvSpPr txBox="1"/>
          <p:nvPr/>
        </p:nvSpPr>
        <p:spPr>
          <a:xfrm>
            <a:off x="7881158" y="5462775"/>
            <a:ext cx="34980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cxnSp>
        <p:nvCxnSpPr>
          <p:cNvPr id="34" name="Straight Connector 114">
            <a:extLst>
              <a:ext uri="{FF2B5EF4-FFF2-40B4-BE49-F238E27FC236}">
                <a16:creationId xmlns:a16="http://schemas.microsoft.com/office/drawing/2014/main" id="{AAD8FD52-4709-3D98-63BA-9F57ECE1633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0" y="3759696"/>
            <a:ext cx="12119751" cy="0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96709173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8F0F6A9-923A-4B78-A494-947BBBAF9EA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2C76BECE-E41A-4766-8596-63F28FAA26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AF3180D-84E1-4D1C-B169-839D7F725E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2610</TotalTime>
  <Words>712</Words>
  <Application>Microsoft Macintosh PowerPoint</Application>
  <PresentationFormat>Grand écran</PresentationFormat>
  <Paragraphs>109</Paragraphs>
  <Slides>7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Montserrat</vt:lpstr>
      <vt:lpstr>Wingdings</vt:lpstr>
      <vt:lpstr>Office Theme</vt:lpstr>
      <vt:lpstr>Guidelines for  3GPP SA4  planning of Release 20  5G Advanced and 6G</vt:lpstr>
      <vt:lpstr>Context</vt:lpstr>
      <vt:lpstr>From the dedicated offline session this week</vt:lpstr>
      <vt:lpstr>Proposed next steps on the 3GPP SA4 Release 20 planning in 2025</vt:lpstr>
      <vt:lpstr>Proposed next steps on the Release 20 planning  in SA4 in 2025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Report RAN WG3</dc:title>
  <dc:creator>gino.masini@ericsson.com</dc:creator>
  <cp:keywords>CTPClassification=CTP_NT</cp:keywords>
  <cp:lastModifiedBy>Teniou Gilles</cp:lastModifiedBy>
  <cp:revision>7385</cp:revision>
  <dcterms:created xsi:type="dcterms:W3CDTF">2009-06-02T04:11:18Z</dcterms:created>
  <dcterms:modified xsi:type="dcterms:W3CDTF">2025-02-21T13:18:21Z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(6)cWjpsCKWTsPaPc2KY3olHRzcTIo1lGrP42AVK3KThi2edPzBx7f2a7QADC0u4hBfZoDde5SM_x000d_
rgMvErRfjgRxDvJpxUg1WdRfiNLg6z+i1r/1c+ITsDM85+iWjWETfY5JeHw80RuX9A6T/WRV_x000d_
xnVy7UCuW+gpHyW9Em2NsD6Ozf5243kZsO3PKAAK2KJ2Nt9dYhfWvAj3MaoL+/JfyDIZDGsw_x000d_
AYthnpLHAQC8lJ+glJ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G3ZJjV+Wc9CV2aTBtfUUen/CYw3VF5be95fQglR8/NJ1QY9XmH0pzS_x000d_
5JqGcxaRzlYV/wAwz9NIjSqdI/u/2x1487np8pYCpLSfxvBizr7Qg/Fo7x3rIGB7eVI3DITx_x000d_
sIoPeL3Hp7FxkQ0kR0dpmmytJT4hDOS7Q9M1Cg7jEmv4osYCZP6HuBg4AuaiKqV41eDl+2hS_x000d_
EIJ7DA+a0ufvxMZ9IbVYNcEQZw/AfdOJugV9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iSZ8b7z81jUeMzF4lvxfm0QMePHNiIWoOLKW_x000d_
kdvQQFsBRxM3ij1YROKAUjaTR/hq1XhA+yKpDDiIsSQNy+z2o03nYFGIxteLT+wmVAOAsZ+x_x000d_
gTDE5WILXM39J3S7m1LXdJEeeXtfLCpQrShNUj4edvz2IOUQli2dq5IlRxTfuuMsNSGU1uz0_x000d_
qmk/geh2yINTciZA0X2lVyHn56+dubBoA7K5gcNrK9cHexCZ6GpqOz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JvGiEMaLzp55T0zRr/_x000d_
wYwVg5664c+di9HGpDfg/LpsF8GA3s2nJOaf9pObLt4WT1awble9yifq+/7Za4OFO3I0CMpo_x000d_
fcA2oNuxQ8c3nKiMVnIZ0THInLwmhPdHd2AeDIV9zjXYU+WCF7eECkvDGjLdnfcXS/x+RIYx_x000d_
cZAPWMnWPJztlSI38tPk1EfLToXSh9kSM++OsfAfmeb0upySp+gb2kfLA86cTx5HzbCtLmHz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jpJS0ayjmrpgRxwMCSMe0m+nBCJCGR1Mu/gZbSFGkGHFCH4R1Bu5E9ffEyTsCMBsdhU+kJng_x000d_
PqbfQ0L1pVC954pBNyeb3hNJfdNA0jn9ZgH7sJC2Wv/FYyg9XBJo8F5khfoPTH6207OtfE1k_x000d_
KjbrOCtdAojK2OF8ei/gAkOBDh2ZaxA+JQnQQR1P7XafmcrQg41nYkJoKuxufT3N0RjGg+Ug_x000d_
clCZ43ohfqs/MHm5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1XQ1c5FOl8ri5QkhiFEX25+iSgkU5N05GxlreuhG/wmzb7GXM/IiopIO_x000d_
E2utQBGQx77WjUNPwVdgFtaJwuK6ByLpxZNFzSCrWg4khowC4+9KWpOAc8LBQ2qY9ja/LpNt_x000d_
+/wWC5KykACWan0WQk+xfVi8m9WsKodsMadaBSvcUmN+WhfO</vt:lpwstr>
  </property>
  <property fmtid="{D5CDD505-2E9C-101B-9397-08002B2CF9AE}" pid="13" name="_ms_pID_7253435_00">
    <vt:lpwstr>_ms_pID_7253435</vt:lpwstr>
  </property>
  <property fmtid="{D5CDD505-2E9C-101B-9397-08002B2CF9AE}" pid="14" name="_new_ms_pID_72543">
    <vt:lpwstr>(3)Y4l2gfgX4pWi8iNsf9mAjotfDTtaJeHpg0ZH0Qro7B+mpKBOFdjCv1PMPHnsGzPX++Acylj9_x000d_
sj1g1hOjavFFJuTs+nkRZhRQRFkKATbeQlPUGwHQTyeDvvnUbkyJCOJXVnSRfIWtRqLRNaM4_x000d_
aQblkF8nQs3awjnryNYuJ5Z3tBdKXdHFcaoJnPA3bDS84b09iOPQNvs9g4xYi00Bslwe2Fb2_x000d_
A+RZdy67m2SO1kPPVM</vt:lpwstr>
  </property>
  <property fmtid="{D5CDD505-2E9C-101B-9397-08002B2CF9AE}" pid="15" name="_new_ms_pID_72543_00">
    <vt:lpwstr>_new_ms_pID_72543</vt:lpwstr>
  </property>
  <property fmtid="{D5CDD505-2E9C-101B-9397-08002B2CF9AE}" pid="16" name="_new_ms_pID_725431">
    <vt:lpwstr>SHXGHMQBnoPBJbnDfV1k1DT4+Qqce7FwvHkFTW3OpJ8jxYZ/rVbFjQ_x000d_
H6Gf1NrttADC/rd1V0CSggD8qgMHa8A4yRD7XwQq7MfvwqCR0pu3pCKzRu3q/PXVjC3VGvfr_x000d_
xehhrNRz+Lya1i5OSbcqAuHVLoErK3wT43q41j2Ps8gY9zgXro331wulyLjqCcz50VNCmOaz_x000d_
V8RGethOUMY7MV2+e1W8IU9jyYuXA/3OWBBv</vt:lpwstr>
  </property>
  <property fmtid="{D5CDD505-2E9C-101B-9397-08002B2CF9AE}" pid="17" name="_new_ms_pID_725431_00">
    <vt:lpwstr>_new_ms_pID_725431</vt:lpwstr>
  </property>
  <property fmtid="{D5CDD505-2E9C-101B-9397-08002B2CF9AE}" pid="18" name="_new_ms_pID_725432">
    <vt:lpwstr>RSBwutQjUbsrQpM2fffwkaljmOJagfqca9z+_x000d_
11K3Z8kDoReHL4kNQNJrmHi3rlJS0hQDhb/EV/AEGwE9A/yUP38TT0isBjb9cIke7FisG6/b_x000d_
5CQnF23J1Qk+a/e+zLgs8oOBF2VpUCzMpE3e/w125Z/qfceO7XL8+h4SYOdWsPfS8MF9JKhU_x000d_
oV/bkNA0cM35mg==</vt:lpwstr>
  </property>
  <property fmtid="{D5CDD505-2E9C-101B-9397-08002B2CF9AE}" pid="19" name="_new_ms_pID_725432_00">
    <vt:lpwstr>_new_ms_pID_725432</vt:lpwstr>
  </property>
  <property fmtid="{D5CDD505-2E9C-101B-9397-08002B2CF9AE}" pid="20" name="_readonly">
    <vt:lpwstr/>
  </property>
  <property fmtid="{D5CDD505-2E9C-101B-9397-08002B2CF9AE}" pid="21" name="_change">
    <vt:lpwstr/>
  </property>
  <property fmtid="{D5CDD505-2E9C-101B-9397-08002B2CF9AE}" pid="22" name="_full-control">
    <vt:lpwstr/>
  </property>
  <property fmtid="{D5CDD505-2E9C-101B-9397-08002B2CF9AE}" pid="23" name="sflag">
    <vt:lpwstr>1473739617</vt:lpwstr>
  </property>
  <property fmtid="{D5CDD505-2E9C-101B-9397-08002B2CF9AE}" pid="24" name="UpdateProcess">
    <vt:lpwstr>End</vt:lpwstr>
  </property>
  <property fmtid="{D5CDD505-2E9C-101B-9397-08002B2CF9AE}" pid="25" name="KSOProductBuildVer">
    <vt:lpwstr>2052-10.8.2.7027</vt:lpwstr>
  </property>
  <property fmtid="{D5CDD505-2E9C-101B-9397-08002B2CF9AE}" pid="26" name="TitusGUID">
    <vt:lpwstr>c8420a12-261e-411a-ac44-e9fb1c55a748</vt:lpwstr>
  </property>
  <property fmtid="{D5CDD505-2E9C-101B-9397-08002B2CF9AE}" pid="27" name="CTP_TimeStamp">
    <vt:lpwstr>2019-09-04 07:22:37Z</vt:lpwstr>
  </property>
  <property fmtid="{D5CDD505-2E9C-101B-9397-08002B2CF9AE}" pid="28" name="CTP_BU">
    <vt:lpwstr>NA</vt:lpwstr>
  </property>
  <property fmtid="{D5CDD505-2E9C-101B-9397-08002B2CF9AE}" pid="29" name="CTP_IDSID">
    <vt:lpwstr>NA</vt:lpwstr>
  </property>
  <property fmtid="{D5CDD505-2E9C-101B-9397-08002B2CF9AE}" pid="30" name="CTP_WWID">
    <vt:lpwstr>NA</vt:lpwstr>
  </property>
  <property fmtid="{D5CDD505-2E9C-101B-9397-08002B2CF9AE}" pid="31" name="CTPClassification">
    <vt:lpwstr>CTP_NT</vt:lpwstr>
  </property>
  <property fmtid="{D5CDD505-2E9C-101B-9397-08002B2CF9AE}" pid="32" name="ContentTypeId">
    <vt:lpwstr>0x0101002C7EC6EB72709A4BBD33974080D0AD8A</vt:lpwstr>
  </property>
</Properties>
</file>