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705" r:id="rId6"/>
    <p:sldId id="1076" r:id="rId7"/>
    <p:sldId id="1127" r:id="rId8"/>
    <p:sldId id="1128" r:id="rId9"/>
    <p:sldId id="1130" r:id="rId10"/>
    <p:sldId id="1131" r:id="rId11"/>
    <p:sldId id="1135" r:id="rId12"/>
    <p:sldId id="1132" r:id="rId13"/>
    <p:sldId id="1122" r:id="rId14"/>
    <p:sldId id="926" r:id="rId15"/>
    <p:sldId id="1133" r:id="rId16"/>
    <p:sldId id="1126" r:id="rId17"/>
    <p:sldId id="1124" r:id="rId18"/>
    <p:sldId id="1136" r:id="rId19"/>
    <p:sldId id="1137" r:id="rId20"/>
    <p:sldId id="1125" r:id="rId21"/>
    <p:sldId id="1138" r:id="rId22"/>
    <p:sldId id="1129" r:id="rId23"/>
    <p:sldId id="1123" r:id="rId24"/>
    <p:sldId id="1134" r:id="rId2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6370" autoAdjust="0"/>
  </p:normalViewPr>
  <p:slideViewPr>
    <p:cSldViewPr snapToGrid="0">
      <p:cViewPr varScale="1">
        <p:scale>
          <a:sx n="63" d="100"/>
          <a:sy n="63" d="100"/>
        </p:scale>
        <p:origin x="54" y="19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2/17/2025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2/17/2025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SA4#131</a:t>
            </a:r>
          </a:p>
          <a:p>
            <a:pPr eaLnBrk="1" hangingPunct="1">
              <a:defRPr/>
            </a:pPr>
            <a:r>
              <a:rPr lang="en-US" altLang="en-US" sz="1200" b="1" dirty="0">
                <a:latin typeface="Arial "/>
              </a:rPr>
              <a:t>Geneva, Switzerland, 17-21 February 2025</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S4-250044</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SA4#131, 17-21 February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2.zip" TargetMode="External"/><Relationship Id="rId2" Type="http://schemas.openxmlformats.org/officeDocument/2006/relationships/hyperlink" Target="mailto:igor.curcio@nokia.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480.zip" TargetMode="External"/><Relationship Id="rId3" Type="http://schemas.openxmlformats.org/officeDocument/2006/relationships/hyperlink" Target="file:///C:\Users\fgabi\Box\Documents\3GPP%20SA\TSGS_100_Taipei_2023-06\Docs\SP-230544.zip" TargetMode="External"/><Relationship Id="rId7" Type="http://schemas.openxmlformats.org/officeDocument/2006/relationships/hyperlink" Target="https://www.3gpp.org/ftp/TSG_SA/TSG_SA/TSGS_103_Maastricht_2024-03/Docs/SP-240479.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1011.zip" TargetMode="External"/><Relationship Id="rId11" Type="http://schemas.openxmlformats.org/officeDocument/2006/relationships/hyperlink" Target="https://www.3gpp.org/ftp/TSG_SA/TSG_SA/TSGS_105_Melbourne_2024-09/Docs/SP-241374.zip" TargetMode="External"/><Relationship Id="rId5" Type="http://schemas.openxmlformats.org/officeDocument/2006/relationships/hyperlink" Target="https://www.3gpp.org/ftp/TSG_SA/TSG_SA/TSGS_103_Maastricht_2024-03/Docs/SP-240477.zip" TargetMode="External"/><Relationship Id="rId10" Type="http://schemas.openxmlformats.org/officeDocument/2006/relationships/hyperlink" Target="https://www.3gpp.org/ftp/TSG_SA/TSG_SA/TSGS_104_Shanghai_2024-06/Docs/SP-240927.zip" TargetMode="External"/><Relationship Id="rId4" Type="http://schemas.openxmlformats.org/officeDocument/2006/relationships/hyperlink" Target="https://www.3gpp.org/ftp/TSG_SA/TSG_SA/TSGS_103_Maastricht_2024-03/Docs/SP-240481.zip" TargetMode="External"/><Relationship Id="rId9" Type="http://schemas.openxmlformats.org/officeDocument/2006/relationships/hyperlink" Target="https://www.3gpp.org/ftp/TSG_SA/TSG_SA/TSGS_105_Melbourne_2024-09/Docs/SP-241121.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20328.zip" TargetMode="External"/><Relationship Id="rId2" Type="http://schemas.openxmlformats.org/officeDocument/2006/relationships/hyperlink" Target="mailto:eric.yip@samsung.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4_CODEC/TSGS4_131_Geneva/Docs/S4-250036.zip" TargetMode="External"/><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 Id="rId5" Type="http://schemas.openxmlformats.org/officeDocument/2006/relationships/hyperlink" Target="https://www.3gpp.org/ftp/tsg_sa/WG4_CODEC/TSGS4_131_Geneva/Docs/S4-250151.zip" TargetMode="External"/><Relationship Id="rId4" Type="http://schemas.openxmlformats.org/officeDocument/2006/relationships/hyperlink" Target="https://www.3gpp.org/ftp/tsg_sa/WG4_CODEC/TSGS4_131_Geneva/Docs/S4-250038.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tsg_sa/WG4_CODEC/TSGS4_131_Geneva/Docs/S4-250145.zip" TargetMode="External"/><Relationship Id="rId3" Type="http://schemas.openxmlformats.org/officeDocument/2006/relationships/hyperlink" Target="https://www.3gpp.org/ftp/TSG_SA/TSG_SA/TSGS_104_Shanghai_2024-06/Docs/SP-241011.zip" TargetMode="External"/><Relationship Id="rId7" Type="http://schemas.openxmlformats.org/officeDocument/2006/relationships/hyperlink" Target="https://www.3gpp.org/ftp/tsg_sa/WG4_CODEC/TSGS4_131_Geneva/Docs/S4-250024.zip" TargetMode="External"/><Relationship Id="rId2" Type="http://schemas.openxmlformats.org/officeDocument/2006/relationships/hyperlink" Target="mailto:tsto@qti.qualcomm.com"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_Geneva/Docs/S4-250018.zip" TargetMode="External"/><Relationship Id="rId5" Type="http://schemas.openxmlformats.org/officeDocument/2006/relationships/hyperlink" Target="https://www.3gpp.org/ftp/tsg_sa/WG4_CODEC/TSGS4_131_Geneva/Docs/S4-250017.zip" TargetMode="External"/><Relationship Id="rId4" Type="http://schemas.openxmlformats.org/officeDocument/2006/relationships/hyperlink" Target="https://www.3gpp.org/ftp/tsg_sa/WG4_CODEC/TSGS4_131_Geneva/Docs/S4-250016.zip" TargetMode="External"/><Relationship Id="rId9" Type="http://schemas.openxmlformats.org/officeDocument/2006/relationships/hyperlink" Target="https://www.3gpp.org/ftp/tsg_sa/WG4_CODEC/TSGS4_131_Geneva/Docs/S4-250209.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mailto:xujiayi@chinamobil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3_Maastricht_2024-03/Docs/SP-240479.zip"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121.zip" TargetMode="External"/><Relationship Id="rId2" Type="http://schemas.openxmlformats.org/officeDocument/2006/relationships/hyperlink" Target="mailto:Gaelle.Martin-Cocher@InterDigital.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WG4_CODEC/TSGS4_131_Geneva/Docs/S4-250193.zip" TargetMode="External"/><Relationship Id="rId2" Type="http://schemas.openxmlformats.org/officeDocument/2006/relationships/hyperlink" Target="https://www.3gpp.org/ftp/tsg_sa/WG4_CODEC/TSGS4_131_Geneva/Docs/S4-250183.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4_Shanghai_2024-06/Docs/SP-240927.zip" TargetMode="External"/><Relationship Id="rId4" Type="http://schemas.openxmlformats.org/officeDocument/2006/relationships/hyperlink" Target="https://www.3gpp.org/ftp/tsg_sa/WG4_CODEC/TSGS4_131_Geneva/Docs/S4-250194.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74.zip" TargetMode="External"/><Relationship Id="rId2" Type="http://schemas.openxmlformats.org/officeDocument/2006/relationships/hyperlink" Target="mailto:hakju00.lee@samsung.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6_Madrid_2024-12/Docs/SP-241672.zip" TargetMode="External"/><Relationship Id="rId3" Type="http://schemas.openxmlformats.org/officeDocument/2006/relationships/hyperlink" Target="https://www.3gpp.org/ftp/TSG_SA/TSG_SA/TSGS_103_Maastricht_2024-03/Docs/SP-240492.zip" TargetMode="External"/><Relationship Id="rId7" Type="http://schemas.openxmlformats.org/officeDocument/2006/relationships/hyperlink" Target="https://www.3gpp.org/ftp/tsg_sa/TSG_SA/TSGS_106_Madrid_2024-12/Docs/SP-241673.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4.zip" TargetMode="External"/><Relationship Id="rId5" Type="http://schemas.openxmlformats.org/officeDocument/2006/relationships/hyperlink" Target="https://www.3gpp.org/ftp/TSG_SA/TSG_SA/TSGS_105_Melbourne_2024-09/Docs/SP-241314.zip" TargetMode="External"/><Relationship Id="rId4" Type="http://schemas.openxmlformats.org/officeDocument/2006/relationships/hyperlink" Target="https://www.3gpp.org/ftp/TSG_SA/TSG_SA/TSGS_104_Shanghai_2024-06/Docs/SP-241000.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ftp/TSG_SA/WG4_CODEC/3GPP_SA4_AHOC_MTGs/SA4_RTC/Docs/S4aR250057.zip" TargetMode="External"/><Relationship Id="rId13" Type="http://schemas.openxmlformats.org/officeDocument/2006/relationships/hyperlink" Target="https://www.3gpp.org/ftp/TSG_SA/WG4_CODEC/3GPP_SA4_AHOC_MTGs/SA4_RTC/Docs/S4aR250005.zip" TargetMode="External"/><Relationship Id="rId18" Type="http://schemas.openxmlformats.org/officeDocument/2006/relationships/hyperlink" Target="https://www.3gpp.org/ftp/tsg_sa/WG4_CODEC/TSGS4_131_Geneva/Docs/S4-250101.zip" TargetMode="External"/><Relationship Id="rId26" Type="http://schemas.openxmlformats.org/officeDocument/2006/relationships/hyperlink" Target="https://www.3gpp.org/ftp/TSG_SA/TSG_SA/TSGS_103_Maastricht_2024-03/Docs/SP-240492.zip" TargetMode="External"/><Relationship Id="rId3" Type="http://schemas.openxmlformats.org/officeDocument/2006/relationships/hyperlink" Target="https://www.3gpp.org/ftp/TSG_SA/WG4_CODEC/3GPP_SA4_AHOC_MTGs/SA4_RTC/Docs/S4aR250059.zip" TargetMode="External"/><Relationship Id="rId21" Type="http://schemas.openxmlformats.org/officeDocument/2006/relationships/hyperlink" Target="https://www.3gpp.org/ftp/tsg_sa/WG4_CODEC/TSGS4_131_Geneva/Docs/S4-250197.zip" TargetMode="External"/><Relationship Id="rId7" Type="http://schemas.openxmlformats.org/officeDocument/2006/relationships/hyperlink" Target="https://www.3gpp.org/ftp/TSG_SA/WG4_CODEC/3GPP_SA4_AHOC_MTGs/SA4_RTC/Docs/S4aR250056.zip" TargetMode="External"/><Relationship Id="rId12" Type="http://schemas.openxmlformats.org/officeDocument/2006/relationships/hyperlink" Target="https://www.3gpp.org/ftp/TSG_SA/WG4_CODEC/3GPP_SA4_AHOC_MTGs/SA4_RTC/Docs/S4aR250063.zip" TargetMode="External"/><Relationship Id="rId17" Type="http://schemas.openxmlformats.org/officeDocument/2006/relationships/hyperlink" Target="https://www.3gpp.org/ftp/tsg_sa/WG4_CODEC/TSGS4_131_Geneva/Docs/S4-250089.zip" TargetMode="External"/><Relationship Id="rId25" Type="http://schemas.openxmlformats.org/officeDocument/2006/relationships/hyperlink" Target="https://www.3gpp.org/ftp/tsg_sa/WG4_CODEC/TSGS4_131_Geneva/Docs/S4-250226.zip" TargetMode="External"/><Relationship Id="rId2" Type="http://schemas.openxmlformats.org/officeDocument/2006/relationships/hyperlink" Target="mailto:shane.he@nokia.com" TargetMode="External"/><Relationship Id="rId16" Type="http://schemas.openxmlformats.org/officeDocument/2006/relationships/hyperlink" Target="https://www.3gpp.org/ftp/TSG_SA/WG4_CODEC/3GPP_SA4_AHOC_MTGs/SA4_RTC/Docs/S4aR250026.zip" TargetMode="External"/><Relationship Id="rId20" Type="http://schemas.openxmlformats.org/officeDocument/2006/relationships/hyperlink" Target="https://www.3gpp.org/ftp/tsg_sa/WG4_CODEC/TSGS4_131_Geneva/Docs/S4-250159.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3GPP_SA4_AHOC_MTGs/SA4_RTC/Docs/S4aR250009.zip" TargetMode="External"/><Relationship Id="rId11" Type="http://schemas.openxmlformats.org/officeDocument/2006/relationships/hyperlink" Target="https://www.3gpp.org/ftp/TSG_SA/WG4_CODEC/3GPP_SA4_AHOC_MTGs/SA4_RTC/Docs/S4aR250062.zip" TargetMode="External"/><Relationship Id="rId24" Type="http://schemas.openxmlformats.org/officeDocument/2006/relationships/hyperlink" Target="https://www.3gpp.org/ftp/tsg_sa/WG4_CODEC/TSGS4_131_Geneva/Docs/S4-250200.zip" TargetMode="External"/><Relationship Id="rId5" Type="http://schemas.openxmlformats.org/officeDocument/2006/relationships/hyperlink" Target="https://www.3gpp.org/ftp/TSG_SA/WG4_CODEC/3GPP_SA4_AHOC_MTGs/SA4_RTC/Docs/S4aR250054.zip" TargetMode="External"/><Relationship Id="rId15" Type="http://schemas.openxmlformats.org/officeDocument/2006/relationships/hyperlink" Target="https://www.3gpp.org/ftp/TSG_SA/WG4_CODEC/3GPP_SA4_AHOC_MTGs/SA4_RTC/Docs/S4aR250007.zip" TargetMode="External"/><Relationship Id="rId23" Type="http://schemas.openxmlformats.org/officeDocument/2006/relationships/hyperlink" Target="https://www.3gpp.org/ftp/tsg_sa/WG4_CODEC/TSGS4_131_Geneva/Docs/S4-250199.zip" TargetMode="External"/><Relationship Id="rId10" Type="http://schemas.openxmlformats.org/officeDocument/2006/relationships/hyperlink" Target="https://www.3gpp.org/ftp/TSG_SA/WG4_CODEC/3GPP_SA4_AHOC_MTGs/SA4_RTC/Docs/S4aR250069.zip" TargetMode="External"/><Relationship Id="rId19" Type="http://schemas.openxmlformats.org/officeDocument/2006/relationships/hyperlink" Target="https://www.3gpp.org/ftp/tsg_sa/WG4_CODEC/TSGS4_131_Geneva/Docs/S4-250157.zip" TargetMode="External"/><Relationship Id="rId4" Type="http://schemas.openxmlformats.org/officeDocument/2006/relationships/hyperlink" Target="https://www.3gpp.org/ftp/TSG_SA/WG4_CODEC/3GPP_SA4_AHOC_MTGs/SA4_RTC/Docs/S4aR250060.zip" TargetMode="External"/><Relationship Id="rId9" Type="http://schemas.openxmlformats.org/officeDocument/2006/relationships/hyperlink" Target="https://www.3gpp.org/ftp/TSG_SA/WG4_CODEC/3GPP_SA4_AHOC_MTGs/SA4_RTC/Docs/S4aR250061.zip" TargetMode="External"/><Relationship Id="rId14" Type="http://schemas.openxmlformats.org/officeDocument/2006/relationships/hyperlink" Target="https://www.3gpp.org/ftp/TSG_SA/WG4_CODEC/3GPP_SA4_AHOC_MTGs/SA4_RTC/Docs/S4aR250006.zip" TargetMode="External"/><Relationship Id="rId22" Type="http://schemas.openxmlformats.org/officeDocument/2006/relationships/hyperlink" Target="https://www.3gpp.org/ftp/tsg_sa/WG4_CODEC/TSGS4_131_Geneva/Docs/S4-250198.zip"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1000.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4_CODEC/TSGS4_131_Geneva/Docs/S4-250082.zip" TargetMode="External"/><Relationship Id="rId3" Type="http://schemas.openxmlformats.org/officeDocument/2006/relationships/hyperlink" Target="https://www.3gpp.org/ftp/TSG_SA/WG4_CODEC/3GPP_SA4_AHOC_MTGs/SA4_Audio/Docs/SA4aA250003.zip" TargetMode="External"/><Relationship Id="rId7" Type="http://schemas.openxmlformats.org/officeDocument/2006/relationships/hyperlink" Target="https://www.3gpp.org/ftp/tsg_sa/WG4_CODEC/TSGS4_131_Geneva/Docs/S4-250205.zip" TargetMode="External"/><Relationship Id="rId2" Type="http://schemas.openxmlformats.org/officeDocument/2006/relationships/hyperlink" Target="https://www.3gpp.org/ftp/TSG_SA/WG4_CODEC/3GPP_SA4_AHOC_MTGs/SA4_Audio/Docs/SA4aA250005.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_Geneva/Docs/S4-250088.zip" TargetMode="External"/><Relationship Id="rId5" Type="http://schemas.openxmlformats.org/officeDocument/2006/relationships/hyperlink" Target="https://www.3gpp.org/ftp/tsg_sa/WG4_CODEC/TSGS4_131_Geneva/Docs/S4-250126.zip" TargetMode="External"/><Relationship Id="rId4" Type="http://schemas.openxmlformats.org/officeDocument/2006/relationships/hyperlink" Target="https://www.3gpp.org/ftp/TSG_SA/WG4_CODEC/3GPP_SA4_AHOC_MTGs/SA4_Audio/Docs/SA4aA250001.zip" TargetMode="External"/><Relationship Id="rId9" Type="http://schemas.openxmlformats.org/officeDocument/2006/relationships/hyperlink" Target="https://www.3gpp.org/ftp/TSG_SA/TSG_SA/TSGS_105_Melbourne_2024-09/Docs/SP-241314.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036.zip" TargetMode="External"/><Relationship Id="rId13" Type="http://schemas.openxmlformats.org/officeDocument/2006/relationships/hyperlink" Target="https://www.3gpp.org/ftp/tsg_sa/WG4_CODEC/TSGS4_131_Geneva/Docs/S4-250020.zip" TargetMode="External"/><Relationship Id="rId18" Type="http://schemas.openxmlformats.org/officeDocument/2006/relationships/hyperlink" Target="https://www.3gpp.org/ftp/TSG_SA/WG4_CODEC/TSGS4_130_Orlando/Docs/S4-242016.zip" TargetMode="External"/><Relationship Id="rId3" Type="http://schemas.openxmlformats.org/officeDocument/2006/relationships/hyperlink" Target="https://www.3gpp.org/ftp/tsg_sa/TSG_SA/TSGS_106_Madrid_2024-12/Docs/SP-241674.zip" TargetMode="External"/><Relationship Id="rId21" Type="http://schemas.openxmlformats.org/officeDocument/2006/relationships/hyperlink" Target="https://www.3gpp.org/ftp/tsg_sa/WG4_CODEC/TSGS4_131_Geneva/Docs/S4-250106.zip" TargetMode="External"/><Relationship Id="rId7" Type="http://schemas.openxmlformats.org/officeDocument/2006/relationships/hyperlink" Target="https://www.3gpp.org/ftp/tsg_sa/WG4_CODEC/TSGS4_131_Geneva/Docs/S4-250103.zip" TargetMode="External"/><Relationship Id="rId12" Type="http://schemas.openxmlformats.org/officeDocument/2006/relationships/hyperlink" Target="https://www.3gpp.org/ftp/TSG_SA/WG4_CODEC/3GPP_SA4_AHOC_MTGs/SA4_MBS/Docs/S4aI250040.zip" TargetMode="External"/><Relationship Id="rId17" Type="http://schemas.openxmlformats.org/officeDocument/2006/relationships/hyperlink" Target="https://www.3gpp.org/ftp/tsg_sa/WG4_CODEC/TSGS4_131_Geneva/Docs/S4-250146.zip" TargetMode="External"/><Relationship Id="rId2" Type="http://schemas.openxmlformats.org/officeDocument/2006/relationships/hyperlink" Target="mailto:tsto@qti.qualcomm.com" TargetMode="External"/><Relationship Id="rId16" Type="http://schemas.openxmlformats.org/officeDocument/2006/relationships/hyperlink" Target="https://www.3gpp.org/ftp/TSG_SA/WG4_CODEC/3GPP_SA4_AHOC_MTGs/SA4_MBS/Docs/S4aI250042.zip" TargetMode="External"/><Relationship Id="rId20" Type="http://schemas.openxmlformats.org/officeDocument/2006/relationships/hyperlink" Target="https://www.3gpp.org/ftp/tsg_sa/WG4_CODEC/TSGS4_131_Geneva/Docs/S4-250027.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3GPP_SA4_AHOC_MTGs/SA4_MBS/Docs/S4aI250062.zip" TargetMode="External"/><Relationship Id="rId11" Type="http://schemas.openxmlformats.org/officeDocument/2006/relationships/hyperlink" Target="https://www.3gpp.org/ftp/tsg_sa/WG4_CODEC/TSGS4_131_Geneva/Docs/S4-250026.zip" TargetMode="External"/><Relationship Id="rId5" Type="http://schemas.openxmlformats.org/officeDocument/2006/relationships/hyperlink" Target="https://www.3gpp.org/ftp/tsg_sa/WG4_CODEC/TSGS4_131_Geneva/Docs/S4-250021.zip" TargetMode="External"/><Relationship Id="rId15" Type="http://schemas.openxmlformats.org/officeDocument/2006/relationships/hyperlink" Target="https://www.3gpp.org/ftp/tsg_sa/WG4_CODEC/TSGS4_131_Geneva/Docs/S4-250019.zip" TargetMode="External"/><Relationship Id="rId10" Type="http://schemas.openxmlformats.org/officeDocument/2006/relationships/hyperlink" Target="https://www.3gpp.org/ftp/TSG_SA/WG4_CODEC/3GPP_SA4_AHOC_MTGs/SA4_MBS/Docs/S4aI250068.zip" TargetMode="External"/><Relationship Id="rId19" Type="http://schemas.openxmlformats.org/officeDocument/2006/relationships/hyperlink" Target="https://www.3gpp.org/ftp/tsg_sa/WG4_CODEC/TSGS4_131_Geneva/Docs/S4-250023.zip" TargetMode="External"/><Relationship Id="rId4" Type="http://schemas.openxmlformats.org/officeDocument/2006/relationships/hyperlink" Target="https://www.3gpp.org/ftp/TSG_SA/WG4_CODEC/3GPP_SA4_AHOC_MTGs/SA4_MBS/Docs/S4aI250061.zip" TargetMode="External"/><Relationship Id="rId9" Type="http://schemas.openxmlformats.org/officeDocument/2006/relationships/hyperlink" Target="https://www.3gpp.org/ftp/tsg_sa/WG4_CODEC/TSGS4_131_Geneva/Docs/S4-250022.zip" TargetMode="External"/><Relationship Id="rId14" Type="http://schemas.openxmlformats.org/officeDocument/2006/relationships/hyperlink" Target="https://www.3gpp.org/ftp/TSG_SA/WG4_CODEC/3GPP_SA4_AHOC_MTGs/SA4_MBS/Docs/S4aI250057.zip" TargetMode="External"/><Relationship Id="rId22" Type="http://schemas.openxmlformats.org/officeDocument/2006/relationships/hyperlink" Target="https://www.3gpp.org/ftp/tsg_sa/WG4_CODEC/TSGS4_131_Geneva/Docs/S4-250218.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3.zip" TargetMode="External"/><Relationship Id="rId2" Type="http://schemas.openxmlformats.org/officeDocument/2006/relationships/hyperlink" Target="mailto:wangbin23@xiaomi.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SA4#131</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sz="2000" dirty="0">
                <a:latin typeface="Arial" panose="020B0604020202020204" pitchFamily="34" charset="0"/>
              </a:rPr>
              <a:t>Frédéric Gabin, SA4 Chair (Dolby France SAS)</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793DD-5B3E-E748-BCDB-751778571F2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6FAECD-D8C9-1485-A8BD-5CE4EA7EDDF4}"/>
              </a:ext>
            </a:extLst>
          </p:cNvPr>
          <p:cNvSpPr>
            <a:spLocks noGrp="1"/>
          </p:cNvSpPr>
          <p:nvPr>
            <p:ph type="title"/>
          </p:nvPr>
        </p:nvSpPr>
        <p:spPr>
          <a:xfrm>
            <a:off x="651932" y="228600"/>
            <a:ext cx="9385779" cy="1143000"/>
          </a:xfrm>
        </p:spPr>
        <p:txBody>
          <a:bodyPr/>
          <a:lstStyle/>
          <a:p>
            <a:pPr fontAlgn="b"/>
            <a:r>
              <a:rPr lang="en-US" sz="3200" b="0" dirty="0">
                <a:latin typeface="+mn-lt"/>
              </a:rPr>
              <a:t>5G Real-time Transport Protocol Configurations, </a:t>
            </a:r>
            <a:br>
              <a:rPr lang="en-US" sz="3200" b="0" dirty="0">
                <a:latin typeface="+mn-lt"/>
              </a:rPr>
            </a:br>
            <a:r>
              <a:rPr lang="en-US" sz="3200" b="0" dirty="0">
                <a:latin typeface="+mn-lt"/>
              </a:rPr>
              <a:t>Phase 2 </a:t>
            </a:r>
            <a:r>
              <a:rPr lang="en-US" sz="3200" dirty="0"/>
              <a:t>(</a:t>
            </a:r>
            <a:r>
              <a:rPr lang="en-US" sz="3200" b="0" dirty="0">
                <a:latin typeface="+mn-lt"/>
              </a:rPr>
              <a:t>5G_RTP_Ph2</a:t>
            </a:r>
            <a:r>
              <a:rPr lang="en-US" sz="3200" dirty="0"/>
              <a:t>)</a:t>
            </a:r>
          </a:p>
        </p:txBody>
      </p:sp>
      <p:sp>
        <p:nvSpPr>
          <p:cNvPr id="3" name="Espace réservé du contenu 2">
            <a:extLst>
              <a:ext uri="{FF2B5EF4-FFF2-40B4-BE49-F238E27FC236}">
                <a16:creationId xmlns:a16="http://schemas.microsoft.com/office/drawing/2014/main" id="{5B410940-9ADC-8DF3-A099-0D789CB7D6A1}"/>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Igor Curcio, Nokia Corporation, </a:t>
            </a:r>
            <a:r>
              <a:rPr lang="en-US" altLang="zh-CN" sz="1600" dirty="0">
                <a:cs typeface="Arial" pitchFamily="34" charset="0"/>
                <a:hlinkClick r:id="rId2"/>
              </a:rPr>
              <a:t>igor.curcio@nokia.com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Agreed corrections to TR 26.822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Agreed contribution on RTCP messages to better support XR services in 5G</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Endorsed PSI Guidelines for HEVC tiles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Endorsed RTP Header Extension for Dynamically Changing Traffic Characteristics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Endorsed Guidelines for PDU Set Marking of Multiplexed Streams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Agreed On the draft LS on Application-Layer FEC Awareness at RAN</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Continue to review and discuss the contributions submitted at this meeting</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and discuss the input contributions submitted at this meeting</a:t>
            </a:r>
          </a:p>
        </p:txBody>
      </p:sp>
      <p:graphicFrame>
        <p:nvGraphicFramePr>
          <p:cNvPr id="6" name="Table 5">
            <a:extLst>
              <a:ext uri="{FF2B5EF4-FFF2-40B4-BE49-F238E27FC236}">
                <a16:creationId xmlns:a16="http://schemas.microsoft.com/office/drawing/2014/main" id="{2C445CFD-527B-AA14-664C-FA687154DA1A}"/>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dirty="0">
                          <a:solidFill>
                            <a:srgbClr val="FF0000"/>
                          </a:solidFill>
                        </a:rPr>
                        <a:t>New </a:t>
                      </a: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37037726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SA#106 (SA4#130) </a:t>
            </a:r>
          </a:p>
        </p:txBody>
      </p:sp>
      <p:graphicFrame>
        <p:nvGraphicFramePr>
          <p:cNvPr id="3" name="Table 2">
            <a:extLst>
              <a:ext uri="{FF2B5EF4-FFF2-40B4-BE49-F238E27FC236}">
                <a16:creationId xmlns:a16="http://schemas.microsoft.com/office/drawing/2014/main" id="{F51C09D9-8EED-B6F4-4BE7-A4282AC4B018}"/>
              </a:ext>
            </a:extLst>
          </p:cNvPr>
          <p:cNvGraphicFramePr>
            <a:graphicFrameLocks noGrp="1"/>
          </p:cNvGraphicFramePr>
          <p:nvPr>
            <p:extLst>
              <p:ext uri="{D42A27DB-BD31-4B8C-83A1-F6EECF244321}">
                <p14:modId xmlns:p14="http://schemas.microsoft.com/office/powerpoint/2010/main" val="914750051"/>
              </p:ext>
            </p:extLst>
          </p:nvPr>
        </p:nvGraphicFramePr>
        <p:xfrm>
          <a:off x="579989" y="1263204"/>
          <a:ext cx="10084901" cy="324153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78%</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82%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06328413"/>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55%</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3"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17%</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28%</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15%</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9"/>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60%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u="sng" strike="noStrike" dirty="0">
                          <a:solidFill>
                            <a:srgbClr val="0000FF"/>
                          </a:solidFill>
                          <a:effectLst/>
                          <a:latin typeface="+mn-lt"/>
                          <a:hlinkClick r:id="rId11"/>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990382353"/>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Eric Yip, </a:t>
            </a:r>
            <a:r>
              <a:rPr lang="en-US" altLang="zh-CN" sz="1600" dirty="0">
                <a:cs typeface="Arial" pitchFamily="34" charset="0"/>
                <a:hlinkClick r:id="rId2"/>
              </a:rPr>
              <a:t>eric.yip@samsung.com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Clean up TR 26.927 and TR 26.847 to send to SA for information</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Continue discussion on conclusions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Related to conclusions, discuss future AI/ML activities in 5G-A and 6G</a:t>
            </a:r>
            <a:endParaRPr lang="en-US" altLang="zh-CN" sz="1600" dirty="0"/>
          </a:p>
          <a:p>
            <a:pPr marL="0" indent="0">
              <a:buNone/>
            </a:pPr>
            <a:endParaRPr lang="fr-FR" sz="16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78%</a:t>
                      </a:r>
                    </a:p>
                  </a:txBody>
                  <a:tcPr marL="36001" marR="36001" marT="0" marB="0" anchor="b"/>
                </a:tc>
                <a:tc>
                  <a:txBody>
                    <a:bodyPr/>
                    <a:lstStyle/>
                    <a:p>
                      <a:pPr algn="r" fontAlgn="b"/>
                      <a:r>
                        <a:rPr lang="en-US" sz="1100" b="0" dirty="0">
                          <a:hlinkClick r:id="rId3"/>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82%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304331587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Avatars for Real-Time Communication </a:t>
            </a:r>
            <a:r>
              <a:rPr lang="en-US" altLang="en-US" sz="3200" dirty="0"/>
              <a:t>(</a:t>
            </a:r>
            <a:r>
              <a:rPr lang="en-US" sz="3200" dirty="0"/>
              <a:t>FS_AVATAR</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Bouazizi, Imed, Qualcomm Incorporated, </a:t>
            </a:r>
            <a:r>
              <a:rPr lang="de-DE" altLang="zh-CN" sz="1600" dirty="0" err="1">
                <a:cs typeface="Arial" pitchFamily="34" charset="0"/>
              </a:rPr>
              <a:t>bouazizi</a:t>
            </a:r>
            <a:r>
              <a:rPr lang="de-DE" altLang="zh-CN" sz="1600" dirty="0">
                <a:cs typeface="Arial" pitchFamily="34" charset="0"/>
              </a:rPr>
              <a:t> AT </a:t>
            </a:r>
            <a:r>
              <a:rPr lang="de-DE" altLang="zh-CN" sz="1600" dirty="0" err="1">
                <a:cs typeface="Arial" pitchFamily="34" charset="0"/>
              </a:rPr>
              <a:t>qti</a:t>
            </a:r>
            <a:r>
              <a:rPr lang="de-DE" altLang="zh-CN" sz="1600" dirty="0">
                <a:cs typeface="Arial" pitchFamily="34" charset="0"/>
              </a:rPr>
              <a:t> DOT </a:t>
            </a:r>
            <a:r>
              <a:rPr lang="de-DE" altLang="zh-CN" sz="1600" dirty="0" err="1">
                <a:cs typeface="Arial" pitchFamily="34" charset="0"/>
              </a:rPr>
              <a:t>qualcomm</a:t>
            </a:r>
            <a:r>
              <a:rPr lang="de-DE" altLang="zh-CN" sz="1600" dirty="0">
                <a:cs typeface="Arial" pitchFamily="34" charset="0"/>
              </a:rPr>
              <a:t> DOT </a:t>
            </a:r>
            <a:r>
              <a:rPr lang="de-DE" altLang="zh-CN" sz="1600" dirty="0" err="1">
                <a:cs typeface="Arial" pitchFamily="34" charset="0"/>
              </a:rPr>
              <a:t>com</a:t>
            </a:r>
            <a:endParaRPr lang="de-DE"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Avatar related topics were discussed in one Video AHG call</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One contribution was agreed into the TR, which was agreed before but was not properly integrated into the TR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Other contributions on IMS architecture and call flows were not agreed as SA2 specifications are not finalized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the IMS mapping based on the SA2 final specifications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Conclude the FS_AVATAR study and submit TR for approval</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Start normative work in Rel-19 to implement basic support </a:t>
            </a:r>
            <a:r>
              <a:rPr lang="en-US" altLang="zh-CN" sz="1400">
                <a:cs typeface="Arial" pitchFamily="34" charset="0"/>
              </a:rPr>
              <a:t>for Avatars in AR Calls</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55%</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2064657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a:t>
            </a:r>
            <a:r>
              <a:rPr lang="en-US" sz="3200" dirty="0" err="1"/>
              <a:t>enerGy</a:t>
            </a:r>
            <a:r>
              <a:rPr lang="en-US" sz="3200" dirty="0"/>
              <a:t> consumption </a:t>
            </a:r>
            <a:r>
              <a:rPr lang="en-US" sz="3200" dirty="0" err="1"/>
              <a:t>exposuRE</a:t>
            </a:r>
            <a:r>
              <a:rPr lang="en-US" sz="3200" dirty="0"/>
              <a:t> and </a:t>
            </a:r>
            <a:r>
              <a:rPr lang="en-US" sz="3200" dirty="0" err="1"/>
              <a:t>EvaluatioN</a:t>
            </a:r>
            <a:r>
              <a:rPr lang="en-US" sz="3200" dirty="0"/>
              <a:t> framework </a:t>
            </a:r>
            <a:r>
              <a:rPr lang="en-US" altLang="en-US" sz="3200" dirty="0"/>
              <a:t>(</a:t>
            </a:r>
            <a:r>
              <a:rPr lang="en-US" sz="3200" dirty="0" err="1"/>
              <a:t>FS_MediaEnergyGREEN</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29044"/>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Julien Lemotheux, Orange, julien.lemotheux@orange.com </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6 contributions agreed during the MBS </a:t>
            </a:r>
            <a:r>
              <a:rPr lang="en-US" altLang="zh-CN" sz="1600" dirty="0" err="1">
                <a:cs typeface="Arial" pitchFamily="34" charset="0"/>
              </a:rPr>
              <a:t>Adhoc</a:t>
            </a:r>
            <a:r>
              <a:rPr lang="en-US" altLang="zh-CN" sz="1600" dirty="0">
                <a:cs typeface="Arial" pitchFamily="34" charset="0"/>
              </a:rPr>
              <a:t> calls: Solution#1: Update to Potential solution to Key Issue #1: Energy-related information exposure from UE (S4aI250007), Additional background information (S4aI250018), Complement on KI3 (S4aI250038), Potential solution to KI1 based Energy related information from the UE, network and other entities provided to an App (S4aI250043), Abbreviations and introductions (S4aI250048), Potential solution to Key Issue #2: QMC-based monitoring and measurement (S4aI250066).</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This has been integrated in new v1.0.1 of TR 26.942, and a new v1.0.2 has been uploaded with editorial corrections.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For the meeting, 10 contributions have been submitted. The goal is to add some text references, add or improve potential solutions and agree on the conclusions.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At the end of this meeting, the plan is to complete the study and present TR 26.942 v2.0.0 to SA for approval.</a:t>
            </a: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94698357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Messaging</a:t>
            </a:r>
            <a:br>
              <a:rPr lang="en-US" sz="3200" dirty="0"/>
            </a:br>
            <a:r>
              <a:rPr lang="en-US" altLang="en-US" sz="3200" dirty="0"/>
              <a:t>(</a:t>
            </a:r>
            <a:r>
              <a:rPr lang="en-US" sz="3200" dirty="0" err="1"/>
              <a:t>FS_MeMe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Thomas Stockhammer, Qualcomm Incorporated, tsto@qti.qualcomm.com</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 input documents for the </a:t>
            </a:r>
            <a:r>
              <a:rPr lang="en-US" altLang="zh-CN" sz="1400" dirty="0" err="1">
                <a:cs typeface="Arial" pitchFamily="34" charset="0"/>
              </a:rPr>
              <a:t>Adhoc</a:t>
            </a:r>
            <a:r>
              <a:rPr lang="en-US" altLang="zh-CN" sz="1400" dirty="0">
                <a:cs typeface="Arial" pitchFamily="34" charset="0"/>
              </a:rPr>
              <a:t> group calls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the time plan and discuss the transition from Study to normative work </a:t>
            </a:r>
            <a:r>
              <a:rPr lang="en-US" altLang="zh-CN" sz="1400" dirty="0">
                <a:cs typeface="Arial" pitchFamily="34" charset="0"/>
                <a:sym typeface="Wingdings" panose="05000000000000000000" pitchFamily="2" charset="2"/>
              </a:rPr>
              <a:t> Proposal is to shift start of normative only after SA4#132.</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graphicFrame>
        <p:nvGraphicFramePr>
          <p:cNvPr id="5" name="Table 4">
            <a:extLst>
              <a:ext uri="{FF2B5EF4-FFF2-40B4-BE49-F238E27FC236}">
                <a16:creationId xmlns:a16="http://schemas.microsoft.com/office/drawing/2014/main" id="{504525C5-BE7A-AD82-CD53-21C1824B26ED}"/>
              </a:ext>
            </a:extLst>
          </p:cNvPr>
          <p:cNvGraphicFramePr>
            <a:graphicFrameLocks noGrp="1"/>
          </p:cNvGraphicFramePr>
          <p:nvPr/>
        </p:nvGraphicFramePr>
        <p:xfrm>
          <a:off x="1489535" y="5385468"/>
          <a:ext cx="5817644" cy="681789"/>
        </p:xfrm>
        <a:graphic>
          <a:graphicData uri="http://schemas.openxmlformats.org/drawingml/2006/table">
            <a:tbl>
              <a:tblPr>
                <a:tableStyleId>{35758FB7-9AC5-4552-8A53-C91805E547FA}</a:tableStyleId>
              </a:tblPr>
              <a:tblGrid>
                <a:gridCol w="1167176">
                  <a:extLst>
                    <a:ext uri="{9D8B030D-6E8A-4147-A177-3AD203B41FA5}">
                      <a16:colId xmlns:a16="http://schemas.microsoft.com/office/drawing/2014/main" val="1725546781"/>
                    </a:ext>
                  </a:extLst>
                </a:gridCol>
                <a:gridCol w="4650468">
                  <a:extLst>
                    <a:ext uri="{9D8B030D-6E8A-4147-A177-3AD203B41FA5}">
                      <a16:colId xmlns:a16="http://schemas.microsoft.com/office/drawing/2014/main" val="1616553908"/>
                    </a:ext>
                  </a:extLst>
                </a:gridCol>
              </a:tblGrid>
              <a:tr h="216933">
                <a:tc>
                  <a:txBody>
                    <a:bodyPr/>
                    <a:lstStyle/>
                    <a:p>
                      <a:pPr algn="l" fontAlgn="t"/>
                      <a:r>
                        <a:rPr lang="en-US" sz="1200" b="1" u="sng" strike="noStrike">
                          <a:solidFill>
                            <a:srgbClr val="0000FF"/>
                          </a:solidFill>
                          <a:effectLst/>
                          <a:hlinkClick r:id="rId3"/>
                        </a:rPr>
                        <a:t>S4-250036</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dirty="0">
                          <a:solidFill>
                            <a:srgbClr val="000000"/>
                          </a:solidFill>
                          <a:effectLst/>
                        </a:rPr>
                        <a:t>[</a:t>
                      </a:r>
                      <a:r>
                        <a:rPr lang="en-US" sz="1200" b="0" u="none" strike="noStrike" dirty="0" err="1">
                          <a:solidFill>
                            <a:srgbClr val="000000"/>
                          </a:solidFill>
                          <a:effectLst/>
                        </a:rPr>
                        <a:t>FS_MeMe</a:t>
                      </a:r>
                      <a:r>
                        <a:rPr lang="en-US" sz="1200" b="0" u="none" strike="noStrike" dirty="0">
                          <a:solidFill>
                            <a:srgbClr val="000000"/>
                          </a:solidFill>
                          <a:effectLst/>
                        </a:rPr>
                        <a:t>] IETF MIMI and 3GPP Messaging</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061608658"/>
                  </a:ext>
                </a:extLst>
              </a:tr>
              <a:tr h="216933">
                <a:tc>
                  <a:txBody>
                    <a:bodyPr/>
                    <a:lstStyle/>
                    <a:p>
                      <a:pPr algn="l" fontAlgn="t"/>
                      <a:r>
                        <a:rPr lang="en-US" sz="1200" b="1" u="sng" strike="noStrike">
                          <a:solidFill>
                            <a:srgbClr val="0000FF"/>
                          </a:solidFill>
                          <a:effectLst/>
                          <a:hlinkClick r:id="rId4"/>
                        </a:rPr>
                        <a:t>S4-250038</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a:solidFill>
                            <a:srgbClr val="000000"/>
                          </a:solidFill>
                          <a:effectLst/>
                        </a:rPr>
                        <a:t>[FS_MeMe] Time and Work Plan for Media Messaging</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555363595"/>
                  </a:ext>
                </a:extLst>
              </a:tr>
              <a:tr h="247923">
                <a:tc>
                  <a:txBody>
                    <a:bodyPr/>
                    <a:lstStyle/>
                    <a:p>
                      <a:pPr algn="l" fontAlgn="t"/>
                      <a:r>
                        <a:rPr lang="en-US" sz="1200" b="1" u="sng" strike="noStrike">
                          <a:solidFill>
                            <a:srgbClr val="0000FF"/>
                          </a:solidFill>
                          <a:effectLst/>
                          <a:hlinkClick r:id="rId5"/>
                        </a:rPr>
                        <a:t>S4-250151</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dirty="0">
                          <a:solidFill>
                            <a:srgbClr val="000000"/>
                          </a:solidFill>
                          <a:effectLst/>
                        </a:rPr>
                        <a:t>[</a:t>
                      </a:r>
                      <a:r>
                        <a:rPr lang="en-US" sz="1200" b="0" u="none" strike="noStrike" dirty="0" err="1">
                          <a:solidFill>
                            <a:srgbClr val="000000"/>
                          </a:solidFill>
                          <a:effectLst/>
                        </a:rPr>
                        <a:t>FS_MeMe</a:t>
                      </a:r>
                      <a:r>
                        <a:rPr lang="en-US" sz="1200" b="0" u="none" strike="noStrike" dirty="0">
                          <a:solidFill>
                            <a:srgbClr val="000000"/>
                          </a:solidFill>
                          <a:effectLst/>
                        </a:rPr>
                        <a:t>] Proposed Updates to TR 26.841</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119902211"/>
                  </a:ext>
                </a:extLst>
              </a:tr>
            </a:tbl>
          </a:graphicData>
        </a:graphic>
      </p:graphicFrame>
    </p:spTree>
    <p:extLst>
      <p:ext uri="{BB962C8B-B14F-4D97-AF65-F5344CB8AC3E}">
        <p14:creationId xmlns:p14="http://schemas.microsoft.com/office/powerpoint/2010/main" val="23405047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Advanced Media Delivery</a:t>
            </a:r>
            <a:br>
              <a:rPr lang="en-US" sz="3200" dirty="0"/>
            </a:br>
            <a:r>
              <a:rPr lang="en-US" altLang="en-US" sz="3200" dirty="0"/>
              <a:t>(</a:t>
            </a:r>
            <a:r>
              <a:rPr lang="en-US" sz="3200" dirty="0"/>
              <a:t>FS_AMD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710454" y="2192431"/>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GB" sz="1600" dirty="0">
                <a:cs typeface="Arial" pitchFamily="34" charset="0"/>
              </a:rPr>
              <a:t>Thomas Stockhammer, Qualcomm Incorporated, </a:t>
            </a:r>
            <a:r>
              <a:rPr lang="en-GB" sz="1600" dirty="0">
                <a:cs typeface="Arial" pitchFamily="34" charset="0"/>
                <a:hlinkClick r:id="rId2"/>
              </a:rPr>
              <a:t>tsto@qti.qualcomm.com</a:t>
            </a: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Updated time plan and two documents related to MBS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Time was short as stage-2 normative work was prioritized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Dispose the documents and complete the study.</a:t>
            </a: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graphicFrame>
        <p:nvGraphicFramePr>
          <p:cNvPr id="5" name="Table 4">
            <a:extLst>
              <a:ext uri="{FF2B5EF4-FFF2-40B4-BE49-F238E27FC236}">
                <a16:creationId xmlns:a16="http://schemas.microsoft.com/office/drawing/2014/main" id="{64A6805F-2F0D-842A-1BB2-129FAA9C83E4}"/>
              </a:ext>
            </a:extLst>
          </p:cNvPr>
          <p:cNvGraphicFramePr>
            <a:graphicFrameLocks noGrp="1"/>
          </p:cNvGraphicFramePr>
          <p:nvPr/>
        </p:nvGraphicFramePr>
        <p:xfrm>
          <a:off x="1496005" y="5088163"/>
          <a:ext cx="7400685" cy="1112635"/>
        </p:xfrm>
        <a:graphic>
          <a:graphicData uri="http://schemas.openxmlformats.org/drawingml/2006/table">
            <a:tbl>
              <a:tblPr>
                <a:tableStyleId>{284E427A-3D55-4303-BF80-6455036E1DE7}</a:tableStyleId>
              </a:tblPr>
              <a:tblGrid>
                <a:gridCol w="1484776">
                  <a:extLst>
                    <a:ext uri="{9D8B030D-6E8A-4147-A177-3AD203B41FA5}">
                      <a16:colId xmlns:a16="http://schemas.microsoft.com/office/drawing/2014/main" val="2364058572"/>
                    </a:ext>
                  </a:extLst>
                </a:gridCol>
                <a:gridCol w="5915909">
                  <a:extLst>
                    <a:ext uri="{9D8B030D-6E8A-4147-A177-3AD203B41FA5}">
                      <a16:colId xmlns:a16="http://schemas.microsoft.com/office/drawing/2014/main" val="1536669883"/>
                    </a:ext>
                  </a:extLst>
                </a:gridCol>
              </a:tblGrid>
              <a:tr h="109690">
                <a:tc>
                  <a:txBody>
                    <a:bodyPr/>
                    <a:lstStyle/>
                    <a:p>
                      <a:pPr algn="l" fontAlgn="t"/>
                      <a:r>
                        <a:rPr lang="en-US" sz="1200" b="1" u="sng" strike="noStrike">
                          <a:solidFill>
                            <a:srgbClr val="0000FF"/>
                          </a:solidFill>
                          <a:effectLst/>
                          <a:hlinkClick r:id="rId4"/>
                        </a:rPr>
                        <a:t>S4-250016</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dirty="0">
                          <a:solidFill>
                            <a:srgbClr val="000000"/>
                          </a:solidFill>
                          <a:effectLst/>
                        </a:rPr>
                        <a:t>[FS_AMD] Time and Work Plan for Advanced Media Delivery</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467627783"/>
                  </a:ext>
                </a:extLst>
              </a:tr>
              <a:tr h="124793">
                <a:tc>
                  <a:txBody>
                    <a:bodyPr/>
                    <a:lstStyle/>
                    <a:p>
                      <a:pPr algn="l" fontAlgn="t"/>
                      <a:r>
                        <a:rPr lang="en-US" sz="1200" b="1" u="sng" strike="noStrike">
                          <a:solidFill>
                            <a:srgbClr val="0000FF"/>
                          </a:solidFill>
                          <a:effectLst/>
                          <a:hlinkClick r:id="rId5"/>
                        </a:rPr>
                        <a:t>S4-250017</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a:solidFill>
                            <a:srgbClr val="000000"/>
                          </a:solidFill>
                          <a:effectLst/>
                        </a:rPr>
                        <a:t>[FS_AMD] Selective Unicast Requests in MBS/MBMS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44795612"/>
                  </a:ext>
                </a:extLst>
              </a:tr>
              <a:tr h="109690">
                <a:tc>
                  <a:txBody>
                    <a:bodyPr/>
                    <a:lstStyle/>
                    <a:p>
                      <a:pPr algn="l" fontAlgn="t"/>
                      <a:r>
                        <a:rPr lang="en-US" sz="1200" b="1" u="sng" strike="noStrike">
                          <a:solidFill>
                            <a:srgbClr val="0000FF"/>
                          </a:solidFill>
                          <a:effectLst/>
                          <a:hlinkClick r:id="rId6"/>
                        </a:rPr>
                        <a:t>S4-250018</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a:solidFill>
                            <a:srgbClr val="000000"/>
                          </a:solidFill>
                          <a:effectLst/>
                        </a:rPr>
                        <a:t>[FS_AMD] Generic Application Service</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031184134"/>
                  </a:ext>
                </a:extLst>
              </a:tr>
              <a:tr h="109690">
                <a:tc>
                  <a:txBody>
                    <a:bodyPr/>
                    <a:lstStyle/>
                    <a:p>
                      <a:pPr algn="l" fontAlgn="t"/>
                      <a:r>
                        <a:rPr lang="en-US" sz="1200" b="1" u="sng" strike="noStrike">
                          <a:solidFill>
                            <a:srgbClr val="0000FF"/>
                          </a:solidFill>
                          <a:effectLst/>
                          <a:hlinkClick r:id="rId7"/>
                        </a:rPr>
                        <a:t>S4-250024</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a:solidFill>
                            <a:srgbClr val="000000"/>
                          </a:solidFill>
                          <a:effectLst/>
                        </a:rPr>
                        <a:t>Overview Slides on Advanced Media Delivery for 5G-MAG</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484858784"/>
                  </a:ext>
                </a:extLst>
              </a:tr>
              <a:tr h="198235">
                <a:tc>
                  <a:txBody>
                    <a:bodyPr/>
                    <a:lstStyle/>
                    <a:p>
                      <a:pPr algn="l" fontAlgn="t"/>
                      <a:r>
                        <a:rPr lang="en-US" sz="1200" b="1" u="sng" strike="noStrike">
                          <a:solidFill>
                            <a:srgbClr val="0000FF"/>
                          </a:solidFill>
                          <a:effectLst/>
                          <a:hlinkClick r:id="rId8"/>
                        </a:rPr>
                        <a:t>S4-250145</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a:solidFill>
                            <a:srgbClr val="000000"/>
                          </a:solidFill>
                          <a:effectLst/>
                        </a:rPr>
                        <a:t>Update of NOTE for MBS User Service over eMBMS</a:t>
                      </a:r>
                      <a:endParaRPr lang="en-US"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726993351"/>
                  </a:ext>
                </a:extLst>
              </a:tr>
              <a:tr h="149752">
                <a:tc>
                  <a:txBody>
                    <a:bodyPr/>
                    <a:lstStyle/>
                    <a:p>
                      <a:pPr algn="l" fontAlgn="t"/>
                      <a:r>
                        <a:rPr lang="en-US" sz="1200" b="1" u="sng" strike="noStrike">
                          <a:solidFill>
                            <a:srgbClr val="0000FF"/>
                          </a:solidFill>
                          <a:effectLst/>
                          <a:hlinkClick r:id="rId9"/>
                        </a:rPr>
                        <a:t>S4-250209</a:t>
                      </a:r>
                      <a:endParaRPr lang="en-US"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b="0" u="none" strike="noStrike" dirty="0">
                          <a:solidFill>
                            <a:srgbClr val="000000"/>
                          </a:solidFill>
                          <a:effectLst/>
                        </a:rPr>
                        <a:t>[FS-AMD WT 3b]: Documenting future work with multi-access media delivery </a:t>
                      </a:r>
                      <a:endParaRPr lang="en-US"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808586090"/>
                  </a:ext>
                </a:extLst>
              </a:tr>
            </a:tbl>
          </a:graphicData>
        </a:graphic>
      </p:graphicFrame>
    </p:spTree>
    <p:extLst>
      <p:ext uri="{BB962C8B-B14F-4D97-AF65-F5344CB8AC3E}">
        <p14:creationId xmlns:p14="http://schemas.microsoft.com/office/powerpoint/2010/main" val="190745784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3961" y="228600"/>
            <a:ext cx="9684774" cy="1143000"/>
          </a:xfrm>
        </p:spPr>
        <p:txBody>
          <a:bodyPr/>
          <a:lstStyle/>
          <a:p>
            <a:r>
              <a:rPr lang="en-US" sz="3200" dirty="0"/>
              <a:t>Study on Beyond 2D Video</a:t>
            </a:r>
            <a:br>
              <a:rPr lang="en-US" sz="3200" dirty="0"/>
            </a:br>
            <a:r>
              <a:rPr lang="en-US" sz="3200" dirty="0"/>
              <a:t> </a:t>
            </a:r>
            <a:r>
              <a:rPr lang="en-US" altLang="en-US" sz="3200" dirty="0"/>
              <a:t>(</a:t>
            </a:r>
            <a:r>
              <a:rPr lang="en-US" sz="3200" dirty="0"/>
              <a:t>FS_Beyond2D</a:t>
            </a:r>
            <a:r>
              <a:rPr lang="en-US" altLang="en-US" sz="3200" dirty="0"/>
              <a:t>)</a:t>
            </a:r>
          </a:p>
        </p:txBody>
      </p:sp>
      <p:sp>
        <p:nvSpPr>
          <p:cNvPr id="3" name="Espace réservé du contenu 2"/>
          <p:cNvSpPr>
            <a:spLocks noGrp="1"/>
          </p:cNvSpPr>
          <p:nvPr>
            <p:ph idx="1"/>
          </p:nvPr>
        </p:nvSpPr>
        <p:spPr>
          <a:xfrm>
            <a:off x="561975" y="2077720"/>
            <a:ext cx="11068050" cy="4496435"/>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a:t>
            </a:r>
            <a:r>
              <a:rPr lang="fi-FI" sz="1600" dirty="0">
                <a:cs typeface="Arial" panose="020B0604020202020204" pitchFamily="34" charset="0"/>
                <a:hlinkClick r:id="rId3"/>
              </a:rPr>
              <a:t>xujiayi@chinamobile.com</a:t>
            </a:r>
          </a:p>
          <a:p>
            <a:pPr marL="0" indent="0" defTabSz="0">
              <a:lnSpc>
                <a:spcPct val="93000"/>
              </a:lnSpc>
              <a:spcBef>
                <a:spcPct val="15000"/>
              </a:spcBef>
              <a:spcAft>
                <a:spcPct val="15000"/>
              </a:spcAft>
              <a:buSzPct val="100000"/>
              <a:buFont typeface="Arial" panose="020B0604020202020204" pitchFamily="34" charset="0"/>
              <a:buNone/>
              <a:tabLst>
                <a:tab pos="285750" algn="l"/>
              </a:tabLst>
              <a:defRPr/>
            </a:pP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During the Adhoc meeting, 2 documents were agreed, </a:t>
            </a:r>
            <a:endParaRPr lang="en-US" altLang="zh-CN" sz="1400" dirty="0">
              <a:cs typeface="Arial" panose="020B0604020202020204" pitchFamily="34" charset="0"/>
            </a:endParaRPr>
          </a:p>
          <a:p>
            <a:pPr marL="1087755" lvl="2"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Dynamic mesh representation format (S4aV250011), was agreed for </a:t>
            </a:r>
            <a:r>
              <a:rPr lang="en-US" altLang="zh-CN" sz="1400" dirty="0">
                <a:solidFill>
                  <a:srgbClr val="FF0000"/>
                </a:solidFill>
                <a:cs typeface="Arial" panose="020B0604020202020204" pitchFamily="34" charset="0"/>
                <a:sym typeface="+mn-ea"/>
              </a:rPr>
              <a:t>PD</a:t>
            </a:r>
            <a:r>
              <a:rPr lang="en-US" altLang="zh-CN" sz="1400" dirty="0">
                <a:cs typeface="Arial" panose="020B0604020202020204" pitchFamily="34" charset="0"/>
                <a:sym typeface="+mn-ea"/>
              </a:rPr>
              <a:t>,</a:t>
            </a:r>
          </a:p>
          <a:p>
            <a:pPr marL="1087755" lvl="2"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Editoral updates, the relocation of clause 7.3.8.3.2 to Annex B,  was agreed on </a:t>
            </a:r>
            <a:r>
              <a:rPr lang="en-US" altLang="zh-CN" sz="1400" dirty="0">
                <a:solidFill>
                  <a:srgbClr val="FF0000"/>
                </a:solidFill>
                <a:cs typeface="Arial" panose="020B0604020202020204" pitchFamily="34" charset="0"/>
                <a:sym typeface="+mn-ea"/>
              </a:rPr>
              <a:t>TR</a:t>
            </a:r>
            <a:r>
              <a:rPr lang="en-US" altLang="zh-CN" sz="1400" dirty="0">
                <a:cs typeface="Arial" panose="020B0604020202020204" pitchFamily="34" charset="0"/>
                <a:sym typeface="+mn-ea"/>
              </a:rPr>
              <a:t> (S4aV250012).</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Agree the updated time plan in S4-250078.</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Progress the work on the representation format and scenarios, update TR and prepare TR 26.956 for submission for information to SA plenary.</a:t>
            </a: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Potential new permanent document on B2D format characterization.</a:t>
            </a:r>
            <a:endParaRPr lang="zh-CN" altLang="en-US" sz="1400" dirty="0">
              <a:ea typeface="宋体" panose="02010600030101010101" pitchFamily="2" charset="-122"/>
              <a:cs typeface="Arial" panose="020B0604020202020204" pitchFamily="34" charset="0"/>
            </a:endParaRPr>
          </a:p>
        </p:txBody>
      </p:sp>
      <p:graphicFrame>
        <p:nvGraphicFramePr>
          <p:cNvPr id="4" name="Table 3"/>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290">
                  <a:extLst>
                    <a:ext uri="{9D8B030D-6E8A-4147-A177-3AD203B41FA5}">
                      <a16:colId xmlns:a16="http://schemas.microsoft.com/office/drawing/2014/main" val="20001"/>
                    </a:ext>
                  </a:extLst>
                </a:gridCol>
                <a:gridCol w="1095590">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17%</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28%</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itchFamily="34" charset="0"/>
              </a:rPr>
              <a:t>Stefan Döhla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Little progress during Audio SWG calls, no contributions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Two contributions to this meeting:</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S4-250211 - </a:t>
            </a:r>
            <a:r>
              <a:rPr lang="en-GB" sz="1050" b="0" i="0" u="none" strike="noStrike" dirty="0">
                <a:solidFill>
                  <a:srgbClr val="312E25"/>
                </a:solidFill>
                <a:effectLst/>
                <a:latin typeface="arial" panose="020B0604020202020204" pitchFamily="34" charset="0"/>
              </a:rPr>
              <a:t>W3C </a:t>
            </a:r>
            <a:r>
              <a:rPr lang="en-GB" sz="1050" b="0" i="0" u="none" strike="noStrike" dirty="0" err="1">
                <a:solidFill>
                  <a:srgbClr val="312E25"/>
                </a:solidFill>
                <a:effectLst/>
                <a:latin typeface="arial" panose="020B0604020202020204" pitchFamily="34" charset="0"/>
              </a:rPr>
              <a:t>RTPTransport</a:t>
            </a:r>
            <a:r>
              <a:rPr lang="en-GB" sz="1050" b="0" i="0" u="none" strike="noStrike" dirty="0">
                <a:solidFill>
                  <a:srgbClr val="312E25"/>
                </a:solidFill>
                <a:effectLst/>
                <a:latin typeface="arial" panose="020B0604020202020204" pitchFamily="34" charset="0"/>
              </a:rPr>
              <a:t> for 3GPP codecs in WebRTC</a:t>
            </a:r>
            <a:endParaRPr lang="en-US" sz="1050" b="0" i="0" u="none" strike="noStrike" dirty="0">
              <a:solidFill>
                <a:srgbClr val="312E25"/>
              </a:solidFill>
              <a:effectLst/>
              <a:latin typeface="arial" panose="020B0604020202020204" pitchFamily="34" charset="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050" dirty="0">
                <a:solidFill>
                  <a:srgbClr val="312E25"/>
                </a:solidFill>
                <a:latin typeface="arial" panose="020B0604020202020204" pitchFamily="34" charset="0"/>
                <a:cs typeface="Arial" pitchFamily="34" charset="0"/>
              </a:rPr>
              <a:t>S4-250216 - </a:t>
            </a:r>
            <a:r>
              <a:rPr lang="en-GB" sz="1050" b="0" i="0" u="none" strike="noStrike" dirty="0">
                <a:solidFill>
                  <a:srgbClr val="312E25"/>
                </a:solidFill>
                <a:effectLst/>
                <a:latin typeface="arial" panose="020B0604020202020204" pitchFamily="34" charset="0"/>
              </a:rPr>
              <a:t>Codec support in WebRTC libraries</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SI at a critical point</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Sufficient input for Objectives 2 and 3 to draft conclusions (objective 4, 5)</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Objective 1 has seen no input so far</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Timeline challenging without sufficient input, should decide how to progress / conclude the SI by 6/6/2025</a:t>
            </a:r>
            <a:endParaRPr lang="en-US" altLang="zh-CN" sz="1400" dirty="0">
              <a:cs typeface="Arial"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94845623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Haptics in 5G Media Services</a:t>
            </a:r>
            <a:br>
              <a:rPr lang="en-US" sz="3200" dirty="0"/>
            </a:br>
            <a:r>
              <a:rPr lang="en-US" sz="3200" dirty="0"/>
              <a:t> </a:t>
            </a:r>
            <a:r>
              <a:rPr lang="en-US" altLang="en-US" sz="3200" dirty="0"/>
              <a:t>(</a:t>
            </a:r>
            <a:r>
              <a:rPr lang="en-US" sz="3200" dirty="0" err="1"/>
              <a:t>FS_HapticsMed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0" y="2279710"/>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400" dirty="0">
                <a:cs typeface="Arial" pitchFamily="34" charset="0"/>
              </a:rPr>
              <a:t>Gaëlle Martin-Cocher, InterDigital (</a:t>
            </a:r>
            <a:r>
              <a:rPr lang="fi-FI" sz="1400" dirty="0">
                <a:cs typeface="Arial" pitchFamily="34" charset="0"/>
                <a:hlinkClick r:id="rId2"/>
              </a:rPr>
              <a:t>Gaelle.Martin-Cocher@InterDigital.com</a:t>
            </a:r>
            <a:r>
              <a:rPr lang="fi-FI" sz="1400" dirty="0">
                <a:cs typeface="Arial" pitchFamily="34" charset="0"/>
              </a:rPr>
              <a:t>)</a:t>
            </a: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 support of the integration of Haptics media in 3GPP services: Scene Description (S4aR250011), Messaging services (S4-250053), </a:t>
            </a:r>
            <a:r>
              <a:rPr lang="en-US" altLang="zh-CN" sz="1400" dirty="0" err="1">
                <a:cs typeface="Arial" pitchFamily="34" charset="0"/>
              </a:rPr>
              <a:t>OpenXR</a:t>
            </a:r>
            <a:r>
              <a:rPr lang="en-US" altLang="zh-CN" sz="1400" dirty="0">
                <a:cs typeface="Arial" pitchFamily="34" charset="0"/>
              </a:rPr>
              <a:t> API description (S4aR250012)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Refined text and editorial changes (S4aR250013), use case (S4-250053), codec performances (S4-250055)</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Provided information on QoS, </a:t>
            </a:r>
            <a:r>
              <a:rPr lang="en-US" altLang="zh-CN" sz="1400" dirty="0" err="1">
                <a:cs typeface="Arial" pitchFamily="34" charset="0"/>
              </a:rPr>
              <a:t>QoE</a:t>
            </a:r>
            <a:r>
              <a:rPr lang="en-US" altLang="zh-CN" sz="1400" dirty="0">
                <a:cs typeface="Arial" pitchFamily="34" charset="0"/>
              </a:rPr>
              <a:t> (S4-250056)</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 TR V1.0.1 as basis to progress the work.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Address  the 13 input contributions (scope, gap, conclusion, improvement to existing sections)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Conclude the TR. </a:t>
            </a:r>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15%</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3"/>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60%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176874692"/>
                  </a:ext>
                </a:extLst>
              </a:tr>
            </a:tbl>
          </a:graphicData>
        </a:graphic>
      </p:graphicFrame>
      <p:sp>
        <p:nvSpPr>
          <p:cNvPr id="5" name="Rectangle 1">
            <a:extLst>
              <a:ext uri="{FF2B5EF4-FFF2-40B4-BE49-F238E27FC236}">
                <a16:creationId xmlns:a16="http://schemas.microsoft.com/office/drawing/2014/main" id="{102D5533-5E9E-8C1A-DA77-19D961C6D9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FS_HapticsMed</a:t>
            </a:r>
            <a:r>
              <a:rPr kumimoji="0" lang="en-US" altLang="en-US" sz="4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031859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Rel-19 Work Items </a:t>
            </a:r>
          </a:p>
          <a:p>
            <a:pPr lvl="1">
              <a:lnSpc>
                <a:spcPct val="90000"/>
              </a:lnSpc>
              <a:spcBef>
                <a:spcPts val="500"/>
              </a:spcBef>
            </a:pPr>
            <a:r>
              <a:rPr lang="en-US" altLang="en-US" sz="1600" dirty="0"/>
              <a:t>Status at the end of SA#106 (and SA4#130) </a:t>
            </a:r>
          </a:p>
          <a:p>
            <a:pPr lvl="1">
              <a:lnSpc>
                <a:spcPct val="90000"/>
              </a:lnSpc>
              <a:spcBef>
                <a:spcPts val="500"/>
              </a:spcBef>
            </a:pPr>
            <a:r>
              <a:rPr lang="en-US" altLang="en-US" sz="1600" dirty="0"/>
              <a:t>Rapporteur’s progress report since SA4#130</a:t>
            </a:r>
            <a:endParaRPr lang="en-US" altLang="en-US" sz="2000" dirty="0"/>
          </a:p>
          <a:p>
            <a:pPr>
              <a:lnSpc>
                <a:spcPct val="90000"/>
              </a:lnSpc>
              <a:spcBef>
                <a:spcPts val="500"/>
              </a:spcBef>
            </a:pPr>
            <a:r>
              <a:rPr lang="en-US" altLang="en-US" sz="2000" dirty="0"/>
              <a:t>Study Items </a:t>
            </a:r>
          </a:p>
          <a:p>
            <a:pPr lvl="1">
              <a:lnSpc>
                <a:spcPct val="90000"/>
              </a:lnSpc>
              <a:spcBef>
                <a:spcPts val="500"/>
              </a:spcBef>
            </a:pPr>
            <a:r>
              <a:rPr lang="en-US" altLang="en-US" sz="1600" dirty="0"/>
              <a:t>Status at the end of SA#106 (and SA4#130)</a:t>
            </a:r>
          </a:p>
          <a:p>
            <a:pPr lvl="1">
              <a:lnSpc>
                <a:spcPct val="90000"/>
              </a:lnSpc>
              <a:spcBef>
                <a:spcPts val="500"/>
              </a:spcBef>
            </a:pPr>
            <a:r>
              <a:rPr lang="en-US" altLang="en-US" sz="1600" dirty="0"/>
              <a:t>Rapporteur’s progress report since SA4#130</a:t>
            </a:r>
            <a:endParaRPr lang="en-US" altLang="en-US" sz="1600" b="1"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Spatial Computing for AR Services</a:t>
            </a:r>
            <a:br>
              <a:rPr lang="en-US" sz="3200" dirty="0"/>
            </a:br>
            <a:r>
              <a:rPr lang="en-US" sz="3200" dirty="0"/>
              <a:t> </a:t>
            </a:r>
            <a:r>
              <a:rPr lang="en-US" altLang="en-US" sz="3200" dirty="0"/>
              <a:t>(</a:t>
            </a:r>
            <a:r>
              <a:rPr lang="en-US" sz="3200" dirty="0" err="1"/>
              <a:t>FS_ARSpatial</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Hamza, Ahmed, </a:t>
            </a:r>
            <a:r>
              <a:rPr lang="es-ES" sz="1600" dirty="0" err="1">
                <a:cs typeface="Arial" pitchFamily="34" charset="0"/>
              </a:rPr>
              <a:t>InterDigital</a:t>
            </a:r>
            <a:r>
              <a:rPr lang="es-ES" sz="1600" dirty="0">
                <a:cs typeface="Arial" pitchFamily="34" charset="0"/>
              </a:rPr>
              <a:t> </a:t>
            </a:r>
            <a:r>
              <a:rPr lang="es-ES" sz="1600" dirty="0" err="1">
                <a:cs typeface="Arial" pitchFamily="34" charset="0"/>
              </a:rPr>
              <a:t>Canada</a:t>
            </a:r>
            <a:r>
              <a:rPr lang="es-ES" sz="1600" dirty="0">
                <a:cs typeface="Arial" pitchFamily="34" charset="0"/>
              </a:rPr>
              <a:t>, &lt;Ahmed.Hamza@InterDigital.com&gt;</a:t>
            </a:r>
            <a:endParaRPr lang="fi-FI"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 progress during ad-hoc calls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3 contributions</a:t>
            </a:r>
          </a:p>
          <a:p>
            <a:pPr marL="1087438" lvl="2" indent="-287338">
              <a:lnSpc>
                <a:spcPct val="93000"/>
              </a:lnSpc>
              <a:spcBef>
                <a:spcPct val="15000"/>
              </a:spcBef>
              <a:spcAft>
                <a:spcPct val="15000"/>
              </a:spcAft>
              <a:buSzPct val="100000"/>
              <a:tabLst>
                <a:tab pos="285750" algn="l"/>
              </a:tabLst>
              <a:defRPr/>
            </a:pPr>
            <a:r>
              <a:rPr lang="en-US" altLang="zh-CN" sz="1200" dirty="0">
                <a:cs typeface="Arial" pitchFamily="34" charset="0"/>
              </a:rPr>
              <a:t>1 contribution with updates to related work (</a:t>
            </a:r>
            <a:r>
              <a:rPr lang="en-US" sz="1200" dirty="0">
                <a:hlinkClick r:id="rId2"/>
              </a:rPr>
              <a:t>S4-250183</a:t>
            </a:r>
            <a:r>
              <a:rPr lang="en-US" sz="1200" dirty="0"/>
              <a:t>)</a:t>
            </a:r>
            <a:endParaRPr lang="en-US" altLang="zh-CN" sz="1200" dirty="0">
              <a:cs typeface="Arial" pitchFamily="34" charset="0"/>
            </a:endParaRPr>
          </a:p>
          <a:p>
            <a:pPr marL="1087438" lvl="2" indent="-287338">
              <a:lnSpc>
                <a:spcPct val="93000"/>
              </a:lnSpc>
              <a:spcBef>
                <a:spcPct val="15000"/>
              </a:spcBef>
              <a:spcAft>
                <a:spcPct val="15000"/>
              </a:spcAft>
              <a:buSzPct val="100000"/>
              <a:tabLst>
                <a:tab pos="285750" algn="l"/>
              </a:tabLst>
              <a:defRPr/>
            </a:pPr>
            <a:r>
              <a:rPr lang="en-US" altLang="zh-CN" sz="1200" dirty="0">
                <a:cs typeface="Arial" pitchFamily="34" charset="0"/>
              </a:rPr>
              <a:t>2 contributions on architecture mapping and call flows (</a:t>
            </a:r>
            <a:r>
              <a:rPr lang="en-US" sz="1200" dirty="0">
                <a:hlinkClick r:id="rId3"/>
              </a:rPr>
              <a:t>S4-250193</a:t>
            </a:r>
            <a:r>
              <a:rPr lang="en-US" sz="1200" dirty="0"/>
              <a:t>, </a:t>
            </a:r>
            <a:r>
              <a:rPr lang="en-US" sz="1200" dirty="0">
                <a:hlinkClick r:id="rId4"/>
              </a:rPr>
              <a:t>S4-250194</a:t>
            </a:r>
            <a:r>
              <a:rPr lang="en-US" altLang="zh-CN" sz="12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 time and work plan</a:t>
            </a:r>
            <a:endParaRPr lang="en-US" altLang="zh-CN" sz="11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94399342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850468" y="228600"/>
            <a:ext cx="8169406" cy="1143000"/>
          </a:xfrm>
        </p:spPr>
        <p:txBody>
          <a:bodyPr/>
          <a:lstStyle/>
          <a:p>
            <a:r>
              <a:rPr lang="en-US" dirty="0"/>
              <a:t>Study on i</a:t>
            </a:r>
            <a:r>
              <a:rPr lang="en-US" sz="3200" dirty="0"/>
              <a:t>mmersive Real-Time Communication for WebRTC, Phase 2 </a:t>
            </a:r>
            <a:r>
              <a:rPr lang="en-US" altLang="en-US" sz="3200" dirty="0"/>
              <a:t>(</a:t>
            </a:r>
            <a:r>
              <a:rPr lang="en-US" sz="3200" dirty="0"/>
              <a:t>FS_iRTCW_Ph2</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Hakju Ryan Lee, Samsung Electronics, CO., LTD, </a:t>
            </a:r>
            <a:r>
              <a:rPr lang="es-ES" sz="1600" dirty="0">
                <a:cs typeface="Arial" pitchFamily="34" charset="0"/>
                <a:hlinkClick r:id="rId2"/>
              </a:rPr>
              <a:t>hakju00.lee@samsung.com</a:t>
            </a:r>
            <a:endParaRPr lang="es-ES"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GB" altLang="ko-KR" sz="1400" dirty="0">
                <a:cs typeface="Arial" pitchFamily="34" charset="0"/>
              </a:rPr>
              <a:t>No</a:t>
            </a:r>
            <a:r>
              <a:rPr lang="ko-KR" altLang="en-US" sz="1400" dirty="0">
                <a:cs typeface="Arial" pitchFamily="34" charset="0"/>
              </a:rPr>
              <a:t> </a:t>
            </a:r>
            <a:r>
              <a:rPr lang="en-US" altLang="ko-KR" sz="1400" dirty="0">
                <a:cs typeface="Arial" pitchFamily="34" charset="0"/>
              </a:rPr>
              <a:t>input</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Agreements on KI#1 (</a:t>
            </a:r>
            <a:r>
              <a:rPr lang="en-US" altLang="zh-CN" sz="1400">
                <a:cs typeface="Arial" pitchFamily="34" charset="0"/>
              </a:rPr>
              <a:t>Media capability for RTC system)</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Discussion of way forward for metadata and </a:t>
            </a:r>
            <a:r>
              <a:rPr lang="en-US" altLang="zh-CN" sz="1400" dirty="0" err="1">
                <a:cs typeface="Arial" pitchFamily="34" charset="0"/>
              </a:rPr>
              <a:t>signalling</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26552">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52939956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Rel-19 Work Items – after SA#106 (SA4#130)</a:t>
            </a:r>
          </a:p>
        </p:txBody>
      </p:sp>
      <p:graphicFrame>
        <p:nvGraphicFramePr>
          <p:cNvPr id="5" name="Table 4">
            <a:extLst>
              <a:ext uri="{FF2B5EF4-FFF2-40B4-BE49-F238E27FC236}">
                <a16:creationId xmlns:a16="http://schemas.microsoft.com/office/drawing/2014/main" id="{4067E882-8E71-CB2F-15CD-F986FF06B555}"/>
              </a:ext>
            </a:extLst>
          </p:cNvPr>
          <p:cNvGraphicFramePr>
            <a:graphicFrameLocks noGrp="1"/>
          </p:cNvGraphicFramePr>
          <p:nvPr>
            <p:extLst>
              <p:ext uri="{D42A27DB-BD31-4B8C-83A1-F6EECF244321}">
                <p14:modId xmlns:p14="http://schemas.microsoft.com/office/powerpoint/2010/main" val="244985037"/>
              </p:ext>
            </p:extLst>
          </p:nvPr>
        </p:nvGraphicFramePr>
        <p:xfrm>
          <a:off x="836794" y="1732845"/>
          <a:ext cx="10238474" cy="2658354"/>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r>
                        <a:rPr lang="en-US" sz="1100" dirty="0">
                          <a:solidFill>
                            <a:srgbClr val="FF0000"/>
                          </a:solidFill>
                        </a:rPr>
                        <a:t>IVAS fixed-point Decoder and Renderer 90% delivery </a:t>
                      </a:r>
                      <a:endParaRPr lang="en-GB" sz="1100" dirty="0">
                        <a:solidFill>
                          <a:srgbClr val="FF0000"/>
                        </a:solidFill>
                      </a:endParaRP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6"/>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1" dirty="0">
                          <a:solidFill>
                            <a:srgbClr val="FF0000"/>
                          </a:solidFill>
                        </a:rPr>
                        <a:t>-</a:t>
                      </a:r>
                    </a:p>
                  </a:txBody>
                  <a:tcPr marL="36001" marR="36001" marT="0" marB="0" anchor="b"/>
                </a:tc>
                <a:tc>
                  <a:txBody>
                    <a:bodyPr/>
                    <a:lstStyle/>
                    <a:p>
                      <a:pPr algn="r">
                        <a:lnSpc>
                          <a:spcPct val="107000"/>
                        </a:lnSpc>
                        <a:spcAft>
                          <a:spcPts val="800"/>
                        </a:spcAft>
                      </a:pPr>
                      <a:r>
                        <a:rPr lang="en-GB" sz="1100" dirty="0">
                          <a:solidFill>
                            <a:srgbClr val="FF0000"/>
                          </a:solidFill>
                        </a:rPr>
                        <a:t>New WID</a:t>
                      </a:r>
                    </a:p>
                  </a:txBody>
                  <a:tcPr marL="36001" marR="36001" marT="0" marB="0" anchor="b"/>
                </a:tc>
                <a:extLst>
                  <a:ext uri="{0D108BD9-81ED-4DB2-BD59-A6C34878D82A}">
                    <a16:rowId xmlns:a16="http://schemas.microsoft.com/office/drawing/2014/main" val="1159868702"/>
                  </a:ext>
                </a:extLst>
              </a:tr>
              <a:tr h="32073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dirty="0">
                          <a:solidFill>
                            <a:srgbClr val="FF0000"/>
                          </a:solidFill>
                        </a:rPr>
                        <a:t>New </a:t>
                      </a: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dirty="0">
                          <a:solidFill>
                            <a:srgbClr val="FF0000"/>
                          </a:solidFill>
                        </a:rPr>
                        <a:t>New </a:t>
                      </a: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899284545"/>
                  </a:ext>
                </a:extLst>
              </a:tr>
            </a:tbl>
          </a:graphicData>
        </a:graphic>
      </p:graphicFrame>
    </p:spTree>
    <p:extLst>
      <p:ext uri="{BB962C8B-B14F-4D97-AF65-F5344CB8AC3E}">
        <p14:creationId xmlns:p14="http://schemas.microsoft.com/office/powerpoint/2010/main" val="357950677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Video Operating Points - Harmonization and Stereo MV-HEVC (VOPS)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Waqar Zia (</a:t>
            </a:r>
            <a:r>
              <a:rPr lang="en-US" altLang="zh-CN" sz="1600" dirty="0" err="1">
                <a:cs typeface="Arial" pitchFamily="34" charset="0"/>
              </a:rPr>
              <a:t>waqar_zia</a:t>
            </a:r>
            <a:r>
              <a:rPr lang="en-US" altLang="zh-CN" sz="1600" dirty="0">
                <a:cs typeface="Arial" pitchFamily="34" charset="0"/>
              </a:rPr>
              <a:t> (at) apple.com)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There were no documents reported in </a:t>
            </a:r>
            <a:r>
              <a:rPr lang="en-US" altLang="zh-CN" sz="1400" dirty="0" err="1">
                <a:cs typeface="Arial" pitchFamily="34" charset="0"/>
              </a:rPr>
              <a:t>Adhoc</a:t>
            </a:r>
            <a:r>
              <a:rPr lang="en-US" altLang="zh-CN" sz="1400" dirty="0">
                <a:cs typeface="Arial" pitchFamily="34" charset="0"/>
              </a:rPr>
              <a:t> calls.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Several input contributions available that are expected to progress the work forward reasonably.</a:t>
            </a:r>
          </a:p>
          <a:p>
            <a:pPr marL="287338" indent="-287338">
              <a:buNone/>
            </a:pPr>
            <a:endParaRPr lang="fr-FR" sz="16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67199459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Split Rendering over IMS</a:t>
            </a:r>
            <a:br>
              <a:rPr lang="en-US" sz="3200" dirty="0"/>
            </a:br>
            <a:r>
              <a:rPr lang="en-US" sz="3200" dirty="0"/>
              <a:t>(SR_IMS)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599209" y="2070171"/>
            <a:ext cx="11447317" cy="4607720"/>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He, Shane, Nokia Corporation, </a:t>
            </a:r>
            <a:r>
              <a:rPr lang="en-US" altLang="zh-CN" sz="1600" dirty="0">
                <a:cs typeface="Arial" pitchFamily="34" charset="0"/>
                <a:hlinkClick r:id="rId2"/>
              </a:rPr>
              <a:t>shane.he@nokia.com</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14 contributions received </a:t>
            </a:r>
          </a:p>
          <a:p>
            <a:pPr marL="1087438" lvl="2" indent="-287338">
              <a:lnSpc>
                <a:spcPct val="93000"/>
              </a:lnSpc>
              <a:spcBef>
                <a:spcPct val="15000"/>
              </a:spcBef>
              <a:spcAft>
                <a:spcPct val="15000"/>
              </a:spcAft>
              <a:buSzPct val="100000"/>
              <a:tabLst>
                <a:tab pos="285750" algn="l"/>
              </a:tabLst>
              <a:defRPr/>
            </a:pPr>
            <a:r>
              <a:rPr lang="en-US" altLang="zh-CN" sz="1400" b="1" dirty="0">
                <a:cs typeface="Arial" pitchFamily="34" charset="0"/>
              </a:rPr>
              <a:t>3 to Joint session with Audio SWG</a:t>
            </a:r>
            <a:r>
              <a:rPr lang="en-US" altLang="zh-CN" sz="1400" dirty="0">
                <a:cs typeface="Arial" pitchFamily="34" charset="0"/>
              </a:rPr>
              <a:t>: </a:t>
            </a:r>
            <a:r>
              <a:rPr lang="en-US" sz="1400" u="sng" dirty="0">
                <a:solidFill>
                  <a:srgbClr val="0000FF"/>
                </a:solidFill>
                <a:effectLst/>
                <a:ea typeface="Arial" panose="020B0604020202020204" pitchFamily="34" charset="0"/>
                <a:hlinkClick r:id="rId3"/>
              </a:rPr>
              <a:t>S4aR250059</a:t>
            </a:r>
            <a:r>
              <a:rPr lang="en-US" altLang="zh-CN" sz="1400" dirty="0">
                <a:cs typeface="Arial" pitchFamily="34" charset="0"/>
              </a:rPr>
              <a:t> ,</a:t>
            </a:r>
            <a:r>
              <a:rPr lang="en-US" sz="1400" u="sng" dirty="0">
                <a:solidFill>
                  <a:srgbClr val="0000FF"/>
                </a:solidFill>
                <a:effectLst/>
                <a:ea typeface="Arial" panose="020B0604020202020204" pitchFamily="34" charset="0"/>
                <a:hlinkClick r:id="rId4"/>
              </a:rPr>
              <a:t>S4aR250060</a:t>
            </a:r>
            <a:r>
              <a:rPr lang="en-US" altLang="zh-CN" sz="1400" dirty="0">
                <a:cs typeface="Arial" pitchFamily="34" charset="0"/>
              </a:rPr>
              <a:t> , </a:t>
            </a:r>
            <a:r>
              <a:rPr lang="en-US" sz="1400" u="sng" dirty="0">
                <a:solidFill>
                  <a:srgbClr val="0000FF"/>
                </a:solidFill>
                <a:effectLst/>
                <a:ea typeface="Arial" panose="020B0604020202020204" pitchFamily="34" charset="0"/>
                <a:hlinkClick r:id="rId5"/>
              </a:rPr>
              <a:t>S4aR250054</a:t>
            </a:r>
            <a:r>
              <a:rPr lang="en-US" altLang="zh-CN" sz="1400" dirty="0">
                <a:cs typeface="Arial" pitchFamily="34" charset="0"/>
              </a:rPr>
              <a:t>  were reviewed and noted, several key issues were clarified. </a:t>
            </a:r>
          </a:p>
          <a:p>
            <a:pPr marL="1087438" lvl="2" indent="-287338">
              <a:lnSpc>
                <a:spcPct val="93000"/>
              </a:lnSpc>
              <a:spcBef>
                <a:spcPct val="15000"/>
              </a:spcBef>
              <a:spcAft>
                <a:spcPct val="15000"/>
              </a:spcAft>
              <a:buSzPct val="100000"/>
              <a:tabLst>
                <a:tab pos="285750" algn="l"/>
              </a:tabLst>
              <a:defRPr/>
            </a:pPr>
            <a:r>
              <a:rPr lang="en-US" altLang="zh-CN" sz="1400" b="1" dirty="0">
                <a:cs typeface="Arial" pitchFamily="34" charset="0"/>
              </a:rPr>
              <a:t>6 agreed</a:t>
            </a:r>
            <a:r>
              <a:rPr lang="en-US" altLang="zh-CN" sz="1400" dirty="0">
                <a:cs typeface="Arial" pitchFamily="34" charset="0"/>
              </a:rPr>
              <a:t>: </a:t>
            </a:r>
            <a:r>
              <a:rPr lang="en-US" sz="1400" u="sng" dirty="0">
                <a:solidFill>
                  <a:srgbClr val="0000FF"/>
                </a:solidFill>
                <a:effectLst/>
                <a:ea typeface="Arial" panose="020B0604020202020204" pitchFamily="34" charset="0"/>
                <a:hlinkClick r:id="rId6"/>
              </a:rPr>
              <a:t>S4aR250009</a:t>
            </a:r>
            <a:r>
              <a:rPr lang="en-US" sz="1400" dirty="0"/>
              <a:t> , </a:t>
            </a:r>
            <a:r>
              <a:rPr lang="en-US" sz="1400" u="sng" dirty="0">
                <a:solidFill>
                  <a:srgbClr val="0000FF"/>
                </a:solidFill>
                <a:effectLst/>
                <a:ea typeface="Arial" panose="020B0604020202020204" pitchFamily="34" charset="0"/>
                <a:hlinkClick r:id="rId7"/>
              </a:rPr>
              <a:t>S4aR250056</a:t>
            </a:r>
            <a:r>
              <a:rPr lang="en-US" sz="1400" dirty="0"/>
              <a:t> , </a:t>
            </a:r>
            <a:r>
              <a:rPr lang="en-US" sz="1400" u="sng" dirty="0">
                <a:solidFill>
                  <a:srgbClr val="0000FF"/>
                </a:solidFill>
                <a:effectLst/>
                <a:ea typeface="Arial" panose="020B0604020202020204" pitchFamily="34" charset="0"/>
                <a:hlinkClick r:id="rId8"/>
              </a:rPr>
              <a:t>S4aR250057</a:t>
            </a:r>
            <a:r>
              <a:rPr lang="en-US" sz="1400" dirty="0"/>
              <a:t> , </a:t>
            </a:r>
            <a:r>
              <a:rPr lang="en-US" sz="1400" u="sng" dirty="0">
                <a:solidFill>
                  <a:srgbClr val="0000FF"/>
                </a:solidFill>
                <a:effectLst/>
                <a:ea typeface="Arial" panose="020B0604020202020204" pitchFamily="34" charset="0"/>
                <a:hlinkClick r:id="rId9"/>
              </a:rPr>
              <a:t>S4aR250061</a:t>
            </a:r>
            <a:r>
              <a:rPr lang="en-US" sz="1400" u="sng" dirty="0">
                <a:solidFill>
                  <a:srgbClr val="0000FF"/>
                </a:solidFill>
                <a:effectLst/>
                <a:ea typeface="Arial" panose="020B0604020202020204" pitchFamily="34" charset="0"/>
              </a:rPr>
              <a:t>,</a:t>
            </a:r>
            <a:r>
              <a:rPr lang="en-US" sz="1400" dirty="0"/>
              <a:t> </a:t>
            </a:r>
            <a:r>
              <a:rPr lang="en-US" sz="1400" u="sng" dirty="0">
                <a:solidFill>
                  <a:srgbClr val="0000FF"/>
                </a:solidFill>
                <a:effectLst/>
                <a:ea typeface="Arial" panose="020B0604020202020204" pitchFamily="34" charset="0"/>
                <a:hlinkClick r:id="rId10"/>
              </a:rPr>
              <a:t>S4aR2500</a:t>
            </a:r>
            <a:r>
              <a:rPr lang="en-US" sz="1400" u="sng" dirty="0">
                <a:solidFill>
                  <a:srgbClr val="0000FF"/>
                </a:solidFill>
                <a:effectLst/>
                <a:ea typeface="Arial" panose="020B0604020202020204" pitchFamily="34" charset="0"/>
              </a:rPr>
              <a:t>69</a:t>
            </a:r>
            <a:r>
              <a:rPr lang="en-US" sz="1400" dirty="0"/>
              <a:t> , </a:t>
            </a:r>
            <a:r>
              <a:rPr lang="en-US" sz="1400" u="sng" dirty="0">
                <a:solidFill>
                  <a:srgbClr val="0000FF"/>
                </a:solidFill>
                <a:effectLst/>
                <a:ea typeface="Arial" panose="020B0604020202020204" pitchFamily="34" charset="0"/>
                <a:hlinkClick r:id="rId11"/>
              </a:rPr>
              <a:t>S4aR250062</a:t>
            </a:r>
            <a:r>
              <a:rPr lang="en-US" sz="1400" dirty="0"/>
              <a:t>  it was agreed to add the details of functionalities, metadata format, delay adaptation based on QoE metric to TS 26.567.</a:t>
            </a:r>
          </a:p>
          <a:p>
            <a:pPr marL="1087438" lvl="2" indent="-287338">
              <a:lnSpc>
                <a:spcPct val="93000"/>
              </a:lnSpc>
              <a:spcBef>
                <a:spcPct val="15000"/>
              </a:spcBef>
              <a:spcAft>
                <a:spcPct val="15000"/>
              </a:spcAft>
              <a:buSzPct val="100000"/>
              <a:tabLst>
                <a:tab pos="285750" algn="l"/>
              </a:tabLst>
              <a:defRPr/>
            </a:pPr>
            <a:r>
              <a:rPr lang="en-US" altLang="zh-CN" sz="1400" b="1" dirty="0">
                <a:cs typeface="Arial" pitchFamily="34" charset="0"/>
              </a:rPr>
              <a:t>1 endorsed</a:t>
            </a:r>
            <a:r>
              <a:rPr lang="en-US" altLang="zh-CN" sz="1400" dirty="0">
                <a:cs typeface="Arial" pitchFamily="34" charset="0"/>
              </a:rPr>
              <a:t>: </a:t>
            </a:r>
            <a:r>
              <a:rPr lang="en-US" sz="1400" u="sng" dirty="0">
                <a:solidFill>
                  <a:srgbClr val="0000FF"/>
                </a:solidFill>
                <a:effectLst/>
                <a:ea typeface="Arial" panose="020B0604020202020204" pitchFamily="34" charset="0"/>
                <a:hlinkClick r:id="rId12"/>
              </a:rPr>
              <a:t>S4aR250063</a:t>
            </a:r>
            <a:r>
              <a:rPr lang="en-US" sz="1400" u="sng" dirty="0">
                <a:solidFill>
                  <a:srgbClr val="0000FF"/>
                </a:solidFill>
                <a:effectLst/>
                <a:ea typeface="Arial" panose="020B0604020202020204" pitchFamily="34" charset="0"/>
                <a:cs typeface="Arial" pitchFamily="34" charset="0"/>
              </a:rPr>
              <a:t> </a:t>
            </a:r>
            <a:r>
              <a:rPr lang="en-US" altLang="zh-CN" sz="1400" dirty="0">
                <a:cs typeface="Arial" pitchFamily="34" charset="0"/>
              </a:rPr>
              <a:t>and </a:t>
            </a:r>
            <a:r>
              <a:rPr lang="en-US" altLang="zh-CN" sz="1400" b="1" dirty="0">
                <a:cs typeface="Arial" pitchFamily="34" charset="0"/>
              </a:rPr>
              <a:t>4 noted</a:t>
            </a:r>
            <a:r>
              <a:rPr lang="en-US" altLang="zh-CN" sz="1400" dirty="0">
                <a:cs typeface="Arial" pitchFamily="34" charset="0"/>
              </a:rPr>
              <a:t>: </a:t>
            </a:r>
            <a:r>
              <a:rPr lang="en-US" sz="1400" u="sng" dirty="0">
                <a:solidFill>
                  <a:srgbClr val="0000FF"/>
                </a:solidFill>
                <a:effectLst/>
                <a:ea typeface="Arial" panose="020B0604020202020204" pitchFamily="34" charset="0"/>
                <a:hlinkClick r:id="rId13"/>
              </a:rPr>
              <a:t>S4aR250005</a:t>
            </a:r>
            <a:r>
              <a:rPr lang="en-US" altLang="zh-CN" sz="1400" dirty="0">
                <a:cs typeface="Arial" pitchFamily="34" charset="0"/>
              </a:rPr>
              <a:t> , </a:t>
            </a:r>
            <a:r>
              <a:rPr lang="en-US" sz="1400" u="sng" dirty="0">
                <a:solidFill>
                  <a:srgbClr val="0000FF"/>
                </a:solidFill>
                <a:effectLst/>
                <a:ea typeface="Arial" panose="020B0604020202020204" pitchFamily="34" charset="0"/>
                <a:hlinkClick r:id="rId14"/>
              </a:rPr>
              <a:t>S4aR250006</a:t>
            </a:r>
            <a:r>
              <a:rPr lang="en-US" altLang="zh-CN" sz="1400" dirty="0">
                <a:cs typeface="Arial" pitchFamily="34" charset="0"/>
              </a:rPr>
              <a:t> , </a:t>
            </a:r>
            <a:r>
              <a:rPr lang="en-US" sz="1400" u="sng" dirty="0">
                <a:solidFill>
                  <a:srgbClr val="0000FF"/>
                </a:solidFill>
                <a:effectLst/>
                <a:ea typeface="Arial" panose="020B0604020202020204" pitchFamily="34" charset="0"/>
                <a:hlinkClick r:id="rId15"/>
              </a:rPr>
              <a:t>S4aR250007</a:t>
            </a:r>
            <a:r>
              <a:rPr lang="en-US" altLang="zh-CN" sz="1400" dirty="0">
                <a:cs typeface="Arial" pitchFamily="34" charset="0"/>
              </a:rPr>
              <a:t> , </a:t>
            </a:r>
            <a:r>
              <a:rPr lang="en-US" sz="1400" u="sng" dirty="0">
                <a:solidFill>
                  <a:srgbClr val="0000FF"/>
                </a:solidFill>
                <a:effectLst/>
                <a:ea typeface="Arial" panose="020B0604020202020204" pitchFamily="34" charset="0"/>
                <a:hlinkClick r:id="rId16"/>
              </a:rPr>
              <a:t>S4aR250026</a:t>
            </a:r>
            <a:r>
              <a:rPr lang="en-US" altLang="zh-CN" sz="1400" dirty="0">
                <a:cs typeface="Arial" pitchFamily="34" charset="0"/>
              </a:rPr>
              <a:t>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submitted contributions and incorporate these into TS 26.567: </a:t>
            </a:r>
            <a:r>
              <a:rPr lang="en-US" altLang="zh-CN" sz="1400" dirty="0">
                <a:cs typeface="Arial" pitchFamily="34" charset="0"/>
                <a:hlinkClick r:id="rId17"/>
              </a:rPr>
              <a:t>S4-250089</a:t>
            </a:r>
            <a:r>
              <a:rPr lang="en-US" altLang="zh-CN" sz="1400" dirty="0">
                <a:cs typeface="Arial" pitchFamily="34" charset="0"/>
              </a:rPr>
              <a:t>, </a:t>
            </a:r>
            <a:r>
              <a:rPr lang="en-US" altLang="zh-CN" sz="1400" dirty="0">
                <a:cs typeface="Arial" pitchFamily="34" charset="0"/>
                <a:hlinkClick r:id="rId18"/>
              </a:rPr>
              <a:t>S4-250101</a:t>
            </a:r>
            <a:r>
              <a:rPr lang="en-US" altLang="zh-CN" sz="1400" dirty="0">
                <a:cs typeface="Arial" pitchFamily="34" charset="0"/>
              </a:rPr>
              <a:t>, </a:t>
            </a:r>
            <a:r>
              <a:rPr lang="en-US" altLang="zh-CN" sz="1400" dirty="0">
                <a:cs typeface="Arial" pitchFamily="34" charset="0"/>
                <a:hlinkClick r:id="rId19"/>
              </a:rPr>
              <a:t>S4-250157</a:t>
            </a:r>
            <a:r>
              <a:rPr lang="en-US" altLang="zh-CN" sz="1400" dirty="0">
                <a:cs typeface="Arial" pitchFamily="34" charset="0"/>
              </a:rPr>
              <a:t>, </a:t>
            </a:r>
            <a:r>
              <a:rPr lang="en-US" altLang="zh-CN" sz="1400" dirty="0">
                <a:cs typeface="Arial" pitchFamily="34" charset="0"/>
                <a:hlinkClick r:id="rId20"/>
              </a:rPr>
              <a:t>S4-250159</a:t>
            </a:r>
            <a:r>
              <a:rPr lang="en-US" altLang="zh-CN" sz="1400" dirty="0">
                <a:cs typeface="Arial" pitchFamily="34" charset="0"/>
              </a:rPr>
              <a:t>, </a:t>
            </a:r>
            <a:r>
              <a:rPr lang="en-US" altLang="zh-CN" sz="1400" dirty="0">
                <a:cs typeface="Arial" pitchFamily="34" charset="0"/>
                <a:hlinkClick r:id="rId21"/>
              </a:rPr>
              <a:t>S4-250197</a:t>
            </a:r>
            <a:r>
              <a:rPr lang="en-US" altLang="zh-CN" sz="1400" dirty="0">
                <a:cs typeface="Arial" pitchFamily="34" charset="0"/>
              </a:rPr>
              <a:t>, </a:t>
            </a:r>
            <a:r>
              <a:rPr lang="en-US" altLang="zh-CN" sz="1400" dirty="0">
                <a:cs typeface="Arial" pitchFamily="34" charset="0"/>
                <a:hlinkClick r:id="rId22"/>
              </a:rPr>
              <a:t>S4-250198</a:t>
            </a:r>
            <a:r>
              <a:rPr lang="en-US" altLang="zh-CN" sz="1400" dirty="0">
                <a:cs typeface="Arial" pitchFamily="34" charset="0"/>
              </a:rPr>
              <a:t>, </a:t>
            </a:r>
            <a:r>
              <a:rPr lang="en-US" altLang="zh-CN" sz="1400" dirty="0">
                <a:cs typeface="Arial" pitchFamily="34" charset="0"/>
                <a:hlinkClick r:id="rId23"/>
              </a:rPr>
              <a:t>S4-250199</a:t>
            </a:r>
            <a:r>
              <a:rPr lang="en-US" altLang="zh-CN" sz="1400" dirty="0">
                <a:cs typeface="Arial" pitchFamily="34" charset="0"/>
              </a:rPr>
              <a:t>, </a:t>
            </a:r>
            <a:r>
              <a:rPr lang="en-US" altLang="zh-CN" sz="1400" dirty="0">
                <a:cs typeface="Arial" pitchFamily="34" charset="0"/>
                <a:hlinkClick r:id="rId24"/>
              </a:rPr>
              <a:t>S4-250200</a:t>
            </a:r>
            <a:r>
              <a:rPr lang="en-US" altLang="zh-CN" sz="1400" dirty="0">
                <a:cs typeface="Arial" pitchFamily="34" charset="0"/>
              </a:rPr>
              <a:t>, </a:t>
            </a:r>
            <a:r>
              <a:rPr lang="en-US" altLang="zh-CN" sz="1400" dirty="0">
                <a:cs typeface="Arial" pitchFamily="34" charset="0"/>
                <a:hlinkClick r:id="rId25"/>
              </a:rPr>
              <a:t>S4-250226</a:t>
            </a:r>
            <a:r>
              <a:rPr lang="en-US" altLang="zh-CN" sz="1400" dirty="0">
                <a:cs typeface="Arial" pitchFamily="34" charset="0"/>
              </a:rPr>
              <a:t> </a:t>
            </a:r>
            <a:r>
              <a:rPr lang="en-US" sz="1400" dirty="0"/>
              <a:t>(9 incl. updated draft TS 26.567 v0.4.1 ) </a:t>
            </a:r>
            <a:endParaRPr lang="en-US" altLang="zh-CN" sz="14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Progress the work on media codecs, configuration, metric format, MF capabilities for split rendering over IMS, etc. </a:t>
            </a: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According to the time plan, </a:t>
            </a:r>
            <a:r>
              <a:rPr lang="en-US" sz="1400" dirty="0">
                <a:solidFill>
                  <a:prstClr val="black"/>
                </a:solidFill>
                <a:cs typeface="Arial" pitchFamily="34" charset="0"/>
              </a:rPr>
              <a:t>expect to agree on TS 26.567 v1.0.0 (send to SA plenary for information)</a:t>
            </a: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26"/>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57059833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EVS Codec Extension for Immersive Voice and Audio Services, Phase 2 (IVAS_Codec_Ph2)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Su, Huan-yu, Huawei Technologies Co Ltd., su.huanyu@huawei.com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Scheduled Audio SWG </a:t>
            </a:r>
            <a:r>
              <a:rPr lang="en-US" altLang="zh-CN" sz="1400" dirty="0" err="1">
                <a:cs typeface="Arial" pitchFamily="34" charset="0"/>
              </a:rPr>
              <a:t>Adhoc</a:t>
            </a:r>
            <a:r>
              <a:rPr lang="en-US" altLang="zh-CN" sz="1400" dirty="0">
                <a:cs typeface="Arial" pitchFamily="34" charset="0"/>
              </a:rPr>
              <a:t> call on 17 January 2025 did not take place due to the lack of input contribution</a:t>
            </a:r>
          </a:p>
          <a:p>
            <a:pPr marL="687388" lvl="1" indent="-287338">
              <a:lnSpc>
                <a:spcPct val="93000"/>
              </a:lnSpc>
              <a:spcBef>
                <a:spcPct val="15000"/>
              </a:spcBef>
              <a:spcAft>
                <a:spcPct val="15000"/>
              </a:spcAft>
              <a:buSzPct val="100000"/>
              <a:tabLst>
                <a:tab pos="285750" algn="l"/>
              </a:tabLst>
              <a:defRPr/>
            </a:pPr>
            <a:r>
              <a:rPr lang="en-US" altLang="zh-CN" sz="1400" dirty="0" err="1">
                <a:cs typeface="Arial" pitchFamily="34" charset="0"/>
              </a:rPr>
              <a:t>Ittiam</a:t>
            </a:r>
            <a:r>
              <a:rPr lang="en-US" altLang="zh-CN" sz="1400" dirty="0">
                <a:cs typeface="Arial" pitchFamily="34" charset="0"/>
              </a:rPr>
              <a:t> delivered fixed point Encoder v1 on 30 November, 2024 and fixed point Encoder v2 on 31 January, 2025</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Due to the lack of complete verification results for v2 fixed point Encoder delivery, need to revise the </a:t>
            </a:r>
            <a:r>
              <a:rPr lang="en-US" altLang="zh-CN" sz="1400" dirty="0" err="1">
                <a:cs typeface="Arial" pitchFamily="34" charset="0"/>
              </a:rPr>
              <a:t>timeplan</a:t>
            </a:r>
            <a:r>
              <a:rPr lang="en-US" altLang="zh-CN" sz="1400" dirty="0">
                <a:cs typeface="Arial" pitchFamily="34" charset="0"/>
              </a:rPr>
              <a:t> taking into account the status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the processing plan, IVAS-7b, and test plan, IVAS-8b, for the Characterization phase</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Decision on other logistics, e.g., NDA, test materials reuse, etc. for the Characterization tests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Discussion and decision on WID revision to address the need of having a conformance test procedure for implementations based on floating point C-code</a:t>
            </a: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70167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r>
                        <a:rPr lang="en-US" sz="1100" dirty="0">
                          <a:solidFill>
                            <a:srgbClr val="FF0000"/>
                          </a:solidFill>
                        </a:rPr>
                        <a:t>IVAS fixed-point Decoder and Renderer 90% delivery </a:t>
                      </a: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3253809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651932" y="228600"/>
            <a:ext cx="9385779" cy="1143000"/>
          </a:xfrm>
        </p:spPr>
        <p:txBody>
          <a:bodyPr/>
          <a:lstStyle/>
          <a:p>
            <a:pPr fontAlgn="b"/>
            <a:r>
              <a:rPr lang="en-US" sz="3200" dirty="0"/>
              <a:t>Terminal Audio quality performance and Test methods for Immersive Audio Services, Phase 2 (ATIAS_Ph2)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Jan Reimes, HEAD acoustics GmbH, jan.reimes@head-acoustics.com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Inputs on test methods for sound scene capture </a:t>
            </a:r>
            <a:r>
              <a:rPr lang="en-GB" sz="1400" dirty="0">
                <a:effectLst/>
                <a:latin typeface="Arial" panose="020B0604020202020204" pitchFamily="34" charset="0"/>
                <a:ea typeface="Times New Roman" panose="02020603050405020304" pitchFamily="18" charset="0"/>
              </a:rPr>
              <a:t>(</a:t>
            </a:r>
            <a:r>
              <a:rPr lang="en-GB" sz="1400" dirty="0">
                <a:cs typeface="Arial" pitchFamily="34" charset="0"/>
                <a:hlinkClick r:id="rId2"/>
              </a:rPr>
              <a:t>SA4aA250005</a:t>
            </a:r>
            <a:r>
              <a:rPr lang="en-GB" sz="1400" dirty="0">
                <a:cs typeface="Arial" pitchFamily="34" charset="0"/>
              </a:rPr>
              <a:t>) and test setup for complex UE types (</a:t>
            </a:r>
            <a:r>
              <a:rPr lang="en-GB" sz="1400" dirty="0">
                <a:cs typeface="Arial" pitchFamily="34" charset="0"/>
                <a:hlinkClick r:id="rId3"/>
              </a:rPr>
              <a:t>SA4aA250003</a:t>
            </a:r>
            <a:r>
              <a:rPr lang="en-GB" sz="1400" dirty="0">
                <a:cs typeface="Arial" pitchFamily="34" charset="0"/>
              </a:rPr>
              <a:t>) noted; </a:t>
            </a:r>
            <a:br>
              <a:rPr lang="en-GB" sz="1400" dirty="0">
                <a:cs typeface="Arial" pitchFamily="34" charset="0"/>
              </a:rPr>
            </a:br>
            <a:r>
              <a:rPr lang="en-GB" sz="1400" dirty="0">
                <a:cs typeface="Arial" pitchFamily="34" charset="0"/>
              </a:rPr>
              <a:t>further work is anticipated here.</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on test method for motion-to-sound (M2S) latency (</a:t>
            </a:r>
            <a:r>
              <a:rPr lang="en-US" altLang="zh-CN" sz="1400" dirty="0">
                <a:cs typeface="Arial" pitchFamily="34" charset="0"/>
                <a:hlinkClick r:id="rId4"/>
              </a:rPr>
              <a:t>SA4aA250001</a:t>
            </a:r>
            <a:r>
              <a:rPr lang="en-US" altLang="zh-CN" sz="1400" dirty="0">
                <a:cs typeface="Arial" pitchFamily="34" charset="0"/>
              </a:rPr>
              <a:t>) agreed.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Test method for M2S to be integrated into </a:t>
            </a:r>
            <a:r>
              <a:rPr lang="en-US" altLang="zh-CN" sz="1400" dirty="0" err="1">
                <a:cs typeface="Arial" pitchFamily="34" charset="0"/>
              </a:rPr>
              <a:t>PDoc</a:t>
            </a:r>
            <a:r>
              <a:rPr lang="en-US" altLang="zh-CN" sz="1400" dirty="0">
                <a:cs typeface="Arial" pitchFamily="34" charset="0"/>
              </a:rPr>
              <a:t> ATIAS-2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Delegates were invited to contribute for SA4#131 on various testing aspects regarding sound scene reproduction &amp; loudspeaker arrays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inputs on test setups for sound scene </a:t>
            </a:r>
            <a:r>
              <a:rPr lang="en-US" altLang="zh-CN" sz="1400">
                <a:cs typeface="Arial" pitchFamily="34" charset="0"/>
              </a:rPr>
              <a:t>reproduction </a:t>
            </a:r>
            <a:r>
              <a:rPr lang="en-US" altLang="zh-CN" sz="1400" dirty="0">
                <a:cs typeface="Arial" pitchFamily="34" charset="0"/>
              </a:rPr>
              <a:t>&amp;</a:t>
            </a:r>
            <a:r>
              <a:rPr lang="en-US" altLang="zh-CN" sz="1400">
                <a:cs typeface="Arial" pitchFamily="34" charset="0"/>
              </a:rPr>
              <a:t> </a:t>
            </a:r>
            <a:r>
              <a:rPr lang="en-US" altLang="zh-CN" sz="1400" dirty="0">
                <a:cs typeface="Arial" pitchFamily="34" charset="0"/>
              </a:rPr>
              <a:t>send capture test </a:t>
            </a:r>
            <a:r>
              <a:rPr lang="en-US" altLang="zh-CN" sz="1400">
                <a:cs typeface="Arial" pitchFamily="34" charset="0"/>
              </a:rPr>
              <a:t>methods (</a:t>
            </a:r>
            <a:r>
              <a:rPr lang="en-US" altLang="zh-CN" sz="1400" dirty="0">
                <a:cs typeface="Arial" pitchFamily="34" charset="0"/>
                <a:hlinkClick r:id="rId5"/>
              </a:rPr>
              <a:t>S4-250126</a:t>
            </a:r>
            <a:r>
              <a:rPr lang="en-US" altLang="zh-CN" sz="1400" dirty="0">
                <a:cs typeface="Arial" pitchFamily="34" charset="0"/>
              </a:rPr>
              <a:t>, </a:t>
            </a:r>
            <a:r>
              <a:rPr lang="en-US" altLang="zh-CN" sz="1400" dirty="0">
                <a:cs typeface="Arial" pitchFamily="34" charset="0"/>
                <a:hlinkClick r:id="rId6"/>
              </a:rPr>
              <a:t>S4-250088</a:t>
            </a:r>
            <a:r>
              <a:rPr lang="en-US" altLang="zh-CN" sz="1400" dirty="0">
                <a:cs typeface="Arial" pitchFamily="34" charset="0"/>
              </a:rPr>
              <a:t>, </a:t>
            </a:r>
            <a:r>
              <a:rPr lang="en-US" altLang="zh-CN" sz="1400" dirty="0">
                <a:cs typeface="Arial" pitchFamily="34" charset="0"/>
                <a:hlinkClick r:id="rId7"/>
              </a:rPr>
              <a:t>S4-250205</a:t>
            </a:r>
            <a:r>
              <a:rPr lang="en-US" altLang="zh-CN" sz="14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&amp; progress on </a:t>
            </a:r>
            <a:r>
              <a:rPr lang="en-US" altLang="zh-CN" sz="1400" dirty="0" err="1">
                <a:cs typeface="Arial" pitchFamily="34" charset="0"/>
              </a:rPr>
              <a:t>PDoc</a:t>
            </a:r>
            <a:r>
              <a:rPr lang="en-US" altLang="zh-CN" sz="1400" dirty="0">
                <a:cs typeface="Arial" pitchFamily="34" charset="0"/>
              </a:rPr>
              <a:t> ATIAS-2 (</a:t>
            </a:r>
            <a:r>
              <a:rPr lang="en-US" altLang="zh-CN" sz="1400" dirty="0">
                <a:cs typeface="Arial" pitchFamily="34" charset="0"/>
                <a:hlinkClick r:id="rId8"/>
              </a:rPr>
              <a:t>S4-250082</a:t>
            </a:r>
            <a:r>
              <a:rPr lang="en-US" altLang="zh-CN" sz="1400" dirty="0">
                <a:cs typeface="Arial" pitchFamily="34" charset="0"/>
              </a:rPr>
              <a:t>)</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34834705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22B0C-B79E-FE73-C8CF-597E63B4275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21973AD-3715-7FF6-C4F5-85B7678EE448}"/>
              </a:ext>
            </a:extLst>
          </p:cNvPr>
          <p:cNvSpPr>
            <a:spLocks noGrp="1"/>
          </p:cNvSpPr>
          <p:nvPr>
            <p:ph type="title"/>
          </p:nvPr>
        </p:nvSpPr>
        <p:spPr>
          <a:xfrm>
            <a:off x="651932" y="228600"/>
            <a:ext cx="9385779" cy="1143000"/>
          </a:xfrm>
        </p:spPr>
        <p:txBody>
          <a:bodyPr/>
          <a:lstStyle/>
          <a:p>
            <a:pPr fontAlgn="b"/>
            <a:r>
              <a:rPr lang="en-US" sz="3200" dirty="0"/>
              <a:t>Stage 2 for Advanced Media Delivery </a:t>
            </a:r>
            <a:br>
              <a:rPr lang="en-US" sz="3200" dirty="0"/>
            </a:br>
            <a:r>
              <a:rPr lang="en-US" sz="3200" dirty="0"/>
              <a:t>(AMD-ARCH-MED)</a:t>
            </a:r>
          </a:p>
        </p:txBody>
      </p:sp>
      <p:sp>
        <p:nvSpPr>
          <p:cNvPr id="3" name="Espace réservé du contenu 2">
            <a:extLst>
              <a:ext uri="{FF2B5EF4-FFF2-40B4-BE49-F238E27FC236}">
                <a16:creationId xmlns:a16="http://schemas.microsoft.com/office/drawing/2014/main" id="{B47F6A65-78E1-7172-6B1B-3A4ECAC93169}"/>
              </a:ext>
            </a:extLst>
          </p:cNvPr>
          <p:cNvSpPr>
            <a:spLocks noGrp="1"/>
          </p:cNvSpPr>
          <p:nvPr>
            <p:ph idx="1"/>
          </p:nvPr>
        </p:nvSpPr>
        <p:spPr>
          <a:xfrm>
            <a:off x="647701" y="2172339"/>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Thomas Stockhammer, Qualcomm Incorporated, </a:t>
            </a:r>
            <a:r>
              <a:rPr lang="en-US" altLang="zh-CN" sz="1600" dirty="0">
                <a:cs typeface="Arial" pitchFamily="34" charset="0"/>
                <a:hlinkClick r:id="rId2"/>
              </a:rPr>
              <a:t>tsto@qti.qualcomm.com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p:txBody>
      </p:sp>
      <p:graphicFrame>
        <p:nvGraphicFramePr>
          <p:cNvPr id="6" name="Table 5">
            <a:extLst>
              <a:ext uri="{FF2B5EF4-FFF2-40B4-BE49-F238E27FC236}">
                <a16:creationId xmlns:a16="http://schemas.microsoft.com/office/drawing/2014/main" id="{9B79C2B1-3F3D-6A61-38D4-841B4858AD35}"/>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3"/>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1" dirty="0">
                          <a:solidFill>
                            <a:srgbClr val="FF0000"/>
                          </a:solidFill>
                        </a:rPr>
                        <a:t>-</a:t>
                      </a:r>
                    </a:p>
                  </a:txBody>
                  <a:tcPr marL="36001" marR="36001" marT="0" marB="0" anchor="b"/>
                </a:tc>
                <a:tc>
                  <a:txBody>
                    <a:bodyPr/>
                    <a:lstStyle/>
                    <a:p>
                      <a:pPr algn="r">
                        <a:lnSpc>
                          <a:spcPct val="107000"/>
                        </a:lnSpc>
                        <a:spcAft>
                          <a:spcPts val="800"/>
                        </a:spcAft>
                      </a:pPr>
                      <a:r>
                        <a:rPr lang="en-GB" sz="1100" dirty="0">
                          <a:solidFill>
                            <a:srgbClr val="FF0000"/>
                          </a:solidFill>
                        </a:rPr>
                        <a:t>New WID</a:t>
                      </a:r>
                    </a:p>
                  </a:txBody>
                  <a:tcPr marL="36001" marR="36001" marT="0" marB="0" anchor="b"/>
                </a:tc>
                <a:extLst>
                  <a:ext uri="{0D108BD9-81ED-4DB2-BD59-A6C34878D82A}">
                    <a16:rowId xmlns:a16="http://schemas.microsoft.com/office/drawing/2014/main" val="2427066551"/>
                  </a:ext>
                </a:extLst>
              </a:tr>
            </a:tbl>
          </a:graphicData>
        </a:graphic>
      </p:graphicFrame>
      <p:graphicFrame>
        <p:nvGraphicFramePr>
          <p:cNvPr id="4" name="Table 3">
            <a:extLst>
              <a:ext uri="{FF2B5EF4-FFF2-40B4-BE49-F238E27FC236}">
                <a16:creationId xmlns:a16="http://schemas.microsoft.com/office/drawing/2014/main" id="{657F81EB-24E4-CBE4-53D7-1936253CD05D}"/>
              </a:ext>
            </a:extLst>
          </p:cNvPr>
          <p:cNvGraphicFramePr>
            <a:graphicFrameLocks noGrp="1"/>
          </p:cNvGraphicFramePr>
          <p:nvPr/>
        </p:nvGraphicFramePr>
        <p:xfrm>
          <a:off x="476248" y="2509539"/>
          <a:ext cx="10833435" cy="3003848"/>
        </p:xfrm>
        <a:graphic>
          <a:graphicData uri="http://schemas.openxmlformats.org/drawingml/2006/table">
            <a:tbl>
              <a:tblPr/>
              <a:tblGrid>
                <a:gridCol w="3584757">
                  <a:extLst>
                    <a:ext uri="{9D8B030D-6E8A-4147-A177-3AD203B41FA5}">
                      <a16:colId xmlns:a16="http://schemas.microsoft.com/office/drawing/2014/main" val="1850184297"/>
                    </a:ext>
                  </a:extLst>
                </a:gridCol>
                <a:gridCol w="2145430">
                  <a:extLst>
                    <a:ext uri="{9D8B030D-6E8A-4147-A177-3AD203B41FA5}">
                      <a16:colId xmlns:a16="http://schemas.microsoft.com/office/drawing/2014/main" val="4085453282"/>
                    </a:ext>
                  </a:extLst>
                </a:gridCol>
                <a:gridCol w="1334317">
                  <a:extLst>
                    <a:ext uri="{9D8B030D-6E8A-4147-A177-3AD203B41FA5}">
                      <a16:colId xmlns:a16="http://schemas.microsoft.com/office/drawing/2014/main" val="132355942"/>
                    </a:ext>
                  </a:extLst>
                </a:gridCol>
                <a:gridCol w="1303943">
                  <a:extLst>
                    <a:ext uri="{9D8B030D-6E8A-4147-A177-3AD203B41FA5}">
                      <a16:colId xmlns:a16="http://schemas.microsoft.com/office/drawing/2014/main" val="3281338021"/>
                    </a:ext>
                  </a:extLst>
                </a:gridCol>
                <a:gridCol w="949886">
                  <a:extLst>
                    <a:ext uri="{9D8B030D-6E8A-4147-A177-3AD203B41FA5}">
                      <a16:colId xmlns:a16="http://schemas.microsoft.com/office/drawing/2014/main" val="2510825705"/>
                    </a:ext>
                  </a:extLst>
                </a:gridCol>
                <a:gridCol w="1515102">
                  <a:extLst>
                    <a:ext uri="{9D8B030D-6E8A-4147-A177-3AD203B41FA5}">
                      <a16:colId xmlns:a16="http://schemas.microsoft.com/office/drawing/2014/main" val="241897825"/>
                    </a:ext>
                  </a:extLst>
                </a:gridCol>
              </a:tblGrid>
              <a:tr h="283050">
                <a:tc>
                  <a:txBody>
                    <a:bodyPr/>
                    <a:lstStyle/>
                    <a:p>
                      <a:pPr rtl="0" fontAlgn="ctr"/>
                      <a:r>
                        <a:rPr lang="en-US" sz="1000" b="1" dirty="0">
                          <a:solidFill>
                            <a:srgbClr val="FFFFFF"/>
                          </a:solidFill>
                          <a:effectLst/>
                          <a:latin typeface="Roboto" panose="02000000000000000000" pitchFamily="2" charset="0"/>
                        </a:rPr>
                        <a:t>Title</a:t>
                      </a:r>
                    </a:p>
                  </a:txBody>
                  <a:tcPr marL="42562" marR="42562" marT="10640" marB="10640" anchor="ctr">
                    <a:lnL w="9525" cap="flat" cmpd="sng" algn="ctr">
                      <a:solidFill>
                        <a:srgbClr val="9B364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000" b="1">
                          <a:solidFill>
                            <a:srgbClr val="FFFFFF"/>
                          </a:solidFill>
                          <a:effectLst/>
                          <a:latin typeface="Roboto" panose="02000000000000000000" pitchFamily="2" charset="0"/>
                        </a:rPr>
                        <a:t>Lead</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000" b="1">
                          <a:solidFill>
                            <a:srgbClr val="FFFFFF"/>
                          </a:solidFill>
                          <a:effectLst/>
                          <a:latin typeface="Roboto" panose="02000000000000000000" pitchFamily="2" charset="0"/>
                        </a:rPr>
                        <a:t>Latest Document and Status</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000" b="1">
                          <a:solidFill>
                            <a:srgbClr val="FFFFFF"/>
                          </a:solidFill>
                          <a:effectLst/>
                          <a:latin typeface="Roboto" panose="02000000000000000000" pitchFamily="2" charset="0"/>
                        </a:rPr>
                        <a:t>Related spec and</a:t>
                      </a:r>
                      <a:br>
                        <a:rPr lang="en-US" sz="1000" b="1">
                          <a:solidFill>
                            <a:srgbClr val="FFFFFF"/>
                          </a:solidFill>
                          <a:effectLst/>
                          <a:latin typeface="Roboto" panose="02000000000000000000" pitchFamily="2" charset="0"/>
                        </a:rPr>
                      </a:br>
                      <a:r>
                        <a:rPr lang="en-US" sz="1000" b="1">
                          <a:solidFill>
                            <a:srgbClr val="FFFFFF"/>
                          </a:solidFill>
                          <a:effectLst/>
                          <a:latin typeface="Roboto" panose="02000000000000000000" pitchFamily="2" charset="0"/>
                        </a:rPr>
                        <a:t>CR number</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r>
                        <a:rPr lang="en-US" sz="1000" b="1" dirty="0">
                          <a:solidFill>
                            <a:srgbClr val="FFFFFF"/>
                          </a:solidFill>
                          <a:effectLst/>
                          <a:latin typeface="Roboto" panose="02000000000000000000" pitchFamily="2" charset="0"/>
                        </a:rPr>
                        <a:t>Completion</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algn="ctr" rtl="0" fontAlgn="ctr"/>
                      <a:r>
                        <a:rPr lang="en-US" sz="1000" b="1" dirty="0">
                          <a:solidFill>
                            <a:srgbClr val="FFFFFF"/>
                          </a:solidFill>
                          <a:effectLst/>
                          <a:latin typeface="Roboto" panose="02000000000000000000" pitchFamily="2" charset="0"/>
                          <a:ea typeface="Roboto" panose="02000000000000000000" pitchFamily="2" charset="0"/>
                          <a:cs typeface="Roboto" panose="02000000000000000000" pitchFamily="2" charset="0"/>
                        </a:rPr>
                        <a:t>Input for this meeting</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3675245846"/>
                  </a:ext>
                </a:extLst>
              </a:tr>
              <a:tr h="283050">
                <a:tc>
                  <a:txBody>
                    <a:bodyPr/>
                    <a:lstStyle/>
                    <a:p>
                      <a:pPr rtl="0" fontAlgn="ctr"/>
                      <a:r>
                        <a:rPr lang="en-US" sz="1000" b="0" dirty="0">
                          <a:solidFill>
                            <a:srgbClr val="434343"/>
                          </a:solidFill>
                          <a:effectLst/>
                          <a:latin typeface="Roboto" panose="02000000000000000000" pitchFamily="2" charset="0"/>
                        </a:rPr>
                        <a:t>Common Client Metadata</a:t>
                      </a:r>
                    </a:p>
                  </a:txBody>
                  <a:tcPr marL="42562" marR="42562" marT="10640" marB="10640" anchor="ctr">
                    <a:lnL w="9525" cap="flat" cmpd="sng" algn="ctr">
                      <a:solidFill>
                        <a:srgbClr val="FFFFF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dirty="0">
                          <a:solidFill>
                            <a:srgbClr val="434343"/>
                          </a:solidFill>
                          <a:effectLst/>
                          <a:latin typeface="Roboto" panose="02000000000000000000" pitchFamily="2" charset="0"/>
                        </a:rPr>
                        <a:t>Thomas Stockhammer, Qualcomm</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i="0" u="sng" dirty="0">
                          <a:solidFill>
                            <a:srgbClr val="1155CC"/>
                          </a:solidFill>
                          <a:effectLst/>
                          <a:latin typeface="Roboto" panose="02000000000000000000" pitchFamily="2" charset="0"/>
                          <a:hlinkClick r:id="rId4"/>
                        </a:rPr>
                        <a:t>S4aI250061</a:t>
                      </a:r>
                      <a:r>
                        <a:rPr lang="en-US" sz="1000" b="1" i="0" dirty="0">
                          <a:solidFill>
                            <a:srgbClr val="434343"/>
                          </a:solidFill>
                          <a:effectLst/>
                          <a:latin typeface="Roboto" panose="02000000000000000000" pitchFamily="2" charset="0"/>
                        </a:rPr>
                        <a:t> (n)</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a:solidFill>
                            <a:srgbClr val="434343"/>
                          </a:solidFill>
                          <a:effectLst/>
                          <a:latin typeface="Roboto" panose="02000000000000000000" pitchFamily="2" charset="0"/>
                        </a:rPr>
                        <a:t>26501-0101rev3</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000" b="1">
                          <a:solidFill>
                            <a:srgbClr val="434343"/>
                          </a:solidFill>
                          <a:effectLst/>
                          <a:latin typeface="Roboto" panose="02000000000000000000" pitchFamily="2" charset="0"/>
                        </a:rPr>
                        <a:t>50%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5"/>
                        </a:rPr>
                        <a:t>S4-250021</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695826894"/>
                  </a:ext>
                </a:extLst>
              </a:tr>
              <a:tr h="283050">
                <a:tc>
                  <a:txBody>
                    <a:bodyPr/>
                    <a:lstStyle/>
                    <a:p>
                      <a:pPr rtl="0" fontAlgn="ctr"/>
                      <a:r>
                        <a:rPr lang="en-US" sz="1000" b="0">
                          <a:solidFill>
                            <a:srgbClr val="434343"/>
                          </a:solidFill>
                          <a:effectLst/>
                          <a:latin typeface="Roboto" panose="02000000000000000000" pitchFamily="2" charset="0"/>
                        </a:rPr>
                        <a:t>Media delivery from multiple service endpoints/locations </a:t>
                      </a:r>
                    </a:p>
                  </a:txBody>
                  <a:tcPr marL="42562" marR="42562" marT="10640" marB="10640" anchor="ctr">
                    <a:lnL w="9525" cap="flat" cmpd="sng" algn="ctr">
                      <a:solidFill>
                        <a:srgbClr val="F6F8F9"/>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Jason Cloud, Dolby</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i="0" u="sng" dirty="0">
                          <a:solidFill>
                            <a:srgbClr val="1155CC"/>
                          </a:solidFill>
                          <a:effectLst/>
                          <a:latin typeface="Roboto" panose="02000000000000000000" pitchFamily="2" charset="0"/>
                          <a:hlinkClick r:id="rId6"/>
                        </a:rPr>
                        <a:t>S4aI250062</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a:solidFill>
                            <a:srgbClr val="434343"/>
                          </a:solidFill>
                          <a:effectLst/>
                          <a:latin typeface="Roboto" panose="02000000000000000000" pitchFamily="2" charset="0"/>
                        </a:rPr>
                        <a:t>26501-0103rev3</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000" b="1">
                          <a:solidFill>
                            <a:srgbClr val="434343"/>
                          </a:solidFill>
                          <a:effectLst/>
                          <a:latin typeface="Roboto" panose="02000000000000000000" pitchFamily="2" charset="0"/>
                        </a:rPr>
                        <a:t>50%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7"/>
                        </a:rPr>
                        <a:t>S4-250103</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322941317"/>
                  </a:ext>
                </a:extLst>
              </a:tr>
              <a:tr h="244867">
                <a:tc>
                  <a:txBody>
                    <a:bodyPr/>
                    <a:lstStyle/>
                    <a:p>
                      <a:pPr rtl="0" fontAlgn="ctr"/>
                      <a:r>
                        <a:rPr lang="en-US" sz="1000" b="0" dirty="0">
                          <a:solidFill>
                            <a:srgbClr val="434343"/>
                          </a:solidFill>
                          <a:effectLst/>
                          <a:latin typeface="Roboto" panose="02000000000000000000" pitchFamily="2" charset="0"/>
                        </a:rPr>
                        <a:t>Multi-Access Media Delivery</a:t>
                      </a:r>
                    </a:p>
                  </a:txBody>
                  <a:tcPr marL="42562" marR="42562" marT="10640" marB="10640" anchor="ctr">
                    <a:lnL w="9525" cap="flat" cmpd="sng" algn="ctr">
                      <a:solidFill>
                        <a:srgbClr val="FFFFF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Prakash Kolan, Samsung</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i="0" u="sng" dirty="0">
                          <a:solidFill>
                            <a:srgbClr val="1155CC"/>
                          </a:solidFill>
                          <a:effectLst/>
                          <a:latin typeface="Roboto" panose="02000000000000000000" pitchFamily="2" charset="0"/>
                          <a:hlinkClick r:id="rId8"/>
                        </a:rPr>
                        <a:t>S4aI250036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a:solidFill>
                            <a:srgbClr val="434343"/>
                          </a:solidFill>
                          <a:effectLst/>
                          <a:latin typeface="Roboto" panose="02000000000000000000" pitchFamily="2" charset="0"/>
                        </a:rPr>
                        <a:t>26501-0107rev1</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000" b="1" dirty="0">
                          <a:solidFill>
                            <a:srgbClr val="434343"/>
                          </a:solidFill>
                          <a:effectLst/>
                          <a:latin typeface="Roboto" panose="02000000000000000000" pitchFamily="2" charset="0"/>
                        </a:rPr>
                        <a:t>80%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ctr" rtl="0" fontAlgn="ctr"/>
                      <a:endParaRPr lang="en-US" sz="1000" b="1" dirty="0">
                        <a:solidFill>
                          <a:srgbClr val="434343"/>
                        </a:solidFill>
                        <a:effectLst/>
                        <a:latin typeface="Roboto" panose="02000000000000000000" pitchFamily="2" charset="0"/>
                        <a:ea typeface="Roboto" panose="02000000000000000000" pitchFamily="2" charset="0"/>
                        <a:cs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305439900"/>
                  </a:ext>
                </a:extLst>
              </a:tr>
              <a:tr h="283050">
                <a:tc>
                  <a:txBody>
                    <a:bodyPr/>
                    <a:lstStyle/>
                    <a:p>
                      <a:pPr rtl="0" fontAlgn="ctr"/>
                      <a:r>
                        <a:rPr lang="en-US" sz="1000" b="0">
                          <a:solidFill>
                            <a:srgbClr val="434343"/>
                          </a:solidFill>
                          <a:effectLst/>
                          <a:latin typeface="Roboto" panose="02000000000000000000" pitchFamily="2" charset="0"/>
                        </a:rPr>
                        <a:t>Distributing encrypted and high-value content</a:t>
                      </a:r>
                    </a:p>
                  </a:txBody>
                  <a:tcPr marL="42562" marR="42562" marT="10640" marB="10640" anchor="ctr">
                    <a:lnL w="9525" cap="flat" cmpd="sng" algn="ctr">
                      <a:solidFill>
                        <a:srgbClr val="F6F8F9"/>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Thomas Stockhammer, Qualcomm</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i="0" u="sng" dirty="0">
                          <a:solidFill>
                            <a:srgbClr val="1155CC"/>
                          </a:solidFill>
                          <a:effectLst/>
                          <a:latin typeface="Roboto" panose="02000000000000000000" pitchFamily="2" charset="0"/>
                          <a:hlinkClick r:id="rId6"/>
                        </a:rPr>
                        <a:t>S4aI250062</a:t>
                      </a:r>
                      <a:r>
                        <a:rPr lang="en-US" sz="1000" b="1" i="0" dirty="0">
                          <a:solidFill>
                            <a:srgbClr val="434343"/>
                          </a:solidFill>
                          <a:effectLst/>
                          <a:latin typeface="Roboto" panose="02000000000000000000" pitchFamily="2" charset="0"/>
                        </a:rPr>
                        <a:t> (n)</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a:solidFill>
                            <a:srgbClr val="434343"/>
                          </a:solidFill>
                          <a:effectLst/>
                          <a:latin typeface="Roboto" panose="02000000000000000000" pitchFamily="2" charset="0"/>
                        </a:rPr>
                        <a:t>26501-0102rev3</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000" b="1">
                          <a:solidFill>
                            <a:srgbClr val="434343"/>
                          </a:solidFill>
                          <a:effectLst/>
                          <a:latin typeface="Roboto" panose="02000000000000000000" pitchFamily="2" charset="0"/>
                        </a:rPr>
                        <a:t>45%</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9"/>
                        </a:rPr>
                        <a:t>S4-250022</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4250170168"/>
                  </a:ext>
                </a:extLst>
              </a:tr>
              <a:tr h="283050">
                <a:tc>
                  <a:txBody>
                    <a:bodyPr/>
                    <a:lstStyle/>
                    <a:p>
                      <a:pPr rtl="0" fontAlgn="ctr"/>
                      <a:r>
                        <a:rPr lang="en-US" sz="1000" b="0" dirty="0">
                          <a:solidFill>
                            <a:srgbClr val="434343"/>
                          </a:solidFill>
                          <a:effectLst/>
                          <a:latin typeface="Roboto" panose="02000000000000000000" pitchFamily="2" charset="0"/>
                        </a:rPr>
                        <a:t>In-session Unicast Repair for MBS Object Distribution</a:t>
                      </a:r>
                    </a:p>
                  </a:txBody>
                  <a:tcPr marL="42562" marR="42562" marT="10640" marB="10640" anchor="ctr">
                    <a:lnL w="9525" cap="flat" cmpd="sng" algn="ctr">
                      <a:solidFill>
                        <a:srgbClr val="FFFFF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Thomas Stockhammer, Qualcomm</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i="0" u="sng" dirty="0">
                          <a:solidFill>
                            <a:srgbClr val="1155CC"/>
                          </a:solidFill>
                          <a:effectLst/>
                          <a:latin typeface="Roboto" panose="02000000000000000000" pitchFamily="2" charset="0"/>
                          <a:hlinkClick r:id="rId10"/>
                        </a:rPr>
                        <a:t>S4aI250068</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a:solidFill>
                            <a:srgbClr val="434343"/>
                          </a:solidFill>
                          <a:effectLst/>
                          <a:latin typeface="Roboto" panose="02000000000000000000" pitchFamily="2" charset="0"/>
                        </a:rPr>
                        <a:t>26502-0033rev4</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000" b="1">
                          <a:solidFill>
                            <a:srgbClr val="434343"/>
                          </a:solidFill>
                          <a:effectLst/>
                          <a:latin typeface="Roboto" panose="02000000000000000000" pitchFamily="2" charset="0"/>
                        </a:rPr>
                        <a:t>50%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11"/>
                        </a:rPr>
                        <a:t>S4-250026</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23307367"/>
                  </a:ext>
                </a:extLst>
              </a:tr>
              <a:tr h="283050">
                <a:tc>
                  <a:txBody>
                    <a:bodyPr/>
                    <a:lstStyle/>
                    <a:p>
                      <a:pPr rtl="0" fontAlgn="ctr"/>
                      <a:r>
                        <a:rPr lang="en-US" sz="1000" b="0">
                          <a:solidFill>
                            <a:srgbClr val="434343"/>
                          </a:solidFill>
                          <a:effectLst/>
                          <a:latin typeface="Roboto" panose="02000000000000000000" pitchFamily="2" charset="0"/>
                        </a:rPr>
                        <a:t>MBS User Service and Delivery Protocols for eMBMS</a:t>
                      </a:r>
                    </a:p>
                  </a:txBody>
                  <a:tcPr marL="42562" marR="42562" marT="10640" marB="10640" anchor="ctr">
                    <a:lnL w="9525" cap="flat" cmpd="sng" algn="ctr">
                      <a:solidFill>
                        <a:srgbClr val="F6F8F9"/>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dirty="0">
                          <a:solidFill>
                            <a:srgbClr val="434343"/>
                          </a:solidFill>
                          <a:effectLst/>
                          <a:latin typeface="Roboto" panose="02000000000000000000" pitchFamily="2" charset="0"/>
                        </a:rPr>
                        <a:t>Thomas Stockhammer, Qualcomm</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i="0" u="sng" dirty="0">
                          <a:solidFill>
                            <a:srgbClr val="1155CC"/>
                          </a:solidFill>
                          <a:effectLst/>
                          <a:latin typeface="Roboto" panose="02000000000000000000" pitchFamily="2" charset="0"/>
                          <a:hlinkClick r:id="rId12"/>
                        </a:rPr>
                        <a:t>S4aI250040</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a:solidFill>
                            <a:srgbClr val="434343"/>
                          </a:solidFill>
                          <a:effectLst/>
                          <a:latin typeface="Roboto" panose="02000000000000000000" pitchFamily="2" charset="0"/>
                        </a:rPr>
                        <a:t>26502-0034rev2</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000" b="1">
                          <a:solidFill>
                            <a:srgbClr val="434343"/>
                          </a:solidFill>
                          <a:effectLst/>
                          <a:latin typeface="Roboto" panose="02000000000000000000" pitchFamily="2" charset="0"/>
                        </a:rPr>
                        <a:t>50%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13"/>
                        </a:rPr>
                        <a:t>S4-250020</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553288416"/>
                  </a:ext>
                </a:extLst>
              </a:tr>
              <a:tr h="283050">
                <a:tc>
                  <a:txBody>
                    <a:bodyPr/>
                    <a:lstStyle/>
                    <a:p>
                      <a:pPr rtl="0" fontAlgn="ctr"/>
                      <a:r>
                        <a:rPr lang="en-US" sz="1000" b="0">
                          <a:solidFill>
                            <a:srgbClr val="434343"/>
                          </a:solidFill>
                          <a:effectLst/>
                          <a:latin typeface="Roboto" panose="02000000000000000000" pitchFamily="2" charset="0"/>
                        </a:rPr>
                        <a:t>Selected MBMS Functionalities not supported in MBS</a:t>
                      </a:r>
                    </a:p>
                  </a:txBody>
                  <a:tcPr marL="42562" marR="42562" marT="10640" marB="10640" anchor="ctr">
                    <a:lnL w="9525" cap="flat" cmpd="sng" algn="ctr">
                      <a:solidFill>
                        <a:srgbClr val="FFFFF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dirty="0">
                          <a:solidFill>
                            <a:srgbClr val="434343"/>
                          </a:solidFill>
                          <a:effectLst/>
                          <a:latin typeface="Roboto" panose="02000000000000000000" pitchFamily="2" charset="0"/>
                        </a:rPr>
                        <a:t>Thomas Stockhammer, Qualcomm</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i="0" u="sng" dirty="0">
                          <a:solidFill>
                            <a:srgbClr val="1155CC"/>
                          </a:solidFill>
                          <a:effectLst/>
                          <a:latin typeface="Roboto" panose="02000000000000000000" pitchFamily="2" charset="0"/>
                          <a:hlinkClick r:id="rId14"/>
                        </a:rPr>
                        <a:t>S4aI250057</a:t>
                      </a:r>
                      <a:r>
                        <a:rPr lang="en-US" sz="1000" b="1" i="0" dirty="0">
                          <a:solidFill>
                            <a:srgbClr val="434343"/>
                          </a:solidFill>
                          <a:effectLst/>
                          <a:latin typeface="Roboto" panose="02000000000000000000" pitchFamily="2" charset="0"/>
                        </a:rPr>
                        <a:t> (n)</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a:solidFill>
                            <a:srgbClr val="434343"/>
                          </a:solidFill>
                          <a:effectLst/>
                          <a:latin typeface="Roboto" panose="02000000000000000000" pitchFamily="2" charset="0"/>
                        </a:rPr>
                        <a:t>26502-0035rev2</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000" b="1">
                          <a:solidFill>
                            <a:srgbClr val="434343"/>
                          </a:solidFill>
                          <a:effectLst/>
                          <a:latin typeface="Roboto" panose="02000000000000000000" pitchFamily="2" charset="0"/>
                        </a:rPr>
                        <a:t>40%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15"/>
                        </a:rPr>
                        <a:t>S4-250019</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907142316"/>
                  </a:ext>
                </a:extLst>
              </a:tr>
              <a:tr h="244867">
                <a:tc>
                  <a:txBody>
                    <a:bodyPr/>
                    <a:lstStyle/>
                    <a:p>
                      <a:pPr rtl="0" fontAlgn="ctr"/>
                      <a:r>
                        <a:rPr lang="en-US" sz="1000" b="0">
                          <a:solidFill>
                            <a:srgbClr val="434343"/>
                          </a:solidFill>
                          <a:effectLst/>
                          <a:latin typeface="Roboto" panose="02000000000000000000" pitchFamily="2" charset="0"/>
                        </a:rPr>
                        <a:t>Improved QoS support for Media Streaming services </a:t>
                      </a:r>
                    </a:p>
                  </a:txBody>
                  <a:tcPr marL="42562" marR="42562" marT="10640" marB="10640" anchor="ctr">
                    <a:lnL w="9525" cap="flat" cmpd="sng" algn="ctr">
                      <a:solidFill>
                        <a:srgbClr val="F6F8F9"/>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Qi Pan, Huawei</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i="0" u="sng" dirty="0">
                          <a:solidFill>
                            <a:srgbClr val="1155CC"/>
                          </a:solidFill>
                          <a:effectLst/>
                          <a:latin typeface="Roboto" panose="02000000000000000000" pitchFamily="2" charset="0"/>
                          <a:hlinkClick r:id="rId16"/>
                        </a:rPr>
                        <a:t>S4aI250042</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r>
                        <a:rPr lang="en-US" sz="1000" b="1" dirty="0">
                          <a:solidFill>
                            <a:srgbClr val="434343"/>
                          </a:solidFill>
                          <a:effectLst/>
                          <a:latin typeface="Roboto" panose="02000000000000000000" pitchFamily="2" charset="0"/>
                        </a:rPr>
                        <a:t>26501-0104rev1</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r>
                        <a:rPr lang="en-US" sz="1000" b="1">
                          <a:solidFill>
                            <a:srgbClr val="434343"/>
                          </a:solidFill>
                          <a:effectLst/>
                          <a:latin typeface="Roboto" panose="02000000000000000000" pitchFamily="2" charset="0"/>
                        </a:rPr>
                        <a:t>70%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ctr" fontAlgn="t"/>
                      <a:r>
                        <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hlinkClick r:id="rId17"/>
                        </a:rPr>
                        <a:t>S4-250146</a:t>
                      </a:r>
                      <a:endParaRPr lang="en-US" sz="1000" b="1" i="0" u="sng" strike="noStrike" dirty="0">
                        <a:solidFill>
                          <a:srgbClr val="0000FF"/>
                        </a:solidFill>
                        <a:effectLst/>
                        <a:latin typeface="Roboto" panose="02000000000000000000" pitchFamily="2" charset="0"/>
                        <a:ea typeface="Roboto" panose="02000000000000000000" pitchFamily="2" charset="0"/>
                        <a:cs typeface="Roboto" panose="02000000000000000000" pitchFamily="2" charset="0"/>
                      </a:endParaRP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024300225"/>
                  </a:ext>
                </a:extLst>
              </a:tr>
              <a:tr h="244867">
                <a:tc>
                  <a:txBody>
                    <a:bodyPr/>
                    <a:lstStyle/>
                    <a:p>
                      <a:pPr rtl="0" fontAlgn="ctr"/>
                      <a:r>
                        <a:rPr lang="en-US" sz="1000" b="0">
                          <a:solidFill>
                            <a:srgbClr val="434343"/>
                          </a:solidFill>
                          <a:effectLst/>
                          <a:latin typeface="Roboto" panose="02000000000000000000" pitchFamily="2" charset="0"/>
                        </a:rPr>
                        <a:t>Media Streaming aspects of Network Slicing </a:t>
                      </a:r>
                    </a:p>
                  </a:txBody>
                  <a:tcPr marL="42562" marR="42562" marT="10640" marB="10640" anchor="ctr">
                    <a:lnL w="9525" cap="flat" cmpd="sng" algn="ctr">
                      <a:solidFill>
                        <a:srgbClr val="FFFFF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0">
                          <a:solidFill>
                            <a:srgbClr val="434343"/>
                          </a:solidFill>
                          <a:effectLst/>
                          <a:latin typeface="Roboto" panose="02000000000000000000" pitchFamily="2" charset="0"/>
                        </a:rPr>
                        <a:t>Prakash Kolan, Samsung</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i="0" u="sng" dirty="0">
                          <a:solidFill>
                            <a:srgbClr val="1155CC"/>
                          </a:solidFill>
                          <a:effectLst/>
                          <a:latin typeface="Roboto" panose="02000000000000000000" pitchFamily="2" charset="0"/>
                          <a:hlinkClick r:id="rId18"/>
                        </a:rPr>
                        <a:t>S4-242016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r>
                        <a:rPr lang="en-US" sz="1000" b="1" dirty="0">
                          <a:solidFill>
                            <a:srgbClr val="434343"/>
                          </a:solidFill>
                          <a:effectLst/>
                          <a:latin typeface="Roboto" panose="02000000000000000000" pitchFamily="2" charset="0"/>
                        </a:rPr>
                        <a:t>26501-0098rev2</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r>
                        <a:rPr lang="en-US" sz="1000" b="0" dirty="0">
                          <a:solidFill>
                            <a:srgbClr val="434343"/>
                          </a:solidFill>
                          <a:effectLst/>
                          <a:latin typeface="Roboto" panose="02000000000000000000" pitchFamily="2" charset="0"/>
                        </a:rPr>
                        <a:t>80%</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ctr" rtl="0" fontAlgn="ctr"/>
                      <a:endParaRPr lang="en-US" sz="1000" b="0" dirty="0">
                        <a:solidFill>
                          <a:srgbClr val="434343"/>
                        </a:solidFill>
                        <a:effectLst/>
                        <a:latin typeface="Roboto" panose="02000000000000000000" pitchFamily="2" charset="0"/>
                        <a:ea typeface="Roboto" panose="02000000000000000000" pitchFamily="2" charset="0"/>
                        <a:cs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331364539"/>
                  </a:ext>
                </a:extLst>
              </a:tr>
              <a:tr h="244867">
                <a:tc>
                  <a:txBody>
                    <a:bodyPr/>
                    <a:lstStyle/>
                    <a:p>
                      <a:pPr rtl="0" fontAlgn="ctr"/>
                      <a:r>
                        <a:rPr lang="en-US" sz="1000" b="0">
                          <a:solidFill>
                            <a:srgbClr val="434343"/>
                          </a:solidFill>
                          <a:effectLst/>
                          <a:latin typeface="Roboto" panose="02000000000000000000" pitchFamily="2" charset="0"/>
                        </a:rPr>
                        <a:t>Overall progress</a:t>
                      </a:r>
                    </a:p>
                  </a:txBody>
                  <a:tcPr marL="42562" marR="42562" marT="10640" marB="10640" anchor="ctr">
                    <a:lnL w="9525" cap="flat" cmpd="sng" algn="ctr">
                      <a:solidFill>
                        <a:srgbClr val="F4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000">
                        <a:effectLst/>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000">
                        <a:effectLst/>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rtl="0" fontAlgn="ctr"/>
                      <a:endParaRPr lang="en-US" sz="1000">
                        <a:effectLst/>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algn="r" rtl="0" fontAlgn="ctr"/>
                      <a:r>
                        <a:rPr lang="en-US" sz="1000" b="0" dirty="0">
                          <a:solidFill>
                            <a:srgbClr val="434343"/>
                          </a:solidFill>
                          <a:effectLst/>
                          <a:latin typeface="Roboto" panose="02000000000000000000" pitchFamily="2" charset="0"/>
                        </a:rPr>
                        <a:t>57%</a:t>
                      </a: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tc>
                  <a:txBody>
                    <a:bodyPr/>
                    <a:lstStyle/>
                    <a:p>
                      <a:pPr algn="r" rtl="0" fontAlgn="ctr"/>
                      <a:endParaRPr lang="en-US" sz="1000" b="0" dirty="0">
                        <a:solidFill>
                          <a:srgbClr val="434343"/>
                        </a:solidFill>
                        <a:effectLst/>
                        <a:latin typeface="Roboto" panose="02000000000000000000" pitchFamily="2" charset="0"/>
                      </a:endParaRPr>
                    </a:p>
                  </a:txBody>
                  <a:tcPr marL="42562" marR="42562" marT="10640" marB="1064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742932"/>
                      </a:solidFill>
                      <a:prstDash val="solid"/>
                      <a:round/>
                      <a:headEnd type="none" w="med" len="med"/>
                      <a:tailEnd type="none" w="med" len="med"/>
                    </a:lnB>
                    <a:solidFill>
                      <a:srgbClr val="F4CCCC"/>
                    </a:solidFill>
                  </a:tcPr>
                </a:tc>
                <a:extLst>
                  <a:ext uri="{0D108BD9-81ED-4DB2-BD59-A6C34878D82A}">
                    <a16:rowId xmlns:a16="http://schemas.microsoft.com/office/drawing/2014/main" val="1964371830"/>
                  </a:ext>
                </a:extLst>
              </a:tr>
            </a:tbl>
          </a:graphicData>
        </a:graphic>
      </p:graphicFrame>
      <p:sp>
        <p:nvSpPr>
          <p:cNvPr id="7" name="TextBox 6">
            <a:extLst>
              <a:ext uri="{FF2B5EF4-FFF2-40B4-BE49-F238E27FC236}">
                <a16:creationId xmlns:a16="http://schemas.microsoft.com/office/drawing/2014/main" id="{DFB2B79D-66F7-83AB-AF5F-252F2073822B}"/>
              </a:ext>
            </a:extLst>
          </p:cNvPr>
          <p:cNvSpPr txBox="1"/>
          <p:nvPr/>
        </p:nvSpPr>
        <p:spPr>
          <a:xfrm>
            <a:off x="476248" y="5598812"/>
            <a:ext cx="5467350" cy="707886"/>
          </a:xfrm>
          <a:prstGeom prst="rect">
            <a:avLst/>
          </a:prstGeom>
          <a:solidFill>
            <a:srgbClr val="FFC000"/>
          </a:solidFill>
        </p:spPr>
        <p:txBody>
          <a:bodyPr wrap="square">
            <a:spAutoFit/>
          </a:bodyPr>
          <a:lstStyle/>
          <a:p>
            <a:r>
              <a:rPr lang="en-US" sz="1000" b="1" i="0" u="sng" strike="noStrike" dirty="0">
                <a:solidFill>
                  <a:srgbClr val="0000FF"/>
                </a:solidFill>
                <a:effectLst/>
                <a:latin typeface="Arial" panose="020B0604020202020204" pitchFamily="34" charset="0"/>
                <a:hlinkClick r:id="rId19"/>
              </a:rPr>
              <a:t>S4-250023</a:t>
            </a:r>
            <a:r>
              <a:rPr lang="en-US" dirty="0"/>
              <a:t> </a:t>
            </a:r>
            <a:r>
              <a:rPr lang="en-US" sz="1000" b="0" i="0" u="none" strike="noStrike" dirty="0">
                <a:solidFill>
                  <a:srgbClr val="000000"/>
                </a:solidFill>
                <a:effectLst/>
                <a:latin typeface="Arial" panose="020B0604020202020204" pitchFamily="34" charset="0"/>
              </a:rPr>
              <a:t>[AMD-ARCH-MED] Time and Work Plan for Stage 2 for Advanced Media Delivery</a:t>
            </a:r>
          </a:p>
          <a:p>
            <a:r>
              <a:rPr lang="en-US" b="1" i="0" u="sng" strike="noStrike" dirty="0">
                <a:solidFill>
                  <a:srgbClr val="0000FF"/>
                </a:solidFill>
                <a:effectLst/>
                <a:latin typeface="Arial" panose="020B0604020202020204" pitchFamily="34" charset="0"/>
                <a:hlinkClick r:id="rId20"/>
              </a:rPr>
              <a:t>S4-250027</a:t>
            </a:r>
            <a:r>
              <a:rPr lang="en-US" dirty="0"/>
              <a:t> </a:t>
            </a:r>
            <a:r>
              <a:rPr lang="en-US" b="0" i="0" u="none" strike="noStrike" dirty="0">
                <a:solidFill>
                  <a:srgbClr val="000000"/>
                </a:solidFill>
                <a:effectLst/>
                <a:latin typeface="Arial" panose="020B0604020202020204" pitchFamily="34" charset="0"/>
              </a:rPr>
              <a:t>[AMD-ARCH-MED] Work Item Summary for Stage 2 for Advanced Media Delivery</a:t>
            </a:r>
          </a:p>
          <a:p>
            <a:r>
              <a:rPr lang="en-US" b="1" i="0" u="sng" strike="noStrike" dirty="0">
                <a:solidFill>
                  <a:srgbClr val="0000FF"/>
                </a:solidFill>
                <a:effectLst/>
                <a:latin typeface="Arial" panose="020B0604020202020204" pitchFamily="34" charset="0"/>
                <a:hlinkClick r:id="rId21"/>
              </a:rPr>
              <a:t>S4-250106</a:t>
            </a:r>
            <a:r>
              <a:rPr lang="en-US" dirty="0"/>
              <a:t> </a:t>
            </a:r>
            <a:r>
              <a:rPr lang="en-US" b="0" i="0" u="none" strike="noStrike" dirty="0">
                <a:solidFill>
                  <a:srgbClr val="000000"/>
                </a:solidFill>
                <a:effectLst/>
                <a:latin typeface="Arial" panose="020B0604020202020204" pitchFamily="34" charset="0"/>
              </a:rPr>
              <a:t>[AMD-ARCH-MED] Draft LS on Advanced Media Delivery</a:t>
            </a:r>
            <a:r>
              <a:rPr lang="en-US" dirty="0"/>
              <a:t> </a:t>
            </a:r>
          </a:p>
          <a:p>
            <a:r>
              <a:rPr lang="en-US" b="1" i="0" u="sng" strike="noStrike" dirty="0">
                <a:solidFill>
                  <a:srgbClr val="0000FF"/>
                </a:solidFill>
                <a:effectLst/>
                <a:latin typeface="Arial" panose="020B0604020202020204" pitchFamily="34" charset="0"/>
                <a:hlinkClick r:id="rId22"/>
              </a:rPr>
              <a:t>S4-250218</a:t>
            </a:r>
            <a:r>
              <a:rPr lang="en-US" dirty="0"/>
              <a:t> </a:t>
            </a:r>
            <a:r>
              <a:rPr lang="en-US" b="0" i="0" u="none" strike="noStrike" dirty="0">
                <a:solidFill>
                  <a:srgbClr val="000000"/>
                </a:solidFill>
                <a:effectLst/>
                <a:latin typeface="Arial" panose="020B0604020202020204" pitchFamily="34" charset="0"/>
              </a:rPr>
              <a:t>[AMD-ARCH-MED] Review of 5G and 5GMS Terminology</a:t>
            </a:r>
            <a:r>
              <a:rPr lang="en-US" dirty="0"/>
              <a:t>   </a:t>
            </a:r>
          </a:p>
        </p:txBody>
      </p:sp>
      <p:sp>
        <p:nvSpPr>
          <p:cNvPr id="8" name="TextBox 7">
            <a:extLst>
              <a:ext uri="{FF2B5EF4-FFF2-40B4-BE49-F238E27FC236}">
                <a16:creationId xmlns:a16="http://schemas.microsoft.com/office/drawing/2014/main" id="{09C30CE9-F6C2-F9E1-727F-8B549A2699BF}"/>
              </a:ext>
            </a:extLst>
          </p:cNvPr>
          <p:cNvSpPr txBox="1"/>
          <p:nvPr/>
        </p:nvSpPr>
        <p:spPr>
          <a:xfrm>
            <a:off x="6344653" y="5831305"/>
            <a:ext cx="4192173" cy="246221"/>
          </a:xfrm>
          <a:prstGeom prst="rect">
            <a:avLst/>
          </a:prstGeom>
          <a:solidFill>
            <a:srgbClr val="FFFF00"/>
          </a:solidFill>
        </p:spPr>
        <p:txBody>
          <a:bodyPr wrap="none" rtlCol="0">
            <a:spAutoFit/>
          </a:bodyPr>
          <a:lstStyle/>
          <a:p>
            <a:r>
              <a:rPr lang="en-US" dirty="0">
                <a:solidFill>
                  <a:srgbClr val="FF0000"/>
                </a:solidFill>
              </a:rPr>
              <a:t>Goal for meeting: Complete work item with 80% to initiate stage-3 work</a:t>
            </a:r>
          </a:p>
        </p:txBody>
      </p:sp>
    </p:spTree>
    <p:extLst>
      <p:ext uri="{BB962C8B-B14F-4D97-AF65-F5344CB8AC3E}">
        <p14:creationId xmlns:p14="http://schemas.microsoft.com/office/powerpoint/2010/main" val="32279021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A6B2-D9DF-54DE-FC1B-50290C73B8B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70F42-BF21-BB85-4EAF-9DB7710C9C39}"/>
              </a:ext>
            </a:extLst>
          </p:cNvPr>
          <p:cNvSpPr>
            <a:spLocks noGrp="1"/>
          </p:cNvSpPr>
          <p:nvPr>
            <p:ph type="title"/>
          </p:nvPr>
        </p:nvSpPr>
        <p:spPr>
          <a:xfrm>
            <a:off x="651932" y="228600"/>
            <a:ext cx="9385779" cy="1143000"/>
          </a:xfrm>
        </p:spPr>
        <p:txBody>
          <a:bodyPr/>
          <a:lstStyle/>
          <a:p>
            <a:pPr fontAlgn="b"/>
            <a:r>
              <a:rPr lang="en-US" sz="3200" b="0" dirty="0">
                <a:latin typeface="+mn-lt"/>
              </a:rPr>
              <a:t>Diverse audio Capturing System for UEs</a:t>
            </a:r>
            <a:r>
              <a:rPr lang="en-US" sz="3200" dirty="0"/>
              <a:t> </a:t>
            </a:r>
            <a:br>
              <a:rPr lang="en-US" sz="3200" dirty="0"/>
            </a:br>
            <a:r>
              <a:rPr lang="en-US" sz="3200" dirty="0"/>
              <a:t>(</a:t>
            </a:r>
            <a:r>
              <a:rPr lang="en-US" sz="3200" b="0" dirty="0" err="1">
                <a:latin typeface="+mn-lt"/>
              </a:rPr>
              <a:t>DaCAS</a:t>
            </a:r>
            <a:r>
              <a:rPr lang="en-US" sz="3200" dirty="0"/>
              <a:t>)</a:t>
            </a:r>
          </a:p>
        </p:txBody>
      </p:sp>
      <p:sp>
        <p:nvSpPr>
          <p:cNvPr id="3" name="Espace réservé du contenu 2">
            <a:extLst>
              <a:ext uri="{FF2B5EF4-FFF2-40B4-BE49-F238E27FC236}">
                <a16:creationId xmlns:a16="http://schemas.microsoft.com/office/drawing/2014/main" id="{1563E33A-6098-609D-8644-913FEC9FFFB5}"/>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Wang Bin, Xiaomi Technology, </a:t>
            </a:r>
            <a:r>
              <a:rPr lang="de-DE" altLang="zh-CN" sz="1600" dirty="0">
                <a:cs typeface="Arial" pitchFamily="34" charset="0"/>
                <a:hlinkClick r:id="rId2"/>
              </a:rPr>
              <a:t>wangbin23@xiaomi.com</a:t>
            </a:r>
            <a:r>
              <a:rPr lang="de-DE" altLang="zh-CN" sz="1600" dirty="0">
                <a:cs typeface="Arial" pitchFamily="34" charset="0"/>
              </a:rPr>
              <a:t> </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8 contributions in the meeting, we will discuss the workplan, requirements/templates for target device or target device type and database,  solution proposals.</a:t>
            </a:r>
          </a:p>
        </p:txBody>
      </p:sp>
      <p:graphicFrame>
        <p:nvGraphicFramePr>
          <p:cNvPr id="6" name="Table 5">
            <a:extLst>
              <a:ext uri="{FF2B5EF4-FFF2-40B4-BE49-F238E27FC236}">
                <a16:creationId xmlns:a16="http://schemas.microsoft.com/office/drawing/2014/main" id="{FE036D64-1FFB-AA15-413C-D76CD9AB72B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dirty="0">
                          <a:solidFill>
                            <a:srgbClr val="FF0000"/>
                          </a:solidFill>
                        </a:rPr>
                        <a:t>New </a:t>
                      </a: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5014514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100263</TotalTime>
  <Words>3725</Words>
  <Application>Microsoft Office PowerPoint</Application>
  <PresentationFormat>Widescreen</PresentationFormat>
  <Paragraphs>696</Paragraphs>
  <Slides>21</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宋体</vt:lpstr>
      <vt:lpstr>arial</vt:lpstr>
      <vt:lpstr>arial</vt:lpstr>
      <vt:lpstr>Arial </vt:lpstr>
      <vt:lpstr>Calibri</vt:lpstr>
      <vt:lpstr>Roboto</vt:lpstr>
      <vt:lpstr>Times New Roman</vt:lpstr>
      <vt:lpstr>Office Theme</vt:lpstr>
      <vt:lpstr>    SA4 Work and Study Items Status at the start of SA4#131    </vt:lpstr>
      <vt:lpstr>Outline</vt:lpstr>
      <vt:lpstr>Overview of work progress  Rel-19 Work Items – after SA#106 (SA4#130)</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Stage 2 for Advanced Media Delivery  (AMD-ARCH-MED)</vt:lpstr>
      <vt:lpstr>Diverse audio Capturing System for UEs  (DaCAS)</vt:lpstr>
      <vt:lpstr>5G Real-time Transport Protocol Configurations,  Phase 2 (5G_RTP_Ph2)</vt:lpstr>
      <vt:lpstr>Overview of work progress  Study Items – after SA#106 (SA4#130) </vt:lpstr>
      <vt:lpstr>Feasibility Study on Artificial Intelligence (AI) and Machine Learning (ML) for Media (FS_AI4Media)</vt:lpstr>
      <vt:lpstr>Feasibility Study on Avatars for Real-Time Communication (FS_AVATAR)</vt:lpstr>
      <vt:lpstr>Study on Media enerGy consumption exposuRE and EvaluatioN framework (FS_MediaEnergyGREEN)</vt:lpstr>
      <vt:lpstr>Study on Media Messaging (FS_MeMe)</vt:lpstr>
      <vt:lpstr>Study on Advanced Media Delivery (FS_AMD)</vt:lpstr>
      <vt:lpstr>Study on Beyond 2D Video  (FS_Beyond2D)</vt:lpstr>
      <vt:lpstr>Study on Audio Codec APIs  (FS_ACAPI)</vt:lpstr>
      <vt:lpstr>Study on Haptics in 5G Media Services  (FS_HapticsMed)</vt:lpstr>
      <vt:lpstr>Study on Spatial Computing for AR Services  (FS_ARSpatial)</vt:lpstr>
      <vt:lpstr>Study on immersive Real-Time Communication for WebRTC, Phase 2 (FS_iRTCW_Ph2)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3049</cp:revision>
  <cp:lastPrinted>2016-09-13T11:31:59Z</cp:lastPrinted>
  <dcterms:created xsi:type="dcterms:W3CDTF">2008-08-30T09:32:10Z</dcterms:created>
  <dcterms:modified xsi:type="dcterms:W3CDTF">2025-02-17T09:45:15Z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