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24"/>
  </p:notesMasterIdLst>
  <p:handoutMasterIdLst>
    <p:handoutMasterId r:id="rId25"/>
  </p:handoutMasterIdLst>
  <p:sldIdLst>
    <p:sldId id="445" r:id="rId5"/>
    <p:sldId id="446" r:id="rId6"/>
    <p:sldId id="447" r:id="rId7"/>
    <p:sldId id="459" r:id="rId8"/>
    <p:sldId id="1165" r:id="rId9"/>
    <p:sldId id="1173" r:id="rId10"/>
    <p:sldId id="1164" r:id="rId11"/>
    <p:sldId id="1166" r:id="rId12"/>
    <p:sldId id="1167" r:id="rId13"/>
    <p:sldId id="1168" r:id="rId14"/>
    <p:sldId id="478" r:id="rId15"/>
    <p:sldId id="1150" r:id="rId16"/>
    <p:sldId id="1169" r:id="rId17"/>
    <p:sldId id="1170" r:id="rId18"/>
    <p:sldId id="1171" r:id="rId19"/>
    <p:sldId id="1161" r:id="rId20"/>
    <p:sldId id="1154" r:id="rId21"/>
    <p:sldId id="1172" r:id="rId22"/>
    <p:sldId id="439"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59"/>
            <p14:sldId id="1165"/>
            <p14:sldId id="1173"/>
            <p14:sldId id="1164"/>
            <p14:sldId id="1166"/>
            <p14:sldId id="1167"/>
            <p14:sldId id="1168"/>
            <p14:sldId id="478"/>
            <p14:sldId id="1150"/>
            <p14:sldId id="1169"/>
            <p14:sldId id="1170"/>
            <p14:sldId id="1171"/>
            <p14:sldId id="1161"/>
            <p14:sldId id="1154"/>
            <p14:sldId id="1172"/>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803" autoAdjust="0"/>
    <p:restoredTop sz="95889" autoAdjust="0"/>
  </p:normalViewPr>
  <p:slideViewPr>
    <p:cSldViewPr snapToGrid="0" showGuides="1">
      <p:cViewPr varScale="1">
        <p:scale>
          <a:sx n="67" d="100"/>
          <a:sy n="67" d="100"/>
        </p:scale>
        <p:origin x="40" y="26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2024</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S4-241797, </a:t>
            </a:r>
            <a:r>
              <a:rPr lang="de-DE" altLang="en-US" sz="1200" dirty="0">
                <a:ln w="0"/>
                <a:latin typeface="Calibri" panose="020F0502020204030204" pitchFamily="34" charset="0"/>
                <a:ea typeface="华文细黑"/>
              </a:rPr>
              <a:t>SA4#130, Orlando, FL, USA, 18-22 November 2024</a:t>
            </a: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5_Melbourne_2024-09/Report" TargetMode="External"/><Relationship Id="rId7" Type="http://schemas.openxmlformats.org/officeDocument/2006/relationships/hyperlink" Target="https://www.3gpp.org/ftp/tsg_sa/TSG_SA/TSGS_105_Melbourne_2024-09/Docs/SP-241424.zip" TargetMode="External"/><Relationship Id="rId2" Type="http://schemas.openxmlformats.org/officeDocument/2006/relationships/hyperlink" Target="https://www.3gpp.org/ftp/tsg_sa/TSG_SA/TSGS_105_Melbourne_2024-09/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5_Melbourne_2024-09/Docs/SP-241055.zip" TargetMode="External"/><Relationship Id="rId5" Type="http://schemas.openxmlformats.org/officeDocument/2006/relationships/hyperlink" Target="https://www.3gpp.org/ftp/tsg_sa/TSG_SA/TSGS_105_Melbourne_2024-09/Docs/SP-241054.zip" TargetMode="External"/><Relationship Id="rId4" Type="http://schemas.openxmlformats.org/officeDocument/2006/relationships/hyperlink" Target="https://www.3gpp.org/ftp/tsg_sa/TSG_SA/TSGS_105_Melbourne_2024-09/Docs/SP-241081.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delegates-corner/3gpp-working-procedures/tsg-working-agreements"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SA#105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France SAS (ETSI)</a:t>
            </a:r>
          </a:p>
          <a:p>
            <a:pPr>
              <a:lnSpc>
                <a:spcPct val="80000"/>
              </a:lnSpc>
            </a:pPr>
            <a:r>
              <a:rPr lang="en-US" altLang="en-US" sz="2000" dirty="0">
                <a:latin typeface="Arial" panose="020B0604020202020204" pitchFamily="34" charset="0"/>
              </a:rPr>
              <a:t>SA4#130, Orlando, FL, USA, 18-22 November 2024</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S4-241797</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Working agreement #65 - 4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SP-241361</a:t>
            </a:r>
            <a:r>
              <a:rPr lang="en-GB" sz="1800" dirty="0">
                <a:effectLst/>
                <a:latin typeface="Arial" panose="020B0604020202020204" pitchFamily="34" charset="0"/>
                <a:ea typeface="MS Mincho" panose="02020609040205080304" pitchFamily="49" charset="-128"/>
              </a:rPr>
              <a:t> (OTHER) Way forward on WA#65 (Source: SA WG4 Chair)</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Discussion</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Way forward on WA#65.</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Vodafone accepted this way forward and withdrew their challenge to SA#65. This way forward was then </a:t>
            </a:r>
            <a:r>
              <a:rPr lang="en-GB" sz="1800" dirty="0">
                <a:solidFill>
                  <a:srgbClr val="FF0000"/>
                </a:solidFill>
                <a:effectLst/>
                <a:latin typeface="Arial" panose="020B0604020202020204" pitchFamily="34" charset="0"/>
                <a:ea typeface="Arial" panose="020B0604020202020204" pitchFamily="34" charset="0"/>
              </a:rPr>
              <a:t>endorsed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solidFill>
                  <a:srgbClr val="0000FF"/>
                </a:solidFill>
                <a:effectLst/>
                <a:latin typeface="Arial" panose="020B0604020202020204" pitchFamily="34" charset="0"/>
                <a:ea typeface="Arial" panose="020B0604020202020204" pitchFamily="34" charset="0"/>
              </a:rPr>
              <a:t>WA#65 was confirmed.</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Endorsed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61395438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(ToRs)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SP-241126</a:t>
            </a:r>
            <a:r>
              <a:rPr lang="en-GB" sz="1800" dirty="0">
                <a:effectLst/>
                <a:latin typeface="Arial" panose="020B0604020202020204" pitchFamily="34" charset="0"/>
                <a:ea typeface="MS Mincho" panose="02020609040205080304" pitchFamily="49" charset="-128"/>
              </a:rPr>
              <a:t> (TOR) Proposed Terms of Reference for SA WG4 Sub Working Groups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Terms of Reference for SA WG4 Sub Working Groups.</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i="1" dirty="0">
                <a:effectLst/>
                <a:latin typeface="Arial" panose="020B0604020202020204" pitchFamily="34" charset="0"/>
                <a:ea typeface="Arial" panose="020B0604020202020204" pitchFamily="34" charset="0"/>
              </a:rPr>
              <a:t>Comment:</a:t>
            </a:r>
            <a:r>
              <a:rPr lang="en-GB" sz="1800" i="1" dirty="0">
                <a:effectLst/>
                <a:latin typeface="Arial" panose="020B0604020202020204" pitchFamily="34" charset="0"/>
                <a:ea typeface="Arial" panose="020B0604020202020204" pitchFamily="34" charset="0"/>
              </a:rPr>
              <a:t> Revision of (Postponed)</a:t>
            </a:r>
            <a:r>
              <a:rPr lang="en-GB" sz="1800" dirty="0">
                <a:solidFill>
                  <a:srgbClr val="0000FF"/>
                </a:solidFill>
                <a:effectLst/>
                <a:latin typeface="Arial" panose="020B0604020202020204" pitchFamily="34" charset="0"/>
                <a:ea typeface="Arial" panose="020B0604020202020204" pitchFamily="34" charset="0"/>
              </a:rPr>
              <a:t> SP-240721 </a:t>
            </a:r>
            <a:r>
              <a:rPr lang="en-GB" sz="1800" dirty="0">
                <a:effectLst/>
                <a:latin typeface="Arial" panose="020B0604020202020204" pitchFamily="34" charset="0"/>
                <a:ea typeface="Arial" panose="020B0604020202020204" pitchFamily="34" charset="0"/>
              </a:rPr>
              <a:t>from SA#104.</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Vodafone asked for some modifications to the SWG </a:t>
            </a:r>
            <a:r>
              <a:rPr lang="en-GB" sz="1800" dirty="0" err="1">
                <a:effectLst/>
                <a:latin typeface="Arial" panose="020B0604020202020204" pitchFamily="34" charset="0"/>
                <a:ea typeface="Arial" panose="020B0604020202020204" pitchFamily="34" charset="0"/>
              </a:rPr>
              <a:t>ToRs</a:t>
            </a:r>
            <a:r>
              <a:rPr lang="en-GB" sz="1800" dirty="0">
                <a:effectLst/>
                <a:latin typeface="Arial" panose="020B0604020202020204" pitchFamily="34" charset="0"/>
                <a:ea typeface="Arial" panose="020B0604020202020204" pitchFamily="34" charset="0"/>
              </a:rPr>
              <a:t>. This was left for off-line discussion and revised to </a:t>
            </a:r>
            <a:r>
              <a:rPr lang="en-GB" sz="1800" dirty="0">
                <a:solidFill>
                  <a:srgbClr val="0000FF"/>
                </a:solidFill>
                <a:effectLst/>
                <a:latin typeface="Arial" panose="020B0604020202020204" pitchFamily="34" charset="0"/>
                <a:ea typeface="Arial" panose="020B0604020202020204" pitchFamily="34" charset="0"/>
              </a:rPr>
              <a:t>SP-241362</a:t>
            </a:r>
            <a:r>
              <a:rPr lang="en-GB" sz="1800" dirty="0">
                <a:effectLst/>
                <a:latin typeface="Arial" panose="020B0604020202020204" pitchFamily="34" charset="0"/>
                <a:ea typeface="Arial" panose="020B0604020202020204" pitchFamily="34" charset="0"/>
              </a:rPr>
              <a:t>. </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Vodafone indicated their acceptance to the </a:t>
            </a:r>
            <a:r>
              <a:rPr lang="en-GB" sz="1800" dirty="0" err="1">
                <a:effectLst/>
                <a:latin typeface="Arial" panose="020B0604020202020204" pitchFamily="34" charset="0"/>
                <a:ea typeface="Arial" panose="020B0604020202020204" pitchFamily="34" charset="0"/>
              </a:rPr>
              <a:t>ToR</a:t>
            </a:r>
            <a:r>
              <a:rPr lang="en-GB" sz="1800" dirty="0">
                <a:effectLst/>
                <a:latin typeface="Arial" panose="020B0604020202020204" pitchFamily="34" charset="0"/>
                <a:ea typeface="Arial" panose="020B0604020202020204" pitchFamily="34" charset="0"/>
              </a:rPr>
              <a:t> of SA WG4 SWGs. This was then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13344435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New SIDs - </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SP-241315</a:t>
            </a:r>
            <a:r>
              <a:rPr lang="en-GB" sz="1800" dirty="0">
                <a:effectLst/>
                <a:latin typeface="Arial" panose="020B0604020202020204" pitchFamily="34" charset="0"/>
                <a:ea typeface="MS Mincho" panose="02020609040205080304" pitchFamily="49" charset="-128"/>
              </a:rPr>
              <a:t> (SID NEW) Study on immersive Real-Time Communication for WebRTC, Phase 2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Study on immersive Real-Time Communication for WebRTC, Phase 2.</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i="1" dirty="0">
                <a:effectLst/>
                <a:latin typeface="Arial" panose="020B0604020202020204" pitchFamily="34" charset="0"/>
                <a:ea typeface="Arial" panose="020B0604020202020204" pitchFamily="34" charset="0"/>
              </a:rPr>
              <a:t>Comment:</a:t>
            </a:r>
            <a:r>
              <a:rPr lang="en-GB" sz="1800" i="1" dirty="0">
                <a:effectLst/>
                <a:latin typeface="Arial" panose="020B0604020202020204" pitchFamily="34" charset="0"/>
                <a:ea typeface="Arial" panose="020B0604020202020204" pitchFamily="34" charset="0"/>
              </a:rPr>
              <a:t> Revision of SP-241122.</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was revised to add the TR number in </a:t>
            </a:r>
            <a:r>
              <a:rPr lang="en-GB" sz="1800" dirty="0">
                <a:solidFill>
                  <a:srgbClr val="0000FF"/>
                </a:solidFill>
                <a:effectLst/>
                <a:latin typeface="Arial" panose="020B0604020202020204" pitchFamily="34" charset="0"/>
                <a:ea typeface="Arial" panose="020B0604020202020204" pitchFamily="34" charset="0"/>
              </a:rPr>
              <a:t>SP-241374</a:t>
            </a:r>
            <a:r>
              <a:rPr lang="en-GB" sz="1800" dirty="0">
                <a:effectLst/>
                <a:latin typeface="Arial" panose="020B0604020202020204" pitchFamily="34" charset="0"/>
                <a:ea typeface="Arial" panose="020B0604020202020204" pitchFamily="34" charset="0"/>
              </a:rPr>
              <a:t>. </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new SID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45446476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New WIDs - </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720090" marR="0" indent="-720090" hangingPunct="0">
              <a:spcBef>
                <a:spcPts val="600"/>
              </a:spcBef>
              <a:spcAft>
                <a:spcPts val="900"/>
              </a:spcAft>
            </a:pPr>
            <a:r>
              <a:rPr lang="en-GB" sz="1800" b="1" dirty="0">
                <a:effectLst/>
                <a:latin typeface="Arial" panose="020B0604020202020204" pitchFamily="34" charset="0"/>
                <a:ea typeface="Arial" panose="020B0604020202020204" pitchFamily="34" charset="0"/>
              </a:rPr>
              <a:t>6.2.4	SA WG4 New Release 19 Work Item Descriptions</a:t>
            </a:r>
            <a:endParaRPr lang="en-US" sz="1800" b="1"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SP-241314</a:t>
            </a:r>
            <a:r>
              <a:rPr lang="en-GB" sz="1800" dirty="0">
                <a:effectLst/>
                <a:latin typeface="Arial" panose="020B0604020202020204" pitchFamily="34" charset="0"/>
                <a:ea typeface="MS Mincho" panose="02020609040205080304" pitchFamily="49" charset="-128"/>
              </a:rPr>
              <a:t> (WID NEW) WID on Terminal Audio quality performance and Test methods for Immersive Audio Services, Phase 2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WID on Terminal Audio quality performance and Test methods for Immersive Audio Services, Phase 2.</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new WID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04566743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Revised SIDs - </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600" dirty="0">
                <a:solidFill>
                  <a:srgbClr val="0000FF"/>
                </a:solidFill>
                <a:effectLst/>
                <a:latin typeface="Arial" panose="020B0604020202020204" pitchFamily="34" charset="0"/>
                <a:ea typeface="MS Mincho" panose="02020609040205080304" pitchFamily="49" charset="-128"/>
              </a:rPr>
              <a:t>SP-241120</a:t>
            </a:r>
            <a:r>
              <a:rPr lang="en-GB" sz="1600" dirty="0">
                <a:effectLst/>
                <a:latin typeface="Arial" panose="020B0604020202020204" pitchFamily="34" charset="0"/>
                <a:ea typeface="MS Mincho" panose="02020609040205080304" pitchFamily="49" charset="-128"/>
              </a:rPr>
              <a:t> (SID REVISED) Revised SID: Feasibility Study on Film Grain Synthesis (Source: SA WG4)</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Approval</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r>
              <a:rPr lang="en-GB" sz="1600" dirty="0">
                <a:effectLst/>
                <a:latin typeface="Arial" panose="020B0604020202020204" pitchFamily="34" charset="0"/>
                <a:ea typeface="MS Mincho" panose="02020609040205080304" pitchFamily="49" charset="-128"/>
              </a:rPr>
              <a:t> </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Revised SID: Feasibility Study on Film Grain Synthesis.</a:t>
            </a:r>
            <a:endParaRPr lang="en-US" sz="16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Plenary Discussion:</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The TR number should be added. This was revised to </a:t>
            </a:r>
            <a:r>
              <a:rPr lang="en-GB" sz="1600" dirty="0">
                <a:solidFill>
                  <a:srgbClr val="0000FF"/>
                </a:solidFill>
                <a:effectLst/>
                <a:latin typeface="Arial" panose="020B0604020202020204" pitchFamily="34" charset="0"/>
                <a:ea typeface="Arial" panose="020B0604020202020204" pitchFamily="34" charset="0"/>
              </a:rPr>
              <a:t>SP-241389</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This revised SID was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600" dirty="0">
                <a:solidFill>
                  <a:srgbClr val="0000FF"/>
                </a:solidFill>
                <a:effectLst/>
                <a:latin typeface="Arial" panose="020B0604020202020204" pitchFamily="34" charset="0"/>
                <a:ea typeface="MS Mincho" panose="02020609040205080304" pitchFamily="49" charset="-128"/>
              </a:rPr>
              <a:t>SP-241121</a:t>
            </a:r>
            <a:r>
              <a:rPr lang="en-GB" sz="1600" dirty="0">
                <a:effectLst/>
                <a:latin typeface="Arial" panose="020B0604020202020204" pitchFamily="34" charset="0"/>
                <a:ea typeface="MS Mincho" panose="02020609040205080304" pitchFamily="49" charset="-128"/>
              </a:rPr>
              <a:t> (WID REVISED) Revised SID: Study on Haptics in 5G Media Services (Source: SA WG4)</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Approval</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r>
              <a:rPr lang="en-GB" sz="1600" dirty="0">
                <a:effectLst/>
                <a:latin typeface="Arial" panose="020B0604020202020204" pitchFamily="34" charset="0"/>
                <a:ea typeface="MS Mincho" panose="02020609040205080304" pitchFamily="49" charset="-128"/>
              </a:rPr>
              <a:t> </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Revised SID: Study on Haptics in 5G Media Services.</a:t>
            </a:r>
            <a:endParaRPr lang="en-US" sz="16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Plenary Discussion:</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This revised WID was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45218268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CRs, TS/TRs - </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All SA4 CRs, TS and TRs submitted for approval were approved as is.</a:t>
            </a:r>
          </a:p>
        </p:txBody>
      </p:sp>
    </p:spTree>
    <p:extLst>
      <p:ext uri="{BB962C8B-B14F-4D97-AF65-F5344CB8AC3E}">
        <p14:creationId xmlns:p14="http://schemas.microsoft.com/office/powerpoint/2010/main" val="403108580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15789859-632E-1A08-EF86-09D33E8FC20D}"/>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8E4666E-BA56-34F4-9118-5EB912F4184D}"/>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9336F9A-A56E-003E-04C3-D10DBB4568EA}"/>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995BE91F-C9EC-88A7-9684-42FE668BA2D3}"/>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C62547E6-37EE-12DD-374F-2027740A171F}"/>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A422F661-8F02-B49E-2739-31883C685814}"/>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9EB06F2-6811-E147-35AA-1A01D49771C0}"/>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4398C679-6F12-F151-9217-5B8A918962F0}"/>
              </a:ext>
            </a:extLst>
          </p:cNvPr>
          <p:cNvCxnSpPr>
            <a:cxnSpLocks noChangeShapeType="1"/>
          </p:cNvCxnSpPr>
          <p:nvPr/>
        </p:nvCxnSpPr>
        <p:spPr bwMode="auto">
          <a:xfrm>
            <a:off x="7280223"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AE94497F-DE7D-80E4-EA2E-21E8C4DF21FA}"/>
              </a:ext>
            </a:extLst>
          </p:cNvPr>
          <p:cNvCxnSpPr>
            <a:cxnSpLocks noChangeShapeType="1"/>
          </p:cNvCxnSpPr>
          <p:nvPr/>
        </p:nvCxnSpPr>
        <p:spPr bwMode="auto">
          <a:xfrm>
            <a:off x="3712539" y="1576918"/>
            <a:ext cx="0" cy="5153396"/>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5CDE35A7-99BA-813E-5531-08DD4E057B76}"/>
              </a:ext>
            </a:extLst>
          </p:cNvPr>
          <p:cNvCxnSpPr>
            <a:cxnSpLocks noChangeShapeType="1"/>
          </p:cNvCxnSpPr>
          <p:nvPr/>
        </p:nvCxnSpPr>
        <p:spPr bwMode="auto">
          <a:xfrm>
            <a:off x="282114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A6170BA6-C7FE-ADA7-6D35-08AD87B169E5}"/>
              </a:ext>
            </a:extLst>
          </p:cNvPr>
          <p:cNvCxnSpPr>
            <a:cxnSpLocks noChangeShapeType="1"/>
          </p:cNvCxnSpPr>
          <p:nvPr/>
        </p:nvCxnSpPr>
        <p:spPr bwMode="auto">
          <a:xfrm>
            <a:off x="9954399"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532A73DE-5F43-7D3D-4B0F-EE919A072CF2}"/>
              </a:ext>
            </a:extLst>
          </p:cNvPr>
          <p:cNvCxnSpPr>
            <a:cxnSpLocks noChangeShapeType="1"/>
          </p:cNvCxnSpPr>
          <p:nvPr/>
        </p:nvCxnSpPr>
        <p:spPr bwMode="auto">
          <a:xfrm>
            <a:off x="8171615"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191DCE4A-ADA6-9728-C45E-4EC907726A91}"/>
              </a:ext>
            </a:extLst>
          </p:cNvPr>
          <p:cNvCxnSpPr>
            <a:cxnSpLocks noChangeShapeType="1"/>
          </p:cNvCxnSpPr>
          <p:nvPr/>
        </p:nvCxnSpPr>
        <p:spPr bwMode="auto">
          <a:xfrm>
            <a:off x="7725919"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B7AEDE40-050F-2F67-7677-F9A272BE5E3C}"/>
              </a:ext>
            </a:extLst>
          </p:cNvPr>
          <p:cNvCxnSpPr>
            <a:cxnSpLocks noChangeShapeType="1"/>
          </p:cNvCxnSpPr>
          <p:nvPr/>
        </p:nvCxnSpPr>
        <p:spPr bwMode="auto">
          <a:xfrm>
            <a:off x="638883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361DFDE6-DB24-8CD6-F1C3-DD56950152DB}"/>
              </a:ext>
            </a:extLst>
          </p:cNvPr>
          <p:cNvCxnSpPr>
            <a:cxnSpLocks noChangeShapeType="1"/>
          </p:cNvCxnSpPr>
          <p:nvPr/>
        </p:nvCxnSpPr>
        <p:spPr bwMode="auto">
          <a:xfrm>
            <a:off x="4158235"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FBE5A83F-2D13-BBD5-79E8-9D8C916A6737}"/>
              </a:ext>
            </a:extLst>
          </p:cNvPr>
          <p:cNvCxnSpPr>
            <a:cxnSpLocks noChangeShapeType="1"/>
          </p:cNvCxnSpPr>
          <p:nvPr/>
        </p:nvCxnSpPr>
        <p:spPr bwMode="auto">
          <a:xfrm>
            <a:off x="9063007"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C77A827D-FBAB-48BE-33D9-D31E8576A66F}"/>
              </a:ext>
            </a:extLst>
          </p:cNvPr>
          <p:cNvCxnSpPr>
            <a:cxnSpLocks noChangeShapeType="1"/>
          </p:cNvCxnSpPr>
          <p:nvPr/>
        </p:nvCxnSpPr>
        <p:spPr bwMode="auto">
          <a:xfrm flipH="1">
            <a:off x="5495323"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0F414A71-8380-9FA3-57C5-23BEE19F8013}"/>
              </a:ext>
            </a:extLst>
          </p:cNvPr>
          <p:cNvCxnSpPr>
            <a:cxnSpLocks noChangeShapeType="1"/>
          </p:cNvCxnSpPr>
          <p:nvPr/>
        </p:nvCxnSpPr>
        <p:spPr bwMode="auto">
          <a:xfrm>
            <a:off x="504962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79D662AD-ED12-54C4-1422-DB4599198946}"/>
              </a:ext>
            </a:extLst>
          </p:cNvPr>
          <p:cNvCxnSpPr>
            <a:cxnSpLocks noChangeShapeType="1"/>
          </p:cNvCxnSpPr>
          <p:nvPr/>
        </p:nvCxnSpPr>
        <p:spPr bwMode="auto">
          <a:xfrm>
            <a:off x="3266843"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91F6B5C6-C8DF-79EB-2281-8CD0A2FB068C}"/>
              </a:ext>
            </a:extLst>
          </p:cNvPr>
          <p:cNvCxnSpPr>
            <a:cxnSpLocks noChangeShapeType="1"/>
          </p:cNvCxnSpPr>
          <p:nvPr/>
        </p:nvCxnSpPr>
        <p:spPr bwMode="auto">
          <a:xfrm>
            <a:off x="10400095"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4D70DFC6-E28E-865F-2F06-B0D00B4DF17F}"/>
              </a:ext>
            </a:extLst>
          </p:cNvPr>
          <p:cNvCxnSpPr>
            <a:cxnSpLocks noChangeShapeType="1"/>
          </p:cNvCxnSpPr>
          <p:nvPr/>
        </p:nvCxnSpPr>
        <p:spPr bwMode="auto">
          <a:xfrm>
            <a:off x="861731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7B107C97-283E-502A-D4D5-9069F8F4DDBA}"/>
              </a:ext>
            </a:extLst>
          </p:cNvPr>
          <p:cNvCxnSpPr>
            <a:cxnSpLocks noChangeShapeType="1"/>
          </p:cNvCxnSpPr>
          <p:nvPr/>
        </p:nvCxnSpPr>
        <p:spPr bwMode="auto">
          <a:xfrm>
            <a:off x="9508703"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FEA51C-515D-4F18-15C5-41C1989F5E4A}"/>
              </a:ext>
            </a:extLst>
          </p:cNvPr>
          <p:cNvCxnSpPr>
            <a:cxnSpLocks noChangeShapeType="1"/>
          </p:cNvCxnSpPr>
          <p:nvPr/>
        </p:nvCxnSpPr>
        <p:spPr bwMode="auto">
          <a:xfrm>
            <a:off x="683452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1E44B1E5-6D7C-6C88-A8F3-4AF00400D8CB}"/>
              </a:ext>
            </a:extLst>
          </p:cNvPr>
          <p:cNvCxnSpPr>
            <a:cxnSpLocks noChangeShapeType="1"/>
          </p:cNvCxnSpPr>
          <p:nvPr/>
        </p:nvCxnSpPr>
        <p:spPr bwMode="auto">
          <a:xfrm>
            <a:off x="5943135"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C20CBF8-098F-9604-29AA-365855FBF038}"/>
              </a:ext>
            </a:extLst>
          </p:cNvPr>
          <p:cNvCxnSpPr>
            <a:cxnSpLocks noChangeShapeType="1"/>
          </p:cNvCxnSpPr>
          <p:nvPr/>
        </p:nvCxnSpPr>
        <p:spPr bwMode="auto">
          <a:xfrm>
            <a:off x="1929755"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2AA6CD35-955E-B6F5-77E4-6A04EC08B123}"/>
              </a:ext>
            </a:extLst>
          </p:cNvPr>
          <p:cNvCxnSpPr>
            <a:cxnSpLocks noChangeShapeType="1"/>
          </p:cNvCxnSpPr>
          <p:nvPr/>
        </p:nvCxnSpPr>
        <p:spPr bwMode="auto">
          <a:xfrm>
            <a:off x="1034129"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4A4D0144-A96F-DE60-5221-54D5D62BE179}"/>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A6D32D01-B256-8B07-026B-AD7612D3C557}"/>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81E11D81-D205-84AA-C08A-F7C1291135B7}"/>
              </a:ext>
            </a:extLst>
          </p:cNvPr>
          <p:cNvCxnSpPr>
            <a:cxnSpLocks noChangeShapeType="1"/>
          </p:cNvCxnSpPr>
          <p:nvPr/>
        </p:nvCxnSpPr>
        <p:spPr bwMode="auto">
          <a:xfrm>
            <a:off x="2375451"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1B76AB23-BA01-F752-DA99-02255CD8F901}"/>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Releases 19  to 21 timelines</a:t>
            </a:r>
            <a:endParaRPr lang="en-US" sz="2667" kern="0" dirty="0">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63314D26-34B9-CC7A-5097-D2232549C1B5}"/>
              </a:ext>
            </a:extLst>
          </p:cNvPr>
          <p:cNvSpPr txBox="1">
            <a:spLocks noChangeArrowheads="1"/>
          </p:cNvSpPr>
          <p:nvPr/>
        </p:nvSpPr>
        <p:spPr bwMode="auto">
          <a:xfrm>
            <a:off x="2551008"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#108</a:t>
            </a:r>
          </a:p>
        </p:txBody>
      </p:sp>
      <p:cxnSp>
        <p:nvCxnSpPr>
          <p:cNvPr id="9281" name="Straight Connector 97">
            <a:extLst>
              <a:ext uri="{FF2B5EF4-FFF2-40B4-BE49-F238E27FC236}">
                <a16:creationId xmlns:a16="http://schemas.microsoft.com/office/drawing/2014/main" id="{76E336F1-DDE5-9A68-4DEC-950D6C651F5D}"/>
              </a:ext>
            </a:extLst>
          </p:cNvPr>
          <p:cNvCxnSpPr>
            <a:cxnSpLocks noChangeShapeType="1"/>
          </p:cNvCxnSpPr>
          <p:nvPr/>
        </p:nvCxnSpPr>
        <p:spPr bwMode="auto">
          <a:xfrm>
            <a:off x="76200" y="2660160"/>
            <a:ext cx="12115800" cy="10584"/>
          </a:xfrm>
          <a:prstGeom prst="line">
            <a:avLst/>
          </a:prstGeom>
          <a:noFill/>
          <a:ln w="38100" algn="ctr">
            <a:solidFill>
              <a:schemeClr val="accent4">
                <a:lumMod val="60000"/>
                <a:lumOff val="40000"/>
              </a:schemeClr>
            </a:solidFill>
            <a:round/>
            <a:headEnd/>
            <a:tailEnd/>
          </a:ln>
        </p:spPr>
      </p:cxnSp>
      <p:sp>
        <p:nvSpPr>
          <p:cNvPr id="9251" name="TextBox 112">
            <a:extLst>
              <a:ext uri="{FF2B5EF4-FFF2-40B4-BE49-F238E27FC236}">
                <a16:creationId xmlns:a16="http://schemas.microsoft.com/office/drawing/2014/main" id="{A8788988-60C5-D0D5-3510-57879C59DC38}"/>
              </a:ext>
            </a:extLst>
          </p:cNvPr>
          <p:cNvSpPr txBox="1">
            <a:spLocks noChangeArrowheads="1"/>
          </p:cNvSpPr>
          <p:nvPr/>
        </p:nvSpPr>
        <p:spPr bwMode="auto">
          <a:xfrm>
            <a:off x="9719598" y="2028282"/>
            <a:ext cx="1840568"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19</a:t>
            </a:r>
            <a:endParaRPr lang="en-GB" altLang="en-US" sz="2133" b="1" dirty="0">
              <a:latin typeface="Montserrat" panose="00000500000000000000" pitchFamily="2" charset="0"/>
            </a:endParaRPr>
          </a:p>
        </p:txBody>
      </p:sp>
      <p:sp>
        <p:nvSpPr>
          <p:cNvPr id="9256" name="TextBox 1">
            <a:extLst>
              <a:ext uri="{FF2B5EF4-FFF2-40B4-BE49-F238E27FC236}">
                <a16:creationId xmlns:a16="http://schemas.microsoft.com/office/drawing/2014/main" id="{D7A00B03-21AF-6C01-7ABD-D582E545D4C7}"/>
              </a:ext>
            </a:extLst>
          </p:cNvPr>
          <p:cNvSpPr txBox="1">
            <a:spLocks noChangeArrowheads="1"/>
          </p:cNvSpPr>
          <p:nvPr/>
        </p:nvSpPr>
        <p:spPr bwMode="auto">
          <a:xfrm>
            <a:off x="8233949" y="18957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3465C78E-ADED-B530-A027-685500906709}"/>
              </a:ext>
            </a:extLst>
          </p:cNvPr>
          <p:cNvSpPr txBox="1">
            <a:spLocks noChangeArrowheads="1"/>
          </p:cNvSpPr>
          <p:nvPr/>
        </p:nvSpPr>
        <p:spPr bwMode="auto">
          <a:xfrm>
            <a:off x="3473491"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#110</a:t>
            </a:r>
            <a:endParaRPr lang="en-GB" altLang="en-US" sz="400" dirty="0">
              <a:latin typeface="Montserrat" panose="00000500000000000000" pitchFamily="2" charset="0"/>
            </a:endParaRPr>
          </a:p>
        </p:txBody>
      </p:sp>
      <p:sp>
        <p:nvSpPr>
          <p:cNvPr id="9254" name="TextBox 86">
            <a:extLst>
              <a:ext uri="{FF2B5EF4-FFF2-40B4-BE49-F238E27FC236}">
                <a16:creationId xmlns:a16="http://schemas.microsoft.com/office/drawing/2014/main" id="{3812A9DA-87F9-905F-A772-F707D8AF7400}"/>
              </a:ext>
            </a:extLst>
          </p:cNvPr>
          <p:cNvSpPr txBox="1">
            <a:spLocks noChangeArrowheads="1"/>
          </p:cNvSpPr>
          <p:nvPr/>
        </p:nvSpPr>
        <p:spPr bwMode="auto">
          <a:xfrm>
            <a:off x="441693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#112</a:t>
            </a:r>
            <a:endParaRPr lang="en-GB" altLang="en-US" sz="400" dirty="0">
              <a:latin typeface="Montserrat" panose="00000500000000000000" pitchFamily="2" charset="0"/>
            </a:endParaRPr>
          </a:p>
        </p:txBody>
      </p:sp>
      <p:sp>
        <p:nvSpPr>
          <p:cNvPr id="9255" name="TextBox 86">
            <a:extLst>
              <a:ext uri="{FF2B5EF4-FFF2-40B4-BE49-F238E27FC236}">
                <a16:creationId xmlns:a16="http://schemas.microsoft.com/office/drawing/2014/main" id="{30F88BD3-C08F-BAB7-1F08-E8E9149203C3}"/>
              </a:ext>
            </a:extLst>
          </p:cNvPr>
          <p:cNvSpPr txBox="1">
            <a:spLocks noChangeArrowheads="1"/>
          </p:cNvSpPr>
          <p:nvPr/>
        </p:nvSpPr>
        <p:spPr bwMode="auto">
          <a:xfrm>
            <a:off x="5246795"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#114</a:t>
            </a:r>
            <a:endParaRPr lang="en-GB" altLang="en-US" sz="400" dirty="0">
              <a:latin typeface="Montserrat" panose="00000500000000000000" pitchFamily="2" charset="0"/>
            </a:endParaRPr>
          </a:p>
        </p:txBody>
      </p:sp>
      <p:sp>
        <p:nvSpPr>
          <p:cNvPr id="6" name="TextBox 86">
            <a:extLst>
              <a:ext uri="{FF2B5EF4-FFF2-40B4-BE49-F238E27FC236}">
                <a16:creationId xmlns:a16="http://schemas.microsoft.com/office/drawing/2014/main" id="{8CAE4681-7518-9B74-81E9-E817BC33D0D3}"/>
              </a:ext>
            </a:extLst>
          </p:cNvPr>
          <p:cNvSpPr txBox="1">
            <a:spLocks noChangeArrowheads="1"/>
          </p:cNvSpPr>
          <p:nvPr/>
        </p:nvSpPr>
        <p:spPr bwMode="auto">
          <a:xfrm>
            <a:off x="6140772"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#116</a:t>
            </a:r>
            <a:endParaRPr lang="en-GB" altLang="en-US" sz="400" dirty="0">
              <a:latin typeface="Montserrat" panose="00000500000000000000" pitchFamily="2" charset="0"/>
            </a:endParaRPr>
          </a:p>
        </p:txBody>
      </p:sp>
      <p:sp>
        <p:nvSpPr>
          <p:cNvPr id="9257" name="TextBox 86">
            <a:extLst>
              <a:ext uri="{FF2B5EF4-FFF2-40B4-BE49-F238E27FC236}">
                <a16:creationId xmlns:a16="http://schemas.microsoft.com/office/drawing/2014/main" id="{47A2938A-6E18-A0F5-0546-15988D566720}"/>
              </a:ext>
            </a:extLst>
          </p:cNvPr>
          <p:cNvSpPr txBox="1">
            <a:spLocks noChangeArrowheads="1"/>
          </p:cNvSpPr>
          <p:nvPr/>
        </p:nvSpPr>
        <p:spPr bwMode="auto">
          <a:xfrm>
            <a:off x="6994301" y="1145117"/>
            <a:ext cx="396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#118</a:t>
            </a:r>
            <a:endParaRPr lang="en-GB" altLang="en-US" sz="400" dirty="0">
              <a:latin typeface="Montserrat" panose="00000500000000000000" pitchFamily="2" charset="0"/>
            </a:endParaRPr>
          </a:p>
        </p:txBody>
      </p:sp>
      <p:sp>
        <p:nvSpPr>
          <p:cNvPr id="9258" name="TextBox 86">
            <a:extLst>
              <a:ext uri="{FF2B5EF4-FFF2-40B4-BE49-F238E27FC236}">
                <a16:creationId xmlns:a16="http://schemas.microsoft.com/office/drawing/2014/main" id="{566C0FDB-28E3-9363-50B2-A1CD841F316B}"/>
              </a:ext>
            </a:extLst>
          </p:cNvPr>
          <p:cNvSpPr txBox="1">
            <a:spLocks noChangeArrowheads="1"/>
          </p:cNvSpPr>
          <p:nvPr/>
        </p:nvSpPr>
        <p:spPr bwMode="auto">
          <a:xfrm>
            <a:off x="7853032"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#120</a:t>
            </a:r>
            <a:endParaRPr lang="en-GB" altLang="en-US" sz="400" dirty="0">
              <a:latin typeface="Montserrat" panose="00000500000000000000" pitchFamily="2" charset="0"/>
            </a:endParaRPr>
          </a:p>
        </p:txBody>
      </p:sp>
      <p:sp>
        <p:nvSpPr>
          <p:cNvPr id="9259" name="TextBox 86">
            <a:extLst>
              <a:ext uri="{FF2B5EF4-FFF2-40B4-BE49-F238E27FC236}">
                <a16:creationId xmlns:a16="http://schemas.microsoft.com/office/drawing/2014/main" id="{21D46A4C-6D36-624A-9B02-625AE556C1E6}"/>
              </a:ext>
            </a:extLst>
          </p:cNvPr>
          <p:cNvSpPr txBox="1">
            <a:spLocks noChangeArrowheads="1"/>
          </p:cNvSpPr>
          <p:nvPr/>
        </p:nvSpPr>
        <p:spPr bwMode="auto">
          <a:xfrm>
            <a:off x="879552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#122</a:t>
            </a:r>
            <a:endParaRPr lang="en-GB" altLang="en-US" sz="400" dirty="0">
              <a:latin typeface="Montserrat" panose="00000500000000000000" pitchFamily="2" charset="0"/>
            </a:endParaRPr>
          </a:p>
        </p:txBody>
      </p:sp>
      <p:sp>
        <p:nvSpPr>
          <p:cNvPr id="9260" name="TextBox 86">
            <a:extLst>
              <a:ext uri="{FF2B5EF4-FFF2-40B4-BE49-F238E27FC236}">
                <a16:creationId xmlns:a16="http://schemas.microsoft.com/office/drawing/2014/main" id="{B9A88BE3-8507-8036-008F-130B58006314}"/>
              </a:ext>
            </a:extLst>
          </p:cNvPr>
          <p:cNvSpPr txBox="1">
            <a:spLocks noChangeArrowheads="1"/>
          </p:cNvSpPr>
          <p:nvPr/>
        </p:nvSpPr>
        <p:spPr bwMode="auto">
          <a:xfrm>
            <a:off x="971570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#124</a:t>
            </a:r>
            <a:endParaRPr lang="en-GB" altLang="en-US" sz="400" dirty="0">
              <a:latin typeface="Montserrat" panose="00000500000000000000" pitchFamily="2" charset="0"/>
            </a:endParaRPr>
          </a:p>
        </p:txBody>
      </p:sp>
      <p:sp>
        <p:nvSpPr>
          <p:cNvPr id="9261" name="TextBox 86">
            <a:extLst>
              <a:ext uri="{FF2B5EF4-FFF2-40B4-BE49-F238E27FC236}">
                <a16:creationId xmlns:a16="http://schemas.microsoft.com/office/drawing/2014/main" id="{6D213B16-0C28-8CE4-A14F-AF4870C0F23F}"/>
              </a:ext>
            </a:extLst>
          </p:cNvPr>
          <p:cNvSpPr txBox="1">
            <a:spLocks noChangeArrowheads="1"/>
          </p:cNvSpPr>
          <p:nvPr/>
        </p:nvSpPr>
        <p:spPr bwMode="auto">
          <a:xfrm>
            <a:off x="10607102" y="1145117"/>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#126</a:t>
            </a:r>
            <a:endParaRPr lang="en-GB" altLang="en-US" sz="400" dirty="0">
              <a:latin typeface="Montserrat" panose="00000500000000000000" pitchFamily="2" charset="0"/>
            </a:endParaRPr>
          </a:p>
        </p:txBody>
      </p:sp>
      <p:sp>
        <p:nvSpPr>
          <p:cNvPr id="2" name="TextBox 1">
            <a:extLst>
              <a:ext uri="{FF2B5EF4-FFF2-40B4-BE49-F238E27FC236}">
                <a16:creationId xmlns:a16="http://schemas.microsoft.com/office/drawing/2014/main" id="{0D627D1B-C3B8-1E30-E8C3-B519FF6478C4}"/>
              </a:ext>
            </a:extLst>
          </p:cNvPr>
          <p:cNvSpPr txBox="1"/>
          <p:nvPr/>
        </p:nvSpPr>
        <p:spPr>
          <a:xfrm>
            <a:off x="2336800" y="75776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58" name="TextBox 57">
            <a:extLst>
              <a:ext uri="{FF2B5EF4-FFF2-40B4-BE49-F238E27FC236}">
                <a16:creationId xmlns:a16="http://schemas.microsoft.com/office/drawing/2014/main" id="{15AE7F1D-8B00-7867-1676-914CC3AD24A6}"/>
              </a:ext>
            </a:extLst>
          </p:cNvPr>
          <p:cNvSpPr txBox="1"/>
          <p:nvPr/>
        </p:nvSpPr>
        <p:spPr>
          <a:xfrm>
            <a:off x="4163485" y="749301"/>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92" name="TextBox 91">
            <a:extLst>
              <a:ext uri="{FF2B5EF4-FFF2-40B4-BE49-F238E27FC236}">
                <a16:creationId xmlns:a16="http://schemas.microsoft.com/office/drawing/2014/main" id="{9DDBF5FE-7C57-2CDB-BE0A-572F6BAEF563}"/>
              </a:ext>
            </a:extLst>
          </p:cNvPr>
          <p:cNvSpPr txBox="1"/>
          <p:nvPr/>
        </p:nvSpPr>
        <p:spPr>
          <a:xfrm>
            <a:off x="7859185" y="751418"/>
            <a:ext cx="74732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2028</a:t>
            </a:r>
          </a:p>
        </p:txBody>
      </p:sp>
      <p:sp>
        <p:nvSpPr>
          <p:cNvPr id="11" name="TextBox 1">
            <a:extLst>
              <a:ext uri="{FF2B5EF4-FFF2-40B4-BE49-F238E27FC236}">
                <a16:creationId xmlns:a16="http://schemas.microsoft.com/office/drawing/2014/main" id="{F9DAF4FE-8129-CC8C-8055-EBD23E98DDE8}"/>
              </a:ext>
            </a:extLst>
          </p:cNvPr>
          <p:cNvSpPr txBox="1">
            <a:spLocks noChangeArrowheads="1"/>
          </p:cNvSpPr>
          <p:nvPr/>
        </p:nvSpPr>
        <p:spPr bwMode="auto">
          <a:xfrm>
            <a:off x="5724582" y="1878457"/>
            <a:ext cx="1816100" cy="523028"/>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933" b="1" dirty="0">
                <a:latin typeface="Montserrat" panose="00000500000000000000" pitchFamily="50" charset="0"/>
              </a:rPr>
              <a:t>*</a:t>
            </a:r>
            <a:r>
              <a:rPr lang="en-GB" altLang="en-US" sz="933" dirty="0">
                <a:latin typeface="Montserrat" panose="00000500000000000000" pitchFamily="50" charset="0"/>
              </a:rPr>
              <a:t>: +3 months for RAN4</a:t>
            </a:r>
          </a:p>
          <a:p>
            <a:pPr>
              <a:defRPr/>
            </a:pPr>
            <a:r>
              <a:rPr lang="en-GB" altLang="en-US" sz="933" dirty="0">
                <a:latin typeface="Montserrat" panose="00000500000000000000" pitchFamily="50" charset="0"/>
              </a:rPr>
              <a:t>**: - 3 months for RAN1 &amp;</a:t>
            </a:r>
            <a:br>
              <a:rPr lang="en-GB" altLang="en-US" sz="933" dirty="0">
                <a:latin typeface="Montserrat" panose="00000500000000000000" pitchFamily="50" charset="0"/>
              </a:rPr>
            </a:br>
            <a:r>
              <a:rPr lang="en-GB" altLang="en-US" sz="933" dirty="0">
                <a:latin typeface="Montserrat" panose="00000500000000000000" pitchFamily="50" charset="0"/>
              </a:rPr>
              <a:t>+ 3 months for RAN4 perf</a:t>
            </a:r>
          </a:p>
        </p:txBody>
      </p:sp>
      <p:sp>
        <p:nvSpPr>
          <p:cNvPr id="9276" name="TextBox 86">
            <a:extLst>
              <a:ext uri="{FF2B5EF4-FFF2-40B4-BE49-F238E27FC236}">
                <a16:creationId xmlns:a16="http://schemas.microsoft.com/office/drawing/2014/main" id="{8DF02D70-037A-AC3F-1DAC-3C3C8D10615D}"/>
              </a:ext>
            </a:extLst>
          </p:cNvPr>
          <p:cNvSpPr txBox="1">
            <a:spLocks noChangeArrowheads="1"/>
          </p:cNvSpPr>
          <p:nvPr/>
        </p:nvSpPr>
        <p:spPr bwMode="auto">
          <a:xfrm>
            <a:off x="3947933"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#111</a:t>
            </a:r>
            <a:endParaRPr lang="en-GB" altLang="en-US" sz="400" dirty="0">
              <a:latin typeface="Montserrat" panose="00000500000000000000" pitchFamily="2" charset="0"/>
            </a:endParaRPr>
          </a:p>
        </p:txBody>
      </p:sp>
      <p:sp>
        <p:nvSpPr>
          <p:cNvPr id="9277" name="TextBox 86">
            <a:extLst>
              <a:ext uri="{FF2B5EF4-FFF2-40B4-BE49-F238E27FC236}">
                <a16:creationId xmlns:a16="http://schemas.microsoft.com/office/drawing/2014/main" id="{B8D7F9CE-A852-98E2-BFA8-A35F942D475D}"/>
              </a:ext>
            </a:extLst>
          </p:cNvPr>
          <p:cNvSpPr txBox="1">
            <a:spLocks noChangeArrowheads="1"/>
          </p:cNvSpPr>
          <p:nvPr/>
        </p:nvSpPr>
        <p:spPr bwMode="auto">
          <a:xfrm>
            <a:off x="4796881"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#113</a:t>
            </a:r>
            <a:endParaRPr lang="en-GB" altLang="en-US" sz="400" dirty="0">
              <a:latin typeface="Montserrat" panose="00000500000000000000" pitchFamily="2" charset="0"/>
            </a:endParaRPr>
          </a:p>
        </p:txBody>
      </p:sp>
      <p:sp>
        <p:nvSpPr>
          <p:cNvPr id="9278" name="TextBox 86">
            <a:extLst>
              <a:ext uri="{FF2B5EF4-FFF2-40B4-BE49-F238E27FC236}">
                <a16:creationId xmlns:a16="http://schemas.microsoft.com/office/drawing/2014/main" id="{D148543F-F29B-3779-8278-5B2C99889B2E}"/>
              </a:ext>
            </a:extLst>
          </p:cNvPr>
          <p:cNvSpPr txBox="1">
            <a:spLocks noChangeArrowheads="1"/>
          </p:cNvSpPr>
          <p:nvPr/>
        </p:nvSpPr>
        <p:spPr bwMode="auto">
          <a:xfrm>
            <a:off x="569761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#115</a:t>
            </a:r>
            <a:endParaRPr lang="en-GB" altLang="en-US" sz="400" dirty="0">
              <a:latin typeface="Montserrat" panose="00000500000000000000" pitchFamily="2" charset="0"/>
            </a:endParaRPr>
          </a:p>
        </p:txBody>
      </p:sp>
      <p:sp>
        <p:nvSpPr>
          <p:cNvPr id="9279" name="TextBox 86">
            <a:extLst>
              <a:ext uri="{FF2B5EF4-FFF2-40B4-BE49-F238E27FC236}">
                <a16:creationId xmlns:a16="http://schemas.microsoft.com/office/drawing/2014/main" id="{45B603B9-8783-9D4D-64E0-F9248074F617}"/>
              </a:ext>
            </a:extLst>
          </p:cNvPr>
          <p:cNvSpPr txBox="1">
            <a:spLocks noChangeArrowheads="1"/>
          </p:cNvSpPr>
          <p:nvPr/>
        </p:nvSpPr>
        <p:spPr bwMode="auto">
          <a:xfrm>
            <a:off x="7405481"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#119</a:t>
            </a:r>
            <a:endParaRPr lang="en-GB" altLang="en-US" sz="400" dirty="0">
              <a:latin typeface="Montserrat" panose="00000500000000000000" pitchFamily="2" charset="0"/>
            </a:endParaRPr>
          </a:p>
        </p:txBody>
      </p:sp>
      <p:sp>
        <p:nvSpPr>
          <p:cNvPr id="9280" name="TextBox 86">
            <a:extLst>
              <a:ext uri="{FF2B5EF4-FFF2-40B4-BE49-F238E27FC236}">
                <a16:creationId xmlns:a16="http://schemas.microsoft.com/office/drawing/2014/main" id="{E8B185B9-5449-607B-3EF2-23157EF9A4E3}"/>
              </a:ext>
            </a:extLst>
          </p:cNvPr>
          <p:cNvSpPr txBox="1">
            <a:spLocks noChangeArrowheads="1"/>
          </p:cNvSpPr>
          <p:nvPr/>
        </p:nvSpPr>
        <p:spPr bwMode="auto">
          <a:xfrm>
            <a:off x="8315933"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#121</a:t>
            </a:r>
            <a:endParaRPr lang="en-GB" altLang="en-US" sz="400" dirty="0">
              <a:latin typeface="Montserrat" panose="00000500000000000000" pitchFamily="2" charset="0"/>
            </a:endParaRPr>
          </a:p>
        </p:txBody>
      </p:sp>
      <p:sp>
        <p:nvSpPr>
          <p:cNvPr id="30" name="TextBox 86">
            <a:extLst>
              <a:ext uri="{FF2B5EF4-FFF2-40B4-BE49-F238E27FC236}">
                <a16:creationId xmlns:a16="http://schemas.microsoft.com/office/drawing/2014/main" id="{A136D926-8D3C-F22F-B32F-3EA6ADE21C72}"/>
              </a:ext>
            </a:extLst>
          </p:cNvPr>
          <p:cNvSpPr txBox="1">
            <a:spLocks noChangeArrowheads="1"/>
          </p:cNvSpPr>
          <p:nvPr/>
        </p:nvSpPr>
        <p:spPr bwMode="auto">
          <a:xfrm>
            <a:off x="9242141"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#123</a:t>
            </a:r>
            <a:endParaRPr lang="en-GB" altLang="en-US" sz="400" dirty="0">
              <a:latin typeface="Montserrat" panose="00000500000000000000" pitchFamily="2" charset="0"/>
            </a:endParaRPr>
          </a:p>
        </p:txBody>
      </p:sp>
      <p:sp>
        <p:nvSpPr>
          <p:cNvPr id="9282" name="TextBox 86">
            <a:extLst>
              <a:ext uri="{FF2B5EF4-FFF2-40B4-BE49-F238E27FC236}">
                <a16:creationId xmlns:a16="http://schemas.microsoft.com/office/drawing/2014/main" id="{E6E6125D-A6B8-405D-CEFB-04102737707E}"/>
              </a:ext>
            </a:extLst>
          </p:cNvPr>
          <p:cNvSpPr txBox="1">
            <a:spLocks noChangeArrowheads="1"/>
          </p:cNvSpPr>
          <p:nvPr/>
        </p:nvSpPr>
        <p:spPr bwMode="auto">
          <a:xfrm>
            <a:off x="1015971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#125</a:t>
            </a:r>
            <a:endParaRPr lang="en-GB" altLang="en-US" sz="400" dirty="0">
              <a:latin typeface="Montserrat" panose="00000500000000000000" pitchFamily="2" charset="0"/>
            </a:endParaRPr>
          </a:p>
        </p:txBody>
      </p:sp>
      <p:sp>
        <p:nvSpPr>
          <p:cNvPr id="70" name="TextBox 69">
            <a:extLst>
              <a:ext uri="{FF2B5EF4-FFF2-40B4-BE49-F238E27FC236}">
                <a16:creationId xmlns:a16="http://schemas.microsoft.com/office/drawing/2014/main" id="{AD738434-1C6D-4FB5-67AA-A919CD19069E}"/>
              </a:ext>
            </a:extLst>
          </p:cNvPr>
          <p:cNvSpPr txBox="1"/>
          <p:nvPr/>
        </p:nvSpPr>
        <p:spPr>
          <a:xfrm>
            <a:off x="6062133" y="745067"/>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71" name="TextBox 70">
            <a:extLst>
              <a:ext uri="{FF2B5EF4-FFF2-40B4-BE49-F238E27FC236}">
                <a16:creationId xmlns:a16="http://schemas.microsoft.com/office/drawing/2014/main" id="{ED532AC2-9A0E-A375-5FC9-6BC545AE1379}"/>
              </a:ext>
            </a:extLst>
          </p:cNvPr>
          <p:cNvSpPr txBox="1"/>
          <p:nvPr/>
        </p:nvSpPr>
        <p:spPr>
          <a:xfrm>
            <a:off x="9516534" y="745067"/>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2029</a:t>
            </a:r>
          </a:p>
        </p:txBody>
      </p:sp>
      <p:sp>
        <p:nvSpPr>
          <p:cNvPr id="72" name="Chevron 60">
            <a:extLst>
              <a:ext uri="{FF2B5EF4-FFF2-40B4-BE49-F238E27FC236}">
                <a16:creationId xmlns:a16="http://schemas.microsoft.com/office/drawing/2014/main" id="{C4DF2E5D-EE29-D2E1-330A-D16D01C2251B}"/>
              </a:ext>
            </a:extLst>
          </p:cNvPr>
          <p:cNvSpPr/>
          <p:nvPr/>
        </p:nvSpPr>
        <p:spPr bwMode="auto">
          <a:xfrm>
            <a:off x="1029752" y="2763775"/>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  5GA Stage 1</a:t>
            </a:r>
          </a:p>
        </p:txBody>
      </p:sp>
      <p:sp>
        <p:nvSpPr>
          <p:cNvPr id="4" name="Chevron 60">
            <a:extLst>
              <a:ext uri="{FF2B5EF4-FFF2-40B4-BE49-F238E27FC236}">
                <a16:creationId xmlns:a16="http://schemas.microsoft.com/office/drawing/2014/main" id="{0D1CAEDC-A4A0-8804-B0E4-709418E55DA2}"/>
              </a:ext>
            </a:extLst>
          </p:cNvPr>
          <p:cNvSpPr/>
          <p:nvPr/>
        </p:nvSpPr>
        <p:spPr bwMode="auto">
          <a:xfrm>
            <a:off x="0" y="1896576"/>
            <a:ext cx="3247235"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5" name="Chevron 58">
            <a:extLst>
              <a:ext uri="{FF2B5EF4-FFF2-40B4-BE49-F238E27FC236}">
                <a16:creationId xmlns:a16="http://schemas.microsoft.com/office/drawing/2014/main" id="{4A3406C9-0705-6A20-A7D8-5ADAA96C6515}"/>
              </a:ext>
            </a:extLst>
          </p:cNvPr>
          <p:cNvSpPr/>
          <p:nvPr/>
        </p:nvSpPr>
        <p:spPr bwMode="auto">
          <a:xfrm>
            <a:off x="720284" y="2203694"/>
            <a:ext cx="2538845"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 name="Chevron 58">
            <a:extLst>
              <a:ext uri="{FF2B5EF4-FFF2-40B4-BE49-F238E27FC236}">
                <a16:creationId xmlns:a16="http://schemas.microsoft.com/office/drawing/2014/main" id="{A7AE6323-B510-DB5D-FD67-26BF258AF660}"/>
              </a:ext>
            </a:extLst>
          </p:cNvPr>
          <p:cNvSpPr/>
          <p:nvPr/>
        </p:nvSpPr>
        <p:spPr bwMode="auto">
          <a:xfrm>
            <a:off x="3128289" y="1915037"/>
            <a:ext cx="563300" cy="594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sz="533" dirty="0">
              <a:latin typeface="Montserrat" panose="00000500000000000000" pitchFamily="50" charset="0"/>
              <a:ea typeface="ＭＳ Ｐゴシック" charset="-128"/>
              <a:cs typeface="Arial" pitchFamily="34" charset="0"/>
            </a:endParaRPr>
          </a:p>
          <a:p>
            <a:pPr algn="ctr">
              <a:defRPr/>
            </a:pPr>
            <a:r>
              <a:rPr lang="fr-FR" sz="533" dirty="0">
                <a:latin typeface="Montserrat" panose="00000500000000000000" pitchFamily="50" charset="0"/>
                <a:ea typeface="ＭＳ Ｐゴシック" charset="-128"/>
                <a:cs typeface="Arial" pitchFamily="34" charset="0"/>
              </a:rPr>
              <a:t>ASN.1 </a:t>
            </a:r>
          </a:p>
          <a:p>
            <a:pPr algn="ctr">
              <a:defRPr/>
            </a:pPr>
            <a:r>
              <a:rPr lang="fr-FR" sz="533" dirty="0">
                <a:latin typeface="Montserrat" panose="00000500000000000000" pitchFamily="50" charset="0"/>
                <a:ea typeface="ＭＳ Ｐゴシック" charset="-128"/>
                <a:cs typeface="Arial" pitchFamily="34" charset="0"/>
              </a:rPr>
              <a:t>&amp;</a:t>
            </a:r>
          </a:p>
          <a:p>
            <a:pPr algn="ctr">
              <a:defRPr/>
            </a:pPr>
            <a:r>
              <a:rPr lang="fr-FR" sz="533" dirty="0">
                <a:latin typeface="Montserrat" panose="00000500000000000000" pitchFamily="50" charset="0"/>
                <a:ea typeface="ＭＳ Ｐゴシック" charset="-128"/>
                <a:cs typeface="Arial" pitchFamily="34" charset="0"/>
              </a:rPr>
              <a:t>         </a:t>
            </a:r>
          </a:p>
          <a:p>
            <a:pPr algn="ctr">
              <a:defRPr/>
            </a:pPr>
            <a:r>
              <a:rPr lang="fr-FR" sz="533" dirty="0">
                <a:latin typeface="Montserrat" panose="00000500000000000000" pitchFamily="50" charset="0"/>
                <a:ea typeface="ＭＳ Ｐゴシック" charset="-128"/>
                <a:cs typeface="Arial" pitchFamily="34" charset="0"/>
              </a:rPr>
              <a:t>Open </a:t>
            </a:r>
          </a:p>
          <a:p>
            <a:pPr algn="ctr">
              <a:defRPr/>
            </a:pPr>
            <a:r>
              <a:rPr lang="fr-FR" sz="533" dirty="0">
                <a:latin typeface="Montserrat" panose="00000500000000000000" pitchFamily="50" charset="0"/>
                <a:ea typeface="ＭＳ Ｐゴシック" charset="-128"/>
                <a:cs typeface="Arial" pitchFamily="34" charset="0"/>
              </a:rPr>
              <a:t>   APIs </a:t>
            </a:r>
          </a:p>
        </p:txBody>
      </p:sp>
      <p:sp>
        <p:nvSpPr>
          <p:cNvPr id="12" name="Chevron 60">
            <a:extLst>
              <a:ext uri="{FF2B5EF4-FFF2-40B4-BE49-F238E27FC236}">
                <a16:creationId xmlns:a16="http://schemas.microsoft.com/office/drawing/2014/main" id="{63DE25FC-14F2-8AA8-BA0F-1885FA3D6D65}"/>
              </a:ext>
            </a:extLst>
          </p:cNvPr>
          <p:cNvSpPr/>
          <p:nvPr/>
        </p:nvSpPr>
        <p:spPr bwMode="auto">
          <a:xfrm>
            <a:off x="1" y="1551559"/>
            <a:ext cx="197341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a:t>
            </a:r>
          </a:p>
        </p:txBody>
      </p:sp>
      <p:sp>
        <p:nvSpPr>
          <p:cNvPr id="9291" name="TextBox 86">
            <a:extLst>
              <a:ext uri="{FF2B5EF4-FFF2-40B4-BE49-F238E27FC236}">
                <a16:creationId xmlns:a16="http://schemas.microsoft.com/office/drawing/2014/main" id="{C97E812A-0335-4F83-6F37-713E7417CAE2}"/>
              </a:ext>
            </a:extLst>
          </p:cNvPr>
          <p:cNvSpPr txBox="1">
            <a:spLocks noChangeArrowheads="1"/>
          </p:cNvSpPr>
          <p:nvPr/>
        </p:nvSpPr>
        <p:spPr bwMode="auto">
          <a:xfrm>
            <a:off x="6588190" y="1145117"/>
            <a:ext cx="3914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#117</a:t>
            </a:r>
            <a:endParaRPr lang="en-GB" altLang="en-US" sz="400" dirty="0">
              <a:latin typeface="Montserrat" panose="00000500000000000000" pitchFamily="2" charset="0"/>
            </a:endParaRPr>
          </a:p>
        </p:txBody>
      </p:sp>
      <p:sp>
        <p:nvSpPr>
          <p:cNvPr id="9292" name="TextBox 86">
            <a:extLst>
              <a:ext uri="{FF2B5EF4-FFF2-40B4-BE49-F238E27FC236}">
                <a16:creationId xmlns:a16="http://schemas.microsoft.com/office/drawing/2014/main" id="{DB4EE260-B3AA-5CDF-4AA2-84A0EA93926F}"/>
              </a:ext>
            </a:extLst>
          </p:cNvPr>
          <p:cNvSpPr txBox="1">
            <a:spLocks noChangeArrowheads="1"/>
          </p:cNvSpPr>
          <p:nvPr/>
        </p:nvSpPr>
        <p:spPr bwMode="auto">
          <a:xfrm>
            <a:off x="2979624"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#109</a:t>
            </a:r>
          </a:p>
        </p:txBody>
      </p:sp>
      <p:sp>
        <p:nvSpPr>
          <p:cNvPr id="10334" name="TextBox 10333">
            <a:extLst>
              <a:ext uri="{FF2B5EF4-FFF2-40B4-BE49-F238E27FC236}">
                <a16:creationId xmlns:a16="http://schemas.microsoft.com/office/drawing/2014/main" id="{3534A917-8D67-9975-E83F-7553D256CB22}"/>
              </a:ext>
            </a:extLst>
          </p:cNvPr>
          <p:cNvSpPr txBox="1"/>
          <p:nvPr/>
        </p:nvSpPr>
        <p:spPr>
          <a:xfrm>
            <a:off x="643467" y="745067"/>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9296" name="TextBox 86">
            <a:extLst>
              <a:ext uri="{FF2B5EF4-FFF2-40B4-BE49-F238E27FC236}">
                <a16:creationId xmlns:a16="http://schemas.microsoft.com/office/drawing/2014/main" id="{0DE0BAE6-F167-5B77-C18D-CA92CED96075}"/>
              </a:ext>
            </a:extLst>
          </p:cNvPr>
          <p:cNvSpPr txBox="1">
            <a:spLocks noChangeArrowheads="1"/>
          </p:cNvSpPr>
          <p:nvPr/>
        </p:nvSpPr>
        <p:spPr bwMode="auto">
          <a:xfrm>
            <a:off x="8219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#104</a:t>
            </a:r>
          </a:p>
        </p:txBody>
      </p:sp>
      <p:sp>
        <p:nvSpPr>
          <p:cNvPr id="9297" name="TextBox 86">
            <a:extLst>
              <a:ext uri="{FF2B5EF4-FFF2-40B4-BE49-F238E27FC236}">
                <a16:creationId xmlns:a16="http://schemas.microsoft.com/office/drawing/2014/main" id="{7EF2B7B9-07AB-0AC2-EED1-067065723713}"/>
              </a:ext>
            </a:extLst>
          </p:cNvPr>
          <p:cNvSpPr txBox="1">
            <a:spLocks noChangeArrowheads="1"/>
          </p:cNvSpPr>
          <p:nvPr/>
        </p:nvSpPr>
        <p:spPr bwMode="auto">
          <a:xfrm>
            <a:off x="176203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#106</a:t>
            </a:r>
            <a:endParaRPr lang="en-GB" altLang="en-US" sz="400" dirty="0">
              <a:latin typeface="Montserrat" panose="00000500000000000000" pitchFamily="2" charset="0"/>
            </a:endParaRPr>
          </a:p>
        </p:txBody>
      </p:sp>
      <p:sp>
        <p:nvSpPr>
          <p:cNvPr id="10305" name="TextBox 86">
            <a:extLst>
              <a:ext uri="{FF2B5EF4-FFF2-40B4-BE49-F238E27FC236}">
                <a16:creationId xmlns:a16="http://schemas.microsoft.com/office/drawing/2014/main" id="{738FAE36-6FCC-3787-D17C-69BEE5D05C33}"/>
              </a:ext>
            </a:extLst>
          </p:cNvPr>
          <p:cNvSpPr txBox="1">
            <a:spLocks noChangeArrowheads="1"/>
          </p:cNvSpPr>
          <p:nvPr/>
        </p:nvSpPr>
        <p:spPr bwMode="auto">
          <a:xfrm>
            <a:off x="2153362"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#107</a:t>
            </a:r>
            <a:endParaRPr lang="en-GB" altLang="en-US" sz="400" dirty="0">
              <a:latin typeface="Montserrat" panose="00000500000000000000" pitchFamily="2" charset="0"/>
            </a:endParaRPr>
          </a:p>
        </p:txBody>
      </p:sp>
      <p:sp>
        <p:nvSpPr>
          <p:cNvPr id="9299" name="TextBox 86">
            <a:extLst>
              <a:ext uri="{FF2B5EF4-FFF2-40B4-BE49-F238E27FC236}">
                <a16:creationId xmlns:a16="http://schemas.microsoft.com/office/drawing/2014/main" id="{E049F891-C855-1A65-6280-2005282B1AE6}"/>
              </a:ext>
            </a:extLst>
          </p:cNvPr>
          <p:cNvSpPr txBox="1">
            <a:spLocks noChangeArrowheads="1"/>
          </p:cNvSpPr>
          <p:nvPr/>
        </p:nvSpPr>
        <p:spPr bwMode="auto">
          <a:xfrm>
            <a:off x="129771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#105</a:t>
            </a:r>
          </a:p>
        </p:txBody>
      </p:sp>
      <p:sp>
        <p:nvSpPr>
          <p:cNvPr id="9300" name="TextBox 86">
            <a:extLst>
              <a:ext uri="{FF2B5EF4-FFF2-40B4-BE49-F238E27FC236}">
                <a16:creationId xmlns:a16="http://schemas.microsoft.com/office/drawing/2014/main" id="{1F009C8B-8620-7A64-29E2-5687DDBAC104}"/>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1" name="TextBox 86">
            <a:extLst>
              <a:ext uri="{FF2B5EF4-FFF2-40B4-BE49-F238E27FC236}">
                <a16:creationId xmlns:a16="http://schemas.microsoft.com/office/drawing/2014/main" id="{46F3644B-3097-7778-64E2-C5DE9FDC17E6}"/>
              </a:ext>
            </a:extLst>
          </p:cNvPr>
          <p:cNvSpPr txBox="1">
            <a:spLocks noChangeArrowheads="1"/>
          </p:cNvSpPr>
          <p:nvPr/>
        </p:nvSpPr>
        <p:spPr bwMode="auto">
          <a:xfrm>
            <a:off x="344158"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#103</a:t>
            </a:r>
          </a:p>
        </p:txBody>
      </p:sp>
      <p:sp>
        <p:nvSpPr>
          <p:cNvPr id="9302" name="TextBox 86">
            <a:extLst>
              <a:ext uri="{FF2B5EF4-FFF2-40B4-BE49-F238E27FC236}">
                <a16:creationId xmlns:a16="http://schemas.microsoft.com/office/drawing/2014/main" id="{D3255497-3A09-A75C-C222-18BEAFE027A8}"/>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TSGs</a:t>
            </a:r>
          </a:p>
        </p:txBody>
      </p:sp>
      <p:sp>
        <p:nvSpPr>
          <p:cNvPr id="9303" name="TextBox 86">
            <a:extLst>
              <a:ext uri="{FF2B5EF4-FFF2-40B4-BE49-F238E27FC236}">
                <a16:creationId xmlns:a16="http://schemas.microsoft.com/office/drawing/2014/main" id="{F12A48D7-5549-7405-07EF-E919A4058E2D}"/>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4" name="TextBox 86">
            <a:extLst>
              <a:ext uri="{FF2B5EF4-FFF2-40B4-BE49-F238E27FC236}">
                <a16:creationId xmlns:a16="http://schemas.microsoft.com/office/drawing/2014/main" id="{0627CB54-2FC2-0B3E-44EE-45589CBC399C}"/>
              </a:ext>
            </a:extLst>
          </p:cNvPr>
          <p:cNvSpPr txBox="1">
            <a:spLocks noChangeArrowheads="1"/>
          </p:cNvSpPr>
          <p:nvPr/>
        </p:nvSpPr>
        <p:spPr bwMode="auto">
          <a:xfrm>
            <a:off x="3928378"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5" name="TextBox 86">
            <a:extLst>
              <a:ext uri="{FF2B5EF4-FFF2-40B4-BE49-F238E27FC236}">
                <a16:creationId xmlns:a16="http://schemas.microsoft.com/office/drawing/2014/main" id="{AE316525-B964-400F-8CB6-1158DE93FE37}"/>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2B5ECC4E-CCE9-4766-08D7-03D432509BD5}"/>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F62E733A-7A2E-1A35-E09F-22883EC29A7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8" name="TextBox 86">
            <a:extLst>
              <a:ext uri="{FF2B5EF4-FFF2-40B4-BE49-F238E27FC236}">
                <a16:creationId xmlns:a16="http://schemas.microsoft.com/office/drawing/2014/main" id="{17A314DB-FB29-1391-989A-45D9B94EC78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09" name="TextBox 86">
            <a:extLst>
              <a:ext uri="{FF2B5EF4-FFF2-40B4-BE49-F238E27FC236}">
                <a16:creationId xmlns:a16="http://schemas.microsoft.com/office/drawing/2014/main" id="{DD92A151-CA14-F3E2-20B9-987C8031AAB3}"/>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0" name="TextBox 86">
            <a:extLst>
              <a:ext uri="{FF2B5EF4-FFF2-40B4-BE49-F238E27FC236}">
                <a16:creationId xmlns:a16="http://schemas.microsoft.com/office/drawing/2014/main" id="{D80395B6-EFF7-16CD-CE93-78FA6B97BD0C}"/>
              </a:ext>
            </a:extLst>
          </p:cNvPr>
          <p:cNvSpPr txBox="1">
            <a:spLocks noChangeArrowheads="1"/>
          </p:cNvSpPr>
          <p:nvPr/>
        </p:nvSpPr>
        <p:spPr bwMode="auto">
          <a:xfrm>
            <a:off x="439593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6F7D45B0-2745-4629-7999-AE587C6BBF37}"/>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C79036BF-AD30-325C-4BB6-895ACA928240}"/>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0CF5D734-DD6C-AD2E-9440-6B33766FE402}"/>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4" name="TextBox 86">
            <a:extLst>
              <a:ext uri="{FF2B5EF4-FFF2-40B4-BE49-F238E27FC236}">
                <a16:creationId xmlns:a16="http://schemas.microsoft.com/office/drawing/2014/main" id="{28D9AA08-8A8B-63A9-0898-84136AB1D279}"/>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5" name="TextBox 86">
            <a:extLst>
              <a:ext uri="{FF2B5EF4-FFF2-40B4-BE49-F238E27FC236}">
                <a16:creationId xmlns:a16="http://schemas.microsoft.com/office/drawing/2014/main" id="{5DC8C23D-8C8A-6898-C86B-0ACF9865AB06}"/>
              </a:ext>
            </a:extLst>
          </p:cNvPr>
          <p:cNvSpPr txBox="1">
            <a:spLocks noChangeArrowheads="1"/>
          </p:cNvSpPr>
          <p:nvPr/>
        </p:nvSpPr>
        <p:spPr bwMode="auto">
          <a:xfrm>
            <a:off x="3022275"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6" name="TextBox 86">
            <a:extLst>
              <a:ext uri="{FF2B5EF4-FFF2-40B4-BE49-F238E27FC236}">
                <a16:creationId xmlns:a16="http://schemas.microsoft.com/office/drawing/2014/main" id="{BDA196AA-25DC-9772-D28B-D2B72AE94253}"/>
              </a:ext>
            </a:extLst>
          </p:cNvPr>
          <p:cNvSpPr txBox="1">
            <a:spLocks noChangeArrowheads="1"/>
          </p:cNvSpPr>
          <p:nvPr/>
        </p:nvSpPr>
        <p:spPr bwMode="auto">
          <a:xfrm>
            <a:off x="4815550"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184823E6-7E3C-F946-D1B2-66DD4423CD00}"/>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2894C9DD-B6EC-EA67-D77D-978077AF552F}"/>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954356E6-4333-06ED-1416-1F19213EAEC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0" name="TextBox 86">
            <a:extLst>
              <a:ext uri="{FF2B5EF4-FFF2-40B4-BE49-F238E27FC236}">
                <a16:creationId xmlns:a16="http://schemas.microsoft.com/office/drawing/2014/main" id="{65128A06-4803-E32F-6C6D-D3BB65A5C3F1}"/>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1" name="TextBox 86">
            <a:extLst>
              <a:ext uri="{FF2B5EF4-FFF2-40B4-BE49-F238E27FC236}">
                <a16:creationId xmlns:a16="http://schemas.microsoft.com/office/drawing/2014/main" id="{BB26C952-E6A9-693D-98B4-78C7B90BF666}"/>
              </a:ext>
            </a:extLst>
          </p:cNvPr>
          <p:cNvSpPr txBox="1">
            <a:spLocks noChangeArrowheads="1"/>
          </p:cNvSpPr>
          <p:nvPr/>
        </p:nvSpPr>
        <p:spPr bwMode="auto">
          <a:xfrm>
            <a:off x="348051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2" name="TextBox 86">
            <a:extLst>
              <a:ext uri="{FF2B5EF4-FFF2-40B4-BE49-F238E27FC236}">
                <a16:creationId xmlns:a16="http://schemas.microsoft.com/office/drawing/2014/main" id="{0D6F4EF5-4AA8-842C-9D83-3C72692BD233}"/>
              </a:ext>
            </a:extLst>
          </p:cNvPr>
          <p:cNvSpPr txBox="1">
            <a:spLocks noChangeArrowheads="1"/>
          </p:cNvSpPr>
          <p:nvPr/>
        </p:nvSpPr>
        <p:spPr bwMode="auto">
          <a:xfrm>
            <a:off x="525170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EA8073C6-C988-E28B-5638-2BB77F88083B}"/>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34B62DE1-4063-E33D-416A-E6ED2E5B3F38}"/>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146197F9-B764-5CE3-B61A-D3F6C85D9311}"/>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3C2AA942-1C8F-3D6F-1F70-5C3FB4E1B17E}"/>
              </a:ext>
            </a:extLst>
          </p:cNvPr>
          <p:cNvCxnSpPr>
            <a:cxnSpLocks noChangeShapeType="1"/>
          </p:cNvCxnSpPr>
          <p:nvPr/>
        </p:nvCxnSpPr>
        <p:spPr bwMode="auto">
          <a:xfrm>
            <a:off x="1479826" y="1447540"/>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7FFACECD-A0AE-6740-39FB-ACFC2EC0A9B8}"/>
              </a:ext>
            </a:extLst>
          </p:cNvPr>
          <p:cNvCxnSpPr>
            <a:cxnSpLocks noChangeShapeType="1"/>
          </p:cNvCxnSpPr>
          <p:nvPr/>
        </p:nvCxnSpPr>
        <p:spPr bwMode="auto">
          <a:xfrm>
            <a:off x="4603931"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1635EF4B-1875-778E-1777-97465BA37EA7}"/>
              </a:ext>
            </a:extLst>
          </p:cNvPr>
          <p:cNvSpPr>
            <a:spLocks noChangeArrowheads="1"/>
          </p:cNvSpPr>
          <p:nvPr/>
        </p:nvSpPr>
        <p:spPr bwMode="auto">
          <a:xfrm>
            <a:off x="884871" y="6489700"/>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27" name="TextBox 1">
            <a:extLst>
              <a:ext uri="{FF2B5EF4-FFF2-40B4-BE49-F238E27FC236}">
                <a16:creationId xmlns:a16="http://schemas.microsoft.com/office/drawing/2014/main" id="{E45D925A-7286-DB48-68B7-A6D706B3B99D}"/>
              </a:ext>
            </a:extLst>
          </p:cNvPr>
          <p:cNvSpPr txBox="1">
            <a:spLocks noChangeArrowheads="1"/>
          </p:cNvSpPr>
          <p:nvPr/>
        </p:nvSpPr>
        <p:spPr bwMode="auto">
          <a:xfrm>
            <a:off x="2353894" y="1564819"/>
            <a:ext cx="3034805"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SA1 St.1, Content Definition (RAN &amp; SA St.2)</a:t>
            </a:r>
            <a:r>
              <a:rPr lang="en-GB" altLang="en-US" sz="667" dirty="0">
                <a:latin typeface="Montserrat" panose="00000500000000000000" pitchFamily="50" charset="0"/>
              </a:rPr>
              <a:t>: completed Dec. 2023</a:t>
            </a:r>
          </a:p>
        </p:txBody>
      </p:sp>
      <p:sp>
        <p:nvSpPr>
          <p:cNvPr id="14" name="TextBox 112">
            <a:extLst>
              <a:ext uri="{FF2B5EF4-FFF2-40B4-BE49-F238E27FC236}">
                <a16:creationId xmlns:a16="http://schemas.microsoft.com/office/drawing/2014/main" id="{BC03F5F2-B016-4A08-DEE5-34F1CFE562F6}"/>
              </a:ext>
            </a:extLst>
          </p:cNvPr>
          <p:cNvSpPr txBox="1">
            <a:spLocks noChangeArrowheads="1"/>
          </p:cNvSpPr>
          <p:nvPr/>
        </p:nvSpPr>
        <p:spPr bwMode="auto">
          <a:xfrm>
            <a:off x="9358317" y="2842590"/>
            <a:ext cx="2656496"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5GA</a:t>
            </a:r>
            <a:endParaRPr lang="en-GB" altLang="en-US" sz="2133" b="1" dirty="0">
              <a:latin typeface="Montserrat" panose="00000500000000000000" pitchFamily="2" charset="0"/>
            </a:endParaRPr>
          </a:p>
        </p:txBody>
      </p:sp>
      <p:sp>
        <p:nvSpPr>
          <p:cNvPr id="16" name="TextBox 112">
            <a:extLst>
              <a:ext uri="{FF2B5EF4-FFF2-40B4-BE49-F238E27FC236}">
                <a16:creationId xmlns:a16="http://schemas.microsoft.com/office/drawing/2014/main" id="{44D84522-26CF-CF04-2F5F-9F53A55E0AD8}"/>
              </a:ext>
            </a:extLst>
          </p:cNvPr>
          <p:cNvSpPr txBox="1">
            <a:spLocks noChangeArrowheads="1"/>
          </p:cNvSpPr>
          <p:nvPr/>
        </p:nvSpPr>
        <p:spPr bwMode="auto">
          <a:xfrm>
            <a:off x="9177714" y="4405034"/>
            <a:ext cx="298030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FS_6G</a:t>
            </a:r>
            <a:endParaRPr lang="en-GB" altLang="en-US" sz="2133" b="1" dirty="0">
              <a:latin typeface="Montserrat" panose="00000500000000000000" pitchFamily="2" charset="0"/>
            </a:endParaRPr>
          </a:p>
        </p:txBody>
      </p:sp>
      <p:sp>
        <p:nvSpPr>
          <p:cNvPr id="18" name="Chevron 60">
            <a:extLst>
              <a:ext uri="{FF2B5EF4-FFF2-40B4-BE49-F238E27FC236}">
                <a16:creationId xmlns:a16="http://schemas.microsoft.com/office/drawing/2014/main" id="{FE917D59-C834-476C-5577-AC1D9BA747C4}"/>
              </a:ext>
            </a:extLst>
          </p:cNvPr>
          <p:cNvSpPr/>
          <p:nvPr/>
        </p:nvSpPr>
        <p:spPr bwMode="auto">
          <a:xfrm>
            <a:off x="2594919" y="3099426"/>
            <a:ext cx="244389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2</a:t>
            </a:r>
          </a:p>
        </p:txBody>
      </p:sp>
      <p:sp>
        <p:nvSpPr>
          <p:cNvPr id="21" name="Chevron 60">
            <a:extLst>
              <a:ext uri="{FF2B5EF4-FFF2-40B4-BE49-F238E27FC236}">
                <a16:creationId xmlns:a16="http://schemas.microsoft.com/office/drawing/2014/main" id="{C84519AB-AB73-BEDD-1064-6B9A6CDCFE6B}"/>
              </a:ext>
            </a:extLst>
          </p:cNvPr>
          <p:cNvSpPr/>
          <p:nvPr/>
        </p:nvSpPr>
        <p:spPr bwMode="auto">
          <a:xfrm>
            <a:off x="2842055" y="3444051"/>
            <a:ext cx="308151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22" name="Chevron 60">
            <a:extLst>
              <a:ext uri="{FF2B5EF4-FFF2-40B4-BE49-F238E27FC236}">
                <a16:creationId xmlns:a16="http://schemas.microsoft.com/office/drawing/2014/main" id="{A2547763-F2B5-91FD-8694-91FA069F349D}"/>
              </a:ext>
            </a:extLst>
          </p:cNvPr>
          <p:cNvSpPr/>
          <p:nvPr/>
        </p:nvSpPr>
        <p:spPr bwMode="auto">
          <a:xfrm>
            <a:off x="3737232" y="3805134"/>
            <a:ext cx="219675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3</a:t>
            </a:r>
          </a:p>
        </p:txBody>
      </p:sp>
      <p:cxnSp>
        <p:nvCxnSpPr>
          <p:cNvPr id="23" name="Straight Connector 97">
            <a:extLst>
              <a:ext uri="{FF2B5EF4-FFF2-40B4-BE49-F238E27FC236}">
                <a16:creationId xmlns:a16="http://schemas.microsoft.com/office/drawing/2014/main" id="{BC3513A4-0F22-67B7-4AC3-0DB7BD62EECF}"/>
              </a:ext>
            </a:extLst>
          </p:cNvPr>
          <p:cNvCxnSpPr>
            <a:cxnSpLocks noChangeShapeType="1"/>
          </p:cNvCxnSpPr>
          <p:nvPr/>
        </p:nvCxnSpPr>
        <p:spPr bwMode="auto">
          <a:xfrm>
            <a:off x="76200" y="4176829"/>
            <a:ext cx="12115800" cy="10584"/>
          </a:xfrm>
          <a:prstGeom prst="line">
            <a:avLst/>
          </a:prstGeom>
          <a:noFill/>
          <a:ln w="38100" algn="ctr">
            <a:solidFill>
              <a:schemeClr val="accent4">
                <a:lumMod val="60000"/>
                <a:lumOff val="40000"/>
              </a:schemeClr>
            </a:solidFill>
            <a:round/>
            <a:headEnd/>
            <a:tailEnd/>
          </a:ln>
        </p:spPr>
      </p:cxnSp>
      <p:sp>
        <p:nvSpPr>
          <p:cNvPr id="24" name="TextBox 1">
            <a:extLst>
              <a:ext uri="{FF2B5EF4-FFF2-40B4-BE49-F238E27FC236}">
                <a16:creationId xmlns:a16="http://schemas.microsoft.com/office/drawing/2014/main" id="{499996E2-2F0B-C0DE-9CD5-2AE58F3C2557}"/>
              </a:ext>
            </a:extLst>
          </p:cNvPr>
          <p:cNvSpPr txBox="1">
            <a:spLocks noChangeArrowheads="1"/>
          </p:cNvSpPr>
          <p:nvPr/>
        </p:nvSpPr>
        <p:spPr bwMode="auto">
          <a:xfrm>
            <a:off x="9438393" y="3377305"/>
            <a:ext cx="2616820"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Normative dates</a:t>
            </a:r>
          </a:p>
          <a:p>
            <a:pPr>
              <a:defRPr/>
            </a:pPr>
            <a:r>
              <a:rPr lang="en-GB" altLang="en-US" sz="933" b="1" dirty="0">
                <a:latin typeface="Montserrat" panose="00000500000000000000" pitchFamily="50" charset="0"/>
              </a:rPr>
              <a:t>(timeline for 5GA studies not shown)</a:t>
            </a:r>
            <a:endParaRPr lang="en-GB" altLang="en-US" sz="933" dirty="0">
              <a:latin typeface="Montserrat" panose="00000500000000000000" pitchFamily="50" charset="0"/>
            </a:endParaRPr>
          </a:p>
        </p:txBody>
      </p:sp>
      <p:sp>
        <p:nvSpPr>
          <p:cNvPr id="25" name="TextBox 1">
            <a:extLst>
              <a:ext uri="{FF2B5EF4-FFF2-40B4-BE49-F238E27FC236}">
                <a16:creationId xmlns:a16="http://schemas.microsoft.com/office/drawing/2014/main" id="{0CE3AE60-A819-CC62-CEC0-797BD788B7D5}"/>
              </a:ext>
            </a:extLst>
          </p:cNvPr>
          <p:cNvSpPr txBox="1">
            <a:spLocks noChangeArrowheads="1"/>
          </p:cNvSpPr>
          <p:nvPr/>
        </p:nvSpPr>
        <p:spPr bwMode="auto">
          <a:xfrm>
            <a:off x="9474259" y="4882085"/>
            <a:ext cx="2478844"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Studies dates</a:t>
            </a:r>
          </a:p>
          <a:p>
            <a:pPr>
              <a:defRPr/>
            </a:pPr>
            <a:r>
              <a:rPr lang="en-GB" altLang="en-US" sz="933" b="1" dirty="0">
                <a:latin typeface="Montserrat" panose="00000500000000000000" pitchFamily="50" charset="0"/>
              </a:rPr>
              <a:t>(no 6G normative work in Rel-20)</a:t>
            </a:r>
            <a:endParaRPr lang="en-GB" altLang="en-US" sz="933" dirty="0">
              <a:latin typeface="Montserrat" panose="00000500000000000000" pitchFamily="50" charset="0"/>
            </a:endParaRPr>
          </a:p>
        </p:txBody>
      </p:sp>
      <p:sp>
        <p:nvSpPr>
          <p:cNvPr id="26" name="Chevron 60">
            <a:extLst>
              <a:ext uri="{FF2B5EF4-FFF2-40B4-BE49-F238E27FC236}">
                <a16:creationId xmlns:a16="http://schemas.microsoft.com/office/drawing/2014/main" id="{C46ED45C-3178-2C8F-751D-458C2703065B}"/>
              </a:ext>
            </a:extLst>
          </p:cNvPr>
          <p:cNvSpPr/>
          <p:nvPr/>
        </p:nvSpPr>
        <p:spPr bwMode="auto">
          <a:xfrm>
            <a:off x="1062681" y="4260312"/>
            <a:ext cx="305237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1</a:t>
            </a:r>
          </a:p>
        </p:txBody>
      </p:sp>
      <p:sp>
        <p:nvSpPr>
          <p:cNvPr id="10306" name="Chevron 60">
            <a:extLst>
              <a:ext uri="{FF2B5EF4-FFF2-40B4-BE49-F238E27FC236}">
                <a16:creationId xmlns:a16="http://schemas.microsoft.com/office/drawing/2014/main" id="{0469D5C1-2E3E-7FFB-29FE-5EE894357995}"/>
              </a:ext>
            </a:extLst>
          </p:cNvPr>
          <p:cNvSpPr/>
          <p:nvPr/>
        </p:nvSpPr>
        <p:spPr bwMode="auto">
          <a:xfrm>
            <a:off x="2438400" y="4605587"/>
            <a:ext cx="2167112"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P</a:t>
            </a:r>
          </a:p>
        </p:txBody>
      </p:sp>
      <p:sp>
        <p:nvSpPr>
          <p:cNvPr id="10308" name="Chevron 60">
            <a:extLst>
              <a:ext uri="{FF2B5EF4-FFF2-40B4-BE49-F238E27FC236}">
                <a16:creationId xmlns:a16="http://schemas.microsoft.com/office/drawing/2014/main" id="{391E6770-8509-5AFF-1A52-4CB0B4EAB9AC}"/>
              </a:ext>
            </a:extLst>
          </p:cNvPr>
          <p:cNvSpPr/>
          <p:nvPr/>
        </p:nvSpPr>
        <p:spPr bwMode="auto">
          <a:xfrm>
            <a:off x="2825579" y="4958426"/>
            <a:ext cx="271299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2</a:t>
            </a:r>
          </a:p>
        </p:txBody>
      </p:sp>
      <p:sp>
        <p:nvSpPr>
          <p:cNvPr id="10309" name="Chevron 60">
            <a:extLst>
              <a:ext uri="{FF2B5EF4-FFF2-40B4-BE49-F238E27FC236}">
                <a16:creationId xmlns:a16="http://schemas.microsoft.com/office/drawing/2014/main" id="{DCD291AB-3A54-14A6-B49B-15DEEBC7FAB3}"/>
              </a:ext>
            </a:extLst>
          </p:cNvPr>
          <p:cNvSpPr/>
          <p:nvPr/>
        </p:nvSpPr>
        <p:spPr bwMode="auto">
          <a:xfrm>
            <a:off x="5338367" y="4967575"/>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314" name="Chevron 60">
            <a:extLst>
              <a:ext uri="{FF2B5EF4-FFF2-40B4-BE49-F238E27FC236}">
                <a16:creationId xmlns:a16="http://schemas.microsoft.com/office/drawing/2014/main" id="{BE31C3B4-C6EC-57A9-E0DF-B1BD064CE980}"/>
              </a:ext>
            </a:extLst>
          </p:cNvPr>
          <p:cNvSpPr/>
          <p:nvPr/>
        </p:nvSpPr>
        <p:spPr bwMode="auto">
          <a:xfrm>
            <a:off x="2833817" y="5311297"/>
            <a:ext cx="350108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WG**</a:t>
            </a:r>
          </a:p>
        </p:txBody>
      </p:sp>
      <p:sp>
        <p:nvSpPr>
          <p:cNvPr id="10315" name="Chevron 60">
            <a:extLst>
              <a:ext uri="{FF2B5EF4-FFF2-40B4-BE49-F238E27FC236}">
                <a16:creationId xmlns:a16="http://schemas.microsoft.com/office/drawing/2014/main" id="{D64FF15B-122B-6EE4-401A-75F05FB02E4A}"/>
              </a:ext>
            </a:extLst>
          </p:cNvPr>
          <p:cNvSpPr/>
          <p:nvPr/>
        </p:nvSpPr>
        <p:spPr bwMode="auto">
          <a:xfrm>
            <a:off x="3709773" y="5677767"/>
            <a:ext cx="2723980"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3</a:t>
            </a:r>
          </a:p>
        </p:txBody>
      </p:sp>
      <p:sp>
        <p:nvSpPr>
          <p:cNvPr id="10316" name="Thought Bubble: Cloud 10315">
            <a:extLst>
              <a:ext uri="{FF2B5EF4-FFF2-40B4-BE49-F238E27FC236}">
                <a16:creationId xmlns:a16="http://schemas.microsoft.com/office/drawing/2014/main" id="{65322065-6E42-B0A5-8BB5-E3E237382E35}"/>
              </a:ext>
            </a:extLst>
          </p:cNvPr>
          <p:cNvSpPr/>
          <p:nvPr/>
        </p:nvSpPr>
        <p:spPr bwMode="auto">
          <a:xfrm>
            <a:off x="5675825" y="567981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0317" name="TextBox 10316">
            <a:extLst>
              <a:ext uri="{FF2B5EF4-FFF2-40B4-BE49-F238E27FC236}">
                <a16:creationId xmlns:a16="http://schemas.microsoft.com/office/drawing/2014/main" id="{4B4B5875-ED24-137D-1095-602EDC30B2CE}"/>
              </a:ext>
            </a:extLst>
          </p:cNvPr>
          <p:cNvSpPr txBox="1"/>
          <p:nvPr/>
        </p:nvSpPr>
        <p:spPr>
          <a:xfrm>
            <a:off x="5617805" y="5695922"/>
            <a:ext cx="1353785"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cxnSp>
        <p:nvCxnSpPr>
          <p:cNvPr id="10319" name="Straight Connector 97">
            <a:extLst>
              <a:ext uri="{FF2B5EF4-FFF2-40B4-BE49-F238E27FC236}">
                <a16:creationId xmlns:a16="http://schemas.microsoft.com/office/drawing/2014/main" id="{931F8B58-FAF2-C8B7-3A0D-5802198F0969}"/>
              </a:ext>
            </a:extLst>
          </p:cNvPr>
          <p:cNvCxnSpPr>
            <a:cxnSpLocks noChangeShapeType="1"/>
          </p:cNvCxnSpPr>
          <p:nvPr/>
        </p:nvCxnSpPr>
        <p:spPr bwMode="auto">
          <a:xfrm>
            <a:off x="0" y="6037203"/>
            <a:ext cx="12115800" cy="10584"/>
          </a:xfrm>
          <a:prstGeom prst="line">
            <a:avLst/>
          </a:prstGeom>
          <a:noFill/>
          <a:ln w="38100" algn="ctr">
            <a:solidFill>
              <a:schemeClr val="accent4">
                <a:lumMod val="60000"/>
                <a:lumOff val="40000"/>
              </a:schemeClr>
            </a:solidFill>
            <a:round/>
            <a:headEnd/>
            <a:tailEnd/>
          </a:ln>
        </p:spPr>
      </p:cxnSp>
      <p:sp>
        <p:nvSpPr>
          <p:cNvPr id="10320" name="TextBox 112">
            <a:extLst>
              <a:ext uri="{FF2B5EF4-FFF2-40B4-BE49-F238E27FC236}">
                <a16:creationId xmlns:a16="http://schemas.microsoft.com/office/drawing/2014/main" id="{03380713-D014-E7DF-B134-1395BB0B0D3A}"/>
              </a:ext>
            </a:extLst>
          </p:cNvPr>
          <p:cNvSpPr txBox="1">
            <a:spLocks noChangeArrowheads="1"/>
          </p:cNvSpPr>
          <p:nvPr/>
        </p:nvSpPr>
        <p:spPr bwMode="auto">
          <a:xfrm>
            <a:off x="9466363" y="6103889"/>
            <a:ext cx="2345514"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 6G</a:t>
            </a:r>
            <a:endParaRPr lang="en-GB" altLang="en-US" sz="2133" b="1" dirty="0">
              <a:latin typeface="Montserrat" panose="00000500000000000000" pitchFamily="2" charset="0"/>
            </a:endParaRPr>
          </a:p>
        </p:txBody>
      </p:sp>
      <p:sp>
        <p:nvSpPr>
          <p:cNvPr id="10322" name="Rectangle 10321">
            <a:extLst>
              <a:ext uri="{FF2B5EF4-FFF2-40B4-BE49-F238E27FC236}">
                <a16:creationId xmlns:a16="http://schemas.microsoft.com/office/drawing/2014/main" id="{00BCEC7E-720F-A84A-4508-D3931CE0CA46}"/>
              </a:ext>
            </a:extLst>
          </p:cNvPr>
          <p:cNvSpPr/>
          <p:nvPr/>
        </p:nvSpPr>
        <p:spPr bwMode="auto">
          <a:xfrm>
            <a:off x="2399486" y="6063524"/>
            <a:ext cx="8282277" cy="591536"/>
          </a:xfrm>
          <a:prstGeom prst="rect">
            <a:avLst/>
          </a:prstGeom>
          <a:noFill/>
          <a:ln w="9525" cap="flat" cmpd="sng" algn="ctr">
            <a:noFill/>
            <a:prstDash val="solid"/>
            <a:round/>
            <a:headEnd type="none" w="med" len="med"/>
            <a:tailEnd type="none" w="med" len="med"/>
          </a:ln>
          <a:effectLst/>
        </p:spPr>
        <p:txBody>
          <a:bodyPr vert="horz" wrap="square" lIns="162560" tIns="81280" rIns="162560" bIns="81280" numCol="1" rtlCol="0" anchor="t" anchorCtr="0" compatLnSpc="1">
            <a:prstTxWarp prst="textNoShape">
              <a:avLst/>
            </a:prstTxWarp>
          </a:bodyPr>
          <a:lstStyle/>
          <a:p>
            <a:pPr algn="ctr">
              <a:defRPr/>
            </a:pPr>
            <a:r>
              <a:rPr lang="en-GB" altLang="en-US" sz="1467" dirty="0"/>
              <a:t>Rel-21 timeline to be decided no later than June 2026</a:t>
            </a:r>
          </a:p>
          <a:p>
            <a:pPr algn="ctr">
              <a:defRPr/>
            </a:pPr>
            <a:r>
              <a:rPr lang="en-GB" altLang="en-US" sz="1200" i="1" dirty="0"/>
              <a:t>ITU deadlines for 6G: March 2029 for technology proposal, mid-2030 for specifications</a:t>
            </a:r>
            <a:endParaRPr lang="fr-FR" sz="1200" i="1" dirty="0">
              <a:solidFill>
                <a:srgbClr val="FF0000"/>
              </a:solidFill>
              <a:latin typeface="Montserrat" panose="00000500000000000000" pitchFamily="50" charset="0"/>
              <a:ea typeface="ＭＳ Ｐゴシック" charset="-128"/>
              <a:cs typeface="Arial" pitchFamily="34" charset="0"/>
            </a:endParaRPr>
          </a:p>
        </p:txBody>
      </p:sp>
    </p:spTree>
    <p:extLst>
      <p:ext uri="{BB962C8B-B14F-4D97-AF65-F5344CB8AC3E}">
        <p14:creationId xmlns:p14="http://schemas.microsoft.com/office/powerpoint/2010/main" val="28250070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5427544" y="2072111"/>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19 timeline</a:t>
            </a:r>
            <a:endParaRPr lang="en-US" sz="2667" kern="0" dirty="0">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43387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71926" y="652169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27302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33" b="1" dirty="0">
                <a:latin typeface="Montserrat" panose="00000500000000000000" pitchFamily="50" charset="0"/>
                <a:cs typeface="Arial" panose="020B0604020202020204" pitchFamily="34" charset="0"/>
              </a:rPr>
              <a:t> </a:t>
            </a:r>
            <a:r>
              <a:rPr lang="fr-FR" altLang="en-US" sz="933" dirty="0">
                <a:latin typeface="Montserrat" panose="00000500000000000000" pitchFamily="50" charset="0"/>
                <a:cs typeface="Arial" panose="020B0604020202020204" pitchFamily="34" charset="0"/>
              </a:rPr>
              <a:t>RAN Content </a:t>
            </a:r>
            <a:r>
              <a:rPr lang="fr-FR" altLang="en-US" sz="933" dirty="0" err="1">
                <a:latin typeface="Montserrat" panose="00000500000000000000" pitchFamily="50" charset="0"/>
                <a:cs typeface="Arial" panose="020B0604020202020204" pitchFamily="34" charset="0"/>
              </a:rPr>
              <a:t>def</a:t>
            </a:r>
            <a:r>
              <a:rPr lang="fr-FR" altLang="en-US" sz="933"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1" y="12043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5" y="12043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26242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a:latin typeface="Montserrat" panose="00000500000000000000" pitchFamily="2" charset="0"/>
                <a:cs typeface="Arial" panose="020B0604020202020204" pitchFamily="34" charset="0"/>
              </a:rPr>
              <a:t>RAN4_Perf </a:t>
            </a:r>
            <a:endParaRPr lang="fr-FR" altLang="en-US" sz="667">
              <a:latin typeface="Montserrat" panose="00000500000000000000" pitchFamily="2" charset="0"/>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933" dirty="0">
                <a:latin typeface="Montserrat" panose="00000500000000000000" pitchFamily="50" charset="0"/>
                <a:cs typeface="Arial" panose="020B0604020202020204" pitchFamily="34" charset="0"/>
              </a:rPr>
              <a:t>St.2 Content </a:t>
            </a:r>
            <a:r>
              <a:rPr lang="fr-FR" altLang="en-US" sz="933" dirty="0" err="1">
                <a:latin typeface="Montserrat" panose="00000500000000000000" pitchFamily="50" charset="0"/>
                <a:cs typeface="Arial" panose="020B0604020202020204" pitchFamily="34" charset="0"/>
              </a:rPr>
              <a:t>approval</a:t>
            </a:r>
            <a:endParaRPr lang="fr-FR" altLang="en-US" sz="933" dirty="0">
              <a:latin typeface="Montserrat" panose="00000500000000000000" pitchFamily="50" charset="0"/>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5" y="1208617"/>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5015402" y="6467120"/>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4"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800"/>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solidFill>
                  <a:schemeClr val="bg1"/>
                </a:solidFill>
                <a:latin typeface="Montserrat" panose="00000500000000000000" pitchFamily="2" charset="0"/>
                <a:cs typeface="Arial" panose="020B0604020202020204" pitchFamily="34" charset="0"/>
              </a:rPr>
              <a:t> </a:t>
            </a:r>
            <a:r>
              <a:rPr lang="fr-FR" altLang="en-US" sz="800">
                <a:solidFill>
                  <a:schemeClr val="bg1"/>
                </a:solidFill>
                <a:latin typeface="Montserrat" panose="00000500000000000000" pitchFamily="2" charset="0"/>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solidFill>
                  <a:schemeClr val="bg1"/>
                </a:solidFill>
                <a:latin typeface="Montserrat" panose="00000500000000000000" pitchFamily="2" charset="0"/>
                <a:cs typeface="Arial" panose="020B0604020202020204" pitchFamily="34" charset="0"/>
              </a:rPr>
              <a:t>SA Rel-19 </a:t>
            </a:r>
          </a:p>
          <a:p>
            <a:pPr algn="ctr"/>
            <a:r>
              <a:rPr lang="fr-FR" altLang="en-US" sz="800">
                <a:solidFill>
                  <a:schemeClr val="bg1"/>
                </a:solidFill>
                <a:latin typeface="Montserrat" panose="00000500000000000000" pitchFamily="2" charset="0"/>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2899373" y="1454158"/>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2315326" y="650875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1501669"/>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SID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290149" y="4662746"/>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72464" y="5013089"/>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1495803"/>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1500600"/>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189452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189687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8486210" y="3458163"/>
            <a:ext cx="250465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150591" y="6432645"/>
            <a:ext cx="1661320" cy="26385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Stage 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cxnSp>
        <p:nvCxnSpPr>
          <p:cNvPr id="9" name="Straight Connector 8">
            <a:extLst>
              <a:ext uri="{FF2B5EF4-FFF2-40B4-BE49-F238E27FC236}">
                <a16:creationId xmlns:a16="http://schemas.microsoft.com/office/drawing/2014/main" id="{62B9B160-85F8-B7F3-949C-6A80EDD7C45E}"/>
              </a:ext>
            </a:extLst>
          </p:cNvPr>
          <p:cNvCxnSpPr>
            <a:cxnSpLocks/>
          </p:cNvCxnSpPr>
          <p:nvPr/>
        </p:nvCxnSpPr>
        <p:spPr bwMode="auto">
          <a:xfrm>
            <a:off x="0" y="3829208"/>
            <a:ext cx="12192000" cy="0"/>
          </a:xfrm>
          <a:prstGeom prst="line">
            <a:avLst/>
          </a:prstGeom>
          <a:solidFill>
            <a:schemeClr val="accent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26" name="Star: 5 Points 25">
            <a:extLst>
              <a:ext uri="{FF2B5EF4-FFF2-40B4-BE49-F238E27FC236}">
                <a16:creationId xmlns:a16="http://schemas.microsoft.com/office/drawing/2014/main" id="{FDA1D504-5A4B-17F6-5478-9450A10EDA8D}"/>
              </a:ext>
            </a:extLst>
          </p:cNvPr>
          <p:cNvSpPr/>
          <p:nvPr/>
        </p:nvSpPr>
        <p:spPr bwMode="auto">
          <a:xfrm>
            <a:off x="1511325" y="3801339"/>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077942" y="4189414"/>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dirty="0">
                <a:latin typeface="Montserrat" panose="00000500000000000000" pitchFamily="50" charset="0"/>
              </a:rPr>
              <a:t>Workshop IMT-2030 use cases</a:t>
            </a:r>
            <a:endParaRPr lang="en-GB" altLang="en-US" sz="933" dirty="0">
              <a:latin typeface="Montserrat" panose="00000500000000000000" pitchFamily="50" charset="0"/>
            </a:endParaRP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2714631"/>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3097218"/>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2713857" y="3910611"/>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63" name="Chevron 60">
            <a:extLst>
              <a:ext uri="{FF2B5EF4-FFF2-40B4-BE49-F238E27FC236}">
                <a16:creationId xmlns:a16="http://schemas.microsoft.com/office/drawing/2014/main" id="{5AB410C4-DC1B-63D4-AFC3-C2F711FCDC67}"/>
              </a:ext>
            </a:extLst>
          </p:cNvPr>
          <p:cNvSpPr/>
          <p:nvPr/>
        </p:nvSpPr>
        <p:spPr bwMode="auto">
          <a:xfrm>
            <a:off x="6809465" y="2301081"/>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3079613"/>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2300920"/>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3919496"/>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4280747"/>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4326115"/>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4769629"/>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79720" y="5633429"/>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5217926"/>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6420839"/>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8" name="Title 1">
            <a:extLst>
              <a:ext uri="{FF2B5EF4-FFF2-40B4-BE49-F238E27FC236}">
                <a16:creationId xmlns:a16="http://schemas.microsoft.com/office/drawing/2014/main" id="{5290C507-3484-6A34-73D1-2C0E61E8F4E2}"/>
              </a:ext>
            </a:extLst>
          </p:cNvPr>
          <p:cNvSpPr txBox="1">
            <a:spLocks/>
          </p:cNvSpPr>
          <p:nvPr/>
        </p:nvSpPr>
        <p:spPr bwMode="auto">
          <a:xfrm>
            <a:off x="9023496" y="2160233"/>
            <a:ext cx="3037645" cy="51824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2400" b="1" kern="0" dirty="0">
                <a:latin typeface="Montserrat" panose="00000500000000000000" pitchFamily="50" charset="0"/>
                <a:ea typeface="ＭＳ Ｐゴシック" charset="0"/>
                <a:cs typeface="ＭＳ Ｐゴシック" charset="0"/>
              </a:rPr>
              <a:t>Rel-20 - 5GA part</a:t>
            </a:r>
            <a:endParaRPr lang="en-US" sz="2133" b="1" kern="0" dirty="0">
              <a:latin typeface="Montserrat" panose="00000500000000000000" pitchFamily="50" charset="0"/>
              <a:ea typeface="ＭＳ Ｐゴシック" charset="0"/>
              <a:cs typeface="ＭＳ Ｐゴシック" charset="0"/>
            </a:endParaRPr>
          </a:p>
        </p:txBody>
      </p:sp>
      <p:sp>
        <p:nvSpPr>
          <p:cNvPr id="9255" name="Title 1">
            <a:extLst>
              <a:ext uri="{FF2B5EF4-FFF2-40B4-BE49-F238E27FC236}">
                <a16:creationId xmlns:a16="http://schemas.microsoft.com/office/drawing/2014/main" id="{2AC0A55B-9075-2801-E70D-1CD4078A7F2A}"/>
              </a:ext>
            </a:extLst>
          </p:cNvPr>
          <p:cNvSpPr txBox="1">
            <a:spLocks/>
          </p:cNvSpPr>
          <p:nvPr/>
        </p:nvSpPr>
        <p:spPr bwMode="auto">
          <a:xfrm>
            <a:off x="8769209" y="4117561"/>
            <a:ext cx="3320145" cy="51824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2400" b="1" kern="0" dirty="0">
                <a:latin typeface="Montserrat" panose="00000500000000000000" pitchFamily="50" charset="0"/>
                <a:ea typeface="ＭＳ Ｐゴシック" charset="0"/>
                <a:cs typeface="ＭＳ Ｐゴシック" charset="0"/>
              </a:rPr>
              <a:t>Rel-20 – FS_6G part</a:t>
            </a:r>
            <a:endParaRPr lang="en-US" sz="2133" b="1" kern="0" dirty="0">
              <a:latin typeface="Montserrat" panose="00000500000000000000" pitchFamily="50" charset="0"/>
              <a:ea typeface="ＭＳ Ｐゴシック" charset="0"/>
              <a:cs typeface="ＭＳ Ｐゴシック" charset="0"/>
            </a:endParaRP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4263250" y="6026642"/>
            <a:ext cx="1597183"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394200" y="5201788"/>
            <a:ext cx="997373"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933" dirty="0">
                <a:latin typeface="Montserrat" panose="00000500000000000000" pitchFamily="50" charset="0"/>
                <a:ea typeface="ＭＳ Ｐゴシック" charset="-128"/>
                <a:cs typeface="Arial" pitchFamily="34" charset="0"/>
              </a:rPr>
              <a:t>SA2 &amp; RAN </a:t>
            </a:r>
            <a:r>
              <a:rPr lang="fr-FR" sz="933" dirty="0" err="1">
                <a:latin typeface="Montserrat" panose="00000500000000000000" pitchFamily="50" charset="0"/>
                <a:ea typeface="ＭＳ Ｐゴシック" charset="-128"/>
                <a:cs typeface="Arial" pitchFamily="34" charset="0"/>
              </a:rPr>
              <a:t>WGs</a:t>
            </a:r>
            <a:r>
              <a:rPr lang="fr-FR" sz="933" dirty="0">
                <a:latin typeface="Montserrat" panose="00000500000000000000" pitchFamily="50" charset="0"/>
                <a:ea typeface="ＭＳ Ｐゴシック" charset="-128"/>
                <a:cs typeface="Arial" pitchFamily="34" charset="0"/>
              </a:rPr>
              <a:t> 6G SID </a:t>
            </a:r>
            <a:r>
              <a:rPr lang="fr-FR" sz="933" dirty="0" err="1">
                <a:latin typeface="Montserrat" panose="00000500000000000000" pitchFamily="50" charset="0"/>
                <a:ea typeface="ＭＳ Ｐゴシック" charset="-128"/>
                <a:cs typeface="Arial" pitchFamily="34" charset="0"/>
              </a:rPr>
              <a:t>def</a:t>
            </a:r>
            <a:r>
              <a:rPr lang="fr-FR" sz="933" dirty="0">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4245185" y="6072966"/>
            <a:ext cx="1598507" cy="461665"/>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SID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 and </a:t>
            </a:r>
            <a:r>
              <a:rPr lang="fr-FR" sz="1200" dirty="0" err="1">
                <a:latin typeface="Montserrat" panose="00000500000000000000" pitchFamily="50" charset="0"/>
                <a:ea typeface="ＭＳ Ｐゴシック" charset="-128"/>
                <a:cs typeface="Arial" pitchFamily="34" charset="0"/>
              </a:rPr>
              <a:t>compl</a:t>
            </a:r>
            <a:r>
              <a:rPr lang="fr-FR" sz="1200" dirty="0">
                <a:latin typeface="Montserrat" panose="00000500000000000000" pitchFamily="50" charset="0"/>
                <a:ea typeface="ＭＳ Ｐゴシック" charset="-128"/>
                <a:cs typeface="Arial" pitchFamily="34" charset="0"/>
              </a:rPr>
              <a:t>. TBD</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3440854"/>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46801" y="6045333"/>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7" name="Thought Bubble: Cloud 6">
            <a:extLst>
              <a:ext uri="{FF2B5EF4-FFF2-40B4-BE49-F238E27FC236}">
                <a16:creationId xmlns:a16="http://schemas.microsoft.com/office/drawing/2014/main" id="{424EF5C1-A38A-7FD8-E531-F96907E8D9A9}"/>
              </a:ext>
            </a:extLst>
          </p:cNvPr>
          <p:cNvSpPr/>
          <p:nvPr/>
        </p:nvSpPr>
        <p:spPr bwMode="auto">
          <a:xfrm>
            <a:off x="4172373" y="1914599"/>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1" name="TextBox 10">
            <a:extLst>
              <a:ext uri="{FF2B5EF4-FFF2-40B4-BE49-F238E27FC236}">
                <a16:creationId xmlns:a16="http://schemas.microsoft.com/office/drawing/2014/main" id="{FE24CF68-8B37-DF46-AA49-F300DC5F28F4}"/>
              </a:ext>
            </a:extLst>
          </p:cNvPr>
          <p:cNvSpPr txBox="1"/>
          <p:nvPr/>
        </p:nvSpPr>
        <p:spPr>
          <a:xfrm>
            <a:off x="4027877" y="1903981"/>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St.2 SID </a:t>
            </a:r>
            <a:r>
              <a:rPr lang="fr-FR" sz="1067" dirty="0" err="1">
                <a:solidFill>
                  <a:schemeClr val="dk1"/>
                </a:solidFill>
                <a:latin typeface="Montserrat" panose="00000500000000000000" pitchFamily="50" charset="0"/>
                <a:ea typeface="ＭＳ Ｐゴシック" charset="-128"/>
                <a:cs typeface="Arial" pitchFamily="34" charset="0"/>
              </a:rPr>
              <a:t>def</a:t>
            </a:r>
            <a:r>
              <a:rPr lang="fr-FR" sz="1067" dirty="0">
                <a:solidFill>
                  <a:schemeClr val="dk1"/>
                </a:solidFill>
                <a:latin typeface="Montserrat" panose="00000500000000000000" pitchFamily="50" charset="0"/>
                <a:ea typeface="ＭＳ Ｐゴシック" charset="-128"/>
                <a:cs typeface="Arial" pitchFamily="34" charset="0"/>
              </a:rPr>
              <a:t>. TBD</a:t>
            </a:r>
          </a:p>
        </p:txBody>
      </p:sp>
      <p:sp>
        <p:nvSpPr>
          <p:cNvPr id="29" name="Thought Bubble: Cloud 28">
            <a:extLst>
              <a:ext uri="{FF2B5EF4-FFF2-40B4-BE49-F238E27FC236}">
                <a16:creationId xmlns:a16="http://schemas.microsoft.com/office/drawing/2014/main" id="{84BA872D-4877-CA1D-CFE0-1E1600F55F6C}"/>
              </a:ext>
            </a:extLst>
          </p:cNvPr>
          <p:cNvSpPr/>
          <p:nvPr/>
        </p:nvSpPr>
        <p:spPr bwMode="auto">
          <a:xfrm>
            <a:off x="7084907" y="3427306"/>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31" name="TextBox 30">
            <a:extLst>
              <a:ext uri="{FF2B5EF4-FFF2-40B4-BE49-F238E27FC236}">
                <a16:creationId xmlns:a16="http://schemas.microsoft.com/office/drawing/2014/main" id="{94C8F3AC-BBE8-BF02-3EB6-F73417D8036D}"/>
              </a:ext>
            </a:extLst>
          </p:cNvPr>
          <p:cNvSpPr txBox="1"/>
          <p:nvPr/>
        </p:nvSpPr>
        <p:spPr>
          <a:xfrm>
            <a:off x="6940410" y="3416688"/>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St.3 SID </a:t>
            </a:r>
            <a:r>
              <a:rPr lang="fr-FR" sz="1067" dirty="0" err="1">
                <a:solidFill>
                  <a:schemeClr val="dk1"/>
                </a:solidFill>
                <a:latin typeface="Montserrat" panose="00000500000000000000" pitchFamily="50" charset="0"/>
                <a:ea typeface="ＭＳ Ｐゴシック" charset="-128"/>
                <a:cs typeface="Arial" pitchFamily="34" charset="0"/>
              </a:rPr>
              <a:t>def</a:t>
            </a:r>
            <a:r>
              <a:rPr lang="fr-FR" sz="1067" dirty="0">
                <a:solidFill>
                  <a:schemeClr val="dk1"/>
                </a:solidFill>
                <a:latin typeface="Montserrat" panose="00000500000000000000" pitchFamily="50" charset="0"/>
                <a:ea typeface="ＭＳ Ｐゴシック" charset="-128"/>
                <a:cs typeface="Arial" pitchFamily="34" charset="0"/>
              </a:rPr>
              <a:t>. TBD</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timeline</a:t>
            </a:r>
            <a:endParaRPr lang="en-US" sz="2667" kern="0" dirty="0">
              <a:latin typeface="Montserrat" panose="00000500000000000000" pitchFamily="50" charset="0"/>
              <a:ea typeface="ＭＳ Ｐゴシック" charset="0"/>
              <a:cs typeface="ＭＳ Ｐゴシック" charset="0"/>
            </a:endParaRP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5199908"/>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6414650"/>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591945" y="6449525"/>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241793" y="15925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74" name="Star: 5 Points 17473">
            <a:extLst>
              <a:ext uri="{FF2B5EF4-FFF2-40B4-BE49-F238E27FC236}">
                <a16:creationId xmlns:a16="http://schemas.microsoft.com/office/drawing/2014/main" id="{19C15CCF-80CD-277E-A752-D75E468FA27B}"/>
              </a:ext>
            </a:extLst>
          </p:cNvPr>
          <p:cNvSpPr/>
          <p:nvPr/>
        </p:nvSpPr>
        <p:spPr bwMode="auto">
          <a:xfrm>
            <a:off x="3500346" y="2693215"/>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7478" name="TextBox 1">
            <a:extLst>
              <a:ext uri="{FF2B5EF4-FFF2-40B4-BE49-F238E27FC236}">
                <a16:creationId xmlns:a16="http://schemas.microsoft.com/office/drawing/2014/main" id="{CF6A2905-F4DE-1498-E4D8-5E3F0140783E}"/>
              </a:ext>
            </a:extLst>
          </p:cNvPr>
          <p:cNvSpPr txBox="1">
            <a:spLocks noChangeArrowheads="1"/>
          </p:cNvSpPr>
          <p:nvPr/>
        </p:nvSpPr>
        <p:spPr bwMode="auto">
          <a:xfrm>
            <a:off x="2994446" y="3141898"/>
            <a:ext cx="1552153"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5GA RAN</a:t>
            </a:r>
            <a:endParaRPr lang="en-GB" altLang="en-US" sz="933" dirty="0">
              <a:latin typeface="Montserrat" panose="00000500000000000000" pitchFamily="50" charset="0"/>
            </a:endParaRPr>
          </a:p>
        </p:txBody>
      </p:sp>
      <p:sp>
        <p:nvSpPr>
          <p:cNvPr id="17495" name="Star: 5 Points 17494">
            <a:extLst>
              <a:ext uri="{FF2B5EF4-FFF2-40B4-BE49-F238E27FC236}">
                <a16:creationId xmlns:a16="http://schemas.microsoft.com/office/drawing/2014/main" id="{4E171275-0C40-C6C1-7AEA-00E9343C7382}"/>
              </a:ext>
            </a:extLst>
          </p:cNvPr>
          <p:cNvSpPr/>
          <p:nvPr/>
        </p:nvSpPr>
        <p:spPr bwMode="auto">
          <a:xfrm>
            <a:off x="3481125" y="2031442"/>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7496" name="TextBox 1">
            <a:extLst>
              <a:ext uri="{FF2B5EF4-FFF2-40B4-BE49-F238E27FC236}">
                <a16:creationId xmlns:a16="http://schemas.microsoft.com/office/drawing/2014/main" id="{47D6F069-8295-3309-3605-6F2AD0CE38BA}"/>
              </a:ext>
            </a:extLst>
          </p:cNvPr>
          <p:cNvSpPr txBox="1">
            <a:spLocks noChangeArrowheads="1"/>
          </p:cNvSpPr>
          <p:nvPr/>
        </p:nvSpPr>
        <p:spPr bwMode="auto">
          <a:xfrm>
            <a:off x="2975225" y="2480125"/>
            <a:ext cx="1552153"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5GA SA</a:t>
            </a:r>
            <a:endParaRPr lang="en-GB" altLang="en-US" sz="933" dirty="0">
              <a:latin typeface="Montserrat" panose="00000500000000000000" pitchFamily="50" charset="0"/>
            </a:endParaRP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Tree>
    <p:extLst>
      <p:ext uri="{BB962C8B-B14F-4D97-AF65-F5344CB8AC3E}">
        <p14:creationId xmlns:p14="http://schemas.microsoft.com/office/powerpoint/2010/main" val="112055243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18" name="Rectangle 17417">
            <a:extLst>
              <a:ext uri="{FF2B5EF4-FFF2-40B4-BE49-F238E27FC236}">
                <a16:creationId xmlns:a16="http://schemas.microsoft.com/office/drawing/2014/main" id="{AB902CB9-C7DC-4673-B7D5-F22DCF0EC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a:xfrm>
            <a:off x="838200" y="552741"/>
            <a:ext cx="3999971" cy="1690798"/>
          </a:xfrm>
        </p:spPr>
        <p:txBody>
          <a:bodyPr vert="horz" lIns="91440" tIns="45720" rIns="91440" bIns="45720" rtlCol="0" anchor="ctr">
            <a:normAutofit/>
          </a:bodyPr>
          <a:lstStyle/>
          <a:p>
            <a:pPr eaLnBrk="1" hangingPunct="1"/>
            <a:r>
              <a:rPr lang="en-US" altLang="en-US" sz="4000" kern="1200">
                <a:solidFill>
                  <a:schemeClr val="tx1"/>
                </a:solidFill>
                <a:latin typeface="+mj-lt"/>
                <a:ea typeface="+mj-ea"/>
                <a:cs typeface="+mj-cs"/>
              </a:rPr>
              <a:t>Thank You!</a:t>
            </a:r>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2400475"/>
            <a:ext cx="3999971" cy="3721829"/>
          </a:xfrm>
        </p:spPr>
        <p:txBody>
          <a:bodyPr vert="horz" lIns="91440" tIns="45720" rIns="91440" bIns="45720" rtlCol="0">
            <a:normAutofit/>
          </a:bodyPr>
          <a:lstStyle/>
          <a:p>
            <a:pPr marL="0" eaLnBrk="1" hangingPunct="1">
              <a:buFont typeface="Arial" panose="020B0604020202020204" pitchFamily="34" charset="0"/>
              <a:buChar char="•"/>
              <a:defRPr/>
            </a:pPr>
            <a:endParaRPr lang="en-US" altLang="en-US" sz="1700"/>
          </a:p>
          <a:p>
            <a:pPr marL="0" eaLnBrk="1" hangingPunct="1">
              <a:buFont typeface="Arial" panose="020B0604020202020204" pitchFamily="34" charset="0"/>
              <a:buChar char="•"/>
              <a:defRPr/>
            </a:pPr>
            <a:endParaRPr lang="en-US" altLang="en-US" sz="1700"/>
          </a:p>
          <a:p>
            <a:pPr marL="0" eaLnBrk="1" hangingPunct="1">
              <a:buFont typeface="Arial" panose="020B0604020202020204" pitchFamily="34" charset="0"/>
              <a:buChar char="•"/>
              <a:defRPr/>
            </a:pPr>
            <a:endParaRPr lang="en-US" altLang="en-US" sz="1700"/>
          </a:p>
          <a:p>
            <a:pPr marL="0" eaLnBrk="1" hangingPunct="1">
              <a:buFont typeface="Arial" panose="020B0604020202020204" pitchFamily="34" charset="0"/>
              <a:buChar char="•"/>
              <a:defRPr/>
            </a:pPr>
            <a:endParaRPr lang="en-US" altLang="en-US" sz="1700"/>
          </a:p>
          <a:p>
            <a:pPr marL="0" eaLnBrk="1" hangingPunct="1">
              <a:buFont typeface="Arial" panose="020B0604020202020204" pitchFamily="34" charset="0"/>
              <a:buChar char="•"/>
              <a:defRPr/>
            </a:pPr>
            <a:endParaRPr lang="en-US" altLang="en-US" sz="1700"/>
          </a:p>
          <a:p>
            <a:pPr marL="0" eaLnBrk="1" hangingPunct="1">
              <a:spcBef>
                <a:spcPct val="0"/>
              </a:spcBef>
              <a:buFont typeface="Arial" panose="020B0604020202020204" pitchFamily="34" charset="0"/>
              <a:buChar char="•"/>
              <a:defRPr/>
            </a:pPr>
            <a:endParaRPr lang="en-US" altLang="en-US" sz="1700"/>
          </a:p>
          <a:p>
            <a:pPr marL="0" eaLnBrk="1" hangingPunct="1">
              <a:spcBef>
                <a:spcPct val="0"/>
              </a:spcBef>
              <a:buFont typeface="Arial" panose="020B0604020202020204" pitchFamily="34" charset="0"/>
              <a:buChar char="•"/>
              <a:defRPr/>
            </a:pPr>
            <a:endParaRPr lang="en-US" altLang="en-US" sz="1700"/>
          </a:p>
          <a:p>
            <a:pPr marL="0" eaLnBrk="1" hangingPunct="1">
              <a:spcBef>
                <a:spcPct val="0"/>
              </a:spcBef>
              <a:buFont typeface="Arial" panose="020B0604020202020204" pitchFamily="34" charset="0"/>
              <a:buChar char="•"/>
              <a:defRPr/>
            </a:pPr>
            <a:endParaRPr lang="en-US" altLang="en-US" sz="1700"/>
          </a:p>
          <a:p>
            <a:pPr marL="0" eaLnBrk="1" hangingPunct="1">
              <a:spcBef>
                <a:spcPct val="0"/>
              </a:spcBef>
              <a:buFont typeface="Arial" panose="020B0604020202020204" pitchFamily="34" charset="0"/>
              <a:buChar char="•"/>
              <a:defRPr/>
            </a:pPr>
            <a:endParaRPr lang="en-US" altLang="en-US" sz="1700"/>
          </a:p>
          <a:p>
            <a:pPr marL="0" eaLnBrk="1" hangingPunct="1">
              <a:spcBef>
                <a:spcPct val="0"/>
              </a:spcBef>
              <a:buFont typeface="Arial" panose="020B0604020202020204" pitchFamily="34" charset="0"/>
              <a:buChar char="•"/>
              <a:defRPr/>
            </a:pPr>
            <a:r>
              <a:rPr lang="en-US" altLang="en-US" sz="1700"/>
              <a:t>Frédéric Gabin</a:t>
            </a:r>
          </a:p>
          <a:p>
            <a:pPr marL="0" eaLnBrk="1" hangingPunct="1">
              <a:spcBef>
                <a:spcPct val="0"/>
              </a:spcBef>
              <a:buFont typeface="Arial" panose="020B0604020202020204" pitchFamily="34" charset="0"/>
              <a:buChar char="•"/>
              <a:defRPr/>
            </a:pPr>
            <a:r>
              <a:rPr lang="en-US" altLang="en-US" sz="1700"/>
              <a:t>3GPP SA4 Chair</a:t>
            </a:r>
          </a:p>
          <a:p>
            <a:pPr marL="0" eaLnBrk="1" hangingPunct="1">
              <a:spcBef>
                <a:spcPct val="0"/>
              </a:spcBef>
              <a:buFont typeface="Arial" panose="020B0604020202020204" pitchFamily="34" charset="0"/>
              <a:buChar char="•"/>
              <a:defRPr/>
            </a:pPr>
            <a:r>
              <a:rPr lang="en-US" altLang="en-US" sz="1700"/>
              <a:t>mail: frederic.gabin@dolby.com</a:t>
            </a:r>
          </a:p>
          <a:p>
            <a:pPr marL="0" eaLnBrk="1" hangingPunct="1">
              <a:spcBef>
                <a:spcPct val="0"/>
              </a:spcBef>
              <a:buFont typeface="Arial" panose="020B0604020202020204" pitchFamily="34" charset="0"/>
              <a:buChar char="•"/>
              <a:defRPr/>
            </a:pPr>
            <a:r>
              <a:rPr lang="en-US" altLang="en-US" sz="1700"/>
              <a:t>phone: +33 678448575</a:t>
            </a:r>
          </a:p>
          <a:p>
            <a:pPr marL="0" eaLnBrk="1" hangingPunct="1">
              <a:buFont typeface="Arial" panose="020B0604020202020204" pitchFamily="34" charset="0"/>
              <a:buChar char="•"/>
              <a:defRPr/>
            </a:pPr>
            <a:endParaRPr lang="en-US" altLang="en-US" sz="1700"/>
          </a:p>
        </p:txBody>
      </p:sp>
      <p:pic>
        <p:nvPicPr>
          <p:cNvPr id="7" name="Picture 6" descr="A group of men standing in front of a sign&#10;&#10;Description automatically generated">
            <a:extLst>
              <a:ext uri="{FF2B5EF4-FFF2-40B4-BE49-F238E27FC236}">
                <a16:creationId xmlns:a16="http://schemas.microsoft.com/office/drawing/2014/main" id="{70EA569E-0857-5FF6-37E4-1BA9668A486E}"/>
              </a:ext>
            </a:extLst>
          </p:cNvPr>
          <p:cNvPicPr>
            <a:picLocks noChangeAspect="1"/>
          </p:cNvPicPr>
          <p:nvPr/>
        </p:nvPicPr>
        <p:blipFill>
          <a:blip r:embed="rId2"/>
          <a:stretch>
            <a:fillRect/>
          </a:stretch>
        </p:blipFill>
        <p:spPr>
          <a:xfrm>
            <a:off x="5195933" y="1401101"/>
            <a:ext cx="3325118" cy="2502151"/>
          </a:xfrm>
          <a:prstGeom prst="rect">
            <a:avLst/>
          </a:prstGeom>
        </p:spPr>
      </p:pic>
      <p:pic>
        <p:nvPicPr>
          <p:cNvPr id="8" name="Picture 7" descr="A group of people in a room&#10;&#10;Description automatically generated">
            <a:extLst>
              <a:ext uri="{FF2B5EF4-FFF2-40B4-BE49-F238E27FC236}">
                <a16:creationId xmlns:a16="http://schemas.microsoft.com/office/drawing/2014/main" id="{D6FB7848-B17F-3EA5-F0E2-D5739385FABA}"/>
              </a:ext>
            </a:extLst>
          </p:cNvPr>
          <p:cNvPicPr>
            <a:picLocks noChangeAspect="1"/>
          </p:cNvPicPr>
          <p:nvPr/>
        </p:nvPicPr>
        <p:blipFill>
          <a:blip r:embed="rId3"/>
          <a:stretch>
            <a:fillRect/>
          </a:stretch>
        </p:blipFill>
        <p:spPr>
          <a:xfrm>
            <a:off x="8672469" y="1401101"/>
            <a:ext cx="3325118" cy="2502151"/>
          </a:xfrm>
          <a:prstGeom prst="rect">
            <a:avLst/>
          </a:prstGeom>
        </p:spPr>
      </p:pic>
      <p:pic>
        <p:nvPicPr>
          <p:cNvPr id="5" name="Picture 4" descr="A person sitting in a room with a large screen&#10;&#10;Description automatically generated">
            <a:extLst>
              <a:ext uri="{FF2B5EF4-FFF2-40B4-BE49-F238E27FC236}">
                <a16:creationId xmlns:a16="http://schemas.microsoft.com/office/drawing/2014/main" id="{6091FD3D-81C4-4660-7D41-901066BC40B4}"/>
              </a:ext>
            </a:extLst>
          </p:cNvPr>
          <p:cNvPicPr>
            <a:picLocks noChangeAspect="1"/>
          </p:cNvPicPr>
          <p:nvPr/>
        </p:nvPicPr>
        <p:blipFill>
          <a:blip r:embed="rId4"/>
          <a:stretch>
            <a:fillRect/>
          </a:stretch>
        </p:blipFill>
        <p:spPr>
          <a:xfrm>
            <a:off x="5429538" y="4063564"/>
            <a:ext cx="1676550" cy="2227974"/>
          </a:xfrm>
          <a:prstGeom prst="rect">
            <a:avLst/>
          </a:prstGeom>
        </p:spPr>
      </p:pic>
      <p:pic>
        <p:nvPicPr>
          <p:cNvPr id="4" name="Picture 3" descr="A sign on a stand&#10;&#10;Description automatically generated">
            <a:extLst>
              <a:ext uri="{FF2B5EF4-FFF2-40B4-BE49-F238E27FC236}">
                <a16:creationId xmlns:a16="http://schemas.microsoft.com/office/drawing/2014/main" id="{ACDA0DC3-E227-E730-9C9B-372032B2C32D}"/>
              </a:ext>
            </a:extLst>
          </p:cNvPr>
          <p:cNvPicPr>
            <a:picLocks noChangeAspect="1"/>
          </p:cNvPicPr>
          <p:nvPr/>
        </p:nvPicPr>
        <p:blipFill>
          <a:blip r:embed="rId5"/>
          <a:stretch>
            <a:fillRect/>
          </a:stretch>
        </p:blipFill>
        <p:spPr>
          <a:xfrm>
            <a:off x="7766098" y="4061443"/>
            <a:ext cx="1676550" cy="2227974"/>
          </a:xfrm>
          <a:prstGeom prst="rect">
            <a:avLst/>
          </a:prstGeom>
        </p:spPr>
      </p:pic>
      <p:pic>
        <p:nvPicPr>
          <p:cNvPr id="9" name="Picture 8" descr="A group of tall buildings&#10;&#10;Description automatically generated">
            <a:extLst>
              <a:ext uri="{FF2B5EF4-FFF2-40B4-BE49-F238E27FC236}">
                <a16:creationId xmlns:a16="http://schemas.microsoft.com/office/drawing/2014/main" id="{695C4F9D-A62A-677E-3C54-36B92B183AAB}"/>
              </a:ext>
            </a:extLst>
          </p:cNvPr>
          <p:cNvPicPr>
            <a:picLocks noChangeAspect="1"/>
          </p:cNvPicPr>
          <p:nvPr/>
        </p:nvPicPr>
        <p:blipFill>
          <a:blip r:embed="rId6"/>
          <a:stretch>
            <a:fillRect/>
          </a:stretch>
        </p:blipFill>
        <p:spPr>
          <a:xfrm>
            <a:off x="10083101" y="4059309"/>
            <a:ext cx="1676550" cy="2227974"/>
          </a:xfrm>
          <a:prstGeom prst="rect">
            <a:avLst/>
          </a:prstGeom>
        </p:spPr>
      </p:pic>
      <p:sp>
        <p:nvSpPr>
          <p:cNvPr id="6" name="AutoShape 6">
            <a:extLst>
              <a:ext uri="{FF2B5EF4-FFF2-40B4-BE49-F238E27FC236}">
                <a16:creationId xmlns:a16="http://schemas.microsoft.com/office/drawing/2014/main" id="{E281E8E4-2B1F-59BE-4CD6-A996BB813F4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a:t>Outline</a:t>
            </a:r>
            <a:endParaRPr lang="sv-SE" dirty="0"/>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Planning</a:t>
            </a:r>
          </a:p>
          <a:p>
            <a:endParaRPr lang="sv-SE" dirty="0"/>
          </a:p>
        </p:txBody>
      </p:sp>
      <p:pic>
        <p:nvPicPr>
          <p:cNvPr id="6" name="Picture 5" descr="A group of people standing at podiums&#10;&#10;Description automatically generated">
            <a:extLst>
              <a:ext uri="{FF2B5EF4-FFF2-40B4-BE49-F238E27FC236}">
                <a16:creationId xmlns:a16="http://schemas.microsoft.com/office/drawing/2014/main" id="{FD3D478A-128C-F8D9-EC61-A28FACF6FC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3049" y="1952554"/>
            <a:ext cx="5441965" cy="4097480"/>
          </a:xfrm>
          <a:prstGeom prst="rect">
            <a:avLst/>
          </a:prstGeom>
        </p:spPr>
      </p:pic>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SA#105 took place 10-13 September 2024 and was hosted by Telstra in Melbourne, Victoria, Australia. </a:t>
            </a:r>
          </a:p>
          <a:p>
            <a:endParaRPr lang="en-GB" sz="2400" u="sng" dirty="0"/>
          </a:p>
          <a:p>
            <a:r>
              <a:rPr lang="en-GB" sz="2400" u="sng" dirty="0"/>
              <a:t>Inputs</a:t>
            </a:r>
          </a:p>
          <a:p>
            <a:pPr lvl="1"/>
            <a:r>
              <a:rPr lang="en-GB" sz="2000" dirty="0"/>
              <a:t>The SA#105 documents: </a:t>
            </a:r>
            <a:r>
              <a:rPr lang="en-US" sz="2000" dirty="0">
                <a:hlinkClick r:id="rId2"/>
              </a:rPr>
              <a:t>https://www.3gpp.org/ftp/tsg_sa/TSG_SA/TSGS_105_Melbourne_2024-09/Docs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SA#105 report: </a:t>
            </a:r>
            <a:r>
              <a:rPr lang="en-US" sz="2000" dirty="0">
                <a:hlinkClick r:id="rId3"/>
              </a:rPr>
              <a:t>https://www.3gpp.org/ftp/tsg_sa/TSG_SA/TSGS_105_Melbourne_2024-09/Report</a:t>
            </a:r>
            <a:r>
              <a:rPr lang="en-US" sz="2000" dirty="0"/>
              <a:t> </a:t>
            </a:r>
          </a:p>
          <a:p>
            <a:pPr lvl="1"/>
            <a:r>
              <a:rPr lang="en-GB" sz="2000" dirty="0"/>
              <a:t>SA4 report to SA: </a:t>
            </a:r>
            <a:r>
              <a:rPr lang="en-US" sz="2000" b="0" i="0" dirty="0">
                <a:solidFill>
                  <a:srgbClr val="000000"/>
                </a:solidFill>
                <a:effectLst/>
                <a:hlinkClick r:id="rId4"/>
              </a:rPr>
              <a:t>SP-241081</a:t>
            </a:r>
            <a:r>
              <a:rPr lang="en-US" sz="2000" b="0" i="0" dirty="0">
                <a:solidFill>
                  <a:srgbClr val="000000"/>
                </a:solidFill>
                <a:effectLst/>
              </a:rPr>
              <a:t> </a:t>
            </a:r>
          </a:p>
          <a:p>
            <a:pPr lvl="1"/>
            <a:r>
              <a:rPr lang="en-US" sz="2000" dirty="0"/>
              <a:t>RAN report to SA: </a:t>
            </a:r>
            <a:r>
              <a:rPr lang="en-US" sz="2000" dirty="0">
                <a:hlinkClick r:id="rId5"/>
              </a:rPr>
              <a:t>SP-241054</a:t>
            </a:r>
            <a:r>
              <a:rPr lang="en-US" sz="2000" dirty="0"/>
              <a:t> </a:t>
            </a:r>
          </a:p>
          <a:p>
            <a:pPr lvl="1"/>
            <a:r>
              <a:rPr lang="en-US" sz="2000" dirty="0"/>
              <a:t>CT report to SA: </a:t>
            </a:r>
            <a:r>
              <a:rPr lang="en-US" sz="2000" dirty="0">
                <a:hlinkClick r:id="rId6"/>
              </a:rPr>
              <a:t>SP-241055</a:t>
            </a:r>
            <a:r>
              <a:rPr lang="en-US" sz="2000" dirty="0"/>
              <a:t> </a:t>
            </a:r>
          </a:p>
          <a:p>
            <a:pPr lvl="1"/>
            <a:r>
              <a:rPr lang="en-US" sz="2000" dirty="0"/>
              <a:t>Workplan: </a:t>
            </a:r>
            <a:r>
              <a:rPr lang="en-US" sz="2000" dirty="0">
                <a:hlinkClick r:id="rId7"/>
              </a:rPr>
              <a:t>SP-241424</a:t>
            </a:r>
            <a:r>
              <a:rPr lang="en-US" sz="2000" dirty="0"/>
              <a:t> </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SA Welcome and Introduction</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720090" marR="0" indent="-720090" hangingPunct="0">
              <a:spcBef>
                <a:spcPts val="900"/>
              </a:spcBef>
              <a:spcAft>
                <a:spcPts val="900"/>
              </a:spcAft>
            </a:pPr>
            <a:r>
              <a:rPr lang="en-GB" sz="1600" b="1" dirty="0">
                <a:effectLst/>
                <a:latin typeface="Arial" panose="020B0604020202020204" pitchFamily="34" charset="0"/>
                <a:ea typeface="Arial" panose="020B0604020202020204" pitchFamily="34" charset="0"/>
              </a:rPr>
              <a:t>1.1	Welcome Speech</a:t>
            </a:r>
            <a:endParaRPr lang="en-US" sz="1600" b="1"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Mr. Frank Savaglio (Telstra Limited) welcomed delegates presented information about the arrangement for the meeting and local items of interest and paid respects to the Indigenous Elders of Australia.</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The adaptive voice codec technology demonstrations organised by SA WG4 were recommended to delegates. </a:t>
            </a:r>
            <a:r>
              <a:rPr lang="en-GB" sz="1600" dirty="0">
                <a:effectLst/>
                <a:latin typeface="Arial" panose="020B0604020202020204" pitchFamily="34" charset="0"/>
                <a:ea typeface="Arial" panose="020B0604020202020204" pitchFamily="34" charset="0"/>
              </a:rPr>
              <a:t>A social cocktail event was arranged on Wednesday 11 September at the 'Pub'.</a:t>
            </a:r>
            <a:endParaRPr lang="en-US" sz="1600" dirty="0">
              <a:effectLst/>
              <a:latin typeface="Arial" panose="020B0604020202020204" pitchFamily="34" charset="0"/>
              <a:ea typeface="Arial" panose="020B0604020202020204" pitchFamily="34" charset="0"/>
            </a:endParaRPr>
          </a:p>
          <a:p>
            <a:pPr marL="720090" marR="0" indent="-720090" hangingPunct="0">
              <a:spcBef>
                <a:spcPts val="900"/>
              </a:spcBef>
              <a:spcAft>
                <a:spcPts val="900"/>
              </a:spcAft>
            </a:pPr>
            <a:r>
              <a:rPr lang="en-GB" sz="1600" b="1" dirty="0">
                <a:effectLst/>
                <a:latin typeface="Arial" panose="020B0604020202020204" pitchFamily="34" charset="0"/>
                <a:ea typeface="Arial" panose="020B0604020202020204" pitchFamily="34" charset="0"/>
              </a:rPr>
              <a:t>1.2	Introduction</a:t>
            </a:r>
            <a:endParaRPr lang="en-US" sz="1600" b="1"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The TSG SA Chair, Puneet Jain (Intel), opened this 105th TSG SA Plenary meeting and welcomed delegates to Melbourne, Australia. The Vice Chairs were Mona Mustapha (Apple France), Mark Young (T-Mobile USA) and Satoshi Nagata (NTT DOCOMO Inc.). The Secretary was Maurice Pope (ETSI MCC).</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 </a:t>
            </a:r>
            <a:r>
              <a:rPr lang="en-GB" sz="1600" b="1" dirty="0">
                <a:effectLst/>
                <a:latin typeface="Arial" panose="020B0604020202020204" pitchFamily="34" charset="0"/>
                <a:ea typeface="Arial" panose="020B0604020202020204" pitchFamily="34" charset="0"/>
              </a:rPr>
              <a:t>Krister Sällberg (Ericsson) reported the sad news that Peter Hedman had passed away suddenly recently. He will be remembered for his excellent work in 3GPP and exceptional talents. He will be missed by colleagues and friends. Deepest sympathy to his family and friends. A minute of silence was held in remembrance of Peter.</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fr-FR" sz="12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Outcome of SA4 submissions (reports)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600" dirty="0">
                <a:solidFill>
                  <a:srgbClr val="0000FF"/>
                </a:solidFill>
                <a:effectLst/>
                <a:latin typeface="Arial" panose="020B0604020202020204" pitchFamily="34" charset="0"/>
                <a:ea typeface="MS Mincho" panose="02020609040205080304" pitchFamily="49" charset="-128"/>
              </a:rPr>
              <a:t>SP-241081</a:t>
            </a:r>
            <a:r>
              <a:rPr lang="en-GB" sz="1600" dirty="0">
                <a:effectLst/>
                <a:latin typeface="Arial" panose="020B0604020202020204" pitchFamily="34" charset="0"/>
                <a:ea typeface="MS Mincho" panose="02020609040205080304" pitchFamily="49" charset="-128"/>
              </a:rPr>
              <a:t> (REPORT) SA WG4 Chair Status Report to TSG SA#105 (Source: SA WG4 Chair)</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Presentation</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r>
              <a:rPr lang="en-GB" sz="1600" dirty="0">
                <a:effectLst/>
                <a:latin typeface="Arial" panose="020B0604020202020204" pitchFamily="34" charset="0"/>
                <a:ea typeface="MS Mincho" panose="02020609040205080304" pitchFamily="49" charset="-128"/>
              </a:rPr>
              <a:t> </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SA WG4 Chair Status Report to TSG SA#105.</a:t>
            </a:r>
            <a:endParaRPr lang="en-US" sz="16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Plenary Discussion:</a:t>
            </a:r>
            <a:endParaRPr lang="en-US" sz="1600" dirty="0">
              <a:effectLst/>
              <a:latin typeface="Arial" panose="020B0604020202020204" pitchFamily="34" charset="0"/>
              <a:ea typeface="Arial" panose="020B0604020202020204" pitchFamily="34" charset="0"/>
            </a:endParaRPr>
          </a:p>
          <a:p>
            <a:pPr marL="720090" marR="0" indent="-720090" hangingPunct="0">
              <a:spcBef>
                <a:spcPts val="0"/>
              </a:spcBef>
              <a:spcAft>
                <a:spcPts val="900"/>
              </a:spcAft>
            </a:pPr>
            <a:r>
              <a:rPr lang="en-GB" sz="1600" dirty="0">
                <a:effectLst/>
                <a:latin typeface="Arial" panose="020B0604020202020204" pitchFamily="34" charset="0"/>
                <a:ea typeface="Arial" panose="020B0604020202020204" pitchFamily="34" charset="0"/>
              </a:rPr>
              <a:t>Slide 7:	</a:t>
            </a:r>
            <a:r>
              <a:rPr lang="en-GB" sz="1600" b="1" dirty="0">
                <a:effectLst/>
                <a:latin typeface="Arial" panose="020B0604020202020204" pitchFamily="34" charset="0"/>
                <a:ea typeface="Arial" panose="020B0604020202020204" pitchFamily="34" charset="0"/>
              </a:rPr>
              <a:t>AT&amp;T commented that some of the SA WG4 meetings are not co-located with other SA WG meetings which raises concerns on sending delegates to multiple WG meetings and requested that SA WG4 do not arrange non co-located meetings.</a:t>
            </a:r>
            <a:r>
              <a:rPr lang="en-GB" sz="1600" dirty="0">
                <a:effectLst/>
                <a:latin typeface="Arial" panose="020B0604020202020204" pitchFamily="34" charset="0"/>
                <a:ea typeface="Arial" panose="020B0604020202020204" pitchFamily="34" charset="0"/>
              </a:rPr>
              <a:t> Deutsche Telekom commented on behalf of meeting Hosts that insisting on co-located and 'mega' meetings puts a heavy burden on the hosts and adding an extra room after the planning has been done also adds a burden. It was clarified that this is related to co-located SA WG meetings, where SA WG4 is the only WG not present. The SA WG4 Chair commented that SA4#131 is already confirmed, has been included in the calendar since July and has been reviewed and accepted in the MHPG meetings. </a:t>
            </a:r>
            <a:r>
              <a:rPr lang="en-GB" sz="1600" b="1" dirty="0">
                <a:effectLst/>
                <a:latin typeface="Arial" panose="020B0604020202020204" pitchFamily="34" charset="0"/>
                <a:ea typeface="Arial" panose="020B0604020202020204" pitchFamily="34" charset="0"/>
              </a:rPr>
              <a:t>AT&amp;T requested only that SA WG4 stop the practice of arranging independent meetings when there are co-located options available.</a:t>
            </a:r>
            <a:endParaRPr lang="en-US" sz="1600" dirty="0">
              <a:effectLst/>
              <a:latin typeface="Arial" panose="020B0604020202020204" pitchFamily="34" charset="0"/>
              <a:ea typeface="Arial" panose="020B0604020202020204" pitchFamily="34" charset="0"/>
            </a:endParaRPr>
          </a:p>
          <a:p>
            <a:pPr marL="720090" marR="0" indent="-720090" hangingPunct="0">
              <a:spcBef>
                <a:spcPts val="0"/>
              </a:spcBef>
              <a:spcAft>
                <a:spcPts val="900"/>
              </a:spcAft>
            </a:pPr>
            <a:r>
              <a:rPr lang="en-GB" sz="1600" dirty="0">
                <a:effectLst/>
                <a:latin typeface="Arial" panose="020B0604020202020204" pitchFamily="34" charset="0"/>
                <a:ea typeface="Arial" panose="020B0604020202020204" pitchFamily="34" charset="0"/>
              </a:rPr>
              <a:t>The SA WG4 Chair was thanked for this report, which was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p>
          <a:p>
            <a:pPr marL="0">
              <a:spcBef>
                <a:spcPts val="0"/>
              </a:spcBef>
              <a:spcAft>
                <a:spcPts val="900"/>
              </a:spcAft>
            </a:pPr>
            <a:r>
              <a:rPr lang="en-GB" sz="1600" b="1" dirty="0">
                <a:effectLst/>
                <a:latin typeface="Arial" panose="020B0604020202020204" pitchFamily="34" charset="0"/>
                <a:ea typeface="Arial" panose="020B0604020202020204" pitchFamily="34" charset="0"/>
              </a:rPr>
              <a:t>All SA4 SWG reports were noted</a:t>
            </a:r>
          </a:p>
          <a:p>
            <a:pPr marL="0" marR="0" hangingPunct="0">
              <a:spcBef>
                <a:spcPts val="0"/>
              </a:spcBef>
              <a:spcAft>
                <a:spcPts val="900"/>
              </a:spcAft>
            </a:pPr>
            <a:endParaRPr lang="fr-FR" sz="14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09087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Working agreement #65 - 0</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b="1" dirty="0">
                <a:effectLst/>
                <a:latin typeface="Arial" panose="020B0604020202020204" pitchFamily="34" charset="0"/>
                <a:ea typeface="Arial" panose="020B0604020202020204" pitchFamily="34" charset="0"/>
              </a:rPr>
              <a:t>Reminder of SA4#130 Working Agreement</a:t>
            </a:r>
          </a:p>
          <a:p>
            <a:pPr marL="0" marR="0" hangingPunct="0">
              <a:spcBef>
                <a:spcPts val="0"/>
              </a:spcBef>
              <a:spcAft>
                <a:spcPts val="900"/>
              </a:spcAft>
            </a:pPr>
            <a:r>
              <a:rPr lang="en-US" sz="1800" i="1" dirty="0">
                <a:effectLst/>
                <a:latin typeface="Arial" panose="020B0604020202020204" pitchFamily="34" charset="0"/>
                <a:ea typeface="Calibri" panose="020F0502020204030204" pitchFamily="34" charset="0"/>
              </a:rPr>
              <a:t>The SA WG4 Chair declared that based on the discussion of </a:t>
            </a:r>
            <a:r>
              <a:rPr lang="en-US" sz="1800" i="1" dirty="0" err="1">
                <a:effectLst/>
                <a:latin typeface="Arial" panose="020B0604020202020204" pitchFamily="34" charset="0"/>
                <a:ea typeface="Calibri" panose="020F0502020204030204" pitchFamily="34" charset="0"/>
              </a:rPr>
              <a:t>Tdoc</a:t>
            </a:r>
            <a:r>
              <a:rPr lang="en-US" sz="1800" i="1" dirty="0">
                <a:effectLst/>
                <a:latin typeface="Arial" panose="020B0604020202020204" pitchFamily="34" charset="0"/>
                <a:ea typeface="Calibri" panose="020F0502020204030204" pitchFamily="34" charset="0"/>
              </a:rPr>
              <a:t> S4-241568 on SA assigned action with regards to SWG, “SA4 have assessed that their current SWG should continue in their current form. Compliance with Working procedures requires that </a:t>
            </a:r>
            <a:r>
              <a:rPr lang="en-US" sz="1800" i="1" dirty="0" err="1">
                <a:effectLst/>
                <a:latin typeface="Arial" panose="020B0604020202020204" pitchFamily="34" charset="0"/>
                <a:ea typeface="Calibri" panose="020F0502020204030204" pitchFamily="34" charset="0"/>
              </a:rPr>
              <a:t>ToRs</a:t>
            </a:r>
            <a:r>
              <a:rPr lang="en-US" sz="1800" i="1" dirty="0">
                <a:effectLst/>
                <a:latin typeface="Arial" panose="020B0604020202020204" pitchFamily="34" charset="0"/>
                <a:ea typeface="Calibri" panose="020F0502020204030204" pitchFamily="34" charset="0"/>
              </a:rPr>
              <a:t> submitted at SA#104 be re-submitted to SA#105 for approval. Also the Audio SWG structure will be such that current “co-chairs” will become respectively Chair and Vice-Chair.” is a Working Agreement.</a:t>
            </a:r>
          </a:p>
          <a:p>
            <a:pPr marL="0" marR="0" hangingPunct="0">
              <a:spcBef>
                <a:spcPts val="0"/>
              </a:spcBef>
              <a:spcAft>
                <a:spcPts val="900"/>
              </a:spcAft>
            </a:pPr>
            <a:endParaRPr lang="en-US" sz="1800" dirty="0">
              <a:latin typeface="Arial" panose="020B0604020202020204" pitchFamily="34" charset="0"/>
              <a:ea typeface="Calibri" panose="020F0502020204030204" pitchFamily="34" charset="0"/>
            </a:endParaRPr>
          </a:p>
          <a:p>
            <a:pPr marL="0" marR="0" hangingPunct="0">
              <a:spcBef>
                <a:spcPts val="0"/>
              </a:spcBef>
              <a:spcAft>
                <a:spcPts val="900"/>
              </a:spcAft>
            </a:pPr>
            <a:r>
              <a:rPr lang="en-US" sz="1800" dirty="0">
                <a:effectLst/>
                <a:latin typeface="Arial" panose="020B0604020202020204" pitchFamily="34" charset="0"/>
                <a:ea typeface="Arial" panose="020B0604020202020204" pitchFamily="34" charset="0"/>
              </a:rPr>
              <a:t>Working Agreement webpage:  </a:t>
            </a:r>
            <a:r>
              <a:rPr lang="en-US" sz="1800" dirty="0">
                <a:effectLst/>
                <a:latin typeface="Arial" panose="020B0604020202020204" pitchFamily="34" charset="0"/>
                <a:ea typeface="Arial" panose="020B0604020202020204" pitchFamily="34" charset="0"/>
                <a:hlinkClick r:id="rId2"/>
              </a:rPr>
              <a:t>https://www.3gpp.org/delegates-corner/3gpp-working-procedures/tsg-working-agreements</a:t>
            </a:r>
            <a:r>
              <a:rPr lang="en-US" sz="1800" dirty="0">
                <a:effectLst/>
                <a:latin typeface="Arial" panose="020B0604020202020204" pitchFamily="34" charset="0"/>
                <a:ea typeface="Arial" panose="020B0604020202020204" pitchFamily="34" charset="0"/>
              </a:rPr>
              <a:t> </a:t>
            </a:r>
          </a:p>
          <a:p>
            <a:pPr marL="0" marR="0">
              <a:spcBef>
                <a:spcPts val="0"/>
              </a:spcBef>
              <a:spcAft>
                <a:spcPts val="600"/>
              </a:spcAft>
              <a:tabLst>
                <a:tab pos="360045" algn="l"/>
                <a:tab pos="540385" algn="l"/>
                <a:tab pos="720090" algn="l"/>
                <a:tab pos="900430" algn="l"/>
                <a:tab pos="1080135" algn="l"/>
              </a:tabLst>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1169403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Working agreement #65 - 1</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600" b="1" dirty="0">
                <a:effectLst/>
                <a:latin typeface="Arial" panose="020B0604020202020204" pitchFamily="34" charset="0"/>
                <a:ea typeface="Arial" panose="020B0604020202020204" pitchFamily="34" charset="0"/>
              </a:rPr>
              <a:t> </a:t>
            </a:r>
            <a:r>
              <a:rPr lang="en-GB" sz="1800" dirty="0">
                <a:solidFill>
                  <a:srgbClr val="0000FF"/>
                </a:solidFill>
                <a:effectLst/>
                <a:latin typeface="Arial" panose="020B0604020202020204" pitchFamily="34" charset="0"/>
                <a:ea typeface="MS Mincho" panose="02020609040205080304" pitchFamily="49" charset="-128"/>
              </a:rPr>
              <a:t>SP-241310</a:t>
            </a:r>
            <a:r>
              <a:rPr lang="en-GB" sz="1800" dirty="0">
                <a:effectLst/>
                <a:latin typeface="Arial" panose="020B0604020202020204" pitchFamily="34" charset="0"/>
                <a:ea typeface="MS Mincho" panose="02020609040205080304" pitchFamily="49" charset="-128"/>
              </a:rPr>
              <a:t> (DISCUSSION) On </a:t>
            </a:r>
            <a:r>
              <a:rPr lang="en-GB" sz="1800" dirty="0" err="1">
                <a:effectLst/>
                <a:latin typeface="Arial" panose="020B0604020202020204" pitchFamily="34" charset="0"/>
                <a:ea typeface="MS Mincho" panose="02020609040205080304" pitchFamily="49" charset="-128"/>
              </a:rPr>
              <a:t>subworking</a:t>
            </a:r>
            <a:r>
              <a:rPr lang="en-GB" sz="1800" dirty="0">
                <a:effectLst/>
                <a:latin typeface="Arial" panose="020B0604020202020204" pitchFamily="34" charset="0"/>
                <a:ea typeface="MS Mincho" panose="02020609040205080304" pitchFamily="49" charset="-128"/>
              </a:rPr>
              <a:t> groups (Source: Vodafone GmbH)</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Action</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A challenge to WA#65 has been submitted. This paper elaborates the basis of such challenge and for discussion and action by the TSG SA.</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Vodafone commented that although they did not agree that a procedural issue should have resulted in a working agreement, one had been set so they were obliged to submit a challenge and they considered that some of the statements made in the discussions were misleading and incorrect. Many of the tasks can also be handled by current leaders and does not necessitate the Rapporteur to handle the sessions. The statement from the SA WG4 Chair that the cost of going to parallel sessions would mean that existing convenors would lose their positions, but this is not the case. Vodafone also stated that there can be costs of different SWG holding meetings in different regions which have a cost to the delegates' companies and the size of the WG delegations should also be considered when looking at the overhead of having leaders for multiple SWGs. Vodafone considered this a matter for PCG to decide, rather than TSG or WG.</a:t>
            </a:r>
            <a:endParaRPr lang="en-US" sz="18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2320296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Working agreement #65 - 2</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The TSG SA Chair commented that the conditions for SWG are:</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	Having a Terms of Reference.</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	Reading IPR and Antitrust notices at meetings.</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	Visibility of the work via reporting and records of the attendance at the SWG meetings.</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It is expected that the terms of SWG Chairs will be handled by the parent WG if there is an issue with the working of the SWG.</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A SA WG4 SWG chair commented that the current working methods for SA WG4 is very efficient for the number of delegates that handle the work and they see no reason to change this.</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The PCG WP Group convenor commented that it would be better to organise the WG in the best way and not ask the PCG to mandate working procedures on this.</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Huawei commented that the internal structure and working methods in 3GPP WGs has been working well for more than 25 years and SA WG4 should be left to determine the structure for their work.</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The SA WG4 Chair reported that they already conform to the new requirements for SWGs and have already discussed whether there should be a periodic review to check the working of the SWGs. The TSG SA Chair replied that their is no requirement for this, but it would be a good idea to review such matters every few years.</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endParaRPr lang="en-US" sz="16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09794642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Working agreement #65 - 3</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AT&amp;T asked whether the SWGs have approval power when they meet independently from the WG. The SA WG4 Chair replied that when SWGs have CCs between WG meetings they are allocated TD numbers and may be given WG approval power in exceptional cases where they need to work after the main WG and before TSG for urgent matters.</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Nokia had no issues with the structure of SA WG4 and suggested giving guidance to review the structure and leadership on a regular basis and to help to avoid needing SWG to be given WG approval powers without WG overview.</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Vodafone commented that SA WG4 could keep their working methods by only making a cosmetic change to the naming of their 'SWG' e.g. to 'Areas' and avoid the overhead of the SWG processes.</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The TSG SA Chair commented that their are discussions on 'balance' of leadership in the PCG WP Group which may impact the WGs and potentially SWG. Huawei commented that this had been shortly considered by the PCH WP Group and no changes made and future WP changes should not be considered for this decision.</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dirty="0">
                <a:effectLst/>
                <a:latin typeface="Arial" panose="020B0604020202020204" pitchFamily="34" charset="0"/>
                <a:ea typeface="Arial" panose="020B0604020202020204" pitchFamily="34" charset="0"/>
              </a:rPr>
              <a:t>A way forward proposal was drafted in </a:t>
            </a:r>
            <a:r>
              <a:rPr lang="en-GB" sz="1600" dirty="0">
                <a:solidFill>
                  <a:srgbClr val="0000FF"/>
                </a:solidFill>
                <a:effectLst/>
                <a:latin typeface="Arial" panose="020B0604020202020204" pitchFamily="34" charset="0"/>
                <a:ea typeface="Arial" panose="020B0604020202020204" pitchFamily="34" charset="0"/>
              </a:rPr>
              <a:t>SP-241361</a:t>
            </a:r>
            <a:r>
              <a:rPr lang="en-GB" sz="1600" dirty="0">
                <a:effectLst/>
                <a:latin typeface="Arial" panose="020B0604020202020204" pitchFamily="34" charset="0"/>
                <a:ea typeface="Arial" panose="020B0604020202020204" pitchFamily="34" charset="0"/>
              </a:rPr>
              <a:t>. This was then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endParaRPr lang="en-US" sz="16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21798433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2.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2558</Words>
  <Application>Microsoft Office PowerPoint</Application>
  <PresentationFormat>Widescreen</PresentationFormat>
  <Paragraphs>326</Paragraphs>
  <Slides>19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MS Mincho</vt:lpstr>
      <vt:lpstr>华文细黑</vt:lpstr>
      <vt:lpstr>Arial</vt:lpstr>
      <vt:lpstr>Calibri</vt:lpstr>
      <vt:lpstr>Calibri Light</vt:lpstr>
      <vt:lpstr>Montserrat</vt:lpstr>
      <vt:lpstr>Times New Roman</vt:lpstr>
      <vt:lpstr>Office Theme</vt:lpstr>
      <vt:lpstr>Brief report from SA#105 on SA4 topics</vt:lpstr>
      <vt:lpstr>Outline</vt:lpstr>
      <vt:lpstr>General information</vt:lpstr>
      <vt:lpstr>SA Welcome and Introduction</vt:lpstr>
      <vt:lpstr>Outcome of SA4 submissions (reports)</vt:lpstr>
      <vt:lpstr>Working agreement #65 - 0</vt:lpstr>
      <vt:lpstr>Working agreement #65 - 1</vt:lpstr>
      <vt:lpstr>Working agreement #65 - 2</vt:lpstr>
      <vt:lpstr>Working agreement #65 - 3</vt:lpstr>
      <vt:lpstr>Working agreement #65 - 4</vt:lpstr>
      <vt:lpstr>Outcome of SA4 submissions – (ToRs)</vt:lpstr>
      <vt:lpstr>Outcome of SA4 submissions – New SIDs - </vt:lpstr>
      <vt:lpstr>Outcome of SA4 submissions – New WIDs - </vt:lpstr>
      <vt:lpstr>Outcome of SA4 submissions – Revised SIDs - </vt:lpstr>
      <vt:lpstr>Outcome of SA4 submissions – CRs, TS/TRs - </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2024-11-12T17:19:20Z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