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5305" r:id="rId4"/>
  </p:sldMasterIdLst>
  <p:notesMasterIdLst>
    <p:notesMasterId r:id="rId30"/>
  </p:notesMasterIdLst>
  <p:handoutMasterIdLst>
    <p:handoutMasterId r:id="rId31"/>
  </p:handoutMasterIdLst>
  <p:sldIdLst>
    <p:sldId id="445" r:id="rId5"/>
    <p:sldId id="446" r:id="rId6"/>
    <p:sldId id="447" r:id="rId7"/>
    <p:sldId id="459" r:id="rId8"/>
    <p:sldId id="478" r:id="rId9"/>
    <p:sldId id="1150" r:id="rId10"/>
    <p:sldId id="1151" r:id="rId11"/>
    <p:sldId id="1152" r:id="rId12"/>
    <p:sldId id="1153" r:id="rId13"/>
    <p:sldId id="1154" r:id="rId14"/>
    <p:sldId id="1157" r:id="rId15"/>
    <p:sldId id="1155" r:id="rId16"/>
    <p:sldId id="1156" r:id="rId17"/>
    <p:sldId id="469" r:id="rId18"/>
    <p:sldId id="1146" r:id="rId19"/>
    <p:sldId id="1140" r:id="rId20"/>
    <p:sldId id="1158" r:id="rId21"/>
    <p:sldId id="1159" r:id="rId22"/>
    <p:sldId id="1160" r:id="rId23"/>
    <p:sldId id="1149" r:id="rId24"/>
    <p:sldId id="1161" r:id="rId25"/>
    <p:sldId id="1144" r:id="rId26"/>
    <p:sldId id="1162" r:id="rId27"/>
    <p:sldId id="1163" r:id="rId28"/>
    <p:sldId id="439" r:id="rId2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9pPr>
  </p:defaultTextStyle>
  <p:extLst>
    <p:ext uri="{521415D9-36F7-43E2-AB2F-B90AF26B5E84}">
      <p14:sectionLst xmlns:p14="http://schemas.microsoft.com/office/powerpoint/2010/main">
        <p14:section name="Default Section" id="{BECCE8F7-B084-4B23-8CD3-49B7D87A467D}">
          <p14:sldIdLst>
            <p14:sldId id="445"/>
            <p14:sldId id="446"/>
            <p14:sldId id="447"/>
            <p14:sldId id="459"/>
            <p14:sldId id="478"/>
            <p14:sldId id="1150"/>
            <p14:sldId id="1151"/>
            <p14:sldId id="1152"/>
            <p14:sldId id="1153"/>
            <p14:sldId id="1154"/>
            <p14:sldId id="1157"/>
            <p14:sldId id="1155"/>
            <p14:sldId id="1156"/>
            <p14:sldId id="469"/>
            <p14:sldId id="1146"/>
            <p14:sldId id="1140"/>
            <p14:sldId id="1158"/>
            <p14:sldId id="1159"/>
            <p14:sldId id="1160"/>
            <p14:sldId id="1149"/>
            <p14:sldId id="1161"/>
            <p14:sldId id="1144"/>
            <p14:sldId id="1162"/>
            <p14:sldId id="1163"/>
            <p14:sldId id="439"/>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2A6EA8"/>
    <a:srgbClr val="FFFFFF"/>
    <a:srgbClr val="FF6600"/>
    <a:srgbClr val="1A4669"/>
    <a:srgbClr val="C6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0803" autoAdjust="0"/>
    <p:restoredTop sz="95889" autoAdjust="0"/>
  </p:normalViewPr>
  <p:slideViewPr>
    <p:cSldViewPr snapToGrid="0" showGuides="1">
      <p:cViewPr varScale="1">
        <p:scale>
          <a:sx n="89" d="100"/>
          <a:sy n="89" d="100"/>
        </p:scale>
        <p:origin x="108" y="1692"/>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snapToGrid="0" showGuides="1">
      <p:cViewPr>
        <p:scale>
          <a:sx n="150" d="100"/>
          <a:sy n="150" d="100"/>
        </p:scale>
        <p:origin x="1116" y="-260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9F0E574-D5E5-42E5-8871-9EA236ED0418}"/>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19" name="Rectangle 3">
            <a:extLst>
              <a:ext uri="{FF2B5EF4-FFF2-40B4-BE49-F238E27FC236}">
                <a16:creationId xmlns:a16="http://schemas.microsoft.com/office/drawing/2014/main" id="{5BA0AB36-4B70-4581-BE64-63AA70ACA8A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9220" name="Rectangle 4">
            <a:extLst>
              <a:ext uri="{FF2B5EF4-FFF2-40B4-BE49-F238E27FC236}">
                <a16:creationId xmlns:a16="http://schemas.microsoft.com/office/drawing/2014/main" id="{C4BFCF03-F91D-4C08-ACB2-C156330128F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21" name="Rectangle 5">
            <a:extLst>
              <a:ext uri="{FF2B5EF4-FFF2-40B4-BE49-F238E27FC236}">
                <a16:creationId xmlns:a16="http://schemas.microsoft.com/office/drawing/2014/main" id="{48A7CB7F-FA31-4DCA-BE50-73124A97FE75}"/>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B6A01AD0-D987-43EA-88A8-B332DDC59B48}"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9CA8F975-62B6-4D29-9497-C4239419F27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099" name="Rectangle 3">
            <a:extLst>
              <a:ext uri="{FF2B5EF4-FFF2-40B4-BE49-F238E27FC236}">
                <a16:creationId xmlns:a16="http://schemas.microsoft.com/office/drawing/2014/main" id="{1B832733-B917-4D36-86B7-13FA4D8615BC}"/>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3076" name="Rectangle 4">
            <a:extLst>
              <a:ext uri="{FF2B5EF4-FFF2-40B4-BE49-F238E27FC236}">
                <a16:creationId xmlns:a16="http://schemas.microsoft.com/office/drawing/2014/main" id="{4D257E03-96B2-4237-BC9C-8088699C005E}"/>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86AEB4D8-0183-4E88-B123-2AB507B78DF0}"/>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9653EBD-7A18-4705-9F8A-47B527E653FD}"/>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103" name="Rectangle 7">
            <a:extLst>
              <a:ext uri="{FF2B5EF4-FFF2-40B4-BE49-F238E27FC236}">
                <a16:creationId xmlns:a16="http://schemas.microsoft.com/office/drawing/2014/main" id="{C14ED718-A1F5-4F84-B0CC-84281BA312C1}"/>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52CB175A-CCF7-4340-A462-55EAE47CFBD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5828114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a:extLst>
              <a:ext uri="{FF2B5EF4-FFF2-40B4-BE49-F238E27FC236}">
                <a16:creationId xmlns:a16="http://schemas.microsoft.com/office/drawing/2014/main" id="{02BE95C3-7B72-4413-839B-5A1FCCD4B7D4}"/>
              </a:ext>
            </a:extLst>
          </p:cNvPr>
          <p:cNvSpPr>
            <a:spLocks noGrp="1"/>
          </p:cNvSpPr>
          <p:nvPr>
            <p:ph idx="10"/>
          </p:nvPr>
        </p:nvSpPr>
        <p:spPr>
          <a:xfrm>
            <a:off x="6228862"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76333963"/>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DD754-77B0-4F47-A8DB-815F037AB952}"/>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71DB7C28-51FC-4B42-8455-E61B60DB5B8A}"/>
              </a:ext>
            </a:extLst>
          </p:cNvPr>
          <p:cNvSpPr>
            <a:spLocks noGrp="1"/>
          </p:cNvSpPr>
          <p:nvPr>
            <p:ph idx="1"/>
          </p:nvPr>
        </p:nvSpPr>
        <p:spPr>
          <a:xfrm>
            <a:off x="838199" y="1825625"/>
            <a:ext cx="1051559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3301386"/>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E54B6-A402-48CE-AC60-170C706231FB}"/>
              </a:ext>
            </a:extLst>
          </p:cNvPr>
          <p:cNvSpPr>
            <a:spLocks noGrp="1"/>
          </p:cNvSpPr>
          <p:nvPr>
            <p:ph type="title"/>
          </p:nvPr>
        </p:nvSpPr>
        <p:spPr/>
        <p:txBody>
          <a:bodyPr/>
          <a:lstStyle/>
          <a:p>
            <a:r>
              <a:rPr lang="en-US"/>
              <a:t>Click to edit Master title style</a:t>
            </a:r>
            <a:endParaRPr lang="sv-SE"/>
          </a:p>
        </p:txBody>
      </p:sp>
    </p:spTree>
    <p:extLst>
      <p:ext uri="{BB962C8B-B14F-4D97-AF65-F5344CB8AC3E}">
        <p14:creationId xmlns:p14="http://schemas.microsoft.com/office/powerpoint/2010/main" val="1163857712"/>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674626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a:extLst>
              <a:ext uri="{FF2B5EF4-FFF2-40B4-BE49-F238E27FC236}">
                <a16:creationId xmlns:a16="http://schemas.microsoft.com/office/drawing/2014/main" id="{D3013B12-28F4-4BED-AC0E-02168ADCBE8F}"/>
              </a:ext>
            </a:extLst>
          </p:cNvPr>
          <p:cNvSpPr>
            <a:spLocks noGrp="1"/>
          </p:cNvSpPr>
          <p:nvPr>
            <p:ph type="ftr" sz="quarter" idx="10"/>
          </p:nvPr>
        </p:nvSpPr>
        <p:spPr>
          <a:xfrm>
            <a:off x="4038600" y="5843588"/>
            <a:ext cx="4114800" cy="365125"/>
          </a:xfrm>
          <a:prstGeom prst="rect">
            <a:avLst/>
          </a:prstGeom>
        </p:spPr>
        <p:txBody>
          <a:bodyPr/>
          <a:lstStyle>
            <a:lvl1pPr>
              <a:defRPr>
                <a:ea typeface="华文细黑"/>
                <a:cs typeface="华文细黑"/>
              </a:defRPr>
            </a:lvl1pPr>
          </a:lstStyle>
          <a:p>
            <a:pPr>
              <a:defRPr/>
            </a:pPr>
            <a:endParaRPr lang="en-US"/>
          </a:p>
        </p:txBody>
      </p:sp>
      <p:sp>
        <p:nvSpPr>
          <p:cNvPr id="5" name="Slide Number Placeholder 5">
            <a:extLst>
              <a:ext uri="{FF2B5EF4-FFF2-40B4-BE49-F238E27FC236}">
                <a16:creationId xmlns:a16="http://schemas.microsoft.com/office/drawing/2014/main" id="{61D017C7-4781-495A-90E1-A20058A88468}"/>
              </a:ext>
            </a:extLst>
          </p:cNvPr>
          <p:cNvSpPr>
            <a:spLocks noGrp="1"/>
          </p:cNvSpPr>
          <p:nvPr>
            <p:ph type="sldNum" sz="quarter" idx="11"/>
          </p:nvPr>
        </p:nvSpPr>
        <p:spPr>
          <a:xfrm>
            <a:off x="8610600" y="6356350"/>
            <a:ext cx="1876425" cy="365125"/>
          </a:xfrm>
          <a:prstGeom prst="rect">
            <a:avLst/>
          </a:prstGeom>
        </p:spPr>
        <p:txBody>
          <a:bodyPr/>
          <a:lstStyle>
            <a:lvl1pPr>
              <a:defRPr>
                <a:ea typeface="华文细黑"/>
                <a:cs typeface="华文细黑"/>
              </a:defRPr>
            </a:lvl1pPr>
          </a:lstStyle>
          <a:p>
            <a:pPr>
              <a:defRPr/>
            </a:pPr>
            <a:fld id="{9AC4A928-9492-4498-B7EA-FFCB3E5C8321}" type="slidenum">
              <a:rPr lang="en-GB" altLang="en-US"/>
              <a:pPr>
                <a:defRPr/>
              </a:pPr>
              <a:t>‹#›</a:t>
            </a:fld>
            <a:endParaRPr lang="en-GB" altLang="en-US" dirty="0"/>
          </a:p>
        </p:txBody>
      </p:sp>
    </p:spTree>
    <p:extLst>
      <p:ext uri="{BB962C8B-B14F-4D97-AF65-F5344CB8AC3E}">
        <p14:creationId xmlns:p14="http://schemas.microsoft.com/office/powerpoint/2010/main" val="190948316"/>
      </p:ext>
    </p:extLst>
  </p:cSld>
  <p:clrMapOvr>
    <a:masterClrMapping/>
  </p:clrMapOvr>
  <p:hf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66394441"/>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1622A28D-91FF-424D-9A85-3D92302E7DB9}"/>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B6DBCF18-D575-4F93-8162-3ADADE4C87EF}"/>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92EE7BBB-86C4-46F9-ABAA-9947F1588190}"/>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0DEAEC1E-84A2-48EF-A1E5-55F2235ABA0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7FC3C839-C9C2-4CE6-8345-973B003AC037}"/>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ea typeface="华文细黑"/>
              </a:rPr>
              <a:t>© 3GPP 2024</a:t>
            </a:r>
          </a:p>
        </p:txBody>
      </p:sp>
      <p:pic>
        <p:nvPicPr>
          <p:cNvPr id="1031" name="Picture 1">
            <a:extLst>
              <a:ext uri="{FF2B5EF4-FFF2-40B4-BE49-F238E27FC236}">
                <a16:creationId xmlns:a16="http://schemas.microsoft.com/office/drawing/2014/main" id="{C60B5DA1-387A-4F0C-9B12-B9F05790505D}"/>
              </a:ext>
            </a:extLst>
          </p:cNvPr>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320A1963-80C5-45FD-8F33-240A40EFEBA6}"/>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3D531E3E-2C22-4EFA-8A5B-5D71AA69E0A5}" type="slidenum">
              <a:rPr lang="en-GB" altLang="en-US" sz="1400" smtClean="0">
                <a:latin typeface="Calibri" panose="020F0502020204030204" pitchFamily="34" charset="0"/>
                <a:ea typeface="华文细黑"/>
              </a:rPr>
              <a:pPr>
                <a:defRPr/>
              </a:pPr>
              <a:t>‹#›</a:t>
            </a:fld>
            <a:endParaRPr lang="en-GB" altLang="en-US" sz="1400">
              <a:latin typeface="Calibri" panose="020F0502020204030204" pitchFamily="34" charset="0"/>
              <a:ea typeface="华文细黑"/>
            </a:endParaRPr>
          </a:p>
        </p:txBody>
      </p:sp>
      <p:sp>
        <p:nvSpPr>
          <p:cNvPr id="13" name="Rectangle 12">
            <a:extLst>
              <a:ext uri="{FF2B5EF4-FFF2-40B4-BE49-F238E27FC236}">
                <a16:creationId xmlns:a16="http://schemas.microsoft.com/office/drawing/2014/main" id="{5A31594D-628B-4CF5-89E2-2A31F528B6F2}"/>
              </a:ext>
            </a:extLst>
          </p:cNvPr>
          <p:cNvSpPr>
            <a:spLocks noChangeArrowheads="1"/>
          </p:cNvSpPr>
          <p:nvPr userDrawn="1"/>
        </p:nvSpPr>
        <p:spPr bwMode="auto">
          <a:xfrm>
            <a:off x="117475" y="6372225"/>
            <a:ext cx="64769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dirty="0">
                <a:ln w="0"/>
                <a:latin typeface="Calibri" panose="020F0502020204030204" pitchFamily="34" charset="0"/>
                <a:ea typeface="华文细黑"/>
              </a:rPr>
              <a:t>S4-240539, </a:t>
            </a:r>
            <a:r>
              <a:rPr lang="de-DE" altLang="en-US" sz="1200" dirty="0">
                <a:ln w="0"/>
                <a:latin typeface="Calibri" panose="020F0502020204030204" pitchFamily="34" charset="0"/>
                <a:ea typeface="华文细黑"/>
              </a:rPr>
              <a:t>SA4#127-bis-e, online, 8-12 April 2024</a:t>
            </a:r>
          </a:p>
          <a:p>
            <a:pPr>
              <a:defRPr/>
            </a:pPr>
            <a:endParaRPr lang="en-GB" altLang="en-US" sz="1200" dirty="0">
              <a:ln w="0"/>
              <a:latin typeface="Calibri" panose="020F0502020204030204" pitchFamily="34" charset="0"/>
              <a:ea typeface="华文细黑"/>
            </a:endParaRPr>
          </a:p>
        </p:txBody>
      </p:sp>
    </p:spTree>
  </p:cSld>
  <p:clrMap bg1="lt1" tx1="dk1" bg2="lt2" tx2="dk2" accent1="accent1" accent2="accent2" accent3="accent3" accent4="accent4" accent5="accent5" accent6="accent6" hlink="hlink" folHlink="folHlink"/>
  <p:sldLayoutIdLst>
    <p:sldLayoutId id="2147485413" r:id="rId1"/>
    <p:sldLayoutId id="2147485414" r:id="rId2"/>
    <p:sldLayoutId id="2147485419" r:id="rId3"/>
    <p:sldLayoutId id="2147485415" r:id="rId4"/>
    <p:sldLayoutId id="2147485416" r:id="rId5"/>
    <p:sldLayoutId id="2147485418" r:id="rId6"/>
    <p:sldLayoutId id="2147485420" r:id="rId7"/>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10"/>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sa/TSG_SA/TSGS_103_Maastricht_2024-03/Report" TargetMode="External"/><Relationship Id="rId7" Type="http://schemas.openxmlformats.org/officeDocument/2006/relationships/hyperlink" Target="https://www.3gpp.org/ftp/TSG_SA/TSG_SA/TSGS_103_Maastricht_2024-03/Docs/SP-240518.zip" TargetMode="External"/><Relationship Id="rId2" Type="http://schemas.openxmlformats.org/officeDocument/2006/relationships/hyperlink" Target="https://www.3gpp.org/ftp/tsg_sa/TSG_SA/TSGS_103_Maastricht_2024-03/Docs"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103_Maastricht_2024-03/Docs/SP-240445.zip" TargetMode="External"/><Relationship Id="rId5" Type="http://schemas.openxmlformats.org/officeDocument/2006/relationships/hyperlink" Target="https://www.3gpp.org/ftp/TSG_SA/TSG_SA/TSGS_103_Maastricht_2024-03/Docs/SP-240496.zip" TargetMode="External"/><Relationship Id="rId4" Type="http://schemas.openxmlformats.org/officeDocument/2006/relationships/hyperlink" Target="https://www.3gpp.org/ftp/TSG_SA/TSG_SA/TSGS_103_Maastricht_2024-03/Docs/SP-240329.zip"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D6F74BBF-6643-4D12-BB2C-2105504062AD}"/>
              </a:ext>
            </a:extLst>
          </p:cNvPr>
          <p:cNvSpPr>
            <a:spLocks noGrp="1"/>
          </p:cNvSpPr>
          <p:nvPr>
            <p:ph type="ctrTitle"/>
          </p:nvPr>
        </p:nvSpPr>
        <p:spPr/>
        <p:txBody>
          <a:bodyPr/>
          <a:lstStyle/>
          <a:p>
            <a:r>
              <a:rPr lang="sv-SE" altLang="sv-SE" dirty="0"/>
              <a:t>Brief report from SA#103 on SA4 topics</a:t>
            </a:r>
          </a:p>
        </p:txBody>
      </p:sp>
      <p:sp>
        <p:nvSpPr>
          <p:cNvPr id="5123" name="Subtitle 2">
            <a:extLst>
              <a:ext uri="{FF2B5EF4-FFF2-40B4-BE49-F238E27FC236}">
                <a16:creationId xmlns:a16="http://schemas.microsoft.com/office/drawing/2014/main" id="{6076546E-D892-4ECA-A62B-AF382ED7CF28}"/>
              </a:ext>
            </a:extLst>
          </p:cNvPr>
          <p:cNvSpPr>
            <a:spLocks noGrp="1"/>
          </p:cNvSpPr>
          <p:nvPr>
            <p:ph type="subTitle" idx="1"/>
          </p:nvPr>
        </p:nvSpPr>
        <p:spPr/>
        <p:txBody>
          <a:bodyPr/>
          <a:lstStyle/>
          <a:p>
            <a:pPr>
              <a:lnSpc>
                <a:spcPct val="80000"/>
              </a:lnSpc>
            </a:pPr>
            <a:r>
              <a:rPr lang="en-US" altLang="en-US" sz="2000" b="1" dirty="0">
                <a:latin typeface="Arial" panose="020B0604020202020204" pitchFamily="34" charset="0"/>
              </a:rPr>
              <a:t>Frédéric Gabin, </a:t>
            </a:r>
            <a:r>
              <a:rPr lang="en-US" altLang="en-US" sz="2000" dirty="0">
                <a:latin typeface="Arial" panose="020B0604020202020204" pitchFamily="34" charset="0"/>
              </a:rPr>
              <a:t>SA4 Chair, Dolby France SAS (ETSI)</a:t>
            </a:r>
          </a:p>
          <a:p>
            <a:pPr>
              <a:lnSpc>
                <a:spcPct val="80000"/>
              </a:lnSpc>
            </a:pPr>
            <a:r>
              <a:rPr lang="en-US" altLang="en-US" sz="2000" dirty="0">
                <a:latin typeface="Arial" panose="020B0604020202020204" pitchFamily="34" charset="0"/>
              </a:rPr>
              <a:t>SA4#127-bis-e, online, 8-12 April 2024</a:t>
            </a:r>
          </a:p>
          <a:p>
            <a:pPr>
              <a:lnSpc>
                <a:spcPct val="80000"/>
              </a:lnSpc>
            </a:pPr>
            <a:r>
              <a:rPr lang="en-US" altLang="en-US" sz="2000" dirty="0" err="1">
                <a:latin typeface="Arial" panose="020B0604020202020204" pitchFamily="34" charset="0"/>
              </a:rPr>
              <a:t>Tdoc</a:t>
            </a:r>
            <a:r>
              <a:rPr lang="en-US" altLang="en-US" sz="2000" dirty="0">
                <a:latin typeface="Arial" panose="020B0604020202020204" pitchFamily="34" charset="0"/>
              </a:rPr>
              <a:t>: S4-240539</a:t>
            </a:r>
            <a:endParaRPr lang="sv-SE" altLang="sv-SE" sz="2000"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8918986" cy="1325563"/>
          </a:xfrm>
        </p:spPr>
        <p:txBody>
          <a:bodyPr/>
          <a:lstStyle/>
          <a:p>
            <a:r>
              <a:rPr lang="sv-SE" sz="3200" dirty="0"/>
              <a:t>Outcome of SA4 submissions – 7 (new TS/TRs cont.)</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a:spcAft>
                <a:spcPts val="600"/>
              </a:spcAft>
              <a:tabLst>
                <a:tab pos="540385" algn="l"/>
                <a:tab pos="900430" algn="l"/>
              </a:tabLst>
            </a:pPr>
            <a:r>
              <a:rPr lang="en-GB" sz="14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SP-240029</a:t>
            </a:r>
            <a:r>
              <a:rPr lang="en-GB" sz="1400" dirty="0">
                <a:effectLst/>
                <a:latin typeface="Arial" panose="020B0604020202020204" pitchFamily="34" charset="0"/>
                <a:ea typeface="MS Mincho" panose="02020609040205080304" pitchFamily="49" charset="-128"/>
                <a:cs typeface="Times New Roman" panose="02020603050405020304" pitchFamily="18" charset="0"/>
              </a:rPr>
              <a:t> (DRAFT TR) TR 26.982-100 - Implementation guidelines for Multiparty RTT (Source: SA WG4) was </a:t>
            </a:r>
            <a:r>
              <a:rPr lang="en-GB" sz="1400" dirty="0">
                <a:solidFill>
                  <a:srgbClr val="FF0000"/>
                </a:solidFill>
                <a:effectLst/>
                <a:latin typeface="Arial" panose="020B0604020202020204" pitchFamily="34" charset="0"/>
                <a:ea typeface="MS Mincho" panose="02020609040205080304" pitchFamily="49" charset="-128"/>
                <a:cs typeface="Times New Roman" panose="02020603050405020304" pitchFamily="18" charset="0"/>
              </a:rPr>
              <a:t>block approved</a:t>
            </a:r>
            <a:r>
              <a:rPr lang="en-GB" sz="1400" dirty="0">
                <a:effectLst/>
                <a:latin typeface="Arial" panose="020B0604020202020204" pitchFamily="34" charset="0"/>
                <a:ea typeface="MS Mincho" panose="02020609040205080304" pitchFamily="49" charset="-128"/>
                <a:cs typeface="Times New Roman" panose="02020603050405020304" pitchFamily="18" charset="0"/>
              </a:rPr>
              <a:t>.</a:t>
            </a:r>
            <a:endParaRPr lang="en-US" sz="1400" dirty="0">
              <a:effectLst/>
              <a:latin typeface="Arial" panose="020B0604020202020204" pitchFamily="34" charset="0"/>
              <a:ea typeface="MS Mincho" panose="02020609040205080304" pitchFamily="49" charset="-128"/>
              <a:cs typeface="Times New Roman" panose="02020603050405020304" pitchFamily="18" charset="0"/>
            </a:endParaRPr>
          </a:p>
          <a:p>
            <a:pPr>
              <a:spcAft>
                <a:spcPts val="600"/>
              </a:spcAft>
              <a:tabLst>
                <a:tab pos="540385" algn="l"/>
                <a:tab pos="900430" algn="l"/>
              </a:tabLst>
            </a:pPr>
            <a:r>
              <a:rPr lang="en-GB" sz="1400" dirty="0">
                <a:effectLst/>
                <a:latin typeface="Arial" panose="020B0604020202020204" pitchFamily="34" charset="0"/>
                <a:ea typeface="MS Mincho" panose="02020609040205080304" pitchFamily="49" charset="-128"/>
                <a:cs typeface="Times New Roman" panose="02020603050405020304" pitchFamily="18" charset="0"/>
              </a:rPr>
              <a:t> </a:t>
            </a:r>
            <a:r>
              <a:rPr lang="en-GB" sz="14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SP-240026</a:t>
            </a:r>
            <a:r>
              <a:rPr lang="en-GB" sz="1400" dirty="0">
                <a:effectLst/>
                <a:latin typeface="Arial" panose="020B0604020202020204" pitchFamily="34" charset="0"/>
                <a:ea typeface="MS Mincho" panose="02020609040205080304" pitchFamily="49" charset="-128"/>
                <a:cs typeface="Times New Roman" panose="02020603050405020304" pitchFamily="18" charset="0"/>
              </a:rPr>
              <a:t> (DRAFT TS) TS 26.254-200 - Codec for Immersive Voice and Audio Services - Rendering (Source: SA WG4) was </a:t>
            </a:r>
            <a:r>
              <a:rPr lang="en-GB" sz="1400" dirty="0">
                <a:solidFill>
                  <a:srgbClr val="FF0000"/>
                </a:solidFill>
                <a:effectLst/>
                <a:latin typeface="Arial" panose="020B0604020202020204" pitchFamily="34" charset="0"/>
                <a:ea typeface="MS Mincho" panose="02020609040205080304" pitchFamily="49" charset="-128"/>
                <a:cs typeface="Times New Roman" panose="02020603050405020304" pitchFamily="18" charset="0"/>
              </a:rPr>
              <a:t>block approved</a:t>
            </a:r>
            <a:r>
              <a:rPr lang="en-GB" sz="1400" dirty="0">
                <a:effectLst/>
                <a:latin typeface="Arial" panose="020B0604020202020204" pitchFamily="34" charset="0"/>
                <a:ea typeface="MS Mincho" panose="02020609040205080304" pitchFamily="49" charset="-128"/>
                <a:cs typeface="Times New Roman" panose="02020603050405020304" pitchFamily="18" charset="0"/>
              </a:rPr>
              <a:t>.</a:t>
            </a:r>
            <a:endParaRPr lang="en-US" sz="1400" dirty="0">
              <a:effectLst/>
              <a:latin typeface="Arial" panose="020B0604020202020204" pitchFamily="34" charset="0"/>
              <a:ea typeface="MS Mincho" panose="02020609040205080304" pitchFamily="49" charset="-128"/>
              <a:cs typeface="Times New Roman" panose="02020603050405020304" pitchFamily="18" charset="0"/>
            </a:endParaRPr>
          </a:p>
          <a:p>
            <a:pPr>
              <a:spcAft>
                <a:spcPts val="600"/>
              </a:spcAft>
              <a:tabLst>
                <a:tab pos="540385" algn="l"/>
                <a:tab pos="900430" algn="l"/>
              </a:tabLst>
            </a:pPr>
            <a:r>
              <a:rPr lang="en-GB" sz="14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SP-240034</a:t>
            </a:r>
            <a:r>
              <a:rPr lang="en-GB" sz="1400" dirty="0">
                <a:effectLst/>
                <a:latin typeface="Arial" panose="020B0604020202020204" pitchFamily="34" charset="0"/>
                <a:ea typeface="MS Mincho" panose="02020609040205080304" pitchFamily="49" charset="-128"/>
                <a:cs typeface="Times New Roman" panose="02020603050405020304" pitchFamily="18" charset="0"/>
              </a:rPr>
              <a:t> (DRAFT TS) TS 26.256-200 - Codec for Immersive Voice and Audio Services - Jitter Buffer Management (Source: SA WG4) was </a:t>
            </a:r>
            <a:r>
              <a:rPr lang="en-GB" sz="1400" dirty="0">
                <a:solidFill>
                  <a:srgbClr val="FF0000"/>
                </a:solidFill>
                <a:effectLst/>
                <a:latin typeface="Arial" panose="020B0604020202020204" pitchFamily="34" charset="0"/>
                <a:ea typeface="MS Mincho" panose="02020609040205080304" pitchFamily="49" charset="-128"/>
                <a:cs typeface="Times New Roman" panose="02020603050405020304" pitchFamily="18" charset="0"/>
              </a:rPr>
              <a:t>block approved</a:t>
            </a:r>
            <a:r>
              <a:rPr lang="en-GB" sz="1400" dirty="0">
                <a:effectLst/>
                <a:latin typeface="Arial" panose="020B0604020202020204" pitchFamily="34" charset="0"/>
                <a:ea typeface="MS Mincho" panose="02020609040205080304" pitchFamily="49" charset="-128"/>
                <a:cs typeface="Times New Roman" panose="02020603050405020304" pitchFamily="18" charset="0"/>
              </a:rPr>
              <a:t>.</a:t>
            </a:r>
            <a:endParaRPr lang="en-US" sz="1400" dirty="0">
              <a:effectLst/>
              <a:latin typeface="Arial" panose="020B0604020202020204" pitchFamily="34" charset="0"/>
              <a:ea typeface="MS Mincho" panose="02020609040205080304" pitchFamily="49" charset="-128"/>
              <a:cs typeface="Times New Roman" panose="02020603050405020304" pitchFamily="18" charset="0"/>
            </a:endParaRPr>
          </a:p>
          <a:p>
            <a:pPr>
              <a:spcAft>
                <a:spcPts val="600"/>
              </a:spcAft>
              <a:tabLst>
                <a:tab pos="540385" algn="l"/>
                <a:tab pos="900430" algn="l"/>
              </a:tabLst>
            </a:pPr>
            <a:r>
              <a:rPr lang="en-GB" sz="14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SP-240033</a:t>
            </a:r>
            <a:r>
              <a:rPr lang="en-GB" sz="1400" dirty="0">
                <a:effectLst/>
                <a:latin typeface="Arial" panose="020B0604020202020204" pitchFamily="34" charset="0"/>
                <a:ea typeface="MS Mincho" panose="02020609040205080304" pitchFamily="49" charset="-128"/>
                <a:cs typeface="Times New Roman" panose="02020603050405020304" pitchFamily="18" charset="0"/>
              </a:rPr>
              <a:t> (DRAFT TR) TR 26.966-200 - Evaluation of new HEVC coding tools (Source: SA WG4) was </a:t>
            </a:r>
            <a:r>
              <a:rPr lang="en-GB" sz="1400" dirty="0">
                <a:solidFill>
                  <a:srgbClr val="FF0000"/>
                </a:solidFill>
                <a:effectLst/>
                <a:latin typeface="Arial" panose="020B0604020202020204" pitchFamily="34" charset="0"/>
                <a:ea typeface="MS Mincho" panose="02020609040205080304" pitchFamily="49" charset="-128"/>
                <a:cs typeface="Times New Roman" panose="02020603050405020304" pitchFamily="18" charset="0"/>
              </a:rPr>
              <a:t>block approved</a:t>
            </a:r>
            <a:r>
              <a:rPr lang="en-GB" sz="1400" dirty="0">
                <a:effectLst/>
                <a:latin typeface="Arial" panose="020B0604020202020204" pitchFamily="34" charset="0"/>
                <a:ea typeface="MS Mincho" panose="02020609040205080304" pitchFamily="49" charset="-128"/>
                <a:cs typeface="Times New Roman" panose="02020603050405020304" pitchFamily="18" charset="0"/>
              </a:rPr>
              <a:t>.</a:t>
            </a:r>
            <a:endParaRPr lang="fr-FR" sz="1400" dirty="0">
              <a:latin typeface="Arial" panose="020B0604020202020204" pitchFamily="34" charset="0"/>
              <a:ea typeface="MS Mincho" panose="02020609040205080304" pitchFamily="49" charset="-128"/>
              <a:cs typeface="Times New Roman" panose="02020603050405020304" pitchFamily="18" charset="0"/>
            </a:endParaRPr>
          </a:p>
          <a:p>
            <a:pPr>
              <a:spcAft>
                <a:spcPts val="600"/>
              </a:spcAft>
              <a:tabLst>
                <a:tab pos="540385" algn="l"/>
                <a:tab pos="900430" algn="l"/>
              </a:tabLst>
            </a:pPr>
            <a:r>
              <a:rPr lang="en-GB" sz="14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SP-240032</a:t>
            </a:r>
            <a:r>
              <a:rPr lang="en-GB" sz="1400" dirty="0">
                <a:effectLst/>
                <a:latin typeface="Arial" panose="020B0604020202020204" pitchFamily="34" charset="0"/>
                <a:ea typeface="MS Mincho" panose="02020609040205080304" pitchFamily="49" charset="-128"/>
                <a:cs typeface="Times New Roman" panose="02020603050405020304" pitchFamily="18" charset="0"/>
              </a:rPr>
              <a:t> (DRAFT TS) TS 26.119-200 - Media Capabilities for Augmented Reality (Source: SA WG4) was </a:t>
            </a:r>
            <a:r>
              <a:rPr lang="en-GB" sz="1400" dirty="0">
                <a:solidFill>
                  <a:srgbClr val="FF0000"/>
                </a:solidFill>
                <a:effectLst/>
                <a:latin typeface="Arial" panose="020B0604020202020204" pitchFamily="34" charset="0"/>
                <a:ea typeface="MS Mincho" panose="02020609040205080304" pitchFamily="49" charset="-128"/>
                <a:cs typeface="Times New Roman" panose="02020603050405020304" pitchFamily="18" charset="0"/>
              </a:rPr>
              <a:t>block approved</a:t>
            </a:r>
            <a:r>
              <a:rPr lang="en-GB" sz="1400" dirty="0">
                <a:effectLst/>
                <a:latin typeface="Arial" panose="020B0604020202020204" pitchFamily="34" charset="0"/>
                <a:ea typeface="MS Mincho" panose="02020609040205080304" pitchFamily="49" charset="-128"/>
                <a:cs typeface="Times New Roman" panose="02020603050405020304" pitchFamily="18" charset="0"/>
              </a:rPr>
              <a:t>.</a:t>
            </a:r>
            <a:endParaRPr lang="en-US" sz="1400" dirty="0">
              <a:effectLst/>
              <a:latin typeface="Arial" panose="020B0604020202020204" pitchFamily="34" charset="0"/>
              <a:ea typeface="MS Mincho" panose="02020609040205080304" pitchFamily="49" charset="-128"/>
              <a:cs typeface="Times New Roman" panose="02020603050405020304" pitchFamily="18" charset="0"/>
            </a:endParaRPr>
          </a:p>
          <a:p>
            <a:pPr>
              <a:spcAft>
                <a:spcPts val="600"/>
              </a:spcAft>
              <a:tabLst>
                <a:tab pos="540385" algn="l"/>
                <a:tab pos="900430" algn="l"/>
              </a:tabLst>
            </a:pPr>
            <a:r>
              <a:rPr lang="en-GB" sz="14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SP-240031</a:t>
            </a:r>
            <a:r>
              <a:rPr lang="en-GB" sz="1400" dirty="0">
                <a:effectLst/>
                <a:latin typeface="Arial" panose="020B0604020202020204" pitchFamily="34" charset="0"/>
                <a:ea typeface="MS Mincho" panose="02020609040205080304" pitchFamily="49" charset="-128"/>
                <a:cs typeface="Times New Roman" panose="02020603050405020304" pitchFamily="18" charset="0"/>
              </a:rPr>
              <a:t> (DRAFT TS) TS 26.255-200 - Codec for Immersive Voice and Audio Services - Error concealment of lost packets (Source: SA WG4) was </a:t>
            </a:r>
            <a:r>
              <a:rPr lang="en-GB" sz="1400" dirty="0">
                <a:solidFill>
                  <a:srgbClr val="FF0000"/>
                </a:solidFill>
                <a:effectLst/>
                <a:latin typeface="Arial" panose="020B0604020202020204" pitchFamily="34" charset="0"/>
                <a:ea typeface="MS Mincho" panose="02020609040205080304" pitchFamily="49" charset="-128"/>
                <a:cs typeface="Times New Roman" panose="02020603050405020304" pitchFamily="18" charset="0"/>
              </a:rPr>
              <a:t>block approved</a:t>
            </a:r>
            <a:r>
              <a:rPr lang="en-GB" sz="1400" dirty="0">
                <a:effectLst/>
                <a:latin typeface="Arial" panose="020B0604020202020204" pitchFamily="34" charset="0"/>
                <a:ea typeface="MS Mincho" panose="02020609040205080304" pitchFamily="49" charset="-128"/>
                <a:cs typeface="Times New Roman" panose="02020603050405020304" pitchFamily="18" charset="0"/>
              </a:rPr>
              <a:t>.</a:t>
            </a:r>
            <a:endParaRPr lang="en-US" sz="1400" dirty="0">
              <a:effectLst/>
              <a:latin typeface="Arial" panose="020B0604020202020204" pitchFamily="34" charset="0"/>
              <a:ea typeface="MS Mincho" panose="02020609040205080304" pitchFamily="49" charset="-128"/>
              <a:cs typeface="Times New Roman" panose="02020603050405020304" pitchFamily="18" charset="0"/>
            </a:endParaRPr>
          </a:p>
          <a:p>
            <a:pPr>
              <a:spcAft>
                <a:spcPts val="600"/>
              </a:spcAft>
              <a:tabLst>
                <a:tab pos="540385" algn="l"/>
                <a:tab pos="900430" algn="l"/>
              </a:tabLst>
            </a:pPr>
            <a:r>
              <a:rPr lang="en-GB" sz="14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SP-240037</a:t>
            </a:r>
            <a:r>
              <a:rPr lang="en-GB" sz="1400" dirty="0">
                <a:effectLst/>
                <a:latin typeface="Arial" panose="020B0604020202020204" pitchFamily="34" charset="0"/>
                <a:ea typeface="MS Mincho" panose="02020609040205080304" pitchFamily="49" charset="-128"/>
                <a:cs typeface="Times New Roman" panose="02020603050405020304" pitchFamily="18" charset="0"/>
              </a:rPr>
              <a:t> (DRAFT TS) TS 26.130-100 - Speech/Audio Codec RTP Payload Format Conformance for UE Testing (Source: SA WG4) was </a:t>
            </a:r>
            <a:r>
              <a:rPr lang="en-GB" sz="1400" dirty="0">
                <a:solidFill>
                  <a:srgbClr val="FF0000"/>
                </a:solidFill>
                <a:effectLst/>
                <a:latin typeface="Arial" panose="020B0604020202020204" pitchFamily="34" charset="0"/>
                <a:ea typeface="MS Mincho" panose="02020609040205080304" pitchFamily="49" charset="-128"/>
                <a:cs typeface="Times New Roman" panose="02020603050405020304" pitchFamily="18" charset="0"/>
              </a:rPr>
              <a:t>block approved</a:t>
            </a:r>
            <a:r>
              <a:rPr lang="en-GB" sz="1400" dirty="0">
                <a:effectLst/>
                <a:latin typeface="Arial" panose="020B0604020202020204" pitchFamily="34" charset="0"/>
                <a:ea typeface="MS Mincho" panose="02020609040205080304" pitchFamily="49" charset="-128"/>
                <a:cs typeface="Times New Roman" panose="02020603050405020304" pitchFamily="18" charset="0"/>
              </a:rPr>
              <a:t>.</a:t>
            </a:r>
            <a:endParaRPr lang="en-US" sz="1400" dirty="0">
              <a:effectLst/>
              <a:latin typeface="Arial" panose="020B0604020202020204" pitchFamily="34" charset="0"/>
              <a:ea typeface="MS Mincho" panose="02020609040205080304" pitchFamily="49" charset="-128"/>
              <a:cs typeface="Times New Roman" panose="02020603050405020304" pitchFamily="18" charset="0"/>
            </a:endParaRPr>
          </a:p>
          <a:p>
            <a:pPr>
              <a:spcAft>
                <a:spcPts val="600"/>
              </a:spcAft>
              <a:tabLst>
                <a:tab pos="540385" algn="l"/>
                <a:tab pos="900430" algn="l"/>
              </a:tabLst>
            </a:pPr>
            <a:r>
              <a:rPr lang="en-GB" sz="14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SP-240036</a:t>
            </a:r>
            <a:r>
              <a:rPr lang="en-GB" sz="1400" dirty="0">
                <a:effectLst/>
                <a:latin typeface="Arial" panose="020B0604020202020204" pitchFamily="34" charset="0"/>
                <a:ea typeface="MS Mincho" panose="02020609040205080304" pitchFamily="49" charset="-128"/>
                <a:cs typeface="Times New Roman" panose="02020603050405020304" pitchFamily="18" charset="0"/>
              </a:rPr>
              <a:t> (DRAFT TR) TR 26.812-200 - </a:t>
            </a:r>
            <a:r>
              <a:rPr lang="en-GB" sz="1400" dirty="0" err="1">
                <a:effectLst/>
                <a:latin typeface="Arial" panose="020B0604020202020204" pitchFamily="34" charset="0"/>
                <a:ea typeface="MS Mincho" panose="02020609040205080304" pitchFamily="49" charset="-128"/>
                <a:cs typeface="Times New Roman" panose="02020603050405020304" pitchFamily="18" charset="0"/>
              </a:rPr>
              <a:t>QoE</a:t>
            </a:r>
            <a:r>
              <a:rPr lang="en-GB" sz="1400" dirty="0">
                <a:effectLst/>
                <a:latin typeface="Arial" panose="020B0604020202020204" pitchFamily="34" charset="0"/>
                <a:ea typeface="MS Mincho" panose="02020609040205080304" pitchFamily="49" charset="-128"/>
                <a:cs typeface="Times New Roman" panose="02020603050405020304" pitchFamily="18" charset="0"/>
              </a:rPr>
              <a:t> metrics for AR/MR services (Source: SA WG4) was </a:t>
            </a:r>
            <a:r>
              <a:rPr lang="en-GB" sz="1400" dirty="0">
                <a:solidFill>
                  <a:srgbClr val="FF0000"/>
                </a:solidFill>
                <a:effectLst/>
                <a:latin typeface="Arial" panose="020B0604020202020204" pitchFamily="34" charset="0"/>
                <a:ea typeface="MS Mincho" panose="02020609040205080304" pitchFamily="49" charset="-128"/>
                <a:cs typeface="Times New Roman" panose="02020603050405020304" pitchFamily="18" charset="0"/>
              </a:rPr>
              <a:t>block approved</a:t>
            </a:r>
            <a:r>
              <a:rPr lang="en-GB" sz="1400" dirty="0">
                <a:effectLst/>
                <a:latin typeface="Arial" panose="020B0604020202020204" pitchFamily="34" charset="0"/>
                <a:ea typeface="MS Mincho" panose="02020609040205080304" pitchFamily="49" charset="-128"/>
                <a:cs typeface="Times New Roman" panose="02020603050405020304" pitchFamily="18" charset="0"/>
              </a:rPr>
              <a:t>.</a:t>
            </a:r>
            <a:endParaRPr lang="en-US" sz="1400" dirty="0">
              <a:effectLst/>
              <a:latin typeface="Arial" panose="020B0604020202020204" pitchFamily="34" charset="0"/>
              <a:ea typeface="MS Mincho" panose="02020609040205080304" pitchFamily="49" charset="-128"/>
              <a:cs typeface="Times New Roman" panose="02020603050405020304" pitchFamily="18" charset="0"/>
            </a:endParaRPr>
          </a:p>
          <a:p>
            <a:pPr>
              <a:spcAft>
                <a:spcPts val="600"/>
              </a:spcAft>
              <a:tabLst>
                <a:tab pos="540385" algn="l"/>
                <a:tab pos="900430" algn="l"/>
              </a:tabLst>
            </a:pPr>
            <a:r>
              <a:rPr lang="en-GB" sz="14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SP-240030</a:t>
            </a:r>
            <a:r>
              <a:rPr lang="en-GB" sz="1400" dirty="0">
                <a:effectLst/>
                <a:latin typeface="Arial" panose="020B0604020202020204" pitchFamily="34" charset="0"/>
                <a:ea typeface="MS Mincho" panose="02020609040205080304" pitchFamily="49" charset="-128"/>
                <a:cs typeface="Times New Roman" panose="02020603050405020304" pitchFamily="18" charset="0"/>
              </a:rPr>
              <a:t> (DRAFT TS) TS 26.253-200 - Codec for Immersive Voice and Audio Services - Detailed Algorithmic Description incl. RTP payload format and SDP parameter definitions (Source: SA WG4) was </a:t>
            </a:r>
            <a:r>
              <a:rPr lang="en-GB" sz="1400" dirty="0">
                <a:solidFill>
                  <a:srgbClr val="FF0000"/>
                </a:solidFill>
                <a:effectLst/>
                <a:latin typeface="Arial" panose="020B0604020202020204" pitchFamily="34" charset="0"/>
                <a:ea typeface="MS Mincho" panose="02020609040205080304" pitchFamily="49" charset="-128"/>
                <a:cs typeface="Times New Roman" panose="02020603050405020304" pitchFamily="18" charset="0"/>
              </a:rPr>
              <a:t>block approved</a:t>
            </a:r>
            <a:r>
              <a:rPr lang="en-GB" sz="1400" dirty="0">
                <a:effectLst/>
                <a:latin typeface="Arial" panose="020B0604020202020204" pitchFamily="34" charset="0"/>
                <a:ea typeface="MS Mincho" panose="02020609040205080304" pitchFamily="49" charset="-128"/>
                <a:cs typeface="Times New Roman" panose="02020603050405020304" pitchFamily="18" charset="0"/>
              </a:rPr>
              <a:t>.</a:t>
            </a:r>
            <a:endParaRPr lang="en-US" sz="1400" dirty="0">
              <a:effectLst/>
              <a:latin typeface="Arial" panose="020B0604020202020204" pitchFamily="34" charset="0"/>
              <a:ea typeface="MS Mincho" panose="02020609040205080304" pitchFamily="49" charset="-128"/>
              <a:cs typeface="Times New Roman" panose="02020603050405020304" pitchFamily="18" charset="0"/>
            </a:endParaRPr>
          </a:p>
          <a:p>
            <a:pPr>
              <a:spcAft>
                <a:spcPts val="600"/>
              </a:spcAft>
              <a:tabLst>
                <a:tab pos="540385" algn="l"/>
                <a:tab pos="900430" algn="l"/>
              </a:tabLst>
            </a:pPr>
            <a:br>
              <a:rPr lang="en-GB" sz="1400" dirty="0">
                <a:effectLst/>
                <a:latin typeface="Arial" panose="020B0604020202020204" pitchFamily="34" charset="0"/>
                <a:ea typeface="MS Mincho" panose="02020609040205080304" pitchFamily="49" charset="-128"/>
                <a:cs typeface="Times New Roman" panose="02020603050405020304" pitchFamily="18" charset="0"/>
              </a:rPr>
            </a:br>
            <a:br>
              <a:rPr lang="en-GB" sz="1400" dirty="0">
                <a:effectLst/>
                <a:latin typeface="Arial" panose="020B0604020202020204" pitchFamily="34" charset="0"/>
                <a:ea typeface="MS Mincho" panose="02020609040205080304" pitchFamily="49" charset="-128"/>
                <a:cs typeface="Times New Roman" panose="02020603050405020304" pitchFamily="18" charset="0"/>
              </a:rPr>
            </a:br>
            <a:br>
              <a:rPr lang="en-GB" sz="1400" dirty="0">
                <a:effectLst/>
                <a:latin typeface="Arial" panose="020B0604020202020204" pitchFamily="34" charset="0"/>
                <a:ea typeface="MS Mincho" panose="02020609040205080304" pitchFamily="49" charset="-128"/>
                <a:cs typeface="Times New Roman" panose="02020603050405020304" pitchFamily="18" charset="0"/>
              </a:rPr>
            </a:br>
            <a:br>
              <a:rPr lang="en-GB" sz="1400" dirty="0">
                <a:effectLst/>
                <a:latin typeface="Arial" panose="020B0604020202020204" pitchFamily="34" charset="0"/>
                <a:ea typeface="MS Mincho" panose="02020609040205080304" pitchFamily="49" charset="-128"/>
                <a:cs typeface="Times New Roman" panose="02020603050405020304" pitchFamily="18" charset="0"/>
              </a:rPr>
            </a:br>
            <a:br>
              <a:rPr lang="en-GB" sz="1400" dirty="0">
                <a:effectLst/>
                <a:latin typeface="Arial" panose="020B0604020202020204" pitchFamily="34" charset="0"/>
                <a:ea typeface="MS Mincho" panose="02020609040205080304" pitchFamily="49" charset="-128"/>
                <a:cs typeface="Times New Roman" panose="02020603050405020304" pitchFamily="18" charset="0"/>
              </a:rPr>
            </a:br>
            <a:endParaRPr lang="en-US" sz="1400" dirty="0">
              <a:effectLst/>
              <a:latin typeface="Arial" panose="020B0604020202020204" pitchFamily="34" charset="0"/>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2625847803"/>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8918986" cy="1325563"/>
          </a:xfrm>
        </p:spPr>
        <p:txBody>
          <a:bodyPr/>
          <a:lstStyle/>
          <a:p>
            <a:r>
              <a:rPr lang="sv-SE" sz="4000" dirty="0"/>
              <a:t>Outcome of SA4 submissions – 8 (CRs)</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a:spcAft>
                <a:spcPts val="600"/>
              </a:spcAft>
              <a:tabLst>
                <a:tab pos="540385" algn="l"/>
                <a:tab pos="900430" algn="l"/>
              </a:tabLst>
            </a:pPr>
            <a:r>
              <a:rPr lang="en-GB" sz="12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SP-240052</a:t>
            </a:r>
            <a:r>
              <a:rPr lang="en-GB" sz="1200" dirty="0">
                <a:effectLst/>
                <a:latin typeface="Arial" panose="020B0604020202020204" pitchFamily="34" charset="0"/>
                <a:ea typeface="MS Mincho" panose="02020609040205080304" pitchFamily="49" charset="-128"/>
                <a:cs typeface="Times New Roman" panose="02020603050405020304" pitchFamily="18" charset="0"/>
              </a:rPr>
              <a:t> (CR PACK) CR Pack on 5GMS3 (Source: SA WG4) </a:t>
            </a:r>
          </a:p>
          <a:p>
            <a:pPr lvl="1">
              <a:spcAft>
                <a:spcPts val="600"/>
              </a:spcAft>
              <a:tabLst>
                <a:tab pos="540385" algn="l"/>
                <a:tab pos="900430" algn="l"/>
              </a:tabLst>
            </a:pPr>
            <a:r>
              <a:rPr lang="en-GB" sz="1200" dirty="0">
                <a:effectLst/>
                <a:latin typeface="Arial" panose="020B0604020202020204" pitchFamily="34" charset="0"/>
                <a:ea typeface="MS Mincho" panose="02020609040205080304" pitchFamily="49" charset="-128"/>
                <a:cs typeface="Times New Roman" panose="02020603050405020304" pitchFamily="18" charset="0"/>
              </a:rPr>
              <a:t>26.117 CR0006R2, 26.117 CR0007R1 and 26.117 CR0008R1 were revised. The remaining CRs in this CR Pack were </a:t>
            </a:r>
            <a:r>
              <a:rPr lang="en-GB" sz="1200" dirty="0">
                <a:solidFill>
                  <a:srgbClr val="FF0000"/>
                </a:solidFill>
                <a:effectLst/>
                <a:latin typeface="Arial" panose="020B0604020202020204" pitchFamily="34" charset="0"/>
                <a:ea typeface="MS Mincho" panose="02020609040205080304" pitchFamily="49" charset="-128"/>
                <a:cs typeface="Times New Roman" panose="02020603050405020304" pitchFamily="18" charset="0"/>
              </a:rPr>
              <a:t>approved</a:t>
            </a:r>
            <a:r>
              <a:rPr lang="en-GB" sz="1200" dirty="0">
                <a:effectLst/>
                <a:latin typeface="Arial" panose="020B0604020202020204" pitchFamily="34" charset="0"/>
                <a:ea typeface="MS Mincho" panose="02020609040205080304" pitchFamily="49" charset="-128"/>
                <a:cs typeface="Times New Roman" panose="02020603050405020304" pitchFamily="18" charset="0"/>
              </a:rPr>
              <a:t> (this CR Pack was </a:t>
            </a:r>
            <a:r>
              <a:rPr lang="en-GB" sz="1200" dirty="0">
                <a:solidFill>
                  <a:srgbClr val="FF0000"/>
                </a:solidFill>
                <a:effectLst/>
                <a:latin typeface="Arial" panose="020B0604020202020204" pitchFamily="34" charset="0"/>
                <a:ea typeface="MS Mincho" panose="02020609040205080304" pitchFamily="49" charset="-128"/>
                <a:cs typeface="Times New Roman" panose="02020603050405020304" pitchFamily="18" charset="0"/>
              </a:rPr>
              <a:t>partially approved</a:t>
            </a:r>
            <a:r>
              <a:rPr lang="en-GB" sz="1200" dirty="0">
                <a:effectLst/>
                <a:latin typeface="Arial" panose="020B0604020202020204" pitchFamily="34" charset="0"/>
                <a:ea typeface="MS Mincho" panose="02020609040205080304" pitchFamily="49" charset="-128"/>
                <a:cs typeface="Times New Roman" panose="02020603050405020304" pitchFamily="18" charset="0"/>
              </a:rPr>
              <a:t>).</a:t>
            </a:r>
          </a:p>
          <a:p>
            <a:pPr marL="0">
              <a:spcBef>
                <a:spcPts val="0"/>
              </a:spcBef>
              <a:spcAft>
                <a:spcPts val="600"/>
              </a:spcAft>
              <a:tabLst>
                <a:tab pos="360045" algn="l"/>
                <a:tab pos="540385" algn="l"/>
                <a:tab pos="720090" algn="l"/>
                <a:tab pos="900430" algn="l"/>
                <a:tab pos="1080135" algn="l"/>
              </a:tabLst>
            </a:pPr>
            <a:r>
              <a:rPr lang="en-GB" sz="12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SP-240453</a:t>
            </a:r>
            <a:r>
              <a:rPr lang="en-GB" sz="1200" dirty="0">
                <a:effectLst/>
                <a:latin typeface="Arial" panose="020B0604020202020204" pitchFamily="34" charset="0"/>
                <a:ea typeface="MS Mincho" panose="02020609040205080304" pitchFamily="49" charset="-128"/>
                <a:cs typeface="Times New Roman" panose="02020603050405020304" pitchFamily="18" charset="0"/>
              </a:rPr>
              <a:t> (CR) 26.117 CR0006R8 (Rel-16, 'F'): [5GMS3] Correction on Audio encapsulation in ISO BMFF, 3GP file format, CMAF and DASH (Source: Huawei, </a:t>
            </a:r>
            <a:r>
              <a:rPr lang="en-GB" sz="1200" dirty="0" err="1">
                <a:effectLst/>
                <a:latin typeface="Arial" panose="020B0604020202020204" pitchFamily="34" charset="0"/>
                <a:ea typeface="MS Mincho" panose="02020609040205080304" pitchFamily="49" charset="-128"/>
                <a:cs typeface="Times New Roman" panose="02020603050405020304" pitchFamily="18" charset="0"/>
              </a:rPr>
              <a:t>HiSilicon</a:t>
            </a:r>
            <a:r>
              <a:rPr lang="en-GB" sz="1200" dirty="0">
                <a:effectLst/>
                <a:latin typeface="Arial" panose="020B0604020202020204" pitchFamily="34" charset="0"/>
                <a:ea typeface="MS Mincho" panose="02020609040205080304" pitchFamily="49" charset="-128"/>
                <a:cs typeface="Times New Roman" panose="02020603050405020304" pitchFamily="18" charset="0"/>
              </a:rPr>
              <a:t>, Dolby, Qualcomm, Tencent)</a:t>
            </a:r>
            <a:endParaRPr lang="en-GB" sz="1200" dirty="0">
              <a:latin typeface="Arial" panose="020B0604020202020204" pitchFamily="34" charset="0"/>
              <a:ea typeface="MS Mincho" panose="02020609040205080304" pitchFamily="49" charset="-128"/>
              <a:cs typeface="Times New Roman" panose="02020603050405020304" pitchFamily="18" charset="0"/>
            </a:endParaRPr>
          </a:p>
          <a:p>
            <a:pPr marL="457200" lvl="1">
              <a:spcBef>
                <a:spcPts val="0"/>
              </a:spcBef>
              <a:spcAft>
                <a:spcPts val="600"/>
              </a:spcAft>
              <a:tabLst>
                <a:tab pos="360045" algn="l"/>
                <a:tab pos="540385" algn="l"/>
                <a:tab pos="720090" algn="l"/>
                <a:tab pos="900430" algn="l"/>
                <a:tab pos="1080135" algn="l"/>
              </a:tabLst>
            </a:pPr>
            <a:r>
              <a:rPr lang="en-GB" sz="1200" b="1" i="1" dirty="0">
                <a:effectLst/>
                <a:latin typeface="Arial" panose="020B0604020202020204" pitchFamily="34" charset="0"/>
                <a:ea typeface="MS Mincho" panose="02020609040205080304" pitchFamily="49" charset="-128"/>
                <a:cs typeface="Times New Roman" panose="02020603050405020304" pitchFamily="18" charset="0"/>
              </a:rPr>
              <a:t>Comment:</a:t>
            </a:r>
            <a:r>
              <a:rPr lang="en-GB" sz="1200" i="1" dirty="0">
                <a:effectLst/>
                <a:latin typeface="Arial" panose="020B0604020202020204" pitchFamily="34" charset="0"/>
                <a:ea typeface="MS Mincho" panose="02020609040205080304" pitchFamily="49" charset="-128"/>
                <a:cs typeface="Times New Roman" panose="02020603050405020304" pitchFamily="18" charset="0"/>
              </a:rPr>
              <a:t> Revision of SP-240396. Proposed replacement of 26.117 CR0006R2 in CR Pack SP-230052.</a:t>
            </a:r>
            <a:endParaRPr lang="en-US" sz="1200" dirty="0">
              <a:effectLst/>
              <a:latin typeface="Arial" panose="020B0604020202020204" pitchFamily="34" charset="0"/>
              <a:ea typeface="MS Mincho" panose="02020609040205080304" pitchFamily="49" charset="-128"/>
              <a:cs typeface="Times New Roman" panose="02020603050405020304" pitchFamily="18" charset="0"/>
            </a:endParaRPr>
          </a:p>
          <a:p>
            <a:pPr marL="457200" lvl="1">
              <a:spcBef>
                <a:spcPts val="0"/>
              </a:spcBef>
              <a:spcAft>
                <a:spcPts val="600"/>
              </a:spcAft>
              <a:tabLst>
                <a:tab pos="360045" algn="l"/>
                <a:tab pos="540385" algn="l"/>
                <a:tab pos="720090" algn="l"/>
                <a:tab pos="900430" algn="l"/>
                <a:tab pos="1080135" algn="l"/>
              </a:tabLst>
            </a:pPr>
            <a:r>
              <a:rPr lang="en-GB" sz="1200" b="1" dirty="0">
                <a:effectLst/>
                <a:latin typeface="Arial" panose="020B0604020202020204" pitchFamily="34" charset="0"/>
                <a:ea typeface="MS Mincho" panose="02020609040205080304" pitchFamily="49" charset="-128"/>
                <a:cs typeface="Times New Roman" panose="02020603050405020304" pitchFamily="18" charset="0"/>
              </a:rPr>
              <a:t>Plenary Discussion:</a:t>
            </a:r>
            <a:endParaRPr lang="en-US" sz="1200" dirty="0">
              <a:effectLst/>
              <a:latin typeface="Arial" panose="020B0604020202020204" pitchFamily="34" charset="0"/>
              <a:ea typeface="MS Mincho" panose="02020609040205080304" pitchFamily="49" charset="-128"/>
              <a:cs typeface="Times New Roman" panose="02020603050405020304" pitchFamily="18" charset="0"/>
            </a:endParaRPr>
          </a:p>
          <a:p>
            <a:pPr marL="457200" lvl="1">
              <a:spcBef>
                <a:spcPts val="0"/>
              </a:spcBef>
              <a:spcAft>
                <a:spcPts val="600"/>
              </a:spcAft>
              <a:tabLst>
                <a:tab pos="360045" algn="l"/>
                <a:tab pos="540385" algn="l"/>
                <a:tab pos="720090" algn="l"/>
                <a:tab pos="900430" algn="l"/>
                <a:tab pos="1080135" algn="l"/>
              </a:tabLst>
            </a:pPr>
            <a:r>
              <a:rPr lang="en-GB" sz="1200" dirty="0">
                <a:effectLst/>
                <a:latin typeface="Arial" panose="020B0604020202020204" pitchFamily="34" charset="0"/>
                <a:ea typeface="MS Mincho" panose="02020609040205080304" pitchFamily="49" charset="-128"/>
                <a:cs typeface="Times New Roman" panose="02020603050405020304" pitchFamily="18" charset="0"/>
              </a:rPr>
              <a:t>DSIT questioned whether this is a FASMO change to Rel-16. If so, then the reason for change and consequences should be made clearer. This was revised to </a:t>
            </a:r>
            <a:r>
              <a:rPr lang="en-GB" sz="12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SP-240460</a:t>
            </a:r>
            <a:r>
              <a:rPr lang="en-GB" sz="1200" dirty="0">
                <a:effectLst/>
                <a:latin typeface="Arial" panose="020B0604020202020204" pitchFamily="34" charset="0"/>
                <a:ea typeface="MS Mincho" panose="02020609040205080304" pitchFamily="49" charset="-128"/>
                <a:cs typeface="Times New Roman" panose="02020603050405020304" pitchFamily="18" charset="0"/>
              </a:rPr>
              <a:t>.</a:t>
            </a:r>
            <a:endParaRPr lang="en-US" sz="1200" dirty="0">
              <a:effectLst/>
              <a:latin typeface="Arial" panose="020B0604020202020204" pitchFamily="34" charset="0"/>
              <a:ea typeface="MS Mincho" panose="02020609040205080304" pitchFamily="49" charset="-128"/>
              <a:cs typeface="Times New Roman" panose="02020603050405020304" pitchFamily="18" charset="0"/>
            </a:endParaRPr>
          </a:p>
          <a:p>
            <a:pPr marL="457200" lvl="1">
              <a:spcBef>
                <a:spcPts val="0"/>
              </a:spcBef>
              <a:spcAft>
                <a:spcPts val="600"/>
              </a:spcAft>
              <a:tabLst>
                <a:tab pos="360045" algn="l"/>
                <a:tab pos="540385" algn="l"/>
                <a:tab pos="720090" algn="l"/>
                <a:tab pos="900430" algn="l"/>
                <a:tab pos="1080135" algn="l"/>
              </a:tabLst>
            </a:pPr>
            <a:r>
              <a:rPr lang="en-GB" sz="1200" dirty="0">
                <a:effectLst/>
                <a:latin typeface="Arial" panose="020B0604020202020204" pitchFamily="34" charset="0"/>
                <a:ea typeface="MS Mincho" panose="02020609040205080304" pitchFamily="49" charset="-128"/>
                <a:cs typeface="Times New Roman" panose="02020603050405020304" pitchFamily="18" charset="0"/>
              </a:rPr>
              <a:t>This CR was </a:t>
            </a:r>
            <a:r>
              <a:rPr lang="en-GB" sz="1200" dirty="0">
                <a:solidFill>
                  <a:srgbClr val="FF0000"/>
                </a:solidFill>
                <a:effectLst/>
                <a:latin typeface="Arial" panose="020B0604020202020204" pitchFamily="34" charset="0"/>
                <a:ea typeface="MS Mincho" panose="02020609040205080304" pitchFamily="49" charset="-128"/>
                <a:cs typeface="Times New Roman" panose="02020603050405020304" pitchFamily="18" charset="0"/>
              </a:rPr>
              <a:t>approved</a:t>
            </a:r>
            <a:r>
              <a:rPr lang="en-GB" sz="1200" dirty="0">
                <a:effectLst/>
                <a:latin typeface="Arial" panose="020B0604020202020204" pitchFamily="34" charset="0"/>
                <a:ea typeface="MS Mincho" panose="02020609040205080304" pitchFamily="49" charset="-128"/>
                <a:cs typeface="Times New Roman" panose="02020603050405020304" pitchFamily="18" charset="0"/>
              </a:rPr>
              <a:t>.</a:t>
            </a:r>
            <a:endParaRPr lang="en-US" sz="1200" dirty="0">
              <a:effectLst/>
              <a:latin typeface="Arial" panose="020B0604020202020204" pitchFamily="34" charset="0"/>
              <a:ea typeface="MS Mincho" panose="02020609040205080304" pitchFamily="49" charset="-128"/>
              <a:cs typeface="Times New Roman" panose="02020603050405020304" pitchFamily="18" charset="0"/>
            </a:endParaRPr>
          </a:p>
          <a:p>
            <a:pPr marL="457200" lvl="1">
              <a:spcBef>
                <a:spcPts val="0"/>
              </a:spcBef>
              <a:spcAft>
                <a:spcPts val="600"/>
              </a:spcAft>
              <a:tabLst>
                <a:tab pos="360045" algn="l"/>
                <a:tab pos="540385" algn="l"/>
                <a:tab pos="720090" algn="l"/>
                <a:tab pos="900430" algn="l"/>
                <a:tab pos="1080135" algn="l"/>
              </a:tabLst>
            </a:pPr>
            <a:r>
              <a:rPr lang="en-GB" sz="12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SP-240454</a:t>
            </a:r>
            <a:r>
              <a:rPr lang="en-GB" sz="1200" dirty="0">
                <a:effectLst/>
                <a:latin typeface="Arial" panose="020B0604020202020204" pitchFamily="34" charset="0"/>
                <a:ea typeface="MS Mincho" panose="02020609040205080304" pitchFamily="49" charset="-128"/>
                <a:cs typeface="Times New Roman" panose="02020603050405020304" pitchFamily="18" charset="0"/>
              </a:rPr>
              <a:t> (CR) 26.117 CR0007R3 (Rel-17, 'A'): [5GMS3] Correction on Audio encapsulation in ISO BMFF, 3GP file format, CMAF and DASH (Source: Huawei, </a:t>
            </a:r>
            <a:r>
              <a:rPr lang="en-GB" sz="1200" dirty="0" err="1">
                <a:effectLst/>
                <a:latin typeface="Arial" panose="020B0604020202020204" pitchFamily="34" charset="0"/>
                <a:ea typeface="MS Mincho" panose="02020609040205080304" pitchFamily="49" charset="-128"/>
                <a:cs typeface="Times New Roman" panose="02020603050405020304" pitchFamily="18" charset="0"/>
              </a:rPr>
              <a:t>HiSilicon</a:t>
            </a:r>
            <a:r>
              <a:rPr lang="en-GB" sz="1200" dirty="0">
                <a:effectLst/>
                <a:latin typeface="Arial" panose="020B0604020202020204" pitchFamily="34" charset="0"/>
                <a:ea typeface="MS Mincho" panose="02020609040205080304" pitchFamily="49" charset="-128"/>
                <a:cs typeface="Times New Roman" panose="02020603050405020304" pitchFamily="18" charset="0"/>
              </a:rPr>
              <a:t>, Dolby, Qualcomm, Tencent). </a:t>
            </a:r>
            <a:r>
              <a:rPr lang="en-US" sz="1200" dirty="0">
                <a:effectLst/>
                <a:latin typeface="Arial" panose="020B0604020202020204" pitchFamily="34" charset="0"/>
                <a:ea typeface="MS Mincho" panose="02020609040205080304" pitchFamily="49" charset="-128"/>
                <a:cs typeface="Times New Roman" panose="02020603050405020304" pitchFamily="18" charset="0"/>
              </a:rPr>
              <a:t>This was revised to </a:t>
            </a:r>
            <a:r>
              <a:rPr lang="en-GB" sz="12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SP-240461</a:t>
            </a:r>
            <a:r>
              <a:rPr lang="en-GB" sz="1200" dirty="0">
                <a:effectLst/>
                <a:latin typeface="Arial" panose="020B0604020202020204" pitchFamily="34" charset="0"/>
                <a:ea typeface="MS Mincho" panose="02020609040205080304" pitchFamily="49" charset="-128"/>
                <a:cs typeface="Times New Roman" panose="02020603050405020304" pitchFamily="18" charset="0"/>
              </a:rPr>
              <a:t>. This CR was </a:t>
            </a:r>
            <a:r>
              <a:rPr lang="en-GB" sz="1200" dirty="0">
                <a:solidFill>
                  <a:srgbClr val="FF0000"/>
                </a:solidFill>
                <a:effectLst/>
                <a:latin typeface="Arial" panose="020B0604020202020204" pitchFamily="34" charset="0"/>
                <a:ea typeface="MS Mincho" panose="02020609040205080304" pitchFamily="49" charset="-128"/>
                <a:cs typeface="Times New Roman" panose="02020603050405020304" pitchFamily="18" charset="0"/>
              </a:rPr>
              <a:t>approved</a:t>
            </a:r>
            <a:r>
              <a:rPr lang="en-GB" sz="1200" dirty="0">
                <a:effectLst/>
                <a:latin typeface="Arial" panose="020B0604020202020204" pitchFamily="34" charset="0"/>
                <a:ea typeface="MS Mincho" panose="02020609040205080304" pitchFamily="49" charset="-128"/>
                <a:cs typeface="Times New Roman" panose="02020603050405020304" pitchFamily="18" charset="0"/>
              </a:rPr>
              <a:t>.</a:t>
            </a:r>
          </a:p>
          <a:p>
            <a:pPr>
              <a:spcAft>
                <a:spcPts val="600"/>
              </a:spcAft>
              <a:tabLst>
                <a:tab pos="540385" algn="l"/>
                <a:tab pos="900430" algn="l"/>
              </a:tabLst>
            </a:pPr>
            <a:r>
              <a:rPr lang="en-GB" sz="12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SP-240455</a:t>
            </a:r>
            <a:r>
              <a:rPr lang="en-GB" sz="1200" dirty="0">
                <a:effectLst/>
                <a:latin typeface="Arial" panose="020B0604020202020204" pitchFamily="34" charset="0"/>
                <a:ea typeface="MS Mincho" panose="02020609040205080304" pitchFamily="49" charset="-128"/>
                <a:cs typeface="Times New Roman" panose="02020603050405020304" pitchFamily="18" charset="0"/>
              </a:rPr>
              <a:t> (CR) 26.117 CR0008R3 (Rel-18, 'F'): [5GMS3] Correction on Audio encapsulation in ISO BMFF, 3GP file format, CMAF and DASH (Source: Huawei, </a:t>
            </a:r>
            <a:r>
              <a:rPr lang="en-GB" sz="1200" dirty="0" err="1">
                <a:effectLst/>
                <a:latin typeface="Arial" panose="020B0604020202020204" pitchFamily="34" charset="0"/>
                <a:ea typeface="MS Mincho" panose="02020609040205080304" pitchFamily="49" charset="-128"/>
                <a:cs typeface="Times New Roman" panose="02020603050405020304" pitchFamily="18" charset="0"/>
              </a:rPr>
              <a:t>HiSilicon</a:t>
            </a:r>
            <a:r>
              <a:rPr lang="en-GB" sz="1200" dirty="0">
                <a:effectLst/>
                <a:latin typeface="Arial" panose="020B0604020202020204" pitchFamily="34" charset="0"/>
                <a:ea typeface="MS Mincho" panose="02020609040205080304" pitchFamily="49" charset="-128"/>
                <a:cs typeface="Times New Roman" panose="02020603050405020304" pitchFamily="18" charset="0"/>
              </a:rPr>
              <a:t>, Dolby, Qualcomm, Tencent)</a:t>
            </a:r>
          </a:p>
          <a:p>
            <a:pPr lvl="1">
              <a:spcAft>
                <a:spcPts val="600"/>
              </a:spcAft>
              <a:tabLst>
                <a:tab pos="540385" algn="l"/>
                <a:tab pos="900430" algn="l"/>
              </a:tabLst>
            </a:pPr>
            <a:r>
              <a:rPr lang="en-GB" sz="1200" dirty="0">
                <a:effectLst/>
                <a:latin typeface="Arial" panose="020B0604020202020204" pitchFamily="34" charset="0"/>
                <a:ea typeface="MS Mincho" panose="02020609040205080304" pitchFamily="49" charset="-128"/>
                <a:cs typeface="Times New Roman" panose="02020603050405020304" pitchFamily="18" charset="0"/>
              </a:rPr>
              <a:t>It was clarified that this is a Cat F because it changes functionality differently to the Rel-17 CR. It was clarified that this would have been better presented as an exact mirror Rel-18 Cat A CR and an additional CR created for the change to other functionality. This was revised to </a:t>
            </a:r>
            <a:r>
              <a:rPr lang="en-GB" sz="12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SP-240461</a:t>
            </a:r>
            <a:r>
              <a:rPr lang="en-GB" sz="1200" dirty="0">
                <a:effectLst/>
                <a:latin typeface="Arial" panose="020B0604020202020204" pitchFamily="34" charset="0"/>
                <a:ea typeface="MS Mincho" panose="02020609040205080304" pitchFamily="49" charset="-128"/>
                <a:cs typeface="Times New Roman" panose="02020603050405020304" pitchFamily="18" charset="0"/>
              </a:rPr>
              <a:t>. This CR was </a:t>
            </a:r>
            <a:r>
              <a:rPr lang="en-GB" sz="1200" dirty="0">
                <a:solidFill>
                  <a:srgbClr val="FF0000"/>
                </a:solidFill>
                <a:effectLst/>
                <a:latin typeface="Arial" panose="020B0604020202020204" pitchFamily="34" charset="0"/>
                <a:ea typeface="MS Mincho" panose="02020609040205080304" pitchFamily="49" charset="-128"/>
                <a:cs typeface="Times New Roman" panose="02020603050405020304" pitchFamily="18" charset="0"/>
              </a:rPr>
              <a:t>approved.</a:t>
            </a:r>
            <a:br>
              <a:rPr lang="en-GB" sz="1200" dirty="0">
                <a:effectLst/>
                <a:latin typeface="Arial" panose="020B0604020202020204" pitchFamily="34" charset="0"/>
                <a:ea typeface="MS Mincho" panose="02020609040205080304" pitchFamily="49" charset="-128"/>
                <a:cs typeface="Times New Roman" panose="02020603050405020304" pitchFamily="18" charset="0"/>
              </a:rPr>
            </a:br>
            <a:endParaRPr lang="en-US" sz="1200" dirty="0">
              <a:effectLst/>
              <a:latin typeface="Arial" panose="020B0604020202020204" pitchFamily="34" charset="0"/>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1029423757"/>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8918986" cy="1325563"/>
          </a:xfrm>
        </p:spPr>
        <p:txBody>
          <a:bodyPr/>
          <a:lstStyle/>
          <a:p>
            <a:r>
              <a:rPr lang="sv-SE" sz="3600" dirty="0"/>
              <a:t>Outcome of SA4 submissions – 9 (CRs cont.)</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a:spcAft>
                <a:spcPts val="600"/>
              </a:spcAft>
              <a:tabLst>
                <a:tab pos="540385" algn="l"/>
                <a:tab pos="900430" algn="l"/>
              </a:tabLst>
            </a:pPr>
            <a:r>
              <a:rPr lang="en-GB" sz="1800" dirty="0">
                <a:latin typeface="Arial" panose="020B0604020202020204" pitchFamily="34" charset="0"/>
                <a:ea typeface="MS Mincho" panose="02020609040205080304" pitchFamily="49" charset="-128"/>
                <a:cs typeface="Times New Roman" panose="02020603050405020304" pitchFamily="18" charset="0"/>
              </a:rPr>
              <a:t>All following CRs </a:t>
            </a:r>
            <a:r>
              <a:rPr kumimoji="0" lang="en-GB" sz="1800" b="0" i="0" u="none" strike="noStrike" kern="1200" cap="none" spc="0" normalizeH="0" baseline="0" noProof="0" dirty="0">
                <a:ln>
                  <a:noFill/>
                </a:ln>
                <a:solidFill>
                  <a:prstClr val="black"/>
                </a:solidFill>
                <a:effectLst/>
                <a:uLnTx/>
                <a:uFillTx/>
                <a:latin typeface="Arial" panose="020B0604020202020204" pitchFamily="34" charset="0"/>
                <a:ea typeface="MS Mincho" panose="02020609040205080304" pitchFamily="49" charset="-128"/>
                <a:cs typeface="Times New Roman" panose="02020603050405020304" pitchFamily="18" charset="0"/>
              </a:rPr>
              <a:t>were </a:t>
            </a:r>
            <a:r>
              <a:rPr kumimoji="0" lang="en-GB" sz="1800" b="0" i="0" u="none" strike="noStrike" kern="1200" cap="none" spc="0" normalizeH="0" baseline="0" noProof="0" dirty="0">
                <a:ln>
                  <a:noFill/>
                </a:ln>
                <a:solidFill>
                  <a:srgbClr val="FF0000"/>
                </a:solidFill>
                <a:effectLst/>
                <a:uLnTx/>
                <a:uFillTx/>
                <a:latin typeface="Arial" panose="020B0604020202020204" pitchFamily="34" charset="0"/>
                <a:ea typeface="MS Mincho" panose="02020609040205080304" pitchFamily="49" charset="-128"/>
                <a:cs typeface="Times New Roman" panose="02020603050405020304" pitchFamily="18" charset="0"/>
              </a:rPr>
              <a:t>block approved</a:t>
            </a:r>
            <a:r>
              <a:rPr lang="en-GB" sz="1800" dirty="0">
                <a:solidFill>
                  <a:prstClr val="black"/>
                </a:solidFill>
                <a:latin typeface="Arial" panose="020B0604020202020204" pitchFamily="34" charset="0"/>
                <a:ea typeface="MS Mincho" panose="02020609040205080304" pitchFamily="49" charset="-128"/>
                <a:cs typeface="Times New Roman" panose="02020603050405020304" pitchFamily="18" charset="0"/>
              </a:rPr>
              <a:t>:</a:t>
            </a:r>
            <a:endPar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S Mincho" panose="02020609040205080304" pitchFamily="49" charset="-128"/>
              <a:cs typeface="Times New Roman" panose="02020603050405020304" pitchFamily="18" charset="0"/>
            </a:endParaRPr>
          </a:p>
          <a:p>
            <a:pPr lvl="1">
              <a:spcAft>
                <a:spcPts val="600"/>
              </a:spcAft>
              <a:tabLst>
                <a:tab pos="540385" algn="l"/>
                <a:tab pos="900430" algn="l"/>
              </a:tabLst>
            </a:pPr>
            <a:r>
              <a:rPr lang="en-GB" sz="14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SP-240041</a:t>
            </a:r>
            <a:r>
              <a:rPr lang="en-GB" sz="1400" dirty="0">
                <a:effectLst/>
                <a:latin typeface="Arial" panose="020B0604020202020204" pitchFamily="34" charset="0"/>
                <a:ea typeface="MS Mincho" panose="02020609040205080304" pitchFamily="49" charset="-128"/>
                <a:cs typeface="Times New Roman" panose="02020603050405020304" pitchFamily="18" charset="0"/>
              </a:rPr>
              <a:t> (CR PACK) CR Pack on 5GMSA (Source: SA WG4)</a:t>
            </a:r>
            <a:br>
              <a:rPr lang="en-GB" sz="1400" dirty="0">
                <a:effectLst/>
                <a:latin typeface="Arial" panose="020B0604020202020204" pitchFamily="34" charset="0"/>
                <a:ea typeface="MS Mincho" panose="02020609040205080304" pitchFamily="49" charset="-128"/>
                <a:cs typeface="Times New Roman" panose="02020603050405020304" pitchFamily="18" charset="0"/>
              </a:rPr>
            </a:br>
            <a:r>
              <a:rPr lang="en-GB" sz="14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SP-240272</a:t>
            </a:r>
            <a:r>
              <a:rPr lang="en-GB" sz="1400" dirty="0">
                <a:effectLst/>
                <a:latin typeface="Arial" panose="020B0604020202020204" pitchFamily="34" charset="0"/>
                <a:ea typeface="MS Mincho" panose="02020609040205080304" pitchFamily="49" charset="-128"/>
                <a:cs typeface="Times New Roman" panose="02020603050405020304" pitchFamily="18" charset="0"/>
              </a:rPr>
              <a:t> (CR PACK) CR Pack on 5MBP3 (Source: SA WG4)</a:t>
            </a:r>
            <a:br>
              <a:rPr lang="en-GB" sz="1400" dirty="0">
                <a:effectLst/>
                <a:latin typeface="Arial" panose="020B0604020202020204" pitchFamily="34" charset="0"/>
                <a:ea typeface="MS Mincho" panose="02020609040205080304" pitchFamily="49" charset="-128"/>
                <a:cs typeface="Times New Roman" panose="02020603050405020304" pitchFamily="18" charset="0"/>
              </a:rPr>
            </a:br>
            <a:r>
              <a:rPr lang="en-GB" sz="14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SP-240051</a:t>
            </a:r>
            <a:r>
              <a:rPr lang="en-GB" sz="1400" dirty="0">
                <a:effectLst/>
                <a:latin typeface="Arial" panose="020B0604020202020204" pitchFamily="34" charset="0"/>
                <a:ea typeface="MS Mincho" panose="02020609040205080304" pitchFamily="49" charset="-128"/>
                <a:cs typeface="Times New Roman" panose="02020603050405020304" pitchFamily="18" charset="0"/>
              </a:rPr>
              <a:t> (CR PACK) CR Pack on 5GMS3 (Source: SA WG4)</a:t>
            </a:r>
            <a:br>
              <a:rPr lang="en-GB" sz="1400" dirty="0">
                <a:effectLst/>
                <a:latin typeface="Arial" panose="020B0604020202020204" pitchFamily="34" charset="0"/>
                <a:ea typeface="MS Mincho" panose="02020609040205080304" pitchFamily="49" charset="-128"/>
                <a:cs typeface="Times New Roman" panose="02020603050405020304" pitchFamily="18" charset="0"/>
              </a:rPr>
            </a:br>
            <a:r>
              <a:rPr lang="en-GB" sz="14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SP-240039</a:t>
            </a:r>
            <a:r>
              <a:rPr lang="en-GB" sz="1400" dirty="0">
                <a:effectLst/>
                <a:latin typeface="Arial" panose="020B0604020202020204" pitchFamily="34" charset="0"/>
                <a:ea typeface="MS Mincho" panose="02020609040205080304" pitchFamily="49" charset="-128"/>
                <a:cs typeface="Times New Roman" panose="02020603050405020304" pitchFamily="18" charset="0"/>
              </a:rPr>
              <a:t> (CR PACK) CR Pack on 5GMS_Ph2 (Source: SA WG4)</a:t>
            </a:r>
            <a:br>
              <a:rPr lang="en-GB" sz="1400" dirty="0">
                <a:effectLst/>
                <a:latin typeface="Arial" panose="020B0604020202020204" pitchFamily="34" charset="0"/>
                <a:ea typeface="MS Mincho" panose="02020609040205080304" pitchFamily="49" charset="-128"/>
                <a:cs typeface="Times New Roman" panose="02020603050405020304" pitchFamily="18" charset="0"/>
              </a:rPr>
            </a:br>
            <a:r>
              <a:rPr lang="en-GB" sz="14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SP-240043</a:t>
            </a:r>
            <a:r>
              <a:rPr lang="en-GB" sz="1400" dirty="0">
                <a:effectLst/>
                <a:latin typeface="Arial" panose="020B0604020202020204" pitchFamily="34" charset="0"/>
                <a:ea typeface="MS Mincho" panose="02020609040205080304" pitchFamily="49" charset="-128"/>
                <a:cs typeface="Times New Roman" panose="02020603050405020304" pitchFamily="18" charset="0"/>
              </a:rPr>
              <a:t> (CR PACK) CR Pack on </a:t>
            </a:r>
            <a:r>
              <a:rPr lang="en-GB" sz="1400" dirty="0" err="1">
                <a:effectLst/>
                <a:latin typeface="Arial" panose="020B0604020202020204" pitchFamily="34" charset="0"/>
                <a:ea typeface="MS Mincho" panose="02020609040205080304" pitchFamily="49" charset="-128"/>
                <a:cs typeface="Times New Roman" panose="02020603050405020304" pitchFamily="18" charset="0"/>
              </a:rPr>
              <a:t>FS_XRTraffic</a:t>
            </a:r>
            <a:r>
              <a:rPr lang="en-GB" sz="1400" dirty="0">
                <a:effectLst/>
                <a:latin typeface="Arial" panose="020B0604020202020204" pitchFamily="34" charset="0"/>
                <a:ea typeface="MS Mincho" panose="02020609040205080304" pitchFamily="49" charset="-128"/>
                <a:cs typeface="Times New Roman" panose="02020603050405020304" pitchFamily="18" charset="0"/>
              </a:rPr>
              <a:t> (Source: SA WG4)</a:t>
            </a:r>
            <a:br>
              <a:rPr lang="en-GB" sz="1400" dirty="0">
                <a:effectLst/>
                <a:latin typeface="Arial" panose="020B0604020202020204" pitchFamily="34" charset="0"/>
                <a:ea typeface="MS Mincho" panose="02020609040205080304" pitchFamily="49" charset="-128"/>
                <a:cs typeface="Times New Roman" panose="02020603050405020304" pitchFamily="18" charset="0"/>
              </a:rPr>
            </a:br>
            <a:r>
              <a:rPr lang="en-GB" sz="14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SP-240049</a:t>
            </a:r>
            <a:r>
              <a:rPr lang="en-GB" sz="1400" dirty="0">
                <a:effectLst/>
                <a:latin typeface="Arial" panose="020B0604020202020204" pitchFamily="34" charset="0"/>
                <a:ea typeface="MS Mincho" panose="02020609040205080304" pitchFamily="49" charset="-128"/>
                <a:cs typeface="Times New Roman" panose="02020603050405020304" pitchFamily="18" charset="0"/>
              </a:rPr>
              <a:t> (CR PACK) CR Pack on TEI18 (Source: SA WG4)</a:t>
            </a:r>
            <a:br>
              <a:rPr lang="en-GB" sz="1400" dirty="0">
                <a:effectLst/>
                <a:latin typeface="Arial" panose="020B0604020202020204" pitchFamily="34" charset="0"/>
                <a:ea typeface="MS Mincho" panose="02020609040205080304" pitchFamily="49" charset="-128"/>
                <a:cs typeface="Times New Roman" panose="02020603050405020304" pitchFamily="18" charset="0"/>
              </a:rPr>
            </a:br>
            <a:r>
              <a:rPr lang="en-GB" sz="14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SP-240042</a:t>
            </a:r>
            <a:r>
              <a:rPr lang="en-GB" sz="1400" dirty="0">
                <a:effectLst/>
                <a:latin typeface="Arial" panose="020B0604020202020204" pitchFamily="34" charset="0"/>
                <a:ea typeface="MS Mincho" panose="02020609040205080304" pitchFamily="49" charset="-128"/>
                <a:cs typeface="Times New Roman" panose="02020603050405020304" pitchFamily="18" charset="0"/>
              </a:rPr>
              <a:t> (CR PACK) CR Pack on </a:t>
            </a:r>
            <a:r>
              <a:rPr lang="en-GB" sz="1400" dirty="0" err="1">
                <a:effectLst/>
                <a:latin typeface="Arial" panose="020B0604020202020204" pitchFamily="34" charset="0"/>
                <a:ea typeface="MS Mincho" panose="02020609040205080304" pitchFamily="49" charset="-128"/>
                <a:cs typeface="Times New Roman" panose="02020603050405020304" pitchFamily="18" charset="0"/>
              </a:rPr>
              <a:t>eUET</a:t>
            </a:r>
            <a:r>
              <a:rPr lang="en-GB" sz="1400" dirty="0">
                <a:effectLst/>
                <a:latin typeface="Arial" panose="020B0604020202020204" pitchFamily="34" charset="0"/>
                <a:ea typeface="MS Mincho" panose="02020609040205080304" pitchFamily="49" charset="-128"/>
                <a:cs typeface="Times New Roman" panose="02020603050405020304" pitchFamily="18" charset="0"/>
              </a:rPr>
              <a:t> (Source: SA WG4)</a:t>
            </a:r>
            <a:br>
              <a:rPr lang="en-GB" sz="1400" dirty="0">
                <a:effectLst/>
                <a:latin typeface="Arial" panose="020B0604020202020204" pitchFamily="34" charset="0"/>
                <a:ea typeface="MS Mincho" panose="02020609040205080304" pitchFamily="49" charset="-128"/>
                <a:cs typeface="Times New Roman" panose="02020603050405020304" pitchFamily="18" charset="0"/>
              </a:rPr>
            </a:br>
            <a:r>
              <a:rPr lang="en-GB" sz="14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SP-240044</a:t>
            </a:r>
            <a:r>
              <a:rPr lang="en-GB" sz="1400" dirty="0">
                <a:effectLst/>
                <a:latin typeface="Arial" panose="020B0604020202020204" pitchFamily="34" charset="0"/>
                <a:ea typeface="MS Mincho" panose="02020609040205080304" pitchFamily="49" charset="-128"/>
                <a:cs typeface="Times New Roman" panose="02020603050405020304" pitchFamily="18" charset="0"/>
              </a:rPr>
              <a:t> (CR PACK) CR Pack on GA4RTAR (Source: SA WG4)</a:t>
            </a:r>
            <a:br>
              <a:rPr lang="en-GB" sz="1400" dirty="0">
                <a:effectLst/>
                <a:latin typeface="Arial" panose="020B0604020202020204" pitchFamily="34" charset="0"/>
                <a:ea typeface="MS Mincho" panose="02020609040205080304" pitchFamily="49" charset="-128"/>
                <a:cs typeface="Times New Roman" panose="02020603050405020304" pitchFamily="18" charset="0"/>
              </a:rPr>
            </a:br>
            <a:r>
              <a:rPr lang="en-GB" sz="14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SP-240046</a:t>
            </a:r>
            <a:r>
              <a:rPr lang="en-GB" sz="1400" dirty="0">
                <a:effectLst/>
                <a:latin typeface="Arial" panose="020B0604020202020204" pitchFamily="34" charset="0"/>
                <a:ea typeface="MS Mincho" panose="02020609040205080304" pitchFamily="49" charset="-128"/>
                <a:cs typeface="Times New Roman" panose="02020603050405020304" pitchFamily="18" charset="0"/>
              </a:rPr>
              <a:t> (CR PACK) CR Pack on </a:t>
            </a:r>
            <a:r>
              <a:rPr lang="en-GB" sz="1400" dirty="0" err="1">
                <a:effectLst/>
                <a:latin typeface="Arial" panose="020B0604020202020204" pitchFamily="34" charset="0"/>
                <a:ea typeface="MS Mincho" panose="02020609040205080304" pitchFamily="49" charset="-128"/>
                <a:cs typeface="Times New Roman" panose="02020603050405020304" pitchFamily="18" charset="0"/>
              </a:rPr>
              <a:t>MeCAR</a:t>
            </a:r>
            <a:r>
              <a:rPr lang="en-GB" sz="1400" dirty="0">
                <a:effectLst/>
                <a:latin typeface="Arial" panose="020B0604020202020204" pitchFamily="34" charset="0"/>
                <a:ea typeface="MS Mincho" panose="02020609040205080304" pitchFamily="49" charset="-128"/>
                <a:cs typeface="Times New Roman" panose="02020603050405020304" pitchFamily="18" charset="0"/>
              </a:rPr>
              <a:t> (Source: SA WG4)</a:t>
            </a:r>
            <a:br>
              <a:rPr lang="en-GB" sz="1400" dirty="0">
                <a:effectLst/>
                <a:latin typeface="Arial" panose="020B0604020202020204" pitchFamily="34" charset="0"/>
                <a:ea typeface="MS Mincho" panose="02020609040205080304" pitchFamily="49" charset="-128"/>
                <a:cs typeface="Times New Roman" panose="02020603050405020304" pitchFamily="18" charset="0"/>
              </a:rPr>
            </a:br>
            <a:r>
              <a:rPr lang="en-GB" sz="14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SP-240045</a:t>
            </a:r>
            <a:r>
              <a:rPr lang="en-GB" sz="1400" dirty="0">
                <a:effectLst/>
                <a:latin typeface="Arial" panose="020B0604020202020204" pitchFamily="34" charset="0"/>
                <a:ea typeface="MS Mincho" panose="02020609040205080304" pitchFamily="49" charset="-128"/>
                <a:cs typeface="Times New Roman" panose="02020603050405020304" pitchFamily="18" charset="0"/>
              </a:rPr>
              <a:t> (CR PACK) CR Pack on </a:t>
            </a:r>
            <a:r>
              <a:rPr lang="en-GB" sz="1400" dirty="0" err="1">
                <a:effectLst/>
                <a:latin typeface="Arial" panose="020B0604020202020204" pitchFamily="34" charset="0"/>
                <a:ea typeface="MS Mincho" panose="02020609040205080304" pitchFamily="49" charset="-128"/>
                <a:cs typeface="Times New Roman" panose="02020603050405020304" pitchFamily="18" charset="0"/>
              </a:rPr>
              <a:t>IVAS_Codec</a:t>
            </a:r>
            <a:r>
              <a:rPr lang="en-GB" sz="1400" dirty="0">
                <a:effectLst/>
                <a:latin typeface="Arial" panose="020B0604020202020204" pitchFamily="34" charset="0"/>
                <a:ea typeface="MS Mincho" panose="02020609040205080304" pitchFamily="49" charset="-128"/>
                <a:cs typeface="Times New Roman" panose="02020603050405020304" pitchFamily="18" charset="0"/>
              </a:rPr>
              <a:t> (Source: SA WG4)</a:t>
            </a:r>
            <a:br>
              <a:rPr lang="en-GB" sz="1400" dirty="0">
                <a:effectLst/>
                <a:latin typeface="Arial" panose="020B0604020202020204" pitchFamily="34" charset="0"/>
                <a:ea typeface="MS Mincho" panose="02020609040205080304" pitchFamily="49" charset="-128"/>
                <a:cs typeface="Times New Roman" panose="02020603050405020304" pitchFamily="18" charset="0"/>
              </a:rPr>
            </a:br>
            <a:r>
              <a:rPr lang="en-GB" sz="14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SP-240048</a:t>
            </a:r>
            <a:r>
              <a:rPr lang="en-GB" sz="1400" dirty="0">
                <a:effectLst/>
                <a:latin typeface="Arial" panose="020B0604020202020204" pitchFamily="34" charset="0"/>
                <a:ea typeface="MS Mincho" panose="02020609040205080304" pitchFamily="49" charset="-128"/>
                <a:cs typeface="Times New Roman" panose="02020603050405020304" pitchFamily="18" charset="0"/>
              </a:rPr>
              <a:t> (CR PACK) CR Pack on FS_5GSTAR, TEI18 (Source: SA WG4)</a:t>
            </a:r>
            <a:br>
              <a:rPr lang="en-GB" sz="1400" dirty="0">
                <a:effectLst/>
                <a:latin typeface="Arial" panose="020B0604020202020204" pitchFamily="34" charset="0"/>
                <a:ea typeface="MS Mincho" panose="02020609040205080304" pitchFamily="49" charset="-128"/>
                <a:cs typeface="Times New Roman" panose="02020603050405020304" pitchFamily="18" charset="0"/>
              </a:rPr>
            </a:br>
            <a:r>
              <a:rPr lang="en-GB" sz="14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SP-240047</a:t>
            </a:r>
            <a:r>
              <a:rPr lang="en-GB" sz="1400" dirty="0">
                <a:effectLst/>
                <a:latin typeface="Arial" panose="020B0604020202020204" pitchFamily="34" charset="0"/>
                <a:ea typeface="MS Mincho" panose="02020609040205080304" pitchFamily="49" charset="-128"/>
                <a:cs typeface="Times New Roman" panose="02020603050405020304" pitchFamily="18" charset="0"/>
              </a:rPr>
              <a:t> (CR PACK) CR Pack on PROMISE (Source: SA WG4)</a:t>
            </a:r>
            <a:br>
              <a:rPr lang="en-GB" sz="1400" dirty="0">
                <a:effectLst/>
                <a:latin typeface="Arial" panose="020B0604020202020204" pitchFamily="34" charset="0"/>
                <a:ea typeface="MS Mincho" panose="02020609040205080304" pitchFamily="49" charset="-128"/>
                <a:cs typeface="Times New Roman" panose="02020603050405020304" pitchFamily="18" charset="0"/>
              </a:rPr>
            </a:br>
            <a:r>
              <a:rPr lang="en-GB" sz="14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SP-240040</a:t>
            </a:r>
            <a:r>
              <a:rPr lang="en-GB" sz="1400" dirty="0">
                <a:effectLst/>
                <a:latin typeface="Arial" panose="020B0604020202020204" pitchFamily="34" charset="0"/>
                <a:ea typeface="MS Mincho" panose="02020609040205080304" pitchFamily="49" charset="-128"/>
                <a:cs typeface="Times New Roman" panose="02020603050405020304" pitchFamily="18" charset="0"/>
              </a:rPr>
              <a:t> (CR PACK) CR Pack on 5GMS_Pro_Ph2 (Source: SA WG4)</a:t>
            </a:r>
            <a:br>
              <a:rPr lang="en-GB" sz="1400" dirty="0">
                <a:effectLst/>
                <a:latin typeface="Arial" panose="020B0604020202020204" pitchFamily="34" charset="0"/>
                <a:ea typeface="MS Mincho" panose="02020609040205080304" pitchFamily="49" charset="-128"/>
                <a:cs typeface="Times New Roman" panose="02020603050405020304" pitchFamily="18" charset="0"/>
              </a:rPr>
            </a:br>
            <a:r>
              <a:rPr lang="en-GB" sz="14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SP-240050</a:t>
            </a:r>
            <a:r>
              <a:rPr lang="en-GB" sz="1400" dirty="0">
                <a:effectLst/>
                <a:latin typeface="Arial" panose="020B0604020202020204" pitchFamily="34" charset="0"/>
                <a:ea typeface="MS Mincho" panose="02020609040205080304" pitchFamily="49" charset="-128"/>
                <a:cs typeface="Times New Roman" panose="02020603050405020304" pitchFamily="18" charset="0"/>
              </a:rPr>
              <a:t> (CR PACK) CR Pack on TEI18, FS_MS_NS_Ph2 (Source: SA WG4)</a:t>
            </a:r>
          </a:p>
          <a:p>
            <a:pPr>
              <a:spcAft>
                <a:spcPts val="600"/>
              </a:spcAft>
              <a:tabLst>
                <a:tab pos="540385" algn="l"/>
                <a:tab pos="900430" algn="l"/>
              </a:tabLst>
            </a:pPr>
            <a:endParaRPr lang="en-US" sz="1400" dirty="0">
              <a:effectLst/>
              <a:latin typeface="Arial" panose="020B0604020202020204" pitchFamily="34" charset="0"/>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2275397564"/>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8918986" cy="1325563"/>
          </a:xfrm>
        </p:spPr>
        <p:txBody>
          <a:bodyPr/>
          <a:lstStyle/>
          <a:p>
            <a:r>
              <a:rPr lang="sv-SE" sz="4000" dirty="0"/>
              <a:t>Other SA4 aspects</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marL="0" marR="0">
              <a:spcBef>
                <a:spcPts val="0"/>
              </a:spcBef>
              <a:spcAft>
                <a:spcPts val="0"/>
              </a:spcAft>
              <a:tabLst>
                <a:tab pos="360045" algn="l"/>
                <a:tab pos="540385" algn="l"/>
                <a:tab pos="720090" algn="l"/>
                <a:tab pos="900430" algn="l"/>
                <a:tab pos="1080135" algn="l"/>
              </a:tabLst>
            </a:pPr>
            <a:r>
              <a:rPr lang="en-GB" sz="18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SP-240068</a:t>
            </a:r>
            <a:r>
              <a:rPr lang="en-GB" sz="1800" dirty="0">
                <a:effectLst/>
                <a:latin typeface="Arial" panose="020B0604020202020204" pitchFamily="34" charset="0"/>
                <a:ea typeface="MS Mincho" panose="02020609040205080304" pitchFamily="49" charset="-128"/>
                <a:cs typeface="Times New Roman" panose="02020603050405020304" pitchFamily="18" charset="0"/>
              </a:rPr>
              <a:t> (REPORT) MCC Status Report (Source: 3GPP and MCC Activity Coordinator)</a:t>
            </a:r>
          </a:p>
          <a:p>
            <a:pPr marL="457200" lvl="1">
              <a:spcBef>
                <a:spcPts val="0"/>
              </a:spcBef>
              <a:spcAft>
                <a:spcPts val="0"/>
              </a:spcAft>
              <a:tabLst>
                <a:tab pos="360045" algn="l"/>
                <a:tab pos="540385" algn="l"/>
                <a:tab pos="720090" algn="l"/>
                <a:tab pos="900430" algn="l"/>
                <a:tab pos="1080135" algn="l"/>
              </a:tabLst>
            </a:pPr>
            <a:r>
              <a:rPr lang="en-GB" sz="1800" b="1" dirty="0">
                <a:effectLst/>
                <a:latin typeface="Arial" panose="020B0604020202020204" pitchFamily="34" charset="0"/>
                <a:ea typeface="MS Mincho" panose="02020609040205080304" pitchFamily="49" charset="-128"/>
                <a:cs typeface="Times New Roman" panose="02020603050405020304" pitchFamily="18" charset="0"/>
              </a:rPr>
              <a:t>3GPP Support Team changes:</a:t>
            </a:r>
            <a:endParaRPr lang="en-US" sz="1800" dirty="0">
              <a:effectLst/>
              <a:latin typeface="Arial" panose="020B0604020202020204" pitchFamily="34" charset="0"/>
              <a:ea typeface="MS Mincho" panose="02020609040205080304" pitchFamily="49" charset="-128"/>
              <a:cs typeface="Times New Roman" panose="02020603050405020304" pitchFamily="18" charset="0"/>
            </a:endParaRPr>
          </a:p>
          <a:p>
            <a:pPr marL="457200" lvl="1">
              <a:spcBef>
                <a:spcPts val="0"/>
              </a:spcBef>
              <a:spcAft>
                <a:spcPts val="0"/>
              </a:spcAft>
              <a:tabLst>
                <a:tab pos="360045" algn="l"/>
                <a:tab pos="540385" algn="l"/>
                <a:tab pos="720090" algn="l"/>
                <a:tab pos="900430" algn="l"/>
                <a:tab pos="1080135" algn="l"/>
              </a:tabLst>
            </a:pPr>
            <a:r>
              <a:rPr lang="en-GB" sz="1800" b="1" dirty="0" err="1">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Andrijana</a:t>
            </a:r>
            <a:r>
              <a:rPr lang="en-GB" sz="1800" b="1"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 </a:t>
            </a:r>
            <a:r>
              <a:rPr lang="en-GB" sz="1800" b="1" dirty="0" err="1">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Brekalo</a:t>
            </a:r>
            <a:r>
              <a:rPr lang="en-GB" sz="1800" dirty="0">
                <a:effectLst/>
                <a:latin typeface="Arial" panose="020B0604020202020204" pitchFamily="34" charset="0"/>
                <a:ea typeface="MS Mincho" panose="02020609040205080304" pitchFamily="49" charset="-128"/>
                <a:cs typeface="Times New Roman" panose="02020603050405020304" pitchFamily="18" charset="0"/>
              </a:rPr>
              <a:t> returns to supporting SA WG4 and </a:t>
            </a:r>
            <a:r>
              <a:rPr lang="en-GB" sz="1800" b="1"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Antoine </a:t>
            </a:r>
            <a:r>
              <a:rPr lang="en-GB" sz="1800" b="1" dirty="0" err="1">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Burckard</a:t>
            </a:r>
            <a:r>
              <a:rPr lang="en-GB" sz="1800" dirty="0">
                <a:effectLst/>
                <a:latin typeface="Arial" panose="020B0604020202020204" pitchFamily="34" charset="0"/>
                <a:ea typeface="MS Mincho" panose="02020609040205080304" pitchFamily="49" charset="-128"/>
                <a:cs typeface="Times New Roman" panose="02020603050405020304" pitchFamily="18" charset="0"/>
              </a:rPr>
              <a:t> will support ETSI technical bodies. Antoine was thanked for his support of SA WG4.</a:t>
            </a:r>
            <a:endParaRPr lang="en-US" sz="1800" dirty="0">
              <a:effectLst/>
              <a:latin typeface="Arial" panose="020B0604020202020204" pitchFamily="34" charset="0"/>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1511071502"/>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ACEED66-FF88-4A70-A1A4-57E9B63A1F2C}"/>
              </a:ext>
            </a:extLst>
          </p:cNvPr>
          <p:cNvSpPr>
            <a:spLocks noGrp="1"/>
          </p:cNvSpPr>
          <p:nvPr>
            <p:ph type="title"/>
          </p:nvPr>
        </p:nvSpPr>
        <p:spPr/>
        <p:txBody>
          <a:bodyPr/>
          <a:lstStyle/>
          <a:p>
            <a:r>
              <a:rPr lang="sv-SE" dirty="0"/>
              <a:t>SA4 calendar - 2024</a:t>
            </a:r>
          </a:p>
        </p:txBody>
      </p:sp>
      <p:sp>
        <p:nvSpPr>
          <p:cNvPr id="7" name="Content Placeholder 6">
            <a:extLst>
              <a:ext uri="{FF2B5EF4-FFF2-40B4-BE49-F238E27FC236}">
                <a16:creationId xmlns:a16="http://schemas.microsoft.com/office/drawing/2014/main" id="{25565F96-112B-4BE6-9572-C65D6BF76F7C}"/>
              </a:ext>
            </a:extLst>
          </p:cNvPr>
          <p:cNvSpPr>
            <a:spLocks noGrp="1"/>
          </p:cNvSpPr>
          <p:nvPr>
            <p:ph idx="1"/>
          </p:nvPr>
        </p:nvSpPr>
        <p:spPr/>
        <p:txBody>
          <a:bodyPr/>
          <a:lstStyle/>
          <a:p>
            <a:pPr marL="0" indent="0">
              <a:buNone/>
            </a:pPr>
            <a:endParaRPr lang="fr-FR" dirty="0"/>
          </a:p>
          <a:p>
            <a:endParaRPr lang="en-US" dirty="0"/>
          </a:p>
        </p:txBody>
      </p:sp>
      <p:graphicFrame>
        <p:nvGraphicFramePr>
          <p:cNvPr id="2" name="Table 1">
            <a:extLst>
              <a:ext uri="{FF2B5EF4-FFF2-40B4-BE49-F238E27FC236}">
                <a16:creationId xmlns:a16="http://schemas.microsoft.com/office/drawing/2014/main" id="{5F98E0A2-4949-9E60-57DF-7BAD9F798DD7}"/>
              </a:ext>
            </a:extLst>
          </p:cNvPr>
          <p:cNvGraphicFramePr>
            <a:graphicFrameLocks noGrp="1"/>
          </p:cNvGraphicFramePr>
          <p:nvPr>
            <p:extLst>
              <p:ext uri="{D42A27DB-BD31-4B8C-83A1-F6EECF244321}">
                <p14:modId xmlns:p14="http://schemas.microsoft.com/office/powerpoint/2010/main" val="2253029863"/>
              </p:ext>
            </p:extLst>
          </p:nvPr>
        </p:nvGraphicFramePr>
        <p:xfrm>
          <a:off x="2111398" y="1767719"/>
          <a:ext cx="7559675" cy="4313073"/>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49541">
                <a:tc>
                  <a:txBody>
                    <a:bodyPr/>
                    <a:lstStyle/>
                    <a:p>
                      <a:pPr marL="36000">
                        <a:lnSpc>
                          <a:spcPct val="90000"/>
                        </a:lnSpc>
                      </a:pPr>
                      <a:r>
                        <a:rPr lang="fi-FI" sz="1400" dirty="0"/>
                        <a:t>Meetings in 2024</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893802">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bg1">
                              <a:lumMod val="50000"/>
                            </a:schemeClr>
                          </a:solidFill>
                          <a:latin typeface="+mn-lt"/>
                          <a:cs typeface="Arial" panose="020B0604020202020204" pitchFamily="34" charset="0"/>
                        </a:rPr>
                        <a:t>SA4#127</a:t>
                      </a:r>
                      <a:endParaRPr lang="en-US" sz="1400" b="0" dirty="0">
                        <a:solidFill>
                          <a:schemeClr val="bg1">
                            <a:lumMod val="50000"/>
                          </a:schemeClr>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u="none" dirty="0">
                          <a:solidFill>
                            <a:schemeClr val="bg1">
                              <a:lumMod val="50000"/>
                            </a:schemeClr>
                          </a:solidFill>
                          <a:effectLst/>
                          <a:latin typeface="+mn-lt"/>
                          <a:ea typeface="Calibri" panose="020F0502020204030204" pitchFamily="34" charset="0"/>
                          <a:cs typeface="Arial" panose="020B0604020202020204" pitchFamily="34" charset="0"/>
                        </a:rPr>
                        <a:t>F2F: 29 January - 2 February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bg1">
                              <a:lumMod val="50000"/>
                            </a:schemeClr>
                          </a:solidFill>
                          <a:latin typeface="+mn-lt"/>
                          <a:cs typeface="Arial" panose="020B0604020202020204" pitchFamily="34" charset="0"/>
                        </a:rPr>
                        <a:t>Host: ETSI, Venue: Sophia-Antipolis, France</a:t>
                      </a:r>
                    </a:p>
                  </a:txBody>
                  <a:tcPr marL="91429" marR="91429" marT="45667" marB="45667" anchor="ctr"/>
                </a:tc>
                <a:extLst>
                  <a:ext uri="{0D108BD9-81ED-4DB2-BD59-A6C34878D82A}">
                    <a16:rowId xmlns:a16="http://schemas.microsoft.com/office/drawing/2014/main" val="10002"/>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SA4#127bis-e</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8-12 April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3"/>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SA4#128</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20-24 May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TTA, Venue: </a:t>
                      </a:r>
                      <a:r>
                        <a:rPr lang="en-US" sz="1400" b="0" u="none" dirty="0" err="1">
                          <a:solidFill>
                            <a:schemeClr val="tx1"/>
                          </a:solidFill>
                          <a:latin typeface="+mn-lt"/>
                          <a:cs typeface="Arial" panose="020B0604020202020204" pitchFamily="34" charset="0"/>
                        </a:rPr>
                        <a:t>Jeju</a:t>
                      </a:r>
                      <a:r>
                        <a:rPr lang="en-US" sz="1400" b="0" u="none" dirty="0">
                          <a:solidFill>
                            <a:schemeClr val="tx1"/>
                          </a:solidFill>
                          <a:latin typeface="+mn-lt"/>
                          <a:cs typeface="Arial" panose="020B0604020202020204" pitchFamily="34" charset="0"/>
                        </a:rPr>
                        <a:t>, South Korea</a:t>
                      </a:r>
                    </a:p>
                  </a:txBody>
                  <a:tcPr marL="91429" marR="91429" marT="45667" marB="45667" anchor="ctr"/>
                </a:tc>
                <a:extLst>
                  <a:ext uri="{0D108BD9-81ED-4DB2-BD59-A6C34878D82A}">
                    <a16:rowId xmlns:a16="http://schemas.microsoft.com/office/drawing/2014/main" val="10004"/>
                  </a:ext>
                </a:extLst>
              </a:tr>
              <a:tr h="893802">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SA4#129-e</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19-23 August 2024</a:t>
                      </a:r>
                    </a:p>
                    <a:p>
                      <a:pPr marL="0" marR="0" indent="0">
                        <a:spcBef>
                          <a:spcPts val="0"/>
                        </a:spcBef>
                        <a:spcAft>
                          <a:spcPts val="0"/>
                        </a:spcAft>
                        <a:buFontTx/>
                        <a:buNone/>
                      </a:pPr>
                      <a:r>
                        <a:rPr lang="en-US" sz="1400" u="none" dirty="0">
                          <a:solidFill>
                            <a:schemeClr val="tx1"/>
                          </a:solidFill>
                          <a:effectLst/>
                          <a:latin typeface="+mn-lt"/>
                          <a:ea typeface="Calibri" panose="020F0502020204030204" pitchFamily="34" charset="0"/>
                          <a:cs typeface="Arial" panose="020B0604020202020204" pitchFamily="34" charset="0"/>
                        </a:rPr>
                        <a:t>Note: agreement to have NO SA4 meetings in August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5"/>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SA4#130</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18-22 November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ATIS, Venue: Orlando, Florida, USA</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1423458044"/>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ACEED66-FF88-4A70-A1A4-57E9B63A1F2C}"/>
              </a:ext>
            </a:extLst>
          </p:cNvPr>
          <p:cNvSpPr>
            <a:spLocks noGrp="1"/>
          </p:cNvSpPr>
          <p:nvPr>
            <p:ph type="title"/>
          </p:nvPr>
        </p:nvSpPr>
        <p:spPr/>
        <p:txBody>
          <a:bodyPr/>
          <a:lstStyle/>
          <a:p>
            <a:r>
              <a:rPr lang="sv-SE" dirty="0"/>
              <a:t>SA4 calendar - 2025</a:t>
            </a:r>
          </a:p>
        </p:txBody>
      </p:sp>
      <p:sp>
        <p:nvSpPr>
          <p:cNvPr id="7" name="Content Placeholder 6">
            <a:extLst>
              <a:ext uri="{FF2B5EF4-FFF2-40B4-BE49-F238E27FC236}">
                <a16:creationId xmlns:a16="http://schemas.microsoft.com/office/drawing/2014/main" id="{25565F96-112B-4BE6-9572-C65D6BF76F7C}"/>
              </a:ext>
            </a:extLst>
          </p:cNvPr>
          <p:cNvSpPr>
            <a:spLocks noGrp="1"/>
          </p:cNvSpPr>
          <p:nvPr>
            <p:ph idx="1"/>
          </p:nvPr>
        </p:nvSpPr>
        <p:spPr/>
        <p:txBody>
          <a:bodyPr/>
          <a:lstStyle/>
          <a:p>
            <a:pPr marL="0" indent="0">
              <a:buNone/>
            </a:pPr>
            <a:endParaRPr lang="fr-FR" dirty="0"/>
          </a:p>
          <a:p>
            <a:endParaRPr lang="en-US" dirty="0"/>
          </a:p>
        </p:txBody>
      </p:sp>
      <p:graphicFrame>
        <p:nvGraphicFramePr>
          <p:cNvPr id="5" name="Table 4">
            <a:extLst>
              <a:ext uri="{FF2B5EF4-FFF2-40B4-BE49-F238E27FC236}">
                <a16:creationId xmlns:a16="http://schemas.microsoft.com/office/drawing/2014/main" id="{6274E839-F541-CD38-AD71-8B52F5EC6A47}"/>
              </a:ext>
            </a:extLst>
          </p:cNvPr>
          <p:cNvGraphicFramePr>
            <a:graphicFrameLocks noGrp="1"/>
          </p:cNvGraphicFramePr>
          <p:nvPr>
            <p:extLst>
              <p:ext uri="{D42A27DB-BD31-4B8C-83A1-F6EECF244321}">
                <p14:modId xmlns:p14="http://schemas.microsoft.com/office/powerpoint/2010/main" val="2862420150"/>
              </p:ext>
            </p:extLst>
          </p:nvPr>
        </p:nvGraphicFramePr>
        <p:xfrm>
          <a:off x="1989666" y="1824346"/>
          <a:ext cx="7559675" cy="4352617"/>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49541">
                <a:tc>
                  <a:txBody>
                    <a:bodyPr/>
                    <a:lstStyle/>
                    <a:p>
                      <a:pPr marL="36000">
                        <a:lnSpc>
                          <a:spcPct val="90000"/>
                        </a:lnSpc>
                      </a:pPr>
                      <a:r>
                        <a:rPr lang="fi-FI" sz="1400" dirty="0"/>
                        <a:t>Meetings in 2025</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893802">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SA4#131</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17-21 Feb.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EBU, Venue: Geneva, Switzerland</a:t>
                      </a:r>
                    </a:p>
                  </a:txBody>
                  <a:tcPr marL="91429" marR="91429" marT="45667" marB="45667" anchor="ctr"/>
                </a:tc>
                <a:extLst>
                  <a:ext uri="{0D108BD9-81ED-4DB2-BD59-A6C34878D82A}">
                    <a16:rowId xmlns:a16="http://schemas.microsoft.com/office/drawing/2014/main" val="10002"/>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SA4#131e-bis </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7-11 Apr. 2025</a:t>
                      </a:r>
                    </a:p>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Note: dates TBC depending on MPEG#150 exact dates.</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3"/>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SA4#132</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19-23 May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TBD, Venue: Japan</a:t>
                      </a:r>
                    </a:p>
                  </a:txBody>
                  <a:tcPr marL="91429" marR="91429" marT="45667" marB="45667" anchor="ctr"/>
                </a:tc>
                <a:extLst>
                  <a:ext uri="{0D108BD9-81ED-4DB2-BD59-A6C34878D82A}">
                    <a16:rowId xmlns:a16="http://schemas.microsoft.com/office/drawing/2014/main" val="10004"/>
                  </a:ext>
                </a:extLst>
              </a:tr>
              <a:tr h="893802">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SA4#133e</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21-25 Jul. 2025</a:t>
                      </a:r>
                    </a:p>
                    <a:p>
                      <a:pPr marL="0" marR="0" indent="0">
                        <a:spcBef>
                          <a:spcPts val="0"/>
                        </a:spcBef>
                        <a:spcAft>
                          <a:spcPts val="0"/>
                        </a:spcAft>
                        <a:buFontTx/>
                        <a:buNone/>
                      </a:pPr>
                      <a:r>
                        <a:rPr lang="en-US" sz="1400" u="none" dirty="0">
                          <a:solidFill>
                            <a:schemeClr val="tx1"/>
                          </a:solidFill>
                          <a:effectLst/>
                          <a:latin typeface="+mn-lt"/>
                          <a:ea typeface="Calibri" panose="020F0502020204030204" pitchFamily="34" charset="0"/>
                          <a:cs typeface="Arial" panose="020B0604020202020204" pitchFamily="34" charset="0"/>
                        </a:rPr>
                        <a:t>Note: agreement to have NO SA4 meetings in August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5"/>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SA4#134</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17-21 Nov.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TBD, Venue: North-America</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2602755818"/>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340D4E7C-4D81-903A-CDFA-42DBBB74B229}"/>
              </a:ext>
            </a:extLst>
          </p:cNvPr>
          <p:cNvCxnSpPr>
            <a:cxnSpLocks/>
          </p:cNvCxnSpPr>
          <p:nvPr/>
        </p:nvCxnSpPr>
        <p:spPr bwMode="auto">
          <a:xfrm>
            <a:off x="5632451" y="1111251"/>
            <a:ext cx="3369733" cy="0"/>
          </a:xfrm>
          <a:prstGeom prst="line">
            <a:avLst/>
          </a:prstGeom>
          <a:ln>
            <a:solidFill>
              <a:schemeClr val="accent4">
                <a:lumMod val="60000"/>
                <a:lumOff val="4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2" name="Straight Connector 11">
            <a:extLst>
              <a:ext uri="{FF2B5EF4-FFF2-40B4-BE49-F238E27FC236}">
                <a16:creationId xmlns:a16="http://schemas.microsoft.com/office/drawing/2014/main" id="{00B0A437-1C64-4FDC-4813-D0902AAC37DE}"/>
              </a:ext>
            </a:extLst>
          </p:cNvPr>
          <p:cNvCxnSpPr>
            <a:cxnSpLocks/>
          </p:cNvCxnSpPr>
          <p:nvPr/>
        </p:nvCxnSpPr>
        <p:spPr bwMode="auto">
          <a:xfrm>
            <a:off x="9224433" y="1111251"/>
            <a:ext cx="2889251" cy="0"/>
          </a:xfrm>
          <a:prstGeom prst="line">
            <a:avLst/>
          </a:prstGeom>
          <a:ln>
            <a:solidFill>
              <a:schemeClr val="accent4">
                <a:lumMod val="60000"/>
                <a:lumOff val="4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7" name="Straight Connector 6">
            <a:extLst>
              <a:ext uri="{FF2B5EF4-FFF2-40B4-BE49-F238E27FC236}">
                <a16:creationId xmlns:a16="http://schemas.microsoft.com/office/drawing/2014/main" id="{ED40BB10-6F3B-E9E0-B87B-F5676B1B145C}"/>
              </a:ext>
            </a:extLst>
          </p:cNvPr>
          <p:cNvCxnSpPr>
            <a:cxnSpLocks/>
          </p:cNvCxnSpPr>
          <p:nvPr/>
        </p:nvCxnSpPr>
        <p:spPr bwMode="auto">
          <a:xfrm>
            <a:off x="1911351" y="1111251"/>
            <a:ext cx="3602567" cy="0"/>
          </a:xfrm>
          <a:prstGeom prst="line">
            <a:avLst/>
          </a:prstGeom>
          <a:ln>
            <a:solidFill>
              <a:schemeClr val="accent4">
                <a:lumMod val="60000"/>
                <a:lumOff val="4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266" name="Straight Connector 114">
            <a:extLst>
              <a:ext uri="{FF2B5EF4-FFF2-40B4-BE49-F238E27FC236}">
                <a16:creationId xmlns:a16="http://schemas.microsoft.com/office/drawing/2014/main" id="{4D8200D1-6850-DD9D-719E-25D86B99469A}"/>
              </a:ext>
            </a:extLst>
          </p:cNvPr>
          <p:cNvCxnSpPr>
            <a:cxnSpLocks noChangeShapeType="1"/>
          </p:cNvCxnSpPr>
          <p:nvPr/>
        </p:nvCxnSpPr>
        <p:spPr bwMode="auto">
          <a:xfrm>
            <a:off x="9139767" y="2044701"/>
            <a:ext cx="0" cy="4485217"/>
          </a:xfrm>
          <a:prstGeom prst="line">
            <a:avLst/>
          </a:prstGeom>
          <a:noFill/>
          <a:ln w="28575" algn="ctr">
            <a:solidFill>
              <a:schemeClr val="accent4">
                <a:lumMod val="60000"/>
                <a:lumOff val="40000"/>
              </a:schemeClr>
            </a:solidFill>
            <a:round/>
            <a:headEnd/>
            <a:tailEnd/>
          </a:ln>
        </p:spPr>
      </p:cxnSp>
      <p:cxnSp>
        <p:nvCxnSpPr>
          <p:cNvPr id="9273" name="Straight Connector 114">
            <a:extLst>
              <a:ext uri="{FF2B5EF4-FFF2-40B4-BE49-F238E27FC236}">
                <a16:creationId xmlns:a16="http://schemas.microsoft.com/office/drawing/2014/main" id="{B4BE6475-8D0C-DAC9-CA70-053AE0124741}"/>
              </a:ext>
            </a:extLst>
          </p:cNvPr>
          <p:cNvCxnSpPr>
            <a:cxnSpLocks noChangeShapeType="1"/>
          </p:cNvCxnSpPr>
          <p:nvPr/>
        </p:nvCxnSpPr>
        <p:spPr bwMode="auto">
          <a:xfrm>
            <a:off x="5513917" y="1991784"/>
            <a:ext cx="0" cy="4538133"/>
          </a:xfrm>
          <a:prstGeom prst="line">
            <a:avLst/>
          </a:prstGeom>
          <a:noFill/>
          <a:ln w="28575" algn="ctr">
            <a:solidFill>
              <a:schemeClr val="accent4">
                <a:lumMod val="60000"/>
                <a:lumOff val="40000"/>
              </a:schemeClr>
            </a:solidFill>
            <a:round/>
            <a:headEnd/>
            <a:tailEnd/>
          </a:ln>
        </p:spPr>
      </p:cxnSp>
      <p:cxnSp>
        <p:nvCxnSpPr>
          <p:cNvPr id="9298" name="Straight Connector 114">
            <a:extLst>
              <a:ext uri="{FF2B5EF4-FFF2-40B4-BE49-F238E27FC236}">
                <a16:creationId xmlns:a16="http://schemas.microsoft.com/office/drawing/2014/main" id="{CCE94862-C424-1D0A-41B0-6573586CA40C}"/>
              </a:ext>
            </a:extLst>
          </p:cNvPr>
          <p:cNvCxnSpPr>
            <a:cxnSpLocks noChangeShapeType="1"/>
          </p:cNvCxnSpPr>
          <p:nvPr/>
        </p:nvCxnSpPr>
        <p:spPr bwMode="auto">
          <a:xfrm flipH="1">
            <a:off x="1860551" y="1993901"/>
            <a:ext cx="14816" cy="4536017"/>
          </a:xfrm>
          <a:prstGeom prst="line">
            <a:avLst/>
          </a:prstGeom>
          <a:noFill/>
          <a:ln w="28575" algn="ctr">
            <a:solidFill>
              <a:schemeClr val="accent4">
                <a:lumMod val="60000"/>
                <a:lumOff val="40000"/>
              </a:schemeClr>
            </a:solidFill>
            <a:round/>
            <a:headEnd/>
            <a:tailEnd/>
          </a:ln>
        </p:spPr>
      </p:cxnSp>
      <p:cxnSp>
        <p:nvCxnSpPr>
          <p:cNvPr id="9263" name="Straight Connector 115">
            <a:extLst>
              <a:ext uri="{FF2B5EF4-FFF2-40B4-BE49-F238E27FC236}">
                <a16:creationId xmlns:a16="http://schemas.microsoft.com/office/drawing/2014/main" id="{EB9BE8DD-E2F1-D205-C293-8147F7636BB4}"/>
              </a:ext>
            </a:extLst>
          </p:cNvPr>
          <p:cNvCxnSpPr>
            <a:cxnSpLocks noChangeShapeType="1"/>
          </p:cNvCxnSpPr>
          <p:nvPr/>
        </p:nvCxnSpPr>
        <p:spPr bwMode="auto">
          <a:xfrm>
            <a:off x="2772833" y="2044701"/>
            <a:ext cx="0" cy="4485217"/>
          </a:xfrm>
          <a:prstGeom prst="line">
            <a:avLst/>
          </a:prstGeom>
          <a:noFill/>
          <a:ln w="9525" algn="ctr">
            <a:solidFill>
              <a:schemeClr val="accent4">
                <a:lumMod val="60000"/>
                <a:lumOff val="40000"/>
              </a:schemeClr>
            </a:solidFill>
            <a:prstDash val="dash"/>
            <a:round/>
            <a:headEnd/>
            <a:tailEnd/>
          </a:ln>
        </p:spPr>
      </p:cxnSp>
      <p:cxnSp>
        <p:nvCxnSpPr>
          <p:cNvPr id="9264" name="Straight Connector 114">
            <a:extLst>
              <a:ext uri="{FF2B5EF4-FFF2-40B4-BE49-F238E27FC236}">
                <a16:creationId xmlns:a16="http://schemas.microsoft.com/office/drawing/2014/main" id="{20AF163A-1FCC-1AED-36EE-6258B9EBF50D}"/>
              </a:ext>
            </a:extLst>
          </p:cNvPr>
          <p:cNvCxnSpPr>
            <a:cxnSpLocks noChangeShapeType="1"/>
          </p:cNvCxnSpPr>
          <p:nvPr/>
        </p:nvCxnSpPr>
        <p:spPr bwMode="auto">
          <a:xfrm>
            <a:off x="11554884" y="2048933"/>
            <a:ext cx="0" cy="4480984"/>
          </a:xfrm>
          <a:prstGeom prst="line">
            <a:avLst/>
          </a:prstGeom>
          <a:noFill/>
          <a:ln w="9525" algn="ctr">
            <a:solidFill>
              <a:schemeClr val="accent4">
                <a:lumMod val="60000"/>
                <a:lumOff val="40000"/>
              </a:schemeClr>
            </a:solidFill>
            <a:prstDash val="dash"/>
            <a:round/>
            <a:headEnd/>
            <a:tailEnd/>
          </a:ln>
        </p:spPr>
      </p:cxnSp>
      <p:cxnSp>
        <p:nvCxnSpPr>
          <p:cNvPr id="9265" name="Straight Connector 114">
            <a:extLst>
              <a:ext uri="{FF2B5EF4-FFF2-40B4-BE49-F238E27FC236}">
                <a16:creationId xmlns:a16="http://schemas.microsoft.com/office/drawing/2014/main" id="{2171E29B-09AC-9A81-7FCE-B0FD26047E19}"/>
              </a:ext>
            </a:extLst>
          </p:cNvPr>
          <p:cNvCxnSpPr>
            <a:cxnSpLocks noChangeShapeType="1"/>
          </p:cNvCxnSpPr>
          <p:nvPr/>
        </p:nvCxnSpPr>
        <p:spPr bwMode="auto">
          <a:xfrm>
            <a:off x="1051984" y="2044701"/>
            <a:ext cx="0" cy="4485217"/>
          </a:xfrm>
          <a:prstGeom prst="line">
            <a:avLst/>
          </a:prstGeom>
          <a:noFill/>
          <a:ln w="9525" algn="ctr">
            <a:solidFill>
              <a:schemeClr val="accent4">
                <a:lumMod val="60000"/>
                <a:lumOff val="40000"/>
              </a:schemeClr>
            </a:solidFill>
            <a:prstDash val="dash"/>
            <a:round/>
            <a:headEnd/>
            <a:tailEnd/>
          </a:ln>
        </p:spPr>
      </p:cxnSp>
      <p:cxnSp>
        <p:nvCxnSpPr>
          <p:cNvPr id="9267" name="Straight Connector 114">
            <a:extLst>
              <a:ext uri="{FF2B5EF4-FFF2-40B4-BE49-F238E27FC236}">
                <a16:creationId xmlns:a16="http://schemas.microsoft.com/office/drawing/2014/main" id="{D85AECA9-9F82-6A81-776B-9DE66D790CAC}"/>
              </a:ext>
            </a:extLst>
          </p:cNvPr>
          <p:cNvCxnSpPr>
            <a:cxnSpLocks noChangeShapeType="1"/>
          </p:cNvCxnSpPr>
          <p:nvPr/>
        </p:nvCxnSpPr>
        <p:spPr bwMode="auto">
          <a:xfrm>
            <a:off x="9910233" y="2044701"/>
            <a:ext cx="0" cy="4485217"/>
          </a:xfrm>
          <a:prstGeom prst="line">
            <a:avLst/>
          </a:prstGeom>
          <a:noFill/>
          <a:ln w="9525" algn="ctr">
            <a:solidFill>
              <a:schemeClr val="accent4">
                <a:lumMod val="60000"/>
                <a:lumOff val="40000"/>
              </a:schemeClr>
            </a:solidFill>
            <a:prstDash val="dash"/>
            <a:round/>
            <a:headEnd/>
            <a:tailEnd/>
          </a:ln>
        </p:spPr>
      </p:cxnSp>
      <p:cxnSp>
        <p:nvCxnSpPr>
          <p:cNvPr id="9268" name="Straight Connector 114">
            <a:extLst>
              <a:ext uri="{FF2B5EF4-FFF2-40B4-BE49-F238E27FC236}">
                <a16:creationId xmlns:a16="http://schemas.microsoft.com/office/drawing/2014/main" id="{B245F07D-7B0A-6219-2F14-A2B38EB29259}"/>
              </a:ext>
            </a:extLst>
          </p:cNvPr>
          <p:cNvCxnSpPr>
            <a:cxnSpLocks noChangeShapeType="1"/>
          </p:cNvCxnSpPr>
          <p:nvPr/>
        </p:nvCxnSpPr>
        <p:spPr bwMode="auto">
          <a:xfrm>
            <a:off x="8252884" y="2044701"/>
            <a:ext cx="0" cy="4485217"/>
          </a:xfrm>
          <a:prstGeom prst="line">
            <a:avLst/>
          </a:prstGeom>
          <a:noFill/>
          <a:ln w="9525" algn="ctr">
            <a:solidFill>
              <a:schemeClr val="accent4">
                <a:lumMod val="60000"/>
                <a:lumOff val="40000"/>
              </a:schemeClr>
            </a:solidFill>
            <a:prstDash val="dash"/>
            <a:round/>
            <a:headEnd/>
            <a:tailEnd/>
          </a:ln>
        </p:spPr>
      </p:cxnSp>
      <p:cxnSp>
        <p:nvCxnSpPr>
          <p:cNvPr id="9269" name="Straight Connector 114">
            <a:extLst>
              <a:ext uri="{FF2B5EF4-FFF2-40B4-BE49-F238E27FC236}">
                <a16:creationId xmlns:a16="http://schemas.microsoft.com/office/drawing/2014/main" id="{7FBC7B3E-076A-E9D9-8E5A-57F50FD12B9D}"/>
              </a:ext>
            </a:extLst>
          </p:cNvPr>
          <p:cNvCxnSpPr>
            <a:cxnSpLocks noChangeShapeType="1"/>
          </p:cNvCxnSpPr>
          <p:nvPr/>
        </p:nvCxnSpPr>
        <p:spPr bwMode="auto">
          <a:xfrm>
            <a:off x="6396567" y="2044701"/>
            <a:ext cx="0" cy="4485217"/>
          </a:xfrm>
          <a:prstGeom prst="line">
            <a:avLst/>
          </a:prstGeom>
          <a:noFill/>
          <a:ln w="9525" algn="ctr">
            <a:solidFill>
              <a:schemeClr val="accent4">
                <a:lumMod val="60000"/>
                <a:lumOff val="40000"/>
              </a:schemeClr>
            </a:solidFill>
            <a:prstDash val="dash"/>
            <a:round/>
            <a:headEnd/>
            <a:tailEnd/>
          </a:ln>
        </p:spPr>
      </p:cxnSp>
      <p:cxnSp>
        <p:nvCxnSpPr>
          <p:cNvPr id="9271" name="Straight Connector 114">
            <a:extLst>
              <a:ext uri="{FF2B5EF4-FFF2-40B4-BE49-F238E27FC236}">
                <a16:creationId xmlns:a16="http://schemas.microsoft.com/office/drawing/2014/main" id="{F9D87B2F-43AF-612E-255C-25E02396CBF2}"/>
              </a:ext>
            </a:extLst>
          </p:cNvPr>
          <p:cNvCxnSpPr>
            <a:cxnSpLocks noChangeShapeType="1"/>
          </p:cNvCxnSpPr>
          <p:nvPr/>
        </p:nvCxnSpPr>
        <p:spPr bwMode="auto">
          <a:xfrm>
            <a:off x="4720167" y="2044701"/>
            <a:ext cx="0" cy="4485217"/>
          </a:xfrm>
          <a:prstGeom prst="line">
            <a:avLst/>
          </a:prstGeom>
          <a:noFill/>
          <a:ln w="9525" algn="ctr">
            <a:solidFill>
              <a:schemeClr val="accent4">
                <a:lumMod val="60000"/>
                <a:lumOff val="40000"/>
              </a:schemeClr>
            </a:solidFill>
            <a:prstDash val="dash"/>
            <a:round/>
            <a:headEnd/>
            <a:tailEnd/>
          </a:ln>
        </p:spPr>
      </p:cxnSp>
      <p:cxnSp>
        <p:nvCxnSpPr>
          <p:cNvPr id="9272" name="Straight Connector 114">
            <a:extLst>
              <a:ext uri="{FF2B5EF4-FFF2-40B4-BE49-F238E27FC236}">
                <a16:creationId xmlns:a16="http://schemas.microsoft.com/office/drawing/2014/main" id="{92A3258C-0915-2E9F-2F46-E55C6953FEF3}"/>
              </a:ext>
            </a:extLst>
          </p:cNvPr>
          <p:cNvCxnSpPr>
            <a:cxnSpLocks noChangeShapeType="1"/>
          </p:cNvCxnSpPr>
          <p:nvPr/>
        </p:nvCxnSpPr>
        <p:spPr bwMode="auto">
          <a:xfrm>
            <a:off x="3699933" y="2044701"/>
            <a:ext cx="0" cy="4485217"/>
          </a:xfrm>
          <a:prstGeom prst="line">
            <a:avLst/>
          </a:prstGeom>
          <a:noFill/>
          <a:ln w="9525" algn="ctr">
            <a:solidFill>
              <a:schemeClr val="accent4">
                <a:lumMod val="60000"/>
                <a:lumOff val="40000"/>
              </a:schemeClr>
            </a:solidFill>
            <a:prstDash val="dash"/>
            <a:round/>
            <a:headEnd/>
            <a:tailEnd/>
          </a:ln>
        </p:spPr>
      </p:cxnSp>
      <p:cxnSp>
        <p:nvCxnSpPr>
          <p:cNvPr id="9279" name="Straight Connector 114">
            <a:extLst>
              <a:ext uri="{FF2B5EF4-FFF2-40B4-BE49-F238E27FC236}">
                <a16:creationId xmlns:a16="http://schemas.microsoft.com/office/drawing/2014/main" id="{73B4169F-C4E1-3C6A-C1E8-A9D3E06A483B}"/>
              </a:ext>
            </a:extLst>
          </p:cNvPr>
          <p:cNvCxnSpPr>
            <a:cxnSpLocks noChangeShapeType="1"/>
          </p:cNvCxnSpPr>
          <p:nvPr/>
        </p:nvCxnSpPr>
        <p:spPr bwMode="auto">
          <a:xfrm>
            <a:off x="10621434" y="2048934"/>
            <a:ext cx="27517" cy="4440767"/>
          </a:xfrm>
          <a:prstGeom prst="line">
            <a:avLst/>
          </a:prstGeom>
          <a:noFill/>
          <a:ln w="9525" algn="ctr">
            <a:solidFill>
              <a:schemeClr val="accent4">
                <a:lumMod val="60000"/>
                <a:lumOff val="40000"/>
              </a:schemeClr>
            </a:solidFill>
            <a:prstDash val="dash"/>
            <a:round/>
            <a:headEnd/>
            <a:tailEnd/>
          </a:ln>
        </p:spPr>
      </p:cxnSp>
      <p:cxnSp>
        <p:nvCxnSpPr>
          <p:cNvPr id="20" name="Straight Connector 19">
            <a:extLst>
              <a:ext uri="{FF2B5EF4-FFF2-40B4-BE49-F238E27FC236}">
                <a16:creationId xmlns:a16="http://schemas.microsoft.com/office/drawing/2014/main" id="{3E61965D-8E33-DCA5-729C-2C9A35DEC41F}"/>
              </a:ext>
            </a:extLst>
          </p:cNvPr>
          <p:cNvCxnSpPr>
            <a:cxnSpLocks/>
          </p:cNvCxnSpPr>
          <p:nvPr/>
        </p:nvCxnSpPr>
        <p:spPr bwMode="auto">
          <a:xfrm>
            <a:off x="133351" y="1111251"/>
            <a:ext cx="1612900" cy="0"/>
          </a:xfrm>
          <a:prstGeom prst="line">
            <a:avLst/>
          </a:prstGeom>
          <a:ln>
            <a:solidFill>
              <a:schemeClr val="accent4">
                <a:lumMod val="60000"/>
                <a:lumOff val="4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10" name="Title 1">
            <a:extLst>
              <a:ext uri="{FF2B5EF4-FFF2-40B4-BE49-F238E27FC236}">
                <a16:creationId xmlns:a16="http://schemas.microsoft.com/office/drawing/2014/main" id="{729E710D-DACC-EC9F-B251-BBD6FEF1753D}"/>
              </a:ext>
            </a:extLst>
          </p:cNvPr>
          <p:cNvSpPr txBox="1">
            <a:spLocks/>
          </p:cNvSpPr>
          <p:nvPr/>
        </p:nvSpPr>
        <p:spPr bwMode="auto">
          <a:xfrm>
            <a:off x="535711" y="131920"/>
            <a:ext cx="9522691" cy="518248"/>
          </a:xfrm>
          <a:prstGeom prst="rect">
            <a:avLst/>
          </a:prstGeom>
          <a:noFill/>
          <a:ln>
            <a:noFill/>
          </a:ln>
        </p:spPr>
        <p:txBody>
          <a:bodyPr lIns="121907" tIns="60953" rIns="121907" bIns="60953" anchor="ctr">
            <a:scene3d>
              <a:camera prst="orthographicFront"/>
              <a:lightRig rig="soft" dir="t">
                <a:rot lat="0" lon="0" rev="15600000"/>
              </a:lightRig>
            </a:scene3d>
            <a:sp3d extrusionH="57150" prstMaterial="softEdge">
              <a:bevelT w="25400" h="38100"/>
            </a:sp3d>
          </a:bodyPr>
          <a:lstStyle/>
          <a:p>
            <a:pPr algn="ctr">
              <a:defRPr/>
            </a:pPr>
            <a:r>
              <a:rPr lang="en-GB" sz="3200" kern="0" dirty="0">
                <a:latin typeface="Montserrat" panose="00000500000000000000" pitchFamily="50" charset="0"/>
                <a:ea typeface="ＭＳ Ｐゴシック" charset="0"/>
                <a:cs typeface="ＭＳ Ｐゴシック" charset="0"/>
              </a:rPr>
              <a:t>Release </a:t>
            </a:r>
            <a:r>
              <a:rPr lang="en-GB" sz="3200" kern="0">
                <a:latin typeface="Montserrat" panose="00000500000000000000" pitchFamily="50" charset="0"/>
                <a:ea typeface="ＭＳ Ｐゴシック" charset="0"/>
                <a:cs typeface="ＭＳ Ｐゴシック" charset="0"/>
              </a:rPr>
              <a:t>18 timeline</a:t>
            </a:r>
            <a:endParaRPr lang="en-US" sz="2667" kern="0" dirty="0">
              <a:latin typeface="Montserrat" panose="00000500000000000000" pitchFamily="50" charset="0"/>
              <a:ea typeface="ＭＳ Ｐゴシック" charset="0"/>
              <a:cs typeface="ＭＳ Ｐゴシック" charset="0"/>
            </a:endParaRPr>
          </a:p>
        </p:txBody>
      </p:sp>
      <p:sp>
        <p:nvSpPr>
          <p:cNvPr id="11283" name="TextBox 86">
            <a:extLst>
              <a:ext uri="{FF2B5EF4-FFF2-40B4-BE49-F238E27FC236}">
                <a16:creationId xmlns:a16="http://schemas.microsoft.com/office/drawing/2014/main" id="{A90F1950-A434-BB69-7374-566DD9C9BF61}"/>
              </a:ext>
            </a:extLst>
          </p:cNvPr>
          <p:cNvSpPr txBox="1">
            <a:spLocks noChangeArrowheads="1"/>
          </p:cNvSpPr>
          <p:nvPr/>
        </p:nvSpPr>
        <p:spPr bwMode="auto">
          <a:xfrm>
            <a:off x="799515" y="1341967"/>
            <a:ext cx="52610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#93-e</a:t>
            </a:r>
          </a:p>
        </p:txBody>
      </p:sp>
      <p:sp>
        <p:nvSpPr>
          <p:cNvPr id="75" name="Chevron 60">
            <a:extLst>
              <a:ext uri="{FF2B5EF4-FFF2-40B4-BE49-F238E27FC236}">
                <a16:creationId xmlns:a16="http://schemas.microsoft.com/office/drawing/2014/main" id="{96153FBA-BF5D-BB87-F98F-139BFDE1F35E}"/>
              </a:ext>
            </a:extLst>
          </p:cNvPr>
          <p:cNvSpPr/>
          <p:nvPr/>
        </p:nvSpPr>
        <p:spPr bwMode="auto">
          <a:xfrm>
            <a:off x="101600" y="2243667"/>
            <a:ext cx="1786467"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SA1 Stage 1  100%</a:t>
            </a:r>
          </a:p>
        </p:txBody>
      </p:sp>
      <p:sp>
        <p:nvSpPr>
          <p:cNvPr id="11285" name="Chevron 79">
            <a:extLst>
              <a:ext uri="{FF2B5EF4-FFF2-40B4-BE49-F238E27FC236}">
                <a16:creationId xmlns:a16="http://schemas.microsoft.com/office/drawing/2014/main" id="{5B78D942-F65A-9339-6B49-9575D19DEFAC}"/>
              </a:ext>
            </a:extLst>
          </p:cNvPr>
          <p:cNvSpPr>
            <a:spLocks noChangeArrowheads="1"/>
          </p:cNvSpPr>
          <p:nvPr/>
        </p:nvSpPr>
        <p:spPr bwMode="auto">
          <a:xfrm>
            <a:off x="9819218" y="3704168"/>
            <a:ext cx="829733" cy="283633"/>
          </a:xfrm>
          <a:prstGeom prst="chevron">
            <a:avLst>
              <a:gd name="adj" fmla="val 50124"/>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67">
                <a:latin typeface="Montserrat" panose="00000500000000000000" pitchFamily="2" charset="0"/>
                <a:cs typeface="Arial" panose="020B0604020202020204" pitchFamily="34" charset="0"/>
              </a:rPr>
              <a:t>RAN4_Perf </a:t>
            </a:r>
          </a:p>
        </p:txBody>
      </p:sp>
      <p:sp>
        <p:nvSpPr>
          <p:cNvPr id="83" name="Chevron 58">
            <a:extLst>
              <a:ext uri="{FF2B5EF4-FFF2-40B4-BE49-F238E27FC236}">
                <a16:creationId xmlns:a16="http://schemas.microsoft.com/office/drawing/2014/main" id="{A83AE550-C871-692A-6782-DB4E258E903C}"/>
              </a:ext>
            </a:extLst>
          </p:cNvPr>
          <p:cNvSpPr/>
          <p:nvPr/>
        </p:nvSpPr>
        <p:spPr bwMode="auto">
          <a:xfrm>
            <a:off x="4817534" y="4036485"/>
            <a:ext cx="5092700" cy="30056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067" dirty="0">
                <a:latin typeface="Montserrat" panose="00000500000000000000" pitchFamily="50" charset="0"/>
                <a:ea typeface="ＭＳ Ｐゴシック" charset="-128"/>
                <a:cs typeface="Arial" pitchFamily="34" charset="0"/>
              </a:rPr>
              <a:t>Stage 3 (CT &amp; SA) </a:t>
            </a:r>
          </a:p>
        </p:txBody>
      </p:sp>
      <p:sp>
        <p:nvSpPr>
          <p:cNvPr id="84" name="Chevron 60">
            <a:extLst>
              <a:ext uri="{FF2B5EF4-FFF2-40B4-BE49-F238E27FC236}">
                <a16:creationId xmlns:a16="http://schemas.microsoft.com/office/drawing/2014/main" id="{F6CA992F-9DDD-0B6D-7D9E-6F606511DF76}"/>
              </a:ext>
            </a:extLst>
          </p:cNvPr>
          <p:cNvSpPr/>
          <p:nvPr/>
        </p:nvSpPr>
        <p:spPr bwMode="auto">
          <a:xfrm>
            <a:off x="2880785" y="3384551"/>
            <a:ext cx="5353049" cy="27728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RAN1</a:t>
            </a:r>
          </a:p>
        </p:txBody>
      </p:sp>
      <p:sp>
        <p:nvSpPr>
          <p:cNvPr id="88" name="Chevron 60">
            <a:extLst>
              <a:ext uri="{FF2B5EF4-FFF2-40B4-BE49-F238E27FC236}">
                <a16:creationId xmlns:a16="http://schemas.microsoft.com/office/drawing/2014/main" id="{B307CFE5-1FCF-271B-2BEF-829A195810A4}"/>
              </a:ext>
            </a:extLst>
          </p:cNvPr>
          <p:cNvSpPr/>
          <p:nvPr/>
        </p:nvSpPr>
        <p:spPr bwMode="auto">
          <a:xfrm>
            <a:off x="1276351" y="3054351"/>
            <a:ext cx="6047316"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Stage 2 (SA2, SA6,…) Normative</a:t>
            </a:r>
          </a:p>
        </p:txBody>
      </p:sp>
      <p:sp>
        <p:nvSpPr>
          <p:cNvPr id="11289" name="Chevron 60">
            <a:extLst>
              <a:ext uri="{FF2B5EF4-FFF2-40B4-BE49-F238E27FC236}">
                <a16:creationId xmlns:a16="http://schemas.microsoft.com/office/drawing/2014/main" id="{E020BC49-C25A-E94E-9D03-794B422649B8}"/>
              </a:ext>
            </a:extLst>
          </p:cNvPr>
          <p:cNvSpPr>
            <a:spLocks noChangeArrowheads="1"/>
          </p:cNvSpPr>
          <p:nvPr/>
        </p:nvSpPr>
        <p:spPr bwMode="auto">
          <a:xfrm>
            <a:off x="1570567" y="2616200"/>
            <a:ext cx="1187451" cy="374651"/>
          </a:xfrm>
          <a:prstGeom prst="chevron">
            <a:avLst>
              <a:gd name="adj" fmla="val 50081"/>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800">
                <a:latin typeface="Montserrat" panose="00000500000000000000" pitchFamily="2" charset="0"/>
                <a:cs typeface="Arial" panose="020B0604020202020204" pitchFamily="34" charset="0"/>
              </a:rPr>
              <a:t>RAN4 </a:t>
            </a:r>
          </a:p>
          <a:p>
            <a:pPr algn="ctr"/>
            <a:r>
              <a:rPr lang="fr-FR" altLang="en-US" sz="800">
                <a:latin typeface="Montserrat" panose="00000500000000000000" pitchFamily="2" charset="0"/>
                <a:cs typeface="Arial" panose="020B0604020202020204" pitchFamily="34" charset="0"/>
              </a:rPr>
              <a:t>content def.</a:t>
            </a:r>
          </a:p>
        </p:txBody>
      </p:sp>
      <p:sp>
        <p:nvSpPr>
          <p:cNvPr id="11290" name="TextBox 112">
            <a:extLst>
              <a:ext uri="{FF2B5EF4-FFF2-40B4-BE49-F238E27FC236}">
                <a16:creationId xmlns:a16="http://schemas.microsoft.com/office/drawing/2014/main" id="{C1F67CF8-E9C6-95CB-EC04-F4BA65577699}"/>
              </a:ext>
            </a:extLst>
          </p:cNvPr>
          <p:cNvSpPr txBox="1">
            <a:spLocks noChangeArrowheads="1"/>
          </p:cNvSpPr>
          <p:nvPr/>
        </p:nvSpPr>
        <p:spPr bwMode="auto">
          <a:xfrm>
            <a:off x="10036425" y="1914841"/>
            <a:ext cx="1848583" cy="461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2400" b="1" dirty="0">
                <a:latin typeface="Montserrat" panose="00000500000000000000" pitchFamily="2" charset="0"/>
              </a:rPr>
              <a:t>Release 18</a:t>
            </a:r>
            <a:endParaRPr lang="en-GB" altLang="en-US" sz="2133" b="1" dirty="0">
              <a:latin typeface="Montserrat" panose="00000500000000000000" pitchFamily="2" charset="0"/>
            </a:endParaRPr>
          </a:p>
        </p:txBody>
      </p:sp>
      <p:sp>
        <p:nvSpPr>
          <p:cNvPr id="9256" name="TextBox 1">
            <a:extLst>
              <a:ext uri="{FF2B5EF4-FFF2-40B4-BE49-F238E27FC236}">
                <a16:creationId xmlns:a16="http://schemas.microsoft.com/office/drawing/2014/main" id="{10590278-4D50-148A-DCC5-E1623E5DBE8A}"/>
              </a:ext>
            </a:extLst>
          </p:cNvPr>
          <p:cNvSpPr txBox="1">
            <a:spLocks noChangeArrowheads="1"/>
          </p:cNvSpPr>
          <p:nvPr/>
        </p:nvSpPr>
        <p:spPr bwMode="auto">
          <a:xfrm>
            <a:off x="93134" y="5901267"/>
            <a:ext cx="1755609" cy="194990"/>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667" b="1" dirty="0">
                <a:latin typeface="Montserrat" panose="00000500000000000000" pitchFamily="50" charset="0"/>
              </a:rPr>
              <a:t>Note</a:t>
            </a:r>
            <a:r>
              <a:rPr lang="en-GB" altLang="en-US" sz="667" dirty="0">
                <a:latin typeface="Montserrat" panose="00000500000000000000" pitchFamily="50" charset="0"/>
              </a:rPr>
              <a:t>: All starting dates are indicative</a:t>
            </a:r>
          </a:p>
        </p:txBody>
      </p:sp>
      <p:sp>
        <p:nvSpPr>
          <p:cNvPr id="11292" name="TextBox 86">
            <a:extLst>
              <a:ext uri="{FF2B5EF4-FFF2-40B4-BE49-F238E27FC236}">
                <a16:creationId xmlns:a16="http://schemas.microsoft.com/office/drawing/2014/main" id="{5787FBD2-3AAF-9647-687D-FB0876DEC7B6}"/>
              </a:ext>
            </a:extLst>
          </p:cNvPr>
          <p:cNvSpPr txBox="1">
            <a:spLocks noChangeArrowheads="1"/>
          </p:cNvSpPr>
          <p:nvPr/>
        </p:nvSpPr>
        <p:spPr bwMode="auto">
          <a:xfrm>
            <a:off x="1567545" y="1341967"/>
            <a:ext cx="537327"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#94-e</a:t>
            </a:r>
            <a:endParaRPr lang="en-GB" altLang="en-US" sz="533">
              <a:latin typeface="Montserrat" panose="00000500000000000000" pitchFamily="2" charset="0"/>
            </a:endParaRPr>
          </a:p>
        </p:txBody>
      </p:sp>
      <p:sp>
        <p:nvSpPr>
          <p:cNvPr id="11293" name="TextBox 86">
            <a:extLst>
              <a:ext uri="{FF2B5EF4-FFF2-40B4-BE49-F238E27FC236}">
                <a16:creationId xmlns:a16="http://schemas.microsoft.com/office/drawing/2014/main" id="{149F2846-02F1-8D8F-59DF-F9846CDAC45F}"/>
              </a:ext>
            </a:extLst>
          </p:cNvPr>
          <p:cNvSpPr txBox="1">
            <a:spLocks noChangeArrowheads="1"/>
          </p:cNvSpPr>
          <p:nvPr/>
        </p:nvSpPr>
        <p:spPr bwMode="auto">
          <a:xfrm>
            <a:off x="2479089" y="1341967"/>
            <a:ext cx="52610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#95-e</a:t>
            </a:r>
            <a:endParaRPr lang="en-GB" altLang="en-US" sz="533">
              <a:latin typeface="Montserrat" panose="00000500000000000000" pitchFamily="2" charset="0"/>
            </a:endParaRPr>
          </a:p>
        </p:txBody>
      </p:sp>
      <p:sp>
        <p:nvSpPr>
          <p:cNvPr id="11294" name="TextBox 86">
            <a:extLst>
              <a:ext uri="{FF2B5EF4-FFF2-40B4-BE49-F238E27FC236}">
                <a16:creationId xmlns:a16="http://schemas.microsoft.com/office/drawing/2014/main" id="{17200712-470C-A811-896D-9E2697CAE72A}"/>
              </a:ext>
            </a:extLst>
          </p:cNvPr>
          <p:cNvSpPr txBox="1">
            <a:spLocks noChangeArrowheads="1"/>
          </p:cNvSpPr>
          <p:nvPr/>
        </p:nvSpPr>
        <p:spPr bwMode="auto">
          <a:xfrm>
            <a:off x="3470506" y="1341967"/>
            <a:ext cx="41229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#96</a:t>
            </a:r>
            <a:endParaRPr lang="en-GB" altLang="en-US" sz="533">
              <a:latin typeface="Montserrat" panose="00000500000000000000" pitchFamily="2" charset="0"/>
            </a:endParaRPr>
          </a:p>
        </p:txBody>
      </p:sp>
      <p:sp>
        <p:nvSpPr>
          <p:cNvPr id="11295" name="TextBox 86">
            <a:extLst>
              <a:ext uri="{FF2B5EF4-FFF2-40B4-BE49-F238E27FC236}">
                <a16:creationId xmlns:a16="http://schemas.microsoft.com/office/drawing/2014/main" id="{EA8A67C4-F654-EE9F-F49D-68DB07932F5E}"/>
              </a:ext>
            </a:extLst>
          </p:cNvPr>
          <p:cNvSpPr txBox="1">
            <a:spLocks noChangeArrowheads="1"/>
          </p:cNvSpPr>
          <p:nvPr/>
        </p:nvSpPr>
        <p:spPr bwMode="auto">
          <a:xfrm>
            <a:off x="4455513" y="1341967"/>
            <a:ext cx="529311"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#97-e</a:t>
            </a:r>
            <a:endParaRPr lang="en-GB" altLang="en-US" sz="533">
              <a:latin typeface="Montserrat" panose="00000500000000000000" pitchFamily="2" charset="0"/>
            </a:endParaRPr>
          </a:p>
        </p:txBody>
      </p:sp>
      <p:sp>
        <p:nvSpPr>
          <p:cNvPr id="11296" name="TextBox 86">
            <a:extLst>
              <a:ext uri="{FF2B5EF4-FFF2-40B4-BE49-F238E27FC236}">
                <a16:creationId xmlns:a16="http://schemas.microsoft.com/office/drawing/2014/main" id="{44A6E02A-FB78-DE33-D811-B1F7E6A3A64B}"/>
              </a:ext>
            </a:extLst>
          </p:cNvPr>
          <p:cNvSpPr txBox="1">
            <a:spLocks noChangeArrowheads="1"/>
          </p:cNvSpPr>
          <p:nvPr/>
        </p:nvSpPr>
        <p:spPr bwMode="auto">
          <a:xfrm>
            <a:off x="5224889" y="1341967"/>
            <a:ext cx="535723"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#98-e</a:t>
            </a:r>
            <a:endParaRPr lang="en-GB" altLang="en-US" sz="533">
              <a:latin typeface="Montserrat" panose="00000500000000000000" pitchFamily="2" charset="0"/>
            </a:endParaRPr>
          </a:p>
        </p:txBody>
      </p:sp>
      <p:sp>
        <p:nvSpPr>
          <p:cNvPr id="11297" name="TextBox 86">
            <a:extLst>
              <a:ext uri="{FF2B5EF4-FFF2-40B4-BE49-F238E27FC236}">
                <a16:creationId xmlns:a16="http://schemas.microsoft.com/office/drawing/2014/main" id="{49E5DAFC-CE16-F8DC-BF76-3639E63752B7}"/>
              </a:ext>
            </a:extLst>
          </p:cNvPr>
          <p:cNvSpPr txBox="1">
            <a:spLocks noChangeArrowheads="1"/>
          </p:cNvSpPr>
          <p:nvPr/>
        </p:nvSpPr>
        <p:spPr bwMode="auto">
          <a:xfrm>
            <a:off x="6119512" y="1341967"/>
            <a:ext cx="41229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#99</a:t>
            </a:r>
            <a:endParaRPr lang="en-GB" altLang="en-US" sz="533">
              <a:latin typeface="Montserrat" panose="00000500000000000000" pitchFamily="2" charset="0"/>
            </a:endParaRPr>
          </a:p>
        </p:txBody>
      </p:sp>
      <p:sp>
        <p:nvSpPr>
          <p:cNvPr id="11298" name="TextBox 86">
            <a:extLst>
              <a:ext uri="{FF2B5EF4-FFF2-40B4-BE49-F238E27FC236}">
                <a16:creationId xmlns:a16="http://schemas.microsoft.com/office/drawing/2014/main" id="{ACD885B7-647E-750B-5D76-08F28D8D3552}"/>
              </a:ext>
            </a:extLst>
          </p:cNvPr>
          <p:cNvSpPr txBox="1">
            <a:spLocks noChangeArrowheads="1"/>
          </p:cNvSpPr>
          <p:nvPr/>
        </p:nvSpPr>
        <p:spPr bwMode="auto">
          <a:xfrm>
            <a:off x="7043959" y="1341967"/>
            <a:ext cx="46839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#100</a:t>
            </a:r>
            <a:endParaRPr lang="en-GB" altLang="en-US" sz="533">
              <a:latin typeface="Montserrat" panose="00000500000000000000" pitchFamily="2" charset="0"/>
            </a:endParaRPr>
          </a:p>
        </p:txBody>
      </p:sp>
      <p:sp>
        <p:nvSpPr>
          <p:cNvPr id="11299" name="TextBox 86">
            <a:extLst>
              <a:ext uri="{FF2B5EF4-FFF2-40B4-BE49-F238E27FC236}">
                <a16:creationId xmlns:a16="http://schemas.microsoft.com/office/drawing/2014/main" id="{68A5B22E-10D8-E09D-B555-D46BF97C06F4}"/>
              </a:ext>
            </a:extLst>
          </p:cNvPr>
          <p:cNvSpPr txBox="1">
            <a:spLocks noChangeArrowheads="1"/>
          </p:cNvSpPr>
          <p:nvPr/>
        </p:nvSpPr>
        <p:spPr bwMode="auto">
          <a:xfrm>
            <a:off x="8009859" y="1341967"/>
            <a:ext cx="43313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#101</a:t>
            </a:r>
            <a:endParaRPr lang="en-GB" altLang="en-US" sz="533">
              <a:latin typeface="Montserrat" panose="00000500000000000000" pitchFamily="2" charset="0"/>
            </a:endParaRPr>
          </a:p>
        </p:txBody>
      </p:sp>
      <p:sp>
        <p:nvSpPr>
          <p:cNvPr id="11300" name="TextBox 86">
            <a:extLst>
              <a:ext uri="{FF2B5EF4-FFF2-40B4-BE49-F238E27FC236}">
                <a16:creationId xmlns:a16="http://schemas.microsoft.com/office/drawing/2014/main" id="{66C7AB1A-7D27-ED1B-423E-2401DE200FB8}"/>
              </a:ext>
            </a:extLst>
          </p:cNvPr>
          <p:cNvSpPr txBox="1">
            <a:spLocks noChangeArrowheads="1"/>
          </p:cNvSpPr>
          <p:nvPr/>
        </p:nvSpPr>
        <p:spPr bwMode="auto">
          <a:xfrm>
            <a:off x="8859321" y="1341967"/>
            <a:ext cx="45717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#102</a:t>
            </a:r>
            <a:endParaRPr lang="en-GB" altLang="en-US" sz="533">
              <a:latin typeface="Montserrat" panose="00000500000000000000" pitchFamily="2" charset="0"/>
            </a:endParaRPr>
          </a:p>
        </p:txBody>
      </p:sp>
      <p:sp>
        <p:nvSpPr>
          <p:cNvPr id="11301" name="TextBox 86">
            <a:extLst>
              <a:ext uri="{FF2B5EF4-FFF2-40B4-BE49-F238E27FC236}">
                <a16:creationId xmlns:a16="http://schemas.microsoft.com/office/drawing/2014/main" id="{142B7C50-F593-BC16-D6CD-C1D97793CCA7}"/>
              </a:ext>
            </a:extLst>
          </p:cNvPr>
          <p:cNvSpPr txBox="1">
            <a:spLocks noChangeArrowheads="1"/>
          </p:cNvSpPr>
          <p:nvPr/>
        </p:nvSpPr>
        <p:spPr bwMode="auto">
          <a:xfrm>
            <a:off x="9607563" y="1341967"/>
            <a:ext cx="45717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#103</a:t>
            </a:r>
            <a:endParaRPr lang="en-GB" altLang="en-US" sz="533">
              <a:latin typeface="Montserrat" panose="00000500000000000000" pitchFamily="2" charset="0"/>
            </a:endParaRPr>
          </a:p>
        </p:txBody>
      </p:sp>
      <p:sp>
        <p:nvSpPr>
          <p:cNvPr id="11302" name="TextBox 86">
            <a:extLst>
              <a:ext uri="{FF2B5EF4-FFF2-40B4-BE49-F238E27FC236}">
                <a16:creationId xmlns:a16="http://schemas.microsoft.com/office/drawing/2014/main" id="{C2749395-9E95-C3C7-EEC9-C028610A6118}"/>
              </a:ext>
            </a:extLst>
          </p:cNvPr>
          <p:cNvSpPr txBox="1">
            <a:spLocks noChangeArrowheads="1"/>
          </p:cNvSpPr>
          <p:nvPr/>
        </p:nvSpPr>
        <p:spPr bwMode="auto">
          <a:xfrm>
            <a:off x="10360777" y="1341967"/>
            <a:ext cx="46839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#104</a:t>
            </a:r>
            <a:endParaRPr lang="en-GB" altLang="en-US" sz="533">
              <a:latin typeface="Montserrat" panose="00000500000000000000" pitchFamily="2" charset="0"/>
            </a:endParaRPr>
          </a:p>
        </p:txBody>
      </p:sp>
      <p:sp>
        <p:nvSpPr>
          <p:cNvPr id="11303" name="TextBox 86">
            <a:extLst>
              <a:ext uri="{FF2B5EF4-FFF2-40B4-BE49-F238E27FC236}">
                <a16:creationId xmlns:a16="http://schemas.microsoft.com/office/drawing/2014/main" id="{8381665F-9D8F-0F7F-F421-75EF616490F7}"/>
              </a:ext>
            </a:extLst>
          </p:cNvPr>
          <p:cNvSpPr txBox="1">
            <a:spLocks noChangeArrowheads="1"/>
          </p:cNvSpPr>
          <p:nvPr/>
        </p:nvSpPr>
        <p:spPr bwMode="auto">
          <a:xfrm>
            <a:off x="11241629" y="1341967"/>
            <a:ext cx="45717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#105</a:t>
            </a:r>
            <a:endParaRPr lang="en-GB" altLang="en-US" sz="533">
              <a:latin typeface="Montserrat" panose="00000500000000000000" pitchFamily="2" charset="0"/>
            </a:endParaRPr>
          </a:p>
        </p:txBody>
      </p:sp>
      <p:sp>
        <p:nvSpPr>
          <p:cNvPr id="9296" name="Chevron 60">
            <a:extLst>
              <a:ext uri="{FF2B5EF4-FFF2-40B4-BE49-F238E27FC236}">
                <a16:creationId xmlns:a16="http://schemas.microsoft.com/office/drawing/2014/main" id="{FDF055B3-A390-73BF-26C8-0488886D07FF}"/>
              </a:ext>
            </a:extLst>
          </p:cNvPr>
          <p:cNvSpPr>
            <a:spLocks noChangeArrowheads="1"/>
          </p:cNvSpPr>
          <p:nvPr/>
        </p:nvSpPr>
        <p:spPr bwMode="auto">
          <a:xfrm>
            <a:off x="74084" y="2616200"/>
            <a:ext cx="1786467" cy="374651"/>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1200" b="1" dirty="0">
                <a:latin typeface="Montserrat" panose="00000500000000000000" pitchFamily="50" charset="0"/>
                <a:cs typeface="Arial" panose="020B0604020202020204" pitchFamily="34" charset="0"/>
              </a:rPr>
              <a:t> </a:t>
            </a:r>
            <a:r>
              <a:rPr lang="fr-FR" altLang="en-US" sz="1200" dirty="0">
                <a:latin typeface="Montserrat" panose="00000500000000000000" pitchFamily="50" charset="0"/>
                <a:cs typeface="Arial" panose="020B0604020202020204" pitchFamily="34" charset="0"/>
              </a:rPr>
              <a:t>RAN Content </a:t>
            </a:r>
            <a:r>
              <a:rPr lang="fr-FR" altLang="en-US" sz="1200" dirty="0" err="1">
                <a:latin typeface="Montserrat" panose="00000500000000000000" pitchFamily="50" charset="0"/>
                <a:cs typeface="Arial" panose="020B0604020202020204" pitchFamily="34" charset="0"/>
              </a:rPr>
              <a:t>def</a:t>
            </a:r>
            <a:r>
              <a:rPr lang="fr-FR" altLang="en-US" sz="1200" dirty="0">
                <a:latin typeface="Montserrat" panose="00000500000000000000" pitchFamily="50" charset="0"/>
                <a:cs typeface="Arial" panose="020B0604020202020204" pitchFamily="34" charset="0"/>
              </a:rPr>
              <a:t>.</a:t>
            </a:r>
          </a:p>
        </p:txBody>
      </p:sp>
      <p:sp>
        <p:nvSpPr>
          <p:cNvPr id="2" name="TextBox 1">
            <a:extLst>
              <a:ext uri="{FF2B5EF4-FFF2-40B4-BE49-F238E27FC236}">
                <a16:creationId xmlns:a16="http://schemas.microsoft.com/office/drawing/2014/main" id="{9D7DA76C-5DCB-2E27-9772-A7FFC23C0CC1}"/>
              </a:ext>
            </a:extLst>
          </p:cNvPr>
          <p:cNvSpPr txBox="1"/>
          <p:nvPr/>
        </p:nvSpPr>
        <p:spPr>
          <a:xfrm>
            <a:off x="3367618" y="937684"/>
            <a:ext cx="731290"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2022</a:t>
            </a:r>
          </a:p>
        </p:txBody>
      </p:sp>
      <p:sp>
        <p:nvSpPr>
          <p:cNvPr id="58" name="TextBox 57">
            <a:extLst>
              <a:ext uri="{FF2B5EF4-FFF2-40B4-BE49-F238E27FC236}">
                <a16:creationId xmlns:a16="http://schemas.microsoft.com/office/drawing/2014/main" id="{E6E14E00-7755-F4C4-990F-5DBC5C5FD641}"/>
              </a:ext>
            </a:extLst>
          </p:cNvPr>
          <p:cNvSpPr txBox="1"/>
          <p:nvPr/>
        </p:nvSpPr>
        <p:spPr>
          <a:xfrm>
            <a:off x="6972301" y="937684"/>
            <a:ext cx="729687"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11307" name="TextBox 2">
            <a:extLst>
              <a:ext uri="{FF2B5EF4-FFF2-40B4-BE49-F238E27FC236}">
                <a16:creationId xmlns:a16="http://schemas.microsoft.com/office/drawing/2014/main" id="{DB9B6B1B-851C-8584-408E-BBE7C952E133}"/>
              </a:ext>
            </a:extLst>
          </p:cNvPr>
          <p:cNvSpPr txBox="1">
            <a:spLocks noChangeArrowheads="1"/>
          </p:cNvSpPr>
          <p:nvPr/>
        </p:nvSpPr>
        <p:spPr bwMode="auto">
          <a:xfrm>
            <a:off x="791634" y="1500717"/>
            <a:ext cx="45236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b="1">
                <a:latin typeface="Montserrat" panose="00000500000000000000" pitchFamily="2" charset="0"/>
              </a:rPr>
              <a:t>Sep.</a:t>
            </a:r>
          </a:p>
        </p:txBody>
      </p:sp>
      <p:sp>
        <p:nvSpPr>
          <p:cNvPr id="11308" name="TextBox 59">
            <a:extLst>
              <a:ext uri="{FF2B5EF4-FFF2-40B4-BE49-F238E27FC236}">
                <a16:creationId xmlns:a16="http://schemas.microsoft.com/office/drawing/2014/main" id="{3869932B-BECB-7BB6-73F2-CD32D3467531}"/>
              </a:ext>
            </a:extLst>
          </p:cNvPr>
          <p:cNvSpPr txBox="1">
            <a:spLocks noChangeArrowheads="1"/>
          </p:cNvSpPr>
          <p:nvPr/>
        </p:nvSpPr>
        <p:spPr bwMode="auto">
          <a:xfrm>
            <a:off x="2516717" y="1500717"/>
            <a:ext cx="455574"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b="1">
                <a:latin typeface="Montserrat" panose="00000500000000000000" pitchFamily="2" charset="0"/>
              </a:rPr>
              <a:t>Mar.</a:t>
            </a:r>
          </a:p>
        </p:txBody>
      </p:sp>
      <p:sp>
        <p:nvSpPr>
          <p:cNvPr id="11309" name="TextBox 60">
            <a:extLst>
              <a:ext uri="{FF2B5EF4-FFF2-40B4-BE49-F238E27FC236}">
                <a16:creationId xmlns:a16="http://schemas.microsoft.com/office/drawing/2014/main" id="{FEEE8420-1D24-F33A-3B2E-81F5EC9D2627}"/>
              </a:ext>
            </a:extLst>
          </p:cNvPr>
          <p:cNvSpPr txBox="1">
            <a:spLocks noChangeArrowheads="1"/>
          </p:cNvSpPr>
          <p:nvPr/>
        </p:nvSpPr>
        <p:spPr bwMode="auto">
          <a:xfrm>
            <a:off x="9620251" y="1500717"/>
            <a:ext cx="455574"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b="1">
                <a:latin typeface="Montserrat" panose="00000500000000000000" pitchFamily="2" charset="0"/>
              </a:rPr>
              <a:t>Mar.</a:t>
            </a:r>
          </a:p>
        </p:txBody>
      </p:sp>
      <p:sp>
        <p:nvSpPr>
          <p:cNvPr id="11310" name="TextBox 61">
            <a:extLst>
              <a:ext uri="{FF2B5EF4-FFF2-40B4-BE49-F238E27FC236}">
                <a16:creationId xmlns:a16="http://schemas.microsoft.com/office/drawing/2014/main" id="{02D173D2-1BF2-DCFC-2B1A-D28F5B3F8FBF}"/>
              </a:ext>
            </a:extLst>
          </p:cNvPr>
          <p:cNvSpPr txBox="1">
            <a:spLocks noChangeArrowheads="1"/>
          </p:cNvSpPr>
          <p:nvPr/>
        </p:nvSpPr>
        <p:spPr bwMode="auto">
          <a:xfrm>
            <a:off x="6070600" y="1500717"/>
            <a:ext cx="455574"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b="1">
                <a:latin typeface="Montserrat" panose="00000500000000000000" pitchFamily="2" charset="0"/>
              </a:rPr>
              <a:t>Mar.</a:t>
            </a:r>
          </a:p>
        </p:txBody>
      </p:sp>
      <p:sp>
        <p:nvSpPr>
          <p:cNvPr id="11311" name="TextBox 62">
            <a:extLst>
              <a:ext uri="{FF2B5EF4-FFF2-40B4-BE49-F238E27FC236}">
                <a16:creationId xmlns:a16="http://schemas.microsoft.com/office/drawing/2014/main" id="{0041329E-BF61-59D7-A12B-1FF251077E6B}"/>
              </a:ext>
            </a:extLst>
          </p:cNvPr>
          <p:cNvSpPr txBox="1">
            <a:spLocks noChangeArrowheads="1"/>
          </p:cNvSpPr>
          <p:nvPr/>
        </p:nvSpPr>
        <p:spPr bwMode="auto">
          <a:xfrm>
            <a:off x="3433233" y="1500717"/>
            <a:ext cx="44595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b="1">
                <a:latin typeface="Montserrat" panose="00000500000000000000" pitchFamily="2" charset="0"/>
              </a:rPr>
              <a:t>Jun.</a:t>
            </a:r>
          </a:p>
        </p:txBody>
      </p:sp>
      <p:sp>
        <p:nvSpPr>
          <p:cNvPr id="11312" name="TextBox 63">
            <a:extLst>
              <a:ext uri="{FF2B5EF4-FFF2-40B4-BE49-F238E27FC236}">
                <a16:creationId xmlns:a16="http://schemas.microsoft.com/office/drawing/2014/main" id="{D937DD16-EE06-7145-2EF5-5D4092E94D74}"/>
              </a:ext>
            </a:extLst>
          </p:cNvPr>
          <p:cNvSpPr txBox="1">
            <a:spLocks noChangeArrowheads="1"/>
          </p:cNvSpPr>
          <p:nvPr/>
        </p:nvSpPr>
        <p:spPr bwMode="auto">
          <a:xfrm>
            <a:off x="7050617" y="1500717"/>
            <a:ext cx="44595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b="1">
                <a:latin typeface="Montserrat" panose="00000500000000000000" pitchFamily="2" charset="0"/>
              </a:rPr>
              <a:t>Jun.</a:t>
            </a:r>
          </a:p>
        </p:txBody>
      </p:sp>
      <p:sp>
        <p:nvSpPr>
          <p:cNvPr id="11313" name="TextBox 64">
            <a:extLst>
              <a:ext uri="{FF2B5EF4-FFF2-40B4-BE49-F238E27FC236}">
                <a16:creationId xmlns:a16="http://schemas.microsoft.com/office/drawing/2014/main" id="{A511C5BD-9249-924A-AD15-E29737992ECF}"/>
              </a:ext>
            </a:extLst>
          </p:cNvPr>
          <p:cNvSpPr txBox="1">
            <a:spLocks noChangeArrowheads="1"/>
          </p:cNvSpPr>
          <p:nvPr/>
        </p:nvSpPr>
        <p:spPr bwMode="auto">
          <a:xfrm>
            <a:off x="10386484" y="1500717"/>
            <a:ext cx="44595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b="1">
                <a:latin typeface="Montserrat" panose="00000500000000000000" pitchFamily="2" charset="0"/>
              </a:rPr>
              <a:t>Jun.</a:t>
            </a:r>
          </a:p>
        </p:txBody>
      </p:sp>
      <p:sp>
        <p:nvSpPr>
          <p:cNvPr id="11314" name="TextBox 65">
            <a:extLst>
              <a:ext uri="{FF2B5EF4-FFF2-40B4-BE49-F238E27FC236}">
                <a16:creationId xmlns:a16="http://schemas.microsoft.com/office/drawing/2014/main" id="{7BAEBF26-01D5-8BB0-6C26-5624D4BC815C}"/>
              </a:ext>
            </a:extLst>
          </p:cNvPr>
          <p:cNvSpPr txBox="1">
            <a:spLocks noChangeArrowheads="1"/>
          </p:cNvSpPr>
          <p:nvPr/>
        </p:nvSpPr>
        <p:spPr bwMode="auto">
          <a:xfrm>
            <a:off x="4466167" y="1500717"/>
            <a:ext cx="45236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b="1">
                <a:latin typeface="Montserrat" panose="00000500000000000000" pitchFamily="2" charset="0"/>
              </a:rPr>
              <a:t>Sep.</a:t>
            </a:r>
          </a:p>
        </p:txBody>
      </p:sp>
      <p:sp>
        <p:nvSpPr>
          <p:cNvPr id="11315" name="TextBox 66">
            <a:extLst>
              <a:ext uri="{FF2B5EF4-FFF2-40B4-BE49-F238E27FC236}">
                <a16:creationId xmlns:a16="http://schemas.microsoft.com/office/drawing/2014/main" id="{E6F9E616-F31E-0945-4136-ABF6D9E17C2F}"/>
              </a:ext>
            </a:extLst>
          </p:cNvPr>
          <p:cNvSpPr txBox="1">
            <a:spLocks noChangeArrowheads="1"/>
          </p:cNvSpPr>
          <p:nvPr/>
        </p:nvSpPr>
        <p:spPr bwMode="auto">
          <a:xfrm>
            <a:off x="7998884" y="1500717"/>
            <a:ext cx="45236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b="1">
                <a:latin typeface="Montserrat" panose="00000500000000000000" pitchFamily="2" charset="0"/>
              </a:rPr>
              <a:t>Sep.</a:t>
            </a:r>
          </a:p>
        </p:txBody>
      </p:sp>
      <p:sp>
        <p:nvSpPr>
          <p:cNvPr id="11316" name="TextBox 67">
            <a:extLst>
              <a:ext uri="{FF2B5EF4-FFF2-40B4-BE49-F238E27FC236}">
                <a16:creationId xmlns:a16="http://schemas.microsoft.com/office/drawing/2014/main" id="{CD1E3F23-2D6C-1934-2C99-05DAAAB98D84}"/>
              </a:ext>
            </a:extLst>
          </p:cNvPr>
          <p:cNvSpPr txBox="1">
            <a:spLocks noChangeArrowheads="1"/>
          </p:cNvSpPr>
          <p:nvPr/>
        </p:nvSpPr>
        <p:spPr bwMode="auto">
          <a:xfrm>
            <a:off x="11273367" y="1500717"/>
            <a:ext cx="45236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b="1">
                <a:latin typeface="Montserrat" panose="00000500000000000000" pitchFamily="2" charset="0"/>
              </a:rPr>
              <a:t>Sep.</a:t>
            </a:r>
          </a:p>
        </p:txBody>
      </p:sp>
      <p:sp>
        <p:nvSpPr>
          <p:cNvPr id="11317" name="TextBox 69">
            <a:extLst>
              <a:ext uri="{FF2B5EF4-FFF2-40B4-BE49-F238E27FC236}">
                <a16:creationId xmlns:a16="http://schemas.microsoft.com/office/drawing/2014/main" id="{490083F8-8507-451A-943A-DBDB1659CBF0}"/>
              </a:ext>
            </a:extLst>
          </p:cNvPr>
          <p:cNvSpPr txBox="1">
            <a:spLocks noChangeArrowheads="1"/>
          </p:cNvSpPr>
          <p:nvPr/>
        </p:nvSpPr>
        <p:spPr bwMode="auto">
          <a:xfrm>
            <a:off x="1587500" y="1500717"/>
            <a:ext cx="46198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b="1">
                <a:latin typeface="Montserrat" panose="00000500000000000000" pitchFamily="2" charset="0"/>
              </a:rPr>
              <a:t>Dec.</a:t>
            </a:r>
          </a:p>
        </p:txBody>
      </p:sp>
      <p:sp>
        <p:nvSpPr>
          <p:cNvPr id="11318" name="TextBox 70">
            <a:extLst>
              <a:ext uri="{FF2B5EF4-FFF2-40B4-BE49-F238E27FC236}">
                <a16:creationId xmlns:a16="http://schemas.microsoft.com/office/drawing/2014/main" id="{399FE360-5C09-E041-1754-25F857F36A23}"/>
              </a:ext>
            </a:extLst>
          </p:cNvPr>
          <p:cNvSpPr txBox="1">
            <a:spLocks noChangeArrowheads="1"/>
          </p:cNvSpPr>
          <p:nvPr/>
        </p:nvSpPr>
        <p:spPr bwMode="auto">
          <a:xfrm>
            <a:off x="5255684" y="1500717"/>
            <a:ext cx="46198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b="1">
                <a:latin typeface="Montserrat" panose="00000500000000000000" pitchFamily="2" charset="0"/>
              </a:rPr>
              <a:t>Dec.</a:t>
            </a:r>
          </a:p>
        </p:txBody>
      </p:sp>
      <p:sp>
        <p:nvSpPr>
          <p:cNvPr id="11319" name="TextBox 71">
            <a:extLst>
              <a:ext uri="{FF2B5EF4-FFF2-40B4-BE49-F238E27FC236}">
                <a16:creationId xmlns:a16="http://schemas.microsoft.com/office/drawing/2014/main" id="{495C4C83-3B92-489B-6C03-81DCA3899055}"/>
              </a:ext>
            </a:extLst>
          </p:cNvPr>
          <p:cNvSpPr txBox="1">
            <a:spLocks noChangeArrowheads="1"/>
          </p:cNvSpPr>
          <p:nvPr/>
        </p:nvSpPr>
        <p:spPr bwMode="auto">
          <a:xfrm>
            <a:off x="8854018" y="1500717"/>
            <a:ext cx="46198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b="1">
                <a:latin typeface="Montserrat" panose="00000500000000000000" pitchFamily="2" charset="0"/>
              </a:rPr>
              <a:t>Dec.</a:t>
            </a:r>
          </a:p>
        </p:txBody>
      </p:sp>
      <p:sp>
        <p:nvSpPr>
          <p:cNvPr id="92" name="TextBox 91">
            <a:extLst>
              <a:ext uri="{FF2B5EF4-FFF2-40B4-BE49-F238E27FC236}">
                <a16:creationId xmlns:a16="http://schemas.microsoft.com/office/drawing/2014/main" id="{47F169C8-5F41-23E8-4D2C-BBA5DEA37245}"/>
              </a:ext>
            </a:extLst>
          </p:cNvPr>
          <p:cNvSpPr txBox="1"/>
          <p:nvPr/>
        </p:nvSpPr>
        <p:spPr>
          <a:xfrm>
            <a:off x="10297585" y="912284"/>
            <a:ext cx="75212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11322" name="Rectangle 12">
            <a:extLst>
              <a:ext uri="{FF2B5EF4-FFF2-40B4-BE49-F238E27FC236}">
                <a16:creationId xmlns:a16="http://schemas.microsoft.com/office/drawing/2014/main" id="{C336A9CC-F7DA-E4D8-2548-27080400996C}"/>
              </a:ext>
            </a:extLst>
          </p:cNvPr>
          <p:cNvSpPr>
            <a:spLocks noChangeArrowheads="1"/>
          </p:cNvSpPr>
          <p:nvPr/>
        </p:nvSpPr>
        <p:spPr bwMode="auto">
          <a:xfrm>
            <a:off x="9367024" y="6489700"/>
            <a:ext cx="11599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dirty="0">
                <a:solidFill>
                  <a:srgbClr val="C00000"/>
                </a:solidFill>
                <a:latin typeface="Montserrat" panose="00000500000000000000" pitchFamily="2" charset="0"/>
              </a:rPr>
              <a:t>Now</a:t>
            </a:r>
          </a:p>
        </p:txBody>
      </p:sp>
      <p:sp>
        <p:nvSpPr>
          <p:cNvPr id="3" name="Chevron 60">
            <a:extLst>
              <a:ext uri="{FF2B5EF4-FFF2-40B4-BE49-F238E27FC236}">
                <a16:creationId xmlns:a16="http://schemas.microsoft.com/office/drawing/2014/main" id="{CA7E5E9E-8782-F46F-C1A0-4291D8CA5B44}"/>
              </a:ext>
            </a:extLst>
          </p:cNvPr>
          <p:cNvSpPr/>
          <p:nvPr/>
        </p:nvSpPr>
        <p:spPr bwMode="auto">
          <a:xfrm>
            <a:off x="8034867" y="3378201"/>
            <a:ext cx="1111251" cy="277284"/>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Maint.</a:t>
            </a:r>
          </a:p>
        </p:txBody>
      </p:sp>
      <p:sp>
        <p:nvSpPr>
          <p:cNvPr id="6" name="Chevron 60">
            <a:extLst>
              <a:ext uri="{FF2B5EF4-FFF2-40B4-BE49-F238E27FC236}">
                <a16:creationId xmlns:a16="http://schemas.microsoft.com/office/drawing/2014/main" id="{947D12D2-7900-1AE6-CA43-AD68F1F27ACE}"/>
              </a:ext>
            </a:extLst>
          </p:cNvPr>
          <p:cNvSpPr/>
          <p:nvPr/>
        </p:nvSpPr>
        <p:spPr bwMode="auto">
          <a:xfrm>
            <a:off x="8911167" y="3706284"/>
            <a:ext cx="1062567" cy="27728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Maint.</a:t>
            </a:r>
          </a:p>
        </p:txBody>
      </p:sp>
      <p:sp>
        <p:nvSpPr>
          <p:cNvPr id="4" name="Chevron 58">
            <a:extLst>
              <a:ext uri="{FF2B5EF4-FFF2-40B4-BE49-F238E27FC236}">
                <a16:creationId xmlns:a16="http://schemas.microsoft.com/office/drawing/2014/main" id="{3EBAB5BD-49C4-49EF-7478-96139B7B0748}"/>
              </a:ext>
            </a:extLst>
          </p:cNvPr>
          <p:cNvSpPr/>
          <p:nvPr/>
        </p:nvSpPr>
        <p:spPr bwMode="auto">
          <a:xfrm>
            <a:off x="7433734" y="4449234"/>
            <a:ext cx="3181351" cy="31961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067" dirty="0">
                <a:latin typeface="Montserrat" panose="00000500000000000000" pitchFamily="50" charset="0"/>
                <a:ea typeface="ＭＳ Ｐゴシック" charset="-128"/>
                <a:cs typeface="Arial" pitchFamily="34" charset="0"/>
              </a:rPr>
              <a:t>ASN.1 &amp; Open APIs </a:t>
            </a:r>
          </a:p>
        </p:txBody>
      </p:sp>
      <p:grpSp>
        <p:nvGrpSpPr>
          <p:cNvPr id="11326" name="Group 17">
            <a:extLst>
              <a:ext uri="{FF2B5EF4-FFF2-40B4-BE49-F238E27FC236}">
                <a16:creationId xmlns:a16="http://schemas.microsoft.com/office/drawing/2014/main" id="{7D87AC61-99E2-E237-2725-A3CBB3D45EC6}"/>
              </a:ext>
            </a:extLst>
          </p:cNvPr>
          <p:cNvGrpSpPr>
            <a:grpSpLocks/>
          </p:cNvGrpSpPr>
          <p:nvPr/>
        </p:nvGrpSpPr>
        <p:grpSpPr bwMode="auto">
          <a:xfrm>
            <a:off x="9224433" y="4684184"/>
            <a:ext cx="1263651" cy="643467"/>
            <a:chOff x="7917288" y="3354946"/>
            <a:chExt cx="948590" cy="482958"/>
          </a:xfrm>
        </p:grpSpPr>
        <p:sp>
          <p:nvSpPr>
            <p:cNvPr id="11334" name="Diamond 16">
              <a:extLst>
                <a:ext uri="{FF2B5EF4-FFF2-40B4-BE49-F238E27FC236}">
                  <a16:creationId xmlns:a16="http://schemas.microsoft.com/office/drawing/2014/main" id="{EBC3DC06-2556-02E0-63B2-21F3094C248D}"/>
                </a:ext>
              </a:extLst>
            </p:cNvPr>
            <p:cNvSpPr>
              <a:spLocks noChangeArrowheads="1"/>
            </p:cNvSpPr>
            <p:nvPr/>
          </p:nvSpPr>
          <p:spPr bwMode="auto">
            <a:xfrm>
              <a:off x="8113690" y="3354946"/>
              <a:ext cx="573110" cy="482958"/>
            </a:xfrm>
            <a:prstGeom prst="diamond">
              <a:avLst/>
            </a:prstGeom>
            <a:solidFill>
              <a:srgbClr val="31859C"/>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ltLang="en-US"/>
            </a:p>
          </p:txBody>
        </p:sp>
        <p:sp>
          <p:nvSpPr>
            <p:cNvPr id="11335" name="Chevron 58">
              <a:extLst>
                <a:ext uri="{FF2B5EF4-FFF2-40B4-BE49-F238E27FC236}">
                  <a16:creationId xmlns:a16="http://schemas.microsoft.com/office/drawing/2014/main" id="{CC2BB85F-6FEE-8D7C-61EC-E8789119A437}"/>
                </a:ext>
              </a:extLst>
            </p:cNvPr>
            <p:cNvSpPr>
              <a:spLocks noChangeArrowheads="1"/>
            </p:cNvSpPr>
            <p:nvPr/>
          </p:nvSpPr>
          <p:spPr bwMode="auto">
            <a:xfrm>
              <a:off x="7917288" y="3439885"/>
              <a:ext cx="948590" cy="375481"/>
            </a:xfrm>
            <a:prstGeom prst="chevron">
              <a:avLst>
                <a:gd name="adj" fmla="val 500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800">
                  <a:solidFill>
                    <a:schemeClr val="bg1"/>
                  </a:solidFill>
                  <a:latin typeface="Montserrat" panose="00000500000000000000" pitchFamily="2" charset="0"/>
                  <a:cs typeface="Arial" panose="020B0604020202020204" pitchFamily="34" charset="0"/>
                </a:rPr>
                <a:t>ASN.1</a:t>
              </a:r>
            </a:p>
            <a:p>
              <a:pPr algn="ctr"/>
              <a:r>
                <a:rPr lang="fr-FR" altLang="en-US" sz="800">
                  <a:solidFill>
                    <a:schemeClr val="bg1"/>
                  </a:solidFill>
                  <a:latin typeface="Montserrat" panose="00000500000000000000" pitchFamily="2" charset="0"/>
                  <a:cs typeface="Arial" panose="020B0604020202020204" pitchFamily="34" charset="0"/>
                </a:rPr>
                <a:t>1st review</a:t>
              </a:r>
            </a:p>
          </p:txBody>
        </p:sp>
      </p:grpSp>
      <p:sp>
        <p:nvSpPr>
          <p:cNvPr id="11327" name="TextBox 86">
            <a:extLst>
              <a:ext uri="{FF2B5EF4-FFF2-40B4-BE49-F238E27FC236}">
                <a16:creationId xmlns:a16="http://schemas.microsoft.com/office/drawing/2014/main" id="{69677125-616C-FC71-510A-00574BDD77C1}"/>
              </a:ext>
            </a:extLst>
          </p:cNvPr>
          <p:cNvSpPr txBox="1">
            <a:spLocks noChangeArrowheads="1"/>
          </p:cNvSpPr>
          <p:nvPr/>
        </p:nvSpPr>
        <p:spPr bwMode="auto">
          <a:xfrm>
            <a:off x="319794" y="1418167"/>
            <a:ext cx="478015"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TSGs</a:t>
            </a:r>
          </a:p>
        </p:txBody>
      </p:sp>
      <p:sp>
        <p:nvSpPr>
          <p:cNvPr id="26" name="TextBox 25">
            <a:extLst>
              <a:ext uri="{FF2B5EF4-FFF2-40B4-BE49-F238E27FC236}">
                <a16:creationId xmlns:a16="http://schemas.microsoft.com/office/drawing/2014/main" id="{F37152A2-2390-7C9A-CAA2-14A590A0028F}"/>
              </a:ext>
            </a:extLst>
          </p:cNvPr>
          <p:cNvSpPr txBox="1"/>
          <p:nvPr/>
        </p:nvSpPr>
        <p:spPr>
          <a:xfrm>
            <a:off x="535518" y="937684"/>
            <a:ext cx="683200"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2021</a:t>
            </a:r>
          </a:p>
        </p:txBody>
      </p:sp>
      <p:sp>
        <p:nvSpPr>
          <p:cNvPr id="110" name="Chevron 60">
            <a:extLst>
              <a:ext uri="{FF2B5EF4-FFF2-40B4-BE49-F238E27FC236}">
                <a16:creationId xmlns:a16="http://schemas.microsoft.com/office/drawing/2014/main" id="{A4EB9BE4-FB1E-810F-330F-313B264A8155}"/>
              </a:ext>
            </a:extLst>
          </p:cNvPr>
          <p:cNvSpPr/>
          <p:nvPr/>
        </p:nvSpPr>
        <p:spPr bwMode="auto">
          <a:xfrm>
            <a:off x="3769785" y="3699934"/>
            <a:ext cx="5369983" cy="285751"/>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 </a:t>
            </a:r>
            <a:r>
              <a:rPr lang="fr-FR" sz="1200" dirty="0" err="1">
                <a:latin typeface="Montserrat" panose="00000500000000000000" pitchFamily="50" charset="0"/>
                <a:ea typeface="ＭＳ Ｐゴシック" charset="-128"/>
                <a:cs typeface="Arial" pitchFamily="34" charset="0"/>
              </a:rPr>
              <a:t>Completion</a:t>
            </a:r>
            <a:r>
              <a:rPr lang="fr-FR" sz="1200" dirty="0">
                <a:latin typeface="Montserrat" panose="00000500000000000000" pitchFamily="50" charset="0"/>
                <a:ea typeface="ＭＳ Ｐゴシック" charset="-128"/>
                <a:cs typeface="Arial" pitchFamily="34" charset="0"/>
              </a:rPr>
              <a:t> (RAN2/3/4core)</a:t>
            </a:r>
          </a:p>
        </p:txBody>
      </p:sp>
      <p:cxnSp>
        <p:nvCxnSpPr>
          <p:cNvPr id="8" name="Straight Connector 114">
            <a:extLst>
              <a:ext uri="{FF2B5EF4-FFF2-40B4-BE49-F238E27FC236}">
                <a16:creationId xmlns:a16="http://schemas.microsoft.com/office/drawing/2014/main" id="{A8E36474-A602-8D61-9A93-FD6506ED2769}"/>
              </a:ext>
            </a:extLst>
          </p:cNvPr>
          <p:cNvCxnSpPr>
            <a:cxnSpLocks noChangeShapeType="1"/>
          </p:cNvCxnSpPr>
          <p:nvPr/>
        </p:nvCxnSpPr>
        <p:spPr bwMode="auto">
          <a:xfrm>
            <a:off x="9925216" y="1836657"/>
            <a:ext cx="0" cy="4493683"/>
          </a:xfrm>
          <a:prstGeom prst="line">
            <a:avLst/>
          </a:prstGeom>
          <a:ln>
            <a:headEnd/>
            <a:tailEnd/>
          </a:ln>
        </p:spPr>
        <p:style>
          <a:lnRef idx="3">
            <a:schemeClr val="accent2"/>
          </a:lnRef>
          <a:fillRef idx="0">
            <a:schemeClr val="accent2"/>
          </a:fillRef>
          <a:effectRef idx="2">
            <a:schemeClr val="accent2"/>
          </a:effectRef>
          <a:fontRef idx="minor">
            <a:schemeClr val="tx1"/>
          </a:fontRef>
        </p:style>
      </p:cxnSp>
      <p:sp>
        <p:nvSpPr>
          <p:cNvPr id="11" name="Star: 5 Points 10">
            <a:extLst>
              <a:ext uri="{FF2B5EF4-FFF2-40B4-BE49-F238E27FC236}">
                <a16:creationId xmlns:a16="http://schemas.microsoft.com/office/drawing/2014/main" id="{3FC53EE3-ADAE-07A6-D75F-00080CE475BF}"/>
              </a:ext>
            </a:extLst>
          </p:cNvPr>
          <p:cNvSpPr/>
          <p:nvPr/>
        </p:nvSpPr>
        <p:spPr bwMode="auto">
          <a:xfrm>
            <a:off x="9597132" y="3903164"/>
            <a:ext cx="609600" cy="524933"/>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cxnSp>
        <p:nvCxnSpPr>
          <p:cNvPr id="14" name="Straight Connector 114">
            <a:extLst>
              <a:ext uri="{FF2B5EF4-FFF2-40B4-BE49-F238E27FC236}">
                <a16:creationId xmlns:a16="http://schemas.microsoft.com/office/drawing/2014/main" id="{CCACB2B7-FEB4-B664-125D-DC2785A506BD}"/>
              </a:ext>
            </a:extLst>
          </p:cNvPr>
          <p:cNvCxnSpPr>
            <a:cxnSpLocks noChangeShapeType="1"/>
          </p:cNvCxnSpPr>
          <p:nvPr/>
        </p:nvCxnSpPr>
        <p:spPr bwMode="auto">
          <a:xfrm flipH="1">
            <a:off x="7296152" y="2044701"/>
            <a:ext cx="29633" cy="4222751"/>
          </a:xfrm>
          <a:prstGeom prst="line">
            <a:avLst/>
          </a:prstGeom>
          <a:noFill/>
          <a:ln w="9525" algn="ctr">
            <a:solidFill>
              <a:schemeClr val="accent4">
                <a:lumMod val="60000"/>
                <a:lumOff val="40000"/>
              </a:schemeClr>
            </a:solidFill>
            <a:prstDash val="dash"/>
            <a:round/>
            <a:headEnd/>
            <a:tailEnd/>
          </a:ln>
        </p:spPr>
      </p:cxnSp>
      <p:sp>
        <p:nvSpPr>
          <p:cNvPr id="5" name="Star: 5 Points 4">
            <a:extLst>
              <a:ext uri="{FF2B5EF4-FFF2-40B4-BE49-F238E27FC236}">
                <a16:creationId xmlns:a16="http://schemas.microsoft.com/office/drawing/2014/main" id="{8BE4CEB9-6B38-D939-1B78-ABD0479FFF95}"/>
              </a:ext>
            </a:extLst>
          </p:cNvPr>
          <p:cNvSpPr/>
          <p:nvPr/>
        </p:nvSpPr>
        <p:spPr bwMode="auto">
          <a:xfrm>
            <a:off x="9620013" y="3512790"/>
            <a:ext cx="609600" cy="524933"/>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E284054-9AC1-FE2A-0A04-9304C031AFEA}"/>
              </a:ext>
            </a:extLst>
          </p:cNvPr>
          <p:cNvSpPr>
            <a:spLocks noGrp="1"/>
          </p:cNvSpPr>
          <p:nvPr>
            <p:ph type="title"/>
          </p:nvPr>
        </p:nvSpPr>
        <p:spPr>
          <a:xfrm>
            <a:off x="1610785" y="0"/>
            <a:ext cx="9103783" cy="668867"/>
          </a:xfrm>
        </p:spPr>
        <p:txBody>
          <a:bodyPr/>
          <a:lstStyle/>
          <a:p>
            <a:r>
              <a:rPr lang="en-GB" altLang="en-US"/>
              <a:t>Release 18 recap – text version</a:t>
            </a:r>
          </a:p>
        </p:txBody>
      </p:sp>
      <p:sp>
        <p:nvSpPr>
          <p:cNvPr id="24579" name="Content Placeholder 5">
            <a:extLst>
              <a:ext uri="{FF2B5EF4-FFF2-40B4-BE49-F238E27FC236}">
                <a16:creationId xmlns:a16="http://schemas.microsoft.com/office/drawing/2014/main" id="{7F89FC49-8959-24F0-2549-554878284D2A}"/>
              </a:ext>
            </a:extLst>
          </p:cNvPr>
          <p:cNvSpPr>
            <a:spLocks noGrp="1"/>
          </p:cNvSpPr>
          <p:nvPr>
            <p:ph idx="1"/>
          </p:nvPr>
        </p:nvSpPr>
        <p:spPr>
          <a:xfrm>
            <a:off x="345018" y="421218"/>
            <a:ext cx="11516783" cy="6218767"/>
          </a:xfrm>
        </p:spPr>
        <p:txBody>
          <a:bodyPr/>
          <a:lstStyle/>
          <a:p>
            <a:pPr marL="455073" indent="-455073">
              <a:defRPr/>
            </a:pPr>
            <a:r>
              <a:rPr lang="en-US" altLang="en-US" sz="2400" dirty="0"/>
              <a:t>Release 18 Freezes and other milestones, sorted by dates :</a:t>
            </a:r>
          </a:p>
          <a:p>
            <a:pPr lvl="1">
              <a:defRPr/>
            </a:pPr>
            <a:r>
              <a:rPr lang="en-GB" altLang="en-US" sz="1867" dirty="0"/>
              <a:t>Sept 2021 (TSG#93): </a:t>
            </a:r>
            <a:r>
              <a:rPr lang="en-GB" altLang="en-US" sz="1467" dirty="0"/>
              <a:t>Stage 1: 80% normative work; SA Workshop; joint SA/RAN/CT meeting</a:t>
            </a:r>
          </a:p>
          <a:p>
            <a:pPr lvl="1">
              <a:defRPr/>
            </a:pPr>
            <a:r>
              <a:rPr lang="en-GB" altLang="en-US" sz="1867" b="1" dirty="0"/>
              <a:t>Dec 2021 (TSG#94): </a:t>
            </a:r>
          </a:p>
          <a:p>
            <a:pPr lvl="2">
              <a:defRPr/>
            </a:pPr>
            <a:r>
              <a:rPr lang="en-GB" altLang="en-US" sz="1400" dirty="0"/>
              <a:t>Stage 1: 100% normative work</a:t>
            </a:r>
          </a:p>
          <a:p>
            <a:pPr lvl="2">
              <a:defRPr/>
            </a:pPr>
            <a:r>
              <a:rPr lang="en-US" altLang="en-US" sz="1400" dirty="0"/>
              <a:t>RAN/SA/CT</a:t>
            </a:r>
            <a:r>
              <a:rPr lang="en-GB" altLang="en-US" sz="1400" dirty="0"/>
              <a:t> joint meeting on Rel-18 content; SA2 Work Items prioritization; RAN Content Definition</a:t>
            </a:r>
          </a:p>
          <a:p>
            <a:pPr lvl="1">
              <a:defRPr/>
            </a:pPr>
            <a:r>
              <a:rPr lang="en-US" altLang="en-US" sz="1867" dirty="0"/>
              <a:t>Mar 2022 (TSG#95): </a:t>
            </a:r>
            <a:r>
              <a:rPr lang="en-US" altLang="en-US" sz="1467" dirty="0"/>
              <a:t>RAN4-lead WIDs specified</a:t>
            </a:r>
          </a:p>
          <a:p>
            <a:pPr lvl="1">
              <a:defRPr/>
            </a:pPr>
            <a:r>
              <a:rPr lang="en-US" altLang="en-US" sz="1600" i="1" dirty="0"/>
              <a:t>June 2022 (#96) till March 2023 (#99)</a:t>
            </a:r>
            <a:r>
              <a:rPr lang="en-GB" altLang="en-US" sz="1600" i="1" dirty="0"/>
              <a:t>: </a:t>
            </a:r>
            <a:r>
              <a:rPr lang="en-US" altLang="en-US" sz="1467" i="1" dirty="0"/>
              <a:t>no specific deadline</a:t>
            </a:r>
            <a:endParaRPr lang="en-US" altLang="en-US" sz="1333" i="1" dirty="0"/>
          </a:p>
          <a:p>
            <a:pPr lvl="1">
              <a:defRPr/>
            </a:pPr>
            <a:r>
              <a:rPr lang="en-US" altLang="en-US" sz="1867" b="1" dirty="0"/>
              <a:t>June 2023 (TSG#100): </a:t>
            </a:r>
            <a:r>
              <a:rPr lang="en-US" altLang="en-US" sz="1467" b="1" dirty="0"/>
              <a:t>Stage 2 Functional work (SA2 and SA6) Freeze</a:t>
            </a:r>
          </a:p>
          <a:p>
            <a:pPr lvl="1">
              <a:defRPr/>
            </a:pPr>
            <a:r>
              <a:rPr lang="en-US" altLang="en-US" sz="1867" dirty="0"/>
              <a:t>Sep 2023 (TSG#101): </a:t>
            </a:r>
          </a:p>
          <a:p>
            <a:pPr lvl="2">
              <a:defRPr/>
            </a:pPr>
            <a:r>
              <a:rPr lang="en-US" altLang="en-US" sz="1467" dirty="0"/>
              <a:t>RAN1 freeze (before maintenance)</a:t>
            </a:r>
          </a:p>
          <a:p>
            <a:pPr lvl="2">
              <a:defRPr/>
            </a:pPr>
            <a:r>
              <a:rPr lang="en-US" altLang="en-US" sz="1467" dirty="0"/>
              <a:t>Freeze for SA3 (stages 2 &amp; 3) – maintenance to continue</a:t>
            </a:r>
          </a:p>
          <a:p>
            <a:pPr lvl="1">
              <a:defRPr/>
            </a:pPr>
            <a:r>
              <a:rPr lang="en-US" altLang="en-US" sz="1867" dirty="0"/>
              <a:t>Dec 2023 (TSG#102):</a:t>
            </a:r>
          </a:p>
          <a:p>
            <a:pPr lvl="2">
              <a:defRPr/>
            </a:pPr>
            <a:r>
              <a:rPr lang="en-US" altLang="en-US" sz="1467" dirty="0"/>
              <a:t>RAN1 (after maintenance) declared frozen</a:t>
            </a:r>
          </a:p>
          <a:p>
            <a:pPr lvl="2">
              <a:defRPr/>
            </a:pPr>
            <a:r>
              <a:rPr lang="en-US" altLang="en-US" sz="1467" dirty="0"/>
              <a:t>RAN2, RAN3, RAN4Core (before maintenance) declared frozen</a:t>
            </a:r>
          </a:p>
          <a:p>
            <a:pPr lvl="1">
              <a:defRPr/>
            </a:pPr>
            <a:r>
              <a:rPr lang="en-US" altLang="en-US" sz="1867" dirty="0"/>
              <a:t>Mar 2024 (TSG#103):</a:t>
            </a:r>
          </a:p>
          <a:p>
            <a:pPr lvl="2">
              <a:defRPr/>
            </a:pPr>
            <a:r>
              <a:rPr lang="en-US" altLang="en-US" sz="1467" dirty="0"/>
              <a:t>RAN2, RAN3, RAN4Core freeze maintenance</a:t>
            </a:r>
          </a:p>
          <a:p>
            <a:pPr lvl="2">
              <a:defRPr/>
            </a:pPr>
            <a:r>
              <a:rPr lang="en-US" altLang="en-US" sz="1467" dirty="0"/>
              <a:t>Stage 3 (all CT WGs; SA WGs involved with Stage 3) freeze</a:t>
            </a:r>
          </a:p>
          <a:p>
            <a:pPr lvl="2">
              <a:defRPr/>
            </a:pPr>
            <a:r>
              <a:rPr lang="en-US" altLang="en-US" sz="1467" i="1" dirty="0"/>
              <a:t>(also first review of ASN.1)</a:t>
            </a:r>
          </a:p>
          <a:p>
            <a:pPr lvl="1">
              <a:defRPr/>
            </a:pPr>
            <a:r>
              <a:rPr lang="en-US" altLang="en-US" sz="1867" dirty="0"/>
              <a:t>June 2024 (TSG#104):</a:t>
            </a:r>
            <a:r>
              <a:rPr lang="en-GB" altLang="en-US" sz="1467" dirty="0"/>
              <a:t> </a:t>
            </a:r>
          </a:p>
          <a:p>
            <a:pPr lvl="2">
              <a:defRPr/>
            </a:pPr>
            <a:r>
              <a:rPr lang="en-US" altLang="en-US" sz="1467" dirty="0"/>
              <a:t>RAN4Perf freeze</a:t>
            </a:r>
          </a:p>
          <a:p>
            <a:pPr lvl="2">
              <a:defRPr/>
            </a:pPr>
            <a:r>
              <a:rPr lang="en-US" altLang="en-US" sz="1467" dirty="0"/>
              <a:t>“coding freeze”. Freeze of:</a:t>
            </a:r>
            <a:r>
              <a:rPr lang="en-GB" altLang="en-US" sz="1467" dirty="0"/>
              <a:t>ASN-1; Open APIs</a:t>
            </a:r>
          </a:p>
          <a:p>
            <a:pPr lvl="1">
              <a:defRPr/>
            </a:pPr>
            <a:endParaRPr lang="en-US" altLang="en-US" sz="1467" dirty="0"/>
          </a:p>
        </p:txBody>
      </p:sp>
      <p:sp>
        <p:nvSpPr>
          <p:cNvPr id="15364" name="Oval 1">
            <a:extLst>
              <a:ext uri="{FF2B5EF4-FFF2-40B4-BE49-F238E27FC236}">
                <a16:creationId xmlns:a16="http://schemas.microsoft.com/office/drawing/2014/main" id="{60363273-74F7-3DE9-A565-7EBD2D5BF628}"/>
              </a:ext>
            </a:extLst>
          </p:cNvPr>
          <p:cNvSpPr>
            <a:spLocks noChangeArrowheads="1"/>
          </p:cNvSpPr>
          <p:nvPr/>
        </p:nvSpPr>
        <p:spPr bwMode="auto">
          <a:xfrm>
            <a:off x="432010" y="4757855"/>
            <a:ext cx="6704769" cy="1282733"/>
          </a:xfrm>
          <a:prstGeom prst="ellipse">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cxnSp>
        <p:nvCxnSpPr>
          <p:cNvPr id="15365" name="Straight Arrow Connector 6">
            <a:extLst>
              <a:ext uri="{FF2B5EF4-FFF2-40B4-BE49-F238E27FC236}">
                <a16:creationId xmlns:a16="http://schemas.microsoft.com/office/drawing/2014/main" id="{52B34067-3F8C-9C05-2548-66E1D7458C4B}"/>
              </a:ext>
            </a:extLst>
          </p:cNvPr>
          <p:cNvCxnSpPr>
            <a:cxnSpLocks noChangeShapeType="1"/>
          </p:cNvCxnSpPr>
          <p:nvPr/>
        </p:nvCxnSpPr>
        <p:spPr bwMode="auto">
          <a:xfrm>
            <a:off x="139701" y="5423053"/>
            <a:ext cx="910167" cy="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15366" name="TextBox 6">
            <a:extLst>
              <a:ext uri="{FF2B5EF4-FFF2-40B4-BE49-F238E27FC236}">
                <a16:creationId xmlns:a16="http://schemas.microsoft.com/office/drawing/2014/main" id="{5A1EB381-30A0-17F8-8219-99D49EEF3410}"/>
              </a:ext>
            </a:extLst>
          </p:cNvPr>
          <p:cNvSpPr txBox="1">
            <a:spLocks noChangeArrowheads="1"/>
          </p:cNvSpPr>
          <p:nvPr/>
        </p:nvSpPr>
        <p:spPr bwMode="auto">
          <a:xfrm>
            <a:off x="1" y="4999374"/>
            <a:ext cx="67197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b="1" dirty="0">
                <a:solidFill>
                  <a:srgbClr val="FF0000"/>
                </a:solidFill>
              </a:rPr>
              <a:t>Now</a:t>
            </a:r>
          </a:p>
        </p:txBody>
      </p:sp>
      <p:sp>
        <p:nvSpPr>
          <p:cNvPr id="15367" name="Freeform: Shape 1">
            <a:extLst>
              <a:ext uri="{FF2B5EF4-FFF2-40B4-BE49-F238E27FC236}">
                <a16:creationId xmlns:a16="http://schemas.microsoft.com/office/drawing/2014/main" id="{A9DBE378-FD6D-3C96-742C-506E1CCE5986}"/>
              </a:ext>
            </a:extLst>
          </p:cNvPr>
          <p:cNvSpPr>
            <a:spLocks/>
          </p:cNvSpPr>
          <p:nvPr/>
        </p:nvSpPr>
        <p:spPr bwMode="auto">
          <a:xfrm>
            <a:off x="657489" y="925087"/>
            <a:ext cx="300567" cy="300567"/>
          </a:xfrm>
          <a:custGeom>
            <a:avLst/>
            <a:gdLst>
              <a:gd name="T0" fmla="*/ 7891 w 438149"/>
              <a:gd name="T1" fmla="*/ 0 h 438150"/>
              <a:gd name="T2" fmla="*/ 0 w 438149"/>
              <a:gd name="T3" fmla="*/ 7891 h 438150"/>
              <a:gd name="T4" fmla="*/ 7891 w 438149"/>
              <a:gd name="T5" fmla="*/ 15782 h 438150"/>
              <a:gd name="T6" fmla="*/ 15783 w 438149"/>
              <a:gd name="T7" fmla="*/ 7891 h 438150"/>
              <a:gd name="T8" fmla="*/ 7891 w 438149"/>
              <a:gd name="T9" fmla="*/ 0 h 438150"/>
              <a:gd name="T10" fmla="*/ 6769 w 438149"/>
              <a:gd name="T11" fmla="*/ 11104 h 438150"/>
              <a:gd name="T12" fmla="*/ 3330 w 438149"/>
              <a:gd name="T13" fmla="*/ 7665 h 438150"/>
              <a:gd name="T14" fmla="*/ 4499 w 438149"/>
              <a:gd name="T15" fmla="*/ 6496 h 438150"/>
              <a:gd name="T16" fmla="*/ 6769 w 438149"/>
              <a:gd name="T17" fmla="*/ 8766 h 438150"/>
              <a:gd name="T18" fmla="*/ 11419 w 438149"/>
              <a:gd name="T19" fmla="*/ 4117 h 438150"/>
              <a:gd name="T20" fmla="*/ 12588 w 438149"/>
              <a:gd name="T21" fmla="*/ 5285 h 4381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8149" h="438150">
                <a:moveTo>
                  <a:pt x="219075" y="0"/>
                </a:moveTo>
                <a:cubicBezTo>
                  <a:pt x="98084" y="0"/>
                  <a:pt x="0" y="98084"/>
                  <a:pt x="0" y="219075"/>
                </a:cubicBezTo>
                <a:cubicBezTo>
                  <a:pt x="0" y="340066"/>
                  <a:pt x="98084" y="438150"/>
                  <a:pt x="219075" y="438150"/>
                </a:cubicBezTo>
                <a:cubicBezTo>
                  <a:pt x="340067" y="438150"/>
                  <a:pt x="438150" y="340066"/>
                  <a:pt x="438150" y="219075"/>
                </a:cubicBezTo>
                <a:cubicBezTo>
                  <a:pt x="438014" y="98140"/>
                  <a:pt x="340010" y="136"/>
                  <a:pt x="219075" y="0"/>
                </a:cubicBezTo>
                <a:close/>
                <a:moveTo>
                  <a:pt x="187928" y="308267"/>
                </a:moveTo>
                <a:lnTo>
                  <a:pt x="92459" y="212789"/>
                </a:lnTo>
                <a:lnTo>
                  <a:pt x="124901" y="180346"/>
                </a:lnTo>
                <a:lnTo>
                  <a:pt x="187928" y="243373"/>
                </a:lnTo>
                <a:lnTo>
                  <a:pt x="317011" y="114300"/>
                </a:lnTo>
                <a:lnTo>
                  <a:pt x="349453" y="146742"/>
                </a:lnTo>
                <a:lnTo>
                  <a:pt x="187928" y="308267"/>
                </a:lnTo>
                <a:close/>
              </a:path>
            </a:pathLst>
          </a:custGeom>
          <a:solidFill>
            <a:srgbClr val="00CC00"/>
          </a:solid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anchor="ctr"/>
          <a:lstStyle/>
          <a:p>
            <a:endParaRPr lang="en-GB"/>
          </a:p>
        </p:txBody>
      </p:sp>
      <p:sp>
        <p:nvSpPr>
          <p:cNvPr id="15368" name="Freeform: Shape 2">
            <a:extLst>
              <a:ext uri="{FF2B5EF4-FFF2-40B4-BE49-F238E27FC236}">
                <a16:creationId xmlns:a16="http://schemas.microsoft.com/office/drawing/2014/main" id="{8FB52FC2-7497-B46D-5789-D7862186F618}"/>
              </a:ext>
            </a:extLst>
          </p:cNvPr>
          <p:cNvSpPr>
            <a:spLocks/>
          </p:cNvSpPr>
          <p:nvPr/>
        </p:nvSpPr>
        <p:spPr bwMode="auto">
          <a:xfrm>
            <a:off x="996486" y="1584197"/>
            <a:ext cx="300567" cy="300567"/>
          </a:xfrm>
          <a:custGeom>
            <a:avLst/>
            <a:gdLst>
              <a:gd name="T0" fmla="*/ 7891 w 438149"/>
              <a:gd name="T1" fmla="*/ 0 h 438150"/>
              <a:gd name="T2" fmla="*/ 0 w 438149"/>
              <a:gd name="T3" fmla="*/ 7891 h 438150"/>
              <a:gd name="T4" fmla="*/ 7891 w 438149"/>
              <a:gd name="T5" fmla="*/ 15782 h 438150"/>
              <a:gd name="T6" fmla="*/ 15783 w 438149"/>
              <a:gd name="T7" fmla="*/ 7891 h 438150"/>
              <a:gd name="T8" fmla="*/ 7891 w 438149"/>
              <a:gd name="T9" fmla="*/ 0 h 438150"/>
              <a:gd name="T10" fmla="*/ 6769 w 438149"/>
              <a:gd name="T11" fmla="*/ 11104 h 438150"/>
              <a:gd name="T12" fmla="*/ 3330 w 438149"/>
              <a:gd name="T13" fmla="*/ 7665 h 438150"/>
              <a:gd name="T14" fmla="*/ 4499 w 438149"/>
              <a:gd name="T15" fmla="*/ 6496 h 438150"/>
              <a:gd name="T16" fmla="*/ 6769 w 438149"/>
              <a:gd name="T17" fmla="*/ 8766 h 438150"/>
              <a:gd name="T18" fmla="*/ 11419 w 438149"/>
              <a:gd name="T19" fmla="*/ 4117 h 438150"/>
              <a:gd name="T20" fmla="*/ 12588 w 438149"/>
              <a:gd name="T21" fmla="*/ 5285 h 4381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8149" h="438150">
                <a:moveTo>
                  <a:pt x="219075" y="0"/>
                </a:moveTo>
                <a:cubicBezTo>
                  <a:pt x="98084" y="0"/>
                  <a:pt x="0" y="98084"/>
                  <a:pt x="0" y="219075"/>
                </a:cubicBezTo>
                <a:cubicBezTo>
                  <a:pt x="0" y="340066"/>
                  <a:pt x="98084" y="438150"/>
                  <a:pt x="219075" y="438150"/>
                </a:cubicBezTo>
                <a:cubicBezTo>
                  <a:pt x="340067" y="438150"/>
                  <a:pt x="438150" y="340066"/>
                  <a:pt x="438150" y="219075"/>
                </a:cubicBezTo>
                <a:cubicBezTo>
                  <a:pt x="438014" y="98140"/>
                  <a:pt x="340010" y="136"/>
                  <a:pt x="219075" y="0"/>
                </a:cubicBezTo>
                <a:close/>
                <a:moveTo>
                  <a:pt x="187928" y="308267"/>
                </a:moveTo>
                <a:lnTo>
                  <a:pt x="92459" y="212789"/>
                </a:lnTo>
                <a:lnTo>
                  <a:pt x="124901" y="180346"/>
                </a:lnTo>
                <a:lnTo>
                  <a:pt x="187928" y="243373"/>
                </a:lnTo>
                <a:lnTo>
                  <a:pt x="317011" y="114300"/>
                </a:lnTo>
                <a:lnTo>
                  <a:pt x="349453" y="146742"/>
                </a:lnTo>
                <a:lnTo>
                  <a:pt x="187928" y="308267"/>
                </a:lnTo>
                <a:close/>
              </a:path>
            </a:pathLst>
          </a:custGeom>
          <a:solidFill>
            <a:srgbClr val="00CC00"/>
          </a:solid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anchor="ctr"/>
          <a:lstStyle/>
          <a:p>
            <a:endParaRPr lang="en-GB"/>
          </a:p>
        </p:txBody>
      </p:sp>
      <p:sp>
        <p:nvSpPr>
          <p:cNvPr id="15369" name="Freeform: Shape 3">
            <a:extLst>
              <a:ext uri="{FF2B5EF4-FFF2-40B4-BE49-F238E27FC236}">
                <a16:creationId xmlns:a16="http://schemas.microsoft.com/office/drawing/2014/main" id="{DD56B6D9-F3EC-A79F-8824-46B3F064E972}"/>
              </a:ext>
            </a:extLst>
          </p:cNvPr>
          <p:cNvSpPr>
            <a:spLocks/>
          </p:cNvSpPr>
          <p:nvPr/>
        </p:nvSpPr>
        <p:spPr bwMode="auto">
          <a:xfrm>
            <a:off x="693173" y="2115461"/>
            <a:ext cx="300567" cy="300567"/>
          </a:xfrm>
          <a:custGeom>
            <a:avLst/>
            <a:gdLst>
              <a:gd name="T0" fmla="*/ 7891 w 438149"/>
              <a:gd name="T1" fmla="*/ 0 h 438150"/>
              <a:gd name="T2" fmla="*/ 0 w 438149"/>
              <a:gd name="T3" fmla="*/ 7891 h 438150"/>
              <a:gd name="T4" fmla="*/ 7891 w 438149"/>
              <a:gd name="T5" fmla="*/ 15782 h 438150"/>
              <a:gd name="T6" fmla="*/ 15783 w 438149"/>
              <a:gd name="T7" fmla="*/ 7891 h 438150"/>
              <a:gd name="T8" fmla="*/ 7891 w 438149"/>
              <a:gd name="T9" fmla="*/ 0 h 438150"/>
              <a:gd name="T10" fmla="*/ 6769 w 438149"/>
              <a:gd name="T11" fmla="*/ 11104 h 438150"/>
              <a:gd name="T12" fmla="*/ 3330 w 438149"/>
              <a:gd name="T13" fmla="*/ 7665 h 438150"/>
              <a:gd name="T14" fmla="*/ 4499 w 438149"/>
              <a:gd name="T15" fmla="*/ 6496 h 438150"/>
              <a:gd name="T16" fmla="*/ 6769 w 438149"/>
              <a:gd name="T17" fmla="*/ 8766 h 438150"/>
              <a:gd name="T18" fmla="*/ 11419 w 438149"/>
              <a:gd name="T19" fmla="*/ 4117 h 438150"/>
              <a:gd name="T20" fmla="*/ 12588 w 438149"/>
              <a:gd name="T21" fmla="*/ 5285 h 4381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8149" h="438150">
                <a:moveTo>
                  <a:pt x="219075" y="0"/>
                </a:moveTo>
                <a:cubicBezTo>
                  <a:pt x="98084" y="0"/>
                  <a:pt x="0" y="98084"/>
                  <a:pt x="0" y="219075"/>
                </a:cubicBezTo>
                <a:cubicBezTo>
                  <a:pt x="0" y="340066"/>
                  <a:pt x="98084" y="438150"/>
                  <a:pt x="219075" y="438150"/>
                </a:cubicBezTo>
                <a:cubicBezTo>
                  <a:pt x="340067" y="438150"/>
                  <a:pt x="438150" y="340066"/>
                  <a:pt x="438150" y="219075"/>
                </a:cubicBezTo>
                <a:cubicBezTo>
                  <a:pt x="438014" y="98140"/>
                  <a:pt x="340010" y="136"/>
                  <a:pt x="219075" y="0"/>
                </a:cubicBezTo>
                <a:close/>
                <a:moveTo>
                  <a:pt x="187928" y="308267"/>
                </a:moveTo>
                <a:lnTo>
                  <a:pt x="92459" y="212789"/>
                </a:lnTo>
                <a:lnTo>
                  <a:pt x="124901" y="180346"/>
                </a:lnTo>
                <a:lnTo>
                  <a:pt x="187928" y="243373"/>
                </a:lnTo>
                <a:lnTo>
                  <a:pt x="317011" y="114300"/>
                </a:lnTo>
                <a:lnTo>
                  <a:pt x="349453" y="146742"/>
                </a:lnTo>
                <a:lnTo>
                  <a:pt x="187928" y="308267"/>
                </a:lnTo>
                <a:close/>
              </a:path>
            </a:pathLst>
          </a:custGeom>
          <a:solidFill>
            <a:srgbClr val="00CC00"/>
          </a:solid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anchor="ctr"/>
          <a:lstStyle/>
          <a:p>
            <a:endParaRPr lang="en-GB"/>
          </a:p>
        </p:txBody>
      </p:sp>
      <p:sp>
        <p:nvSpPr>
          <p:cNvPr id="15371" name="Freeform: Shape 5">
            <a:extLst>
              <a:ext uri="{FF2B5EF4-FFF2-40B4-BE49-F238E27FC236}">
                <a16:creationId xmlns:a16="http://schemas.microsoft.com/office/drawing/2014/main" id="{7576EC17-4B96-602D-0AB3-D4DA7F496A44}"/>
              </a:ext>
            </a:extLst>
          </p:cNvPr>
          <p:cNvSpPr>
            <a:spLocks/>
          </p:cNvSpPr>
          <p:nvPr/>
        </p:nvSpPr>
        <p:spPr bwMode="auto">
          <a:xfrm>
            <a:off x="699121" y="2725153"/>
            <a:ext cx="300567" cy="300567"/>
          </a:xfrm>
          <a:custGeom>
            <a:avLst/>
            <a:gdLst>
              <a:gd name="T0" fmla="*/ 7891 w 438149"/>
              <a:gd name="T1" fmla="*/ 0 h 438150"/>
              <a:gd name="T2" fmla="*/ 0 w 438149"/>
              <a:gd name="T3" fmla="*/ 7891 h 438150"/>
              <a:gd name="T4" fmla="*/ 7891 w 438149"/>
              <a:gd name="T5" fmla="*/ 15782 h 438150"/>
              <a:gd name="T6" fmla="*/ 15783 w 438149"/>
              <a:gd name="T7" fmla="*/ 7891 h 438150"/>
              <a:gd name="T8" fmla="*/ 7891 w 438149"/>
              <a:gd name="T9" fmla="*/ 0 h 438150"/>
              <a:gd name="T10" fmla="*/ 6769 w 438149"/>
              <a:gd name="T11" fmla="*/ 11104 h 438150"/>
              <a:gd name="T12" fmla="*/ 3330 w 438149"/>
              <a:gd name="T13" fmla="*/ 7665 h 438150"/>
              <a:gd name="T14" fmla="*/ 4499 w 438149"/>
              <a:gd name="T15" fmla="*/ 6496 h 438150"/>
              <a:gd name="T16" fmla="*/ 6769 w 438149"/>
              <a:gd name="T17" fmla="*/ 8766 h 438150"/>
              <a:gd name="T18" fmla="*/ 11419 w 438149"/>
              <a:gd name="T19" fmla="*/ 4117 h 438150"/>
              <a:gd name="T20" fmla="*/ 12588 w 438149"/>
              <a:gd name="T21" fmla="*/ 5285 h 4381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8149" h="438150">
                <a:moveTo>
                  <a:pt x="219075" y="0"/>
                </a:moveTo>
                <a:cubicBezTo>
                  <a:pt x="98084" y="0"/>
                  <a:pt x="0" y="98084"/>
                  <a:pt x="0" y="219075"/>
                </a:cubicBezTo>
                <a:cubicBezTo>
                  <a:pt x="0" y="340066"/>
                  <a:pt x="98084" y="438150"/>
                  <a:pt x="219075" y="438150"/>
                </a:cubicBezTo>
                <a:cubicBezTo>
                  <a:pt x="340067" y="438150"/>
                  <a:pt x="438150" y="340066"/>
                  <a:pt x="438150" y="219075"/>
                </a:cubicBezTo>
                <a:cubicBezTo>
                  <a:pt x="438014" y="98140"/>
                  <a:pt x="340010" y="136"/>
                  <a:pt x="219075" y="0"/>
                </a:cubicBezTo>
                <a:close/>
                <a:moveTo>
                  <a:pt x="187928" y="308267"/>
                </a:moveTo>
                <a:lnTo>
                  <a:pt x="92459" y="212789"/>
                </a:lnTo>
                <a:lnTo>
                  <a:pt x="124901" y="180346"/>
                </a:lnTo>
                <a:lnTo>
                  <a:pt x="187928" y="243373"/>
                </a:lnTo>
                <a:lnTo>
                  <a:pt x="317011" y="114300"/>
                </a:lnTo>
                <a:lnTo>
                  <a:pt x="349453" y="146742"/>
                </a:lnTo>
                <a:lnTo>
                  <a:pt x="187928" y="308267"/>
                </a:lnTo>
                <a:close/>
              </a:path>
            </a:pathLst>
          </a:custGeom>
          <a:solidFill>
            <a:srgbClr val="00CC00"/>
          </a:solid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anchor="ctr"/>
          <a:lstStyle/>
          <a:p>
            <a:endParaRPr lang="en-GB"/>
          </a:p>
        </p:txBody>
      </p:sp>
      <p:sp>
        <p:nvSpPr>
          <p:cNvPr id="15372" name="Freeform: Shape 5">
            <a:extLst>
              <a:ext uri="{FF2B5EF4-FFF2-40B4-BE49-F238E27FC236}">
                <a16:creationId xmlns:a16="http://schemas.microsoft.com/office/drawing/2014/main" id="{A5794CC6-B1BD-CD83-F2B1-C7215EF9755C}"/>
              </a:ext>
            </a:extLst>
          </p:cNvPr>
          <p:cNvSpPr>
            <a:spLocks/>
          </p:cNvSpPr>
          <p:nvPr/>
        </p:nvSpPr>
        <p:spPr bwMode="auto">
          <a:xfrm>
            <a:off x="1241679" y="3458749"/>
            <a:ext cx="300567" cy="300567"/>
          </a:xfrm>
          <a:custGeom>
            <a:avLst/>
            <a:gdLst>
              <a:gd name="T0" fmla="*/ 7891 w 438149"/>
              <a:gd name="T1" fmla="*/ 0 h 438150"/>
              <a:gd name="T2" fmla="*/ 0 w 438149"/>
              <a:gd name="T3" fmla="*/ 7891 h 438150"/>
              <a:gd name="T4" fmla="*/ 7891 w 438149"/>
              <a:gd name="T5" fmla="*/ 15782 h 438150"/>
              <a:gd name="T6" fmla="*/ 15783 w 438149"/>
              <a:gd name="T7" fmla="*/ 7891 h 438150"/>
              <a:gd name="T8" fmla="*/ 7891 w 438149"/>
              <a:gd name="T9" fmla="*/ 0 h 438150"/>
              <a:gd name="T10" fmla="*/ 6769 w 438149"/>
              <a:gd name="T11" fmla="*/ 11104 h 438150"/>
              <a:gd name="T12" fmla="*/ 3330 w 438149"/>
              <a:gd name="T13" fmla="*/ 7665 h 438150"/>
              <a:gd name="T14" fmla="*/ 4499 w 438149"/>
              <a:gd name="T15" fmla="*/ 6496 h 438150"/>
              <a:gd name="T16" fmla="*/ 6769 w 438149"/>
              <a:gd name="T17" fmla="*/ 8766 h 438150"/>
              <a:gd name="T18" fmla="*/ 11419 w 438149"/>
              <a:gd name="T19" fmla="*/ 4117 h 438150"/>
              <a:gd name="T20" fmla="*/ 12588 w 438149"/>
              <a:gd name="T21" fmla="*/ 5285 h 4381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8149" h="438150">
                <a:moveTo>
                  <a:pt x="219075" y="0"/>
                </a:moveTo>
                <a:cubicBezTo>
                  <a:pt x="98084" y="0"/>
                  <a:pt x="0" y="98084"/>
                  <a:pt x="0" y="219075"/>
                </a:cubicBezTo>
                <a:cubicBezTo>
                  <a:pt x="0" y="340066"/>
                  <a:pt x="98084" y="438150"/>
                  <a:pt x="219075" y="438150"/>
                </a:cubicBezTo>
                <a:cubicBezTo>
                  <a:pt x="340067" y="438150"/>
                  <a:pt x="438150" y="340066"/>
                  <a:pt x="438150" y="219075"/>
                </a:cubicBezTo>
                <a:cubicBezTo>
                  <a:pt x="438014" y="98140"/>
                  <a:pt x="340010" y="136"/>
                  <a:pt x="219075" y="0"/>
                </a:cubicBezTo>
                <a:close/>
                <a:moveTo>
                  <a:pt x="187928" y="308267"/>
                </a:moveTo>
                <a:lnTo>
                  <a:pt x="92459" y="212789"/>
                </a:lnTo>
                <a:lnTo>
                  <a:pt x="124901" y="180346"/>
                </a:lnTo>
                <a:lnTo>
                  <a:pt x="187928" y="243373"/>
                </a:lnTo>
                <a:lnTo>
                  <a:pt x="317011" y="114300"/>
                </a:lnTo>
                <a:lnTo>
                  <a:pt x="349453" y="146742"/>
                </a:lnTo>
                <a:lnTo>
                  <a:pt x="187928" y="308267"/>
                </a:lnTo>
                <a:close/>
              </a:path>
            </a:pathLst>
          </a:custGeom>
          <a:solidFill>
            <a:srgbClr val="00CC00"/>
          </a:solid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anchor="ctr"/>
          <a:lstStyle/>
          <a:p>
            <a:endParaRPr lang="en-GB"/>
          </a:p>
        </p:txBody>
      </p:sp>
      <p:sp>
        <p:nvSpPr>
          <p:cNvPr id="15373" name="Freeform: Shape 5">
            <a:extLst>
              <a:ext uri="{FF2B5EF4-FFF2-40B4-BE49-F238E27FC236}">
                <a16:creationId xmlns:a16="http://schemas.microsoft.com/office/drawing/2014/main" id="{F7D69879-02DE-D5E0-5F8F-0820F86294F3}"/>
              </a:ext>
            </a:extLst>
          </p:cNvPr>
          <p:cNvSpPr>
            <a:spLocks/>
          </p:cNvSpPr>
          <p:nvPr/>
        </p:nvSpPr>
        <p:spPr bwMode="auto">
          <a:xfrm>
            <a:off x="1251859" y="4367449"/>
            <a:ext cx="300567" cy="300567"/>
          </a:xfrm>
          <a:custGeom>
            <a:avLst/>
            <a:gdLst>
              <a:gd name="T0" fmla="*/ 7891 w 438149"/>
              <a:gd name="T1" fmla="*/ 0 h 438150"/>
              <a:gd name="T2" fmla="*/ 0 w 438149"/>
              <a:gd name="T3" fmla="*/ 7891 h 438150"/>
              <a:gd name="T4" fmla="*/ 7891 w 438149"/>
              <a:gd name="T5" fmla="*/ 15782 h 438150"/>
              <a:gd name="T6" fmla="*/ 15783 w 438149"/>
              <a:gd name="T7" fmla="*/ 7891 h 438150"/>
              <a:gd name="T8" fmla="*/ 7891 w 438149"/>
              <a:gd name="T9" fmla="*/ 0 h 438150"/>
              <a:gd name="T10" fmla="*/ 6769 w 438149"/>
              <a:gd name="T11" fmla="*/ 11104 h 438150"/>
              <a:gd name="T12" fmla="*/ 3330 w 438149"/>
              <a:gd name="T13" fmla="*/ 7665 h 438150"/>
              <a:gd name="T14" fmla="*/ 4499 w 438149"/>
              <a:gd name="T15" fmla="*/ 6496 h 438150"/>
              <a:gd name="T16" fmla="*/ 6769 w 438149"/>
              <a:gd name="T17" fmla="*/ 8766 h 438150"/>
              <a:gd name="T18" fmla="*/ 11419 w 438149"/>
              <a:gd name="T19" fmla="*/ 4117 h 438150"/>
              <a:gd name="T20" fmla="*/ 12588 w 438149"/>
              <a:gd name="T21" fmla="*/ 5285 h 4381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8149" h="438150">
                <a:moveTo>
                  <a:pt x="219075" y="0"/>
                </a:moveTo>
                <a:cubicBezTo>
                  <a:pt x="98084" y="0"/>
                  <a:pt x="0" y="98084"/>
                  <a:pt x="0" y="219075"/>
                </a:cubicBezTo>
                <a:cubicBezTo>
                  <a:pt x="0" y="340066"/>
                  <a:pt x="98084" y="438150"/>
                  <a:pt x="219075" y="438150"/>
                </a:cubicBezTo>
                <a:cubicBezTo>
                  <a:pt x="340067" y="438150"/>
                  <a:pt x="438150" y="340066"/>
                  <a:pt x="438150" y="219075"/>
                </a:cubicBezTo>
                <a:cubicBezTo>
                  <a:pt x="438014" y="98140"/>
                  <a:pt x="340010" y="136"/>
                  <a:pt x="219075" y="0"/>
                </a:cubicBezTo>
                <a:close/>
                <a:moveTo>
                  <a:pt x="187928" y="308267"/>
                </a:moveTo>
                <a:lnTo>
                  <a:pt x="92459" y="212789"/>
                </a:lnTo>
                <a:lnTo>
                  <a:pt x="124901" y="180346"/>
                </a:lnTo>
                <a:lnTo>
                  <a:pt x="187928" y="243373"/>
                </a:lnTo>
                <a:lnTo>
                  <a:pt x="317011" y="114300"/>
                </a:lnTo>
                <a:lnTo>
                  <a:pt x="349453" y="146742"/>
                </a:lnTo>
                <a:lnTo>
                  <a:pt x="187928" y="308267"/>
                </a:lnTo>
                <a:close/>
              </a:path>
            </a:pathLst>
          </a:custGeom>
          <a:solidFill>
            <a:srgbClr val="00CC00"/>
          </a:solid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anchor="ctr"/>
          <a:lstStyle/>
          <a:p>
            <a:endParaRPr lang="en-GB"/>
          </a:p>
        </p:txBody>
      </p:sp>
      <p:sp>
        <p:nvSpPr>
          <p:cNvPr id="3" name="Freeform: Shape 9">
            <a:extLst>
              <a:ext uri="{FF2B5EF4-FFF2-40B4-BE49-F238E27FC236}">
                <a16:creationId xmlns:a16="http://schemas.microsoft.com/office/drawing/2014/main" id="{A85A1BB1-D230-9161-B95B-B107C6D34F40}"/>
              </a:ext>
            </a:extLst>
          </p:cNvPr>
          <p:cNvSpPr>
            <a:spLocks/>
          </p:cNvSpPr>
          <p:nvPr/>
        </p:nvSpPr>
        <p:spPr bwMode="auto">
          <a:xfrm>
            <a:off x="1284047" y="5094099"/>
            <a:ext cx="360075" cy="333184"/>
          </a:xfrm>
          <a:custGeom>
            <a:avLst/>
            <a:gdLst>
              <a:gd name="T0" fmla="*/ 34240 w 438149"/>
              <a:gd name="T1" fmla="*/ 0 h 438150"/>
              <a:gd name="T2" fmla="*/ 0 w 438149"/>
              <a:gd name="T3" fmla="*/ 29151 h 438150"/>
              <a:gd name="T4" fmla="*/ 34240 w 438149"/>
              <a:gd name="T5" fmla="*/ 58302 h 438150"/>
              <a:gd name="T6" fmla="*/ 68481 w 438149"/>
              <a:gd name="T7" fmla="*/ 29151 h 438150"/>
              <a:gd name="T8" fmla="*/ 34240 w 438149"/>
              <a:gd name="T9" fmla="*/ 0 h 438150"/>
              <a:gd name="T10" fmla="*/ 29372 w 438149"/>
              <a:gd name="T11" fmla="*/ 41019 h 438150"/>
              <a:gd name="T12" fmla="*/ 14451 w 438149"/>
              <a:gd name="T13" fmla="*/ 28315 h 438150"/>
              <a:gd name="T14" fmla="*/ 19522 w 438149"/>
              <a:gd name="T15" fmla="*/ 23998 h 438150"/>
              <a:gd name="T16" fmla="*/ 29372 w 438149"/>
              <a:gd name="T17" fmla="*/ 32384 h 438150"/>
              <a:gd name="T18" fmla="*/ 49547 w 438149"/>
              <a:gd name="T19" fmla="*/ 15209 h 438150"/>
              <a:gd name="T20" fmla="*/ 54618 w 438149"/>
              <a:gd name="T21" fmla="*/ 19526 h 4381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8149" h="438150">
                <a:moveTo>
                  <a:pt x="219075" y="0"/>
                </a:moveTo>
                <a:cubicBezTo>
                  <a:pt x="98084" y="0"/>
                  <a:pt x="0" y="98084"/>
                  <a:pt x="0" y="219075"/>
                </a:cubicBezTo>
                <a:cubicBezTo>
                  <a:pt x="0" y="340066"/>
                  <a:pt x="98084" y="438150"/>
                  <a:pt x="219075" y="438150"/>
                </a:cubicBezTo>
                <a:cubicBezTo>
                  <a:pt x="340067" y="438150"/>
                  <a:pt x="438150" y="340066"/>
                  <a:pt x="438150" y="219075"/>
                </a:cubicBezTo>
                <a:cubicBezTo>
                  <a:pt x="438014" y="98140"/>
                  <a:pt x="340010" y="136"/>
                  <a:pt x="219075" y="0"/>
                </a:cubicBezTo>
                <a:close/>
                <a:moveTo>
                  <a:pt x="187928" y="308267"/>
                </a:moveTo>
                <a:lnTo>
                  <a:pt x="92459" y="212789"/>
                </a:lnTo>
                <a:lnTo>
                  <a:pt x="124901" y="180346"/>
                </a:lnTo>
                <a:lnTo>
                  <a:pt x="187928" y="243373"/>
                </a:lnTo>
                <a:lnTo>
                  <a:pt x="317011" y="114300"/>
                </a:lnTo>
                <a:lnTo>
                  <a:pt x="349453" y="146742"/>
                </a:lnTo>
                <a:lnTo>
                  <a:pt x="187928" y="308267"/>
                </a:lnTo>
                <a:close/>
              </a:path>
            </a:pathLst>
          </a:custGeom>
          <a:solidFill>
            <a:srgbClr val="FFC000"/>
          </a:solidFill>
          <a:ln>
            <a:noFill/>
          </a:ln>
        </p:spPr>
        <p:txBody>
          <a:bodyPr anchor="ctr"/>
          <a:lstStyle/>
          <a:p>
            <a:endParaRPr lang="en-GB"/>
          </a:p>
        </p:txBody>
      </p:sp>
      <p:sp>
        <p:nvSpPr>
          <p:cNvPr id="2" name="Freeform: Shape 9">
            <a:extLst>
              <a:ext uri="{FF2B5EF4-FFF2-40B4-BE49-F238E27FC236}">
                <a16:creationId xmlns:a16="http://schemas.microsoft.com/office/drawing/2014/main" id="{B2ACD6C4-1490-380E-D73B-C121F55B0DA6}"/>
              </a:ext>
            </a:extLst>
          </p:cNvPr>
          <p:cNvSpPr>
            <a:spLocks/>
          </p:cNvSpPr>
          <p:nvPr/>
        </p:nvSpPr>
        <p:spPr bwMode="auto">
          <a:xfrm>
            <a:off x="1273144" y="5386508"/>
            <a:ext cx="360075" cy="333184"/>
          </a:xfrm>
          <a:custGeom>
            <a:avLst/>
            <a:gdLst>
              <a:gd name="T0" fmla="*/ 34240 w 438149"/>
              <a:gd name="T1" fmla="*/ 0 h 438150"/>
              <a:gd name="T2" fmla="*/ 0 w 438149"/>
              <a:gd name="T3" fmla="*/ 29151 h 438150"/>
              <a:gd name="T4" fmla="*/ 34240 w 438149"/>
              <a:gd name="T5" fmla="*/ 58302 h 438150"/>
              <a:gd name="T6" fmla="*/ 68481 w 438149"/>
              <a:gd name="T7" fmla="*/ 29151 h 438150"/>
              <a:gd name="T8" fmla="*/ 34240 w 438149"/>
              <a:gd name="T9" fmla="*/ 0 h 438150"/>
              <a:gd name="T10" fmla="*/ 29372 w 438149"/>
              <a:gd name="T11" fmla="*/ 41019 h 438150"/>
              <a:gd name="T12" fmla="*/ 14451 w 438149"/>
              <a:gd name="T13" fmla="*/ 28315 h 438150"/>
              <a:gd name="T14" fmla="*/ 19522 w 438149"/>
              <a:gd name="T15" fmla="*/ 23998 h 438150"/>
              <a:gd name="T16" fmla="*/ 29372 w 438149"/>
              <a:gd name="T17" fmla="*/ 32384 h 438150"/>
              <a:gd name="T18" fmla="*/ 49547 w 438149"/>
              <a:gd name="T19" fmla="*/ 15209 h 438150"/>
              <a:gd name="T20" fmla="*/ 54618 w 438149"/>
              <a:gd name="T21" fmla="*/ 19526 h 4381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8149" h="438150">
                <a:moveTo>
                  <a:pt x="219075" y="0"/>
                </a:moveTo>
                <a:cubicBezTo>
                  <a:pt x="98084" y="0"/>
                  <a:pt x="0" y="98084"/>
                  <a:pt x="0" y="219075"/>
                </a:cubicBezTo>
                <a:cubicBezTo>
                  <a:pt x="0" y="340066"/>
                  <a:pt x="98084" y="438150"/>
                  <a:pt x="219075" y="438150"/>
                </a:cubicBezTo>
                <a:cubicBezTo>
                  <a:pt x="340067" y="438150"/>
                  <a:pt x="438150" y="340066"/>
                  <a:pt x="438150" y="219075"/>
                </a:cubicBezTo>
                <a:cubicBezTo>
                  <a:pt x="438014" y="98140"/>
                  <a:pt x="340010" y="136"/>
                  <a:pt x="219075" y="0"/>
                </a:cubicBezTo>
                <a:close/>
                <a:moveTo>
                  <a:pt x="187928" y="308267"/>
                </a:moveTo>
                <a:lnTo>
                  <a:pt x="92459" y="212789"/>
                </a:lnTo>
                <a:lnTo>
                  <a:pt x="124901" y="180346"/>
                </a:lnTo>
                <a:lnTo>
                  <a:pt x="187928" y="243373"/>
                </a:lnTo>
                <a:lnTo>
                  <a:pt x="317011" y="114300"/>
                </a:lnTo>
                <a:lnTo>
                  <a:pt x="349453" y="146742"/>
                </a:lnTo>
                <a:lnTo>
                  <a:pt x="187928" y="308267"/>
                </a:lnTo>
                <a:close/>
              </a:path>
            </a:pathLst>
          </a:custGeom>
          <a:solidFill>
            <a:srgbClr val="FFC000"/>
          </a:solidFill>
          <a:ln>
            <a:noFill/>
          </a:ln>
        </p:spPr>
        <p:txBody>
          <a:bodyPr anchor="ctr"/>
          <a:lstStyle/>
          <a:p>
            <a:endParaRPr lang="en-GB"/>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7D9E33F5-2ED4-3E45-C2AC-5E99BDCC565D}"/>
              </a:ext>
            </a:extLst>
          </p:cNvPr>
          <p:cNvCxnSpPr>
            <a:cxnSpLocks/>
          </p:cNvCxnSpPr>
          <p:nvPr/>
        </p:nvCxnSpPr>
        <p:spPr bwMode="auto">
          <a:xfrm>
            <a:off x="10064751" y="1367367"/>
            <a:ext cx="2023533"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1" name="Straight Connector 10">
            <a:extLst>
              <a:ext uri="{FF2B5EF4-FFF2-40B4-BE49-F238E27FC236}">
                <a16:creationId xmlns:a16="http://schemas.microsoft.com/office/drawing/2014/main" id="{5AB0F939-E4D4-249D-BDC0-E5F9B2A072D5}"/>
              </a:ext>
            </a:extLst>
          </p:cNvPr>
          <p:cNvCxnSpPr>
            <a:cxnSpLocks/>
          </p:cNvCxnSpPr>
          <p:nvPr/>
        </p:nvCxnSpPr>
        <p:spPr bwMode="auto">
          <a:xfrm>
            <a:off x="6477000" y="1367367"/>
            <a:ext cx="3369733"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8" name="Straight Connector 7">
            <a:extLst>
              <a:ext uri="{FF2B5EF4-FFF2-40B4-BE49-F238E27FC236}">
                <a16:creationId xmlns:a16="http://schemas.microsoft.com/office/drawing/2014/main" id="{37A64EBB-5D88-F66E-A0B0-B46494CA8AFA}"/>
              </a:ext>
            </a:extLst>
          </p:cNvPr>
          <p:cNvCxnSpPr>
            <a:cxnSpLocks/>
          </p:cNvCxnSpPr>
          <p:nvPr/>
        </p:nvCxnSpPr>
        <p:spPr bwMode="auto">
          <a:xfrm>
            <a:off x="2829984" y="1367367"/>
            <a:ext cx="3369733"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20" name="Straight Connector 19">
            <a:extLst>
              <a:ext uri="{FF2B5EF4-FFF2-40B4-BE49-F238E27FC236}">
                <a16:creationId xmlns:a16="http://schemas.microsoft.com/office/drawing/2014/main" id="{3B5C8C0D-34FA-FE4C-C3F2-92FDF76DB7C0}"/>
              </a:ext>
            </a:extLst>
          </p:cNvPr>
          <p:cNvCxnSpPr>
            <a:cxnSpLocks/>
          </p:cNvCxnSpPr>
          <p:nvPr/>
        </p:nvCxnSpPr>
        <p:spPr bwMode="auto">
          <a:xfrm>
            <a:off x="294217" y="1367367"/>
            <a:ext cx="2235200"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6" name="Straight Connector 114">
            <a:extLst>
              <a:ext uri="{FF2B5EF4-FFF2-40B4-BE49-F238E27FC236}">
                <a16:creationId xmlns:a16="http://schemas.microsoft.com/office/drawing/2014/main" id="{3AF73AB5-92CC-8C3F-D877-47961DF88D30}"/>
              </a:ext>
            </a:extLst>
          </p:cNvPr>
          <p:cNvCxnSpPr>
            <a:cxnSpLocks noChangeShapeType="1"/>
          </p:cNvCxnSpPr>
          <p:nvPr/>
        </p:nvCxnSpPr>
        <p:spPr bwMode="auto">
          <a:xfrm>
            <a:off x="3595768" y="2155374"/>
            <a:ext cx="0" cy="4345517"/>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9266" name="Straight Connector 114">
            <a:extLst>
              <a:ext uri="{FF2B5EF4-FFF2-40B4-BE49-F238E27FC236}">
                <a16:creationId xmlns:a16="http://schemas.microsoft.com/office/drawing/2014/main" id="{BC6A4D54-3A8F-6BF4-37B8-FE9CC064B390}"/>
              </a:ext>
            </a:extLst>
          </p:cNvPr>
          <p:cNvCxnSpPr>
            <a:cxnSpLocks noChangeShapeType="1"/>
          </p:cNvCxnSpPr>
          <p:nvPr/>
        </p:nvCxnSpPr>
        <p:spPr bwMode="auto">
          <a:xfrm flipH="1">
            <a:off x="9954684" y="2351618"/>
            <a:ext cx="33867" cy="4176183"/>
          </a:xfrm>
          <a:prstGeom prst="line">
            <a:avLst/>
          </a:prstGeom>
          <a:noFill/>
          <a:ln w="28575" algn="ctr">
            <a:solidFill>
              <a:schemeClr val="accent4">
                <a:lumMod val="40000"/>
                <a:lumOff val="60000"/>
              </a:schemeClr>
            </a:solidFill>
            <a:round/>
            <a:headEnd/>
            <a:tailEnd/>
          </a:ln>
        </p:spPr>
      </p:cxnSp>
      <p:cxnSp>
        <p:nvCxnSpPr>
          <p:cNvPr id="9273" name="Straight Connector 114">
            <a:extLst>
              <a:ext uri="{FF2B5EF4-FFF2-40B4-BE49-F238E27FC236}">
                <a16:creationId xmlns:a16="http://schemas.microsoft.com/office/drawing/2014/main" id="{3696AABC-F58B-8F2B-0A87-5C1A913E83A7}"/>
              </a:ext>
            </a:extLst>
          </p:cNvPr>
          <p:cNvCxnSpPr>
            <a:cxnSpLocks noChangeShapeType="1"/>
          </p:cNvCxnSpPr>
          <p:nvPr/>
        </p:nvCxnSpPr>
        <p:spPr bwMode="auto">
          <a:xfrm flipH="1">
            <a:off x="6356351" y="2298701"/>
            <a:ext cx="6349" cy="4178300"/>
          </a:xfrm>
          <a:prstGeom prst="line">
            <a:avLst/>
          </a:prstGeom>
          <a:noFill/>
          <a:ln w="28575" algn="ctr">
            <a:solidFill>
              <a:schemeClr val="accent4">
                <a:lumMod val="40000"/>
                <a:lumOff val="60000"/>
              </a:schemeClr>
            </a:solidFill>
            <a:round/>
            <a:headEnd/>
            <a:tailEnd/>
          </a:ln>
        </p:spPr>
      </p:cxnSp>
      <p:cxnSp>
        <p:nvCxnSpPr>
          <p:cNvPr id="9298" name="Straight Connector 114">
            <a:extLst>
              <a:ext uri="{FF2B5EF4-FFF2-40B4-BE49-F238E27FC236}">
                <a16:creationId xmlns:a16="http://schemas.microsoft.com/office/drawing/2014/main" id="{6B42B71A-3E27-01FB-4AD7-7B386E39105E}"/>
              </a:ext>
            </a:extLst>
          </p:cNvPr>
          <p:cNvCxnSpPr>
            <a:cxnSpLocks noChangeShapeType="1"/>
          </p:cNvCxnSpPr>
          <p:nvPr/>
        </p:nvCxnSpPr>
        <p:spPr bwMode="auto">
          <a:xfrm flipH="1">
            <a:off x="2713567" y="2300818"/>
            <a:ext cx="10584" cy="4176183"/>
          </a:xfrm>
          <a:prstGeom prst="line">
            <a:avLst/>
          </a:prstGeom>
          <a:noFill/>
          <a:ln w="28575" algn="ctr">
            <a:solidFill>
              <a:schemeClr val="accent4">
                <a:lumMod val="40000"/>
                <a:lumOff val="60000"/>
              </a:schemeClr>
            </a:solidFill>
            <a:round/>
            <a:headEnd/>
            <a:tailEnd/>
          </a:ln>
        </p:spPr>
      </p:cxnSp>
      <p:sp>
        <p:nvSpPr>
          <p:cNvPr id="10" name="Title 1">
            <a:extLst>
              <a:ext uri="{FF2B5EF4-FFF2-40B4-BE49-F238E27FC236}">
                <a16:creationId xmlns:a16="http://schemas.microsoft.com/office/drawing/2014/main" id="{D0A2261C-DFA1-69AF-6015-50D28040830F}"/>
              </a:ext>
            </a:extLst>
          </p:cNvPr>
          <p:cNvSpPr txBox="1">
            <a:spLocks/>
          </p:cNvSpPr>
          <p:nvPr/>
        </p:nvSpPr>
        <p:spPr bwMode="auto">
          <a:xfrm>
            <a:off x="535711" y="131920"/>
            <a:ext cx="9522691" cy="518248"/>
          </a:xfrm>
          <a:prstGeom prst="rect">
            <a:avLst/>
          </a:prstGeom>
          <a:noFill/>
          <a:ln>
            <a:noFill/>
          </a:ln>
        </p:spPr>
        <p:txBody>
          <a:bodyPr lIns="121907" tIns="60953" rIns="121907" bIns="60953" anchor="ctr">
            <a:scene3d>
              <a:camera prst="orthographicFront"/>
              <a:lightRig rig="soft" dir="t">
                <a:rot lat="0" lon="0" rev="15600000"/>
              </a:lightRig>
            </a:scene3d>
            <a:sp3d extrusionH="57150" prstMaterial="softEdge">
              <a:bevelT w="25400" h="38100"/>
            </a:sp3d>
          </a:bodyPr>
          <a:lstStyle/>
          <a:p>
            <a:pPr algn="ctr">
              <a:defRPr/>
            </a:pPr>
            <a:r>
              <a:rPr lang="en-GB" sz="3200" kern="0" dirty="0">
                <a:latin typeface="Montserrat" panose="00000500000000000000" pitchFamily="50" charset="0"/>
                <a:ea typeface="ＭＳ Ｐゴシック" charset="0"/>
                <a:cs typeface="ＭＳ Ｐゴシック" charset="0"/>
              </a:rPr>
              <a:t>Release 19 timeline</a:t>
            </a:r>
            <a:endParaRPr lang="en-US" sz="2667" kern="0" dirty="0">
              <a:latin typeface="Montserrat" panose="00000500000000000000" pitchFamily="50" charset="0"/>
              <a:ea typeface="ＭＳ Ｐゴシック" charset="0"/>
              <a:cs typeface="ＭＳ Ｐゴシック" charset="0"/>
            </a:endParaRPr>
          </a:p>
        </p:txBody>
      </p:sp>
      <p:sp>
        <p:nvSpPr>
          <p:cNvPr id="17419" name="TextBox 86">
            <a:extLst>
              <a:ext uri="{FF2B5EF4-FFF2-40B4-BE49-F238E27FC236}">
                <a16:creationId xmlns:a16="http://schemas.microsoft.com/office/drawing/2014/main" id="{245798B2-D6F1-60A4-3D80-300F4CB65CC8}"/>
              </a:ext>
            </a:extLst>
          </p:cNvPr>
          <p:cNvSpPr txBox="1">
            <a:spLocks noChangeArrowheads="1"/>
          </p:cNvSpPr>
          <p:nvPr/>
        </p:nvSpPr>
        <p:spPr bwMode="auto">
          <a:xfrm>
            <a:off x="1746643" y="1621367"/>
            <a:ext cx="43313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#101</a:t>
            </a:r>
          </a:p>
        </p:txBody>
      </p:sp>
      <p:cxnSp>
        <p:nvCxnSpPr>
          <p:cNvPr id="9263" name="Straight Connector 115">
            <a:extLst>
              <a:ext uri="{FF2B5EF4-FFF2-40B4-BE49-F238E27FC236}">
                <a16:creationId xmlns:a16="http://schemas.microsoft.com/office/drawing/2014/main" id="{117CFB1F-475B-5927-BC70-15C97820E336}"/>
              </a:ext>
            </a:extLst>
          </p:cNvPr>
          <p:cNvCxnSpPr>
            <a:cxnSpLocks noChangeShapeType="1"/>
          </p:cNvCxnSpPr>
          <p:nvPr/>
        </p:nvCxnSpPr>
        <p:spPr bwMode="auto">
          <a:xfrm>
            <a:off x="3621618" y="2351618"/>
            <a:ext cx="12700" cy="4176183"/>
          </a:xfrm>
          <a:prstGeom prst="line">
            <a:avLst/>
          </a:prstGeom>
          <a:noFill/>
          <a:ln w="9525" algn="ctr">
            <a:solidFill>
              <a:schemeClr val="accent4">
                <a:lumMod val="40000"/>
                <a:lumOff val="60000"/>
              </a:schemeClr>
            </a:solidFill>
            <a:prstDash val="dash"/>
            <a:round/>
            <a:headEnd/>
            <a:tailEnd/>
          </a:ln>
        </p:spPr>
      </p:cxnSp>
      <p:cxnSp>
        <p:nvCxnSpPr>
          <p:cNvPr id="9264" name="Straight Connector 114">
            <a:extLst>
              <a:ext uri="{FF2B5EF4-FFF2-40B4-BE49-F238E27FC236}">
                <a16:creationId xmlns:a16="http://schemas.microsoft.com/office/drawing/2014/main" id="{AC4C9168-CF6A-4857-C981-50630E7F8232}"/>
              </a:ext>
            </a:extLst>
          </p:cNvPr>
          <p:cNvCxnSpPr>
            <a:cxnSpLocks noChangeShapeType="1"/>
          </p:cNvCxnSpPr>
          <p:nvPr/>
        </p:nvCxnSpPr>
        <p:spPr bwMode="auto">
          <a:xfrm>
            <a:off x="391584" y="2383368"/>
            <a:ext cx="0" cy="4144433"/>
          </a:xfrm>
          <a:prstGeom prst="line">
            <a:avLst/>
          </a:prstGeom>
          <a:noFill/>
          <a:ln w="9525" algn="ctr">
            <a:solidFill>
              <a:schemeClr val="accent4">
                <a:lumMod val="40000"/>
                <a:lumOff val="60000"/>
              </a:schemeClr>
            </a:solidFill>
            <a:prstDash val="dash"/>
            <a:round/>
            <a:headEnd/>
            <a:tailEnd/>
          </a:ln>
        </p:spPr>
      </p:cxnSp>
      <p:cxnSp>
        <p:nvCxnSpPr>
          <p:cNvPr id="9267" name="Straight Connector 114">
            <a:extLst>
              <a:ext uri="{FF2B5EF4-FFF2-40B4-BE49-F238E27FC236}">
                <a16:creationId xmlns:a16="http://schemas.microsoft.com/office/drawing/2014/main" id="{C3887937-F6CB-80A7-E1E6-794CC9EFEDD2}"/>
              </a:ext>
            </a:extLst>
          </p:cNvPr>
          <p:cNvCxnSpPr>
            <a:cxnSpLocks noChangeShapeType="1"/>
          </p:cNvCxnSpPr>
          <p:nvPr/>
        </p:nvCxnSpPr>
        <p:spPr bwMode="auto">
          <a:xfrm flipH="1">
            <a:off x="10716684" y="2351618"/>
            <a:ext cx="42333" cy="4125383"/>
          </a:xfrm>
          <a:prstGeom prst="line">
            <a:avLst/>
          </a:prstGeom>
          <a:noFill/>
          <a:ln w="9525" algn="ctr">
            <a:solidFill>
              <a:schemeClr val="accent4">
                <a:lumMod val="40000"/>
                <a:lumOff val="60000"/>
              </a:schemeClr>
            </a:solidFill>
            <a:prstDash val="dash"/>
            <a:round/>
            <a:headEnd/>
            <a:tailEnd/>
          </a:ln>
        </p:spPr>
      </p:cxnSp>
      <p:cxnSp>
        <p:nvCxnSpPr>
          <p:cNvPr id="9268" name="Straight Connector 114">
            <a:extLst>
              <a:ext uri="{FF2B5EF4-FFF2-40B4-BE49-F238E27FC236}">
                <a16:creationId xmlns:a16="http://schemas.microsoft.com/office/drawing/2014/main" id="{2680C462-8275-5EC6-97DB-E5DE4EA28FCC}"/>
              </a:ext>
            </a:extLst>
          </p:cNvPr>
          <p:cNvCxnSpPr>
            <a:cxnSpLocks noChangeShapeType="1"/>
          </p:cNvCxnSpPr>
          <p:nvPr/>
        </p:nvCxnSpPr>
        <p:spPr bwMode="auto">
          <a:xfrm>
            <a:off x="9101667" y="2351618"/>
            <a:ext cx="2117" cy="4176183"/>
          </a:xfrm>
          <a:prstGeom prst="line">
            <a:avLst/>
          </a:prstGeom>
          <a:noFill/>
          <a:ln w="9525" algn="ctr">
            <a:solidFill>
              <a:schemeClr val="accent4">
                <a:lumMod val="40000"/>
                <a:lumOff val="60000"/>
              </a:schemeClr>
            </a:solidFill>
            <a:prstDash val="dash"/>
            <a:round/>
            <a:headEnd/>
            <a:tailEnd/>
          </a:ln>
        </p:spPr>
      </p:cxnSp>
      <p:cxnSp>
        <p:nvCxnSpPr>
          <p:cNvPr id="9269" name="Straight Connector 114">
            <a:extLst>
              <a:ext uri="{FF2B5EF4-FFF2-40B4-BE49-F238E27FC236}">
                <a16:creationId xmlns:a16="http://schemas.microsoft.com/office/drawing/2014/main" id="{ED118BB1-8606-9020-5D9E-4D50817F1F76}"/>
              </a:ext>
            </a:extLst>
          </p:cNvPr>
          <p:cNvCxnSpPr>
            <a:cxnSpLocks noChangeShapeType="1"/>
          </p:cNvCxnSpPr>
          <p:nvPr/>
        </p:nvCxnSpPr>
        <p:spPr bwMode="auto">
          <a:xfrm>
            <a:off x="7245351" y="2298701"/>
            <a:ext cx="0" cy="4229100"/>
          </a:xfrm>
          <a:prstGeom prst="line">
            <a:avLst/>
          </a:prstGeom>
          <a:noFill/>
          <a:ln w="9525" algn="ctr">
            <a:solidFill>
              <a:schemeClr val="accent4">
                <a:lumMod val="40000"/>
                <a:lumOff val="60000"/>
              </a:schemeClr>
            </a:solidFill>
            <a:prstDash val="dash"/>
            <a:round/>
            <a:headEnd/>
            <a:tailEnd/>
          </a:ln>
        </p:spPr>
      </p:cxnSp>
      <p:cxnSp>
        <p:nvCxnSpPr>
          <p:cNvPr id="9270" name="Straight Connector 114">
            <a:extLst>
              <a:ext uri="{FF2B5EF4-FFF2-40B4-BE49-F238E27FC236}">
                <a16:creationId xmlns:a16="http://schemas.microsoft.com/office/drawing/2014/main" id="{A9147445-A40E-E5E8-5B96-4AB11A90F320}"/>
              </a:ext>
            </a:extLst>
          </p:cNvPr>
          <p:cNvCxnSpPr>
            <a:cxnSpLocks noChangeShapeType="1"/>
          </p:cNvCxnSpPr>
          <p:nvPr/>
        </p:nvCxnSpPr>
        <p:spPr bwMode="auto">
          <a:xfrm>
            <a:off x="8174567" y="2351618"/>
            <a:ext cx="0" cy="4176183"/>
          </a:xfrm>
          <a:prstGeom prst="line">
            <a:avLst/>
          </a:prstGeom>
          <a:noFill/>
          <a:ln w="9525" algn="ctr">
            <a:solidFill>
              <a:schemeClr val="accent4">
                <a:lumMod val="40000"/>
                <a:lumOff val="60000"/>
              </a:schemeClr>
            </a:solidFill>
            <a:prstDash val="dash"/>
            <a:round/>
            <a:headEnd/>
            <a:tailEnd/>
          </a:ln>
        </p:spPr>
      </p:cxnSp>
      <p:cxnSp>
        <p:nvCxnSpPr>
          <p:cNvPr id="9271" name="Straight Connector 114">
            <a:extLst>
              <a:ext uri="{FF2B5EF4-FFF2-40B4-BE49-F238E27FC236}">
                <a16:creationId xmlns:a16="http://schemas.microsoft.com/office/drawing/2014/main" id="{24E13D41-8A59-85F9-0480-ECD33B35EDAC}"/>
              </a:ext>
            </a:extLst>
          </p:cNvPr>
          <p:cNvCxnSpPr>
            <a:cxnSpLocks noChangeShapeType="1"/>
          </p:cNvCxnSpPr>
          <p:nvPr/>
        </p:nvCxnSpPr>
        <p:spPr bwMode="auto">
          <a:xfrm flipH="1">
            <a:off x="5564718" y="2351618"/>
            <a:ext cx="4233" cy="4176183"/>
          </a:xfrm>
          <a:prstGeom prst="line">
            <a:avLst/>
          </a:prstGeom>
          <a:noFill/>
          <a:ln w="9525" algn="ctr">
            <a:solidFill>
              <a:schemeClr val="accent4">
                <a:lumMod val="40000"/>
                <a:lumOff val="60000"/>
              </a:schemeClr>
            </a:solidFill>
            <a:prstDash val="dash"/>
            <a:round/>
            <a:headEnd/>
            <a:tailEnd/>
          </a:ln>
        </p:spPr>
      </p:cxnSp>
      <p:cxnSp>
        <p:nvCxnSpPr>
          <p:cNvPr id="9272" name="Straight Connector 114">
            <a:extLst>
              <a:ext uri="{FF2B5EF4-FFF2-40B4-BE49-F238E27FC236}">
                <a16:creationId xmlns:a16="http://schemas.microsoft.com/office/drawing/2014/main" id="{58ABF975-9A8E-AF4E-F748-043212BAFF7E}"/>
              </a:ext>
            </a:extLst>
          </p:cNvPr>
          <p:cNvCxnSpPr>
            <a:cxnSpLocks noChangeShapeType="1"/>
          </p:cNvCxnSpPr>
          <p:nvPr/>
        </p:nvCxnSpPr>
        <p:spPr bwMode="auto">
          <a:xfrm flipH="1">
            <a:off x="4527551" y="2351618"/>
            <a:ext cx="21167" cy="4176183"/>
          </a:xfrm>
          <a:prstGeom prst="line">
            <a:avLst/>
          </a:prstGeom>
          <a:noFill/>
          <a:ln w="9525" algn="ctr">
            <a:solidFill>
              <a:schemeClr val="accent4">
                <a:lumMod val="40000"/>
                <a:lumOff val="60000"/>
              </a:schemeClr>
            </a:solidFill>
            <a:prstDash val="dash"/>
            <a:round/>
            <a:headEnd/>
            <a:tailEnd/>
          </a:ln>
        </p:spPr>
      </p:cxnSp>
      <p:cxnSp>
        <p:nvCxnSpPr>
          <p:cNvPr id="9279" name="Straight Connector 114">
            <a:extLst>
              <a:ext uri="{FF2B5EF4-FFF2-40B4-BE49-F238E27FC236}">
                <a16:creationId xmlns:a16="http://schemas.microsoft.com/office/drawing/2014/main" id="{A696E129-9B7E-662F-E41C-81733BD10279}"/>
              </a:ext>
            </a:extLst>
          </p:cNvPr>
          <p:cNvCxnSpPr>
            <a:cxnSpLocks noChangeShapeType="1"/>
          </p:cNvCxnSpPr>
          <p:nvPr/>
        </p:nvCxnSpPr>
        <p:spPr bwMode="auto">
          <a:xfrm>
            <a:off x="11470218" y="2355851"/>
            <a:ext cx="12700" cy="4171949"/>
          </a:xfrm>
          <a:prstGeom prst="line">
            <a:avLst/>
          </a:prstGeom>
          <a:noFill/>
          <a:ln w="9525" algn="ctr">
            <a:solidFill>
              <a:schemeClr val="accent4">
                <a:lumMod val="40000"/>
                <a:lumOff val="60000"/>
              </a:schemeClr>
            </a:solidFill>
            <a:prstDash val="dash"/>
            <a:round/>
            <a:headEnd/>
            <a:tailEnd/>
          </a:ln>
        </p:spPr>
      </p:cxnSp>
      <p:sp>
        <p:nvSpPr>
          <p:cNvPr id="9256" name="TextBox 1">
            <a:extLst>
              <a:ext uri="{FF2B5EF4-FFF2-40B4-BE49-F238E27FC236}">
                <a16:creationId xmlns:a16="http://schemas.microsoft.com/office/drawing/2014/main" id="{41F2BCA0-D483-2431-1FF6-32B379B1F64D}"/>
              </a:ext>
            </a:extLst>
          </p:cNvPr>
          <p:cNvSpPr txBox="1">
            <a:spLocks noChangeArrowheads="1"/>
          </p:cNvSpPr>
          <p:nvPr/>
        </p:nvSpPr>
        <p:spPr bwMode="auto">
          <a:xfrm>
            <a:off x="3009901" y="5962651"/>
            <a:ext cx="1755609" cy="194990"/>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667" b="1" dirty="0">
                <a:latin typeface="Montserrat" panose="00000500000000000000" pitchFamily="50" charset="0"/>
              </a:rPr>
              <a:t>Note</a:t>
            </a:r>
            <a:r>
              <a:rPr lang="en-GB" altLang="en-US" sz="667" dirty="0">
                <a:latin typeface="Montserrat" panose="00000500000000000000" pitchFamily="50" charset="0"/>
              </a:rPr>
              <a:t>: All starting dates are indicative</a:t>
            </a:r>
          </a:p>
        </p:txBody>
      </p:sp>
      <p:sp>
        <p:nvSpPr>
          <p:cNvPr id="17431" name="TextBox 86">
            <a:extLst>
              <a:ext uri="{FF2B5EF4-FFF2-40B4-BE49-F238E27FC236}">
                <a16:creationId xmlns:a16="http://schemas.microsoft.com/office/drawing/2014/main" id="{FAFF8A7E-2F10-BB52-90A5-64E7AADA40D3}"/>
              </a:ext>
            </a:extLst>
          </p:cNvPr>
          <p:cNvSpPr txBox="1">
            <a:spLocks noChangeArrowheads="1"/>
          </p:cNvSpPr>
          <p:nvPr/>
        </p:nvSpPr>
        <p:spPr bwMode="auto">
          <a:xfrm>
            <a:off x="2537896" y="1621367"/>
            <a:ext cx="45717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#102</a:t>
            </a:r>
            <a:endParaRPr lang="en-GB" altLang="en-US" sz="533">
              <a:latin typeface="Montserrat" panose="00000500000000000000" pitchFamily="2" charset="0"/>
            </a:endParaRPr>
          </a:p>
        </p:txBody>
      </p:sp>
      <p:sp>
        <p:nvSpPr>
          <p:cNvPr id="17432" name="TextBox 86">
            <a:extLst>
              <a:ext uri="{FF2B5EF4-FFF2-40B4-BE49-F238E27FC236}">
                <a16:creationId xmlns:a16="http://schemas.microsoft.com/office/drawing/2014/main" id="{F1946500-C1AC-CDB0-F620-48601A05DE06}"/>
              </a:ext>
            </a:extLst>
          </p:cNvPr>
          <p:cNvSpPr txBox="1">
            <a:spLocks noChangeArrowheads="1"/>
          </p:cNvSpPr>
          <p:nvPr/>
        </p:nvSpPr>
        <p:spPr bwMode="auto">
          <a:xfrm>
            <a:off x="3444888" y="1621367"/>
            <a:ext cx="45717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#103</a:t>
            </a:r>
            <a:endParaRPr lang="en-GB" altLang="en-US" sz="533">
              <a:latin typeface="Montserrat" panose="00000500000000000000" pitchFamily="2" charset="0"/>
            </a:endParaRPr>
          </a:p>
        </p:txBody>
      </p:sp>
      <p:sp>
        <p:nvSpPr>
          <p:cNvPr id="17433" name="TextBox 86">
            <a:extLst>
              <a:ext uri="{FF2B5EF4-FFF2-40B4-BE49-F238E27FC236}">
                <a16:creationId xmlns:a16="http://schemas.microsoft.com/office/drawing/2014/main" id="{9786C7E0-01B4-DD1B-595D-B0790A58F1BA}"/>
              </a:ext>
            </a:extLst>
          </p:cNvPr>
          <p:cNvSpPr txBox="1">
            <a:spLocks noChangeArrowheads="1"/>
          </p:cNvSpPr>
          <p:nvPr/>
        </p:nvSpPr>
        <p:spPr bwMode="auto">
          <a:xfrm>
            <a:off x="4363202" y="1621367"/>
            <a:ext cx="46839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#104</a:t>
            </a:r>
            <a:endParaRPr lang="en-GB" altLang="en-US" sz="533">
              <a:latin typeface="Montserrat" panose="00000500000000000000" pitchFamily="2" charset="0"/>
            </a:endParaRPr>
          </a:p>
        </p:txBody>
      </p:sp>
      <p:sp>
        <p:nvSpPr>
          <p:cNvPr id="17434" name="TextBox 86">
            <a:extLst>
              <a:ext uri="{FF2B5EF4-FFF2-40B4-BE49-F238E27FC236}">
                <a16:creationId xmlns:a16="http://schemas.microsoft.com/office/drawing/2014/main" id="{F5DAD881-9D27-70A3-8113-5D51C351C921}"/>
              </a:ext>
            </a:extLst>
          </p:cNvPr>
          <p:cNvSpPr txBox="1">
            <a:spLocks noChangeArrowheads="1"/>
          </p:cNvSpPr>
          <p:nvPr/>
        </p:nvSpPr>
        <p:spPr bwMode="auto">
          <a:xfrm>
            <a:off x="5403863" y="1621367"/>
            <a:ext cx="45717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#105</a:t>
            </a:r>
            <a:endParaRPr lang="en-GB" altLang="en-US" sz="533">
              <a:latin typeface="Montserrat" panose="00000500000000000000" pitchFamily="2" charset="0"/>
            </a:endParaRPr>
          </a:p>
        </p:txBody>
      </p:sp>
      <p:sp>
        <p:nvSpPr>
          <p:cNvPr id="17435" name="TextBox 86">
            <a:extLst>
              <a:ext uri="{FF2B5EF4-FFF2-40B4-BE49-F238E27FC236}">
                <a16:creationId xmlns:a16="http://schemas.microsoft.com/office/drawing/2014/main" id="{84C8EE69-9AB4-6EED-7640-E16CCBF5BDAF}"/>
              </a:ext>
            </a:extLst>
          </p:cNvPr>
          <p:cNvSpPr txBox="1">
            <a:spLocks noChangeArrowheads="1"/>
          </p:cNvSpPr>
          <p:nvPr/>
        </p:nvSpPr>
        <p:spPr bwMode="auto">
          <a:xfrm>
            <a:off x="6105250" y="1621367"/>
            <a:ext cx="461985"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#106</a:t>
            </a:r>
            <a:endParaRPr lang="en-GB" altLang="en-US" sz="533">
              <a:latin typeface="Montserrat" panose="00000500000000000000" pitchFamily="2" charset="0"/>
            </a:endParaRPr>
          </a:p>
        </p:txBody>
      </p:sp>
      <p:sp>
        <p:nvSpPr>
          <p:cNvPr id="17436" name="TextBox 86">
            <a:extLst>
              <a:ext uri="{FF2B5EF4-FFF2-40B4-BE49-F238E27FC236}">
                <a16:creationId xmlns:a16="http://schemas.microsoft.com/office/drawing/2014/main" id="{CB19F488-8D05-D1EA-5FC6-13D3971BDE2E}"/>
              </a:ext>
            </a:extLst>
          </p:cNvPr>
          <p:cNvSpPr txBox="1">
            <a:spLocks noChangeArrowheads="1"/>
          </p:cNvSpPr>
          <p:nvPr/>
        </p:nvSpPr>
        <p:spPr bwMode="auto">
          <a:xfrm>
            <a:off x="7021510" y="1621367"/>
            <a:ext cx="46038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#107</a:t>
            </a:r>
            <a:endParaRPr lang="en-GB" altLang="en-US" sz="533">
              <a:latin typeface="Montserrat" panose="00000500000000000000" pitchFamily="2" charset="0"/>
            </a:endParaRPr>
          </a:p>
        </p:txBody>
      </p:sp>
      <p:sp>
        <p:nvSpPr>
          <p:cNvPr id="17437" name="TextBox 86">
            <a:extLst>
              <a:ext uri="{FF2B5EF4-FFF2-40B4-BE49-F238E27FC236}">
                <a16:creationId xmlns:a16="http://schemas.microsoft.com/office/drawing/2014/main" id="{B4FD9998-EE31-6D24-9CB5-67FEBB2E135B}"/>
              </a:ext>
            </a:extLst>
          </p:cNvPr>
          <p:cNvSpPr txBox="1">
            <a:spLocks noChangeArrowheads="1"/>
          </p:cNvSpPr>
          <p:nvPr/>
        </p:nvSpPr>
        <p:spPr bwMode="auto">
          <a:xfrm>
            <a:off x="7941171" y="1621367"/>
            <a:ext cx="466794"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#108</a:t>
            </a:r>
            <a:endParaRPr lang="en-GB" altLang="en-US" sz="533">
              <a:latin typeface="Montserrat" panose="00000500000000000000" pitchFamily="2" charset="0"/>
            </a:endParaRPr>
          </a:p>
        </p:txBody>
      </p:sp>
      <p:sp>
        <p:nvSpPr>
          <p:cNvPr id="17438" name="TextBox 86">
            <a:extLst>
              <a:ext uri="{FF2B5EF4-FFF2-40B4-BE49-F238E27FC236}">
                <a16:creationId xmlns:a16="http://schemas.microsoft.com/office/drawing/2014/main" id="{1F2EAD76-2508-D8C9-C76C-05A05EB34ED3}"/>
              </a:ext>
            </a:extLst>
          </p:cNvPr>
          <p:cNvSpPr txBox="1">
            <a:spLocks noChangeArrowheads="1"/>
          </p:cNvSpPr>
          <p:nvPr/>
        </p:nvSpPr>
        <p:spPr bwMode="auto">
          <a:xfrm>
            <a:off x="8915125" y="1621367"/>
            <a:ext cx="461985"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#109</a:t>
            </a:r>
            <a:endParaRPr lang="en-GB" altLang="en-US" sz="533">
              <a:latin typeface="Montserrat" panose="00000500000000000000" pitchFamily="2" charset="0"/>
            </a:endParaRPr>
          </a:p>
        </p:txBody>
      </p:sp>
      <p:sp>
        <p:nvSpPr>
          <p:cNvPr id="17439" name="TextBox 86">
            <a:extLst>
              <a:ext uri="{FF2B5EF4-FFF2-40B4-BE49-F238E27FC236}">
                <a16:creationId xmlns:a16="http://schemas.microsoft.com/office/drawing/2014/main" id="{E21F6AF5-8B5D-E901-B9CC-2DA816C4DA26}"/>
              </a:ext>
            </a:extLst>
          </p:cNvPr>
          <p:cNvSpPr txBox="1">
            <a:spLocks noChangeArrowheads="1"/>
          </p:cNvSpPr>
          <p:nvPr/>
        </p:nvSpPr>
        <p:spPr bwMode="auto">
          <a:xfrm>
            <a:off x="9794210" y="1621367"/>
            <a:ext cx="43313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#110</a:t>
            </a:r>
            <a:endParaRPr lang="en-GB" altLang="en-US" sz="533">
              <a:latin typeface="Montserrat" panose="00000500000000000000" pitchFamily="2" charset="0"/>
            </a:endParaRPr>
          </a:p>
        </p:txBody>
      </p:sp>
      <p:sp>
        <p:nvSpPr>
          <p:cNvPr id="17440" name="TextBox 86">
            <a:extLst>
              <a:ext uri="{FF2B5EF4-FFF2-40B4-BE49-F238E27FC236}">
                <a16:creationId xmlns:a16="http://schemas.microsoft.com/office/drawing/2014/main" id="{CDA36EE8-535B-CF37-D4E7-4EE340463402}"/>
              </a:ext>
            </a:extLst>
          </p:cNvPr>
          <p:cNvSpPr txBox="1">
            <a:spLocks noChangeArrowheads="1"/>
          </p:cNvSpPr>
          <p:nvPr/>
        </p:nvSpPr>
        <p:spPr bwMode="auto">
          <a:xfrm>
            <a:off x="10543151" y="1621367"/>
            <a:ext cx="39786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#111</a:t>
            </a:r>
            <a:endParaRPr lang="en-GB" altLang="en-US" sz="533">
              <a:latin typeface="Montserrat" panose="00000500000000000000" pitchFamily="2" charset="0"/>
            </a:endParaRPr>
          </a:p>
        </p:txBody>
      </p:sp>
      <p:sp>
        <p:nvSpPr>
          <p:cNvPr id="17441" name="TextBox 86">
            <a:extLst>
              <a:ext uri="{FF2B5EF4-FFF2-40B4-BE49-F238E27FC236}">
                <a16:creationId xmlns:a16="http://schemas.microsoft.com/office/drawing/2014/main" id="{9AC951F1-4A15-4F44-965F-29BF1EF4E68F}"/>
              </a:ext>
            </a:extLst>
          </p:cNvPr>
          <p:cNvSpPr txBox="1">
            <a:spLocks noChangeArrowheads="1"/>
          </p:cNvSpPr>
          <p:nvPr/>
        </p:nvSpPr>
        <p:spPr bwMode="auto">
          <a:xfrm>
            <a:off x="11296305" y="1621367"/>
            <a:ext cx="42191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#112</a:t>
            </a:r>
            <a:endParaRPr lang="en-GB" altLang="en-US" sz="533">
              <a:latin typeface="Montserrat" panose="00000500000000000000" pitchFamily="2" charset="0"/>
            </a:endParaRPr>
          </a:p>
        </p:txBody>
      </p:sp>
      <p:sp>
        <p:nvSpPr>
          <p:cNvPr id="17442" name="TextBox 86">
            <a:extLst>
              <a:ext uri="{FF2B5EF4-FFF2-40B4-BE49-F238E27FC236}">
                <a16:creationId xmlns:a16="http://schemas.microsoft.com/office/drawing/2014/main" id="{55AF9E7C-5FDF-4925-9028-EC66C83D07FC}"/>
              </a:ext>
            </a:extLst>
          </p:cNvPr>
          <p:cNvSpPr txBox="1">
            <a:spLocks noChangeArrowheads="1"/>
          </p:cNvSpPr>
          <p:nvPr/>
        </p:nvSpPr>
        <p:spPr bwMode="auto">
          <a:xfrm>
            <a:off x="225655" y="1621367"/>
            <a:ext cx="41229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#99</a:t>
            </a:r>
            <a:endParaRPr lang="en-GB" altLang="en-US" sz="533">
              <a:latin typeface="Montserrat" panose="00000500000000000000" pitchFamily="2" charset="0"/>
            </a:endParaRPr>
          </a:p>
        </p:txBody>
      </p:sp>
      <p:sp>
        <p:nvSpPr>
          <p:cNvPr id="17443" name="Chevron 60">
            <a:extLst>
              <a:ext uri="{FF2B5EF4-FFF2-40B4-BE49-F238E27FC236}">
                <a16:creationId xmlns:a16="http://schemas.microsoft.com/office/drawing/2014/main" id="{BB66ABFF-E7A4-600C-DCA5-68545E89AAF5}"/>
              </a:ext>
            </a:extLst>
          </p:cNvPr>
          <p:cNvSpPr>
            <a:spLocks noChangeArrowheads="1"/>
          </p:cNvSpPr>
          <p:nvPr/>
        </p:nvSpPr>
        <p:spPr bwMode="auto">
          <a:xfrm>
            <a:off x="2529418" y="2813052"/>
            <a:ext cx="1102783" cy="374649"/>
          </a:xfrm>
          <a:prstGeom prst="chevron">
            <a:avLst>
              <a:gd name="adj" fmla="val 50080"/>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800">
                <a:latin typeface="Montserrat" panose="00000500000000000000" pitchFamily="2" charset="0"/>
                <a:cs typeface="Arial" panose="020B0604020202020204" pitchFamily="34" charset="0"/>
              </a:rPr>
              <a:t>RAN4 </a:t>
            </a:r>
          </a:p>
          <a:p>
            <a:pPr algn="ctr"/>
            <a:r>
              <a:rPr lang="fr-FR" altLang="en-US" sz="800">
                <a:latin typeface="Montserrat" panose="00000500000000000000" pitchFamily="2" charset="0"/>
                <a:cs typeface="Arial" panose="020B0604020202020204" pitchFamily="34" charset="0"/>
              </a:rPr>
              <a:t>content def.</a:t>
            </a:r>
          </a:p>
        </p:txBody>
      </p:sp>
      <p:sp>
        <p:nvSpPr>
          <p:cNvPr id="113" name="Chevron 60">
            <a:extLst>
              <a:ext uri="{FF2B5EF4-FFF2-40B4-BE49-F238E27FC236}">
                <a16:creationId xmlns:a16="http://schemas.microsoft.com/office/drawing/2014/main" id="{AE99719A-CD21-3C13-4744-05936387E4C5}"/>
              </a:ext>
            </a:extLst>
          </p:cNvPr>
          <p:cNvSpPr>
            <a:spLocks noChangeArrowheads="1"/>
          </p:cNvSpPr>
          <p:nvPr/>
        </p:nvSpPr>
        <p:spPr bwMode="auto">
          <a:xfrm>
            <a:off x="1449918" y="2813052"/>
            <a:ext cx="1286933" cy="374649"/>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933" b="1" dirty="0">
                <a:latin typeface="Montserrat" panose="00000500000000000000" pitchFamily="50" charset="0"/>
                <a:cs typeface="Arial" panose="020B0604020202020204" pitchFamily="34" charset="0"/>
              </a:rPr>
              <a:t> </a:t>
            </a:r>
            <a:r>
              <a:rPr lang="fr-FR" altLang="en-US" sz="933" dirty="0">
                <a:latin typeface="Montserrat" panose="00000500000000000000" pitchFamily="50" charset="0"/>
                <a:cs typeface="Arial" panose="020B0604020202020204" pitchFamily="34" charset="0"/>
              </a:rPr>
              <a:t>RAN Content </a:t>
            </a:r>
            <a:r>
              <a:rPr lang="fr-FR" altLang="en-US" sz="933" dirty="0" err="1">
                <a:latin typeface="Montserrat" panose="00000500000000000000" pitchFamily="50" charset="0"/>
                <a:cs typeface="Arial" panose="020B0604020202020204" pitchFamily="34" charset="0"/>
              </a:rPr>
              <a:t>def</a:t>
            </a:r>
            <a:r>
              <a:rPr lang="fr-FR" altLang="en-US" sz="933" dirty="0">
                <a:latin typeface="Montserrat" panose="00000500000000000000" pitchFamily="50" charset="0"/>
                <a:cs typeface="Arial" panose="020B0604020202020204" pitchFamily="34" charset="0"/>
              </a:rPr>
              <a:t>.</a:t>
            </a:r>
          </a:p>
        </p:txBody>
      </p:sp>
      <p:sp>
        <p:nvSpPr>
          <p:cNvPr id="2" name="TextBox 1">
            <a:extLst>
              <a:ext uri="{FF2B5EF4-FFF2-40B4-BE49-F238E27FC236}">
                <a16:creationId xmlns:a16="http://schemas.microsoft.com/office/drawing/2014/main" id="{E3B56143-289B-BF59-FAFB-8C0703A47898}"/>
              </a:ext>
            </a:extLst>
          </p:cNvPr>
          <p:cNvSpPr txBox="1"/>
          <p:nvPr/>
        </p:nvSpPr>
        <p:spPr>
          <a:xfrm>
            <a:off x="4216401" y="1204384"/>
            <a:ext cx="75212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58" name="TextBox 57">
            <a:extLst>
              <a:ext uri="{FF2B5EF4-FFF2-40B4-BE49-F238E27FC236}">
                <a16:creationId xmlns:a16="http://schemas.microsoft.com/office/drawing/2014/main" id="{FCBE8B50-887E-F0DC-BA2D-1148A726F18B}"/>
              </a:ext>
            </a:extLst>
          </p:cNvPr>
          <p:cNvSpPr txBox="1"/>
          <p:nvPr/>
        </p:nvSpPr>
        <p:spPr>
          <a:xfrm>
            <a:off x="7821085" y="1204384"/>
            <a:ext cx="731290"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sp>
        <p:nvSpPr>
          <p:cNvPr id="17447" name="TextBox 2">
            <a:extLst>
              <a:ext uri="{FF2B5EF4-FFF2-40B4-BE49-F238E27FC236}">
                <a16:creationId xmlns:a16="http://schemas.microsoft.com/office/drawing/2014/main" id="{9D49F941-C33F-C3D4-F37C-EAF6A9758BE3}"/>
              </a:ext>
            </a:extLst>
          </p:cNvPr>
          <p:cNvSpPr txBox="1">
            <a:spLocks noChangeArrowheads="1"/>
          </p:cNvSpPr>
          <p:nvPr/>
        </p:nvSpPr>
        <p:spPr bwMode="auto">
          <a:xfrm>
            <a:off x="1718733" y="1826684"/>
            <a:ext cx="43794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Sep.</a:t>
            </a:r>
          </a:p>
        </p:txBody>
      </p:sp>
      <p:sp>
        <p:nvSpPr>
          <p:cNvPr id="17448" name="TextBox 59">
            <a:extLst>
              <a:ext uri="{FF2B5EF4-FFF2-40B4-BE49-F238E27FC236}">
                <a16:creationId xmlns:a16="http://schemas.microsoft.com/office/drawing/2014/main" id="{14D8C724-F489-782E-99EA-2C6EB89F748F}"/>
              </a:ext>
            </a:extLst>
          </p:cNvPr>
          <p:cNvSpPr txBox="1">
            <a:spLocks noChangeArrowheads="1"/>
          </p:cNvSpPr>
          <p:nvPr/>
        </p:nvSpPr>
        <p:spPr bwMode="auto">
          <a:xfrm>
            <a:off x="3443818" y="1826684"/>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Mar.</a:t>
            </a:r>
          </a:p>
        </p:txBody>
      </p:sp>
      <p:sp>
        <p:nvSpPr>
          <p:cNvPr id="17449" name="TextBox 60">
            <a:extLst>
              <a:ext uri="{FF2B5EF4-FFF2-40B4-BE49-F238E27FC236}">
                <a16:creationId xmlns:a16="http://schemas.microsoft.com/office/drawing/2014/main" id="{6C49C5D7-0139-89C0-5502-FCFE3C310F1E}"/>
              </a:ext>
            </a:extLst>
          </p:cNvPr>
          <p:cNvSpPr txBox="1">
            <a:spLocks noChangeArrowheads="1"/>
          </p:cNvSpPr>
          <p:nvPr/>
        </p:nvSpPr>
        <p:spPr bwMode="auto">
          <a:xfrm>
            <a:off x="10547351" y="1826684"/>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Mar.</a:t>
            </a:r>
          </a:p>
        </p:txBody>
      </p:sp>
      <p:sp>
        <p:nvSpPr>
          <p:cNvPr id="17450" name="TextBox 61">
            <a:extLst>
              <a:ext uri="{FF2B5EF4-FFF2-40B4-BE49-F238E27FC236}">
                <a16:creationId xmlns:a16="http://schemas.microsoft.com/office/drawing/2014/main" id="{534FED17-D641-CF4C-E666-C7A6341CD10E}"/>
              </a:ext>
            </a:extLst>
          </p:cNvPr>
          <p:cNvSpPr txBox="1">
            <a:spLocks noChangeArrowheads="1"/>
          </p:cNvSpPr>
          <p:nvPr/>
        </p:nvSpPr>
        <p:spPr bwMode="auto">
          <a:xfrm>
            <a:off x="6997700" y="1826684"/>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Mar.</a:t>
            </a:r>
          </a:p>
        </p:txBody>
      </p:sp>
      <p:sp>
        <p:nvSpPr>
          <p:cNvPr id="17451" name="TextBox 62">
            <a:extLst>
              <a:ext uri="{FF2B5EF4-FFF2-40B4-BE49-F238E27FC236}">
                <a16:creationId xmlns:a16="http://schemas.microsoft.com/office/drawing/2014/main" id="{E3A59E99-78C6-8212-5403-2D09338DF21F}"/>
              </a:ext>
            </a:extLst>
          </p:cNvPr>
          <p:cNvSpPr txBox="1">
            <a:spLocks noChangeArrowheads="1"/>
          </p:cNvSpPr>
          <p:nvPr/>
        </p:nvSpPr>
        <p:spPr bwMode="auto">
          <a:xfrm>
            <a:off x="4360333" y="1826684"/>
            <a:ext cx="43152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Jun.</a:t>
            </a:r>
          </a:p>
        </p:txBody>
      </p:sp>
      <p:sp>
        <p:nvSpPr>
          <p:cNvPr id="17452" name="TextBox 63">
            <a:extLst>
              <a:ext uri="{FF2B5EF4-FFF2-40B4-BE49-F238E27FC236}">
                <a16:creationId xmlns:a16="http://schemas.microsoft.com/office/drawing/2014/main" id="{34779226-7E27-0FAA-AD9A-3B08060E4730}"/>
              </a:ext>
            </a:extLst>
          </p:cNvPr>
          <p:cNvSpPr txBox="1">
            <a:spLocks noChangeArrowheads="1"/>
          </p:cNvSpPr>
          <p:nvPr/>
        </p:nvSpPr>
        <p:spPr bwMode="auto">
          <a:xfrm>
            <a:off x="7977717" y="1826684"/>
            <a:ext cx="43152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Jun.</a:t>
            </a:r>
          </a:p>
        </p:txBody>
      </p:sp>
      <p:sp>
        <p:nvSpPr>
          <p:cNvPr id="17453" name="TextBox 64">
            <a:extLst>
              <a:ext uri="{FF2B5EF4-FFF2-40B4-BE49-F238E27FC236}">
                <a16:creationId xmlns:a16="http://schemas.microsoft.com/office/drawing/2014/main" id="{94236FFA-0997-C13E-0B96-88F141224322}"/>
              </a:ext>
            </a:extLst>
          </p:cNvPr>
          <p:cNvSpPr txBox="1">
            <a:spLocks noChangeArrowheads="1"/>
          </p:cNvSpPr>
          <p:nvPr/>
        </p:nvSpPr>
        <p:spPr bwMode="auto">
          <a:xfrm>
            <a:off x="11313584" y="1826684"/>
            <a:ext cx="43152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Jun.</a:t>
            </a:r>
          </a:p>
        </p:txBody>
      </p:sp>
      <p:sp>
        <p:nvSpPr>
          <p:cNvPr id="17454" name="TextBox 65">
            <a:extLst>
              <a:ext uri="{FF2B5EF4-FFF2-40B4-BE49-F238E27FC236}">
                <a16:creationId xmlns:a16="http://schemas.microsoft.com/office/drawing/2014/main" id="{F37E2FBC-BA43-FF5C-5F2E-BB0D99F29526}"/>
              </a:ext>
            </a:extLst>
          </p:cNvPr>
          <p:cNvSpPr txBox="1">
            <a:spLocks noChangeArrowheads="1"/>
          </p:cNvSpPr>
          <p:nvPr/>
        </p:nvSpPr>
        <p:spPr bwMode="auto">
          <a:xfrm>
            <a:off x="5393267" y="1826684"/>
            <a:ext cx="43794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Sep.</a:t>
            </a:r>
          </a:p>
        </p:txBody>
      </p:sp>
      <p:sp>
        <p:nvSpPr>
          <p:cNvPr id="17455" name="TextBox 66">
            <a:extLst>
              <a:ext uri="{FF2B5EF4-FFF2-40B4-BE49-F238E27FC236}">
                <a16:creationId xmlns:a16="http://schemas.microsoft.com/office/drawing/2014/main" id="{FB30F2A7-90A3-E3DE-06A0-0317D572539C}"/>
              </a:ext>
            </a:extLst>
          </p:cNvPr>
          <p:cNvSpPr txBox="1">
            <a:spLocks noChangeArrowheads="1"/>
          </p:cNvSpPr>
          <p:nvPr/>
        </p:nvSpPr>
        <p:spPr bwMode="auto">
          <a:xfrm>
            <a:off x="8925984" y="1826684"/>
            <a:ext cx="43794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Sep.</a:t>
            </a:r>
          </a:p>
        </p:txBody>
      </p:sp>
      <p:sp>
        <p:nvSpPr>
          <p:cNvPr id="17456" name="TextBox 67">
            <a:extLst>
              <a:ext uri="{FF2B5EF4-FFF2-40B4-BE49-F238E27FC236}">
                <a16:creationId xmlns:a16="http://schemas.microsoft.com/office/drawing/2014/main" id="{BF39E3B0-A26E-FAE4-A99E-E30F11D523CC}"/>
              </a:ext>
            </a:extLst>
          </p:cNvPr>
          <p:cNvSpPr txBox="1">
            <a:spLocks noChangeArrowheads="1"/>
          </p:cNvSpPr>
          <p:nvPr/>
        </p:nvSpPr>
        <p:spPr bwMode="auto">
          <a:xfrm>
            <a:off x="188384" y="1826684"/>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Mar.</a:t>
            </a:r>
          </a:p>
        </p:txBody>
      </p:sp>
      <p:sp>
        <p:nvSpPr>
          <p:cNvPr id="17457" name="TextBox 69">
            <a:extLst>
              <a:ext uri="{FF2B5EF4-FFF2-40B4-BE49-F238E27FC236}">
                <a16:creationId xmlns:a16="http://schemas.microsoft.com/office/drawing/2014/main" id="{B4B5D527-A10F-9EF4-CB1D-999F87B63633}"/>
              </a:ext>
            </a:extLst>
          </p:cNvPr>
          <p:cNvSpPr txBox="1">
            <a:spLocks noChangeArrowheads="1"/>
          </p:cNvSpPr>
          <p:nvPr/>
        </p:nvSpPr>
        <p:spPr bwMode="auto">
          <a:xfrm>
            <a:off x="2514600" y="1826684"/>
            <a:ext cx="44916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Dec.</a:t>
            </a:r>
          </a:p>
        </p:txBody>
      </p:sp>
      <p:sp>
        <p:nvSpPr>
          <p:cNvPr id="17458" name="TextBox 70">
            <a:extLst>
              <a:ext uri="{FF2B5EF4-FFF2-40B4-BE49-F238E27FC236}">
                <a16:creationId xmlns:a16="http://schemas.microsoft.com/office/drawing/2014/main" id="{14600030-E5AE-6738-F7FE-C1A60CE392DC}"/>
              </a:ext>
            </a:extLst>
          </p:cNvPr>
          <p:cNvSpPr txBox="1">
            <a:spLocks noChangeArrowheads="1"/>
          </p:cNvSpPr>
          <p:nvPr/>
        </p:nvSpPr>
        <p:spPr bwMode="auto">
          <a:xfrm>
            <a:off x="6104467" y="1826684"/>
            <a:ext cx="44916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Dec.</a:t>
            </a:r>
          </a:p>
        </p:txBody>
      </p:sp>
      <p:sp>
        <p:nvSpPr>
          <p:cNvPr id="17459" name="TextBox 71">
            <a:extLst>
              <a:ext uri="{FF2B5EF4-FFF2-40B4-BE49-F238E27FC236}">
                <a16:creationId xmlns:a16="http://schemas.microsoft.com/office/drawing/2014/main" id="{A97B5865-FCE7-1A30-1DEA-4AA01AD3ECF5}"/>
              </a:ext>
            </a:extLst>
          </p:cNvPr>
          <p:cNvSpPr txBox="1">
            <a:spLocks noChangeArrowheads="1"/>
          </p:cNvSpPr>
          <p:nvPr/>
        </p:nvSpPr>
        <p:spPr bwMode="auto">
          <a:xfrm>
            <a:off x="9781117" y="1826684"/>
            <a:ext cx="44916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Dec.</a:t>
            </a:r>
          </a:p>
        </p:txBody>
      </p:sp>
      <p:sp>
        <p:nvSpPr>
          <p:cNvPr id="92" name="TextBox 91">
            <a:extLst>
              <a:ext uri="{FF2B5EF4-FFF2-40B4-BE49-F238E27FC236}">
                <a16:creationId xmlns:a16="http://schemas.microsoft.com/office/drawing/2014/main" id="{41094D96-4519-A119-6C23-D36327FE7B93}"/>
              </a:ext>
            </a:extLst>
          </p:cNvPr>
          <p:cNvSpPr txBox="1"/>
          <p:nvPr/>
        </p:nvSpPr>
        <p:spPr>
          <a:xfrm>
            <a:off x="11146367" y="1178984"/>
            <a:ext cx="740908"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sp>
        <p:nvSpPr>
          <p:cNvPr id="17462" name="Chevron 79">
            <a:extLst>
              <a:ext uri="{FF2B5EF4-FFF2-40B4-BE49-F238E27FC236}">
                <a16:creationId xmlns:a16="http://schemas.microsoft.com/office/drawing/2014/main" id="{7FBED920-66EE-647E-5A1D-61890EFD337C}"/>
              </a:ext>
            </a:extLst>
          </p:cNvPr>
          <p:cNvSpPr>
            <a:spLocks noChangeArrowheads="1"/>
          </p:cNvSpPr>
          <p:nvPr/>
        </p:nvSpPr>
        <p:spPr bwMode="auto">
          <a:xfrm>
            <a:off x="8824384" y="4686301"/>
            <a:ext cx="1157816" cy="277284"/>
          </a:xfrm>
          <a:prstGeom prst="chevron">
            <a:avLst>
              <a:gd name="adj" fmla="val 50068"/>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33">
                <a:latin typeface="Montserrat" panose="00000500000000000000" pitchFamily="2" charset="0"/>
                <a:cs typeface="Arial" panose="020B0604020202020204" pitchFamily="34" charset="0"/>
              </a:rPr>
              <a:t>RAN4_Perf </a:t>
            </a:r>
            <a:endParaRPr lang="fr-FR" altLang="en-US" sz="667">
              <a:latin typeface="Montserrat" panose="00000500000000000000" pitchFamily="2" charset="0"/>
              <a:cs typeface="Arial" panose="020B0604020202020204" pitchFamily="34" charset="0"/>
            </a:endParaRPr>
          </a:p>
        </p:txBody>
      </p:sp>
      <p:sp>
        <p:nvSpPr>
          <p:cNvPr id="16" name="Chevron 58">
            <a:extLst>
              <a:ext uri="{FF2B5EF4-FFF2-40B4-BE49-F238E27FC236}">
                <a16:creationId xmlns:a16="http://schemas.microsoft.com/office/drawing/2014/main" id="{5C843348-AB8B-EB98-E099-AB29F45FAE77}"/>
              </a:ext>
            </a:extLst>
          </p:cNvPr>
          <p:cNvSpPr/>
          <p:nvPr/>
        </p:nvSpPr>
        <p:spPr bwMode="auto">
          <a:xfrm>
            <a:off x="4013201" y="5018618"/>
            <a:ext cx="5092700" cy="30056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067" dirty="0">
                <a:latin typeface="Montserrat" panose="00000500000000000000" pitchFamily="50" charset="0"/>
                <a:ea typeface="ＭＳ Ｐゴシック" charset="-128"/>
                <a:cs typeface="Arial" pitchFamily="34" charset="0"/>
              </a:rPr>
              <a:t>Stage 3 (CT &amp; SA) </a:t>
            </a:r>
          </a:p>
        </p:txBody>
      </p:sp>
      <p:sp>
        <p:nvSpPr>
          <p:cNvPr id="17" name="Chevron 60">
            <a:extLst>
              <a:ext uri="{FF2B5EF4-FFF2-40B4-BE49-F238E27FC236}">
                <a16:creationId xmlns:a16="http://schemas.microsoft.com/office/drawing/2014/main" id="{17A88905-A9FA-A2BB-A116-53280018334C}"/>
              </a:ext>
            </a:extLst>
          </p:cNvPr>
          <p:cNvSpPr/>
          <p:nvPr/>
        </p:nvSpPr>
        <p:spPr bwMode="auto">
          <a:xfrm>
            <a:off x="2808818" y="4322234"/>
            <a:ext cx="5353049" cy="277284"/>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RAN1</a:t>
            </a:r>
          </a:p>
        </p:txBody>
      </p:sp>
      <p:sp>
        <p:nvSpPr>
          <p:cNvPr id="18" name="Chevron 60">
            <a:extLst>
              <a:ext uri="{FF2B5EF4-FFF2-40B4-BE49-F238E27FC236}">
                <a16:creationId xmlns:a16="http://schemas.microsoft.com/office/drawing/2014/main" id="{6C844825-B87B-FE34-62F5-4EB9818A178E}"/>
              </a:ext>
            </a:extLst>
          </p:cNvPr>
          <p:cNvSpPr/>
          <p:nvPr/>
        </p:nvSpPr>
        <p:spPr bwMode="auto">
          <a:xfrm>
            <a:off x="2180167" y="3937000"/>
            <a:ext cx="4182533"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Stage 2 (SA2, SA6,…) Normative</a:t>
            </a:r>
          </a:p>
        </p:txBody>
      </p:sp>
      <p:sp>
        <p:nvSpPr>
          <p:cNvPr id="22" name="Chevron 60">
            <a:extLst>
              <a:ext uri="{FF2B5EF4-FFF2-40B4-BE49-F238E27FC236}">
                <a16:creationId xmlns:a16="http://schemas.microsoft.com/office/drawing/2014/main" id="{19567EF5-0183-6D10-3220-078DAC35F298}"/>
              </a:ext>
            </a:extLst>
          </p:cNvPr>
          <p:cNvSpPr/>
          <p:nvPr/>
        </p:nvSpPr>
        <p:spPr bwMode="auto">
          <a:xfrm>
            <a:off x="3634318" y="4690534"/>
            <a:ext cx="5353049" cy="277284"/>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 </a:t>
            </a:r>
            <a:r>
              <a:rPr lang="fr-FR" sz="1200" dirty="0" err="1">
                <a:latin typeface="Montserrat" panose="00000500000000000000" pitchFamily="50" charset="0"/>
                <a:ea typeface="ＭＳ Ｐゴシック" charset="-128"/>
                <a:cs typeface="Arial" pitchFamily="34" charset="0"/>
              </a:rPr>
              <a:t>Completion</a:t>
            </a:r>
            <a:r>
              <a:rPr lang="fr-FR" sz="1200" dirty="0">
                <a:latin typeface="Montserrat" panose="00000500000000000000" pitchFamily="50" charset="0"/>
                <a:ea typeface="ＭＳ Ｐゴシック" charset="-128"/>
                <a:cs typeface="Arial" pitchFamily="34" charset="0"/>
              </a:rPr>
              <a:t> (RAN2/3/4core)</a:t>
            </a:r>
          </a:p>
        </p:txBody>
      </p:sp>
      <p:sp>
        <p:nvSpPr>
          <p:cNvPr id="25" name="Chevron 58">
            <a:extLst>
              <a:ext uri="{FF2B5EF4-FFF2-40B4-BE49-F238E27FC236}">
                <a16:creationId xmlns:a16="http://schemas.microsoft.com/office/drawing/2014/main" id="{3A728F7C-B2A9-CF29-C3A2-7F395D4F749F}"/>
              </a:ext>
            </a:extLst>
          </p:cNvPr>
          <p:cNvSpPr/>
          <p:nvPr/>
        </p:nvSpPr>
        <p:spPr bwMode="auto">
          <a:xfrm>
            <a:off x="6769101" y="5431368"/>
            <a:ext cx="3181351" cy="31961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067" dirty="0">
                <a:latin typeface="Montserrat" panose="00000500000000000000" pitchFamily="50" charset="0"/>
                <a:ea typeface="ＭＳ Ｐゴシック" charset="-128"/>
                <a:cs typeface="Arial" pitchFamily="34" charset="0"/>
              </a:rPr>
              <a:t>ASN.1 &amp; Open APIs </a:t>
            </a:r>
          </a:p>
        </p:txBody>
      </p:sp>
      <p:sp>
        <p:nvSpPr>
          <p:cNvPr id="3" name="Chevron 60">
            <a:extLst>
              <a:ext uri="{FF2B5EF4-FFF2-40B4-BE49-F238E27FC236}">
                <a16:creationId xmlns:a16="http://schemas.microsoft.com/office/drawing/2014/main" id="{0A5A3D82-EC9B-3ADE-A805-696272707764}"/>
              </a:ext>
            </a:extLst>
          </p:cNvPr>
          <p:cNvSpPr>
            <a:spLocks noChangeArrowheads="1"/>
          </p:cNvSpPr>
          <p:nvPr/>
        </p:nvSpPr>
        <p:spPr bwMode="auto">
          <a:xfrm>
            <a:off x="1420284" y="3443818"/>
            <a:ext cx="1295400" cy="374649"/>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a:defRPr/>
            </a:pPr>
            <a:r>
              <a:rPr lang="fr-FR" altLang="en-US" sz="933" dirty="0">
                <a:latin typeface="Montserrat" panose="00000500000000000000" pitchFamily="50" charset="0"/>
                <a:cs typeface="Arial" panose="020B0604020202020204" pitchFamily="34" charset="0"/>
              </a:rPr>
              <a:t>St.2 Content </a:t>
            </a:r>
            <a:r>
              <a:rPr lang="fr-FR" altLang="en-US" sz="933" dirty="0" err="1">
                <a:latin typeface="Montserrat" panose="00000500000000000000" pitchFamily="50" charset="0"/>
                <a:cs typeface="Arial" panose="020B0604020202020204" pitchFamily="34" charset="0"/>
              </a:rPr>
              <a:t>approval</a:t>
            </a:r>
            <a:endParaRPr lang="fr-FR" altLang="en-US" sz="933" dirty="0">
              <a:latin typeface="Montserrat" panose="00000500000000000000" pitchFamily="50" charset="0"/>
              <a:cs typeface="Arial" panose="020B0604020202020204" pitchFamily="34" charset="0"/>
            </a:endParaRPr>
          </a:p>
        </p:txBody>
      </p:sp>
      <p:sp>
        <p:nvSpPr>
          <p:cNvPr id="17469" name="TextBox 86">
            <a:extLst>
              <a:ext uri="{FF2B5EF4-FFF2-40B4-BE49-F238E27FC236}">
                <a16:creationId xmlns:a16="http://schemas.microsoft.com/office/drawing/2014/main" id="{10E44D0D-576B-A569-BE45-7A9CACFC94F7}"/>
              </a:ext>
            </a:extLst>
          </p:cNvPr>
          <p:cNvSpPr txBox="1">
            <a:spLocks noChangeArrowheads="1"/>
          </p:cNvSpPr>
          <p:nvPr/>
        </p:nvSpPr>
        <p:spPr bwMode="auto">
          <a:xfrm>
            <a:off x="976535" y="1621367"/>
            <a:ext cx="46839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#100</a:t>
            </a:r>
            <a:endParaRPr lang="en-GB" altLang="en-US" sz="533">
              <a:latin typeface="Montserrat" panose="00000500000000000000" pitchFamily="2" charset="0"/>
            </a:endParaRPr>
          </a:p>
        </p:txBody>
      </p:sp>
      <p:sp>
        <p:nvSpPr>
          <p:cNvPr id="17470" name="TextBox 60">
            <a:extLst>
              <a:ext uri="{FF2B5EF4-FFF2-40B4-BE49-F238E27FC236}">
                <a16:creationId xmlns:a16="http://schemas.microsoft.com/office/drawing/2014/main" id="{55D8DEE1-0FC7-4175-1A06-A519082BCC27}"/>
              </a:ext>
            </a:extLst>
          </p:cNvPr>
          <p:cNvSpPr txBox="1">
            <a:spLocks noChangeArrowheads="1"/>
          </p:cNvSpPr>
          <p:nvPr/>
        </p:nvSpPr>
        <p:spPr bwMode="auto">
          <a:xfrm>
            <a:off x="954617" y="1826684"/>
            <a:ext cx="43152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Jun.</a:t>
            </a:r>
          </a:p>
        </p:txBody>
      </p:sp>
      <p:sp>
        <p:nvSpPr>
          <p:cNvPr id="29" name="TextBox 28">
            <a:extLst>
              <a:ext uri="{FF2B5EF4-FFF2-40B4-BE49-F238E27FC236}">
                <a16:creationId xmlns:a16="http://schemas.microsoft.com/office/drawing/2014/main" id="{D3D686F8-ED82-6617-D806-C4A879336399}"/>
              </a:ext>
            </a:extLst>
          </p:cNvPr>
          <p:cNvSpPr txBox="1"/>
          <p:nvPr/>
        </p:nvSpPr>
        <p:spPr>
          <a:xfrm>
            <a:off x="1204385" y="1208617"/>
            <a:ext cx="729687"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17472" name="Rectangle 12">
            <a:extLst>
              <a:ext uri="{FF2B5EF4-FFF2-40B4-BE49-F238E27FC236}">
                <a16:creationId xmlns:a16="http://schemas.microsoft.com/office/drawing/2014/main" id="{AAE91857-00D6-80E6-0802-C60E42247EAA}"/>
              </a:ext>
            </a:extLst>
          </p:cNvPr>
          <p:cNvSpPr>
            <a:spLocks noChangeArrowheads="1"/>
          </p:cNvSpPr>
          <p:nvPr/>
        </p:nvSpPr>
        <p:spPr bwMode="auto">
          <a:xfrm>
            <a:off x="2993315" y="6508751"/>
            <a:ext cx="1159933" cy="3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467" dirty="0">
                <a:solidFill>
                  <a:srgbClr val="C00000"/>
                </a:solidFill>
                <a:latin typeface="Montserrat" panose="00000500000000000000" pitchFamily="2" charset="0"/>
              </a:rPr>
              <a:t>Now</a:t>
            </a:r>
          </a:p>
        </p:txBody>
      </p:sp>
      <p:sp>
        <p:nvSpPr>
          <p:cNvPr id="4" name="Chevron 60">
            <a:extLst>
              <a:ext uri="{FF2B5EF4-FFF2-40B4-BE49-F238E27FC236}">
                <a16:creationId xmlns:a16="http://schemas.microsoft.com/office/drawing/2014/main" id="{89868D0B-3FEE-8610-2056-6C3F72FA2E29}"/>
              </a:ext>
            </a:extLst>
          </p:cNvPr>
          <p:cNvSpPr/>
          <p:nvPr/>
        </p:nvSpPr>
        <p:spPr bwMode="auto">
          <a:xfrm>
            <a:off x="1761067" y="2353734"/>
            <a:ext cx="975784"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100%</a:t>
            </a:r>
          </a:p>
        </p:txBody>
      </p:sp>
      <p:sp>
        <p:nvSpPr>
          <p:cNvPr id="14" name="Chevron 60">
            <a:extLst>
              <a:ext uri="{FF2B5EF4-FFF2-40B4-BE49-F238E27FC236}">
                <a16:creationId xmlns:a16="http://schemas.microsoft.com/office/drawing/2014/main" id="{646E7AD7-3632-784D-D102-DC06C0316E17}"/>
              </a:ext>
            </a:extLst>
          </p:cNvPr>
          <p:cNvSpPr/>
          <p:nvPr/>
        </p:nvSpPr>
        <p:spPr bwMode="auto">
          <a:xfrm>
            <a:off x="71967" y="2349500"/>
            <a:ext cx="186055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SA1 Stage 1    80%</a:t>
            </a:r>
          </a:p>
        </p:txBody>
      </p:sp>
      <p:sp>
        <p:nvSpPr>
          <p:cNvPr id="17475" name="TextBox 67">
            <a:extLst>
              <a:ext uri="{FF2B5EF4-FFF2-40B4-BE49-F238E27FC236}">
                <a16:creationId xmlns:a16="http://schemas.microsoft.com/office/drawing/2014/main" id="{4D0454FC-8357-F7D4-27A3-7B357ACF2B91}"/>
              </a:ext>
            </a:extLst>
          </p:cNvPr>
          <p:cNvSpPr txBox="1">
            <a:spLocks noChangeArrowheads="1"/>
          </p:cNvSpPr>
          <p:nvPr/>
        </p:nvSpPr>
        <p:spPr bwMode="auto">
          <a:xfrm>
            <a:off x="-29634" y="1422400"/>
            <a:ext cx="47801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TSGs</a:t>
            </a:r>
          </a:p>
        </p:txBody>
      </p:sp>
      <p:sp>
        <p:nvSpPr>
          <p:cNvPr id="17476" name="Diamond 3">
            <a:extLst>
              <a:ext uri="{FF2B5EF4-FFF2-40B4-BE49-F238E27FC236}">
                <a16:creationId xmlns:a16="http://schemas.microsoft.com/office/drawing/2014/main" id="{A5B8E233-3513-86AA-A6D0-A7696191AFE7}"/>
              </a:ext>
            </a:extLst>
          </p:cNvPr>
          <p:cNvSpPr>
            <a:spLocks noChangeArrowheads="1"/>
          </p:cNvSpPr>
          <p:nvPr/>
        </p:nvSpPr>
        <p:spPr bwMode="auto">
          <a:xfrm>
            <a:off x="565151" y="2753784"/>
            <a:ext cx="1195916" cy="522816"/>
          </a:xfrm>
          <a:prstGeom prst="diamond">
            <a:avLst/>
          </a:prstGeom>
          <a:solidFill>
            <a:srgbClr val="92D05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a:endParaRPr lang="en-US" altLang="en-US" sz="800"/>
          </a:p>
        </p:txBody>
      </p:sp>
      <p:sp>
        <p:nvSpPr>
          <p:cNvPr id="17477" name="TextBox 6">
            <a:extLst>
              <a:ext uri="{FF2B5EF4-FFF2-40B4-BE49-F238E27FC236}">
                <a16:creationId xmlns:a16="http://schemas.microsoft.com/office/drawing/2014/main" id="{5FCD5681-5215-0194-22BF-BA9407FA291C}"/>
              </a:ext>
            </a:extLst>
          </p:cNvPr>
          <p:cNvSpPr txBox="1">
            <a:spLocks noChangeArrowheads="1"/>
          </p:cNvSpPr>
          <p:nvPr/>
        </p:nvSpPr>
        <p:spPr bwMode="auto">
          <a:xfrm>
            <a:off x="704851" y="2827867"/>
            <a:ext cx="87841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r-FR" altLang="en-US" sz="800" b="1">
                <a:solidFill>
                  <a:schemeClr val="bg1"/>
                </a:solidFill>
                <a:latin typeface="Montserrat" panose="00000500000000000000" pitchFamily="2" charset="0"/>
                <a:cs typeface="Arial" panose="020B0604020202020204" pitchFamily="34" charset="0"/>
              </a:rPr>
              <a:t> </a:t>
            </a:r>
            <a:r>
              <a:rPr lang="fr-FR" altLang="en-US" sz="800">
                <a:solidFill>
                  <a:schemeClr val="bg1"/>
                </a:solidFill>
                <a:latin typeface="Montserrat" panose="00000500000000000000" pitchFamily="2" charset="0"/>
                <a:cs typeface="Arial" panose="020B0604020202020204" pitchFamily="34" charset="0"/>
              </a:rPr>
              <a:t>RAN Rel-19 workshop</a:t>
            </a:r>
          </a:p>
        </p:txBody>
      </p:sp>
      <p:sp>
        <p:nvSpPr>
          <p:cNvPr id="17478" name="Diamond 16">
            <a:extLst>
              <a:ext uri="{FF2B5EF4-FFF2-40B4-BE49-F238E27FC236}">
                <a16:creationId xmlns:a16="http://schemas.microsoft.com/office/drawing/2014/main" id="{E93C09B3-60E0-1DFC-83C0-9133ACA46E22}"/>
              </a:ext>
            </a:extLst>
          </p:cNvPr>
          <p:cNvSpPr>
            <a:spLocks noChangeArrowheads="1"/>
          </p:cNvSpPr>
          <p:nvPr/>
        </p:nvSpPr>
        <p:spPr bwMode="auto">
          <a:xfrm>
            <a:off x="535518" y="3363384"/>
            <a:ext cx="1155700" cy="491067"/>
          </a:xfrm>
          <a:prstGeom prst="diamond">
            <a:avLst/>
          </a:prstGeom>
          <a:solidFill>
            <a:srgbClr val="31859C"/>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ltLang="en-US"/>
          </a:p>
        </p:txBody>
      </p:sp>
      <p:sp>
        <p:nvSpPr>
          <p:cNvPr id="17479" name="TextBox 7">
            <a:extLst>
              <a:ext uri="{FF2B5EF4-FFF2-40B4-BE49-F238E27FC236}">
                <a16:creationId xmlns:a16="http://schemas.microsoft.com/office/drawing/2014/main" id="{D966007A-A646-7DD2-DCAA-9A3923679C57}"/>
              </a:ext>
            </a:extLst>
          </p:cNvPr>
          <p:cNvSpPr txBox="1">
            <a:spLocks noChangeArrowheads="1"/>
          </p:cNvSpPr>
          <p:nvPr/>
        </p:nvSpPr>
        <p:spPr bwMode="auto">
          <a:xfrm>
            <a:off x="741178" y="3435351"/>
            <a:ext cx="7168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altLang="en-US" sz="800">
                <a:solidFill>
                  <a:schemeClr val="bg1"/>
                </a:solidFill>
                <a:latin typeface="Montserrat" panose="00000500000000000000" pitchFamily="2" charset="0"/>
                <a:cs typeface="Arial" panose="020B0604020202020204" pitchFamily="34" charset="0"/>
              </a:rPr>
              <a:t>SA Rel-19 </a:t>
            </a:r>
          </a:p>
          <a:p>
            <a:pPr algn="ctr"/>
            <a:r>
              <a:rPr lang="fr-FR" altLang="en-US" sz="800">
                <a:solidFill>
                  <a:schemeClr val="bg1"/>
                </a:solidFill>
                <a:latin typeface="Montserrat" panose="00000500000000000000" pitchFamily="2" charset="0"/>
                <a:cs typeface="Arial" panose="020B0604020202020204" pitchFamily="34" charset="0"/>
              </a:rPr>
              <a:t>Workshop</a:t>
            </a:r>
          </a:p>
        </p:txBody>
      </p:sp>
      <p:cxnSp>
        <p:nvCxnSpPr>
          <p:cNvPr id="5" name="Straight Connector 114">
            <a:extLst>
              <a:ext uri="{FF2B5EF4-FFF2-40B4-BE49-F238E27FC236}">
                <a16:creationId xmlns:a16="http://schemas.microsoft.com/office/drawing/2014/main" id="{D293CFCC-D896-5184-E5C7-45BF2F86B773}"/>
              </a:ext>
            </a:extLst>
          </p:cNvPr>
          <p:cNvCxnSpPr>
            <a:cxnSpLocks noChangeShapeType="1"/>
          </p:cNvCxnSpPr>
          <p:nvPr/>
        </p:nvCxnSpPr>
        <p:spPr bwMode="auto">
          <a:xfrm>
            <a:off x="1162051" y="2254251"/>
            <a:ext cx="16933" cy="4273549"/>
          </a:xfrm>
          <a:prstGeom prst="line">
            <a:avLst/>
          </a:prstGeom>
          <a:noFill/>
          <a:ln w="9525" algn="ctr">
            <a:solidFill>
              <a:schemeClr val="accent3"/>
            </a:solidFill>
            <a:prstDash val="dash"/>
            <a:round/>
            <a:headEnd/>
            <a:tailEnd/>
          </a:ln>
        </p:spPr>
      </p:cxnSp>
      <p:cxnSp>
        <p:nvCxnSpPr>
          <p:cNvPr id="9" name="Straight Connector 114">
            <a:extLst>
              <a:ext uri="{FF2B5EF4-FFF2-40B4-BE49-F238E27FC236}">
                <a16:creationId xmlns:a16="http://schemas.microsoft.com/office/drawing/2014/main" id="{FE3895CB-3E7C-9F4F-088B-15F2D26B2201}"/>
              </a:ext>
            </a:extLst>
          </p:cNvPr>
          <p:cNvCxnSpPr>
            <a:cxnSpLocks noChangeShapeType="1"/>
          </p:cNvCxnSpPr>
          <p:nvPr/>
        </p:nvCxnSpPr>
        <p:spPr bwMode="auto">
          <a:xfrm>
            <a:off x="1900767" y="2351618"/>
            <a:ext cx="0" cy="4176183"/>
          </a:xfrm>
          <a:prstGeom prst="line">
            <a:avLst/>
          </a:prstGeom>
          <a:noFill/>
          <a:ln w="9525" algn="ctr">
            <a:solidFill>
              <a:schemeClr val="accent4">
                <a:lumMod val="40000"/>
                <a:lumOff val="60000"/>
              </a:schemeClr>
            </a:solidFill>
            <a:prstDash val="dash"/>
            <a:round/>
            <a:headEnd/>
            <a:tailEnd/>
          </a:ln>
        </p:spPr>
      </p:cxnSp>
      <p:sp>
        <p:nvSpPr>
          <p:cNvPr id="13" name="Star: 5 Points 12">
            <a:extLst>
              <a:ext uri="{FF2B5EF4-FFF2-40B4-BE49-F238E27FC236}">
                <a16:creationId xmlns:a16="http://schemas.microsoft.com/office/drawing/2014/main" id="{DB92AC1B-A978-60CA-5817-DC78F5180956}"/>
              </a:ext>
            </a:extLst>
          </p:cNvPr>
          <p:cNvSpPr/>
          <p:nvPr/>
        </p:nvSpPr>
        <p:spPr bwMode="auto">
          <a:xfrm>
            <a:off x="3313348" y="2700290"/>
            <a:ext cx="609600" cy="524933"/>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4FBF07BC-257A-B2A9-579E-D9174E7BD399}"/>
              </a:ext>
            </a:extLst>
          </p:cNvPr>
          <p:cNvSpPr>
            <a:spLocks noGrp="1"/>
          </p:cNvSpPr>
          <p:nvPr>
            <p:ph type="title"/>
          </p:nvPr>
        </p:nvSpPr>
        <p:spPr>
          <a:xfrm>
            <a:off x="1619251" y="71967"/>
            <a:ext cx="9103783" cy="668867"/>
          </a:xfrm>
        </p:spPr>
        <p:txBody>
          <a:bodyPr/>
          <a:lstStyle/>
          <a:p>
            <a:r>
              <a:rPr lang="en-GB" altLang="en-US" dirty="0"/>
              <a:t>Release 19 timeline recap - text version</a:t>
            </a:r>
          </a:p>
        </p:txBody>
      </p:sp>
      <p:sp>
        <p:nvSpPr>
          <p:cNvPr id="24579" name="Content Placeholder 5">
            <a:extLst>
              <a:ext uri="{FF2B5EF4-FFF2-40B4-BE49-F238E27FC236}">
                <a16:creationId xmlns:a16="http://schemas.microsoft.com/office/drawing/2014/main" id="{281449CA-9E3C-556A-038D-F10EE542CB15}"/>
              </a:ext>
            </a:extLst>
          </p:cNvPr>
          <p:cNvSpPr>
            <a:spLocks noGrp="1"/>
          </p:cNvSpPr>
          <p:nvPr>
            <p:ph idx="1"/>
          </p:nvPr>
        </p:nvSpPr>
        <p:spPr>
          <a:xfrm>
            <a:off x="311151" y="1178984"/>
            <a:ext cx="11516783" cy="5272616"/>
          </a:xfrm>
        </p:spPr>
        <p:txBody>
          <a:bodyPr/>
          <a:lstStyle/>
          <a:p>
            <a:pPr marL="455073" indent="-455073">
              <a:defRPr/>
            </a:pPr>
            <a:r>
              <a:rPr lang="en-US" altLang="en-US" sz="2400" dirty="0"/>
              <a:t>Release 19 Freezes and other milestones, sorted by dates :</a:t>
            </a:r>
          </a:p>
          <a:p>
            <a:pPr lvl="1">
              <a:defRPr/>
            </a:pPr>
            <a:r>
              <a:rPr lang="en-GB" altLang="en-US" sz="1867" b="1" dirty="0"/>
              <a:t>June 2023: </a:t>
            </a:r>
            <a:r>
              <a:rPr lang="en-US" altLang="en-US" sz="1867" b="1" dirty="0"/>
              <a:t>RAN workshop </a:t>
            </a:r>
            <a:r>
              <a:rPr lang="en-GB" altLang="en-US" sz="1867" b="1" dirty="0"/>
              <a:t>on Rel-19 content, </a:t>
            </a:r>
            <a:r>
              <a:rPr lang="en-US" altLang="en-US" sz="1867" b="1" dirty="0"/>
              <a:t>SA workshop </a:t>
            </a:r>
            <a:r>
              <a:rPr lang="en-GB" altLang="en-US" sz="1867" b="1" dirty="0"/>
              <a:t>on Rel-19 content</a:t>
            </a:r>
          </a:p>
          <a:p>
            <a:pPr lvl="1">
              <a:defRPr/>
            </a:pPr>
            <a:r>
              <a:rPr lang="en-GB" altLang="en-US" sz="1867" dirty="0"/>
              <a:t>Sept 2023 (TSG#101): </a:t>
            </a:r>
          </a:p>
          <a:p>
            <a:pPr lvl="2">
              <a:defRPr/>
            </a:pPr>
            <a:r>
              <a:rPr lang="en-GB" altLang="en-US" sz="1400" dirty="0"/>
              <a:t>Stage 1: 80% normative work</a:t>
            </a:r>
          </a:p>
          <a:p>
            <a:pPr lvl="2">
              <a:defRPr/>
            </a:pPr>
            <a:r>
              <a:rPr lang="en-GB" altLang="en-US" sz="1400" dirty="0"/>
              <a:t>Approve 1st part of SA Stage 2 package (SA/CT)</a:t>
            </a:r>
          </a:p>
          <a:p>
            <a:pPr lvl="1">
              <a:defRPr/>
            </a:pPr>
            <a:r>
              <a:rPr lang="en-GB" altLang="en-US" sz="1867" b="1" dirty="0"/>
              <a:t>Dec 2023 (TSG#102): </a:t>
            </a:r>
          </a:p>
          <a:p>
            <a:pPr lvl="2">
              <a:defRPr/>
            </a:pPr>
            <a:r>
              <a:rPr lang="en-GB" altLang="en-US" sz="1400" dirty="0"/>
              <a:t>Stage 1: 100% normative work</a:t>
            </a:r>
          </a:p>
          <a:p>
            <a:pPr lvl="2">
              <a:defRPr/>
            </a:pPr>
            <a:r>
              <a:rPr lang="en-GB" altLang="en-US" sz="1400" dirty="0"/>
              <a:t>RAN1/2/3 Content Definition</a:t>
            </a:r>
          </a:p>
          <a:p>
            <a:pPr lvl="2">
              <a:defRPr/>
            </a:pPr>
            <a:r>
              <a:rPr lang="en-GB" altLang="en-US" sz="1400" dirty="0"/>
              <a:t>Approve final package of SA Stage 2 with RAN/CT</a:t>
            </a:r>
          </a:p>
          <a:p>
            <a:pPr lvl="1">
              <a:defRPr/>
            </a:pPr>
            <a:r>
              <a:rPr lang="en-US" altLang="en-US" sz="1867" dirty="0"/>
              <a:t>Mar 2024 (TSG#103): </a:t>
            </a:r>
            <a:r>
              <a:rPr lang="en-US" altLang="en-US" sz="1400" dirty="0"/>
              <a:t>RAN4 </a:t>
            </a:r>
            <a:r>
              <a:rPr lang="en-GB" altLang="en-US" sz="1400" dirty="0"/>
              <a:t>Content Definition</a:t>
            </a:r>
            <a:endParaRPr lang="en-US" altLang="en-US" sz="1400" dirty="0"/>
          </a:p>
          <a:p>
            <a:pPr lvl="1">
              <a:defRPr/>
            </a:pPr>
            <a:r>
              <a:rPr lang="en-GB" altLang="en-US" sz="1867" b="1" dirty="0"/>
              <a:t>Dec 2024 (TSG#106): </a:t>
            </a:r>
            <a:r>
              <a:rPr lang="en-US" altLang="en-US" sz="1867" b="1" dirty="0"/>
              <a:t>Stage 2 Functional work (SA2 and SA6) Freeze </a:t>
            </a:r>
            <a:r>
              <a:rPr lang="en-US" altLang="en-US" sz="1867" dirty="0"/>
              <a:t>(working assumption)</a:t>
            </a:r>
            <a:endParaRPr lang="en-GB" altLang="en-US" sz="1867" dirty="0"/>
          </a:p>
          <a:p>
            <a:pPr lvl="1">
              <a:defRPr/>
            </a:pPr>
            <a:r>
              <a:rPr lang="en-US" altLang="en-US" sz="1867" dirty="0"/>
              <a:t>June 2025 (TSG#108): </a:t>
            </a:r>
            <a:r>
              <a:rPr lang="en-US" altLang="en-US" sz="1467" dirty="0"/>
              <a:t>RAN1 freeze</a:t>
            </a:r>
          </a:p>
          <a:p>
            <a:pPr lvl="1">
              <a:defRPr/>
            </a:pPr>
            <a:r>
              <a:rPr lang="en-US" altLang="en-US" sz="1867" b="1" dirty="0"/>
              <a:t>Sept 2025 (TSG#109):</a:t>
            </a:r>
          </a:p>
          <a:p>
            <a:pPr lvl="2">
              <a:defRPr/>
            </a:pPr>
            <a:r>
              <a:rPr lang="en-US" altLang="en-US" sz="1467" dirty="0"/>
              <a:t>RAN2, RAN3, RAN4Core freeze</a:t>
            </a:r>
          </a:p>
          <a:p>
            <a:pPr lvl="2">
              <a:defRPr/>
            </a:pPr>
            <a:r>
              <a:rPr lang="en-US" altLang="en-US" sz="1467" b="1" dirty="0"/>
              <a:t>Stage 3 (</a:t>
            </a:r>
            <a:r>
              <a:rPr lang="en-US" altLang="en-US" sz="1467" dirty="0"/>
              <a:t>all CT WGs; SA WGs involved with Stage 3) </a:t>
            </a:r>
            <a:r>
              <a:rPr lang="en-US" altLang="en-US" sz="1467" b="1" dirty="0"/>
              <a:t>freeze</a:t>
            </a:r>
            <a:r>
              <a:rPr lang="en-US" altLang="en-US" sz="1467" dirty="0"/>
              <a:t> (working assumption)</a:t>
            </a:r>
          </a:p>
          <a:p>
            <a:pPr lvl="1">
              <a:defRPr/>
            </a:pPr>
            <a:r>
              <a:rPr lang="en-US" altLang="en-US" sz="1867" dirty="0"/>
              <a:t>Dec 2025 (TSG#110):</a:t>
            </a:r>
          </a:p>
          <a:p>
            <a:pPr lvl="2">
              <a:defRPr/>
            </a:pPr>
            <a:r>
              <a:rPr lang="en-US" altLang="en-US" sz="1467" dirty="0"/>
              <a:t>RAN4Perf freeze</a:t>
            </a:r>
          </a:p>
          <a:p>
            <a:pPr lvl="2">
              <a:defRPr/>
            </a:pPr>
            <a:r>
              <a:rPr lang="en-US" altLang="en-US" sz="1467" dirty="0"/>
              <a:t>“coding freeze”. Freeze of:</a:t>
            </a:r>
            <a:r>
              <a:rPr lang="en-GB" altLang="en-US" sz="1467" dirty="0"/>
              <a:t>ASN-1; Open APIs </a:t>
            </a:r>
            <a:r>
              <a:rPr lang="en-US" altLang="en-US" sz="1467" dirty="0"/>
              <a:t>(working assumption)</a:t>
            </a:r>
            <a:endParaRPr lang="en-GB" altLang="en-US" sz="1467" dirty="0"/>
          </a:p>
          <a:p>
            <a:pPr lvl="1">
              <a:defRPr/>
            </a:pPr>
            <a:endParaRPr lang="en-US" altLang="en-US" sz="1467" b="1" dirty="0"/>
          </a:p>
          <a:p>
            <a:pPr lvl="1">
              <a:defRPr/>
            </a:pPr>
            <a:endParaRPr lang="en-US" altLang="en-US" sz="1867" b="1" dirty="0"/>
          </a:p>
        </p:txBody>
      </p:sp>
      <p:sp>
        <p:nvSpPr>
          <p:cNvPr id="20484" name="Oval 1">
            <a:extLst>
              <a:ext uri="{FF2B5EF4-FFF2-40B4-BE49-F238E27FC236}">
                <a16:creationId xmlns:a16="http://schemas.microsoft.com/office/drawing/2014/main" id="{FCB82DD2-7281-3E4C-0D81-58D21D8D23FC}"/>
              </a:ext>
            </a:extLst>
          </p:cNvPr>
          <p:cNvSpPr>
            <a:spLocks noChangeArrowheads="1"/>
          </p:cNvSpPr>
          <p:nvPr/>
        </p:nvSpPr>
        <p:spPr bwMode="auto">
          <a:xfrm>
            <a:off x="917550" y="3748748"/>
            <a:ext cx="4755892" cy="410365"/>
          </a:xfrm>
          <a:prstGeom prst="ellipse">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cxnSp>
        <p:nvCxnSpPr>
          <p:cNvPr id="20485" name="Straight Arrow Connector 6">
            <a:extLst>
              <a:ext uri="{FF2B5EF4-FFF2-40B4-BE49-F238E27FC236}">
                <a16:creationId xmlns:a16="http://schemas.microsoft.com/office/drawing/2014/main" id="{F25FC0A7-D8AB-51BA-82FE-D03BA01D9045}"/>
              </a:ext>
            </a:extLst>
          </p:cNvPr>
          <p:cNvCxnSpPr>
            <a:cxnSpLocks noChangeShapeType="1"/>
          </p:cNvCxnSpPr>
          <p:nvPr/>
        </p:nvCxnSpPr>
        <p:spPr bwMode="auto">
          <a:xfrm>
            <a:off x="745" y="3955091"/>
            <a:ext cx="1145117" cy="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20486" name="TextBox 6">
            <a:extLst>
              <a:ext uri="{FF2B5EF4-FFF2-40B4-BE49-F238E27FC236}">
                <a16:creationId xmlns:a16="http://schemas.microsoft.com/office/drawing/2014/main" id="{C19019FE-BB69-DAD1-05A9-83CE93374558}"/>
              </a:ext>
            </a:extLst>
          </p:cNvPr>
          <p:cNvSpPr txBox="1">
            <a:spLocks noChangeArrowheads="1"/>
          </p:cNvSpPr>
          <p:nvPr/>
        </p:nvSpPr>
        <p:spPr bwMode="auto">
          <a:xfrm>
            <a:off x="151317" y="3584598"/>
            <a:ext cx="76623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GB" altLang="en-US" b="1" dirty="0">
                <a:solidFill>
                  <a:srgbClr val="FF0000"/>
                </a:solidFill>
              </a:rPr>
              <a:t>Now</a:t>
            </a:r>
          </a:p>
        </p:txBody>
      </p:sp>
      <p:sp>
        <p:nvSpPr>
          <p:cNvPr id="20488" name="Freeform: Shape 2">
            <a:extLst>
              <a:ext uri="{FF2B5EF4-FFF2-40B4-BE49-F238E27FC236}">
                <a16:creationId xmlns:a16="http://schemas.microsoft.com/office/drawing/2014/main" id="{6E9D1C42-FE5F-36FF-8798-1D1D624173CB}"/>
              </a:ext>
            </a:extLst>
          </p:cNvPr>
          <p:cNvSpPr>
            <a:spLocks/>
          </p:cNvSpPr>
          <p:nvPr/>
        </p:nvSpPr>
        <p:spPr bwMode="auto">
          <a:xfrm>
            <a:off x="742094" y="1656947"/>
            <a:ext cx="300567" cy="300567"/>
          </a:xfrm>
          <a:custGeom>
            <a:avLst/>
            <a:gdLst>
              <a:gd name="T0" fmla="*/ 7891 w 438149"/>
              <a:gd name="T1" fmla="*/ 0 h 438150"/>
              <a:gd name="T2" fmla="*/ 0 w 438149"/>
              <a:gd name="T3" fmla="*/ 7891 h 438150"/>
              <a:gd name="T4" fmla="*/ 7891 w 438149"/>
              <a:gd name="T5" fmla="*/ 15782 h 438150"/>
              <a:gd name="T6" fmla="*/ 15783 w 438149"/>
              <a:gd name="T7" fmla="*/ 7891 h 438150"/>
              <a:gd name="T8" fmla="*/ 7891 w 438149"/>
              <a:gd name="T9" fmla="*/ 0 h 438150"/>
              <a:gd name="T10" fmla="*/ 6769 w 438149"/>
              <a:gd name="T11" fmla="*/ 11104 h 438150"/>
              <a:gd name="T12" fmla="*/ 3330 w 438149"/>
              <a:gd name="T13" fmla="*/ 7665 h 438150"/>
              <a:gd name="T14" fmla="*/ 4499 w 438149"/>
              <a:gd name="T15" fmla="*/ 6496 h 438150"/>
              <a:gd name="T16" fmla="*/ 6769 w 438149"/>
              <a:gd name="T17" fmla="*/ 8766 h 438150"/>
              <a:gd name="T18" fmla="*/ 11419 w 438149"/>
              <a:gd name="T19" fmla="*/ 4117 h 438150"/>
              <a:gd name="T20" fmla="*/ 12588 w 438149"/>
              <a:gd name="T21" fmla="*/ 5285 h 4381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8149" h="438150">
                <a:moveTo>
                  <a:pt x="219075" y="0"/>
                </a:moveTo>
                <a:cubicBezTo>
                  <a:pt x="98084" y="0"/>
                  <a:pt x="0" y="98084"/>
                  <a:pt x="0" y="219075"/>
                </a:cubicBezTo>
                <a:cubicBezTo>
                  <a:pt x="0" y="340066"/>
                  <a:pt x="98084" y="438150"/>
                  <a:pt x="219075" y="438150"/>
                </a:cubicBezTo>
                <a:cubicBezTo>
                  <a:pt x="340067" y="438150"/>
                  <a:pt x="438150" y="340066"/>
                  <a:pt x="438150" y="219075"/>
                </a:cubicBezTo>
                <a:cubicBezTo>
                  <a:pt x="438014" y="98140"/>
                  <a:pt x="340010" y="136"/>
                  <a:pt x="219075" y="0"/>
                </a:cubicBezTo>
                <a:close/>
                <a:moveTo>
                  <a:pt x="187928" y="308267"/>
                </a:moveTo>
                <a:lnTo>
                  <a:pt x="92459" y="212789"/>
                </a:lnTo>
                <a:lnTo>
                  <a:pt x="124901" y="180346"/>
                </a:lnTo>
                <a:lnTo>
                  <a:pt x="187928" y="243373"/>
                </a:lnTo>
                <a:lnTo>
                  <a:pt x="317011" y="114300"/>
                </a:lnTo>
                <a:lnTo>
                  <a:pt x="349453" y="146742"/>
                </a:lnTo>
                <a:lnTo>
                  <a:pt x="187928" y="308267"/>
                </a:lnTo>
                <a:close/>
              </a:path>
            </a:pathLst>
          </a:custGeom>
          <a:solidFill>
            <a:srgbClr val="00CC00"/>
          </a:solid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anchor="ctr"/>
          <a:lstStyle/>
          <a:p>
            <a:endParaRPr lang="en-GB"/>
          </a:p>
        </p:txBody>
      </p:sp>
      <p:sp>
        <p:nvSpPr>
          <p:cNvPr id="3" name="Freeform: Shape 2">
            <a:extLst>
              <a:ext uri="{FF2B5EF4-FFF2-40B4-BE49-F238E27FC236}">
                <a16:creationId xmlns:a16="http://schemas.microsoft.com/office/drawing/2014/main" id="{6E398BBD-F0CE-83F6-D07A-5D79107754C3}"/>
              </a:ext>
            </a:extLst>
          </p:cNvPr>
          <p:cNvSpPr>
            <a:spLocks/>
          </p:cNvSpPr>
          <p:nvPr/>
        </p:nvSpPr>
        <p:spPr bwMode="auto">
          <a:xfrm>
            <a:off x="1147161" y="2416174"/>
            <a:ext cx="300567" cy="300567"/>
          </a:xfrm>
          <a:custGeom>
            <a:avLst/>
            <a:gdLst>
              <a:gd name="T0" fmla="*/ 7891 w 438149"/>
              <a:gd name="T1" fmla="*/ 0 h 438150"/>
              <a:gd name="T2" fmla="*/ 0 w 438149"/>
              <a:gd name="T3" fmla="*/ 7891 h 438150"/>
              <a:gd name="T4" fmla="*/ 7891 w 438149"/>
              <a:gd name="T5" fmla="*/ 15782 h 438150"/>
              <a:gd name="T6" fmla="*/ 15783 w 438149"/>
              <a:gd name="T7" fmla="*/ 7891 h 438150"/>
              <a:gd name="T8" fmla="*/ 7891 w 438149"/>
              <a:gd name="T9" fmla="*/ 0 h 438150"/>
              <a:gd name="T10" fmla="*/ 6769 w 438149"/>
              <a:gd name="T11" fmla="*/ 11104 h 438150"/>
              <a:gd name="T12" fmla="*/ 3330 w 438149"/>
              <a:gd name="T13" fmla="*/ 7665 h 438150"/>
              <a:gd name="T14" fmla="*/ 4499 w 438149"/>
              <a:gd name="T15" fmla="*/ 6496 h 438150"/>
              <a:gd name="T16" fmla="*/ 6769 w 438149"/>
              <a:gd name="T17" fmla="*/ 8766 h 438150"/>
              <a:gd name="T18" fmla="*/ 11419 w 438149"/>
              <a:gd name="T19" fmla="*/ 4117 h 438150"/>
              <a:gd name="T20" fmla="*/ 12588 w 438149"/>
              <a:gd name="T21" fmla="*/ 5285 h 4381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8149" h="438150">
                <a:moveTo>
                  <a:pt x="219075" y="0"/>
                </a:moveTo>
                <a:cubicBezTo>
                  <a:pt x="98084" y="0"/>
                  <a:pt x="0" y="98084"/>
                  <a:pt x="0" y="219075"/>
                </a:cubicBezTo>
                <a:cubicBezTo>
                  <a:pt x="0" y="340066"/>
                  <a:pt x="98084" y="438150"/>
                  <a:pt x="219075" y="438150"/>
                </a:cubicBezTo>
                <a:cubicBezTo>
                  <a:pt x="340067" y="438150"/>
                  <a:pt x="438150" y="340066"/>
                  <a:pt x="438150" y="219075"/>
                </a:cubicBezTo>
                <a:cubicBezTo>
                  <a:pt x="438014" y="98140"/>
                  <a:pt x="340010" y="136"/>
                  <a:pt x="219075" y="0"/>
                </a:cubicBezTo>
                <a:close/>
                <a:moveTo>
                  <a:pt x="187928" y="308267"/>
                </a:moveTo>
                <a:lnTo>
                  <a:pt x="92459" y="212789"/>
                </a:lnTo>
                <a:lnTo>
                  <a:pt x="124901" y="180346"/>
                </a:lnTo>
                <a:lnTo>
                  <a:pt x="187928" y="243373"/>
                </a:lnTo>
                <a:lnTo>
                  <a:pt x="317011" y="114300"/>
                </a:lnTo>
                <a:lnTo>
                  <a:pt x="349453" y="146742"/>
                </a:lnTo>
                <a:lnTo>
                  <a:pt x="187928" y="308267"/>
                </a:lnTo>
                <a:close/>
              </a:path>
            </a:pathLst>
          </a:custGeom>
          <a:solidFill>
            <a:srgbClr val="00CC00"/>
          </a:solid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anchor="ctr"/>
          <a:lstStyle/>
          <a:p>
            <a:endParaRPr lang="en-GB"/>
          </a:p>
        </p:txBody>
      </p:sp>
      <p:sp>
        <p:nvSpPr>
          <p:cNvPr id="4" name="Freeform: Shape 3">
            <a:extLst>
              <a:ext uri="{FF2B5EF4-FFF2-40B4-BE49-F238E27FC236}">
                <a16:creationId xmlns:a16="http://schemas.microsoft.com/office/drawing/2014/main" id="{D3BA497F-A474-737C-A199-3320F3502A5B}"/>
              </a:ext>
            </a:extLst>
          </p:cNvPr>
          <p:cNvSpPr>
            <a:spLocks/>
          </p:cNvSpPr>
          <p:nvPr/>
        </p:nvSpPr>
        <p:spPr bwMode="auto">
          <a:xfrm>
            <a:off x="1145862" y="3346994"/>
            <a:ext cx="300567" cy="300567"/>
          </a:xfrm>
          <a:custGeom>
            <a:avLst/>
            <a:gdLst>
              <a:gd name="T0" fmla="*/ 7891 w 438149"/>
              <a:gd name="T1" fmla="*/ 0 h 438150"/>
              <a:gd name="T2" fmla="*/ 0 w 438149"/>
              <a:gd name="T3" fmla="*/ 7891 h 438150"/>
              <a:gd name="T4" fmla="*/ 7891 w 438149"/>
              <a:gd name="T5" fmla="*/ 15782 h 438150"/>
              <a:gd name="T6" fmla="*/ 15783 w 438149"/>
              <a:gd name="T7" fmla="*/ 7891 h 438150"/>
              <a:gd name="T8" fmla="*/ 7891 w 438149"/>
              <a:gd name="T9" fmla="*/ 0 h 438150"/>
              <a:gd name="T10" fmla="*/ 6769 w 438149"/>
              <a:gd name="T11" fmla="*/ 11104 h 438150"/>
              <a:gd name="T12" fmla="*/ 3330 w 438149"/>
              <a:gd name="T13" fmla="*/ 7665 h 438150"/>
              <a:gd name="T14" fmla="*/ 4499 w 438149"/>
              <a:gd name="T15" fmla="*/ 6496 h 438150"/>
              <a:gd name="T16" fmla="*/ 6769 w 438149"/>
              <a:gd name="T17" fmla="*/ 8766 h 438150"/>
              <a:gd name="T18" fmla="*/ 11419 w 438149"/>
              <a:gd name="T19" fmla="*/ 4117 h 438150"/>
              <a:gd name="T20" fmla="*/ 12588 w 438149"/>
              <a:gd name="T21" fmla="*/ 5285 h 4381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8149" h="438150">
                <a:moveTo>
                  <a:pt x="219075" y="0"/>
                </a:moveTo>
                <a:cubicBezTo>
                  <a:pt x="98084" y="0"/>
                  <a:pt x="0" y="98084"/>
                  <a:pt x="0" y="219075"/>
                </a:cubicBezTo>
                <a:cubicBezTo>
                  <a:pt x="0" y="340066"/>
                  <a:pt x="98084" y="438150"/>
                  <a:pt x="219075" y="438150"/>
                </a:cubicBezTo>
                <a:cubicBezTo>
                  <a:pt x="340067" y="438150"/>
                  <a:pt x="438150" y="340066"/>
                  <a:pt x="438150" y="219075"/>
                </a:cubicBezTo>
                <a:cubicBezTo>
                  <a:pt x="438014" y="98140"/>
                  <a:pt x="340010" y="136"/>
                  <a:pt x="219075" y="0"/>
                </a:cubicBezTo>
                <a:close/>
                <a:moveTo>
                  <a:pt x="187928" y="308267"/>
                </a:moveTo>
                <a:lnTo>
                  <a:pt x="92459" y="212789"/>
                </a:lnTo>
                <a:lnTo>
                  <a:pt x="124901" y="180346"/>
                </a:lnTo>
                <a:lnTo>
                  <a:pt x="187928" y="243373"/>
                </a:lnTo>
                <a:lnTo>
                  <a:pt x="317011" y="114300"/>
                </a:lnTo>
                <a:lnTo>
                  <a:pt x="349453" y="146742"/>
                </a:lnTo>
                <a:lnTo>
                  <a:pt x="187928" y="308267"/>
                </a:lnTo>
                <a:close/>
              </a:path>
            </a:pathLst>
          </a:custGeom>
          <a:solidFill>
            <a:srgbClr val="00CC00"/>
          </a:solid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anchor="ctr"/>
          <a:lstStyle/>
          <a:p>
            <a:endParaRPr lang="en-GB"/>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0BF4D-B165-4C49-88D3-062043E4C14D}"/>
              </a:ext>
            </a:extLst>
          </p:cNvPr>
          <p:cNvSpPr>
            <a:spLocks noGrp="1"/>
          </p:cNvSpPr>
          <p:nvPr>
            <p:ph type="title"/>
          </p:nvPr>
        </p:nvSpPr>
        <p:spPr/>
        <p:txBody>
          <a:bodyPr/>
          <a:lstStyle/>
          <a:p>
            <a:r>
              <a:rPr lang="sv-SE" dirty="0"/>
              <a:t>Outline</a:t>
            </a:r>
          </a:p>
        </p:txBody>
      </p:sp>
      <p:sp>
        <p:nvSpPr>
          <p:cNvPr id="3" name="Content Placeholder 2">
            <a:extLst>
              <a:ext uri="{FF2B5EF4-FFF2-40B4-BE49-F238E27FC236}">
                <a16:creationId xmlns:a16="http://schemas.microsoft.com/office/drawing/2014/main" id="{A6F639F3-3BD3-4C77-B720-4DF4ADD21901}"/>
              </a:ext>
            </a:extLst>
          </p:cNvPr>
          <p:cNvSpPr>
            <a:spLocks noGrp="1"/>
          </p:cNvSpPr>
          <p:nvPr>
            <p:ph idx="1"/>
          </p:nvPr>
        </p:nvSpPr>
        <p:spPr>
          <a:xfrm>
            <a:off x="838200" y="1825625"/>
            <a:ext cx="7838256" cy="4351338"/>
          </a:xfrm>
        </p:spPr>
        <p:txBody>
          <a:bodyPr/>
          <a:lstStyle/>
          <a:p>
            <a:r>
              <a:rPr lang="sv-SE" dirty="0"/>
              <a:t>General information</a:t>
            </a:r>
          </a:p>
          <a:p>
            <a:r>
              <a:rPr lang="sv-SE" dirty="0"/>
              <a:t>Outcome of SA4 submissions</a:t>
            </a:r>
          </a:p>
          <a:p>
            <a:r>
              <a:rPr lang="sv-SE" dirty="0"/>
              <a:t>Other SA4 aspects</a:t>
            </a:r>
          </a:p>
          <a:p>
            <a:r>
              <a:rPr lang="sv-SE" dirty="0"/>
              <a:t>SA4 Calendar</a:t>
            </a:r>
          </a:p>
          <a:p>
            <a:r>
              <a:rPr lang="sv-SE" dirty="0"/>
              <a:t>Planning</a:t>
            </a:r>
          </a:p>
          <a:p>
            <a:endParaRPr lang="sv-SE" dirty="0"/>
          </a:p>
        </p:txBody>
      </p:sp>
      <p:pic>
        <p:nvPicPr>
          <p:cNvPr id="5" name="Picture 4" descr="A street with buildings and people on it&#10;&#10;Description automatically generated">
            <a:extLst>
              <a:ext uri="{FF2B5EF4-FFF2-40B4-BE49-F238E27FC236}">
                <a16:creationId xmlns:a16="http://schemas.microsoft.com/office/drawing/2014/main" id="{64F84A3A-3DF0-745E-C1A8-846D1A6EB17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90252" y="1908912"/>
            <a:ext cx="3210426" cy="4263847"/>
          </a:xfrm>
          <a:prstGeom prst="rect">
            <a:avLst/>
          </a:prstGeom>
        </p:spPr>
      </p:pic>
    </p:spTree>
    <p:extLst>
      <p:ext uri="{BB962C8B-B14F-4D97-AF65-F5344CB8AC3E}">
        <p14:creationId xmlns:p14="http://schemas.microsoft.com/office/powerpoint/2010/main" val="2021875202"/>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15789859-632E-1A08-EF86-09D33E8FC20D}"/>
              </a:ext>
            </a:extLst>
          </p:cNvPr>
          <p:cNvCxnSpPr>
            <a:cxnSpLocks/>
          </p:cNvCxnSpPr>
          <p:nvPr/>
        </p:nvCxnSpPr>
        <p:spPr bwMode="auto">
          <a:xfrm>
            <a:off x="5526618" y="920751"/>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5" name="Straight Connector 14">
            <a:extLst>
              <a:ext uri="{FF2B5EF4-FFF2-40B4-BE49-F238E27FC236}">
                <a16:creationId xmlns:a16="http://schemas.microsoft.com/office/drawing/2014/main" id="{58E4666E-BA56-34F4-9118-5EB912F4184D}"/>
              </a:ext>
            </a:extLst>
          </p:cNvPr>
          <p:cNvCxnSpPr>
            <a:cxnSpLocks/>
          </p:cNvCxnSpPr>
          <p:nvPr/>
        </p:nvCxnSpPr>
        <p:spPr bwMode="auto">
          <a:xfrm>
            <a:off x="7363885" y="920751"/>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7" name="Straight Connector 16">
            <a:extLst>
              <a:ext uri="{FF2B5EF4-FFF2-40B4-BE49-F238E27FC236}">
                <a16:creationId xmlns:a16="http://schemas.microsoft.com/office/drawing/2014/main" id="{F9336F9A-A56E-003E-04C3-D10DBB4568EA}"/>
              </a:ext>
            </a:extLst>
          </p:cNvPr>
          <p:cNvCxnSpPr>
            <a:cxnSpLocks/>
          </p:cNvCxnSpPr>
          <p:nvPr/>
        </p:nvCxnSpPr>
        <p:spPr bwMode="auto">
          <a:xfrm>
            <a:off x="9099552" y="920751"/>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20" name="Straight Connector 19">
            <a:extLst>
              <a:ext uri="{FF2B5EF4-FFF2-40B4-BE49-F238E27FC236}">
                <a16:creationId xmlns:a16="http://schemas.microsoft.com/office/drawing/2014/main" id="{995BE91F-C9EC-88A7-9684-42FE668BA2D3}"/>
              </a:ext>
            </a:extLst>
          </p:cNvPr>
          <p:cNvCxnSpPr>
            <a:cxnSpLocks/>
          </p:cNvCxnSpPr>
          <p:nvPr/>
        </p:nvCxnSpPr>
        <p:spPr bwMode="auto">
          <a:xfrm>
            <a:off x="294218" y="920751"/>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7" name="Straight Connector 6">
            <a:extLst>
              <a:ext uri="{FF2B5EF4-FFF2-40B4-BE49-F238E27FC236}">
                <a16:creationId xmlns:a16="http://schemas.microsoft.com/office/drawing/2014/main" id="{C62547E6-37EE-12DD-374F-2027740A171F}"/>
              </a:ext>
            </a:extLst>
          </p:cNvPr>
          <p:cNvCxnSpPr>
            <a:cxnSpLocks/>
          </p:cNvCxnSpPr>
          <p:nvPr/>
        </p:nvCxnSpPr>
        <p:spPr bwMode="auto">
          <a:xfrm>
            <a:off x="1966385" y="922867"/>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 name="Straight Connector 8">
            <a:extLst>
              <a:ext uri="{FF2B5EF4-FFF2-40B4-BE49-F238E27FC236}">
                <a16:creationId xmlns:a16="http://schemas.microsoft.com/office/drawing/2014/main" id="{A422F661-8F02-B49E-2739-31883C685814}"/>
              </a:ext>
            </a:extLst>
          </p:cNvPr>
          <p:cNvCxnSpPr>
            <a:cxnSpLocks/>
          </p:cNvCxnSpPr>
          <p:nvPr/>
        </p:nvCxnSpPr>
        <p:spPr bwMode="auto">
          <a:xfrm>
            <a:off x="3659718" y="920751"/>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266" name="Straight Connector 114">
            <a:extLst>
              <a:ext uri="{FF2B5EF4-FFF2-40B4-BE49-F238E27FC236}">
                <a16:creationId xmlns:a16="http://schemas.microsoft.com/office/drawing/2014/main" id="{49EB06F2-6811-E147-35AA-1A01D49771C0}"/>
              </a:ext>
            </a:extLst>
          </p:cNvPr>
          <p:cNvCxnSpPr>
            <a:cxnSpLocks noChangeShapeType="1"/>
          </p:cNvCxnSpPr>
          <p:nvPr/>
        </p:nvCxnSpPr>
        <p:spPr bwMode="auto">
          <a:xfrm>
            <a:off x="10845800" y="1610785"/>
            <a:ext cx="0" cy="5082116"/>
          </a:xfrm>
          <a:prstGeom prst="line">
            <a:avLst/>
          </a:prstGeom>
          <a:noFill/>
          <a:ln w="28575" algn="ctr">
            <a:solidFill>
              <a:schemeClr val="accent4">
                <a:lumMod val="60000"/>
                <a:lumOff val="40000"/>
              </a:schemeClr>
            </a:solidFill>
            <a:round/>
            <a:headEnd/>
            <a:tailEnd/>
          </a:ln>
        </p:spPr>
      </p:cxnSp>
      <p:cxnSp>
        <p:nvCxnSpPr>
          <p:cNvPr id="9273" name="Straight Connector 114">
            <a:extLst>
              <a:ext uri="{FF2B5EF4-FFF2-40B4-BE49-F238E27FC236}">
                <a16:creationId xmlns:a16="http://schemas.microsoft.com/office/drawing/2014/main" id="{4398C679-6F12-F151-9217-5B8A918962F0}"/>
              </a:ext>
            </a:extLst>
          </p:cNvPr>
          <p:cNvCxnSpPr>
            <a:cxnSpLocks noChangeShapeType="1"/>
          </p:cNvCxnSpPr>
          <p:nvPr/>
        </p:nvCxnSpPr>
        <p:spPr bwMode="auto">
          <a:xfrm>
            <a:off x="7219951" y="1576917"/>
            <a:ext cx="0" cy="5204883"/>
          </a:xfrm>
          <a:prstGeom prst="line">
            <a:avLst/>
          </a:prstGeom>
          <a:noFill/>
          <a:ln w="28575" algn="ctr">
            <a:solidFill>
              <a:schemeClr val="accent4">
                <a:lumMod val="60000"/>
                <a:lumOff val="40000"/>
              </a:schemeClr>
            </a:solidFill>
            <a:round/>
            <a:headEnd/>
            <a:tailEnd/>
          </a:ln>
        </p:spPr>
      </p:cxnSp>
      <p:cxnSp>
        <p:nvCxnSpPr>
          <p:cNvPr id="9298" name="Straight Connector 114">
            <a:extLst>
              <a:ext uri="{FF2B5EF4-FFF2-40B4-BE49-F238E27FC236}">
                <a16:creationId xmlns:a16="http://schemas.microsoft.com/office/drawing/2014/main" id="{AE94497F-DE7D-80E4-EA2E-21E8C4DF21FA}"/>
              </a:ext>
            </a:extLst>
          </p:cNvPr>
          <p:cNvCxnSpPr>
            <a:cxnSpLocks noChangeShapeType="1"/>
          </p:cNvCxnSpPr>
          <p:nvPr/>
        </p:nvCxnSpPr>
        <p:spPr bwMode="auto">
          <a:xfrm>
            <a:off x="3562351" y="1576918"/>
            <a:ext cx="0" cy="4832349"/>
          </a:xfrm>
          <a:prstGeom prst="line">
            <a:avLst/>
          </a:prstGeom>
          <a:noFill/>
          <a:ln w="28575" algn="ctr">
            <a:solidFill>
              <a:schemeClr val="accent4">
                <a:lumMod val="60000"/>
                <a:lumOff val="40000"/>
              </a:schemeClr>
            </a:solidFill>
            <a:round/>
            <a:headEnd/>
            <a:tailEnd/>
          </a:ln>
        </p:spPr>
      </p:cxnSp>
      <p:cxnSp>
        <p:nvCxnSpPr>
          <p:cNvPr id="9265" name="Straight Connector 114">
            <a:extLst>
              <a:ext uri="{FF2B5EF4-FFF2-40B4-BE49-F238E27FC236}">
                <a16:creationId xmlns:a16="http://schemas.microsoft.com/office/drawing/2014/main" id="{5CDE35A7-99BA-813E-5531-08DD4E057B76}"/>
              </a:ext>
            </a:extLst>
          </p:cNvPr>
          <p:cNvCxnSpPr>
            <a:cxnSpLocks noChangeShapeType="1"/>
          </p:cNvCxnSpPr>
          <p:nvPr/>
        </p:nvCxnSpPr>
        <p:spPr bwMode="auto">
          <a:xfrm>
            <a:off x="2758017" y="1576918"/>
            <a:ext cx="0" cy="4965700"/>
          </a:xfrm>
          <a:prstGeom prst="line">
            <a:avLst/>
          </a:prstGeom>
          <a:noFill/>
          <a:ln w="9525" algn="ctr">
            <a:solidFill>
              <a:schemeClr val="accent4">
                <a:lumMod val="60000"/>
                <a:lumOff val="40000"/>
              </a:schemeClr>
            </a:solidFill>
            <a:prstDash val="dash"/>
            <a:round/>
            <a:headEnd/>
            <a:tailEnd/>
          </a:ln>
        </p:spPr>
      </p:cxnSp>
      <p:cxnSp>
        <p:nvCxnSpPr>
          <p:cNvPr id="9268" name="Straight Connector 114">
            <a:extLst>
              <a:ext uri="{FF2B5EF4-FFF2-40B4-BE49-F238E27FC236}">
                <a16:creationId xmlns:a16="http://schemas.microsoft.com/office/drawing/2014/main" id="{A6170BA6-C7FE-ADA7-6D35-08AD87B169E5}"/>
              </a:ext>
            </a:extLst>
          </p:cNvPr>
          <p:cNvCxnSpPr>
            <a:cxnSpLocks noChangeShapeType="1"/>
          </p:cNvCxnSpPr>
          <p:nvPr/>
        </p:nvCxnSpPr>
        <p:spPr bwMode="auto">
          <a:xfrm>
            <a:off x="9958917" y="1576917"/>
            <a:ext cx="0" cy="5003800"/>
          </a:xfrm>
          <a:prstGeom prst="line">
            <a:avLst/>
          </a:prstGeom>
          <a:noFill/>
          <a:ln w="9525" algn="ctr">
            <a:solidFill>
              <a:schemeClr val="accent4">
                <a:lumMod val="60000"/>
                <a:lumOff val="40000"/>
              </a:schemeClr>
            </a:solidFill>
            <a:prstDash val="dash"/>
            <a:round/>
            <a:headEnd/>
            <a:tailEnd/>
          </a:ln>
        </p:spPr>
      </p:cxnSp>
      <p:cxnSp>
        <p:nvCxnSpPr>
          <p:cNvPr id="9269" name="Straight Connector 114">
            <a:extLst>
              <a:ext uri="{FF2B5EF4-FFF2-40B4-BE49-F238E27FC236}">
                <a16:creationId xmlns:a16="http://schemas.microsoft.com/office/drawing/2014/main" id="{532A73DE-5F43-7D3D-4B0F-EE919A072CF2}"/>
              </a:ext>
            </a:extLst>
          </p:cNvPr>
          <p:cNvCxnSpPr>
            <a:cxnSpLocks noChangeShapeType="1"/>
          </p:cNvCxnSpPr>
          <p:nvPr/>
        </p:nvCxnSpPr>
        <p:spPr bwMode="auto">
          <a:xfrm>
            <a:off x="8102600" y="1576918"/>
            <a:ext cx="0" cy="4965700"/>
          </a:xfrm>
          <a:prstGeom prst="line">
            <a:avLst/>
          </a:prstGeom>
          <a:noFill/>
          <a:ln w="9525" algn="ctr">
            <a:solidFill>
              <a:schemeClr val="accent4">
                <a:lumMod val="60000"/>
                <a:lumOff val="40000"/>
              </a:schemeClr>
            </a:solidFill>
            <a:prstDash val="dash"/>
            <a:round/>
            <a:headEnd/>
            <a:tailEnd/>
          </a:ln>
        </p:spPr>
      </p:cxnSp>
      <p:cxnSp>
        <p:nvCxnSpPr>
          <p:cNvPr id="9270" name="Straight Connector 114">
            <a:extLst>
              <a:ext uri="{FF2B5EF4-FFF2-40B4-BE49-F238E27FC236}">
                <a16:creationId xmlns:a16="http://schemas.microsoft.com/office/drawing/2014/main" id="{191DCE4A-ADA6-9728-C45E-4EC907726A91}"/>
              </a:ext>
            </a:extLst>
          </p:cNvPr>
          <p:cNvCxnSpPr>
            <a:cxnSpLocks noChangeShapeType="1"/>
          </p:cNvCxnSpPr>
          <p:nvPr/>
        </p:nvCxnSpPr>
        <p:spPr bwMode="auto">
          <a:xfrm>
            <a:off x="7649633" y="1731434"/>
            <a:ext cx="0" cy="4965700"/>
          </a:xfrm>
          <a:prstGeom prst="line">
            <a:avLst/>
          </a:prstGeom>
          <a:noFill/>
          <a:ln w="9525" algn="ctr">
            <a:solidFill>
              <a:schemeClr val="accent4">
                <a:lumMod val="60000"/>
                <a:lumOff val="40000"/>
              </a:schemeClr>
            </a:solidFill>
            <a:prstDash val="dash"/>
            <a:round/>
            <a:headEnd/>
            <a:tailEnd/>
          </a:ln>
        </p:spPr>
      </p:cxnSp>
      <p:cxnSp>
        <p:nvCxnSpPr>
          <p:cNvPr id="9271" name="Straight Connector 114">
            <a:extLst>
              <a:ext uri="{FF2B5EF4-FFF2-40B4-BE49-F238E27FC236}">
                <a16:creationId xmlns:a16="http://schemas.microsoft.com/office/drawing/2014/main" id="{B7AEDE40-050F-2F67-7677-F9A272BE5E3C}"/>
              </a:ext>
            </a:extLst>
          </p:cNvPr>
          <p:cNvCxnSpPr>
            <a:cxnSpLocks noChangeShapeType="1"/>
          </p:cNvCxnSpPr>
          <p:nvPr/>
        </p:nvCxnSpPr>
        <p:spPr bwMode="auto">
          <a:xfrm>
            <a:off x="6381751" y="1576918"/>
            <a:ext cx="0" cy="5168900"/>
          </a:xfrm>
          <a:prstGeom prst="line">
            <a:avLst/>
          </a:prstGeom>
          <a:noFill/>
          <a:ln w="9525" algn="ctr">
            <a:solidFill>
              <a:schemeClr val="accent4">
                <a:lumMod val="60000"/>
                <a:lumOff val="40000"/>
              </a:schemeClr>
            </a:solidFill>
            <a:prstDash val="dash"/>
            <a:round/>
            <a:headEnd/>
            <a:tailEnd/>
          </a:ln>
        </p:spPr>
      </p:cxnSp>
      <p:cxnSp>
        <p:nvCxnSpPr>
          <p:cNvPr id="9272" name="Straight Connector 114">
            <a:extLst>
              <a:ext uri="{FF2B5EF4-FFF2-40B4-BE49-F238E27FC236}">
                <a16:creationId xmlns:a16="http://schemas.microsoft.com/office/drawing/2014/main" id="{361DFDE6-DB24-8CD6-F1C3-DD56950152DB}"/>
              </a:ext>
            </a:extLst>
          </p:cNvPr>
          <p:cNvCxnSpPr>
            <a:cxnSpLocks noChangeShapeType="1"/>
          </p:cNvCxnSpPr>
          <p:nvPr/>
        </p:nvCxnSpPr>
        <p:spPr bwMode="auto">
          <a:xfrm>
            <a:off x="4051300" y="1712385"/>
            <a:ext cx="0" cy="4965700"/>
          </a:xfrm>
          <a:prstGeom prst="line">
            <a:avLst/>
          </a:prstGeom>
          <a:noFill/>
          <a:ln w="9525" algn="ctr">
            <a:solidFill>
              <a:schemeClr val="accent4">
                <a:lumMod val="60000"/>
                <a:lumOff val="40000"/>
              </a:schemeClr>
            </a:solidFill>
            <a:prstDash val="dash"/>
            <a:round/>
            <a:headEnd/>
            <a:tailEnd/>
          </a:ln>
        </p:spPr>
      </p:cxnSp>
      <p:cxnSp>
        <p:nvCxnSpPr>
          <p:cNvPr id="28" name="Straight Connector 114">
            <a:extLst>
              <a:ext uri="{FF2B5EF4-FFF2-40B4-BE49-F238E27FC236}">
                <a16:creationId xmlns:a16="http://schemas.microsoft.com/office/drawing/2014/main" id="{FBE5A83F-2D13-BBD5-79E8-9D8C916A6737}"/>
              </a:ext>
            </a:extLst>
          </p:cNvPr>
          <p:cNvCxnSpPr>
            <a:cxnSpLocks noChangeShapeType="1"/>
          </p:cNvCxnSpPr>
          <p:nvPr/>
        </p:nvCxnSpPr>
        <p:spPr bwMode="auto">
          <a:xfrm>
            <a:off x="9029700" y="1610784"/>
            <a:ext cx="0" cy="5181600"/>
          </a:xfrm>
          <a:prstGeom prst="line">
            <a:avLst/>
          </a:prstGeom>
          <a:noFill/>
          <a:ln w="28575" algn="ctr">
            <a:solidFill>
              <a:schemeClr val="accent4">
                <a:lumMod val="60000"/>
                <a:lumOff val="40000"/>
              </a:schemeClr>
            </a:solidFill>
            <a:round/>
            <a:headEnd/>
            <a:tailEnd/>
          </a:ln>
        </p:spPr>
      </p:cxnSp>
      <p:cxnSp>
        <p:nvCxnSpPr>
          <p:cNvPr id="29" name="Straight Connector 114">
            <a:extLst>
              <a:ext uri="{FF2B5EF4-FFF2-40B4-BE49-F238E27FC236}">
                <a16:creationId xmlns:a16="http://schemas.microsoft.com/office/drawing/2014/main" id="{C77A827D-FBAB-48BE-33D9-D31E8576A66F}"/>
              </a:ext>
            </a:extLst>
          </p:cNvPr>
          <p:cNvCxnSpPr>
            <a:cxnSpLocks noChangeShapeType="1"/>
          </p:cNvCxnSpPr>
          <p:nvPr/>
        </p:nvCxnSpPr>
        <p:spPr bwMode="auto">
          <a:xfrm flipH="1">
            <a:off x="5429251" y="1576918"/>
            <a:ext cx="2116" cy="5160433"/>
          </a:xfrm>
          <a:prstGeom prst="line">
            <a:avLst/>
          </a:prstGeom>
          <a:noFill/>
          <a:ln w="28575" algn="ctr">
            <a:solidFill>
              <a:schemeClr val="accent4">
                <a:lumMod val="60000"/>
                <a:lumOff val="40000"/>
              </a:schemeClr>
            </a:solidFill>
            <a:round/>
            <a:headEnd/>
            <a:tailEnd/>
          </a:ln>
        </p:spPr>
      </p:cxnSp>
      <p:cxnSp>
        <p:nvCxnSpPr>
          <p:cNvPr id="31" name="Straight Connector 115">
            <a:extLst>
              <a:ext uri="{FF2B5EF4-FFF2-40B4-BE49-F238E27FC236}">
                <a16:creationId xmlns:a16="http://schemas.microsoft.com/office/drawing/2014/main" id="{0F414A71-8380-9FA3-57C5-23BEE19F8013}"/>
              </a:ext>
            </a:extLst>
          </p:cNvPr>
          <p:cNvCxnSpPr>
            <a:cxnSpLocks noChangeShapeType="1"/>
          </p:cNvCxnSpPr>
          <p:nvPr/>
        </p:nvCxnSpPr>
        <p:spPr bwMode="auto">
          <a:xfrm>
            <a:off x="4917017" y="1780118"/>
            <a:ext cx="0" cy="4965700"/>
          </a:xfrm>
          <a:prstGeom prst="line">
            <a:avLst/>
          </a:prstGeom>
          <a:noFill/>
          <a:ln w="9525" algn="ctr">
            <a:solidFill>
              <a:schemeClr val="accent4">
                <a:lumMod val="60000"/>
                <a:lumOff val="40000"/>
              </a:schemeClr>
            </a:solidFill>
            <a:prstDash val="dash"/>
            <a:round/>
            <a:headEnd/>
            <a:tailEnd/>
          </a:ln>
        </p:spPr>
      </p:cxnSp>
      <p:cxnSp>
        <p:nvCxnSpPr>
          <p:cNvPr id="9217" name="Straight Connector 114">
            <a:extLst>
              <a:ext uri="{FF2B5EF4-FFF2-40B4-BE49-F238E27FC236}">
                <a16:creationId xmlns:a16="http://schemas.microsoft.com/office/drawing/2014/main" id="{79D662AD-ED12-54C4-1422-DB4599198946}"/>
              </a:ext>
            </a:extLst>
          </p:cNvPr>
          <p:cNvCxnSpPr>
            <a:cxnSpLocks noChangeShapeType="1"/>
          </p:cNvCxnSpPr>
          <p:nvPr/>
        </p:nvCxnSpPr>
        <p:spPr bwMode="auto">
          <a:xfrm>
            <a:off x="3196167" y="1780118"/>
            <a:ext cx="0" cy="4965700"/>
          </a:xfrm>
          <a:prstGeom prst="line">
            <a:avLst/>
          </a:prstGeom>
          <a:noFill/>
          <a:ln w="9525" algn="ctr">
            <a:solidFill>
              <a:schemeClr val="accent4">
                <a:lumMod val="60000"/>
                <a:lumOff val="40000"/>
              </a:schemeClr>
            </a:solidFill>
            <a:prstDash val="dash"/>
            <a:round/>
            <a:headEnd/>
            <a:tailEnd/>
          </a:ln>
        </p:spPr>
      </p:cxnSp>
      <p:cxnSp>
        <p:nvCxnSpPr>
          <p:cNvPr id="9219" name="Straight Connector 114">
            <a:extLst>
              <a:ext uri="{FF2B5EF4-FFF2-40B4-BE49-F238E27FC236}">
                <a16:creationId xmlns:a16="http://schemas.microsoft.com/office/drawing/2014/main" id="{91F6B5C6-C8DF-79EB-2281-8CD0A2FB068C}"/>
              </a:ext>
            </a:extLst>
          </p:cNvPr>
          <p:cNvCxnSpPr>
            <a:cxnSpLocks noChangeShapeType="1"/>
          </p:cNvCxnSpPr>
          <p:nvPr/>
        </p:nvCxnSpPr>
        <p:spPr bwMode="auto">
          <a:xfrm>
            <a:off x="10397067" y="1780117"/>
            <a:ext cx="0" cy="5003800"/>
          </a:xfrm>
          <a:prstGeom prst="line">
            <a:avLst/>
          </a:prstGeom>
          <a:noFill/>
          <a:ln w="9525" algn="ctr">
            <a:solidFill>
              <a:schemeClr val="accent4">
                <a:lumMod val="60000"/>
                <a:lumOff val="40000"/>
              </a:schemeClr>
            </a:solidFill>
            <a:prstDash val="dash"/>
            <a:round/>
            <a:headEnd/>
            <a:tailEnd/>
          </a:ln>
        </p:spPr>
      </p:cxnSp>
      <p:cxnSp>
        <p:nvCxnSpPr>
          <p:cNvPr id="9220" name="Straight Connector 114">
            <a:extLst>
              <a:ext uri="{FF2B5EF4-FFF2-40B4-BE49-F238E27FC236}">
                <a16:creationId xmlns:a16="http://schemas.microsoft.com/office/drawing/2014/main" id="{4D70DFC6-E28E-865F-2F06-B0D00B4DF17F}"/>
              </a:ext>
            </a:extLst>
          </p:cNvPr>
          <p:cNvCxnSpPr>
            <a:cxnSpLocks noChangeShapeType="1"/>
          </p:cNvCxnSpPr>
          <p:nvPr/>
        </p:nvCxnSpPr>
        <p:spPr bwMode="auto">
          <a:xfrm>
            <a:off x="8540751" y="1780118"/>
            <a:ext cx="0" cy="4965700"/>
          </a:xfrm>
          <a:prstGeom prst="line">
            <a:avLst/>
          </a:prstGeom>
          <a:noFill/>
          <a:ln w="9525" algn="ctr">
            <a:solidFill>
              <a:schemeClr val="accent4">
                <a:lumMod val="60000"/>
                <a:lumOff val="40000"/>
              </a:schemeClr>
            </a:solidFill>
            <a:prstDash val="dash"/>
            <a:round/>
            <a:headEnd/>
            <a:tailEnd/>
          </a:ln>
        </p:spPr>
      </p:cxnSp>
      <p:cxnSp>
        <p:nvCxnSpPr>
          <p:cNvPr id="9221" name="Straight Connector 114">
            <a:extLst>
              <a:ext uri="{FF2B5EF4-FFF2-40B4-BE49-F238E27FC236}">
                <a16:creationId xmlns:a16="http://schemas.microsoft.com/office/drawing/2014/main" id="{7B107C97-283E-502A-D4D5-9069F8F4DDBA}"/>
              </a:ext>
            </a:extLst>
          </p:cNvPr>
          <p:cNvCxnSpPr>
            <a:cxnSpLocks noChangeShapeType="1"/>
          </p:cNvCxnSpPr>
          <p:nvPr/>
        </p:nvCxnSpPr>
        <p:spPr bwMode="auto">
          <a:xfrm>
            <a:off x="9469967" y="1780118"/>
            <a:ext cx="0" cy="4965700"/>
          </a:xfrm>
          <a:prstGeom prst="line">
            <a:avLst/>
          </a:prstGeom>
          <a:noFill/>
          <a:ln w="9525" algn="ctr">
            <a:solidFill>
              <a:schemeClr val="accent4">
                <a:lumMod val="60000"/>
                <a:lumOff val="40000"/>
              </a:schemeClr>
            </a:solidFill>
            <a:prstDash val="dash"/>
            <a:round/>
            <a:headEnd/>
            <a:tailEnd/>
          </a:ln>
        </p:spPr>
      </p:cxnSp>
      <p:cxnSp>
        <p:nvCxnSpPr>
          <p:cNvPr id="9222" name="Straight Connector 114">
            <a:extLst>
              <a:ext uri="{FF2B5EF4-FFF2-40B4-BE49-F238E27FC236}">
                <a16:creationId xmlns:a16="http://schemas.microsoft.com/office/drawing/2014/main" id="{14FEA51C-515D-4F18-15C5-41C1989F5E4A}"/>
              </a:ext>
            </a:extLst>
          </p:cNvPr>
          <p:cNvCxnSpPr>
            <a:cxnSpLocks noChangeShapeType="1"/>
          </p:cNvCxnSpPr>
          <p:nvPr/>
        </p:nvCxnSpPr>
        <p:spPr bwMode="auto">
          <a:xfrm>
            <a:off x="6828367" y="1780118"/>
            <a:ext cx="0" cy="4965700"/>
          </a:xfrm>
          <a:prstGeom prst="line">
            <a:avLst/>
          </a:prstGeom>
          <a:noFill/>
          <a:ln w="9525" algn="ctr">
            <a:solidFill>
              <a:schemeClr val="accent4">
                <a:lumMod val="60000"/>
                <a:lumOff val="40000"/>
              </a:schemeClr>
            </a:solidFill>
            <a:prstDash val="dash"/>
            <a:round/>
            <a:headEnd/>
            <a:tailEnd/>
          </a:ln>
        </p:spPr>
      </p:cxnSp>
      <p:cxnSp>
        <p:nvCxnSpPr>
          <p:cNvPr id="9224" name="Straight Connector 114">
            <a:extLst>
              <a:ext uri="{FF2B5EF4-FFF2-40B4-BE49-F238E27FC236}">
                <a16:creationId xmlns:a16="http://schemas.microsoft.com/office/drawing/2014/main" id="{1E44B1E5-6D7C-6C88-A8F3-4AF00400D8CB}"/>
              </a:ext>
            </a:extLst>
          </p:cNvPr>
          <p:cNvCxnSpPr>
            <a:cxnSpLocks noChangeShapeType="1"/>
          </p:cNvCxnSpPr>
          <p:nvPr/>
        </p:nvCxnSpPr>
        <p:spPr bwMode="auto">
          <a:xfrm>
            <a:off x="5916084" y="1780118"/>
            <a:ext cx="0" cy="4965700"/>
          </a:xfrm>
          <a:prstGeom prst="line">
            <a:avLst/>
          </a:prstGeom>
          <a:noFill/>
          <a:ln w="9525" algn="ctr">
            <a:solidFill>
              <a:schemeClr val="accent4">
                <a:lumMod val="60000"/>
                <a:lumOff val="40000"/>
              </a:schemeClr>
            </a:solidFill>
            <a:prstDash val="dash"/>
            <a:round/>
            <a:headEnd/>
            <a:tailEnd/>
          </a:ln>
        </p:spPr>
      </p:cxnSp>
      <p:cxnSp>
        <p:nvCxnSpPr>
          <p:cNvPr id="10310" name="Straight Connector 114">
            <a:extLst>
              <a:ext uri="{FF2B5EF4-FFF2-40B4-BE49-F238E27FC236}">
                <a16:creationId xmlns:a16="http://schemas.microsoft.com/office/drawing/2014/main" id="{CC20CBF8-098F-9604-29AA-365855FBF038}"/>
              </a:ext>
            </a:extLst>
          </p:cNvPr>
          <p:cNvCxnSpPr>
            <a:cxnSpLocks noChangeShapeType="1"/>
          </p:cNvCxnSpPr>
          <p:nvPr/>
        </p:nvCxnSpPr>
        <p:spPr bwMode="auto">
          <a:xfrm>
            <a:off x="1964267" y="1526118"/>
            <a:ext cx="0" cy="5107516"/>
          </a:xfrm>
          <a:prstGeom prst="line">
            <a:avLst/>
          </a:prstGeom>
          <a:noFill/>
          <a:ln w="28575" algn="ctr">
            <a:solidFill>
              <a:schemeClr val="accent4">
                <a:lumMod val="60000"/>
                <a:lumOff val="40000"/>
              </a:schemeClr>
            </a:solidFill>
            <a:round/>
            <a:headEnd/>
            <a:tailEnd/>
          </a:ln>
        </p:spPr>
      </p:cxnSp>
      <p:cxnSp>
        <p:nvCxnSpPr>
          <p:cNvPr id="10311" name="Straight Connector 114">
            <a:extLst>
              <a:ext uri="{FF2B5EF4-FFF2-40B4-BE49-F238E27FC236}">
                <a16:creationId xmlns:a16="http://schemas.microsoft.com/office/drawing/2014/main" id="{2AA6CD35-955E-B6F5-77E4-6A04EC08B123}"/>
              </a:ext>
            </a:extLst>
          </p:cNvPr>
          <p:cNvCxnSpPr>
            <a:cxnSpLocks noChangeShapeType="1"/>
          </p:cNvCxnSpPr>
          <p:nvPr/>
        </p:nvCxnSpPr>
        <p:spPr bwMode="auto">
          <a:xfrm>
            <a:off x="1077384" y="1517651"/>
            <a:ext cx="0" cy="5003800"/>
          </a:xfrm>
          <a:prstGeom prst="line">
            <a:avLst/>
          </a:prstGeom>
          <a:noFill/>
          <a:ln w="9525" algn="ctr">
            <a:solidFill>
              <a:schemeClr val="accent4">
                <a:lumMod val="60000"/>
                <a:lumOff val="40000"/>
              </a:schemeClr>
            </a:solidFill>
            <a:prstDash val="dash"/>
            <a:round/>
            <a:headEnd/>
            <a:tailEnd/>
          </a:ln>
        </p:spPr>
      </p:cxnSp>
      <p:cxnSp>
        <p:nvCxnSpPr>
          <p:cNvPr id="10312" name="Straight Connector 114">
            <a:extLst>
              <a:ext uri="{FF2B5EF4-FFF2-40B4-BE49-F238E27FC236}">
                <a16:creationId xmlns:a16="http://schemas.microsoft.com/office/drawing/2014/main" id="{4A4D0144-A96F-DE60-5221-54D5D62BE179}"/>
              </a:ext>
            </a:extLst>
          </p:cNvPr>
          <p:cNvCxnSpPr>
            <a:cxnSpLocks noChangeShapeType="1"/>
          </p:cNvCxnSpPr>
          <p:nvPr/>
        </p:nvCxnSpPr>
        <p:spPr bwMode="auto">
          <a:xfrm>
            <a:off x="1515533" y="1720851"/>
            <a:ext cx="0" cy="5003800"/>
          </a:xfrm>
          <a:prstGeom prst="line">
            <a:avLst/>
          </a:prstGeom>
          <a:noFill/>
          <a:ln w="9525" algn="ctr">
            <a:solidFill>
              <a:schemeClr val="accent4">
                <a:lumMod val="60000"/>
                <a:lumOff val="40000"/>
              </a:schemeClr>
            </a:solidFill>
            <a:prstDash val="dash"/>
            <a:round/>
            <a:headEnd/>
            <a:tailEnd/>
          </a:ln>
        </p:spPr>
      </p:cxnSp>
      <p:cxnSp>
        <p:nvCxnSpPr>
          <p:cNvPr id="10313" name="Straight Connector 114">
            <a:extLst>
              <a:ext uri="{FF2B5EF4-FFF2-40B4-BE49-F238E27FC236}">
                <a16:creationId xmlns:a16="http://schemas.microsoft.com/office/drawing/2014/main" id="{A6D32D01-B256-8B07-026B-AD7612D3C557}"/>
              </a:ext>
            </a:extLst>
          </p:cNvPr>
          <p:cNvCxnSpPr>
            <a:cxnSpLocks noChangeShapeType="1"/>
          </p:cNvCxnSpPr>
          <p:nvPr/>
        </p:nvCxnSpPr>
        <p:spPr bwMode="auto">
          <a:xfrm>
            <a:off x="588433" y="1720851"/>
            <a:ext cx="0" cy="4965700"/>
          </a:xfrm>
          <a:prstGeom prst="line">
            <a:avLst/>
          </a:prstGeom>
          <a:noFill/>
          <a:ln w="9525" algn="ctr">
            <a:solidFill>
              <a:schemeClr val="accent4">
                <a:lumMod val="60000"/>
                <a:lumOff val="40000"/>
              </a:schemeClr>
            </a:solidFill>
            <a:prstDash val="dash"/>
            <a:round/>
            <a:headEnd/>
            <a:tailEnd/>
          </a:ln>
        </p:spPr>
      </p:cxnSp>
      <p:cxnSp>
        <p:nvCxnSpPr>
          <p:cNvPr id="10333" name="Straight Connector 114">
            <a:extLst>
              <a:ext uri="{FF2B5EF4-FFF2-40B4-BE49-F238E27FC236}">
                <a16:creationId xmlns:a16="http://schemas.microsoft.com/office/drawing/2014/main" id="{81E11D81-D205-84AA-C08A-F7C1291135B7}"/>
              </a:ext>
            </a:extLst>
          </p:cNvPr>
          <p:cNvCxnSpPr>
            <a:cxnSpLocks noChangeShapeType="1"/>
          </p:cNvCxnSpPr>
          <p:nvPr/>
        </p:nvCxnSpPr>
        <p:spPr bwMode="auto">
          <a:xfrm>
            <a:off x="2336800" y="1761067"/>
            <a:ext cx="0" cy="4965700"/>
          </a:xfrm>
          <a:prstGeom prst="line">
            <a:avLst/>
          </a:prstGeom>
          <a:noFill/>
          <a:ln w="9525" algn="ctr">
            <a:solidFill>
              <a:schemeClr val="accent4">
                <a:lumMod val="60000"/>
                <a:lumOff val="40000"/>
              </a:schemeClr>
            </a:solidFill>
            <a:prstDash val="dash"/>
            <a:round/>
            <a:headEnd/>
            <a:tailEnd/>
          </a:ln>
        </p:spPr>
      </p:cxnSp>
      <p:sp>
        <p:nvSpPr>
          <p:cNvPr id="10" name="Title 1">
            <a:extLst>
              <a:ext uri="{FF2B5EF4-FFF2-40B4-BE49-F238E27FC236}">
                <a16:creationId xmlns:a16="http://schemas.microsoft.com/office/drawing/2014/main" id="{1B76AB23-BA01-F752-DA99-02255CD8F901}"/>
              </a:ext>
            </a:extLst>
          </p:cNvPr>
          <p:cNvSpPr txBox="1">
            <a:spLocks/>
          </p:cNvSpPr>
          <p:nvPr/>
        </p:nvSpPr>
        <p:spPr bwMode="auto">
          <a:xfrm>
            <a:off x="535711" y="131920"/>
            <a:ext cx="9522691" cy="518248"/>
          </a:xfrm>
          <a:prstGeom prst="rect">
            <a:avLst/>
          </a:prstGeom>
          <a:noFill/>
          <a:ln>
            <a:noFill/>
          </a:ln>
        </p:spPr>
        <p:txBody>
          <a:bodyPr lIns="121907" tIns="60953" rIns="121907" bIns="60953" anchor="ctr">
            <a:scene3d>
              <a:camera prst="orthographicFront"/>
              <a:lightRig rig="soft" dir="t">
                <a:rot lat="0" lon="0" rev="15600000"/>
              </a:lightRig>
            </a:scene3d>
            <a:sp3d extrusionH="57150" prstMaterial="softEdge">
              <a:bevelT w="25400" h="38100"/>
            </a:sp3d>
          </a:bodyPr>
          <a:lstStyle/>
          <a:p>
            <a:pPr algn="ctr">
              <a:defRPr/>
            </a:pPr>
            <a:r>
              <a:rPr lang="en-GB" sz="3200" kern="0" dirty="0">
                <a:latin typeface="Montserrat" panose="00000500000000000000" pitchFamily="50" charset="0"/>
                <a:ea typeface="ＭＳ Ｐゴシック" charset="0"/>
                <a:cs typeface="ＭＳ Ｐゴシック" charset="0"/>
              </a:rPr>
              <a:t>Ongoing Release timelines</a:t>
            </a:r>
            <a:endParaRPr lang="en-US" sz="2667" kern="0" dirty="0">
              <a:latin typeface="Montserrat" panose="00000500000000000000" pitchFamily="50" charset="0"/>
              <a:ea typeface="ＭＳ Ｐゴシック" charset="0"/>
              <a:cs typeface="ＭＳ Ｐゴシック" charset="0"/>
            </a:endParaRPr>
          </a:p>
        </p:txBody>
      </p:sp>
      <p:sp>
        <p:nvSpPr>
          <p:cNvPr id="9248" name="TextBox 86">
            <a:extLst>
              <a:ext uri="{FF2B5EF4-FFF2-40B4-BE49-F238E27FC236}">
                <a16:creationId xmlns:a16="http://schemas.microsoft.com/office/drawing/2014/main" id="{63314D26-34B9-CC7A-5097-D2232549C1B5}"/>
              </a:ext>
            </a:extLst>
          </p:cNvPr>
          <p:cNvSpPr txBox="1">
            <a:spLocks noChangeArrowheads="1"/>
          </p:cNvSpPr>
          <p:nvPr/>
        </p:nvSpPr>
        <p:spPr bwMode="auto">
          <a:xfrm>
            <a:off x="2573449" y="1145117"/>
            <a:ext cx="38183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#96</a:t>
            </a:r>
          </a:p>
        </p:txBody>
      </p:sp>
      <p:cxnSp>
        <p:nvCxnSpPr>
          <p:cNvPr id="9281" name="Straight Connector 97">
            <a:extLst>
              <a:ext uri="{FF2B5EF4-FFF2-40B4-BE49-F238E27FC236}">
                <a16:creationId xmlns:a16="http://schemas.microsoft.com/office/drawing/2014/main" id="{76E336F1-DDE5-9A68-4DEC-950D6C651F5D}"/>
              </a:ext>
            </a:extLst>
          </p:cNvPr>
          <p:cNvCxnSpPr>
            <a:cxnSpLocks noChangeShapeType="1"/>
          </p:cNvCxnSpPr>
          <p:nvPr/>
        </p:nvCxnSpPr>
        <p:spPr bwMode="auto">
          <a:xfrm>
            <a:off x="76200" y="3937000"/>
            <a:ext cx="12115800" cy="10584"/>
          </a:xfrm>
          <a:prstGeom prst="line">
            <a:avLst/>
          </a:prstGeom>
          <a:noFill/>
          <a:ln w="38100" algn="ctr">
            <a:solidFill>
              <a:schemeClr val="accent4">
                <a:lumMod val="60000"/>
                <a:lumOff val="40000"/>
              </a:schemeClr>
            </a:solidFill>
            <a:round/>
            <a:headEnd/>
            <a:tailEnd/>
          </a:ln>
        </p:spPr>
      </p:cxnSp>
      <p:sp>
        <p:nvSpPr>
          <p:cNvPr id="9250" name="TextBox 112">
            <a:extLst>
              <a:ext uri="{FF2B5EF4-FFF2-40B4-BE49-F238E27FC236}">
                <a16:creationId xmlns:a16="http://schemas.microsoft.com/office/drawing/2014/main" id="{C0976717-C3D0-9B92-EFC2-66FAE5377789}"/>
              </a:ext>
            </a:extLst>
          </p:cNvPr>
          <p:cNvSpPr txBox="1">
            <a:spLocks noChangeArrowheads="1"/>
          </p:cNvSpPr>
          <p:nvPr/>
        </p:nvSpPr>
        <p:spPr bwMode="auto">
          <a:xfrm>
            <a:off x="9654582" y="4936068"/>
            <a:ext cx="1840568" cy="461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2400" b="1">
                <a:latin typeface="Montserrat" panose="00000500000000000000" pitchFamily="2" charset="0"/>
              </a:rPr>
              <a:t>Release 19</a:t>
            </a:r>
            <a:endParaRPr lang="en-GB" altLang="en-US" sz="2133" b="1">
              <a:latin typeface="Montserrat" panose="00000500000000000000" pitchFamily="2" charset="0"/>
            </a:endParaRPr>
          </a:p>
        </p:txBody>
      </p:sp>
      <p:sp>
        <p:nvSpPr>
          <p:cNvPr id="9251" name="TextBox 112">
            <a:extLst>
              <a:ext uri="{FF2B5EF4-FFF2-40B4-BE49-F238E27FC236}">
                <a16:creationId xmlns:a16="http://schemas.microsoft.com/office/drawing/2014/main" id="{A8788988-60C5-D0D5-3510-57879C59DC38}"/>
              </a:ext>
            </a:extLst>
          </p:cNvPr>
          <p:cNvSpPr txBox="1">
            <a:spLocks noChangeArrowheads="1"/>
          </p:cNvSpPr>
          <p:nvPr/>
        </p:nvSpPr>
        <p:spPr bwMode="auto">
          <a:xfrm>
            <a:off x="9732067" y="2275418"/>
            <a:ext cx="1848583" cy="461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2400" b="1">
                <a:latin typeface="Montserrat" panose="00000500000000000000" pitchFamily="2" charset="0"/>
              </a:rPr>
              <a:t>Release 18</a:t>
            </a:r>
            <a:endParaRPr lang="en-GB" altLang="en-US" sz="2133" b="1">
              <a:latin typeface="Montserrat" panose="00000500000000000000" pitchFamily="2" charset="0"/>
            </a:endParaRPr>
          </a:p>
        </p:txBody>
      </p:sp>
      <p:sp>
        <p:nvSpPr>
          <p:cNvPr id="9256" name="TextBox 1">
            <a:extLst>
              <a:ext uri="{FF2B5EF4-FFF2-40B4-BE49-F238E27FC236}">
                <a16:creationId xmlns:a16="http://schemas.microsoft.com/office/drawing/2014/main" id="{D7A00B03-21AF-6C01-7ABD-D582E545D4C7}"/>
              </a:ext>
            </a:extLst>
          </p:cNvPr>
          <p:cNvSpPr txBox="1">
            <a:spLocks noChangeArrowheads="1"/>
          </p:cNvSpPr>
          <p:nvPr/>
        </p:nvSpPr>
        <p:spPr bwMode="auto">
          <a:xfrm>
            <a:off x="9298518" y="1676400"/>
            <a:ext cx="1755609" cy="194990"/>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667" b="1" dirty="0">
                <a:latin typeface="Montserrat" panose="00000500000000000000" pitchFamily="50" charset="0"/>
              </a:rPr>
              <a:t>Note</a:t>
            </a:r>
            <a:r>
              <a:rPr lang="en-GB" altLang="en-US" sz="667" dirty="0">
                <a:latin typeface="Montserrat" panose="00000500000000000000" pitchFamily="50" charset="0"/>
              </a:rPr>
              <a:t>: All starting dates are indicative</a:t>
            </a:r>
          </a:p>
        </p:txBody>
      </p:sp>
      <p:sp>
        <p:nvSpPr>
          <p:cNvPr id="9253" name="TextBox 86">
            <a:extLst>
              <a:ext uri="{FF2B5EF4-FFF2-40B4-BE49-F238E27FC236}">
                <a16:creationId xmlns:a16="http://schemas.microsoft.com/office/drawing/2014/main" id="{3465C78E-ADED-B530-A027-685500906709}"/>
              </a:ext>
            </a:extLst>
          </p:cNvPr>
          <p:cNvSpPr txBox="1">
            <a:spLocks noChangeArrowheads="1"/>
          </p:cNvSpPr>
          <p:nvPr/>
        </p:nvSpPr>
        <p:spPr bwMode="auto">
          <a:xfrm>
            <a:off x="3323754" y="1145117"/>
            <a:ext cx="44755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#98e</a:t>
            </a:r>
            <a:endParaRPr lang="en-GB" altLang="en-US" sz="400">
              <a:latin typeface="Montserrat" panose="00000500000000000000" pitchFamily="2" charset="0"/>
            </a:endParaRPr>
          </a:p>
        </p:txBody>
      </p:sp>
      <p:sp>
        <p:nvSpPr>
          <p:cNvPr id="9254" name="TextBox 86">
            <a:extLst>
              <a:ext uri="{FF2B5EF4-FFF2-40B4-BE49-F238E27FC236}">
                <a16:creationId xmlns:a16="http://schemas.microsoft.com/office/drawing/2014/main" id="{3812A9DA-87F9-905F-A772-F707D8AF7400}"/>
              </a:ext>
            </a:extLst>
          </p:cNvPr>
          <p:cNvSpPr txBox="1">
            <a:spLocks noChangeArrowheads="1"/>
          </p:cNvSpPr>
          <p:nvPr/>
        </p:nvSpPr>
        <p:spPr bwMode="auto">
          <a:xfrm>
            <a:off x="4301748" y="1145117"/>
            <a:ext cx="42832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#100</a:t>
            </a:r>
            <a:endParaRPr lang="en-GB" altLang="en-US" sz="400">
              <a:latin typeface="Montserrat" panose="00000500000000000000" pitchFamily="2" charset="0"/>
            </a:endParaRPr>
          </a:p>
        </p:txBody>
      </p:sp>
      <p:sp>
        <p:nvSpPr>
          <p:cNvPr id="9255" name="TextBox 86">
            <a:extLst>
              <a:ext uri="{FF2B5EF4-FFF2-40B4-BE49-F238E27FC236}">
                <a16:creationId xmlns:a16="http://schemas.microsoft.com/office/drawing/2014/main" id="{30F88BD3-C08F-BAB7-1F08-E8E9149203C3}"/>
              </a:ext>
            </a:extLst>
          </p:cNvPr>
          <p:cNvSpPr txBox="1">
            <a:spLocks noChangeArrowheads="1"/>
          </p:cNvSpPr>
          <p:nvPr/>
        </p:nvSpPr>
        <p:spPr bwMode="auto">
          <a:xfrm>
            <a:off x="5182857" y="1145117"/>
            <a:ext cx="41870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#102</a:t>
            </a:r>
            <a:endParaRPr lang="en-GB" altLang="en-US" sz="400">
              <a:latin typeface="Montserrat" panose="00000500000000000000" pitchFamily="2" charset="0"/>
            </a:endParaRPr>
          </a:p>
        </p:txBody>
      </p:sp>
      <p:sp>
        <p:nvSpPr>
          <p:cNvPr id="6" name="TextBox 86">
            <a:extLst>
              <a:ext uri="{FF2B5EF4-FFF2-40B4-BE49-F238E27FC236}">
                <a16:creationId xmlns:a16="http://schemas.microsoft.com/office/drawing/2014/main" id="{8CAE4681-7518-9B74-81E9-E817BC33D0D3}"/>
              </a:ext>
            </a:extLst>
          </p:cNvPr>
          <p:cNvSpPr txBox="1">
            <a:spLocks noChangeArrowheads="1"/>
          </p:cNvSpPr>
          <p:nvPr/>
        </p:nvSpPr>
        <p:spPr bwMode="auto">
          <a:xfrm>
            <a:off x="6123139" y="1145117"/>
            <a:ext cx="42832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#104</a:t>
            </a:r>
            <a:endParaRPr lang="en-GB" altLang="en-US" sz="400">
              <a:latin typeface="Montserrat" panose="00000500000000000000" pitchFamily="2" charset="0"/>
            </a:endParaRPr>
          </a:p>
        </p:txBody>
      </p:sp>
      <p:sp>
        <p:nvSpPr>
          <p:cNvPr id="9257" name="TextBox 86">
            <a:extLst>
              <a:ext uri="{FF2B5EF4-FFF2-40B4-BE49-F238E27FC236}">
                <a16:creationId xmlns:a16="http://schemas.microsoft.com/office/drawing/2014/main" id="{47A2938A-6E18-A0F5-0546-15988D566720}"/>
              </a:ext>
            </a:extLst>
          </p:cNvPr>
          <p:cNvSpPr txBox="1">
            <a:spLocks noChangeArrowheads="1"/>
          </p:cNvSpPr>
          <p:nvPr/>
        </p:nvSpPr>
        <p:spPr bwMode="auto">
          <a:xfrm>
            <a:off x="6980677" y="1145117"/>
            <a:ext cx="42351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#106</a:t>
            </a:r>
            <a:endParaRPr lang="en-GB" altLang="en-US" sz="400">
              <a:latin typeface="Montserrat" panose="00000500000000000000" pitchFamily="2" charset="0"/>
            </a:endParaRPr>
          </a:p>
        </p:txBody>
      </p:sp>
      <p:sp>
        <p:nvSpPr>
          <p:cNvPr id="9258" name="TextBox 86">
            <a:extLst>
              <a:ext uri="{FF2B5EF4-FFF2-40B4-BE49-F238E27FC236}">
                <a16:creationId xmlns:a16="http://schemas.microsoft.com/office/drawing/2014/main" id="{566C0FDB-28E3-9363-50B2-A1CD841F316B}"/>
              </a:ext>
            </a:extLst>
          </p:cNvPr>
          <p:cNvSpPr txBox="1">
            <a:spLocks noChangeArrowheads="1"/>
          </p:cNvSpPr>
          <p:nvPr/>
        </p:nvSpPr>
        <p:spPr bwMode="auto">
          <a:xfrm>
            <a:off x="7849024" y="1145117"/>
            <a:ext cx="42672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#108</a:t>
            </a:r>
            <a:endParaRPr lang="en-GB" altLang="en-US" sz="400">
              <a:latin typeface="Montserrat" panose="00000500000000000000" pitchFamily="2" charset="0"/>
            </a:endParaRPr>
          </a:p>
        </p:txBody>
      </p:sp>
      <p:sp>
        <p:nvSpPr>
          <p:cNvPr id="9259" name="TextBox 86">
            <a:extLst>
              <a:ext uri="{FF2B5EF4-FFF2-40B4-BE49-F238E27FC236}">
                <a16:creationId xmlns:a16="http://schemas.microsoft.com/office/drawing/2014/main" id="{21D46A4C-6D36-624A-9B02-625AE556C1E6}"/>
              </a:ext>
            </a:extLst>
          </p:cNvPr>
          <p:cNvSpPr txBox="1">
            <a:spLocks noChangeArrowheads="1"/>
          </p:cNvSpPr>
          <p:nvPr/>
        </p:nvSpPr>
        <p:spPr bwMode="auto">
          <a:xfrm>
            <a:off x="8801134" y="1145117"/>
            <a:ext cx="39786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#110</a:t>
            </a:r>
            <a:endParaRPr lang="en-GB" altLang="en-US" sz="400">
              <a:latin typeface="Montserrat" panose="00000500000000000000" pitchFamily="2" charset="0"/>
            </a:endParaRPr>
          </a:p>
        </p:txBody>
      </p:sp>
      <p:sp>
        <p:nvSpPr>
          <p:cNvPr id="9260" name="TextBox 86">
            <a:extLst>
              <a:ext uri="{FF2B5EF4-FFF2-40B4-BE49-F238E27FC236}">
                <a16:creationId xmlns:a16="http://schemas.microsoft.com/office/drawing/2014/main" id="{B9A88BE3-8507-8036-008F-130B58006314}"/>
              </a:ext>
            </a:extLst>
          </p:cNvPr>
          <p:cNvSpPr txBox="1">
            <a:spLocks noChangeArrowheads="1"/>
          </p:cNvSpPr>
          <p:nvPr/>
        </p:nvSpPr>
        <p:spPr bwMode="auto">
          <a:xfrm>
            <a:off x="9730927" y="1145117"/>
            <a:ext cx="38824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#112</a:t>
            </a:r>
            <a:endParaRPr lang="en-GB" altLang="en-US" sz="400">
              <a:latin typeface="Montserrat" panose="00000500000000000000" pitchFamily="2" charset="0"/>
            </a:endParaRPr>
          </a:p>
        </p:txBody>
      </p:sp>
      <p:sp>
        <p:nvSpPr>
          <p:cNvPr id="9261" name="TextBox 86">
            <a:extLst>
              <a:ext uri="{FF2B5EF4-FFF2-40B4-BE49-F238E27FC236}">
                <a16:creationId xmlns:a16="http://schemas.microsoft.com/office/drawing/2014/main" id="{6D213B16-0C28-8CE4-A14F-AF4870C0F23F}"/>
              </a:ext>
            </a:extLst>
          </p:cNvPr>
          <p:cNvSpPr txBox="1">
            <a:spLocks noChangeArrowheads="1"/>
          </p:cNvSpPr>
          <p:nvPr/>
        </p:nvSpPr>
        <p:spPr bwMode="auto">
          <a:xfrm>
            <a:off x="10615118" y="1145117"/>
            <a:ext cx="39786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#114</a:t>
            </a:r>
            <a:endParaRPr lang="en-GB" altLang="en-US" sz="400">
              <a:latin typeface="Montserrat" panose="00000500000000000000" pitchFamily="2" charset="0"/>
            </a:endParaRPr>
          </a:p>
        </p:txBody>
      </p:sp>
      <p:sp>
        <p:nvSpPr>
          <p:cNvPr id="2" name="TextBox 1">
            <a:extLst>
              <a:ext uri="{FF2B5EF4-FFF2-40B4-BE49-F238E27FC236}">
                <a16:creationId xmlns:a16="http://schemas.microsoft.com/office/drawing/2014/main" id="{0D627D1B-C3B8-1E30-E8C3-B519FF6478C4}"/>
              </a:ext>
            </a:extLst>
          </p:cNvPr>
          <p:cNvSpPr txBox="1"/>
          <p:nvPr/>
        </p:nvSpPr>
        <p:spPr>
          <a:xfrm>
            <a:off x="2336801" y="757767"/>
            <a:ext cx="731290"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2022</a:t>
            </a:r>
          </a:p>
        </p:txBody>
      </p:sp>
      <p:sp>
        <p:nvSpPr>
          <p:cNvPr id="58" name="TextBox 57">
            <a:extLst>
              <a:ext uri="{FF2B5EF4-FFF2-40B4-BE49-F238E27FC236}">
                <a16:creationId xmlns:a16="http://schemas.microsoft.com/office/drawing/2014/main" id="{15AE7F1D-8B00-7867-1676-914CC3AD24A6}"/>
              </a:ext>
            </a:extLst>
          </p:cNvPr>
          <p:cNvSpPr txBox="1"/>
          <p:nvPr/>
        </p:nvSpPr>
        <p:spPr>
          <a:xfrm>
            <a:off x="4163485" y="749301"/>
            <a:ext cx="729687"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92" name="TextBox 91">
            <a:extLst>
              <a:ext uri="{FF2B5EF4-FFF2-40B4-BE49-F238E27FC236}">
                <a16:creationId xmlns:a16="http://schemas.microsoft.com/office/drawing/2014/main" id="{9DDBF5FE-7C57-2CDB-BE0A-572F6BAEF563}"/>
              </a:ext>
            </a:extLst>
          </p:cNvPr>
          <p:cNvSpPr txBox="1"/>
          <p:nvPr/>
        </p:nvSpPr>
        <p:spPr>
          <a:xfrm>
            <a:off x="7859185" y="751417"/>
            <a:ext cx="731290"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pic>
        <p:nvPicPr>
          <p:cNvPr id="27" name="Picture 9222" descr="A picture containing text, clipart&#10;&#10;Description automatically generated">
            <a:extLst>
              <a:ext uri="{FF2B5EF4-FFF2-40B4-BE49-F238E27FC236}">
                <a16:creationId xmlns:a16="http://schemas.microsoft.com/office/drawing/2014/main" id="{F0C88500-5C84-8007-FCED-ACBB1E486B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67534" y="220134"/>
            <a:ext cx="687917" cy="402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
            <a:extLst>
              <a:ext uri="{FF2B5EF4-FFF2-40B4-BE49-F238E27FC236}">
                <a16:creationId xmlns:a16="http://schemas.microsoft.com/office/drawing/2014/main" id="{F9DAF4FE-8129-CC8C-8055-EBD23E98DDE8}"/>
              </a:ext>
            </a:extLst>
          </p:cNvPr>
          <p:cNvSpPr txBox="1">
            <a:spLocks noChangeArrowheads="1"/>
          </p:cNvSpPr>
          <p:nvPr/>
        </p:nvSpPr>
        <p:spPr bwMode="auto">
          <a:xfrm>
            <a:off x="9298518" y="3543301"/>
            <a:ext cx="1816100" cy="523028"/>
          </a:xfrm>
          <a:prstGeom prst="rect">
            <a:avLst/>
          </a:prstGeom>
          <a:ln w="3175"/>
        </p:spPr>
        <p:style>
          <a:lnRef idx="2">
            <a:schemeClr val="accent6"/>
          </a:lnRef>
          <a:fillRef idx="1">
            <a:schemeClr val="lt1"/>
          </a:fillRef>
          <a:effectRef idx="0">
            <a:schemeClr val="accent6"/>
          </a:effectRef>
          <a:fontRef idx="minor">
            <a:schemeClr val="dk1"/>
          </a:fontRef>
        </p:style>
        <p:txBody>
          <a:bodyPr>
            <a:spAutoFit/>
          </a:bodyPr>
          <a:lstStyle/>
          <a:p>
            <a:pPr>
              <a:defRPr/>
            </a:pPr>
            <a:r>
              <a:rPr lang="en-GB" altLang="en-US" sz="933" b="1" dirty="0">
                <a:latin typeface="Montserrat" panose="00000500000000000000" pitchFamily="50" charset="0"/>
              </a:rPr>
              <a:t>*</a:t>
            </a:r>
            <a:r>
              <a:rPr lang="en-GB" altLang="en-US" sz="933" dirty="0">
                <a:latin typeface="Montserrat" panose="00000500000000000000" pitchFamily="50" charset="0"/>
              </a:rPr>
              <a:t>: +3 months for RAN4</a:t>
            </a:r>
          </a:p>
          <a:p>
            <a:pPr>
              <a:defRPr/>
            </a:pPr>
            <a:r>
              <a:rPr lang="en-GB" altLang="en-US" sz="933" dirty="0">
                <a:latin typeface="Montserrat" panose="00000500000000000000" pitchFamily="50" charset="0"/>
              </a:rPr>
              <a:t>**: - 3 months for RAN1 &amp;</a:t>
            </a:r>
            <a:br>
              <a:rPr lang="en-GB" altLang="en-US" sz="933" dirty="0">
                <a:latin typeface="Montserrat" panose="00000500000000000000" pitchFamily="50" charset="0"/>
              </a:rPr>
            </a:br>
            <a:r>
              <a:rPr lang="en-GB" altLang="en-US" sz="933" dirty="0">
                <a:latin typeface="Montserrat" panose="00000500000000000000" pitchFamily="50" charset="0"/>
              </a:rPr>
              <a:t>+ 3 months for RAN4 perf</a:t>
            </a:r>
          </a:p>
        </p:txBody>
      </p:sp>
      <p:sp>
        <p:nvSpPr>
          <p:cNvPr id="14" name="Chevron 60">
            <a:extLst>
              <a:ext uri="{FF2B5EF4-FFF2-40B4-BE49-F238E27FC236}">
                <a16:creationId xmlns:a16="http://schemas.microsoft.com/office/drawing/2014/main" id="{F26407C7-474D-9343-D041-037F85B50EAF}"/>
              </a:ext>
            </a:extLst>
          </p:cNvPr>
          <p:cNvSpPr/>
          <p:nvPr/>
        </p:nvSpPr>
        <p:spPr bwMode="auto">
          <a:xfrm>
            <a:off x="162984" y="1610784"/>
            <a:ext cx="1786467"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SA1 Stage 1  </a:t>
            </a:r>
          </a:p>
        </p:txBody>
      </p:sp>
      <p:sp>
        <p:nvSpPr>
          <p:cNvPr id="16" name="Chevron 58">
            <a:extLst>
              <a:ext uri="{FF2B5EF4-FFF2-40B4-BE49-F238E27FC236}">
                <a16:creationId xmlns:a16="http://schemas.microsoft.com/office/drawing/2014/main" id="{BA7EB6B7-043C-80A7-0462-9EB29B5FAF93}"/>
              </a:ext>
            </a:extLst>
          </p:cNvPr>
          <p:cNvSpPr/>
          <p:nvPr/>
        </p:nvSpPr>
        <p:spPr bwMode="auto">
          <a:xfrm>
            <a:off x="2438400" y="3098801"/>
            <a:ext cx="3479800" cy="30056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067" dirty="0">
                <a:latin typeface="Montserrat" panose="00000500000000000000" pitchFamily="50" charset="0"/>
                <a:ea typeface="ＭＳ Ｐゴシック" charset="-128"/>
                <a:cs typeface="Arial" pitchFamily="34" charset="0"/>
              </a:rPr>
              <a:t>Stage 3 (CT &amp; SA) </a:t>
            </a:r>
          </a:p>
        </p:txBody>
      </p:sp>
      <p:sp>
        <p:nvSpPr>
          <p:cNvPr id="18" name="Chevron 60">
            <a:extLst>
              <a:ext uri="{FF2B5EF4-FFF2-40B4-BE49-F238E27FC236}">
                <a16:creationId xmlns:a16="http://schemas.microsoft.com/office/drawing/2014/main" id="{76F22AF5-E1CE-4D4D-AEE7-A287E6340E03}"/>
              </a:ext>
            </a:extLst>
          </p:cNvPr>
          <p:cNvSpPr/>
          <p:nvPr/>
        </p:nvSpPr>
        <p:spPr bwMode="auto">
          <a:xfrm>
            <a:off x="1905000" y="2269067"/>
            <a:ext cx="2565400"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Stage 2 Normative</a:t>
            </a:r>
          </a:p>
        </p:txBody>
      </p:sp>
      <p:sp>
        <p:nvSpPr>
          <p:cNvPr id="21" name="Chevron 60">
            <a:extLst>
              <a:ext uri="{FF2B5EF4-FFF2-40B4-BE49-F238E27FC236}">
                <a16:creationId xmlns:a16="http://schemas.microsoft.com/office/drawing/2014/main" id="{9E68EE60-4F0D-2756-0485-3404F382E695}"/>
              </a:ext>
            </a:extLst>
          </p:cNvPr>
          <p:cNvSpPr>
            <a:spLocks noChangeArrowheads="1"/>
          </p:cNvSpPr>
          <p:nvPr/>
        </p:nvSpPr>
        <p:spPr bwMode="auto">
          <a:xfrm>
            <a:off x="173567" y="1945218"/>
            <a:ext cx="1786467" cy="321733"/>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1200" dirty="0">
                <a:latin typeface="Montserrat" panose="00000500000000000000" pitchFamily="50" charset="0"/>
                <a:cs typeface="Arial" panose="020B0604020202020204" pitchFamily="34" charset="0"/>
              </a:rPr>
              <a:t>RAN Content def.*</a:t>
            </a:r>
          </a:p>
        </p:txBody>
      </p:sp>
      <p:sp>
        <p:nvSpPr>
          <p:cNvPr id="22" name="Chevron 60">
            <a:extLst>
              <a:ext uri="{FF2B5EF4-FFF2-40B4-BE49-F238E27FC236}">
                <a16:creationId xmlns:a16="http://schemas.microsoft.com/office/drawing/2014/main" id="{70529AA5-0C81-6E54-2A18-5E3B1C1565C1}"/>
              </a:ext>
            </a:extLst>
          </p:cNvPr>
          <p:cNvSpPr/>
          <p:nvPr/>
        </p:nvSpPr>
        <p:spPr bwMode="auto">
          <a:xfrm>
            <a:off x="1881718" y="2700867"/>
            <a:ext cx="3486149" cy="275167"/>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 </a:t>
            </a:r>
            <a:r>
              <a:rPr lang="fr-FR" sz="1200" dirty="0" err="1">
                <a:latin typeface="Montserrat" panose="00000500000000000000" pitchFamily="50" charset="0"/>
                <a:ea typeface="ＭＳ Ｐゴシック" charset="-128"/>
                <a:cs typeface="Arial" pitchFamily="34" charset="0"/>
              </a:rPr>
              <a:t>Completion</a:t>
            </a:r>
            <a:r>
              <a:rPr lang="fr-FR" sz="1200" dirty="0">
                <a:latin typeface="Montserrat" panose="00000500000000000000" pitchFamily="50" charset="0"/>
                <a:ea typeface="ＭＳ Ｐゴシック" charset="-128"/>
                <a:cs typeface="Arial" pitchFamily="34" charset="0"/>
              </a:rPr>
              <a:t>**</a:t>
            </a:r>
          </a:p>
        </p:txBody>
      </p:sp>
      <p:sp>
        <p:nvSpPr>
          <p:cNvPr id="24" name="Chevron 60">
            <a:extLst>
              <a:ext uri="{FF2B5EF4-FFF2-40B4-BE49-F238E27FC236}">
                <a16:creationId xmlns:a16="http://schemas.microsoft.com/office/drawing/2014/main" id="{5448631F-1B3C-E109-3C02-2D3CBC73AFD6}"/>
              </a:ext>
            </a:extLst>
          </p:cNvPr>
          <p:cNvSpPr/>
          <p:nvPr/>
        </p:nvSpPr>
        <p:spPr bwMode="auto">
          <a:xfrm>
            <a:off x="5126567" y="2696634"/>
            <a:ext cx="787400" cy="277284"/>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067" dirty="0">
                <a:latin typeface="Montserrat" panose="00000500000000000000" pitchFamily="50" charset="0"/>
                <a:ea typeface="ＭＳ Ｐゴシック" charset="-128"/>
                <a:cs typeface="Arial" pitchFamily="34" charset="0"/>
              </a:rPr>
              <a:t>Maint.*</a:t>
            </a:r>
            <a:endParaRPr lang="fr-FR" sz="1200" dirty="0">
              <a:latin typeface="Montserrat" panose="00000500000000000000" pitchFamily="50" charset="0"/>
              <a:ea typeface="ＭＳ Ｐゴシック" charset="-128"/>
              <a:cs typeface="Arial" pitchFamily="34" charset="0"/>
            </a:endParaRPr>
          </a:p>
        </p:txBody>
      </p:sp>
      <p:sp>
        <p:nvSpPr>
          <p:cNvPr id="25" name="Chevron 58">
            <a:extLst>
              <a:ext uri="{FF2B5EF4-FFF2-40B4-BE49-F238E27FC236}">
                <a16:creationId xmlns:a16="http://schemas.microsoft.com/office/drawing/2014/main" id="{569F3F6F-3881-E939-F787-48D3F1681647}"/>
              </a:ext>
            </a:extLst>
          </p:cNvPr>
          <p:cNvSpPr/>
          <p:nvPr/>
        </p:nvSpPr>
        <p:spPr bwMode="auto">
          <a:xfrm>
            <a:off x="3200401" y="3511551"/>
            <a:ext cx="3181351" cy="31961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067" dirty="0">
                <a:latin typeface="Montserrat" panose="00000500000000000000" pitchFamily="50" charset="0"/>
                <a:ea typeface="ＭＳ Ｐゴシック" charset="-128"/>
                <a:cs typeface="Arial" pitchFamily="34" charset="0"/>
              </a:rPr>
              <a:t>ASN.1 &amp; Open APIs </a:t>
            </a:r>
          </a:p>
        </p:txBody>
      </p:sp>
      <p:grpSp>
        <p:nvGrpSpPr>
          <p:cNvPr id="9274" name="Group 17">
            <a:extLst>
              <a:ext uri="{FF2B5EF4-FFF2-40B4-BE49-F238E27FC236}">
                <a16:creationId xmlns:a16="http://schemas.microsoft.com/office/drawing/2014/main" id="{02937BA1-68C3-C633-71F5-E746C52453EC}"/>
              </a:ext>
            </a:extLst>
          </p:cNvPr>
          <p:cNvGrpSpPr>
            <a:grpSpLocks/>
          </p:cNvGrpSpPr>
          <p:nvPr/>
        </p:nvGrpSpPr>
        <p:grpSpPr bwMode="auto">
          <a:xfrm>
            <a:off x="5259918" y="3545417"/>
            <a:ext cx="1263649" cy="643467"/>
            <a:chOff x="7942433" y="3354946"/>
            <a:chExt cx="948590" cy="482958"/>
          </a:xfrm>
        </p:grpSpPr>
        <p:sp>
          <p:nvSpPr>
            <p:cNvPr id="9332" name="Diamond 16">
              <a:extLst>
                <a:ext uri="{FF2B5EF4-FFF2-40B4-BE49-F238E27FC236}">
                  <a16:creationId xmlns:a16="http://schemas.microsoft.com/office/drawing/2014/main" id="{E8741A13-B349-036F-A528-D65442E19314}"/>
                </a:ext>
              </a:extLst>
            </p:cNvPr>
            <p:cNvSpPr>
              <a:spLocks noChangeArrowheads="1"/>
            </p:cNvSpPr>
            <p:nvPr/>
          </p:nvSpPr>
          <p:spPr bwMode="auto">
            <a:xfrm>
              <a:off x="8143861" y="3354946"/>
              <a:ext cx="573110" cy="482958"/>
            </a:xfrm>
            <a:prstGeom prst="diamond">
              <a:avLst/>
            </a:prstGeom>
            <a:solidFill>
              <a:srgbClr val="31859C"/>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ltLang="en-US"/>
            </a:p>
          </p:txBody>
        </p:sp>
        <p:sp>
          <p:nvSpPr>
            <p:cNvPr id="9333" name="Chevron 58">
              <a:extLst>
                <a:ext uri="{FF2B5EF4-FFF2-40B4-BE49-F238E27FC236}">
                  <a16:creationId xmlns:a16="http://schemas.microsoft.com/office/drawing/2014/main" id="{11967760-5AB9-B1AA-44E1-5451907A6BA2}"/>
                </a:ext>
              </a:extLst>
            </p:cNvPr>
            <p:cNvSpPr>
              <a:spLocks noChangeArrowheads="1"/>
            </p:cNvSpPr>
            <p:nvPr/>
          </p:nvSpPr>
          <p:spPr bwMode="auto">
            <a:xfrm>
              <a:off x="7942433" y="3439885"/>
              <a:ext cx="948590" cy="375481"/>
            </a:xfrm>
            <a:prstGeom prst="chevron">
              <a:avLst>
                <a:gd name="adj" fmla="val 500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800">
                  <a:solidFill>
                    <a:schemeClr val="bg1"/>
                  </a:solidFill>
                  <a:latin typeface="Montserrat" panose="00000500000000000000" pitchFamily="2" charset="0"/>
                  <a:cs typeface="Arial" panose="020B0604020202020204" pitchFamily="34" charset="0"/>
                </a:rPr>
                <a:t>ASN.1</a:t>
              </a:r>
            </a:p>
            <a:p>
              <a:pPr algn="ctr"/>
              <a:r>
                <a:rPr lang="fr-FR" altLang="en-US" sz="800">
                  <a:solidFill>
                    <a:schemeClr val="bg1"/>
                  </a:solidFill>
                  <a:latin typeface="Montserrat" panose="00000500000000000000" pitchFamily="2" charset="0"/>
                  <a:cs typeface="Arial" panose="020B0604020202020204" pitchFamily="34" charset="0"/>
                </a:rPr>
                <a:t>1st review</a:t>
              </a:r>
            </a:p>
          </p:txBody>
        </p:sp>
      </p:grpSp>
      <p:sp>
        <p:nvSpPr>
          <p:cNvPr id="3" name="Chevron 60">
            <a:extLst>
              <a:ext uri="{FF2B5EF4-FFF2-40B4-BE49-F238E27FC236}">
                <a16:creationId xmlns:a16="http://schemas.microsoft.com/office/drawing/2014/main" id="{88739906-9E22-D33E-99D1-BA47F55E7AF9}"/>
              </a:ext>
            </a:extLst>
          </p:cNvPr>
          <p:cNvSpPr>
            <a:spLocks noChangeArrowheads="1"/>
          </p:cNvSpPr>
          <p:nvPr/>
        </p:nvSpPr>
        <p:spPr bwMode="auto">
          <a:xfrm>
            <a:off x="4286251" y="4881033"/>
            <a:ext cx="1113367" cy="374651"/>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a:defRPr/>
            </a:pPr>
            <a:r>
              <a:rPr lang="fr-FR" altLang="en-US" sz="1067" b="1" dirty="0">
                <a:latin typeface="Montserrat" panose="00000500000000000000" pitchFamily="50" charset="0"/>
                <a:cs typeface="Arial" panose="020B0604020202020204" pitchFamily="34" charset="0"/>
              </a:rPr>
              <a:t> </a:t>
            </a:r>
            <a:endParaRPr lang="fr-FR" altLang="en-US" sz="1067" dirty="0">
              <a:latin typeface="Montserrat" panose="00000500000000000000" pitchFamily="50" charset="0"/>
              <a:cs typeface="Arial" panose="020B0604020202020204" pitchFamily="34" charset="0"/>
            </a:endParaRPr>
          </a:p>
        </p:txBody>
      </p:sp>
      <p:sp>
        <p:nvSpPr>
          <p:cNvPr id="9276" name="TextBox 86">
            <a:extLst>
              <a:ext uri="{FF2B5EF4-FFF2-40B4-BE49-F238E27FC236}">
                <a16:creationId xmlns:a16="http://schemas.microsoft.com/office/drawing/2014/main" id="{8DF02D70-037A-AC3F-1DAC-3C3C8D10615D}"/>
              </a:ext>
            </a:extLst>
          </p:cNvPr>
          <p:cNvSpPr txBox="1">
            <a:spLocks noChangeArrowheads="1"/>
          </p:cNvSpPr>
          <p:nvPr/>
        </p:nvSpPr>
        <p:spPr bwMode="auto">
          <a:xfrm>
            <a:off x="3845567" y="1145117"/>
            <a:ext cx="38183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#99</a:t>
            </a:r>
            <a:endParaRPr lang="en-GB" altLang="en-US" sz="400">
              <a:latin typeface="Montserrat" panose="00000500000000000000" pitchFamily="2" charset="0"/>
            </a:endParaRPr>
          </a:p>
        </p:txBody>
      </p:sp>
      <p:sp>
        <p:nvSpPr>
          <p:cNvPr id="9277" name="TextBox 86">
            <a:extLst>
              <a:ext uri="{FF2B5EF4-FFF2-40B4-BE49-F238E27FC236}">
                <a16:creationId xmlns:a16="http://schemas.microsoft.com/office/drawing/2014/main" id="{B8D7F9CE-A852-98E2-BFA8-A35F942D475D}"/>
              </a:ext>
            </a:extLst>
          </p:cNvPr>
          <p:cNvSpPr txBox="1">
            <a:spLocks noChangeArrowheads="1"/>
          </p:cNvSpPr>
          <p:nvPr/>
        </p:nvSpPr>
        <p:spPr bwMode="auto">
          <a:xfrm>
            <a:off x="4696918" y="1145117"/>
            <a:ext cx="39786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#101</a:t>
            </a:r>
            <a:endParaRPr lang="en-GB" altLang="en-US" sz="400">
              <a:latin typeface="Montserrat" panose="00000500000000000000" pitchFamily="2" charset="0"/>
            </a:endParaRPr>
          </a:p>
        </p:txBody>
      </p:sp>
      <p:sp>
        <p:nvSpPr>
          <p:cNvPr id="9278" name="TextBox 86">
            <a:extLst>
              <a:ext uri="{FF2B5EF4-FFF2-40B4-BE49-F238E27FC236}">
                <a16:creationId xmlns:a16="http://schemas.microsoft.com/office/drawing/2014/main" id="{D148543F-F29B-3779-8278-5B2C99889B2E}"/>
              </a:ext>
            </a:extLst>
          </p:cNvPr>
          <p:cNvSpPr txBox="1">
            <a:spLocks noChangeArrowheads="1"/>
          </p:cNvSpPr>
          <p:nvPr/>
        </p:nvSpPr>
        <p:spPr bwMode="auto">
          <a:xfrm>
            <a:off x="5682390" y="1145117"/>
            <a:ext cx="41870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#103</a:t>
            </a:r>
            <a:endParaRPr lang="en-GB" altLang="en-US" sz="400">
              <a:latin typeface="Montserrat" panose="00000500000000000000" pitchFamily="2" charset="0"/>
            </a:endParaRPr>
          </a:p>
        </p:txBody>
      </p:sp>
      <p:sp>
        <p:nvSpPr>
          <p:cNvPr id="9279" name="TextBox 86">
            <a:extLst>
              <a:ext uri="{FF2B5EF4-FFF2-40B4-BE49-F238E27FC236}">
                <a16:creationId xmlns:a16="http://schemas.microsoft.com/office/drawing/2014/main" id="{45B603B9-8783-9D4D-64E0-F9248074F617}"/>
              </a:ext>
            </a:extLst>
          </p:cNvPr>
          <p:cNvSpPr txBox="1">
            <a:spLocks noChangeArrowheads="1"/>
          </p:cNvSpPr>
          <p:nvPr/>
        </p:nvSpPr>
        <p:spPr bwMode="auto">
          <a:xfrm>
            <a:off x="7391054" y="1145117"/>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#107</a:t>
            </a:r>
            <a:endParaRPr lang="en-GB" altLang="en-US" sz="400">
              <a:latin typeface="Montserrat" panose="00000500000000000000" pitchFamily="2" charset="0"/>
            </a:endParaRPr>
          </a:p>
        </p:txBody>
      </p:sp>
      <p:sp>
        <p:nvSpPr>
          <p:cNvPr id="9280" name="TextBox 86">
            <a:extLst>
              <a:ext uri="{FF2B5EF4-FFF2-40B4-BE49-F238E27FC236}">
                <a16:creationId xmlns:a16="http://schemas.microsoft.com/office/drawing/2014/main" id="{E8B185B9-5449-607B-3EF2-23157EF9A4E3}"/>
              </a:ext>
            </a:extLst>
          </p:cNvPr>
          <p:cNvSpPr txBox="1">
            <a:spLocks noChangeArrowheads="1"/>
          </p:cNvSpPr>
          <p:nvPr/>
        </p:nvSpPr>
        <p:spPr bwMode="auto">
          <a:xfrm>
            <a:off x="8298302" y="1145117"/>
            <a:ext cx="42351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#109</a:t>
            </a:r>
            <a:endParaRPr lang="en-GB" altLang="en-US" sz="400">
              <a:latin typeface="Montserrat" panose="00000500000000000000" pitchFamily="2" charset="0"/>
            </a:endParaRPr>
          </a:p>
        </p:txBody>
      </p:sp>
      <p:sp>
        <p:nvSpPr>
          <p:cNvPr id="30" name="TextBox 86">
            <a:extLst>
              <a:ext uri="{FF2B5EF4-FFF2-40B4-BE49-F238E27FC236}">
                <a16:creationId xmlns:a16="http://schemas.microsoft.com/office/drawing/2014/main" id="{A136D926-8D3C-F22F-B32F-3EA6ADE21C72}"/>
              </a:ext>
            </a:extLst>
          </p:cNvPr>
          <p:cNvSpPr txBox="1">
            <a:spLocks noChangeArrowheads="1"/>
          </p:cNvSpPr>
          <p:nvPr/>
        </p:nvSpPr>
        <p:spPr bwMode="auto">
          <a:xfrm>
            <a:off x="9262980" y="1145117"/>
            <a:ext cx="36740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#111</a:t>
            </a:r>
            <a:endParaRPr lang="en-GB" altLang="en-US" sz="400">
              <a:latin typeface="Montserrat" panose="00000500000000000000" pitchFamily="2" charset="0"/>
            </a:endParaRPr>
          </a:p>
        </p:txBody>
      </p:sp>
      <p:sp>
        <p:nvSpPr>
          <p:cNvPr id="9282" name="TextBox 86">
            <a:extLst>
              <a:ext uri="{FF2B5EF4-FFF2-40B4-BE49-F238E27FC236}">
                <a16:creationId xmlns:a16="http://schemas.microsoft.com/office/drawing/2014/main" id="{E6E6125D-A6B8-405D-CEFB-04102737707E}"/>
              </a:ext>
            </a:extLst>
          </p:cNvPr>
          <p:cNvSpPr txBox="1">
            <a:spLocks noChangeArrowheads="1"/>
          </p:cNvSpPr>
          <p:nvPr/>
        </p:nvSpPr>
        <p:spPr bwMode="auto">
          <a:xfrm>
            <a:off x="10170135" y="1145117"/>
            <a:ext cx="38824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#113</a:t>
            </a:r>
            <a:endParaRPr lang="en-GB" altLang="en-US" sz="400">
              <a:latin typeface="Montserrat" panose="00000500000000000000" pitchFamily="2" charset="0"/>
            </a:endParaRPr>
          </a:p>
        </p:txBody>
      </p:sp>
      <p:sp>
        <p:nvSpPr>
          <p:cNvPr id="70" name="TextBox 69">
            <a:extLst>
              <a:ext uri="{FF2B5EF4-FFF2-40B4-BE49-F238E27FC236}">
                <a16:creationId xmlns:a16="http://schemas.microsoft.com/office/drawing/2014/main" id="{AD738434-1C6D-4FB5-67AA-A919CD19069E}"/>
              </a:ext>
            </a:extLst>
          </p:cNvPr>
          <p:cNvSpPr txBox="1"/>
          <p:nvPr/>
        </p:nvSpPr>
        <p:spPr>
          <a:xfrm>
            <a:off x="6062134" y="745067"/>
            <a:ext cx="75212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71" name="TextBox 70">
            <a:extLst>
              <a:ext uri="{FF2B5EF4-FFF2-40B4-BE49-F238E27FC236}">
                <a16:creationId xmlns:a16="http://schemas.microsoft.com/office/drawing/2014/main" id="{ED532AC2-9A0E-A375-5FC9-6BC545AE1379}"/>
              </a:ext>
            </a:extLst>
          </p:cNvPr>
          <p:cNvSpPr txBox="1"/>
          <p:nvPr/>
        </p:nvSpPr>
        <p:spPr>
          <a:xfrm>
            <a:off x="9516534" y="745067"/>
            <a:ext cx="740908"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sp>
        <p:nvSpPr>
          <p:cNvPr id="72" name="Chevron 60">
            <a:extLst>
              <a:ext uri="{FF2B5EF4-FFF2-40B4-BE49-F238E27FC236}">
                <a16:creationId xmlns:a16="http://schemas.microsoft.com/office/drawing/2014/main" id="{C4DF2E5D-EE29-D2E1-330A-D16D01C2251B}"/>
              </a:ext>
            </a:extLst>
          </p:cNvPr>
          <p:cNvSpPr/>
          <p:nvPr/>
        </p:nvSpPr>
        <p:spPr bwMode="auto">
          <a:xfrm>
            <a:off x="3632200" y="4119034"/>
            <a:ext cx="1786467"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SA1 Stage 1  </a:t>
            </a:r>
          </a:p>
        </p:txBody>
      </p:sp>
      <p:sp>
        <p:nvSpPr>
          <p:cNvPr id="74" name="Chevron 60">
            <a:extLst>
              <a:ext uri="{FF2B5EF4-FFF2-40B4-BE49-F238E27FC236}">
                <a16:creationId xmlns:a16="http://schemas.microsoft.com/office/drawing/2014/main" id="{B289FD85-6D44-1005-E0CA-1F99D2C7F830}"/>
              </a:ext>
            </a:extLst>
          </p:cNvPr>
          <p:cNvSpPr>
            <a:spLocks noChangeArrowheads="1"/>
          </p:cNvSpPr>
          <p:nvPr/>
        </p:nvSpPr>
        <p:spPr bwMode="auto">
          <a:xfrm>
            <a:off x="4320118" y="4478867"/>
            <a:ext cx="1094316" cy="321733"/>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endParaRPr lang="fr-FR" altLang="en-US" sz="933" dirty="0">
              <a:latin typeface="Montserrat" panose="00000500000000000000" pitchFamily="50" charset="0"/>
              <a:cs typeface="Arial" panose="020B0604020202020204" pitchFamily="34" charset="0"/>
            </a:endParaRPr>
          </a:p>
        </p:txBody>
      </p:sp>
      <p:sp>
        <p:nvSpPr>
          <p:cNvPr id="4" name="Chevron 60">
            <a:extLst>
              <a:ext uri="{FF2B5EF4-FFF2-40B4-BE49-F238E27FC236}">
                <a16:creationId xmlns:a16="http://schemas.microsoft.com/office/drawing/2014/main" id="{0D1CAEDC-A4A0-8804-B0E4-709418E55DA2}"/>
              </a:ext>
            </a:extLst>
          </p:cNvPr>
          <p:cNvSpPr/>
          <p:nvPr/>
        </p:nvSpPr>
        <p:spPr bwMode="auto">
          <a:xfrm>
            <a:off x="5202767" y="5666317"/>
            <a:ext cx="3333751" cy="30268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 </a:t>
            </a:r>
            <a:r>
              <a:rPr lang="fr-FR" sz="1200" dirty="0" err="1">
                <a:latin typeface="Montserrat" panose="00000500000000000000" pitchFamily="50" charset="0"/>
                <a:ea typeface="ＭＳ Ｐゴシック" charset="-128"/>
                <a:cs typeface="Arial" pitchFamily="34" charset="0"/>
              </a:rPr>
              <a:t>Completion</a:t>
            </a:r>
            <a:r>
              <a:rPr lang="fr-FR" sz="1200" dirty="0">
                <a:latin typeface="Montserrat" panose="00000500000000000000" pitchFamily="50" charset="0"/>
                <a:ea typeface="ＭＳ Ｐゴシック" charset="-128"/>
                <a:cs typeface="Arial" pitchFamily="34" charset="0"/>
              </a:rPr>
              <a:t>**</a:t>
            </a:r>
          </a:p>
        </p:txBody>
      </p:sp>
      <p:sp>
        <p:nvSpPr>
          <p:cNvPr id="5" name="Chevron 58">
            <a:extLst>
              <a:ext uri="{FF2B5EF4-FFF2-40B4-BE49-F238E27FC236}">
                <a16:creationId xmlns:a16="http://schemas.microsoft.com/office/drawing/2014/main" id="{4A3406C9-0705-6A20-A7D8-5ADAA96C6515}"/>
              </a:ext>
            </a:extLst>
          </p:cNvPr>
          <p:cNvSpPr/>
          <p:nvPr/>
        </p:nvSpPr>
        <p:spPr bwMode="auto">
          <a:xfrm>
            <a:off x="6032501" y="6038851"/>
            <a:ext cx="2487084" cy="30056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067" dirty="0">
                <a:latin typeface="Montserrat" panose="00000500000000000000" pitchFamily="50" charset="0"/>
                <a:ea typeface="ＭＳ Ｐゴシック" charset="-128"/>
                <a:cs typeface="Arial" pitchFamily="34" charset="0"/>
              </a:rPr>
              <a:t>Stage 3 (CT &amp; SA) </a:t>
            </a:r>
          </a:p>
        </p:txBody>
      </p:sp>
      <p:sp>
        <p:nvSpPr>
          <p:cNvPr id="8" name="Chevron 58">
            <a:extLst>
              <a:ext uri="{FF2B5EF4-FFF2-40B4-BE49-F238E27FC236}">
                <a16:creationId xmlns:a16="http://schemas.microsoft.com/office/drawing/2014/main" id="{A7AE6323-B510-DB5D-FD67-26BF258AF660}"/>
              </a:ext>
            </a:extLst>
          </p:cNvPr>
          <p:cNvSpPr/>
          <p:nvPr/>
        </p:nvSpPr>
        <p:spPr bwMode="auto">
          <a:xfrm>
            <a:off x="6980767" y="6436784"/>
            <a:ext cx="2044700" cy="31961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067" dirty="0">
                <a:latin typeface="Montserrat" panose="00000500000000000000" pitchFamily="50" charset="0"/>
                <a:ea typeface="ＭＳ Ｐゴシック" charset="-128"/>
                <a:cs typeface="Arial" pitchFamily="34" charset="0"/>
              </a:rPr>
              <a:t>ASN.1 &amp; Open APIs </a:t>
            </a:r>
          </a:p>
        </p:txBody>
      </p:sp>
      <p:sp>
        <p:nvSpPr>
          <p:cNvPr id="12" name="Chevron 60">
            <a:extLst>
              <a:ext uri="{FF2B5EF4-FFF2-40B4-BE49-F238E27FC236}">
                <a16:creationId xmlns:a16="http://schemas.microsoft.com/office/drawing/2014/main" id="{63DE25FC-14F2-8AA8-BA0F-1885FA3D6D65}"/>
              </a:ext>
            </a:extLst>
          </p:cNvPr>
          <p:cNvSpPr/>
          <p:nvPr/>
        </p:nvSpPr>
        <p:spPr bwMode="auto">
          <a:xfrm>
            <a:off x="5084234" y="5321300"/>
            <a:ext cx="2123017"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Stage 2 Normative</a:t>
            </a:r>
          </a:p>
        </p:txBody>
      </p:sp>
      <p:sp>
        <p:nvSpPr>
          <p:cNvPr id="9291" name="TextBox 86">
            <a:extLst>
              <a:ext uri="{FF2B5EF4-FFF2-40B4-BE49-F238E27FC236}">
                <a16:creationId xmlns:a16="http://schemas.microsoft.com/office/drawing/2014/main" id="{C97E812A-0335-4F83-6F37-713E7417CAE2}"/>
              </a:ext>
            </a:extLst>
          </p:cNvPr>
          <p:cNvSpPr txBox="1">
            <a:spLocks noChangeArrowheads="1"/>
          </p:cNvSpPr>
          <p:nvPr/>
        </p:nvSpPr>
        <p:spPr bwMode="auto">
          <a:xfrm>
            <a:off x="6574565" y="1145117"/>
            <a:ext cx="41870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#105</a:t>
            </a:r>
            <a:endParaRPr lang="en-GB" altLang="en-US" sz="400">
              <a:latin typeface="Montserrat" panose="00000500000000000000" pitchFamily="2" charset="0"/>
            </a:endParaRPr>
          </a:p>
        </p:txBody>
      </p:sp>
      <p:sp>
        <p:nvSpPr>
          <p:cNvPr id="9292" name="TextBox 86">
            <a:extLst>
              <a:ext uri="{FF2B5EF4-FFF2-40B4-BE49-F238E27FC236}">
                <a16:creationId xmlns:a16="http://schemas.microsoft.com/office/drawing/2014/main" id="{DB4EE260-B3AA-5CDF-4AA2-84A0EA93926F}"/>
              </a:ext>
            </a:extLst>
          </p:cNvPr>
          <p:cNvSpPr txBox="1">
            <a:spLocks noChangeArrowheads="1"/>
          </p:cNvSpPr>
          <p:nvPr/>
        </p:nvSpPr>
        <p:spPr bwMode="auto">
          <a:xfrm>
            <a:off x="2926982" y="1145117"/>
            <a:ext cx="48122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#97-e</a:t>
            </a:r>
          </a:p>
        </p:txBody>
      </p:sp>
      <p:sp>
        <p:nvSpPr>
          <p:cNvPr id="23" name="TextBox 1">
            <a:extLst>
              <a:ext uri="{FF2B5EF4-FFF2-40B4-BE49-F238E27FC236}">
                <a16:creationId xmlns:a16="http://schemas.microsoft.com/office/drawing/2014/main" id="{00CE9559-92E7-3C56-83A2-01DD7554A027}"/>
              </a:ext>
            </a:extLst>
          </p:cNvPr>
          <p:cNvSpPr txBox="1">
            <a:spLocks noChangeArrowheads="1"/>
          </p:cNvSpPr>
          <p:nvPr/>
        </p:nvSpPr>
        <p:spPr bwMode="auto">
          <a:xfrm>
            <a:off x="4290485" y="4445000"/>
            <a:ext cx="1170516" cy="379463"/>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a:spAutoFit/>
          </a:bodyPr>
          <a:lstStyle/>
          <a:p>
            <a:pPr algn="ctr">
              <a:defRPr/>
            </a:pPr>
            <a:r>
              <a:rPr lang="en-GB" altLang="en-US" sz="933" dirty="0">
                <a:latin typeface="Montserrat" panose="00000500000000000000" pitchFamily="50" charset="0"/>
              </a:rPr>
              <a:t>RAN Content Def*</a:t>
            </a:r>
          </a:p>
        </p:txBody>
      </p:sp>
      <p:sp>
        <p:nvSpPr>
          <p:cNvPr id="26" name="TextBox 1">
            <a:extLst>
              <a:ext uri="{FF2B5EF4-FFF2-40B4-BE49-F238E27FC236}">
                <a16:creationId xmlns:a16="http://schemas.microsoft.com/office/drawing/2014/main" id="{25CA6AF2-9145-2BA5-F845-CFAE67ECA8FE}"/>
              </a:ext>
            </a:extLst>
          </p:cNvPr>
          <p:cNvSpPr txBox="1">
            <a:spLocks noChangeArrowheads="1"/>
          </p:cNvSpPr>
          <p:nvPr/>
        </p:nvSpPr>
        <p:spPr bwMode="auto">
          <a:xfrm>
            <a:off x="4309534" y="4857751"/>
            <a:ext cx="1096433" cy="379463"/>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a:spAutoFit/>
          </a:bodyPr>
          <a:lstStyle/>
          <a:p>
            <a:pPr algn="ctr">
              <a:defRPr/>
            </a:pPr>
            <a:r>
              <a:rPr lang="en-GB" altLang="en-US" sz="933" dirty="0">
                <a:latin typeface="Montserrat" panose="00000500000000000000" pitchFamily="50" charset="0"/>
              </a:rPr>
              <a:t>SA St.2 Content Def</a:t>
            </a:r>
          </a:p>
        </p:txBody>
      </p:sp>
      <p:sp>
        <p:nvSpPr>
          <p:cNvPr id="10334" name="TextBox 10333">
            <a:extLst>
              <a:ext uri="{FF2B5EF4-FFF2-40B4-BE49-F238E27FC236}">
                <a16:creationId xmlns:a16="http://schemas.microsoft.com/office/drawing/2014/main" id="{3534A917-8D67-9975-E83F-7553D256CB22}"/>
              </a:ext>
            </a:extLst>
          </p:cNvPr>
          <p:cNvSpPr txBox="1"/>
          <p:nvPr/>
        </p:nvSpPr>
        <p:spPr>
          <a:xfrm>
            <a:off x="643468" y="745067"/>
            <a:ext cx="683200"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2021</a:t>
            </a:r>
          </a:p>
        </p:txBody>
      </p:sp>
      <p:sp>
        <p:nvSpPr>
          <p:cNvPr id="9296" name="TextBox 86">
            <a:extLst>
              <a:ext uri="{FF2B5EF4-FFF2-40B4-BE49-F238E27FC236}">
                <a16:creationId xmlns:a16="http://schemas.microsoft.com/office/drawing/2014/main" id="{0DE0BAE6-F167-5B77-C18D-CA92CED96075}"/>
              </a:ext>
            </a:extLst>
          </p:cNvPr>
          <p:cNvSpPr txBox="1">
            <a:spLocks noChangeArrowheads="1"/>
          </p:cNvSpPr>
          <p:nvPr/>
        </p:nvSpPr>
        <p:spPr bwMode="auto">
          <a:xfrm>
            <a:off x="797102" y="1145117"/>
            <a:ext cx="47801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#92-e</a:t>
            </a:r>
          </a:p>
        </p:txBody>
      </p:sp>
      <p:sp>
        <p:nvSpPr>
          <p:cNvPr id="9297" name="TextBox 86">
            <a:extLst>
              <a:ext uri="{FF2B5EF4-FFF2-40B4-BE49-F238E27FC236}">
                <a16:creationId xmlns:a16="http://schemas.microsoft.com/office/drawing/2014/main" id="{7EF2B7B9-07AB-0AC2-EED1-067065723713}"/>
              </a:ext>
            </a:extLst>
          </p:cNvPr>
          <p:cNvSpPr txBox="1">
            <a:spLocks noChangeArrowheads="1"/>
          </p:cNvSpPr>
          <p:nvPr/>
        </p:nvSpPr>
        <p:spPr bwMode="auto">
          <a:xfrm>
            <a:off x="1729975" y="1145117"/>
            <a:ext cx="48763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#94-e</a:t>
            </a:r>
            <a:endParaRPr lang="en-GB" altLang="en-US" sz="400">
              <a:latin typeface="Montserrat" panose="00000500000000000000" pitchFamily="2" charset="0"/>
            </a:endParaRPr>
          </a:p>
        </p:txBody>
      </p:sp>
      <p:sp>
        <p:nvSpPr>
          <p:cNvPr id="10305" name="TextBox 86">
            <a:extLst>
              <a:ext uri="{FF2B5EF4-FFF2-40B4-BE49-F238E27FC236}">
                <a16:creationId xmlns:a16="http://schemas.microsoft.com/office/drawing/2014/main" id="{738FAE36-6FCC-3787-D17C-69BEE5D05C33}"/>
              </a:ext>
            </a:extLst>
          </p:cNvPr>
          <p:cNvSpPr txBox="1">
            <a:spLocks noChangeArrowheads="1"/>
          </p:cNvSpPr>
          <p:nvPr/>
        </p:nvSpPr>
        <p:spPr bwMode="auto">
          <a:xfrm>
            <a:off x="2125310" y="1145117"/>
            <a:ext cx="47801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#95-e</a:t>
            </a:r>
            <a:endParaRPr lang="en-GB" altLang="en-US" sz="400">
              <a:latin typeface="Montserrat" panose="00000500000000000000" pitchFamily="2" charset="0"/>
            </a:endParaRPr>
          </a:p>
        </p:txBody>
      </p:sp>
      <p:sp>
        <p:nvSpPr>
          <p:cNvPr id="9299" name="TextBox 86">
            <a:extLst>
              <a:ext uri="{FF2B5EF4-FFF2-40B4-BE49-F238E27FC236}">
                <a16:creationId xmlns:a16="http://schemas.microsoft.com/office/drawing/2014/main" id="{E049F891-C855-1A65-6280-2005282B1AE6}"/>
              </a:ext>
            </a:extLst>
          </p:cNvPr>
          <p:cNvSpPr txBox="1">
            <a:spLocks noChangeArrowheads="1"/>
          </p:cNvSpPr>
          <p:nvPr/>
        </p:nvSpPr>
        <p:spPr bwMode="auto">
          <a:xfrm>
            <a:off x="1268061" y="1145117"/>
            <a:ext cx="47801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#93-e</a:t>
            </a:r>
          </a:p>
        </p:txBody>
      </p:sp>
      <p:sp>
        <p:nvSpPr>
          <p:cNvPr id="9300" name="TextBox 86">
            <a:extLst>
              <a:ext uri="{FF2B5EF4-FFF2-40B4-BE49-F238E27FC236}">
                <a16:creationId xmlns:a16="http://schemas.microsoft.com/office/drawing/2014/main" id="{1F009C8B-8620-7A64-29E2-5687DDBAC104}"/>
              </a:ext>
            </a:extLst>
          </p:cNvPr>
          <p:cNvSpPr txBox="1">
            <a:spLocks noChangeArrowheads="1"/>
          </p:cNvSpPr>
          <p:nvPr/>
        </p:nvSpPr>
        <p:spPr bwMode="auto">
          <a:xfrm>
            <a:off x="361892"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9301" name="TextBox 86">
            <a:extLst>
              <a:ext uri="{FF2B5EF4-FFF2-40B4-BE49-F238E27FC236}">
                <a16:creationId xmlns:a16="http://schemas.microsoft.com/office/drawing/2014/main" id="{46F3644B-3097-7778-64E2-C5DE9FDC17E6}"/>
              </a:ext>
            </a:extLst>
          </p:cNvPr>
          <p:cNvSpPr txBox="1">
            <a:spLocks noChangeArrowheads="1"/>
          </p:cNvSpPr>
          <p:nvPr/>
        </p:nvSpPr>
        <p:spPr bwMode="auto">
          <a:xfrm>
            <a:off x="324921" y="1145117"/>
            <a:ext cx="45717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#91-e</a:t>
            </a:r>
          </a:p>
        </p:txBody>
      </p:sp>
      <p:sp>
        <p:nvSpPr>
          <p:cNvPr id="9302" name="TextBox 86">
            <a:extLst>
              <a:ext uri="{FF2B5EF4-FFF2-40B4-BE49-F238E27FC236}">
                <a16:creationId xmlns:a16="http://schemas.microsoft.com/office/drawing/2014/main" id="{D3255497-3A09-A75C-C222-18BEAFE027A8}"/>
              </a:ext>
            </a:extLst>
          </p:cNvPr>
          <p:cNvSpPr txBox="1">
            <a:spLocks noChangeArrowheads="1"/>
          </p:cNvSpPr>
          <p:nvPr/>
        </p:nvSpPr>
        <p:spPr bwMode="auto">
          <a:xfrm>
            <a:off x="-30042" y="1200151"/>
            <a:ext cx="43473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TSGs</a:t>
            </a:r>
          </a:p>
        </p:txBody>
      </p:sp>
      <p:sp>
        <p:nvSpPr>
          <p:cNvPr id="9303" name="TextBox 86">
            <a:extLst>
              <a:ext uri="{FF2B5EF4-FFF2-40B4-BE49-F238E27FC236}">
                <a16:creationId xmlns:a16="http://schemas.microsoft.com/office/drawing/2014/main" id="{F12A48D7-5549-7405-07EF-E919A4058E2D}"/>
              </a:ext>
            </a:extLst>
          </p:cNvPr>
          <p:cNvSpPr txBox="1">
            <a:spLocks noChangeArrowheads="1"/>
          </p:cNvSpPr>
          <p:nvPr/>
        </p:nvSpPr>
        <p:spPr bwMode="auto">
          <a:xfrm>
            <a:off x="2131425"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9304" name="TextBox 86">
            <a:extLst>
              <a:ext uri="{FF2B5EF4-FFF2-40B4-BE49-F238E27FC236}">
                <a16:creationId xmlns:a16="http://schemas.microsoft.com/office/drawing/2014/main" id="{0627CB54-2FC2-0B3E-44EE-45589CBC399C}"/>
              </a:ext>
            </a:extLst>
          </p:cNvPr>
          <p:cNvSpPr txBox="1">
            <a:spLocks noChangeArrowheads="1"/>
          </p:cNvSpPr>
          <p:nvPr/>
        </p:nvSpPr>
        <p:spPr bwMode="auto">
          <a:xfrm>
            <a:off x="3833225"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9305" name="TextBox 86">
            <a:extLst>
              <a:ext uri="{FF2B5EF4-FFF2-40B4-BE49-F238E27FC236}">
                <a16:creationId xmlns:a16="http://schemas.microsoft.com/office/drawing/2014/main" id="{AE316525-B964-400F-8CB6-1158DE93FE37}"/>
              </a:ext>
            </a:extLst>
          </p:cNvPr>
          <p:cNvSpPr txBox="1">
            <a:spLocks noChangeArrowheads="1"/>
          </p:cNvSpPr>
          <p:nvPr/>
        </p:nvSpPr>
        <p:spPr bwMode="auto">
          <a:xfrm>
            <a:off x="5702241"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9306" name="TextBox 86">
            <a:extLst>
              <a:ext uri="{FF2B5EF4-FFF2-40B4-BE49-F238E27FC236}">
                <a16:creationId xmlns:a16="http://schemas.microsoft.com/office/drawing/2014/main" id="{2B5ECC4E-CCE9-4766-08D7-03D432509BD5}"/>
              </a:ext>
            </a:extLst>
          </p:cNvPr>
          <p:cNvSpPr txBox="1">
            <a:spLocks noChangeArrowheads="1"/>
          </p:cNvSpPr>
          <p:nvPr/>
        </p:nvSpPr>
        <p:spPr bwMode="auto">
          <a:xfrm>
            <a:off x="7420974"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9307" name="TextBox 86">
            <a:extLst>
              <a:ext uri="{FF2B5EF4-FFF2-40B4-BE49-F238E27FC236}">
                <a16:creationId xmlns:a16="http://schemas.microsoft.com/office/drawing/2014/main" id="{F62E733A-7A2E-1A35-E09F-22883EC29A7B}"/>
              </a:ext>
            </a:extLst>
          </p:cNvPr>
          <p:cNvSpPr txBox="1">
            <a:spLocks noChangeArrowheads="1"/>
          </p:cNvSpPr>
          <p:nvPr/>
        </p:nvSpPr>
        <p:spPr bwMode="auto">
          <a:xfrm>
            <a:off x="9256125"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9308" name="TextBox 86">
            <a:extLst>
              <a:ext uri="{FF2B5EF4-FFF2-40B4-BE49-F238E27FC236}">
                <a16:creationId xmlns:a16="http://schemas.microsoft.com/office/drawing/2014/main" id="{17A314DB-FB29-1391-989A-45D9B94EC78F}"/>
              </a:ext>
            </a:extLst>
          </p:cNvPr>
          <p:cNvSpPr txBox="1">
            <a:spLocks noChangeArrowheads="1"/>
          </p:cNvSpPr>
          <p:nvPr/>
        </p:nvSpPr>
        <p:spPr bwMode="auto">
          <a:xfrm>
            <a:off x="869666"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09" name="TextBox 86">
            <a:extLst>
              <a:ext uri="{FF2B5EF4-FFF2-40B4-BE49-F238E27FC236}">
                <a16:creationId xmlns:a16="http://schemas.microsoft.com/office/drawing/2014/main" id="{DD92A151-CA14-F3E2-20B9-987C8031AAB3}"/>
              </a:ext>
            </a:extLst>
          </p:cNvPr>
          <p:cNvSpPr txBox="1">
            <a:spLocks noChangeArrowheads="1"/>
          </p:cNvSpPr>
          <p:nvPr/>
        </p:nvSpPr>
        <p:spPr bwMode="auto">
          <a:xfrm>
            <a:off x="2571466"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10" name="TextBox 86">
            <a:extLst>
              <a:ext uri="{FF2B5EF4-FFF2-40B4-BE49-F238E27FC236}">
                <a16:creationId xmlns:a16="http://schemas.microsoft.com/office/drawing/2014/main" id="{D80395B6-EFF7-16CD-CE93-78FA6B97BD0C}"/>
              </a:ext>
            </a:extLst>
          </p:cNvPr>
          <p:cNvSpPr txBox="1">
            <a:spLocks noChangeArrowheads="1"/>
          </p:cNvSpPr>
          <p:nvPr/>
        </p:nvSpPr>
        <p:spPr bwMode="auto">
          <a:xfrm>
            <a:off x="4300782"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11" name="TextBox 86">
            <a:extLst>
              <a:ext uri="{FF2B5EF4-FFF2-40B4-BE49-F238E27FC236}">
                <a16:creationId xmlns:a16="http://schemas.microsoft.com/office/drawing/2014/main" id="{6F7D45B0-2745-4629-7999-AE587C6BBF37}"/>
              </a:ext>
            </a:extLst>
          </p:cNvPr>
          <p:cNvSpPr txBox="1">
            <a:spLocks noChangeArrowheads="1"/>
          </p:cNvSpPr>
          <p:nvPr/>
        </p:nvSpPr>
        <p:spPr bwMode="auto">
          <a:xfrm>
            <a:off x="6169800"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12" name="TextBox 86">
            <a:extLst>
              <a:ext uri="{FF2B5EF4-FFF2-40B4-BE49-F238E27FC236}">
                <a16:creationId xmlns:a16="http://schemas.microsoft.com/office/drawing/2014/main" id="{C79036BF-AD30-325C-4BB6-895ACA928240}"/>
              </a:ext>
            </a:extLst>
          </p:cNvPr>
          <p:cNvSpPr txBox="1">
            <a:spLocks noChangeArrowheads="1"/>
          </p:cNvSpPr>
          <p:nvPr/>
        </p:nvSpPr>
        <p:spPr bwMode="auto">
          <a:xfrm>
            <a:off x="7886416"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13" name="TextBox 86">
            <a:extLst>
              <a:ext uri="{FF2B5EF4-FFF2-40B4-BE49-F238E27FC236}">
                <a16:creationId xmlns:a16="http://schemas.microsoft.com/office/drawing/2014/main" id="{0CF5D734-DD6C-AD2E-9440-6B33766FE402}"/>
              </a:ext>
            </a:extLst>
          </p:cNvPr>
          <p:cNvSpPr txBox="1">
            <a:spLocks noChangeArrowheads="1"/>
          </p:cNvSpPr>
          <p:nvPr/>
        </p:nvSpPr>
        <p:spPr bwMode="auto">
          <a:xfrm>
            <a:off x="9742733"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14" name="TextBox 86">
            <a:extLst>
              <a:ext uri="{FF2B5EF4-FFF2-40B4-BE49-F238E27FC236}">
                <a16:creationId xmlns:a16="http://schemas.microsoft.com/office/drawing/2014/main" id="{28D9AA08-8A8B-63A9-0898-84136AB1D279}"/>
              </a:ext>
            </a:extLst>
          </p:cNvPr>
          <p:cNvSpPr txBox="1">
            <a:spLocks noChangeArrowheads="1"/>
          </p:cNvSpPr>
          <p:nvPr/>
        </p:nvSpPr>
        <p:spPr bwMode="auto">
          <a:xfrm>
            <a:off x="1289279"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15" name="TextBox 86">
            <a:extLst>
              <a:ext uri="{FF2B5EF4-FFF2-40B4-BE49-F238E27FC236}">
                <a16:creationId xmlns:a16="http://schemas.microsoft.com/office/drawing/2014/main" id="{5DC8C23D-8C8A-6898-C86B-0ACF9865AB06}"/>
              </a:ext>
            </a:extLst>
          </p:cNvPr>
          <p:cNvSpPr txBox="1">
            <a:spLocks noChangeArrowheads="1"/>
          </p:cNvSpPr>
          <p:nvPr/>
        </p:nvSpPr>
        <p:spPr bwMode="auto">
          <a:xfrm>
            <a:off x="2998489"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16" name="TextBox 86">
            <a:extLst>
              <a:ext uri="{FF2B5EF4-FFF2-40B4-BE49-F238E27FC236}">
                <a16:creationId xmlns:a16="http://schemas.microsoft.com/office/drawing/2014/main" id="{BDA196AA-25DC-9772-D28B-D2B72AE94253}"/>
              </a:ext>
            </a:extLst>
          </p:cNvPr>
          <p:cNvSpPr txBox="1">
            <a:spLocks noChangeArrowheads="1"/>
          </p:cNvSpPr>
          <p:nvPr/>
        </p:nvSpPr>
        <p:spPr bwMode="auto">
          <a:xfrm>
            <a:off x="4720396"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17" name="TextBox 86">
            <a:extLst>
              <a:ext uri="{FF2B5EF4-FFF2-40B4-BE49-F238E27FC236}">
                <a16:creationId xmlns:a16="http://schemas.microsoft.com/office/drawing/2014/main" id="{184823E6-7E3C-F946-D1B2-66DD4423CD00}"/>
              </a:ext>
            </a:extLst>
          </p:cNvPr>
          <p:cNvSpPr txBox="1">
            <a:spLocks noChangeArrowheads="1"/>
          </p:cNvSpPr>
          <p:nvPr/>
        </p:nvSpPr>
        <p:spPr bwMode="auto">
          <a:xfrm>
            <a:off x="6635979"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18" name="TextBox 86">
            <a:extLst>
              <a:ext uri="{FF2B5EF4-FFF2-40B4-BE49-F238E27FC236}">
                <a16:creationId xmlns:a16="http://schemas.microsoft.com/office/drawing/2014/main" id="{2894C9DD-B6EC-EA67-D77D-978077AF552F}"/>
              </a:ext>
            </a:extLst>
          </p:cNvPr>
          <p:cNvSpPr txBox="1">
            <a:spLocks noChangeArrowheads="1"/>
          </p:cNvSpPr>
          <p:nvPr/>
        </p:nvSpPr>
        <p:spPr bwMode="auto">
          <a:xfrm>
            <a:off x="8333546"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19" name="TextBox 86">
            <a:extLst>
              <a:ext uri="{FF2B5EF4-FFF2-40B4-BE49-F238E27FC236}">
                <a16:creationId xmlns:a16="http://schemas.microsoft.com/office/drawing/2014/main" id="{954356E6-4333-06ED-1416-1F19213EAEC9}"/>
              </a:ext>
            </a:extLst>
          </p:cNvPr>
          <p:cNvSpPr txBox="1">
            <a:spLocks noChangeArrowheads="1"/>
          </p:cNvSpPr>
          <p:nvPr/>
        </p:nvSpPr>
        <p:spPr bwMode="auto">
          <a:xfrm>
            <a:off x="10183512"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20" name="TextBox 86">
            <a:extLst>
              <a:ext uri="{FF2B5EF4-FFF2-40B4-BE49-F238E27FC236}">
                <a16:creationId xmlns:a16="http://schemas.microsoft.com/office/drawing/2014/main" id="{65128A06-4803-E32F-6C6D-D3BB65A5C3F1}"/>
              </a:ext>
            </a:extLst>
          </p:cNvPr>
          <p:cNvSpPr txBox="1">
            <a:spLocks noChangeArrowheads="1"/>
          </p:cNvSpPr>
          <p:nvPr/>
        </p:nvSpPr>
        <p:spPr bwMode="auto">
          <a:xfrm>
            <a:off x="1746962"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sp>
        <p:nvSpPr>
          <p:cNvPr id="9321" name="TextBox 86">
            <a:extLst>
              <a:ext uri="{FF2B5EF4-FFF2-40B4-BE49-F238E27FC236}">
                <a16:creationId xmlns:a16="http://schemas.microsoft.com/office/drawing/2014/main" id="{BB26C952-E6A9-693D-98B4-78C7B90BF666}"/>
              </a:ext>
            </a:extLst>
          </p:cNvPr>
          <p:cNvSpPr txBox="1">
            <a:spLocks noChangeArrowheads="1"/>
          </p:cNvSpPr>
          <p:nvPr/>
        </p:nvSpPr>
        <p:spPr bwMode="auto">
          <a:xfrm>
            <a:off x="3355629"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sp>
        <p:nvSpPr>
          <p:cNvPr id="9322" name="TextBox 86">
            <a:extLst>
              <a:ext uri="{FF2B5EF4-FFF2-40B4-BE49-F238E27FC236}">
                <a16:creationId xmlns:a16="http://schemas.microsoft.com/office/drawing/2014/main" id="{0D6F4EF5-4AA8-842C-9D83-3C72692BD233}"/>
              </a:ext>
            </a:extLst>
          </p:cNvPr>
          <p:cNvSpPr txBox="1">
            <a:spLocks noChangeArrowheads="1"/>
          </p:cNvSpPr>
          <p:nvPr/>
        </p:nvSpPr>
        <p:spPr bwMode="auto">
          <a:xfrm>
            <a:off x="5198188"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sp>
        <p:nvSpPr>
          <p:cNvPr id="9323" name="TextBox 86">
            <a:extLst>
              <a:ext uri="{FF2B5EF4-FFF2-40B4-BE49-F238E27FC236}">
                <a16:creationId xmlns:a16="http://schemas.microsoft.com/office/drawing/2014/main" id="{EA8073C6-C988-E28B-5638-2BB77F88083B}"/>
              </a:ext>
            </a:extLst>
          </p:cNvPr>
          <p:cNvSpPr txBox="1">
            <a:spLocks noChangeArrowheads="1"/>
          </p:cNvSpPr>
          <p:nvPr/>
        </p:nvSpPr>
        <p:spPr bwMode="auto">
          <a:xfrm>
            <a:off x="7007938"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sp>
        <p:nvSpPr>
          <p:cNvPr id="9324" name="TextBox 86">
            <a:extLst>
              <a:ext uri="{FF2B5EF4-FFF2-40B4-BE49-F238E27FC236}">
                <a16:creationId xmlns:a16="http://schemas.microsoft.com/office/drawing/2014/main" id="{34B62DE1-4063-E33D-416A-E6ED2E5B3F38}"/>
              </a:ext>
            </a:extLst>
          </p:cNvPr>
          <p:cNvSpPr txBox="1">
            <a:spLocks noChangeArrowheads="1"/>
          </p:cNvSpPr>
          <p:nvPr/>
        </p:nvSpPr>
        <p:spPr bwMode="auto">
          <a:xfrm>
            <a:off x="8798638"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sp>
        <p:nvSpPr>
          <p:cNvPr id="9325" name="TextBox 86">
            <a:extLst>
              <a:ext uri="{FF2B5EF4-FFF2-40B4-BE49-F238E27FC236}">
                <a16:creationId xmlns:a16="http://schemas.microsoft.com/office/drawing/2014/main" id="{146197F9-B764-5CE3-B61A-D3F6C85D9311}"/>
              </a:ext>
            </a:extLst>
          </p:cNvPr>
          <p:cNvSpPr txBox="1">
            <a:spLocks noChangeArrowheads="1"/>
          </p:cNvSpPr>
          <p:nvPr/>
        </p:nvSpPr>
        <p:spPr bwMode="auto">
          <a:xfrm>
            <a:off x="10614738"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cxnSp>
        <p:nvCxnSpPr>
          <p:cNvPr id="19" name="Straight Connector 114">
            <a:extLst>
              <a:ext uri="{FF2B5EF4-FFF2-40B4-BE49-F238E27FC236}">
                <a16:creationId xmlns:a16="http://schemas.microsoft.com/office/drawing/2014/main" id="{3C2AA942-1C8F-3D6F-1F70-5C3FB4E1B17E}"/>
              </a:ext>
            </a:extLst>
          </p:cNvPr>
          <p:cNvCxnSpPr>
            <a:cxnSpLocks noChangeShapeType="1"/>
          </p:cNvCxnSpPr>
          <p:nvPr/>
        </p:nvCxnSpPr>
        <p:spPr bwMode="auto">
          <a:xfrm>
            <a:off x="5416552" y="1462618"/>
            <a:ext cx="4233" cy="5073649"/>
          </a:xfrm>
          <a:prstGeom prst="line">
            <a:avLst/>
          </a:prstGeom>
          <a:ln>
            <a:headEnd/>
            <a:tailEnd/>
          </a:ln>
        </p:spPr>
        <p:style>
          <a:lnRef idx="3">
            <a:schemeClr val="accent2"/>
          </a:lnRef>
          <a:fillRef idx="0">
            <a:schemeClr val="accent2"/>
          </a:fillRef>
          <a:effectRef idx="2">
            <a:schemeClr val="accent2"/>
          </a:effectRef>
          <a:fontRef idx="minor">
            <a:schemeClr val="tx1"/>
          </a:fontRef>
        </p:style>
      </p:cxnSp>
      <p:cxnSp>
        <p:nvCxnSpPr>
          <p:cNvPr id="10304" name="Straight Connector 114">
            <a:extLst>
              <a:ext uri="{FF2B5EF4-FFF2-40B4-BE49-F238E27FC236}">
                <a16:creationId xmlns:a16="http://schemas.microsoft.com/office/drawing/2014/main" id="{7FFACECD-A0AE-6740-39FB-ACFC2EC0A9B8}"/>
              </a:ext>
            </a:extLst>
          </p:cNvPr>
          <p:cNvCxnSpPr>
            <a:cxnSpLocks noChangeShapeType="1"/>
          </p:cNvCxnSpPr>
          <p:nvPr/>
        </p:nvCxnSpPr>
        <p:spPr bwMode="auto">
          <a:xfrm>
            <a:off x="4468284" y="1615018"/>
            <a:ext cx="0" cy="4965700"/>
          </a:xfrm>
          <a:prstGeom prst="line">
            <a:avLst/>
          </a:prstGeom>
          <a:noFill/>
          <a:ln w="9525" algn="ctr">
            <a:solidFill>
              <a:schemeClr val="accent4">
                <a:lumMod val="60000"/>
                <a:lumOff val="40000"/>
              </a:schemeClr>
            </a:solidFill>
            <a:prstDash val="dash"/>
            <a:round/>
            <a:headEnd/>
            <a:tailEnd/>
          </a:ln>
        </p:spPr>
      </p:cxnSp>
      <p:sp>
        <p:nvSpPr>
          <p:cNvPr id="9328" name="Rectangle 12">
            <a:extLst>
              <a:ext uri="{FF2B5EF4-FFF2-40B4-BE49-F238E27FC236}">
                <a16:creationId xmlns:a16="http://schemas.microsoft.com/office/drawing/2014/main" id="{1635EF4B-1875-778E-1777-97465BA37EA7}"/>
              </a:ext>
            </a:extLst>
          </p:cNvPr>
          <p:cNvSpPr>
            <a:spLocks noChangeArrowheads="1"/>
          </p:cNvSpPr>
          <p:nvPr/>
        </p:nvSpPr>
        <p:spPr bwMode="auto">
          <a:xfrm>
            <a:off x="4817534" y="6489700"/>
            <a:ext cx="11599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a:solidFill>
                  <a:srgbClr val="C00000"/>
                </a:solidFill>
                <a:latin typeface="Montserrat" panose="00000500000000000000" pitchFamily="2" charset="0"/>
              </a:rPr>
              <a:t>Now</a:t>
            </a:r>
          </a:p>
        </p:txBody>
      </p:sp>
      <p:sp>
        <p:nvSpPr>
          <p:cNvPr id="10306" name="Star: 5 Points 10305">
            <a:extLst>
              <a:ext uri="{FF2B5EF4-FFF2-40B4-BE49-F238E27FC236}">
                <a16:creationId xmlns:a16="http://schemas.microsoft.com/office/drawing/2014/main" id="{D7E239C8-431C-D5D0-6B0D-9E347A960B92}"/>
              </a:ext>
            </a:extLst>
          </p:cNvPr>
          <p:cNvSpPr/>
          <p:nvPr/>
        </p:nvSpPr>
        <p:spPr bwMode="auto">
          <a:xfrm>
            <a:off x="5092700" y="2216151"/>
            <a:ext cx="609600" cy="524933"/>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10307" name="Star: 5 Points 10306">
            <a:extLst>
              <a:ext uri="{FF2B5EF4-FFF2-40B4-BE49-F238E27FC236}">
                <a16:creationId xmlns:a16="http://schemas.microsoft.com/office/drawing/2014/main" id="{BFDAD22C-FD9C-3CB4-3706-6732877FDAFC}"/>
              </a:ext>
            </a:extLst>
          </p:cNvPr>
          <p:cNvSpPr/>
          <p:nvPr/>
        </p:nvSpPr>
        <p:spPr bwMode="auto">
          <a:xfrm>
            <a:off x="5092700" y="3926418"/>
            <a:ext cx="609600" cy="524933"/>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10308" name="Star: 5 Points 10307">
            <a:extLst>
              <a:ext uri="{FF2B5EF4-FFF2-40B4-BE49-F238E27FC236}">
                <a16:creationId xmlns:a16="http://schemas.microsoft.com/office/drawing/2014/main" id="{51F94463-0CC1-63FC-E902-05CF0783EBE0}"/>
              </a:ext>
            </a:extLst>
          </p:cNvPr>
          <p:cNvSpPr/>
          <p:nvPr/>
        </p:nvSpPr>
        <p:spPr bwMode="auto">
          <a:xfrm>
            <a:off x="5075767" y="4595284"/>
            <a:ext cx="609600" cy="524933"/>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28992F-C49F-EE61-F694-80B07DDE0885}"/>
            </a:ext>
          </a:extLst>
        </p:cNvPr>
        <p:cNvGrpSpPr/>
        <p:nvPr/>
      </p:nvGrpSpPr>
      <p:grpSpPr>
        <a:xfrm>
          <a:off x="0" y="0"/>
          <a:ext cx="0" cy="0"/>
          <a:chOff x="0" y="0"/>
          <a:chExt cx="0" cy="0"/>
        </a:xfrm>
      </p:grpSpPr>
      <p:cxnSp>
        <p:nvCxnSpPr>
          <p:cNvPr id="4" name="Straight Connector 114">
            <a:extLst>
              <a:ext uri="{FF2B5EF4-FFF2-40B4-BE49-F238E27FC236}">
                <a16:creationId xmlns:a16="http://schemas.microsoft.com/office/drawing/2014/main" id="{D777A93A-0494-CB81-BF07-6ED0D44FE2A4}"/>
              </a:ext>
            </a:extLst>
          </p:cNvPr>
          <p:cNvCxnSpPr>
            <a:cxnSpLocks noChangeShapeType="1"/>
          </p:cNvCxnSpPr>
          <p:nvPr/>
        </p:nvCxnSpPr>
        <p:spPr bwMode="auto">
          <a:xfrm>
            <a:off x="493885" y="1436095"/>
            <a:ext cx="0" cy="5197252"/>
          </a:xfrm>
          <a:prstGeom prst="line">
            <a:avLst/>
          </a:prstGeom>
          <a:noFill/>
          <a:ln w="28575" algn="ctr">
            <a:solidFill>
              <a:schemeClr val="accent4">
                <a:lumMod val="40000"/>
                <a:lumOff val="60000"/>
              </a:schemeClr>
            </a:solidFill>
            <a:round/>
            <a:headEnd/>
            <a:tailEnd/>
          </a:ln>
        </p:spPr>
      </p:cxnSp>
      <p:cxnSp>
        <p:nvCxnSpPr>
          <p:cNvPr id="8" name="Straight Connector 7">
            <a:extLst>
              <a:ext uri="{FF2B5EF4-FFF2-40B4-BE49-F238E27FC236}">
                <a16:creationId xmlns:a16="http://schemas.microsoft.com/office/drawing/2014/main" id="{074300E3-F476-EEBF-D35B-A1E8736C7C9D}"/>
              </a:ext>
            </a:extLst>
          </p:cNvPr>
          <p:cNvCxnSpPr>
            <a:cxnSpLocks/>
          </p:cNvCxnSpPr>
          <p:nvPr/>
        </p:nvCxnSpPr>
        <p:spPr bwMode="auto">
          <a:xfrm>
            <a:off x="581247" y="753271"/>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6" name="Straight Connector 114">
            <a:extLst>
              <a:ext uri="{FF2B5EF4-FFF2-40B4-BE49-F238E27FC236}">
                <a16:creationId xmlns:a16="http://schemas.microsoft.com/office/drawing/2014/main" id="{C33B306E-5E8B-AC76-C303-4AC9B7802E64}"/>
              </a:ext>
            </a:extLst>
          </p:cNvPr>
          <p:cNvCxnSpPr>
            <a:cxnSpLocks noChangeShapeType="1"/>
          </p:cNvCxnSpPr>
          <p:nvPr/>
        </p:nvCxnSpPr>
        <p:spPr bwMode="auto">
          <a:xfrm>
            <a:off x="1300865" y="1436096"/>
            <a:ext cx="0" cy="4989537"/>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9272" name="Straight Connector 114">
            <a:extLst>
              <a:ext uri="{FF2B5EF4-FFF2-40B4-BE49-F238E27FC236}">
                <a16:creationId xmlns:a16="http://schemas.microsoft.com/office/drawing/2014/main" id="{63507367-7C85-5DDA-8929-8D09E8B90A31}"/>
              </a:ext>
            </a:extLst>
          </p:cNvPr>
          <p:cNvCxnSpPr>
            <a:cxnSpLocks noChangeShapeType="1"/>
          </p:cNvCxnSpPr>
          <p:nvPr/>
        </p:nvCxnSpPr>
        <p:spPr bwMode="auto">
          <a:xfrm>
            <a:off x="2107845" y="1436095"/>
            <a:ext cx="0" cy="5242408"/>
          </a:xfrm>
          <a:prstGeom prst="line">
            <a:avLst/>
          </a:prstGeom>
          <a:noFill/>
          <a:ln w="9525" algn="ctr">
            <a:solidFill>
              <a:schemeClr val="accent4">
                <a:lumMod val="40000"/>
                <a:lumOff val="60000"/>
              </a:schemeClr>
            </a:solidFill>
            <a:prstDash val="dash"/>
            <a:round/>
            <a:headEnd/>
            <a:tailEnd/>
          </a:ln>
        </p:spPr>
      </p:cxnSp>
      <p:sp>
        <p:nvSpPr>
          <p:cNvPr id="2" name="TextBox 1">
            <a:extLst>
              <a:ext uri="{FF2B5EF4-FFF2-40B4-BE49-F238E27FC236}">
                <a16:creationId xmlns:a16="http://schemas.microsoft.com/office/drawing/2014/main" id="{3B9E7960-6113-C4D1-ECEF-73196F0C03E0}"/>
              </a:ext>
            </a:extLst>
          </p:cNvPr>
          <p:cNvSpPr txBox="1"/>
          <p:nvPr/>
        </p:nvSpPr>
        <p:spPr>
          <a:xfrm>
            <a:off x="1778010" y="590288"/>
            <a:ext cx="75212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grpSp>
        <p:nvGrpSpPr>
          <p:cNvPr id="13" name="Group 12">
            <a:extLst>
              <a:ext uri="{FF2B5EF4-FFF2-40B4-BE49-F238E27FC236}">
                <a16:creationId xmlns:a16="http://schemas.microsoft.com/office/drawing/2014/main" id="{BA5BB33D-59DC-8CD1-D095-4371152BEFFE}"/>
              </a:ext>
            </a:extLst>
          </p:cNvPr>
          <p:cNvGrpSpPr/>
          <p:nvPr/>
        </p:nvGrpSpPr>
        <p:grpSpPr>
          <a:xfrm>
            <a:off x="1063750" y="944053"/>
            <a:ext cx="458247" cy="441216"/>
            <a:chOff x="1018228" y="755453"/>
            <a:chExt cx="343685" cy="330912"/>
          </a:xfrm>
        </p:grpSpPr>
        <p:sp>
          <p:nvSpPr>
            <p:cNvPr id="17432" name="TextBox 86">
              <a:extLst>
                <a:ext uri="{FF2B5EF4-FFF2-40B4-BE49-F238E27FC236}">
                  <a16:creationId xmlns:a16="http://schemas.microsoft.com/office/drawing/2014/main" id="{988CC082-346E-34BD-676E-57B18118E760}"/>
                </a:ext>
              </a:extLst>
            </p:cNvPr>
            <p:cNvSpPr txBox="1">
              <a:spLocks noChangeArrowheads="1"/>
            </p:cNvSpPr>
            <p:nvPr/>
          </p:nvSpPr>
          <p:spPr bwMode="auto">
            <a:xfrm>
              <a:off x="1019031"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#103</a:t>
              </a:r>
              <a:endParaRPr lang="en-GB" altLang="en-US" sz="533">
                <a:latin typeface="Montserrat" panose="00000500000000000000" pitchFamily="2" charset="0"/>
              </a:endParaRPr>
            </a:p>
          </p:txBody>
        </p:sp>
        <p:sp>
          <p:nvSpPr>
            <p:cNvPr id="17448" name="TextBox 59">
              <a:extLst>
                <a:ext uri="{FF2B5EF4-FFF2-40B4-BE49-F238E27FC236}">
                  <a16:creationId xmlns:a16="http://schemas.microsoft.com/office/drawing/2014/main" id="{165C6395-ACED-7B3D-FC22-AC91FB3A142F}"/>
                </a:ext>
              </a:extLst>
            </p:cNvPr>
            <p:cNvSpPr txBox="1">
              <a:spLocks noChangeArrowheads="1"/>
            </p:cNvSpPr>
            <p:nvPr/>
          </p:nvSpPr>
          <p:spPr bwMode="auto">
            <a:xfrm>
              <a:off x="1018228" y="909441"/>
              <a:ext cx="33206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grpSp>
      <p:grpSp>
        <p:nvGrpSpPr>
          <p:cNvPr id="17489" name="Group 17488">
            <a:extLst>
              <a:ext uri="{FF2B5EF4-FFF2-40B4-BE49-F238E27FC236}">
                <a16:creationId xmlns:a16="http://schemas.microsoft.com/office/drawing/2014/main" id="{D08FB91D-770B-B580-B528-B623B4BC2A75}"/>
              </a:ext>
            </a:extLst>
          </p:cNvPr>
          <p:cNvGrpSpPr/>
          <p:nvPr/>
        </p:nvGrpSpPr>
        <p:grpSpPr>
          <a:xfrm>
            <a:off x="7536355" y="944053"/>
            <a:ext cx="446950" cy="441216"/>
            <a:chOff x="6342728" y="755453"/>
            <a:chExt cx="335213" cy="330912"/>
          </a:xfrm>
        </p:grpSpPr>
        <p:sp>
          <p:nvSpPr>
            <p:cNvPr id="17440" name="TextBox 86">
              <a:extLst>
                <a:ext uri="{FF2B5EF4-FFF2-40B4-BE49-F238E27FC236}">
                  <a16:creationId xmlns:a16="http://schemas.microsoft.com/office/drawing/2014/main" id="{6A931EFD-74D2-FC18-4BBF-502319A23C88}"/>
                </a:ext>
              </a:extLst>
            </p:cNvPr>
            <p:cNvSpPr txBox="1">
              <a:spLocks noChangeArrowheads="1"/>
            </p:cNvSpPr>
            <p:nvPr/>
          </p:nvSpPr>
          <p:spPr bwMode="auto">
            <a:xfrm>
              <a:off x="6342728" y="755453"/>
              <a:ext cx="298400"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#111</a:t>
              </a:r>
              <a:endParaRPr lang="en-GB" altLang="en-US" sz="533">
                <a:latin typeface="Montserrat" panose="00000500000000000000" pitchFamily="2" charset="0"/>
              </a:endParaRPr>
            </a:p>
          </p:txBody>
        </p:sp>
        <p:sp>
          <p:nvSpPr>
            <p:cNvPr id="17449" name="TextBox 60">
              <a:extLst>
                <a:ext uri="{FF2B5EF4-FFF2-40B4-BE49-F238E27FC236}">
                  <a16:creationId xmlns:a16="http://schemas.microsoft.com/office/drawing/2014/main" id="{11D523C6-2A70-26A7-1D99-1B54A6962C42}"/>
                </a:ext>
              </a:extLst>
            </p:cNvPr>
            <p:cNvSpPr txBox="1">
              <a:spLocks noChangeArrowheads="1"/>
            </p:cNvSpPr>
            <p:nvPr/>
          </p:nvSpPr>
          <p:spPr bwMode="auto">
            <a:xfrm>
              <a:off x="6345878" y="909441"/>
              <a:ext cx="33206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Mar.</a:t>
              </a:r>
            </a:p>
          </p:txBody>
        </p:sp>
      </p:grpSp>
      <p:grpSp>
        <p:nvGrpSpPr>
          <p:cNvPr id="23" name="Group 22">
            <a:extLst>
              <a:ext uri="{FF2B5EF4-FFF2-40B4-BE49-F238E27FC236}">
                <a16:creationId xmlns:a16="http://schemas.microsoft.com/office/drawing/2014/main" id="{043653F7-377D-9559-CA06-3E13217E3369}"/>
              </a:ext>
            </a:extLst>
          </p:cNvPr>
          <p:cNvGrpSpPr/>
          <p:nvPr/>
        </p:nvGrpSpPr>
        <p:grpSpPr>
          <a:xfrm>
            <a:off x="4261943" y="944053"/>
            <a:ext cx="484191" cy="441216"/>
            <a:chOff x="3683640" y="755453"/>
            <a:chExt cx="363143" cy="330912"/>
          </a:xfrm>
        </p:grpSpPr>
        <p:sp>
          <p:nvSpPr>
            <p:cNvPr id="17436" name="TextBox 86">
              <a:extLst>
                <a:ext uri="{FF2B5EF4-FFF2-40B4-BE49-F238E27FC236}">
                  <a16:creationId xmlns:a16="http://schemas.microsoft.com/office/drawing/2014/main" id="{58981BF9-119B-4A80-8B18-44F700DD4571}"/>
                </a:ext>
              </a:extLst>
            </p:cNvPr>
            <p:cNvSpPr txBox="1">
              <a:spLocks noChangeArrowheads="1"/>
            </p:cNvSpPr>
            <p:nvPr/>
          </p:nvSpPr>
          <p:spPr bwMode="auto">
            <a:xfrm>
              <a:off x="3701497" y="755453"/>
              <a:ext cx="34528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#107</a:t>
              </a:r>
              <a:endParaRPr lang="en-GB" altLang="en-US" sz="533">
                <a:latin typeface="Montserrat" panose="00000500000000000000" pitchFamily="2" charset="0"/>
              </a:endParaRPr>
            </a:p>
          </p:txBody>
        </p:sp>
        <p:sp>
          <p:nvSpPr>
            <p:cNvPr id="17450" name="TextBox 61">
              <a:extLst>
                <a:ext uri="{FF2B5EF4-FFF2-40B4-BE49-F238E27FC236}">
                  <a16:creationId xmlns:a16="http://schemas.microsoft.com/office/drawing/2014/main" id="{10B86475-D05A-F024-8D10-3834410937D0}"/>
                </a:ext>
              </a:extLst>
            </p:cNvPr>
            <p:cNvSpPr txBox="1">
              <a:spLocks noChangeArrowheads="1"/>
            </p:cNvSpPr>
            <p:nvPr/>
          </p:nvSpPr>
          <p:spPr bwMode="auto">
            <a:xfrm>
              <a:off x="3683640" y="909441"/>
              <a:ext cx="33206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grpSp>
      <p:grpSp>
        <p:nvGrpSpPr>
          <p:cNvPr id="16" name="Group 15">
            <a:extLst>
              <a:ext uri="{FF2B5EF4-FFF2-40B4-BE49-F238E27FC236}">
                <a16:creationId xmlns:a16="http://schemas.microsoft.com/office/drawing/2014/main" id="{CBEEB882-0873-17C9-668A-5BD3DDAC9943}"/>
              </a:ext>
            </a:extLst>
          </p:cNvPr>
          <p:cNvGrpSpPr/>
          <p:nvPr/>
        </p:nvGrpSpPr>
        <p:grpSpPr>
          <a:xfrm>
            <a:off x="1869119" y="944053"/>
            <a:ext cx="471268" cy="441216"/>
            <a:chOff x="1705615" y="755453"/>
            <a:chExt cx="353451" cy="330912"/>
          </a:xfrm>
        </p:grpSpPr>
        <p:sp>
          <p:nvSpPr>
            <p:cNvPr id="17433" name="TextBox 86">
              <a:extLst>
                <a:ext uri="{FF2B5EF4-FFF2-40B4-BE49-F238E27FC236}">
                  <a16:creationId xmlns:a16="http://schemas.microsoft.com/office/drawing/2014/main" id="{C103280A-1592-A747-3090-8C7DDE8D80FC}"/>
                </a:ext>
              </a:extLst>
            </p:cNvPr>
            <p:cNvSpPr txBox="1">
              <a:spLocks noChangeArrowheads="1"/>
            </p:cNvSpPr>
            <p:nvPr/>
          </p:nvSpPr>
          <p:spPr bwMode="auto">
            <a:xfrm>
              <a:off x="1707767" y="755453"/>
              <a:ext cx="35129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#104</a:t>
              </a:r>
              <a:endParaRPr lang="en-GB" altLang="en-US" sz="533">
                <a:latin typeface="Montserrat" panose="00000500000000000000" pitchFamily="2" charset="0"/>
              </a:endParaRPr>
            </a:p>
          </p:txBody>
        </p:sp>
        <p:sp>
          <p:nvSpPr>
            <p:cNvPr id="17451" name="TextBox 62">
              <a:extLst>
                <a:ext uri="{FF2B5EF4-FFF2-40B4-BE49-F238E27FC236}">
                  <a16:creationId xmlns:a16="http://schemas.microsoft.com/office/drawing/2014/main" id="{F552B731-B734-8036-32D1-B31A30D549FD}"/>
                </a:ext>
              </a:extLst>
            </p:cNvPr>
            <p:cNvSpPr txBox="1">
              <a:spLocks noChangeArrowheads="1"/>
            </p:cNvSpPr>
            <p:nvPr/>
          </p:nvSpPr>
          <p:spPr bwMode="auto">
            <a:xfrm>
              <a:off x="1705615"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Jun.</a:t>
              </a:r>
            </a:p>
          </p:txBody>
        </p:sp>
      </p:grpSp>
      <p:grpSp>
        <p:nvGrpSpPr>
          <p:cNvPr id="17476" name="Group 17475">
            <a:extLst>
              <a:ext uri="{FF2B5EF4-FFF2-40B4-BE49-F238E27FC236}">
                <a16:creationId xmlns:a16="http://schemas.microsoft.com/office/drawing/2014/main" id="{42783D1B-5915-E686-B1DF-AC2941019424}"/>
              </a:ext>
            </a:extLst>
          </p:cNvPr>
          <p:cNvGrpSpPr/>
          <p:nvPr/>
        </p:nvGrpSpPr>
        <p:grpSpPr>
          <a:xfrm>
            <a:off x="5081553" y="944053"/>
            <a:ext cx="468075" cy="441216"/>
            <a:chOff x="4391242" y="755453"/>
            <a:chExt cx="351057" cy="330912"/>
          </a:xfrm>
        </p:grpSpPr>
        <p:sp>
          <p:nvSpPr>
            <p:cNvPr id="17437" name="TextBox 86">
              <a:extLst>
                <a:ext uri="{FF2B5EF4-FFF2-40B4-BE49-F238E27FC236}">
                  <a16:creationId xmlns:a16="http://schemas.microsoft.com/office/drawing/2014/main" id="{FEF09D13-9AE7-21AF-924D-235C465BCB1D}"/>
                </a:ext>
              </a:extLst>
            </p:cNvPr>
            <p:cNvSpPr txBox="1">
              <a:spLocks noChangeArrowheads="1"/>
            </p:cNvSpPr>
            <p:nvPr/>
          </p:nvSpPr>
          <p:spPr bwMode="auto">
            <a:xfrm>
              <a:off x="4391242" y="755453"/>
              <a:ext cx="35009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#108</a:t>
              </a:r>
              <a:endParaRPr lang="en-GB" altLang="en-US" sz="533">
                <a:latin typeface="Montserrat" panose="00000500000000000000" pitchFamily="2" charset="0"/>
              </a:endParaRPr>
            </a:p>
          </p:txBody>
        </p:sp>
        <p:sp>
          <p:nvSpPr>
            <p:cNvPr id="17452" name="TextBox 63">
              <a:extLst>
                <a:ext uri="{FF2B5EF4-FFF2-40B4-BE49-F238E27FC236}">
                  <a16:creationId xmlns:a16="http://schemas.microsoft.com/office/drawing/2014/main" id="{B7BB6509-4F48-4659-60CC-4CD60BF4B78B}"/>
                </a:ext>
              </a:extLst>
            </p:cNvPr>
            <p:cNvSpPr txBox="1">
              <a:spLocks noChangeArrowheads="1"/>
            </p:cNvSpPr>
            <p:nvPr/>
          </p:nvSpPr>
          <p:spPr bwMode="auto">
            <a:xfrm>
              <a:off x="4418653"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grpSp>
      <p:grpSp>
        <p:nvGrpSpPr>
          <p:cNvPr id="17494" name="Group 17493">
            <a:extLst>
              <a:ext uri="{FF2B5EF4-FFF2-40B4-BE49-F238E27FC236}">
                <a16:creationId xmlns:a16="http://schemas.microsoft.com/office/drawing/2014/main" id="{B967BDC6-86AB-7837-B13B-ABA3A2B01909}"/>
              </a:ext>
            </a:extLst>
          </p:cNvPr>
          <p:cNvGrpSpPr/>
          <p:nvPr/>
        </p:nvGrpSpPr>
        <p:grpSpPr>
          <a:xfrm>
            <a:off x="8349808" y="944053"/>
            <a:ext cx="448807" cy="441216"/>
            <a:chOff x="6907593" y="755453"/>
            <a:chExt cx="336606" cy="330912"/>
          </a:xfrm>
        </p:grpSpPr>
        <p:sp>
          <p:nvSpPr>
            <p:cNvPr id="17441" name="TextBox 86">
              <a:extLst>
                <a:ext uri="{FF2B5EF4-FFF2-40B4-BE49-F238E27FC236}">
                  <a16:creationId xmlns:a16="http://schemas.microsoft.com/office/drawing/2014/main" id="{00AF13A8-AEBE-A2D0-0350-B7A6452A466A}"/>
                </a:ext>
              </a:extLst>
            </p:cNvPr>
            <p:cNvSpPr txBox="1">
              <a:spLocks noChangeArrowheads="1"/>
            </p:cNvSpPr>
            <p:nvPr/>
          </p:nvSpPr>
          <p:spPr bwMode="auto">
            <a:xfrm>
              <a:off x="6907593" y="755453"/>
              <a:ext cx="31643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#112</a:t>
              </a:r>
              <a:endParaRPr lang="en-GB" altLang="en-US" sz="533">
                <a:latin typeface="Montserrat" panose="00000500000000000000" pitchFamily="2" charset="0"/>
              </a:endParaRPr>
            </a:p>
          </p:txBody>
        </p:sp>
        <p:sp>
          <p:nvSpPr>
            <p:cNvPr id="17453" name="TextBox 64">
              <a:extLst>
                <a:ext uri="{FF2B5EF4-FFF2-40B4-BE49-F238E27FC236}">
                  <a16:creationId xmlns:a16="http://schemas.microsoft.com/office/drawing/2014/main" id="{68398172-EC8D-5C71-9A9B-F20456E8A9B1}"/>
                </a:ext>
              </a:extLst>
            </p:cNvPr>
            <p:cNvSpPr txBox="1">
              <a:spLocks noChangeArrowheads="1"/>
            </p:cNvSpPr>
            <p:nvPr/>
          </p:nvSpPr>
          <p:spPr bwMode="auto">
            <a:xfrm>
              <a:off x="6920553"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grpSp>
      <p:grpSp>
        <p:nvGrpSpPr>
          <p:cNvPr id="17" name="Group 16">
            <a:extLst>
              <a:ext uri="{FF2B5EF4-FFF2-40B4-BE49-F238E27FC236}">
                <a16:creationId xmlns:a16="http://schemas.microsoft.com/office/drawing/2014/main" id="{9C09B5BA-9CA0-3246-1446-5E993967CCDA}"/>
              </a:ext>
            </a:extLst>
          </p:cNvPr>
          <p:cNvGrpSpPr/>
          <p:nvPr/>
        </p:nvGrpSpPr>
        <p:grpSpPr>
          <a:xfrm>
            <a:off x="2666021" y="944053"/>
            <a:ext cx="467772" cy="441216"/>
            <a:chOff x="2480315" y="755453"/>
            <a:chExt cx="350829" cy="330912"/>
          </a:xfrm>
        </p:grpSpPr>
        <p:sp>
          <p:nvSpPr>
            <p:cNvPr id="17434" name="TextBox 86">
              <a:extLst>
                <a:ext uri="{FF2B5EF4-FFF2-40B4-BE49-F238E27FC236}">
                  <a16:creationId xmlns:a16="http://schemas.microsoft.com/office/drawing/2014/main" id="{4D4D40CF-F5F4-931C-680D-53F544AE8703}"/>
                </a:ext>
              </a:extLst>
            </p:cNvPr>
            <p:cNvSpPr txBox="1">
              <a:spLocks noChangeArrowheads="1"/>
            </p:cNvSpPr>
            <p:nvPr/>
          </p:nvSpPr>
          <p:spPr bwMode="auto">
            <a:xfrm>
              <a:off x="2488262"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#105</a:t>
              </a:r>
              <a:endParaRPr lang="en-GB" altLang="en-US" sz="533">
                <a:latin typeface="Montserrat" panose="00000500000000000000" pitchFamily="2" charset="0"/>
              </a:endParaRPr>
            </a:p>
          </p:txBody>
        </p:sp>
        <p:sp>
          <p:nvSpPr>
            <p:cNvPr id="17454" name="TextBox 65">
              <a:extLst>
                <a:ext uri="{FF2B5EF4-FFF2-40B4-BE49-F238E27FC236}">
                  <a16:creationId xmlns:a16="http://schemas.microsoft.com/office/drawing/2014/main" id="{18CD9CF9-FC30-2A87-862D-F40F70B1542F}"/>
                </a:ext>
              </a:extLst>
            </p:cNvPr>
            <p:cNvSpPr txBox="1">
              <a:spLocks noChangeArrowheads="1"/>
            </p:cNvSpPr>
            <p:nvPr/>
          </p:nvSpPr>
          <p:spPr bwMode="auto">
            <a:xfrm>
              <a:off x="2480315" y="90944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17477" name="Group 17476">
            <a:extLst>
              <a:ext uri="{FF2B5EF4-FFF2-40B4-BE49-F238E27FC236}">
                <a16:creationId xmlns:a16="http://schemas.microsoft.com/office/drawing/2014/main" id="{FA1DC7AC-7706-EA7D-0E2A-1F7AC3F2258D}"/>
              </a:ext>
            </a:extLst>
          </p:cNvPr>
          <p:cNvGrpSpPr/>
          <p:nvPr/>
        </p:nvGrpSpPr>
        <p:grpSpPr>
          <a:xfrm>
            <a:off x="5918970" y="944053"/>
            <a:ext cx="461985" cy="441216"/>
            <a:chOff x="5121709" y="755453"/>
            <a:chExt cx="346489" cy="330912"/>
          </a:xfrm>
        </p:grpSpPr>
        <p:sp>
          <p:nvSpPr>
            <p:cNvPr id="17438" name="TextBox 86">
              <a:extLst>
                <a:ext uri="{FF2B5EF4-FFF2-40B4-BE49-F238E27FC236}">
                  <a16:creationId xmlns:a16="http://schemas.microsoft.com/office/drawing/2014/main" id="{11FB991E-569C-E793-E8D8-9E228FDDF8C0}"/>
                </a:ext>
              </a:extLst>
            </p:cNvPr>
            <p:cNvSpPr txBox="1">
              <a:spLocks noChangeArrowheads="1"/>
            </p:cNvSpPr>
            <p:nvPr/>
          </p:nvSpPr>
          <p:spPr bwMode="auto">
            <a:xfrm>
              <a:off x="5121709" y="755453"/>
              <a:ext cx="34648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#109</a:t>
              </a:r>
              <a:endParaRPr lang="en-GB" altLang="en-US" sz="533">
                <a:latin typeface="Montserrat" panose="00000500000000000000" pitchFamily="2" charset="0"/>
              </a:endParaRPr>
            </a:p>
          </p:txBody>
        </p:sp>
        <p:sp>
          <p:nvSpPr>
            <p:cNvPr id="17455" name="TextBox 66">
              <a:extLst>
                <a:ext uri="{FF2B5EF4-FFF2-40B4-BE49-F238E27FC236}">
                  <a16:creationId xmlns:a16="http://schemas.microsoft.com/office/drawing/2014/main" id="{4B4B0B0E-28A4-0105-E66C-8A8333E61136}"/>
                </a:ext>
              </a:extLst>
            </p:cNvPr>
            <p:cNvSpPr txBox="1">
              <a:spLocks noChangeArrowheads="1"/>
            </p:cNvSpPr>
            <p:nvPr/>
          </p:nvSpPr>
          <p:spPr bwMode="auto">
            <a:xfrm>
              <a:off x="5129853" y="90944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12" name="Group 11">
            <a:extLst>
              <a:ext uri="{FF2B5EF4-FFF2-40B4-BE49-F238E27FC236}">
                <a16:creationId xmlns:a16="http://schemas.microsoft.com/office/drawing/2014/main" id="{5AC441D9-25AA-5353-8C62-E595297BE9B0}"/>
              </a:ext>
            </a:extLst>
          </p:cNvPr>
          <p:cNvGrpSpPr/>
          <p:nvPr/>
        </p:nvGrpSpPr>
        <p:grpSpPr>
          <a:xfrm>
            <a:off x="247799" y="944053"/>
            <a:ext cx="480472" cy="441216"/>
            <a:chOff x="321315" y="755453"/>
            <a:chExt cx="360354" cy="330912"/>
          </a:xfrm>
        </p:grpSpPr>
        <p:sp>
          <p:nvSpPr>
            <p:cNvPr id="17431" name="TextBox 86">
              <a:extLst>
                <a:ext uri="{FF2B5EF4-FFF2-40B4-BE49-F238E27FC236}">
                  <a16:creationId xmlns:a16="http://schemas.microsoft.com/office/drawing/2014/main" id="{4D677330-5A69-54E2-DED8-C11576419F88}"/>
                </a:ext>
              </a:extLst>
            </p:cNvPr>
            <p:cNvSpPr txBox="1">
              <a:spLocks noChangeArrowheads="1"/>
            </p:cNvSpPr>
            <p:nvPr/>
          </p:nvSpPr>
          <p:spPr bwMode="auto">
            <a:xfrm>
              <a:off x="338787"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#102</a:t>
              </a:r>
              <a:endParaRPr lang="en-GB" altLang="en-US" sz="533" dirty="0">
                <a:latin typeface="Montserrat" panose="00000500000000000000" pitchFamily="2" charset="0"/>
              </a:endParaRPr>
            </a:p>
          </p:txBody>
        </p:sp>
        <p:sp>
          <p:nvSpPr>
            <p:cNvPr id="17457" name="TextBox 69">
              <a:extLst>
                <a:ext uri="{FF2B5EF4-FFF2-40B4-BE49-F238E27FC236}">
                  <a16:creationId xmlns:a16="http://schemas.microsoft.com/office/drawing/2014/main" id="{5C00D17C-21B0-E262-9FB1-9FCEFFA608BE}"/>
                </a:ext>
              </a:extLst>
            </p:cNvPr>
            <p:cNvSpPr txBox="1">
              <a:spLocks noChangeArrowheads="1"/>
            </p:cNvSpPr>
            <p:nvPr/>
          </p:nvSpPr>
          <p:spPr bwMode="auto">
            <a:xfrm>
              <a:off x="321315" y="909441"/>
              <a:ext cx="336871"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grpSp>
        <p:nvGrpSpPr>
          <p:cNvPr id="22" name="Group 21">
            <a:extLst>
              <a:ext uri="{FF2B5EF4-FFF2-40B4-BE49-F238E27FC236}">
                <a16:creationId xmlns:a16="http://schemas.microsoft.com/office/drawing/2014/main" id="{635396D1-395D-655F-8E73-A7129BF72176}"/>
              </a:ext>
            </a:extLst>
          </p:cNvPr>
          <p:cNvGrpSpPr/>
          <p:nvPr/>
        </p:nvGrpSpPr>
        <p:grpSpPr>
          <a:xfrm>
            <a:off x="3469274" y="944053"/>
            <a:ext cx="462769" cy="441216"/>
            <a:chOff x="3013715" y="755453"/>
            <a:chExt cx="347077" cy="330912"/>
          </a:xfrm>
        </p:grpSpPr>
        <p:sp>
          <p:nvSpPr>
            <p:cNvPr id="17435" name="TextBox 86">
              <a:extLst>
                <a:ext uri="{FF2B5EF4-FFF2-40B4-BE49-F238E27FC236}">
                  <a16:creationId xmlns:a16="http://schemas.microsoft.com/office/drawing/2014/main" id="{2ADC4CDE-F1A3-6E94-6512-728598388397}"/>
                </a:ext>
              </a:extLst>
            </p:cNvPr>
            <p:cNvSpPr txBox="1">
              <a:spLocks noChangeArrowheads="1"/>
            </p:cNvSpPr>
            <p:nvPr/>
          </p:nvSpPr>
          <p:spPr bwMode="auto">
            <a:xfrm>
              <a:off x="3014303" y="755453"/>
              <a:ext cx="34648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#106</a:t>
              </a:r>
              <a:endParaRPr lang="en-GB" altLang="en-US" sz="533">
                <a:latin typeface="Montserrat" panose="00000500000000000000" pitchFamily="2" charset="0"/>
              </a:endParaRPr>
            </a:p>
          </p:txBody>
        </p:sp>
        <p:sp>
          <p:nvSpPr>
            <p:cNvPr id="17458" name="TextBox 70">
              <a:extLst>
                <a:ext uri="{FF2B5EF4-FFF2-40B4-BE49-F238E27FC236}">
                  <a16:creationId xmlns:a16="http://schemas.microsoft.com/office/drawing/2014/main" id="{01CE645F-8CED-7913-53C8-9468C2B0173E}"/>
                </a:ext>
              </a:extLst>
            </p:cNvPr>
            <p:cNvSpPr txBox="1">
              <a:spLocks noChangeArrowheads="1"/>
            </p:cNvSpPr>
            <p:nvPr/>
          </p:nvSpPr>
          <p:spPr bwMode="auto">
            <a:xfrm>
              <a:off x="3013715" y="909441"/>
              <a:ext cx="33687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grpSp>
        <p:nvGrpSpPr>
          <p:cNvPr id="17481" name="Group 17480">
            <a:extLst>
              <a:ext uri="{FF2B5EF4-FFF2-40B4-BE49-F238E27FC236}">
                <a16:creationId xmlns:a16="http://schemas.microsoft.com/office/drawing/2014/main" id="{F75057D1-7761-0C3C-B95B-D7F0AFE0E076}"/>
              </a:ext>
            </a:extLst>
          </p:cNvPr>
          <p:cNvGrpSpPr/>
          <p:nvPr/>
        </p:nvGrpSpPr>
        <p:grpSpPr>
          <a:xfrm>
            <a:off x="6720388" y="944053"/>
            <a:ext cx="449162" cy="441216"/>
            <a:chOff x="5771203" y="755453"/>
            <a:chExt cx="336871" cy="330912"/>
          </a:xfrm>
        </p:grpSpPr>
        <p:sp>
          <p:nvSpPr>
            <p:cNvPr id="17439" name="TextBox 86">
              <a:extLst>
                <a:ext uri="{FF2B5EF4-FFF2-40B4-BE49-F238E27FC236}">
                  <a16:creationId xmlns:a16="http://schemas.microsoft.com/office/drawing/2014/main" id="{3428D37B-08D1-24DC-2032-8DD18AFD3462}"/>
                </a:ext>
              </a:extLst>
            </p:cNvPr>
            <p:cNvSpPr txBox="1">
              <a:spLocks noChangeArrowheads="1"/>
            </p:cNvSpPr>
            <p:nvPr/>
          </p:nvSpPr>
          <p:spPr bwMode="auto">
            <a:xfrm>
              <a:off x="5781023" y="755453"/>
              <a:ext cx="32484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#110</a:t>
              </a:r>
              <a:endParaRPr lang="en-GB" altLang="en-US" sz="533">
                <a:latin typeface="Montserrat" panose="00000500000000000000" pitchFamily="2" charset="0"/>
              </a:endParaRPr>
            </a:p>
          </p:txBody>
        </p:sp>
        <p:sp>
          <p:nvSpPr>
            <p:cNvPr id="17459" name="TextBox 71">
              <a:extLst>
                <a:ext uri="{FF2B5EF4-FFF2-40B4-BE49-F238E27FC236}">
                  <a16:creationId xmlns:a16="http://schemas.microsoft.com/office/drawing/2014/main" id="{B8CC51AC-4382-E7E2-EF4E-204594DAC3CE}"/>
                </a:ext>
              </a:extLst>
            </p:cNvPr>
            <p:cNvSpPr txBox="1">
              <a:spLocks noChangeArrowheads="1"/>
            </p:cNvSpPr>
            <p:nvPr/>
          </p:nvSpPr>
          <p:spPr bwMode="auto">
            <a:xfrm>
              <a:off x="5771203" y="909441"/>
              <a:ext cx="336871"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sp>
        <p:nvSpPr>
          <p:cNvPr id="17472" name="Rectangle 12">
            <a:extLst>
              <a:ext uri="{FF2B5EF4-FFF2-40B4-BE49-F238E27FC236}">
                <a16:creationId xmlns:a16="http://schemas.microsoft.com/office/drawing/2014/main" id="{6B99021C-6BD6-077A-8701-E3EDEA137C7C}"/>
              </a:ext>
            </a:extLst>
          </p:cNvPr>
          <p:cNvSpPr>
            <a:spLocks noChangeArrowheads="1"/>
          </p:cNvSpPr>
          <p:nvPr/>
        </p:nvSpPr>
        <p:spPr bwMode="auto">
          <a:xfrm>
            <a:off x="644570" y="6508751"/>
            <a:ext cx="1159933" cy="3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467" dirty="0">
                <a:solidFill>
                  <a:srgbClr val="C00000"/>
                </a:solidFill>
                <a:latin typeface="Montserrat" panose="00000500000000000000" pitchFamily="2" charset="0"/>
              </a:rPr>
              <a:t>Now</a:t>
            </a:r>
          </a:p>
        </p:txBody>
      </p:sp>
      <p:sp>
        <p:nvSpPr>
          <p:cNvPr id="17475" name="TextBox 67">
            <a:extLst>
              <a:ext uri="{FF2B5EF4-FFF2-40B4-BE49-F238E27FC236}">
                <a16:creationId xmlns:a16="http://schemas.microsoft.com/office/drawing/2014/main" id="{1F8F20E1-4E79-A367-379B-29EFCC3C6BD2}"/>
              </a:ext>
            </a:extLst>
          </p:cNvPr>
          <p:cNvSpPr txBox="1">
            <a:spLocks noChangeArrowheads="1"/>
          </p:cNvSpPr>
          <p:nvPr/>
        </p:nvSpPr>
        <p:spPr bwMode="auto">
          <a:xfrm>
            <a:off x="160027" y="808304"/>
            <a:ext cx="47801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TSGs</a:t>
            </a:r>
          </a:p>
        </p:txBody>
      </p:sp>
      <p:sp>
        <p:nvSpPr>
          <p:cNvPr id="19" name="Chevron 60">
            <a:extLst>
              <a:ext uri="{FF2B5EF4-FFF2-40B4-BE49-F238E27FC236}">
                <a16:creationId xmlns:a16="http://schemas.microsoft.com/office/drawing/2014/main" id="{CB90EF0C-C64F-7152-CE75-085A8D07693F}"/>
              </a:ext>
            </a:extLst>
          </p:cNvPr>
          <p:cNvSpPr/>
          <p:nvPr/>
        </p:nvSpPr>
        <p:spPr bwMode="auto">
          <a:xfrm>
            <a:off x="99350" y="1501669"/>
            <a:ext cx="2077149"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SA1 5GA SID </a:t>
            </a:r>
            <a:r>
              <a:rPr lang="fr-FR" sz="1067" dirty="0" err="1">
                <a:latin typeface="Montserrat" panose="00000500000000000000" pitchFamily="50" charset="0"/>
                <a:ea typeface="ＭＳ Ｐゴシック" charset="-128"/>
                <a:cs typeface="Arial" pitchFamily="34" charset="0"/>
              </a:rPr>
              <a:t>definition</a:t>
            </a:r>
            <a:endParaRPr lang="fr-FR" sz="1067" dirty="0">
              <a:latin typeface="Montserrat" panose="00000500000000000000" pitchFamily="50" charset="0"/>
              <a:ea typeface="ＭＳ Ｐゴシック" charset="-128"/>
              <a:cs typeface="Arial" pitchFamily="34" charset="0"/>
            </a:endParaRPr>
          </a:p>
        </p:txBody>
      </p:sp>
      <p:sp>
        <p:nvSpPr>
          <p:cNvPr id="27" name="Star: 5 Points 26">
            <a:extLst>
              <a:ext uri="{FF2B5EF4-FFF2-40B4-BE49-F238E27FC236}">
                <a16:creationId xmlns:a16="http://schemas.microsoft.com/office/drawing/2014/main" id="{F787BCF1-2498-28B4-199E-7A531CA4AEB8}"/>
              </a:ext>
            </a:extLst>
          </p:cNvPr>
          <p:cNvSpPr/>
          <p:nvPr/>
        </p:nvSpPr>
        <p:spPr bwMode="auto">
          <a:xfrm>
            <a:off x="4290149" y="4662746"/>
            <a:ext cx="452401" cy="429117"/>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30" name="TextBox 1">
            <a:extLst>
              <a:ext uri="{FF2B5EF4-FFF2-40B4-BE49-F238E27FC236}">
                <a16:creationId xmlns:a16="http://schemas.microsoft.com/office/drawing/2014/main" id="{944B49F7-1C1D-DBCA-2AE8-96E102063762}"/>
              </a:ext>
            </a:extLst>
          </p:cNvPr>
          <p:cNvSpPr txBox="1">
            <a:spLocks noChangeArrowheads="1"/>
          </p:cNvSpPr>
          <p:nvPr/>
        </p:nvSpPr>
        <p:spPr bwMode="auto">
          <a:xfrm>
            <a:off x="3872464" y="5013089"/>
            <a:ext cx="1439472" cy="235898"/>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GB" altLang="en-US" sz="933" b="1" dirty="0">
                <a:latin typeface="Montserrat" panose="00000500000000000000" pitchFamily="50" charset="0"/>
              </a:rPr>
              <a:t>Workshop 6G TSGs</a:t>
            </a:r>
            <a:endParaRPr lang="en-GB" altLang="en-US" sz="933" dirty="0">
              <a:latin typeface="Montserrat" panose="00000500000000000000" pitchFamily="50" charset="0"/>
            </a:endParaRPr>
          </a:p>
        </p:txBody>
      </p:sp>
      <p:sp>
        <p:nvSpPr>
          <p:cNvPr id="14" name="Chevron 60">
            <a:extLst>
              <a:ext uri="{FF2B5EF4-FFF2-40B4-BE49-F238E27FC236}">
                <a16:creationId xmlns:a16="http://schemas.microsoft.com/office/drawing/2014/main" id="{FDFC1886-9F10-D55D-DCEA-0E0CFBB851F9}"/>
              </a:ext>
            </a:extLst>
          </p:cNvPr>
          <p:cNvSpPr/>
          <p:nvPr/>
        </p:nvSpPr>
        <p:spPr bwMode="auto">
          <a:xfrm>
            <a:off x="4362035" y="1495803"/>
            <a:ext cx="975784"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100%</a:t>
            </a:r>
          </a:p>
        </p:txBody>
      </p:sp>
      <p:sp>
        <p:nvSpPr>
          <p:cNvPr id="15" name="Chevron 60">
            <a:extLst>
              <a:ext uri="{FF2B5EF4-FFF2-40B4-BE49-F238E27FC236}">
                <a16:creationId xmlns:a16="http://schemas.microsoft.com/office/drawing/2014/main" id="{66943435-635F-E8CA-EEF6-6A85AF11A3EC}"/>
              </a:ext>
            </a:extLst>
          </p:cNvPr>
          <p:cNvSpPr/>
          <p:nvPr/>
        </p:nvSpPr>
        <p:spPr bwMode="auto">
          <a:xfrm>
            <a:off x="2059104" y="1500600"/>
            <a:ext cx="2492577"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SA1 5GA </a:t>
            </a:r>
            <a:r>
              <a:rPr lang="fr-FR" sz="1200" dirty="0" err="1">
                <a:latin typeface="Montserrat" panose="00000500000000000000" pitchFamily="50" charset="0"/>
                <a:ea typeface="ＭＳ Ｐゴシック" charset="-128"/>
                <a:cs typeface="Arial" pitchFamily="34" charset="0"/>
              </a:rPr>
              <a:t>Studies</a:t>
            </a:r>
            <a:r>
              <a:rPr lang="fr-FR" sz="1200" dirty="0">
                <a:latin typeface="Montserrat" panose="00000500000000000000" pitchFamily="50" charset="0"/>
                <a:ea typeface="ＭＳ Ｐゴシック" charset="-128"/>
                <a:cs typeface="Arial" pitchFamily="34" charset="0"/>
              </a:rPr>
              <a:t> + </a:t>
            </a:r>
            <a:r>
              <a:rPr lang="fr-FR" sz="1200" dirty="0" err="1">
                <a:latin typeface="Montserrat" panose="00000500000000000000" pitchFamily="50" charset="0"/>
                <a:ea typeface="ＭＳ Ｐゴシック" charset="-128"/>
                <a:cs typeface="Arial" pitchFamily="34" charset="0"/>
              </a:rPr>
              <a:t>Norm</a:t>
            </a:r>
            <a:r>
              <a:rPr lang="fr-FR" sz="1200" dirty="0">
                <a:latin typeface="Montserrat" panose="00000500000000000000" pitchFamily="50" charset="0"/>
                <a:ea typeface="ＭＳ Ｐゴシック" charset="-128"/>
                <a:cs typeface="Arial" pitchFamily="34" charset="0"/>
              </a:rPr>
              <a:t> 80%</a:t>
            </a:r>
          </a:p>
        </p:txBody>
      </p:sp>
      <p:sp>
        <p:nvSpPr>
          <p:cNvPr id="17479" name="Chevron 60">
            <a:extLst>
              <a:ext uri="{FF2B5EF4-FFF2-40B4-BE49-F238E27FC236}">
                <a16:creationId xmlns:a16="http://schemas.microsoft.com/office/drawing/2014/main" id="{E382B73F-88FF-5032-62B2-366A77A8E999}"/>
              </a:ext>
            </a:extLst>
          </p:cNvPr>
          <p:cNvSpPr/>
          <p:nvPr/>
        </p:nvSpPr>
        <p:spPr bwMode="auto">
          <a:xfrm>
            <a:off x="8391395" y="1894522"/>
            <a:ext cx="975784"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100%</a:t>
            </a:r>
          </a:p>
        </p:txBody>
      </p:sp>
      <p:sp>
        <p:nvSpPr>
          <p:cNvPr id="17480" name="Chevron 60">
            <a:extLst>
              <a:ext uri="{FF2B5EF4-FFF2-40B4-BE49-F238E27FC236}">
                <a16:creationId xmlns:a16="http://schemas.microsoft.com/office/drawing/2014/main" id="{C7198510-45BD-C822-BE2D-F03B2E32F4E6}"/>
              </a:ext>
            </a:extLst>
          </p:cNvPr>
          <p:cNvSpPr/>
          <p:nvPr/>
        </p:nvSpPr>
        <p:spPr bwMode="auto">
          <a:xfrm>
            <a:off x="5283203" y="1896878"/>
            <a:ext cx="3251196"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St. 2 (SA2, SA6, …) 5GA St.+</a:t>
            </a:r>
            <a:r>
              <a:rPr lang="fr-FR" sz="1200" dirty="0" err="1">
                <a:latin typeface="Montserrat" panose="00000500000000000000" pitchFamily="50" charset="0"/>
                <a:ea typeface="ＭＳ Ｐゴシック" charset="-128"/>
                <a:cs typeface="Arial" pitchFamily="34" charset="0"/>
              </a:rPr>
              <a:t>Norm</a:t>
            </a:r>
            <a:r>
              <a:rPr lang="fr-FR" sz="1200" dirty="0">
                <a:latin typeface="Montserrat" panose="00000500000000000000" pitchFamily="50" charset="0"/>
                <a:ea typeface="ＭＳ Ｐゴシック" charset="-128"/>
                <a:cs typeface="Arial" pitchFamily="34" charset="0"/>
              </a:rPr>
              <a:t>    80%</a:t>
            </a:r>
          </a:p>
        </p:txBody>
      </p:sp>
      <p:sp>
        <p:nvSpPr>
          <p:cNvPr id="17484" name="Chevron 60">
            <a:extLst>
              <a:ext uri="{FF2B5EF4-FFF2-40B4-BE49-F238E27FC236}">
                <a16:creationId xmlns:a16="http://schemas.microsoft.com/office/drawing/2014/main" id="{8D60D298-7107-495C-44F4-2BBB0286BC85}"/>
              </a:ext>
            </a:extLst>
          </p:cNvPr>
          <p:cNvSpPr/>
          <p:nvPr/>
        </p:nvSpPr>
        <p:spPr bwMode="auto">
          <a:xfrm>
            <a:off x="8486210" y="3458163"/>
            <a:ext cx="2504653"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Stage 3 5GA St + </a:t>
            </a:r>
            <a:r>
              <a:rPr lang="fr-FR" sz="1200" dirty="0" err="1">
                <a:latin typeface="Montserrat" panose="00000500000000000000" pitchFamily="50" charset="0"/>
                <a:ea typeface="ＭＳ Ｐゴシック" charset="-128"/>
                <a:cs typeface="Arial" pitchFamily="34" charset="0"/>
              </a:rPr>
              <a:t>Norm</a:t>
            </a:r>
            <a:endParaRPr lang="fr-FR" sz="1200" dirty="0">
              <a:latin typeface="Montserrat" panose="00000500000000000000" pitchFamily="50" charset="0"/>
              <a:ea typeface="ＭＳ Ｐゴシック" charset="-128"/>
              <a:cs typeface="Arial" pitchFamily="34" charset="0"/>
            </a:endParaRPr>
          </a:p>
        </p:txBody>
      </p:sp>
      <p:sp>
        <p:nvSpPr>
          <p:cNvPr id="17485" name="Chevron 60">
            <a:extLst>
              <a:ext uri="{FF2B5EF4-FFF2-40B4-BE49-F238E27FC236}">
                <a16:creationId xmlns:a16="http://schemas.microsoft.com/office/drawing/2014/main" id="{FB1E3A0C-0C94-56B1-9E8E-15BB970781E4}"/>
              </a:ext>
            </a:extLst>
          </p:cNvPr>
          <p:cNvSpPr/>
          <p:nvPr/>
        </p:nvSpPr>
        <p:spPr bwMode="auto">
          <a:xfrm>
            <a:off x="6150591" y="6432645"/>
            <a:ext cx="1661320" cy="263856"/>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25034"/>
              <a:gd name="connsiteY0" fmla="*/ 0 h 222250"/>
              <a:gd name="connsiteX1" fmla="*/ 1467062 w 1625034"/>
              <a:gd name="connsiteY1" fmla="*/ 0 h 222250"/>
              <a:gd name="connsiteX2" fmla="*/ 1625034 w 1625034"/>
              <a:gd name="connsiteY2" fmla="*/ 104677 h 222250"/>
              <a:gd name="connsiteX3" fmla="*/ 1467062 w 1625034"/>
              <a:gd name="connsiteY3" fmla="*/ 222250 h 222250"/>
              <a:gd name="connsiteX4" fmla="*/ 0 w 1625034"/>
              <a:gd name="connsiteY4" fmla="*/ 222250 h 222250"/>
              <a:gd name="connsiteX5" fmla="*/ 26818 w 1625034"/>
              <a:gd name="connsiteY5" fmla="*/ 98155 h 222250"/>
              <a:gd name="connsiteX6" fmla="*/ 0 w 162503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5034" h="222250">
                <a:moveTo>
                  <a:pt x="0" y="0"/>
                </a:moveTo>
                <a:lnTo>
                  <a:pt x="1467062" y="0"/>
                </a:lnTo>
                <a:lnTo>
                  <a:pt x="1625034" y="104677"/>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Stage 3 6G SID </a:t>
            </a:r>
            <a:r>
              <a:rPr lang="fr-FR" sz="1067" dirty="0" err="1">
                <a:latin typeface="Montserrat" panose="00000500000000000000" pitchFamily="50" charset="0"/>
                <a:ea typeface="ＭＳ Ｐゴシック" charset="-128"/>
                <a:cs typeface="Arial" pitchFamily="34" charset="0"/>
              </a:rPr>
              <a:t>def</a:t>
            </a:r>
            <a:r>
              <a:rPr lang="fr-FR" sz="1067" dirty="0">
                <a:latin typeface="Montserrat" panose="00000500000000000000" pitchFamily="50" charset="0"/>
                <a:ea typeface="ＭＳ Ｐゴシック" charset="-128"/>
                <a:cs typeface="Arial" pitchFamily="34" charset="0"/>
              </a:rPr>
              <a:t>.</a:t>
            </a:r>
          </a:p>
        </p:txBody>
      </p:sp>
      <p:grpSp>
        <p:nvGrpSpPr>
          <p:cNvPr id="32" name="Group 31">
            <a:extLst>
              <a:ext uri="{FF2B5EF4-FFF2-40B4-BE49-F238E27FC236}">
                <a16:creationId xmlns:a16="http://schemas.microsoft.com/office/drawing/2014/main" id="{E261DFA2-5EBE-0760-005F-090827A42373}"/>
              </a:ext>
            </a:extLst>
          </p:cNvPr>
          <p:cNvGrpSpPr/>
          <p:nvPr/>
        </p:nvGrpSpPr>
        <p:grpSpPr>
          <a:xfrm>
            <a:off x="9158089" y="930507"/>
            <a:ext cx="437940" cy="441216"/>
            <a:chOff x="7375213" y="745293"/>
            <a:chExt cx="328455" cy="330912"/>
          </a:xfrm>
        </p:grpSpPr>
        <p:sp>
          <p:nvSpPr>
            <p:cNvPr id="17490" name="TextBox 86">
              <a:extLst>
                <a:ext uri="{FF2B5EF4-FFF2-40B4-BE49-F238E27FC236}">
                  <a16:creationId xmlns:a16="http://schemas.microsoft.com/office/drawing/2014/main" id="{35BB9D75-F8E4-FE51-0578-EE1CE5798D03}"/>
                </a:ext>
              </a:extLst>
            </p:cNvPr>
            <p:cNvSpPr txBox="1">
              <a:spLocks noChangeArrowheads="1"/>
            </p:cNvSpPr>
            <p:nvPr/>
          </p:nvSpPr>
          <p:spPr bwMode="auto">
            <a:xfrm>
              <a:off x="7382097" y="745293"/>
              <a:ext cx="31643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#113</a:t>
              </a:r>
              <a:endParaRPr lang="en-GB" altLang="en-US" sz="533" dirty="0">
                <a:latin typeface="Montserrat" panose="00000500000000000000" pitchFamily="2" charset="0"/>
              </a:endParaRPr>
            </a:p>
          </p:txBody>
        </p:sp>
        <p:sp>
          <p:nvSpPr>
            <p:cNvPr id="17492" name="TextBox 66">
              <a:extLst>
                <a:ext uri="{FF2B5EF4-FFF2-40B4-BE49-F238E27FC236}">
                  <a16:creationId xmlns:a16="http://schemas.microsoft.com/office/drawing/2014/main" id="{52784947-6AA6-617B-CED1-6981515A19C7}"/>
                </a:ext>
              </a:extLst>
            </p:cNvPr>
            <p:cNvSpPr txBox="1">
              <a:spLocks noChangeArrowheads="1"/>
            </p:cNvSpPr>
            <p:nvPr/>
          </p:nvSpPr>
          <p:spPr bwMode="auto">
            <a:xfrm>
              <a:off x="7375213" y="89928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36" name="Group 35">
            <a:extLst>
              <a:ext uri="{FF2B5EF4-FFF2-40B4-BE49-F238E27FC236}">
                <a16:creationId xmlns:a16="http://schemas.microsoft.com/office/drawing/2014/main" id="{15523F22-A626-40BA-8A66-0EF7EE745E28}"/>
              </a:ext>
            </a:extLst>
          </p:cNvPr>
          <p:cNvGrpSpPr/>
          <p:nvPr/>
        </p:nvGrpSpPr>
        <p:grpSpPr>
          <a:xfrm>
            <a:off x="9931704" y="930507"/>
            <a:ext cx="464285" cy="441216"/>
            <a:chOff x="8016563" y="745293"/>
            <a:chExt cx="348214" cy="330912"/>
          </a:xfrm>
        </p:grpSpPr>
        <p:sp>
          <p:nvSpPr>
            <p:cNvPr id="17491" name="TextBox 86">
              <a:extLst>
                <a:ext uri="{FF2B5EF4-FFF2-40B4-BE49-F238E27FC236}">
                  <a16:creationId xmlns:a16="http://schemas.microsoft.com/office/drawing/2014/main" id="{DADF5BC1-A476-EB24-2179-C4E5EBE78D55}"/>
                </a:ext>
              </a:extLst>
            </p:cNvPr>
            <p:cNvSpPr txBox="1">
              <a:spLocks noChangeArrowheads="1"/>
            </p:cNvSpPr>
            <p:nvPr/>
          </p:nvSpPr>
          <p:spPr bwMode="auto">
            <a:xfrm>
              <a:off x="8039928" y="745293"/>
              <a:ext cx="32484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#114</a:t>
              </a:r>
              <a:endParaRPr lang="en-GB" altLang="en-US" sz="533" dirty="0">
                <a:latin typeface="Montserrat" panose="00000500000000000000" pitchFamily="2" charset="0"/>
              </a:endParaRPr>
            </a:p>
          </p:txBody>
        </p:sp>
        <p:sp>
          <p:nvSpPr>
            <p:cNvPr id="17493" name="TextBox 71">
              <a:extLst>
                <a:ext uri="{FF2B5EF4-FFF2-40B4-BE49-F238E27FC236}">
                  <a16:creationId xmlns:a16="http://schemas.microsoft.com/office/drawing/2014/main" id="{FF47688E-A86E-2353-7C06-DBC3A3720639}"/>
                </a:ext>
              </a:extLst>
            </p:cNvPr>
            <p:cNvSpPr txBox="1">
              <a:spLocks noChangeArrowheads="1"/>
            </p:cNvSpPr>
            <p:nvPr/>
          </p:nvSpPr>
          <p:spPr bwMode="auto">
            <a:xfrm>
              <a:off x="8016563" y="899281"/>
              <a:ext cx="33687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sp>
        <p:nvSpPr>
          <p:cNvPr id="17497" name="TextBox 86">
            <a:extLst>
              <a:ext uri="{FF2B5EF4-FFF2-40B4-BE49-F238E27FC236}">
                <a16:creationId xmlns:a16="http://schemas.microsoft.com/office/drawing/2014/main" id="{5357307E-DFB7-4014-E67F-B234B2ED5CB5}"/>
              </a:ext>
            </a:extLst>
          </p:cNvPr>
          <p:cNvSpPr txBox="1">
            <a:spLocks noChangeArrowheads="1"/>
          </p:cNvSpPr>
          <p:nvPr/>
        </p:nvSpPr>
        <p:spPr bwMode="auto">
          <a:xfrm>
            <a:off x="10748805" y="948569"/>
            <a:ext cx="42191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#115</a:t>
            </a:r>
            <a:endParaRPr lang="en-GB" altLang="en-US" sz="533" dirty="0">
              <a:latin typeface="Montserrat" panose="00000500000000000000" pitchFamily="2" charset="0"/>
            </a:endParaRPr>
          </a:p>
        </p:txBody>
      </p:sp>
      <p:sp>
        <p:nvSpPr>
          <p:cNvPr id="17498" name="TextBox 60">
            <a:extLst>
              <a:ext uri="{FF2B5EF4-FFF2-40B4-BE49-F238E27FC236}">
                <a16:creationId xmlns:a16="http://schemas.microsoft.com/office/drawing/2014/main" id="{7AF265C0-820D-2759-0403-8611A7BA1C4E}"/>
              </a:ext>
            </a:extLst>
          </p:cNvPr>
          <p:cNvSpPr txBox="1">
            <a:spLocks noChangeArrowheads="1"/>
          </p:cNvSpPr>
          <p:nvPr/>
        </p:nvSpPr>
        <p:spPr bwMode="auto">
          <a:xfrm>
            <a:off x="10765026" y="1153887"/>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sp>
        <p:nvSpPr>
          <p:cNvPr id="17502" name="TextBox 60">
            <a:extLst>
              <a:ext uri="{FF2B5EF4-FFF2-40B4-BE49-F238E27FC236}">
                <a16:creationId xmlns:a16="http://schemas.microsoft.com/office/drawing/2014/main" id="{C355434E-FF94-C598-923E-8C580DCE396C}"/>
              </a:ext>
            </a:extLst>
          </p:cNvPr>
          <p:cNvSpPr txBox="1">
            <a:spLocks noChangeArrowheads="1"/>
          </p:cNvSpPr>
          <p:nvPr/>
        </p:nvSpPr>
        <p:spPr bwMode="auto">
          <a:xfrm>
            <a:off x="11551907" y="1131308"/>
            <a:ext cx="40588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cxnSp>
        <p:nvCxnSpPr>
          <p:cNvPr id="9" name="Straight Connector 8">
            <a:extLst>
              <a:ext uri="{FF2B5EF4-FFF2-40B4-BE49-F238E27FC236}">
                <a16:creationId xmlns:a16="http://schemas.microsoft.com/office/drawing/2014/main" id="{62B9B160-85F8-B7F3-949C-6A80EDD7C45E}"/>
              </a:ext>
            </a:extLst>
          </p:cNvPr>
          <p:cNvCxnSpPr>
            <a:cxnSpLocks/>
          </p:cNvCxnSpPr>
          <p:nvPr/>
        </p:nvCxnSpPr>
        <p:spPr bwMode="auto">
          <a:xfrm>
            <a:off x="0" y="3829208"/>
            <a:ext cx="12192000" cy="0"/>
          </a:xfrm>
          <a:prstGeom prst="line">
            <a:avLst/>
          </a:prstGeom>
          <a:solidFill>
            <a:schemeClr val="accent1"/>
          </a:solidFill>
          <a:ln w="25400"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cxnSp>
      <p:sp>
        <p:nvSpPr>
          <p:cNvPr id="26" name="Star: 5 Points 25">
            <a:extLst>
              <a:ext uri="{FF2B5EF4-FFF2-40B4-BE49-F238E27FC236}">
                <a16:creationId xmlns:a16="http://schemas.microsoft.com/office/drawing/2014/main" id="{FDA1D504-5A4B-17F6-5478-9450A10EDA8D}"/>
              </a:ext>
            </a:extLst>
          </p:cNvPr>
          <p:cNvSpPr/>
          <p:nvPr/>
        </p:nvSpPr>
        <p:spPr bwMode="auto">
          <a:xfrm>
            <a:off x="1511325" y="3801339"/>
            <a:ext cx="452401" cy="429117"/>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28" name="TextBox 1">
            <a:extLst>
              <a:ext uri="{FF2B5EF4-FFF2-40B4-BE49-F238E27FC236}">
                <a16:creationId xmlns:a16="http://schemas.microsoft.com/office/drawing/2014/main" id="{350EBDED-2AAF-158F-80CB-DEAAEA111ACD}"/>
              </a:ext>
            </a:extLst>
          </p:cNvPr>
          <p:cNvSpPr txBox="1">
            <a:spLocks noChangeArrowheads="1"/>
          </p:cNvSpPr>
          <p:nvPr/>
        </p:nvSpPr>
        <p:spPr bwMode="auto">
          <a:xfrm>
            <a:off x="1077942" y="4189414"/>
            <a:ext cx="1532049" cy="379463"/>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GB" altLang="en-US" sz="933" b="1" dirty="0">
                <a:latin typeface="Montserrat" panose="00000500000000000000" pitchFamily="50" charset="0"/>
              </a:rPr>
              <a:t>Workshop IMT-2030 use cases</a:t>
            </a:r>
            <a:endParaRPr lang="en-GB" altLang="en-US" sz="933" dirty="0">
              <a:latin typeface="Montserrat" panose="00000500000000000000" pitchFamily="50" charset="0"/>
            </a:endParaRPr>
          </a:p>
        </p:txBody>
      </p:sp>
      <p:sp>
        <p:nvSpPr>
          <p:cNvPr id="38" name="Chevron 60">
            <a:extLst>
              <a:ext uri="{FF2B5EF4-FFF2-40B4-BE49-F238E27FC236}">
                <a16:creationId xmlns:a16="http://schemas.microsoft.com/office/drawing/2014/main" id="{45312065-6CBD-33B4-1D64-1C5F55E68AA2}"/>
              </a:ext>
            </a:extLst>
          </p:cNvPr>
          <p:cNvSpPr/>
          <p:nvPr/>
        </p:nvSpPr>
        <p:spPr bwMode="auto">
          <a:xfrm>
            <a:off x="6990080" y="2714631"/>
            <a:ext cx="3160888" cy="29273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RAN1</a:t>
            </a:r>
          </a:p>
        </p:txBody>
      </p:sp>
      <p:sp>
        <p:nvSpPr>
          <p:cNvPr id="39" name="Chevron 60">
            <a:extLst>
              <a:ext uri="{FF2B5EF4-FFF2-40B4-BE49-F238E27FC236}">
                <a16:creationId xmlns:a16="http://schemas.microsoft.com/office/drawing/2014/main" id="{23AA6E87-D2AB-0497-606D-17BBDD9C183D}"/>
              </a:ext>
            </a:extLst>
          </p:cNvPr>
          <p:cNvSpPr/>
          <p:nvPr/>
        </p:nvSpPr>
        <p:spPr bwMode="auto">
          <a:xfrm>
            <a:off x="7712570" y="3097218"/>
            <a:ext cx="3278293" cy="262356"/>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 </a:t>
            </a:r>
            <a:r>
              <a:rPr lang="fr-FR" sz="1200" dirty="0" err="1">
                <a:latin typeface="Montserrat" panose="00000500000000000000" pitchFamily="50" charset="0"/>
                <a:ea typeface="ＭＳ Ｐゴシック" charset="-128"/>
                <a:cs typeface="Arial" pitchFamily="34" charset="0"/>
              </a:rPr>
              <a:t>Completion</a:t>
            </a:r>
            <a:r>
              <a:rPr lang="fr-FR" sz="1200" dirty="0">
                <a:latin typeface="Montserrat" panose="00000500000000000000" pitchFamily="50" charset="0"/>
                <a:ea typeface="ＭＳ Ｐゴシック" charset="-128"/>
                <a:cs typeface="Arial" pitchFamily="34" charset="0"/>
              </a:rPr>
              <a:t> (RAN2/3/4core)</a:t>
            </a:r>
          </a:p>
        </p:txBody>
      </p:sp>
      <p:sp>
        <p:nvSpPr>
          <p:cNvPr id="41" name="TextBox 86">
            <a:extLst>
              <a:ext uri="{FF2B5EF4-FFF2-40B4-BE49-F238E27FC236}">
                <a16:creationId xmlns:a16="http://schemas.microsoft.com/office/drawing/2014/main" id="{E7CFFE9A-BA11-5507-66C4-463BFE813E92}"/>
              </a:ext>
            </a:extLst>
          </p:cNvPr>
          <p:cNvSpPr txBox="1">
            <a:spLocks noChangeArrowheads="1"/>
          </p:cNvSpPr>
          <p:nvPr/>
        </p:nvSpPr>
        <p:spPr bwMode="auto">
          <a:xfrm>
            <a:off x="11518559" y="944053"/>
            <a:ext cx="42672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#116</a:t>
            </a:r>
            <a:endParaRPr lang="en-GB" altLang="en-US" sz="533" dirty="0">
              <a:latin typeface="Montserrat" panose="00000500000000000000" pitchFamily="2" charset="0"/>
            </a:endParaRPr>
          </a:p>
        </p:txBody>
      </p:sp>
      <p:cxnSp>
        <p:nvCxnSpPr>
          <p:cNvPr id="46" name="Straight Connector 114">
            <a:extLst>
              <a:ext uri="{FF2B5EF4-FFF2-40B4-BE49-F238E27FC236}">
                <a16:creationId xmlns:a16="http://schemas.microsoft.com/office/drawing/2014/main" id="{651AFA73-F0D3-3C1E-F07B-8562524BC031}"/>
              </a:ext>
            </a:extLst>
          </p:cNvPr>
          <p:cNvCxnSpPr>
            <a:cxnSpLocks noChangeShapeType="1"/>
          </p:cNvCxnSpPr>
          <p:nvPr/>
        </p:nvCxnSpPr>
        <p:spPr bwMode="auto">
          <a:xfrm>
            <a:off x="2914825" y="1436095"/>
            <a:ext cx="0" cy="5242408"/>
          </a:xfrm>
          <a:prstGeom prst="line">
            <a:avLst/>
          </a:prstGeom>
          <a:noFill/>
          <a:ln w="9525" algn="ctr">
            <a:solidFill>
              <a:schemeClr val="accent4">
                <a:lumMod val="40000"/>
                <a:lumOff val="60000"/>
              </a:schemeClr>
            </a:solidFill>
            <a:prstDash val="dash"/>
            <a:round/>
            <a:headEnd/>
            <a:tailEnd/>
          </a:ln>
        </p:spPr>
      </p:cxnSp>
      <p:cxnSp>
        <p:nvCxnSpPr>
          <p:cNvPr id="48" name="Straight Connector 114">
            <a:extLst>
              <a:ext uri="{FF2B5EF4-FFF2-40B4-BE49-F238E27FC236}">
                <a16:creationId xmlns:a16="http://schemas.microsoft.com/office/drawing/2014/main" id="{2A413990-7B6F-5FC0-02A3-545705497B65}"/>
              </a:ext>
            </a:extLst>
          </p:cNvPr>
          <p:cNvCxnSpPr>
            <a:cxnSpLocks noChangeShapeType="1"/>
          </p:cNvCxnSpPr>
          <p:nvPr/>
        </p:nvCxnSpPr>
        <p:spPr bwMode="auto">
          <a:xfrm>
            <a:off x="4528785" y="1436095"/>
            <a:ext cx="0" cy="5242408"/>
          </a:xfrm>
          <a:prstGeom prst="line">
            <a:avLst/>
          </a:prstGeom>
          <a:noFill/>
          <a:ln w="9525" algn="ctr">
            <a:solidFill>
              <a:schemeClr val="accent4">
                <a:lumMod val="40000"/>
                <a:lumOff val="60000"/>
              </a:schemeClr>
            </a:solidFill>
            <a:prstDash val="dash"/>
            <a:round/>
            <a:headEnd/>
            <a:tailEnd/>
          </a:ln>
        </p:spPr>
      </p:cxnSp>
      <p:cxnSp>
        <p:nvCxnSpPr>
          <p:cNvPr id="49" name="Straight Connector 114">
            <a:extLst>
              <a:ext uri="{FF2B5EF4-FFF2-40B4-BE49-F238E27FC236}">
                <a16:creationId xmlns:a16="http://schemas.microsoft.com/office/drawing/2014/main" id="{E57E96D9-2BD0-D27A-86EA-0E49CF66F1B4}"/>
              </a:ext>
            </a:extLst>
          </p:cNvPr>
          <p:cNvCxnSpPr>
            <a:cxnSpLocks noChangeShapeType="1"/>
          </p:cNvCxnSpPr>
          <p:nvPr/>
        </p:nvCxnSpPr>
        <p:spPr bwMode="auto">
          <a:xfrm>
            <a:off x="5335765" y="1436095"/>
            <a:ext cx="0" cy="5242408"/>
          </a:xfrm>
          <a:prstGeom prst="line">
            <a:avLst/>
          </a:prstGeom>
          <a:noFill/>
          <a:ln w="9525" algn="ctr">
            <a:solidFill>
              <a:schemeClr val="accent4">
                <a:lumMod val="40000"/>
                <a:lumOff val="60000"/>
              </a:schemeClr>
            </a:solidFill>
            <a:prstDash val="dash"/>
            <a:round/>
            <a:headEnd/>
            <a:tailEnd/>
          </a:ln>
        </p:spPr>
      </p:cxnSp>
      <p:cxnSp>
        <p:nvCxnSpPr>
          <p:cNvPr id="50" name="Straight Connector 114">
            <a:extLst>
              <a:ext uri="{FF2B5EF4-FFF2-40B4-BE49-F238E27FC236}">
                <a16:creationId xmlns:a16="http://schemas.microsoft.com/office/drawing/2014/main" id="{0B518462-35CA-01DF-E3DA-79CF4D1A67DB}"/>
              </a:ext>
            </a:extLst>
          </p:cNvPr>
          <p:cNvCxnSpPr>
            <a:cxnSpLocks noChangeShapeType="1"/>
          </p:cNvCxnSpPr>
          <p:nvPr/>
        </p:nvCxnSpPr>
        <p:spPr bwMode="auto">
          <a:xfrm>
            <a:off x="6142745" y="1436095"/>
            <a:ext cx="0" cy="5242408"/>
          </a:xfrm>
          <a:prstGeom prst="line">
            <a:avLst/>
          </a:prstGeom>
          <a:noFill/>
          <a:ln w="9525" algn="ctr">
            <a:solidFill>
              <a:schemeClr val="accent4">
                <a:lumMod val="40000"/>
                <a:lumOff val="60000"/>
              </a:schemeClr>
            </a:solidFill>
            <a:prstDash val="dash"/>
            <a:round/>
            <a:headEnd/>
            <a:tailEnd/>
          </a:ln>
        </p:spPr>
      </p:cxnSp>
      <p:cxnSp>
        <p:nvCxnSpPr>
          <p:cNvPr id="51" name="Straight Connector 114">
            <a:extLst>
              <a:ext uri="{FF2B5EF4-FFF2-40B4-BE49-F238E27FC236}">
                <a16:creationId xmlns:a16="http://schemas.microsoft.com/office/drawing/2014/main" id="{A3B6C350-D29D-A509-A057-DD254318F84D}"/>
              </a:ext>
            </a:extLst>
          </p:cNvPr>
          <p:cNvCxnSpPr>
            <a:cxnSpLocks noChangeShapeType="1"/>
          </p:cNvCxnSpPr>
          <p:nvPr/>
        </p:nvCxnSpPr>
        <p:spPr bwMode="auto">
          <a:xfrm>
            <a:off x="7756705" y="1436095"/>
            <a:ext cx="0" cy="5242408"/>
          </a:xfrm>
          <a:prstGeom prst="line">
            <a:avLst/>
          </a:prstGeom>
          <a:noFill/>
          <a:ln w="9525" algn="ctr">
            <a:solidFill>
              <a:schemeClr val="accent4">
                <a:lumMod val="40000"/>
                <a:lumOff val="60000"/>
              </a:schemeClr>
            </a:solidFill>
            <a:prstDash val="dash"/>
            <a:round/>
            <a:headEnd/>
            <a:tailEnd/>
          </a:ln>
        </p:spPr>
      </p:cxnSp>
      <p:cxnSp>
        <p:nvCxnSpPr>
          <p:cNvPr id="52" name="Straight Connector 114">
            <a:extLst>
              <a:ext uri="{FF2B5EF4-FFF2-40B4-BE49-F238E27FC236}">
                <a16:creationId xmlns:a16="http://schemas.microsoft.com/office/drawing/2014/main" id="{66E04F16-36C6-027F-9585-CF454FC4A2D0}"/>
              </a:ext>
            </a:extLst>
          </p:cNvPr>
          <p:cNvCxnSpPr>
            <a:cxnSpLocks noChangeShapeType="1"/>
          </p:cNvCxnSpPr>
          <p:nvPr/>
        </p:nvCxnSpPr>
        <p:spPr bwMode="auto">
          <a:xfrm>
            <a:off x="8563685" y="1436095"/>
            <a:ext cx="0" cy="5242408"/>
          </a:xfrm>
          <a:prstGeom prst="line">
            <a:avLst/>
          </a:prstGeom>
          <a:noFill/>
          <a:ln w="9525" algn="ctr">
            <a:solidFill>
              <a:schemeClr val="accent4">
                <a:lumMod val="40000"/>
                <a:lumOff val="60000"/>
              </a:schemeClr>
            </a:solidFill>
            <a:prstDash val="dash"/>
            <a:round/>
            <a:headEnd/>
            <a:tailEnd/>
          </a:ln>
        </p:spPr>
      </p:cxnSp>
      <p:cxnSp>
        <p:nvCxnSpPr>
          <p:cNvPr id="53" name="Straight Connector 114">
            <a:extLst>
              <a:ext uri="{FF2B5EF4-FFF2-40B4-BE49-F238E27FC236}">
                <a16:creationId xmlns:a16="http://schemas.microsoft.com/office/drawing/2014/main" id="{DE683D18-B47F-D070-F845-F7E8B61125EA}"/>
              </a:ext>
            </a:extLst>
          </p:cNvPr>
          <p:cNvCxnSpPr>
            <a:cxnSpLocks noChangeShapeType="1"/>
          </p:cNvCxnSpPr>
          <p:nvPr/>
        </p:nvCxnSpPr>
        <p:spPr bwMode="auto">
          <a:xfrm>
            <a:off x="9370665" y="1436095"/>
            <a:ext cx="0" cy="5242408"/>
          </a:xfrm>
          <a:prstGeom prst="line">
            <a:avLst/>
          </a:prstGeom>
          <a:noFill/>
          <a:ln w="9525" algn="ctr">
            <a:solidFill>
              <a:schemeClr val="accent4">
                <a:lumMod val="40000"/>
                <a:lumOff val="60000"/>
              </a:schemeClr>
            </a:solidFill>
            <a:prstDash val="dash"/>
            <a:round/>
            <a:headEnd/>
            <a:tailEnd/>
          </a:ln>
        </p:spPr>
      </p:cxnSp>
      <p:cxnSp>
        <p:nvCxnSpPr>
          <p:cNvPr id="54" name="Straight Connector 114">
            <a:extLst>
              <a:ext uri="{FF2B5EF4-FFF2-40B4-BE49-F238E27FC236}">
                <a16:creationId xmlns:a16="http://schemas.microsoft.com/office/drawing/2014/main" id="{65ECC03C-392D-C70D-4A68-5DA2FD703EF7}"/>
              </a:ext>
            </a:extLst>
          </p:cNvPr>
          <p:cNvCxnSpPr>
            <a:cxnSpLocks noChangeShapeType="1"/>
          </p:cNvCxnSpPr>
          <p:nvPr/>
        </p:nvCxnSpPr>
        <p:spPr bwMode="auto">
          <a:xfrm>
            <a:off x="10984625" y="1436095"/>
            <a:ext cx="0" cy="5242408"/>
          </a:xfrm>
          <a:prstGeom prst="line">
            <a:avLst/>
          </a:prstGeom>
          <a:noFill/>
          <a:ln w="9525" algn="ctr">
            <a:solidFill>
              <a:schemeClr val="accent4">
                <a:lumMod val="40000"/>
                <a:lumOff val="60000"/>
              </a:schemeClr>
            </a:solidFill>
            <a:prstDash val="dash"/>
            <a:round/>
            <a:headEnd/>
            <a:tailEnd/>
          </a:ln>
        </p:spPr>
      </p:cxnSp>
      <p:cxnSp>
        <p:nvCxnSpPr>
          <p:cNvPr id="55" name="Straight Connector 114">
            <a:extLst>
              <a:ext uri="{FF2B5EF4-FFF2-40B4-BE49-F238E27FC236}">
                <a16:creationId xmlns:a16="http://schemas.microsoft.com/office/drawing/2014/main" id="{9C497097-315E-8A6D-769F-09FBCED69F51}"/>
              </a:ext>
            </a:extLst>
          </p:cNvPr>
          <p:cNvCxnSpPr>
            <a:cxnSpLocks noChangeShapeType="1"/>
          </p:cNvCxnSpPr>
          <p:nvPr/>
        </p:nvCxnSpPr>
        <p:spPr bwMode="auto">
          <a:xfrm>
            <a:off x="11791612" y="1436095"/>
            <a:ext cx="0" cy="5242408"/>
          </a:xfrm>
          <a:prstGeom prst="line">
            <a:avLst/>
          </a:prstGeom>
          <a:noFill/>
          <a:ln w="9525" algn="ctr">
            <a:solidFill>
              <a:schemeClr val="accent4">
                <a:lumMod val="40000"/>
                <a:lumOff val="60000"/>
              </a:schemeClr>
            </a:solidFill>
            <a:prstDash val="dash"/>
            <a:round/>
            <a:headEnd/>
            <a:tailEnd/>
          </a:ln>
        </p:spPr>
      </p:cxnSp>
      <p:cxnSp>
        <p:nvCxnSpPr>
          <p:cNvPr id="57" name="Straight Connector 114">
            <a:extLst>
              <a:ext uri="{FF2B5EF4-FFF2-40B4-BE49-F238E27FC236}">
                <a16:creationId xmlns:a16="http://schemas.microsoft.com/office/drawing/2014/main" id="{71746959-D045-E5B5-AFE7-E047AC2F1E3F}"/>
              </a:ext>
            </a:extLst>
          </p:cNvPr>
          <p:cNvCxnSpPr>
            <a:cxnSpLocks noChangeShapeType="1"/>
          </p:cNvCxnSpPr>
          <p:nvPr/>
        </p:nvCxnSpPr>
        <p:spPr bwMode="auto">
          <a:xfrm>
            <a:off x="6949725" y="1436095"/>
            <a:ext cx="0" cy="5197252"/>
          </a:xfrm>
          <a:prstGeom prst="line">
            <a:avLst/>
          </a:prstGeom>
          <a:noFill/>
          <a:ln w="28575" algn="ctr">
            <a:solidFill>
              <a:schemeClr val="accent4">
                <a:lumMod val="40000"/>
                <a:lumOff val="60000"/>
              </a:schemeClr>
            </a:solidFill>
            <a:round/>
            <a:headEnd/>
            <a:tailEnd/>
          </a:ln>
        </p:spPr>
      </p:cxnSp>
      <p:cxnSp>
        <p:nvCxnSpPr>
          <p:cNvPr id="59" name="Straight Connector 114">
            <a:extLst>
              <a:ext uri="{FF2B5EF4-FFF2-40B4-BE49-F238E27FC236}">
                <a16:creationId xmlns:a16="http://schemas.microsoft.com/office/drawing/2014/main" id="{2C79B9F4-97F9-05EA-B005-992434CCBE58}"/>
              </a:ext>
            </a:extLst>
          </p:cNvPr>
          <p:cNvCxnSpPr>
            <a:cxnSpLocks noChangeShapeType="1"/>
          </p:cNvCxnSpPr>
          <p:nvPr/>
        </p:nvCxnSpPr>
        <p:spPr bwMode="auto">
          <a:xfrm>
            <a:off x="10177645" y="1436095"/>
            <a:ext cx="0" cy="5197252"/>
          </a:xfrm>
          <a:prstGeom prst="line">
            <a:avLst/>
          </a:prstGeom>
          <a:noFill/>
          <a:ln w="28575" algn="ctr">
            <a:solidFill>
              <a:schemeClr val="accent4">
                <a:lumMod val="40000"/>
                <a:lumOff val="60000"/>
              </a:schemeClr>
            </a:solidFill>
            <a:round/>
            <a:headEnd/>
            <a:tailEnd/>
          </a:ln>
        </p:spPr>
      </p:cxnSp>
      <p:cxnSp>
        <p:nvCxnSpPr>
          <p:cNvPr id="60" name="Straight Connector 114">
            <a:extLst>
              <a:ext uri="{FF2B5EF4-FFF2-40B4-BE49-F238E27FC236}">
                <a16:creationId xmlns:a16="http://schemas.microsoft.com/office/drawing/2014/main" id="{F15672DF-A3AB-3988-49FA-718AB9547C1F}"/>
              </a:ext>
            </a:extLst>
          </p:cNvPr>
          <p:cNvCxnSpPr>
            <a:cxnSpLocks noChangeShapeType="1"/>
          </p:cNvCxnSpPr>
          <p:nvPr/>
        </p:nvCxnSpPr>
        <p:spPr bwMode="auto">
          <a:xfrm>
            <a:off x="3721805" y="1436095"/>
            <a:ext cx="0" cy="5197252"/>
          </a:xfrm>
          <a:prstGeom prst="line">
            <a:avLst/>
          </a:prstGeom>
          <a:noFill/>
          <a:ln w="28575" algn="ctr">
            <a:solidFill>
              <a:schemeClr val="accent4">
                <a:lumMod val="40000"/>
                <a:lumOff val="60000"/>
              </a:schemeClr>
            </a:solidFill>
            <a:round/>
            <a:headEnd/>
            <a:tailEnd/>
          </a:ln>
        </p:spPr>
      </p:cxnSp>
      <p:sp>
        <p:nvSpPr>
          <p:cNvPr id="61" name="Chevron 60">
            <a:extLst>
              <a:ext uri="{FF2B5EF4-FFF2-40B4-BE49-F238E27FC236}">
                <a16:creationId xmlns:a16="http://schemas.microsoft.com/office/drawing/2014/main" id="{949047CD-F01D-8426-6AF0-4CD1206C7FB8}"/>
              </a:ext>
            </a:extLst>
          </p:cNvPr>
          <p:cNvSpPr/>
          <p:nvPr/>
        </p:nvSpPr>
        <p:spPr bwMode="auto">
          <a:xfrm>
            <a:off x="2713857" y="3910611"/>
            <a:ext cx="507096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SA1 6G </a:t>
            </a:r>
            <a:r>
              <a:rPr lang="fr-FR" sz="1200" dirty="0" err="1">
                <a:latin typeface="Montserrat" panose="00000500000000000000" pitchFamily="50" charset="0"/>
                <a:ea typeface="ＭＳ Ｐゴシック" charset="-128"/>
                <a:cs typeface="Arial" pitchFamily="34" charset="0"/>
              </a:rPr>
              <a:t>Study</a:t>
            </a:r>
            <a:r>
              <a:rPr lang="fr-FR" sz="1200" dirty="0">
                <a:latin typeface="Montserrat" panose="00000500000000000000" pitchFamily="50" charset="0"/>
                <a:ea typeface="ＭＳ Ｐゴシック" charset="-128"/>
                <a:cs typeface="Arial" pitchFamily="34" charset="0"/>
              </a:rPr>
              <a:t>(</a:t>
            </a:r>
            <a:r>
              <a:rPr lang="fr-FR" sz="1200" dirty="0" err="1">
                <a:latin typeface="Montserrat" panose="00000500000000000000" pitchFamily="50" charset="0"/>
                <a:ea typeface="ＭＳ Ｐゴシック" charset="-128"/>
                <a:cs typeface="Arial" pitchFamily="34" charset="0"/>
              </a:rPr>
              <a:t>ies</a:t>
            </a:r>
            <a:r>
              <a:rPr lang="fr-FR" sz="1200" dirty="0">
                <a:latin typeface="Montserrat" panose="00000500000000000000" pitchFamily="50" charset="0"/>
                <a:ea typeface="ＭＳ Ｐゴシック" charset="-128"/>
                <a:cs typeface="Arial" pitchFamily="34" charset="0"/>
              </a:rPr>
              <a:t>)</a:t>
            </a:r>
          </a:p>
        </p:txBody>
      </p:sp>
      <p:sp>
        <p:nvSpPr>
          <p:cNvPr id="63" name="Chevron 60">
            <a:extLst>
              <a:ext uri="{FF2B5EF4-FFF2-40B4-BE49-F238E27FC236}">
                <a16:creationId xmlns:a16="http://schemas.microsoft.com/office/drawing/2014/main" id="{5AB410C4-DC1B-63D4-AFC3-C2F711FCDC67}"/>
              </a:ext>
            </a:extLst>
          </p:cNvPr>
          <p:cNvSpPr/>
          <p:nvPr/>
        </p:nvSpPr>
        <p:spPr bwMode="auto">
          <a:xfrm>
            <a:off x="6809465" y="2301081"/>
            <a:ext cx="1002447"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89500"/>
              <a:gd name="connsiteY0" fmla="*/ 0 h 222250"/>
              <a:gd name="connsiteX1" fmla="*/ 1467062 w 1689500"/>
              <a:gd name="connsiteY1" fmla="*/ 0 h 222250"/>
              <a:gd name="connsiteX2" fmla="*/ 1689500 w 1689500"/>
              <a:gd name="connsiteY2" fmla="*/ 111126 h 222250"/>
              <a:gd name="connsiteX3" fmla="*/ 1467062 w 1689500"/>
              <a:gd name="connsiteY3" fmla="*/ 222250 h 222250"/>
              <a:gd name="connsiteX4" fmla="*/ 0 w 1689500"/>
              <a:gd name="connsiteY4" fmla="*/ 222250 h 222250"/>
              <a:gd name="connsiteX5" fmla="*/ 26818 w 1689500"/>
              <a:gd name="connsiteY5" fmla="*/ 98155 h 222250"/>
              <a:gd name="connsiteX6" fmla="*/ 0 w 1689500"/>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9500" h="222250">
                <a:moveTo>
                  <a:pt x="0" y="0"/>
                </a:moveTo>
                <a:lnTo>
                  <a:pt x="1467062" y="0"/>
                </a:lnTo>
                <a:lnTo>
                  <a:pt x="1689500" y="111126"/>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   RAN4 C.def.</a:t>
            </a:r>
          </a:p>
        </p:txBody>
      </p:sp>
      <p:sp>
        <p:nvSpPr>
          <p:cNvPr id="9248" name="Chevron 60">
            <a:extLst>
              <a:ext uri="{FF2B5EF4-FFF2-40B4-BE49-F238E27FC236}">
                <a16:creationId xmlns:a16="http://schemas.microsoft.com/office/drawing/2014/main" id="{F94E59AC-70F6-5A8F-3EB3-2B4249484BEC}"/>
              </a:ext>
            </a:extLst>
          </p:cNvPr>
          <p:cNvSpPr/>
          <p:nvPr/>
        </p:nvSpPr>
        <p:spPr bwMode="auto">
          <a:xfrm>
            <a:off x="10873458" y="3079613"/>
            <a:ext cx="945161" cy="279960"/>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33" dirty="0">
                <a:latin typeface="Montserrat" panose="00000500000000000000" pitchFamily="50" charset="0"/>
                <a:ea typeface="ＭＳ Ｐゴシック" charset="-128"/>
                <a:cs typeface="Arial" pitchFamily="34" charset="0"/>
              </a:rPr>
              <a:t>RAN4 Perf</a:t>
            </a:r>
          </a:p>
        </p:txBody>
      </p:sp>
      <p:sp>
        <p:nvSpPr>
          <p:cNvPr id="62" name="Chevron 60">
            <a:extLst>
              <a:ext uri="{FF2B5EF4-FFF2-40B4-BE49-F238E27FC236}">
                <a16:creationId xmlns:a16="http://schemas.microsoft.com/office/drawing/2014/main" id="{0801A27C-E3C7-61B4-5E0A-B7DBCAE7D26C}"/>
              </a:ext>
            </a:extLst>
          </p:cNvPr>
          <p:cNvSpPr/>
          <p:nvPr/>
        </p:nvSpPr>
        <p:spPr bwMode="auto">
          <a:xfrm>
            <a:off x="5359971" y="2300920"/>
            <a:ext cx="1612047"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01837"/>
              <a:gd name="connsiteY0" fmla="*/ 0 h 222250"/>
              <a:gd name="connsiteX1" fmla="*/ 1467062 w 1601837"/>
              <a:gd name="connsiteY1" fmla="*/ 0 h 222250"/>
              <a:gd name="connsiteX2" fmla="*/ 1601837 w 1601837"/>
              <a:gd name="connsiteY2" fmla="*/ 111126 h 222250"/>
              <a:gd name="connsiteX3" fmla="*/ 1467062 w 1601837"/>
              <a:gd name="connsiteY3" fmla="*/ 222250 h 222250"/>
              <a:gd name="connsiteX4" fmla="*/ 0 w 1601837"/>
              <a:gd name="connsiteY4" fmla="*/ 222250 h 222250"/>
              <a:gd name="connsiteX5" fmla="*/ 26818 w 1601837"/>
              <a:gd name="connsiteY5" fmla="*/ 98155 h 222250"/>
              <a:gd name="connsiteX6" fmla="*/ 0 w 1601837"/>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1837" h="222250">
                <a:moveTo>
                  <a:pt x="0" y="0"/>
                </a:moveTo>
                <a:lnTo>
                  <a:pt x="1467062" y="0"/>
                </a:lnTo>
                <a:lnTo>
                  <a:pt x="1601837" y="111126"/>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RP Content </a:t>
            </a:r>
            <a:r>
              <a:rPr lang="fr-FR" sz="1067" dirty="0" err="1">
                <a:latin typeface="Montserrat" panose="00000500000000000000" pitchFamily="50" charset="0"/>
                <a:ea typeface="ＭＳ Ｐゴシック" charset="-128"/>
                <a:cs typeface="Arial" pitchFamily="34" charset="0"/>
              </a:rPr>
              <a:t>def</a:t>
            </a:r>
            <a:r>
              <a:rPr lang="fr-FR" sz="1067" dirty="0">
                <a:latin typeface="Montserrat" panose="00000500000000000000" pitchFamily="50" charset="0"/>
                <a:ea typeface="ＭＳ Ｐゴシック" charset="-128"/>
                <a:cs typeface="Arial" pitchFamily="34" charset="0"/>
              </a:rPr>
              <a:t>.</a:t>
            </a:r>
          </a:p>
        </p:txBody>
      </p:sp>
      <p:sp>
        <p:nvSpPr>
          <p:cNvPr id="5" name="Chevron 60">
            <a:extLst>
              <a:ext uri="{FF2B5EF4-FFF2-40B4-BE49-F238E27FC236}">
                <a16:creationId xmlns:a16="http://schemas.microsoft.com/office/drawing/2014/main" id="{9772A3F5-EE99-B673-A6CB-BF15F057A1FD}"/>
              </a:ext>
            </a:extLst>
          </p:cNvPr>
          <p:cNvSpPr/>
          <p:nvPr/>
        </p:nvSpPr>
        <p:spPr bwMode="auto">
          <a:xfrm>
            <a:off x="1833317" y="3919496"/>
            <a:ext cx="1110828" cy="292381"/>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2394"/>
              <a:gd name="connsiteY0" fmla="*/ 0 h 222250"/>
              <a:gd name="connsiteX1" fmla="*/ 1467062 w 1592394"/>
              <a:gd name="connsiteY1" fmla="*/ 0 h 222250"/>
              <a:gd name="connsiteX2" fmla="*/ 1592394 w 1592394"/>
              <a:gd name="connsiteY2" fmla="*/ 124393 h 222250"/>
              <a:gd name="connsiteX3" fmla="*/ 1467062 w 1592394"/>
              <a:gd name="connsiteY3" fmla="*/ 222250 h 222250"/>
              <a:gd name="connsiteX4" fmla="*/ 0 w 1592394"/>
              <a:gd name="connsiteY4" fmla="*/ 222250 h 222250"/>
              <a:gd name="connsiteX5" fmla="*/ 26818 w 1592394"/>
              <a:gd name="connsiteY5" fmla="*/ 98155 h 222250"/>
              <a:gd name="connsiteX6" fmla="*/ 0 w 1592394"/>
              <a:gd name="connsiteY6" fmla="*/ 0 h 222250"/>
              <a:gd name="connsiteX0" fmla="*/ 0 w 1770114"/>
              <a:gd name="connsiteY0" fmla="*/ 0 h 222250"/>
              <a:gd name="connsiteX1" fmla="*/ 1467062 w 1770114"/>
              <a:gd name="connsiteY1" fmla="*/ 0 h 222250"/>
              <a:gd name="connsiteX2" fmla="*/ 1770114 w 1770114"/>
              <a:gd name="connsiteY2" fmla="*/ 124393 h 222250"/>
              <a:gd name="connsiteX3" fmla="*/ 1467062 w 1770114"/>
              <a:gd name="connsiteY3" fmla="*/ 222250 h 222250"/>
              <a:gd name="connsiteX4" fmla="*/ 0 w 1770114"/>
              <a:gd name="connsiteY4" fmla="*/ 222250 h 222250"/>
              <a:gd name="connsiteX5" fmla="*/ 26818 w 1770114"/>
              <a:gd name="connsiteY5" fmla="*/ 98155 h 222250"/>
              <a:gd name="connsiteX6" fmla="*/ 0 w 177011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0114" h="222250">
                <a:moveTo>
                  <a:pt x="0" y="0"/>
                </a:moveTo>
                <a:lnTo>
                  <a:pt x="1467062" y="0"/>
                </a:lnTo>
                <a:lnTo>
                  <a:pt x="1770114" y="124393"/>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SA1 6G SID </a:t>
            </a:r>
            <a:r>
              <a:rPr lang="fr-FR" sz="1067" dirty="0" err="1">
                <a:latin typeface="Montserrat" panose="00000500000000000000" pitchFamily="50" charset="0"/>
                <a:ea typeface="ＭＳ Ｐゴシック" charset="-128"/>
                <a:cs typeface="Arial" pitchFamily="34" charset="0"/>
              </a:rPr>
              <a:t>def</a:t>
            </a:r>
            <a:r>
              <a:rPr lang="fr-FR" sz="1067" dirty="0">
                <a:latin typeface="Montserrat" panose="00000500000000000000" pitchFamily="50" charset="0"/>
                <a:ea typeface="ＭＳ Ｐゴシック" charset="-128"/>
                <a:cs typeface="Arial" pitchFamily="34" charset="0"/>
              </a:rPr>
              <a:t>.</a:t>
            </a:r>
          </a:p>
        </p:txBody>
      </p:sp>
      <p:sp>
        <p:nvSpPr>
          <p:cNvPr id="25" name="Chevron 60">
            <a:extLst>
              <a:ext uri="{FF2B5EF4-FFF2-40B4-BE49-F238E27FC236}">
                <a16:creationId xmlns:a16="http://schemas.microsoft.com/office/drawing/2014/main" id="{5985ECF7-20BF-200E-8F19-EA178CFE7DB5}"/>
              </a:ext>
            </a:extLst>
          </p:cNvPr>
          <p:cNvSpPr/>
          <p:nvPr/>
        </p:nvSpPr>
        <p:spPr bwMode="auto">
          <a:xfrm>
            <a:off x="2844800" y="4280747"/>
            <a:ext cx="921173" cy="38833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82192"/>
              <a:gd name="connsiteY0" fmla="*/ 0 h 222250"/>
              <a:gd name="connsiteX1" fmla="*/ 1467062 w 1582192"/>
              <a:gd name="connsiteY1" fmla="*/ 0 h 222250"/>
              <a:gd name="connsiteX2" fmla="*/ 1582192 w 1582192"/>
              <a:gd name="connsiteY2" fmla="*/ 104333 h 222250"/>
              <a:gd name="connsiteX3" fmla="*/ 1467062 w 1582192"/>
              <a:gd name="connsiteY3" fmla="*/ 222250 h 222250"/>
              <a:gd name="connsiteX4" fmla="*/ 0 w 1582192"/>
              <a:gd name="connsiteY4" fmla="*/ 222250 h 222250"/>
              <a:gd name="connsiteX5" fmla="*/ 26818 w 1582192"/>
              <a:gd name="connsiteY5" fmla="*/ 98155 h 222250"/>
              <a:gd name="connsiteX6" fmla="*/ 0 w 1582192"/>
              <a:gd name="connsiteY6" fmla="*/ 0 h 222250"/>
              <a:gd name="connsiteX0" fmla="*/ 0 w 1944424"/>
              <a:gd name="connsiteY0" fmla="*/ 0 h 222250"/>
              <a:gd name="connsiteX1" fmla="*/ 1467062 w 1944424"/>
              <a:gd name="connsiteY1" fmla="*/ 0 h 222250"/>
              <a:gd name="connsiteX2" fmla="*/ 1944424 w 1944424"/>
              <a:gd name="connsiteY2" fmla="*/ 109889 h 222250"/>
              <a:gd name="connsiteX3" fmla="*/ 1467062 w 1944424"/>
              <a:gd name="connsiteY3" fmla="*/ 222250 h 222250"/>
              <a:gd name="connsiteX4" fmla="*/ 0 w 1944424"/>
              <a:gd name="connsiteY4" fmla="*/ 222250 h 222250"/>
              <a:gd name="connsiteX5" fmla="*/ 26818 w 1944424"/>
              <a:gd name="connsiteY5" fmla="*/ 98155 h 222250"/>
              <a:gd name="connsiteX6" fmla="*/ 0 w 194442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44424" h="222250">
                <a:moveTo>
                  <a:pt x="0" y="0"/>
                </a:moveTo>
                <a:lnTo>
                  <a:pt x="1467062" y="0"/>
                </a:lnTo>
                <a:lnTo>
                  <a:pt x="1944424" y="109889"/>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RP IMT-2030 disc.</a:t>
            </a:r>
          </a:p>
        </p:txBody>
      </p:sp>
      <p:sp>
        <p:nvSpPr>
          <p:cNvPr id="9249" name="Chevron 60">
            <a:extLst>
              <a:ext uri="{FF2B5EF4-FFF2-40B4-BE49-F238E27FC236}">
                <a16:creationId xmlns:a16="http://schemas.microsoft.com/office/drawing/2014/main" id="{B36A3B24-2876-59C8-CCA5-6562DEF88E9F}"/>
              </a:ext>
            </a:extLst>
          </p:cNvPr>
          <p:cNvSpPr/>
          <p:nvPr/>
        </p:nvSpPr>
        <p:spPr bwMode="auto">
          <a:xfrm>
            <a:off x="3648570" y="4326115"/>
            <a:ext cx="1697849" cy="32434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RP ITU </a:t>
            </a:r>
            <a:r>
              <a:rPr lang="fr-FR" sz="1200" dirty="0" err="1">
                <a:latin typeface="Montserrat" panose="00000500000000000000" pitchFamily="50" charset="0"/>
                <a:ea typeface="ＭＳ Ｐゴシック" charset="-128"/>
                <a:cs typeface="Arial" pitchFamily="34" charset="0"/>
              </a:rPr>
              <a:t>Study</a:t>
            </a:r>
            <a:endParaRPr lang="fr-FR" sz="1200" dirty="0">
              <a:latin typeface="Montserrat" panose="00000500000000000000" pitchFamily="50" charset="0"/>
              <a:ea typeface="ＭＳ Ｐゴシック" charset="-128"/>
              <a:cs typeface="Arial" pitchFamily="34" charset="0"/>
            </a:endParaRPr>
          </a:p>
        </p:txBody>
      </p:sp>
      <p:sp>
        <p:nvSpPr>
          <p:cNvPr id="9250" name="Chevron 60">
            <a:extLst>
              <a:ext uri="{FF2B5EF4-FFF2-40B4-BE49-F238E27FC236}">
                <a16:creationId xmlns:a16="http://schemas.microsoft.com/office/drawing/2014/main" id="{5CA2ED88-17A5-C7DC-9D89-4691B65C00C1}"/>
              </a:ext>
            </a:extLst>
          </p:cNvPr>
          <p:cNvSpPr/>
          <p:nvPr/>
        </p:nvSpPr>
        <p:spPr bwMode="auto">
          <a:xfrm>
            <a:off x="4632962" y="4769629"/>
            <a:ext cx="3991751" cy="29273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RP 6G </a:t>
            </a:r>
            <a:r>
              <a:rPr lang="fr-FR" sz="1200" dirty="0" err="1">
                <a:latin typeface="Montserrat" panose="00000500000000000000" pitchFamily="50" charset="0"/>
                <a:ea typeface="ＭＳ Ｐゴシック" charset="-128"/>
                <a:cs typeface="Arial" pitchFamily="34" charset="0"/>
              </a:rPr>
              <a:t>Study</a:t>
            </a:r>
            <a:r>
              <a:rPr lang="fr-FR" sz="1200" dirty="0">
                <a:latin typeface="Montserrat" panose="00000500000000000000" pitchFamily="50" charset="0"/>
                <a:ea typeface="ＭＳ Ｐゴシック" charset="-128"/>
                <a:cs typeface="Arial" pitchFamily="34" charset="0"/>
              </a:rPr>
              <a:t>(</a:t>
            </a:r>
            <a:r>
              <a:rPr lang="fr-FR" sz="1200" dirty="0" err="1">
                <a:latin typeface="Montserrat" panose="00000500000000000000" pitchFamily="50" charset="0"/>
                <a:ea typeface="ＭＳ Ｐゴシック" charset="-128"/>
                <a:cs typeface="Arial" pitchFamily="34" charset="0"/>
              </a:rPr>
              <a:t>ies</a:t>
            </a:r>
            <a:r>
              <a:rPr lang="fr-FR" sz="1200" dirty="0">
                <a:latin typeface="Montserrat" panose="00000500000000000000" pitchFamily="50" charset="0"/>
                <a:ea typeface="ＭＳ Ｐゴシック" charset="-128"/>
                <a:cs typeface="Arial" pitchFamily="34" charset="0"/>
              </a:rPr>
              <a:t>)</a:t>
            </a:r>
          </a:p>
        </p:txBody>
      </p:sp>
      <p:sp>
        <p:nvSpPr>
          <p:cNvPr id="9251" name="Chevron 60">
            <a:extLst>
              <a:ext uri="{FF2B5EF4-FFF2-40B4-BE49-F238E27FC236}">
                <a16:creationId xmlns:a16="http://schemas.microsoft.com/office/drawing/2014/main" id="{3ACF84FC-3DCF-7BAF-3948-80C3F1974504}"/>
              </a:ext>
            </a:extLst>
          </p:cNvPr>
          <p:cNvSpPr/>
          <p:nvPr/>
        </p:nvSpPr>
        <p:spPr bwMode="auto">
          <a:xfrm>
            <a:off x="6105032" y="5633430"/>
            <a:ext cx="4908413" cy="29273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RAN1 6G </a:t>
            </a:r>
            <a:r>
              <a:rPr lang="fr-FR" sz="1200" dirty="0" err="1">
                <a:latin typeface="Montserrat" panose="00000500000000000000" pitchFamily="50" charset="0"/>
                <a:ea typeface="ＭＳ Ｐゴシック" charset="-128"/>
                <a:cs typeface="Arial" pitchFamily="34" charset="0"/>
              </a:rPr>
              <a:t>Study</a:t>
            </a:r>
            <a:r>
              <a:rPr lang="fr-FR" sz="1200" dirty="0">
                <a:latin typeface="Montserrat" panose="00000500000000000000" pitchFamily="50" charset="0"/>
                <a:ea typeface="ＭＳ Ｐゴシック" charset="-128"/>
                <a:cs typeface="Arial" pitchFamily="34" charset="0"/>
              </a:rPr>
              <a:t>(</a:t>
            </a:r>
            <a:r>
              <a:rPr lang="fr-FR" sz="1200" dirty="0" err="1">
                <a:latin typeface="Montserrat" panose="00000500000000000000" pitchFamily="50" charset="0"/>
                <a:ea typeface="ＭＳ Ｐゴシック" charset="-128"/>
                <a:cs typeface="Arial" pitchFamily="34" charset="0"/>
              </a:rPr>
              <a:t>ies</a:t>
            </a:r>
            <a:r>
              <a:rPr lang="fr-FR" sz="1200" dirty="0">
                <a:latin typeface="Montserrat" panose="00000500000000000000" pitchFamily="50" charset="0"/>
                <a:ea typeface="ＭＳ Ｐゴシック" charset="-128"/>
                <a:cs typeface="Arial" pitchFamily="34" charset="0"/>
              </a:rPr>
              <a:t>)</a:t>
            </a:r>
          </a:p>
        </p:txBody>
      </p:sp>
      <p:sp>
        <p:nvSpPr>
          <p:cNvPr id="9252" name="Chevron 60">
            <a:extLst>
              <a:ext uri="{FF2B5EF4-FFF2-40B4-BE49-F238E27FC236}">
                <a16:creationId xmlns:a16="http://schemas.microsoft.com/office/drawing/2014/main" id="{D2D7662F-972A-BEB4-88DD-8603D72E89DE}"/>
              </a:ext>
            </a:extLst>
          </p:cNvPr>
          <p:cNvSpPr/>
          <p:nvPr/>
        </p:nvSpPr>
        <p:spPr bwMode="auto">
          <a:xfrm>
            <a:off x="5210953" y="5217926"/>
            <a:ext cx="504839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SA2 6G </a:t>
            </a:r>
            <a:r>
              <a:rPr lang="fr-FR" sz="1200" dirty="0" err="1">
                <a:latin typeface="Montserrat" panose="00000500000000000000" pitchFamily="50" charset="0"/>
                <a:ea typeface="ＭＳ Ｐゴシック" charset="-128"/>
                <a:cs typeface="Arial" pitchFamily="34" charset="0"/>
              </a:rPr>
              <a:t>Study</a:t>
            </a:r>
            <a:r>
              <a:rPr lang="fr-FR" sz="1200" dirty="0">
                <a:latin typeface="Montserrat" panose="00000500000000000000" pitchFamily="50" charset="0"/>
                <a:ea typeface="ＭＳ Ｐゴシック" charset="-128"/>
                <a:cs typeface="Arial" pitchFamily="34" charset="0"/>
              </a:rPr>
              <a:t>(</a:t>
            </a:r>
            <a:r>
              <a:rPr lang="fr-FR" sz="1200" dirty="0" err="1">
                <a:latin typeface="Montserrat" panose="00000500000000000000" pitchFamily="50" charset="0"/>
                <a:ea typeface="ＭＳ Ｐゴシック" charset="-128"/>
                <a:cs typeface="Arial" pitchFamily="34" charset="0"/>
              </a:rPr>
              <a:t>ies</a:t>
            </a:r>
            <a:r>
              <a:rPr lang="fr-FR" sz="1200" dirty="0">
                <a:latin typeface="Montserrat" panose="00000500000000000000" pitchFamily="50" charset="0"/>
                <a:ea typeface="ＭＳ Ｐゴシック" charset="-128"/>
                <a:cs typeface="Arial" pitchFamily="34" charset="0"/>
              </a:rPr>
              <a:t>)</a:t>
            </a:r>
          </a:p>
        </p:txBody>
      </p:sp>
      <p:sp>
        <p:nvSpPr>
          <p:cNvPr id="9253" name="Chevron 60">
            <a:extLst>
              <a:ext uri="{FF2B5EF4-FFF2-40B4-BE49-F238E27FC236}">
                <a16:creationId xmlns:a16="http://schemas.microsoft.com/office/drawing/2014/main" id="{EDB78B5A-985D-0D72-3F44-7FD392550BB6}"/>
              </a:ext>
            </a:extLst>
          </p:cNvPr>
          <p:cNvSpPr/>
          <p:nvPr/>
        </p:nvSpPr>
        <p:spPr bwMode="auto">
          <a:xfrm>
            <a:off x="7721600" y="6420839"/>
            <a:ext cx="3612445"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Stage 3 6G </a:t>
            </a:r>
            <a:r>
              <a:rPr lang="fr-FR" sz="1200" dirty="0" err="1">
                <a:latin typeface="Montserrat" panose="00000500000000000000" pitchFamily="50" charset="0"/>
                <a:ea typeface="ＭＳ Ｐゴシック" charset="-128"/>
                <a:cs typeface="Arial" pitchFamily="34" charset="0"/>
              </a:rPr>
              <a:t>Study</a:t>
            </a:r>
            <a:r>
              <a:rPr lang="fr-FR" sz="1200" dirty="0">
                <a:latin typeface="Montserrat" panose="00000500000000000000" pitchFamily="50" charset="0"/>
                <a:ea typeface="ＭＳ Ｐゴシック" charset="-128"/>
                <a:cs typeface="Arial" pitchFamily="34" charset="0"/>
              </a:rPr>
              <a:t>(</a:t>
            </a:r>
            <a:r>
              <a:rPr lang="fr-FR" sz="1200" dirty="0" err="1">
                <a:latin typeface="Montserrat" panose="00000500000000000000" pitchFamily="50" charset="0"/>
                <a:ea typeface="ＭＳ Ｐゴシック" charset="-128"/>
                <a:cs typeface="Arial" pitchFamily="34" charset="0"/>
              </a:rPr>
              <a:t>ies</a:t>
            </a:r>
            <a:r>
              <a:rPr lang="fr-FR" sz="1200" dirty="0">
                <a:latin typeface="Montserrat" panose="00000500000000000000" pitchFamily="50" charset="0"/>
                <a:ea typeface="ＭＳ Ｐゴシック" charset="-128"/>
                <a:cs typeface="Arial" pitchFamily="34" charset="0"/>
              </a:rPr>
              <a:t>)</a:t>
            </a:r>
          </a:p>
        </p:txBody>
      </p:sp>
      <p:sp>
        <p:nvSpPr>
          <p:cNvPr id="18" name="Title 1">
            <a:extLst>
              <a:ext uri="{FF2B5EF4-FFF2-40B4-BE49-F238E27FC236}">
                <a16:creationId xmlns:a16="http://schemas.microsoft.com/office/drawing/2014/main" id="{5290C507-3484-6A34-73D1-2C0E61E8F4E2}"/>
              </a:ext>
            </a:extLst>
          </p:cNvPr>
          <p:cNvSpPr txBox="1">
            <a:spLocks/>
          </p:cNvSpPr>
          <p:nvPr/>
        </p:nvSpPr>
        <p:spPr bwMode="auto">
          <a:xfrm>
            <a:off x="1410268" y="3045283"/>
            <a:ext cx="3037645" cy="518248"/>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lIns="121907" tIns="60953" rIns="121907" bIns="60953" anchor="ctr">
            <a:scene3d>
              <a:camera prst="orthographicFront"/>
              <a:lightRig rig="soft" dir="t">
                <a:rot lat="0" lon="0" rev="15600000"/>
              </a:lightRig>
            </a:scene3d>
            <a:sp3d extrusionH="57150" prstMaterial="softEdge">
              <a:bevelT w="25400" h="38100"/>
            </a:sp3d>
          </a:bodyPr>
          <a:lstStyle/>
          <a:p>
            <a:pPr algn="ctr">
              <a:defRPr/>
            </a:pPr>
            <a:r>
              <a:rPr lang="en-GB" sz="2400" b="1" kern="0" dirty="0">
                <a:latin typeface="Montserrat" panose="00000500000000000000" pitchFamily="50" charset="0"/>
                <a:ea typeface="ＭＳ Ｐゴシック" charset="0"/>
                <a:cs typeface="ＭＳ Ｐゴシック" charset="0"/>
              </a:rPr>
              <a:t>Rel-20 - 5GA part</a:t>
            </a:r>
            <a:endParaRPr lang="en-US" sz="2133" b="1" kern="0" dirty="0">
              <a:latin typeface="Montserrat" panose="00000500000000000000" pitchFamily="50" charset="0"/>
              <a:ea typeface="ＭＳ Ｐゴシック" charset="0"/>
              <a:cs typeface="ＭＳ Ｐゴシック" charset="0"/>
            </a:endParaRPr>
          </a:p>
        </p:txBody>
      </p:sp>
      <p:sp>
        <p:nvSpPr>
          <p:cNvPr id="9255" name="Title 1">
            <a:extLst>
              <a:ext uri="{FF2B5EF4-FFF2-40B4-BE49-F238E27FC236}">
                <a16:creationId xmlns:a16="http://schemas.microsoft.com/office/drawing/2014/main" id="{2AC0A55B-9075-2801-E70D-1CD4078A7F2A}"/>
              </a:ext>
            </a:extLst>
          </p:cNvPr>
          <p:cNvSpPr txBox="1">
            <a:spLocks/>
          </p:cNvSpPr>
          <p:nvPr/>
        </p:nvSpPr>
        <p:spPr bwMode="auto">
          <a:xfrm>
            <a:off x="1410269" y="6122467"/>
            <a:ext cx="2812988" cy="518248"/>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lIns="121907" tIns="60953" rIns="121907" bIns="60953" anchor="ctr">
            <a:scene3d>
              <a:camera prst="orthographicFront"/>
              <a:lightRig rig="soft" dir="t">
                <a:rot lat="0" lon="0" rev="15600000"/>
              </a:lightRig>
            </a:scene3d>
            <a:sp3d extrusionH="57150" prstMaterial="softEdge">
              <a:bevelT w="25400" h="38100"/>
            </a:sp3d>
          </a:bodyPr>
          <a:lstStyle/>
          <a:p>
            <a:pPr algn="ctr">
              <a:defRPr/>
            </a:pPr>
            <a:r>
              <a:rPr lang="en-GB" sz="2400" b="1" kern="0" dirty="0">
                <a:latin typeface="Montserrat" panose="00000500000000000000" pitchFamily="50" charset="0"/>
                <a:ea typeface="ＭＳ Ｐゴシック" charset="0"/>
                <a:cs typeface="ＭＳ Ｐゴシック" charset="0"/>
              </a:rPr>
              <a:t>Rel-20 - 6G part</a:t>
            </a:r>
            <a:endParaRPr lang="en-US" sz="2133" b="1" kern="0" dirty="0">
              <a:latin typeface="Montserrat" panose="00000500000000000000" pitchFamily="50" charset="0"/>
              <a:ea typeface="ＭＳ Ｐゴシック" charset="0"/>
              <a:cs typeface="ＭＳ Ｐゴシック" charset="0"/>
            </a:endParaRPr>
          </a:p>
        </p:txBody>
      </p:sp>
      <p:cxnSp>
        <p:nvCxnSpPr>
          <p:cNvPr id="9258" name="Straight Connector 9257">
            <a:extLst>
              <a:ext uri="{FF2B5EF4-FFF2-40B4-BE49-F238E27FC236}">
                <a16:creationId xmlns:a16="http://schemas.microsoft.com/office/drawing/2014/main" id="{B3D2C5F5-C828-910F-2389-D3361E4D9E0A}"/>
              </a:ext>
            </a:extLst>
          </p:cNvPr>
          <p:cNvCxnSpPr>
            <a:cxnSpLocks/>
          </p:cNvCxnSpPr>
          <p:nvPr/>
        </p:nvCxnSpPr>
        <p:spPr bwMode="auto">
          <a:xfrm>
            <a:off x="3737611" y="748757"/>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59" name="TextBox 9258">
            <a:extLst>
              <a:ext uri="{FF2B5EF4-FFF2-40B4-BE49-F238E27FC236}">
                <a16:creationId xmlns:a16="http://schemas.microsoft.com/office/drawing/2014/main" id="{F81E3299-24A4-DF10-CECA-31D007D89477}"/>
              </a:ext>
            </a:extLst>
          </p:cNvPr>
          <p:cNvSpPr txBox="1"/>
          <p:nvPr/>
        </p:nvSpPr>
        <p:spPr>
          <a:xfrm>
            <a:off x="4934373" y="585775"/>
            <a:ext cx="731290"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cxnSp>
        <p:nvCxnSpPr>
          <p:cNvPr id="9260" name="Straight Connector 9259">
            <a:extLst>
              <a:ext uri="{FF2B5EF4-FFF2-40B4-BE49-F238E27FC236}">
                <a16:creationId xmlns:a16="http://schemas.microsoft.com/office/drawing/2014/main" id="{0C7B2277-0162-5EBE-D8FF-C790B09D2D58}"/>
              </a:ext>
            </a:extLst>
          </p:cNvPr>
          <p:cNvCxnSpPr>
            <a:cxnSpLocks/>
          </p:cNvCxnSpPr>
          <p:nvPr/>
        </p:nvCxnSpPr>
        <p:spPr bwMode="auto">
          <a:xfrm>
            <a:off x="6939135" y="753280"/>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61" name="TextBox 9260">
            <a:extLst>
              <a:ext uri="{FF2B5EF4-FFF2-40B4-BE49-F238E27FC236}">
                <a16:creationId xmlns:a16="http://schemas.microsoft.com/office/drawing/2014/main" id="{4FC19360-BDB4-2F9F-BCF6-7F93FDEE6550}"/>
              </a:ext>
            </a:extLst>
          </p:cNvPr>
          <p:cNvSpPr txBox="1"/>
          <p:nvPr/>
        </p:nvSpPr>
        <p:spPr>
          <a:xfrm>
            <a:off x="8135898" y="590298"/>
            <a:ext cx="740908"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cxnSp>
        <p:nvCxnSpPr>
          <p:cNvPr id="9262" name="Straight Connector 9261">
            <a:extLst>
              <a:ext uri="{FF2B5EF4-FFF2-40B4-BE49-F238E27FC236}">
                <a16:creationId xmlns:a16="http://schemas.microsoft.com/office/drawing/2014/main" id="{5BA0E2EC-7BB4-F154-F288-F7C6185809BE}"/>
              </a:ext>
            </a:extLst>
          </p:cNvPr>
          <p:cNvCxnSpPr>
            <a:cxnSpLocks/>
          </p:cNvCxnSpPr>
          <p:nvPr/>
        </p:nvCxnSpPr>
        <p:spPr bwMode="auto">
          <a:xfrm>
            <a:off x="10131627" y="739739"/>
            <a:ext cx="1988124"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63" name="TextBox 9262">
            <a:extLst>
              <a:ext uri="{FF2B5EF4-FFF2-40B4-BE49-F238E27FC236}">
                <a16:creationId xmlns:a16="http://schemas.microsoft.com/office/drawing/2014/main" id="{4B4B98A0-23F0-642A-193B-29EEB7C93F6F}"/>
              </a:ext>
            </a:extLst>
          </p:cNvPr>
          <p:cNvSpPr txBox="1"/>
          <p:nvPr/>
        </p:nvSpPr>
        <p:spPr>
          <a:xfrm>
            <a:off x="10885865" y="594819"/>
            <a:ext cx="73609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2027</a:t>
            </a:r>
          </a:p>
        </p:txBody>
      </p:sp>
      <p:sp>
        <p:nvSpPr>
          <p:cNvPr id="9265" name="Thought Bubble: Cloud 9264">
            <a:extLst>
              <a:ext uri="{FF2B5EF4-FFF2-40B4-BE49-F238E27FC236}">
                <a16:creationId xmlns:a16="http://schemas.microsoft.com/office/drawing/2014/main" id="{AF2A54D2-8579-81B9-4303-4D6D537198DD}"/>
              </a:ext>
            </a:extLst>
          </p:cNvPr>
          <p:cNvSpPr/>
          <p:nvPr/>
        </p:nvSpPr>
        <p:spPr bwMode="auto">
          <a:xfrm>
            <a:off x="4271717" y="5772642"/>
            <a:ext cx="1597183" cy="585261"/>
          </a:xfrm>
          <a:prstGeom prst="cloudCallout">
            <a:avLst>
              <a:gd name="adj1" fmla="val -1577"/>
              <a:gd name="adj2" fmla="val 30526"/>
            </a:avLst>
          </a:prstGeom>
          <a:solidFill>
            <a:srgbClr val="C9C9C9"/>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defRPr/>
            </a:pPr>
            <a:endParaRPr lang="fr-FR" sz="1067" dirty="0">
              <a:latin typeface="Montserrat" panose="00000500000000000000" pitchFamily="50" charset="0"/>
              <a:ea typeface="ＭＳ Ｐゴシック" charset="-128"/>
              <a:cs typeface="Arial" pitchFamily="34" charset="0"/>
            </a:endParaRPr>
          </a:p>
        </p:txBody>
      </p:sp>
      <p:sp>
        <p:nvSpPr>
          <p:cNvPr id="21" name="Chevron 60">
            <a:extLst>
              <a:ext uri="{FF2B5EF4-FFF2-40B4-BE49-F238E27FC236}">
                <a16:creationId xmlns:a16="http://schemas.microsoft.com/office/drawing/2014/main" id="{32B622FC-0D4E-F8E6-3A5E-D4F5FF2BBFCD}"/>
              </a:ext>
            </a:extLst>
          </p:cNvPr>
          <p:cNvSpPr/>
          <p:nvPr/>
        </p:nvSpPr>
        <p:spPr bwMode="auto">
          <a:xfrm>
            <a:off x="3829191" y="5201788"/>
            <a:ext cx="1562383" cy="375597"/>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09167"/>
              <a:gd name="connsiteY0" fmla="*/ 0 h 222250"/>
              <a:gd name="connsiteX1" fmla="*/ 1467062 w 1609167"/>
              <a:gd name="connsiteY1" fmla="*/ 0 h 222250"/>
              <a:gd name="connsiteX2" fmla="*/ 1609167 w 1609167"/>
              <a:gd name="connsiteY2" fmla="*/ 118533 h 222250"/>
              <a:gd name="connsiteX3" fmla="*/ 1467062 w 1609167"/>
              <a:gd name="connsiteY3" fmla="*/ 222250 h 222250"/>
              <a:gd name="connsiteX4" fmla="*/ 0 w 1609167"/>
              <a:gd name="connsiteY4" fmla="*/ 222250 h 222250"/>
              <a:gd name="connsiteX5" fmla="*/ 26818 w 1609167"/>
              <a:gd name="connsiteY5" fmla="*/ 98155 h 222250"/>
              <a:gd name="connsiteX6" fmla="*/ 0 w 1609167"/>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9167" h="222250">
                <a:moveTo>
                  <a:pt x="0" y="0"/>
                </a:moveTo>
                <a:lnTo>
                  <a:pt x="1467062" y="0"/>
                </a:lnTo>
                <a:lnTo>
                  <a:pt x="1609167" y="118533"/>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SA2 &amp; RAN </a:t>
            </a:r>
            <a:r>
              <a:rPr lang="fr-FR" sz="1067" dirty="0" err="1">
                <a:latin typeface="Montserrat" panose="00000500000000000000" pitchFamily="50" charset="0"/>
                <a:ea typeface="ＭＳ Ｐゴシック" charset="-128"/>
                <a:cs typeface="Arial" pitchFamily="34" charset="0"/>
              </a:rPr>
              <a:t>WGs</a:t>
            </a:r>
            <a:r>
              <a:rPr lang="fr-FR" sz="1067" dirty="0">
                <a:latin typeface="Montserrat" panose="00000500000000000000" pitchFamily="50" charset="0"/>
                <a:ea typeface="ＭＳ Ｐゴシック" charset="-128"/>
                <a:cs typeface="Arial" pitchFamily="34" charset="0"/>
              </a:rPr>
              <a:t> 6G SID </a:t>
            </a:r>
            <a:r>
              <a:rPr lang="fr-FR" sz="1067" dirty="0" err="1">
                <a:latin typeface="Montserrat" panose="00000500000000000000" pitchFamily="50" charset="0"/>
                <a:ea typeface="ＭＳ Ｐゴシック" charset="-128"/>
                <a:cs typeface="Arial" pitchFamily="34" charset="0"/>
              </a:rPr>
              <a:t>def</a:t>
            </a:r>
            <a:r>
              <a:rPr lang="fr-FR" sz="1067" dirty="0">
                <a:latin typeface="Montserrat" panose="00000500000000000000" pitchFamily="50" charset="0"/>
                <a:ea typeface="ＭＳ Ｐゴシック" charset="-128"/>
                <a:cs typeface="Arial" pitchFamily="34" charset="0"/>
              </a:rPr>
              <a:t>.</a:t>
            </a:r>
          </a:p>
        </p:txBody>
      </p:sp>
      <p:sp>
        <p:nvSpPr>
          <p:cNvPr id="9276" name="TextBox 9275">
            <a:extLst>
              <a:ext uri="{FF2B5EF4-FFF2-40B4-BE49-F238E27FC236}">
                <a16:creationId xmlns:a16="http://schemas.microsoft.com/office/drawing/2014/main" id="{9E629B9B-1D33-4DD0-424D-CB4E78B9D692}"/>
              </a:ext>
            </a:extLst>
          </p:cNvPr>
          <p:cNvSpPr txBox="1"/>
          <p:nvPr/>
        </p:nvSpPr>
        <p:spPr>
          <a:xfrm>
            <a:off x="4253652" y="5818966"/>
            <a:ext cx="1598507" cy="461665"/>
          </a:xfrm>
          <a:prstGeom prst="rect">
            <a:avLst/>
          </a:prstGeom>
          <a:noFill/>
        </p:spPr>
        <p:txBody>
          <a:bodyPr wrap="square">
            <a:spAutoFit/>
          </a:bodyPr>
          <a:lstStyle/>
          <a:p>
            <a:pPr algn="ctr">
              <a:defRPr/>
            </a:pPr>
            <a:r>
              <a:rPr lang="fr-FR" sz="1200" dirty="0">
                <a:latin typeface="Montserrat" panose="00000500000000000000" pitchFamily="50" charset="0"/>
                <a:ea typeface="ＭＳ Ｐゴシック" charset="-128"/>
                <a:cs typeface="Arial" pitchFamily="34" charset="0"/>
              </a:rPr>
              <a:t>SA3/4/5/6 SID </a:t>
            </a:r>
            <a:r>
              <a:rPr lang="fr-FR" sz="1200" dirty="0" err="1">
                <a:latin typeface="Montserrat" panose="00000500000000000000" pitchFamily="50" charset="0"/>
                <a:ea typeface="ＭＳ Ｐゴシック" charset="-128"/>
                <a:cs typeface="Arial" pitchFamily="34" charset="0"/>
              </a:rPr>
              <a:t>def</a:t>
            </a:r>
            <a:r>
              <a:rPr lang="fr-FR" sz="1200" dirty="0">
                <a:latin typeface="Montserrat" panose="00000500000000000000" pitchFamily="50" charset="0"/>
                <a:ea typeface="ＭＳ Ｐゴシック" charset="-128"/>
                <a:cs typeface="Arial" pitchFamily="34" charset="0"/>
              </a:rPr>
              <a:t>. and </a:t>
            </a:r>
            <a:r>
              <a:rPr lang="fr-FR" sz="1200" dirty="0" err="1">
                <a:latin typeface="Montserrat" panose="00000500000000000000" pitchFamily="50" charset="0"/>
                <a:ea typeface="ＭＳ Ｐゴシック" charset="-128"/>
                <a:cs typeface="Arial" pitchFamily="34" charset="0"/>
              </a:rPr>
              <a:t>compl</a:t>
            </a:r>
            <a:r>
              <a:rPr lang="fr-FR" sz="1200" dirty="0">
                <a:latin typeface="Montserrat" panose="00000500000000000000" pitchFamily="50" charset="0"/>
                <a:ea typeface="ＭＳ Ｐゴシック" charset="-128"/>
                <a:cs typeface="Arial" pitchFamily="34" charset="0"/>
              </a:rPr>
              <a:t>. TBD</a:t>
            </a:r>
          </a:p>
        </p:txBody>
      </p:sp>
      <p:sp>
        <p:nvSpPr>
          <p:cNvPr id="17483" name="Chevron 58">
            <a:extLst>
              <a:ext uri="{FF2B5EF4-FFF2-40B4-BE49-F238E27FC236}">
                <a16:creationId xmlns:a16="http://schemas.microsoft.com/office/drawing/2014/main" id="{26C68756-CB67-71B5-669C-291289081C71}"/>
              </a:ext>
            </a:extLst>
          </p:cNvPr>
          <p:cNvSpPr/>
          <p:nvPr/>
        </p:nvSpPr>
        <p:spPr bwMode="auto">
          <a:xfrm>
            <a:off x="10701868" y="3440854"/>
            <a:ext cx="1137920" cy="325121"/>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33" dirty="0">
                <a:latin typeface="Montserrat" panose="00000500000000000000" pitchFamily="50" charset="0"/>
                <a:ea typeface="ＭＳ Ｐゴシック" charset="-128"/>
                <a:cs typeface="Arial" pitchFamily="34" charset="0"/>
              </a:rPr>
              <a:t>5GA ASN.1 &amp; Open APIs </a:t>
            </a:r>
          </a:p>
        </p:txBody>
      </p:sp>
      <p:sp>
        <p:nvSpPr>
          <p:cNvPr id="9277" name="Chevron 60">
            <a:extLst>
              <a:ext uri="{FF2B5EF4-FFF2-40B4-BE49-F238E27FC236}">
                <a16:creationId xmlns:a16="http://schemas.microsoft.com/office/drawing/2014/main" id="{68C7BE15-DE8E-30D2-86AF-788B32BA535D}"/>
              </a:ext>
            </a:extLst>
          </p:cNvPr>
          <p:cNvSpPr/>
          <p:nvPr/>
        </p:nvSpPr>
        <p:spPr bwMode="auto">
          <a:xfrm>
            <a:off x="6972018" y="6045333"/>
            <a:ext cx="4858743" cy="29273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RAN2/3/4 6G </a:t>
            </a:r>
            <a:r>
              <a:rPr lang="fr-FR" sz="1200" dirty="0" err="1">
                <a:latin typeface="Montserrat" panose="00000500000000000000" pitchFamily="50" charset="0"/>
                <a:ea typeface="ＭＳ Ｐゴシック" charset="-128"/>
                <a:cs typeface="Arial" pitchFamily="34" charset="0"/>
              </a:rPr>
              <a:t>Study</a:t>
            </a:r>
            <a:r>
              <a:rPr lang="fr-FR" sz="1200" dirty="0">
                <a:latin typeface="Montserrat" panose="00000500000000000000" pitchFamily="50" charset="0"/>
                <a:ea typeface="ＭＳ Ｐゴシック" charset="-128"/>
                <a:cs typeface="Arial" pitchFamily="34" charset="0"/>
              </a:rPr>
              <a:t>(</a:t>
            </a:r>
            <a:r>
              <a:rPr lang="fr-FR" sz="1200" dirty="0" err="1">
                <a:latin typeface="Montserrat" panose="00000500000000000000" pitchFamily="50" charset="0"/>
                <a:ea typeface="ＭＳ Ｐゴシック" charset="-128"/>
                <a:cs typeface="Arial" pitchFamily="34" charset="0"/>
              </a:rPr>
              <a:t>ies</a:t>
            </a:r>
            <a:r>
              <a:rPr lang="fr-FR" sz="1200" dirty="0">
                <a:latin typeface="Montserrat" panose="00000500000000000000" pitchFamily="50" charset="0"/>
                <a:ea typeface="ＭＳ Ｐゴシック" charset="-128"/>
                <a:cs typeface="Arial" pitchFamily="34" charset="0"/>
              </a:rPr>
              <a:t>)</a:t>
            </a:r>
          </a:p>
        </p:txBody>
      </p:sp>
      <p:sp>
        <p:nvSpPr>
          <p:cNvPr id="7" name="Thought Bubble: Cloud 6">
            <a:extLst>
              <a:ext uri="{FF2B5EF4-FFF2-40B4-BE49-F238E27FC236}">
                <a16:creationId xmlns:a16="http://schemas.microsoft.com/office/drawing/2014/main" id="{424EF5C1-A38A-7FD8-E531-F96907E8D9A9}"/>
              </a:ext>
            </a:extLst>
          </p:cNvPr>
          <p:cNvSpPr/>
          <p:nvPr/>
        </p:nvSpPr>
        <p:spPr bwMode="auto">
          <a:xfrm>
            <a:off x="4172373" y="1914599"/>
            <a:ext cx="1204331" cy="334151"/>
          </a:xfrm>
          <a:prstGeom prst="cloudCallout">
            <a:avLst>
              <a:gd name="adj1" fmla="val -1577"/>
              <a:gd name="adj2" fmla="val 30526"/>
            </a:avLst>
          </a:prstGeom>
          <a:solidFill>
            <a:srgbClr val="C9C9C9"/>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defRPr/>
            </a:pPr>
            <a:endParaRPr lang="fr-FR" sz="1067" dirty="0">
              <a:latin typeface="Montserrat" panose="00000500000000000000" pitchFamily="50" charset="0"/>
              <a:ea typeface="ＭＳ Ｐゴシック" charset="-128"/>
              <a:cs typeface="Arial" pitchFamily="34" charset="0"/>
            </a:endParaRPr>
          </a:p>
        </p:txBody>
      </p:sp>
      <p:sp>
        <p:nvSpPr>
          <p:cNvPr id="11" name="TextBox 10">
            <a:extLst>
              <a:ext uri="{FF2B5EF4-FFF2-40B4-BE49-F238E27FC236}">
                <a16:creationId xmlns:a16="http://schemas.microsoft.com/office/drawing/2014/main" id="{FE24CF68-8B37-DF46-AA49-F300DC5F28F4}"/>
              </a:ext>
            </a:extLst>
          </p:cNvPr>
          <p:cNvSpPr txBox="1"/>
          <p:nvPr/>
        </p:nvSpPr>
        <p:spPr>
          <a:xfrm>
            <a:off x="4027877" y="1903981"/>
            <a:ext cx="1413367" cy="256545"/>
          </a:xfrm>
          <a:prstGeom prst="rect">
            <a:avLst/>
          </a:prstGeom>
          <a:noFill/>
        </p:spPr>
        <p:txBody>
          <a:bodyPr wrap="square">
            <a:spAutoFit/>
          </a:bodyPr>
          <a:lstStyle/>
          <a:p>
            <a:pPr algn="ctr">
              <a:defRPr/>
            </a:pPr>
            <a:r>
              <a:rPr lang="fr-FR" sz="1067" dirty="0">
                <a:solidFill>
                  <a:schemeClr val="dk1"/>
                </a:solidFill>
                <a:latin typeface="Montserrat" panose="00000500000000000000" pitchFamily="50" charset="0"/>
                <a:ea typeface="ＭＳ Ｐゴシック" charset="-128"/>
                <a:cs typeface="Arial" pitchFamily="34" charset="0"/>
              </a:rPr>
              <a:t>St.2 SID </a:t>
            </a:r>
            <a:r>
              <a:rPr lang="fr-FR" sz="1067" dirty="0" err="1">
                <a:solidFill>
                  <a:schemeClr val="dk1"/>
                </a:solidFill>
                <a:latin typeface="Montserrat" panose="00000500000000000000" pitchFamily="50" charset="0"/>
                <a:ea typeface="ＭＳ Ｐゴシック" charset="-128"/>
                <a:cs typeface="Arial" pitchFamily="34" charset="0"/>
              </a:rPr>
              <a:t>def</a:t>
            </a:r>
            <a:r>
              <a:rPr lang="fr-FR" sz="1067" dirty="0">
                <a:solidFill>
                  <a:schemeClr val="dk1"/>
                </a:solidFill>
                <a:latin typeface="Montserrat" panose="00000500000000000000" pitchFamily="50" charset="0"/>
                <a:ea typeface="ＭＳ Ｐゴシック" charset="-128"/>
                <a:cs typeface="Arial" pitchFamily="34" charset="0"/>
              </a:rPr>
              <a:t>. TBD</a:t>
            </a:r>
          </a:p>
        </p:txBody>
      </p:sp>
      <p:sp>
        <p:nvSpPr>
          <p:cNvPr id="29" name="Thought Bubble: Cloud 28">
            <a:extLst>
              <a:ext uri="{FF2B5EF4-FFF2-40B4-BE49-F238E27FC236}">
                <a16:creationId xmlns:a16="http://schemas.microsoft.com/office/drawing/2014/main" id="{84BA872D-4877-CA1D-CFE0-1E1600F55F6C}"/>
              </a:ext>
            </a:extLst>
          </p:cNvPr>
          <p:cNvSpPr/>
          <p:nvPr/>
        </p:nvSpPr>
        <p:spPr bwMode="auto">
          <a:xfrm>
            <a:off x="7084907" y="3427306"/>
            <a:ext cx="1204331" cy="334151"/>
          </a:xfrm>
          <a:prstGeom prst="cloudCallout">
            <a:avLst>
              <a:gd name="adj1" fmla="val -1577"/>
              <a:gd name="adj2" fmla="val 30526"/>
            </a:avLst>
          </a:prstGeom>
          <a:solidFill>
            <a:srgbClr val="C9C9C9"/>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defRPr/>
            </a:pPr>
            <a:endParaRPr lang="fr-FR" sz="1067" dirty="0">
              <a:latin typeface="Montserrat" panose="00000500000000000000" pitchFamily="50" charset="0"/>
              <a:ea typeface="ＭＳ Ｐゴシック" charset="-128"/>
              <a:cs typeface="Arial" pitchFamily="34" charset="0"/>
            </a:endParaRPr>
          </a:p>
        </p:txBody>
      </p:sp>
      <p:sp>
        <p:nvSpPr>
          <p:cNvPr id="31" name="TextBox 30">
            <a:extLst>
              <a:ext uri="{FF2B5EF4-FFF2-40B4-BE49-F238E27FC236}">
                <a16:creationId xmlns:a16="http://schemas.microsoft.com/office/drawing/2014/main" id="{94C8F3AC-BBE8-BF02-3EB6-F73417D8036D}"/>
              </a:ext>
            </a:extLst>
          </p:cNvPr>
          <p:cNvSpPr txBox="1"/>
          <p:nvPr/>
        </p:nvSpPr>
        <p:spPr>
          <a:xfrm>
            <a:off x="6940410" y="3416688"/>
            <a:ext cx="1413367" cy="256545"/>
          </a:xfrm>
          <a:prstGeom prst="rect">
            <a:avLst/>
          </a:prstGeom>
          <a:noFill/>
        </p:spPr>
        <p:txBody>
          <a:bodyPr wrap="square">
            <a:spAutoFit/>
          </a:bodyPr>
          <a:lstStyle/>
          <a:p>
            <a:pPr algn="ctr">
              <a:defRPr/>
            </a:pPr>
            <a:r>
              <a:rPr lang="fr-FR" sz="1067" dirty="0">
                <a:solidFill>
                  <a:schemeClr val="dk1"/>
                </a:solidFill>
                <a:latin typeface="Montserrat" panose="00000500000000000000" pitchFamily="50" charset="0"/>
                <a:ea typeface="ＭＳ Ｐゴシック" charset="-128"/>
                <a:cs typeface="Arial" pitchFamily="34" charset="0"/>
              </a:rPr>
              <a:t>St.3 SID </a:t>
            </a:r>
            <a:r>
              <a:rPr lang="fr-FR" sz="1067" dirty="0" err="1">
                <a:solidFill>
                  <a:schemeClr val="dk1"/>
                </a:solidFill>
                <a:latin typeface="Montserrat" panose="00000500000000000000" pitchFamily="50" charset="0"/>
                <a:ea typeface="ＭＳ Ｐゴシック" charset="-128"/>
                <a:cs typeface="Arial" pitchFamily="34" charset="0"/>
              </a:rPr>
              <a:t>def</a:t>
            </a:r>
            <a:r>
              <a:rPr lang="fr-FR" sz="1067" dirty="0">
                <a:solidFill>
                  <a:schemeClr val="dk1"/>
                </a:solidFill>
                <a:latin typeface="Montserrat" panose="00000500000000000000" pitchFamily="50" charset="0"/>
                <a:ea typeface="ＭＳ Ｐゴシック" charset="-128"/>
                <a:cs typeface="Arial" pitchFamily="34" charset="0"/>
              </a:rPr>
              <a:t>. TBD</a:t>
            </a:r>
          </a:p>
        </p:txBody>
      </p:sp>
      <p:sp>
        <p:nvSpPr>
          <p:cNvPr id="17473" name="Title 1">
            <a:extLst>
              <a:ext uri="{FF2B5EF4-FFF2-40B4-BE49-F238E27FC236}">
                <a16:creationId xmlns:a16="http://schemas.microsoft.com/office/drawing/2014/main" id="{C3AF14EE-D00F-FF88-D0EF-DCB82A375C54}"/>
              </a:ext>
            </a:extLst>
          </p:cNvPr>
          <p:cNvSpPr txBox="1">
            <a:spLocks/>
          </p:cNvSpPr>
          <p:nvPr/>
        </p:nvSpPr>
        <p:spPr bwMode="auto">
          <a:xfrm>
            <a:off x="1140795" y="0"/>
            <a:ext cx="9522691" cy="518248"/>
          </a:xfrm>
          <a:prstGeom prst="rect">
            <a:avLst/>
          </a:prstGeom>
          <a:noFill/>
          <a:ln>
            <a:noFill/>
          </a:ln>
        </p:spPr>
        <p:txBody>
          <a:bodyPr lIns="121907" tIns="60953" rIns="121907" bIns="60953" anchor="ctr">
            <a:scene3d>
              <a:camera prst="orthographicFront"/>
              <a:lightRig rig="soft" dir="t">
                <a:rot lat="0" lon="0" rev="15600000"/>
              </a:lightRig>
            </a:scene3d>
            <a:sp3d extrusionH="57150" prstMaterial="softEdge">
              <a:bevelT w="25400" h="38100"/>
            </a:sp3d>
          </a:bodyPr>
          <a:lstStyle/>
          <a:p>
            <a:pPr algn="ctr">
              <a:defRPr/>
            </a:pPr>
            <a:r>
              <a:rPr lang="en-GB" sz="3200" kern="0" dirty="0">
                <a:latin typeface="Montserrat" panose="00000500000000000000" pitchFamily="50" charset="0"/>
                <a:ea typeface="ＭＳ Ｐゴシック" charset="0"/>
                <a:cs typeface="ＭＳ Ｐゴシック" charset="0"/>
              </a:rPr>
              <a:t>Release 20 timeline</a:t>
            </a:r>
            <a:endParaRPr lang="en-US" sz="2667" kern="0" dirty="0">
              <a:latin typeface="Montserrat" panose="00000500000000000000" pitchFamily="50" charset="0"/>
              <a:ea typeface="ＭＳ Ｐゴシック" charset="0"/>
              <a:cs typeface="ＭＳ Ｐゴシック" charset="0"/>
            </a:endParaRPr>
          </a:p>
        </p:txBody>
      </p:sp>
      <p:sp>
        <p:nvSpPr>
          <p:cNvPr id="3" name="Chevron 60">
            <a:extLst>
              <a:ext uri="{FF2B5EF4-FFF2-40B4-BE49-F238E27FC236}">
                <a16:creationId xmlns:a16="http://schemas.microsoft.com/office/drawing/2014/main" id="{BFC11874-F820-8555-F3DD-56E344F97992}"/>
              </a:ext>
            </a:extLst>
          </p:cNvPr>
          <p:cNvSpPr/>
          <p:nvPr/>
        </p:nvSpPr>
        <p:spPr bwMode="auto">
          <a:xfrm>
            <a:off x="10165740" y="5199908"/>
            <a:ext cx="734273"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solidFill>
              <a:schemeClr val="tx1"/>
            </a:solidFill>
            <a:prstDash val="dash"/>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or </a:t>
            </a:r>
          </a:p>
        </p:txBody>
      </p:sp>
      <p:sp>
        <p:nvSpPr>
          <p:cNvPr id="10" name="Thought Bubble: Cloud 9">
            <a:extLst>
              <a:ext uri="{FF2B5EF4-FFF2-40B4-BE49-F238E27FC236}">
                <a16:creationId xmlns:a16="http://schemas.microsoft.com/office/drawing/2014/main" id="{42539E43-96F0-9559-F463-14054C88F1A1}"/>
              </a:ext>
            </a:extLst>
          </p:cNvPr>
          <p:cNvSpPr/>
          <p:nvPr/>
        </p:nvSpPr>
        <p:spPr bwMode="auto">
          <a:xfrm>
            <a:off x="10709145" y="6414650"/>
            <a:ext cx="1204331" cy="334151"/>
          </a:xfrm>
          <a:prstGeom prst="cloudCallout">
            <a:avLst>
              <a:gd name="adj1" fmla="val -1577"/>
              <a:gd name="adj2" fmla="val 30526"/>
            </a:avLst>
          </a:prstGeom>
          <a:solidFill>
            <a:srgbClr val="88C5D5"/>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defRPr/>
            </a:pPr>
            <a:endParaRPr lang="fr-FR" sz="1067" dirty="0">
              <a:latin typeface="Montserrat" panose="00000500000000000000" pitchFamily="50" charset="0"/>
              <a:ea typeface="ＭＳ Ｐゴシック" charset="-128"/>
              <a:cs typeface="Arial" pitchFamily="34" charset="0"/>
            </a:endParaRPr>
          </a:p>
        </p:txBody>
      </p:sp>
      <p:sp>
        <p:nvSpPr>
          <p:cNvPr id="24" name="TextBox 23">
            <a:extLst>
              <a:ext uri="{FF2B5EF4-FFF2-40B4-BE49-F238E27FC236}">
                <a16:creationId xmlns:a16="http://schemas.microsoft.com/office/drawing/2014/main" id="{D1A40ADE-56D9-03FA-B64E-D3B3C09433EC}"/>
              </a:ext>
            </a:extLst>
          </p:cNvPr>
          <p:cNvSpPr txBox="1"/>
          <p:nvPr/>
        </p:nvSpPr>
        <p:spPr>
          <a:xfrm>
            <a:off x="10591945" y="6449525"/>
            <a:ext cx="1413367" cy="256545"/>
          </a:xfrm>
          <a:prstGeom prst="rect">
            <a:avLst/>
          </a:prstGeom>
          <a:noFill/>
        </p:spPr>
        <p:txBody>
          <a:bodyPr wrap="square">
            <a:spAutoFit/>
          </a:bodyPr>
          <a:lstStyle/>
          <a:p>
            <a:pPr algn="ctr">
              <a:defRPr/>
            </a:pPr>
            <a:r>
              <a:rPr lang="fr-FR" sz="1067" dirty="0">
                <a:solidFill>
                  <a:schemeClr val="dk1"/>
                </a:solidFill>
                <a:latin typeface="Montserrat" panose="00000500000000000000" pitchFamily="50" charset="0"/>
                <a:ea typeface="ＭＳ Ｐゴシック" charset="-128"/>
                <a:cs typeface="Arial" pitchFamily="34" charset="0"/>
              </a:rPr>
              <a:t>TBD</a:t>
            </a:r>
          </a:p>
        </p:txBody>
      </p:sp>
    </p:spTree>
    <p:extLst>
      <p:ext uri="{BB962C8B-B14F-4D97-AF65-F5344CB8AC3E}">
        <p14:creationId xmlns:p14="http://schemas.microsoft.com/office/powerpoint/2010/main" val="3304272316"/>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4FBF07BC-257A-B2A9-579E-D9174E7BD399}"/>
              </a:ext>
            </a:extLst>
          </p:cNvPr>
          <p:cNvSpPr>
            <a:spLocks noGrp="1"/>
          </p:cNvSpPr>
          <p:nvPr>
            <p:ph type="title"/>
          </p:nvPr>
        </p:nvSpPr>
        <p:spPr>
          <a:xfrm>
            <a:off x="651933" y="228600"/>
            <a:ext cx="9103784" cy="1143000"/>
          </a:xfrm>
        </p:spPr>
        <p:txBody>
          <a:bodyPr/>
          <a:lstStyle/>
          <a:p>
            <a:r>
              <a:rPr lang="en-GB" altLang="en-US" dirty="0"/>
              <a:t>More info on Release 20 (1/2)</a:t>
            </a:r>
          </a:p>
        </p:txBody>
      </p:sp>
      <p:sp>
        <p:nvSpPr>
          <p:cNvPr id="24579" name="Content Placeholder 5">
            <a:extLst>
              <a:ext uri="{FF2B5EF4-FFF2-40B4-BE49-F238E27FC236}">
                <a16:creationId xmlns:a16="http://schemas.microsoft.com/office/drawing/2014/main" id="{281449CA-9E3C-556A-038D-F10EE542CB15}"/>
              </a:ext>
            </a:extLst>
          </p:cNvPr>
          <p:cNvSpPr>
            <a:spLocks noGrp="1"/>
          </p:cNvSpPr>
          <p:nvPr>
            <p:ph idx="1"/>
          </p:nvPr>
        </p:nvSpPr>
        <p:spPr>
          <a:xfrm>
            <a:off x="261905" y="1936376"/>
            <a:ext cx="11830756" cy="4553617"/>
          </a:xfrm>
        </p:spPr>
        <p:txBody>
          <a:bodyPr/>
          <a:lstStyle/>
          <a:p>
            <a:r>
              <a:rPr lang="en-US" altLang="en-US" sz="2400" dirty="0"/>
              <a:t>SA1’s approach to split Rel-20 into “Rel-20_5GA” and “Rel-20_6G” is globally adopted</a:t>
            </a:r>
          </a:p>
          <a:p>
            <a:pPr lvl="1"/>
            <a:r>
              <a:rPr lang="en-US" altLang="en-US" sz="1867" dirty="0"/>
              <a:t>Rel-20_5GA covers 5GA studies and normative; Rel-20_6G covers 6G studies only (6G normative in Rel-21)</a:t>
            </a:r>
          </a:p>
          <a:p>
            <a:r>
              <a:rPr lang="en-US" altLang="en-US" sz="2400" dirty="0"/>
              <a:t>Rel-20_5GA endorsed</a:t>
            </a:r>
            <a:r>
              <a:rPr lang="en-US" altLang="en-US" sz="2400" b="1" dirty="0"/>
              <a:t> </a:t>
            </a:r>
            <a:r>
              <a:rPr lang="en-US" altLang="en-US" sz="2400" dirty="0"/>
              <a:t>deadlines: </a:t>
            </a:r>
            <a:r>
              <a:rPr lang="en-US" altLang="en-US" sz="1867" i="1" dirty="0"/>
              <a:t>(assuming no delay on Rel-19)</a:t>
            </a:r>
            <a:endParaRPr lang="en-US" altLang="en-US" sz="2400" i="1" dirty="0"/>
          </a:p>
          <a:p>
            <a:pPr lvl="1">
              <a:defRPr/>
            </a:pPr>
            <a:r>
              <a:rPr lang="en-GB" altLang="en-US" sz="1867" dirty="0"/>
              <a:t>Stage 1 approval of SIDs: Jun 2024; Stage 1 normative freeze : Jun 2025</a:t>
            </a:r>
          </a:p>
          <a:p>
            <a:pPr lvl="1">
              <a:defRPr/>
            </a:pPr>
            <a:r>
              <a:rPr lang="en-GB" altLang="en-US" sz="1867" dirty="0"/>
              <a:t>Stage 2 approval of SIDs: not yet defined (NYD); Stage 2 normative freeze : Jun 2026 (80%); Sep 2026 (100%)</a:t>
            </a:r>
          </a:p>
          <a:p>
            <a:pPr lvl="1">
              <a:defRPr/>
            </a:pPr>
            <a:r>
              <a:rPr lang="en-GB" altLang="en-US" sz="1867" dirty="0"/>
              <a:t>Stage 3 (CT) approval of SIDs: Mar 2026 or earlier; Stage 3 CT normative freeze : Mar 2027</a:t>
            </a:r>
          </a:p>
          <a:p>
            <a:pPr lvl="1">
              <a:defRPr/>
            </a:pPr>
            <a:r>
              <a:rPr lang="en-GB" altLang="en-US" sz="1867" dirty="0"/>
              <a:t>Stage 3 RAN approval of </a:t>
            </a:r>
            <a:r>
              <a:rPr lang="en-GB" altLang="en-US" sz="1867" dirty="0" err="1"/>
              <a:t>SIDs:NYD</a:t>
            </a:r>
            <a:r>
              <a:rPr lang="en-GB" altLang="en-US" sz="1867" dirty="0"/>
              <a:t>; Stage 3 RAN normative freeze : NYD</a:t>
            </a:r>
          </a:p>
          <a:p>
            <a:pPr lvl="1">
              <a:defRPr/>
            </a:pPr>
            <a:r>
              <a:rPr lang="en-GB" altLang="en-US" sz="1867" dirty="0"/>
              <a:t>ASN.1/</a:t>
            </a:r>
            <a:r>
              <a:rPr lang="en-GB" altLang="en-US" sz="1867" dirty="0" err="1"/>
              <a:t>OpenAPI</a:t>
            </a:r>
            <a:r>
              <a:rPr lang="en-GB" altLang="en-US" sz="1867" dirty="0"/>
              <a:t> freeze: June 2027</a:t>
            </a:r>
          </a:p>
          <a:p>
            <a:pPr lvl="1">
              <a:defRPr/>
            </a:pPr>
            <a:r>
              <a:rPr lang="en-GB" altLang="en-US" sz="1867" dirty="0"/>
              <a:t>Other WGs : + 18 months compared to Rel-19 dates, i.e. for RAN:</a:t>
            </a:r>
          </a:p>
          <a:p>
            <a:pPr lvl="2">
              <a:defRPr/>
            </a:pPr>
            <a:r>
              <a:rPr lang="en-GB" altLang="en-US" sz="1333" dirty="0"/>
              <a:t>Content def: June 2025</a:t>
            </a:r>
          </a:p>
          <a:p>
            <a:pPr lvl="2">
              <a:defRPr/>
            </a:pPr>
            <a:r>
              <a:rPr lang="en-GB" altLang="en-US" sz="1333" dirty="0"/>
              <a:t>Ran1: Dec 2026</a:t>
            </a:r>
          </a:p>
          <a:p>
            <a:pPr lvl="2">
              <a:defRPr/>
            </a:pPr>
            <a:r>
              <a:rPr lang="en-GB" altLang="en-US" sz="1333" dirty="0"/>
              <a:t>RAN2/3/4Core: March 2027</a:t>
            </a:r>
          </a:p>
          <a:p>
            <a:pPr lvl="2">
              <a:defRPr/>
            </a:pPr>
            <a:r>
              <a:rPr lang="en-GB" altLang="en-US" sz="1333" dirty="0"/>
              <a:t>RAN4 Perf: June 2027</a:t>
            </a:r>
          </a:p>
          <a:p>
            <a:pPr lvl="3"/>
            <a:endParaRPr lang="en-GB" altLang="en-US" sz="1600" i="1" dirty="0"/>
          </a:p>
          <a:p>
            <a:pPr lvl="2"/>
            <a:endParaRPr lang="en-GB" altLang="en-US" sz="1867" dirty="0"/>
          </a:p>
        </p:txBody>
      </p:sp>
      <p:sp>
        <p:nvSpPr>
          <p:cNvPr id="2" name="TextBox 1">
            <a:extLst>
              <a:ext uri="{FF2B5EF4-FFF2-40B4-BE49-F238E27FC236}">
                <a16:creationId xmlns:a16="http://schemas.microsoft.com/office/drawing/2014/main" id="{BC392909-D59F-0A9E-400B-BD81144FCB7D}"/>
              </a:ext>
            </a:extLst>
          </p:cNvPr>
          <p:cNvSpPr txBox="1"/>
          <p:nvPr/>
        </p:nvSpPr>
        <p:spPr>
          <a:xfrm>
            <a:off x="5542650" y="6031336"/>
            <a:ext cx="6109211" cy="276999"/>
          </a:xfrm>
          <a:prstGeom prst="rect">
            <a:avLst/>
          </a:prstGeom>
          <a:noFill/>
        </p:spPr>
        <p:txBody>
          <a:bodyPr wrap="square">
            <a:spAutoFit/>
          </a:bodyPr>
          <a:lstStyle/>
          <a:p>
            <a:r>
              <a:rPr lang="en-US" altLang="en-US" sz="1200" dirty="0"/>
              <a:t>Sources: SP-240192 (SA1 chair), CT-240307/SP-240458/RP-240823 (TSG Chairs)</a:t>
            </a:r>
            <a:endParaRPr lang="en-GB" altLang="en-US" sz="1333" dirty="0"/>
          </a:p>
        </p:txBody>
      </p:sp>
    </p:spTree>
    <p:extLst>
      <p:ext uri="{BB962C8B-B14F-4D97-AF65-F5344CB8AC3E}">
        <p14:creationId xmlns:p14="http://schemas.microsoft.com/office/powerpoint/2010/main" val="1893322574"/>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09542D-6F60-AEA5-5728-C70BBCD31EE0}"/>
            </a:ext>
          </a:extLst>
        </p:cNvPr>
        <p:cNvGrpSpPr/>
        <p:nvPr/>
      </p:nvGrpSpPr>
      <p:grpSpPr>
        <a:xfrm>
          <a:off x="0" y="0"/>
          <a:ext cx="0" cy="0"/>
          <a:chOff x="0" y="0"/>
          <a:chExt cx="0" cy="0"/>
        </a:xfrm>
      </p:grpSpPr>
      <p:sp>
        <p:nvSpPr>
          <p:cNvPr id="20482" name="Title 1">
            <a:extLst>
              <a:ext uri="{FF2B5EF4-FFF2-40B4-BE49-F238E27FC236}">
                <a16:creationId xmlns:a16="http://schemas.microsoft.com/office/drawing/2014/main" id="{ADF5CB5A-54D1-F0F5-0609-1F22D6497455}"/>
              </a:ext>
            </a:extLst>
          </p:cNvPr>
          <p:cNvSpPr>
            <a:spLocks noGrp="1"/>
          </p:cNvSpPr>
          <p:nvPr>
            <p:ph type="title"/>
          </p:nvPr>
        </p:nvSpPr>
        <p:spPr>
          <a:xfrm>
            <a:off x="651933" y="228600"/>
            <a:ext cx="9103784" cy="1143000"/>
          </a:xfrm>
        </p:spPr>
        <p:txBody>
          <a:bodyPr/>
          <a:lstStyle/>
          <a:p>
            <a:r>
              <a:rPr lang="en-GB" altLang="en-US" dirty="0"/>
              <a:t>More info on Release 20 (2/2)</a:t>
            </a:r>
          </a:p>
        </p:txBody>
      </p:sp>
      <p:sp>
        <p:nvSpPr>
          <p:cNvPr id="24579" name="Content Placeholder 5">
            <a:extLst>
              <a:ext uri="{FF2B5EF4-FFF2-40B4-BE49-F238E27FC236}">
                <a16:creationId xmlns:a16="http://schemas.microsoft.com/office/drawing/2014/main" id="{1D6F763A-462F-8719-4339-AFEAE708F4C4}"/>
              </a:ext>
            </a:extLst>
          </p:cNvPr>
          <p:cNvSpPr>
            <a:spLocks noGrp="1"/>
          </p:cNvSpPr>
          <p:nvPr>
            <p:ph idx="1"/>
          </p:nvPr>
        </p:nvSpPr>
        <p:spPr>
          <a:xfrm>
            <a:off x="198686" y="1850315"/>
            <a:ext cx="11830756" cy="4151998"/>
          </a:xfrm>
        </p:spPr>
        <p:txBody>
          <a:bodyPr/>
          <a:lstStyle/>
          <a:p>
            <a:r>
              <a:rPr lang="en-US" altLang="en-US" sz="2400" dirty="0"/>
              <a:t>Rel-20_6G </a:t>
            </a:r>
            <a:r>
              <a:rPr lang="en-US" altLang="en-US" sz="2400" i="1" dirty="0"/>
              <a:t>(only studies) </a:t>
            </a:r>
            <a:r>
              <a:rPr lang="en-US" altLang="en-US" sz="2400" dirty="0"/>
              <a:t>endorsed</a:t>
            </a:r>
            <a:r>
              <a:rPr lang="en-US" altLang="en-US" sz="2400" b="1" dirty="0"/>
              <a:t> </a:t>
            </a:r>
            <a:r>
              <a:rPr lang="en-US" altLang="en-US" sz="2400" dirty="0"/>
              <a:t>deadlines: </a:t>
            </a:r>
            <a:r>
              <a:rPr lang="en-US" altLang="en-US" sz="1867" i="1" dirty="0"/>
              <a:t>(assuming no delay on Rel-19)</a:t>
            </a:r>
            <a:endParaRPr lang="en-US" altLang="en-US" sz="2400" dirty="0"/>
          </a:p>
          <a:p>
            <a:pPr lvl="1">
              <a:defRPr/>
            </a:pPr>
            <a:r>
              <a:rPr lang="en-GB" altLang="en-US" sz="1867" dirty="0"/>
              <a:t>Stage 1 approval of SIDs: Sep 2024 (TSG 105); Stage 1 (study) freeze: Mar 2026</a:t>
            </a:r>
          </a:p>
          <a:p>
            <a:pPr lvl="1">
              <a:defRPr/>
            </a:pPr>
            <a:r>
              <a:rPr lang="en-US" altLang="en-US" sz="1867" dirty="0"/>
              <a:t>March 2025 (TSG#107): First TSG-wide 6G </a:t>
            </a:r>
            <a:r>
              <a:rPr lang="en-US" altLang="en-US" sz="1867" b="1" dirty="0"/>
              <a:t>workshop</a:t>
            </a:r>
            <a:r>
              <a:rPr lang="en-US" altLang="en-US" sz="1867" dirty="0"/>
              <a:t> </a:t>
            </a:r>
          </a:p>
          <a:p>
            <a:pPr lvl="1">
              <a:defRPr/>
            </a:pPr>
            <a:r>
              <a:rPr lang="en-GB" altLang="en-US" sz="1867" dirty="0"/>
              <a:t>RAN IMT-2030 discussion is expected in RAN from 09/24 to 12/24</a:t>
            </a:r>
          </a:p>
          <a:p>
            <a:pPr lvl="1">
              <a:defRPr/>
            </a:pPr>
            <a:r>
              <a:rPr lang="en-GB" altLang="en-US" sz="1867" dirty="0"/>
              <a:t>RP SI Rel-20 focusing on ITU– IMT-2030:  approval 12/24 until 06/25</a:t>
            </a:r>
          </a:p>
          <a:p>
            <a:pPr lvl="1">
              <a:defRPr/>
            </a:pPr>
            <a:r>
              <a:rPr lang="en-GB" altLang="en-US" sz="1867" dirty="0"/>
              <a:t>RP SI Rel-20 focusing on 6G General: approval 03/25 (after WS),  until 06/26</a:t>
            </a:r>
          </a:p>
          <a:p>
            <a:pPr lvl="1">
              <a:defRPr/>
            </a:pPr>
            <a:r>
              <a:rPr lang="en-GB" altLang="en-US" sz="1867" dirty="0"/>
              <a:t>SA2 and RAN-WG SIDs approval: June 2025 (TSG 108); SA2 (study) freeze: Dec 2026 or Mar 2027</a:t>
            </a:r>
          </a:p>
          <a:p>
            <a:pPr lvl="1">
              <a:defRPr/>
            </a:pPr>
            <a:r>
              <a:rPr lang="en-GB" altLang="en-US" sz="1867" dirty="0"/>
              <a:t>SA1/SA2 6G SI may continue beyond Stage-1/Stage-2 freeze dates for 5G-Advanced</a:t>
            </a:r>
          </a:p>
          <a:p>
            <a:pPr lvl="1">
              <a:defRPr/>
            </a:pPr>
            <a:r>
              <a:rPr lang="en-GB" altLang="en-US" sz="1867" dirty="0"/>
              <a:t>Other SA WG (SA3, SA4, SA5, SA6) SIDs approval: TBD at future TSG meeting</a:t>
            </a:r>
          </a:p>
          <a:p>
            <a:pPr lvl="1">
              <a:defRPr/>
            </a:pPr>
            <a:r>
              <a:rPr lang="en-GB" altLang="en-US" sz="1867" dirty="0"/>
              <a:t>CT WG SIDs approval: March 2026 </a:t>
            </a:r>
          </a:p>
          <a:p>
            <a:pPr lvl="1">
              <a:defRPr/>
            </a:pPr>
            <a:r>
              <a:rPr lang="en-GB" altLang="en-US" sz="1867" dirty="0"/>
              <a:t>RAN1 starts in 3Q/25 until 1Q/27; RAN2/3/4 start in 4Q/25 until 2Q/27</a:t>
            </a:r>
          </a:p>
          <a:p>
            <a:pPr lvl="1">
              <a:defRPr/>
            </a:pPr>
            <a:r>
              <a:rPr lang="en-GB" altLang="en-US" sz="1867" dirty="0"/>
              <a:t>CT WG 6G SI will start 9 months after approval of SA2 SI. </a:t>
            </a:r>
          </a:p>
          <a:p>
            <a:pPr lvl="1">
              <a:defRPr/>
            </a:pPr>
            <a:endParaRPr lang="en-GB" altLang="en-US" sz="1867" dirty="0"/>
          </a:p>
          <a:p>
            <a:pPr lvl="1">
              <a:defRPr/>
            </a:pPr>
            <a:endParaRPr lang="en-GB" altLang="en-US" sz="1600" i="1" dirty="0"/>
          </a:p>
          <a:p>
            <a:pPr lvl="2"/>
            <a:endParaRPr lang="en-GB" altLang="en-US" sz="1867" dirty="0"/>
          </a:p>
        </p:txBody>
      </p:sp>
      <p:sp>
        <p:nvSpPr>
          <p:cNvPr id="2" name="TextBox 1">
            <a:extLst>
              <a:ext uri="{FF2B5EF4-FFF2-40B4-BE49-F238E27FC236}">
                <a16:creationId xmlns:a16="http://schemas.microsoft.com/office/drawing/2014/main" id="{10A3F501-F769-695A-569D-AA54FA69B8D6}"/>
              </a:ext>
            </a:extLst>
          </p:cNvPr>
          <p:cNvSpPr txBox="1"/>
          <p:nvPr/>
        </p:nvSpPr>
        <p:spPr>
          <a:xfrm>
            <a:off x="6600147" y="6002313"/>
            <a:ext cx="4890349" cy="276999"/>
          </a:xfrm>
          <a:prstGeom prst="rect">
            <a:avLst/>
          </a:prstGeom>
          <a:noFill/>
        </p:spPr>
        <p:txBody>
          <a:bodyPr wrap="square">
            <a:spAutoFit/>
          </a:bodyPr>
          <a:lstStyle/>
          <a:p>
            <a:r>
              <a:rPr lang="en-US" altLang="en-US" sz="1200" dirty="0"/>
              <a:t>Sources: SP-240192 (SA1 chair), SP-240432 from TSG Chairs</a:t>
            </a:r>
            <a:endParaRPr lang="en-GB" altLang="en-US" sz="1333" dirty="0"/>
          </a:p>
        </p:txBody>
      </p:sp>
    </p:spTree>
    <p:extLst>
      <p:ext uri="{BB962C8B-B14F-4D97-AF65-F5344CB8AC3E}">
        <p14:creationId xmlns:p14="http://schemas.microsoft.com/office/powerpoint/2010/main" val="2056272211"/>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E284054-9AC1-FE2A-0A04-9304C031AFEA}"/>
              </a:ext>
            </a:extLst>
          </p:cNvPr>
          <p:cNvSpPr>
            <a:spLocks noGrp="1"/>
          </p:cNvSpPr>
          <p:nvPr>
            <p:ph type="title"/>
          </p:nvPr>
        </p:nvSpPr>
        <p:spPr>
          <a:xfrm>
            <a:off x="698642" y="180621"/>
            <a:ext cx="9103783" cy="668867"/>
          </a:xfrm>
        </p:spPr>
        <p:txBody>
          <a:bodyPr/>
          <a:lstStyle/>
          <a:p>
            <a:r>
              <a:rPr lang="en-GB" altLang="en-US" dirty="0"/>
              <a:t>Release 21 initial talks</a:t>
            </a:r>
          </a:p>
        </p:txBody>
      </p:sp>
      <p:sp>
        <p:nvSpPr>
          <p:cNvPr id="24579" name="Content Placeholder 5">
            <a:extLst>
              <a:ext uri="{FF2B5EF4-FFF2-40B4-BE49-F238E27FC236}">
                <a16:creationId xmlns:a16="http://schemas.microsoft.com/office/drawing/2014/main" id="{7F89FC49-8959-24F0-2549-554878284D2A}"/>
              </a:ext>
            </a:extLst>
          </p:cNvPr>
          <p:cNvSpPr>
            <a:spLocks noGrp="1"/>
          </p:cNvSpPr>
          <p:nvPr>
            <p:ph idx="1"/>
          </p:nvPr>
        </p:nvSpPr>
        <p:spPr>
          <a:xfrm>
            <a:off x="290831" y="2013937"/>
            <a:ext cx="11516783" cy="4362027"/>
          </a:xfrm>
        </p:spPr>
        <p:txBody>
          <a:bodyPr/>
          <a:lstStyle/>
          <a:p>
            <a:r>
              <a:rPr lang="en-GB" altLang="en-US" sz="2400" dirty="0"/>
              <a:t>Release 21 is the release for submission to IMT-2030*, aka 6G</a:t>
            </a:r>
          </a:p>
          <a:p>
            <a:r>
              <a:rPr lang="en-GB" altLang="en-US" sz="2400" dirty="0"/>
              <a:t>This implies that 3GPP (normative) work will be submitted to ITU before 2030 </a:t>
            </a:r>
          </a:p>
          <a:p>
            <a:pPr lvl="1"/>
            <a:r>
              <a:rPr lang="en-GB" altLang="en-US" sz="1867" dirty="0"/>
              <a:t>ASN.1/</a:t>
            </a:r>
            <a:r>
              <a:rPr lang="en-GB" altLang="en-US" sz="1867" dirty="0" err="1"/>
              <a:t>OpenAPI</a:t>
            </a:r>
            <a:r>
              <a:rPr lang="en-GB" altLang="en-US" sz="1867" dirty="0"/>
              <a:t> freeze date is no earlier than March 2029</a:t>
            </a:r>
          </a:p>
          <a:p>
            <a:r>
              <a:rPr lang="en-US" altLang="en-US" sz="2400" dirty="0"/>
              <a:t>Release 21 Freezing dates and other milestones TBD</a:t>
            </a:r>
          </a:p>
          <a:p>
            <a:pPr lvl="1"/>
            <a:r>
              <a:rPr lang="en-GB" altLang="en-US" sz="1867" dirty="0"/>
              <a:t>Rel-21 timeline is to be decided no later than June 2026</a:t>
            </a:r>
          </a:p>
          <a:p>
            <a:endParaRPr lang="en-US" altLang="en-US" sz="2400" dirty="0"/>
          </a:p>
          <a:p>
            <a:r>
              <a:rPr lang="en-GB" altLang="en-US" sz="2133" i="1" dirty="0"/>
              <a:t>Note that, as usual in 3GPP, previous Generations will in parallel continue to be maintained &amp; enhanced in Rel-21 and after</a:t>
            </a:r>
            <a:endParaRPr lang="en-US" altLang="en-US" sz="2133" i="1" dirty="0"/>
          </a:p>
          <a:p>
            <a:endParaRPr lang="en-US" altLang="en-US" sz="2400" dirty="0"/>
          </a:p>
          <a:p>
            <a:endParaRPr lang="en-US" altLang="en-US" sz="1467" dirty="0"/>
          </a:p>
          <a:p>
            <a:endParaRPr lang="en-US" altLang="en-US" sz="1467" dirty="0"/>
          </a:p>
        </p:txBody>
      </p:sp>
      <p:sp>
        <p:nvSpPr>
          <p:cNvPr id="7" name="TextBox 6">
            <a:extLst>
              <a:ext uri="{FF2B5EF4-FFF2-40B4-BE49-F238E27FC236}">
                <a16:creationId xmlns:a16="http://schemas.microsoft.com/office/drawing/2014/main" id="{4A352D4F-3E0F-EECC-7746-2A63689FF90F}"/>
              </a:ext>
            </a:extLst>
          </p:cNvPr>
          <p:cNvSpPr txBox="1"/>
          <p:nvPr/>
        </p:nvSpPr>
        <p:spPr>
          <a:xfrm>
            <a:off x="528318" y="5824084"/>
            <a:ext cx="5052908" cy="276999"/>
          </a:xfrm>
          <a:prstGeom prst="rect">
            <a:avLst/>
          </a:prstGeom>
          <a:noFill/>
        </p:spPr>
        <p:txBody>
          <a:bodyPr wrap="square">
            <a:spAutoFit/>
          </a:bodyPr>
          <a:lstStyle/>
          <a:p>
            <a:r>
              <a:rPr lang="en-US" altLang="en-US" sz="1200" dirty="0"/>
              <a:t>* source: TSG#103-endorsed </a:t>
            </a:r>
            <a:r>
              <a:rPr lang="en-GB" altLang="en-US" sz="1200" dirty="0"/>
              <a:t>CT-240307/SP-240458/RP-240823</a:t>
            </a:r>
          </a:p>
        </p:txBody>
      </p:sp>
    </p:spTree>
    <p:extLst>
      <p:ext uri="{BB962C8B-B14F-4D97-AF65-F5344CB8AC3E}">
        <p14:creationId xmlns:p14="http://schemas.microsoft.com/office/powerpoint/2010/main" val="2541011766"/>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A62AC140-58E4-429E-B6A7-A16F6CE62F2E}"/>
              </a:ext>
            </a:extLst>
          </p:cNvPr>
          <p:cNvSpPr>
            <a:spLocks noGrp="1"/>
          </p:cNvSpPr>
          <p:nvPr>
            <p:ph type="title"/>
          </p:nvPr>
        </p:nvSpPr>
        <p:spPr/>
        <p:txBody>
          <a:bodyPr/>
          <a:lstStyle/>
          <a:p>
            <a:r>
              <a:rPr lang="sv-SE" altLang="en-US"/>
              <a:t>Thank You!</a:t>
            </a:r>
            <a:endParaRPr lang="en-US" altLang="en-US"/>
          </a:p>
        </p:txBody>
      </p:sp>
      <p:sp>
        <p:nvSpPr>
          <p:cNvPr id="17411" name="Content Placeholder 2">
            <a:extLst>
              <a:ext uri="{FF2B5EF4-FFF2-40B4-BE49-F238E27FC236}">
                <a16:creationId xmlns:a16="http://schemas.microsoft.com/office/drawing/2014/main" id="{3B74E3E3-8821-43AA-9960-9A2F7C0F15F6}"/>
              </a:ext>
            </a:extLst>
          </p:cNvPr>
          <p:cNvSpPr>
            <a:spLocks noGrp="1"/>
          </p:cNvSpPr>
          <p:nvPr>
            <p:ph idx="1"/>
          </p:nvPr>
        </p:nvSpPr>
        <p:spPr>
          <a:xfrm>
            <a:off x="838200" y="1825625"/>
            <a:ext cx="5124450" cy="4351338"/>
          </a:xfrm>
        </p:spPr>
        <p:txBody>
          <a:bodyPr>
            <a:normAutofit lnSpcReduction="10000"/>
          </a:bodyPr>
          <a:lstStyle/>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r>
              <a:rPr lang="sv-SE" altLang="en-US" sz="1600" dirty="0"/>
              <a:t>Frédéric Gabin</a:t>
            </a:r>
          </a:p>
          <a:p>
            <a:pPr marL="0" indent="0">
              <a:lnSpc>
                <a:spcPct val="100000"/>
              </a:lnSpc>
              <a:spcBef>
                <a:spcPct val="0"/>
              </a:spcBef>
              <a:buFontTx/>
              <a:buNone/>
              <a:defRPr/>
            </a:pPr>
            <a:r>
              <a:rPr lang="sv-SE" altLang="en-US" sz="1600" dirty="0"/>
              <a:t>3GPP SA4 Chair</a:t>
            </a:r>
          </a:p>
          <a:p>
            <a:pPr marL="0" indent="0">
              <a:lnSpc>
                <a:spcPct val="100000"/>
              </a:lnSpc>
              <a:spcBef>
                <a:spcPct val="0"/>
              </a:spcBef>
              <a:buFontTx/>
              <a:buNone/>
              <a:defRPr/>
            </a:pPr>
            <a:r>
              <a:rPr lang="sv-SE" altLang="en-US" sz="1600" dirty="0"/>
              <a:t>mail: frederic.gabin@dolby.com</a:t>
            </a:r>
          </a:p>
          <a:p>
            <a:pPr marL="0" indent="0">
              <a:lnSpc>
                <a:spcPct val="100000"/>
              </a:lnSpc>
              <a:spcBef>
                <a:spcPct val="0"/>
              </a:spcBef>
              <a:buFontTx/>
              <a:buNone/>
              <a:defRPr/>
            </a:pPr>
            <a:r>
              <a:rPr lang="sv-SE" altLang="en-US" sz="1600" dirty="0"/>
              <a:t>phone: +33 678448575</a:t>
            </a:r>
          </a:p>
          <a:p>
            <a:pPr marL="0" indent="0">
              <a:buFontTx/>
              <a:buNone/>
              <a:defRPr/>
            </a:pPr>
            <a:endParaRPr lang="sv-SE"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EA62F-77EA-4269-B2B3-149D052A00C8}"/>
              </a:ext>
            </a:extLst>
          </p:cNvPr>
          <p:cNvSpPr>
            <a:spLocks noGrp="1"/>
          </p:cNvSpPr>
          <p:nvPr>
            <p:ph type="title"/>
          </p:nvPr>
        </p:nvSpPr>
        <p:spPr/>
        <p:txBody>
          <a:bodyPr/>
          <a:lstStyle/>
          <a:p>
            <a:r>
              <a:rPr lang="sv-SE" dirty="0"/>
              <a:t>General information</a:t>
            </a:r>
          </a:p>
        </p:txBody>
      </p:sp>
      <p:sp>
        <p:nvSpPr>
          <p:cNvPr id="3" name="Content Placeholder 2">
            <a:extLst>
              <a:ext uri="{FF2B5EF4-FFF2-40B4-BE49-F238E27FC236}">
                <a16:creationId xmlns:a16="http://schemas.microsoft.com/office/drawing/2014/main" id="{66321AD9-6172-4EE6-8DF0-EEF44C736C79}"/>
              </a:ext>
            </a:extLst>
          </p:cNvPr>
          <p:cNvSpPr>
            <a:spLocks noGrp="1"/>
          </p:cNvSpPr>
          <p:nvPr>
            <p:ph idx="1"/>
          </p:nvPr>
        </p:nvSpPr>
        <p:spPr/>
        <p:txBody>
          <a:bodyPr/>
          <a:lstStyle/>
          <a:p>
            <a:r>
              <a:rPr lang="en-GB" sz="2400" dirty="0"/>
              <a:t>General:</a:t>
            </a:r>
          </a:p>
          <a:p>
            <a:pPr lvl="1"/>
            <a:r>
              <a:rPr lang="en-GB" sz="2000" dirty="0"/>
              <a:t>3GPP TSG </a:t>
            </a:r>
            <a:r>
              <a:rPr lang="en-US" sz="2000" dirty="0"/>
              <a:t>SA#103 took place 19-22 March 2024 and was hosted by E3MAG in Maastricht, NL. </a:t>
            </a:r>
          </a:p>
          <a:p>
            <a:endParaRPr lang="en-GB" sz="2400" u="sng" dirty="0"/>
          </a:p>
          <a:p>
            <a:r>
              <a:rPr lang="en-GB" sz="2400" u="sng" dirty="0"/>
              <a:t>Inputs</a:t>
            </a:r>
          </a:p>
          <a:p>
            <a:pPr lvl="1"/>
            <a:r>
              <a:rPr lang="en-GB" sz="2000" dirty="0"/>
              <a:t>The SA#103 documents: </a:t>
            </a:r>
            <a:r>
              <a:rPr lang="en-US" sz="2000" dirty="0">
                <a:hlinkClick r:id="rId2"/>
              </a:rPr>
              <a:t>https://www.3gpp.org/ftp/tsg_sa/TSG_SA/TSGS_103_Maastricht_2024-03/Docs</a:t>
            </a:r>
            <a:r>
              <a:rPr lang="en-US" sz="2000" dirty="0"/>
              <a:t> </a:t>
            </a:r>
          </a:p>
        </p:txBody>
      </p:sp>
      <p:sp>
        <p:nvSpPr>
          <p:cNvPr id="4" name="Content Placeholder 3">
            <a:extLst>
              <a:ext uri="{FF2B5EF4-FFF2-40B4-BE49-F238E27FC236}">
                <a16:creationId xmlns:a16="http://schemas.microsoft.com/office/drawing/2014/main" id="{411235D6-695C-4AE1-8BD0-6DA98BE0EE81}"/>
              </a:ext>
            </a:extLst>
          </p:cNvPr>
          <p:cNvSpPr>
            <a:spLocks noGrp="1"/>
          </p:cNvSpPr>
          <p:nvPr>
            <p:ph idx="10"/>
          </p:nvPr>
        </p:nvSpPr>
        <p:spPr/>
        <p:txBody>
          <a:bodyPr/>
          <a:lstStyle/>
          <a:p>
            <a:r>
              <a:rPr lang="sv-SE" sz="2400" u="sng" dirty="0"/>
              <a:t>Reports</a:t>
            </a:r>
          </a:p>
          <a:p>
            <a:pPr lvl="1"/>
            <a:r>
              <a:rPr lang="en-GB" sz="2000" dirty="0"/>
              <a:t>SA#102 report: </a:t>
            </a:r>
            <a:r>
              <a:rPr lang="en-US" sz="2000" dirty="0">
                <a:hlinkClick r:id="rId3"/>
              </a:rPr>
              <a:t>https://www.3gpp.org/ftp/tsg_sa/TSG_SA/TSGS_103_Maastricht_2024-03/Report</a:t>
            </a:r>
            <a:r>
              <a:rPr lang="en-US" sz="2000" dirty="0"/>
              <a:t> </a:t>
            </a:r>
          </a:p>
          <a:p>
            <a:pPr lvl="1"/>
            <a:endParaRPr lang="en-GB" sz="2000" dirty="0">
              <a:highlight>
                <a:srgbClr val="FFFF00"/>
              </a:highlight>
            </a:endParaRPr>
          </a:p>
          <a:p>
            <a:pPr lvl="1"/>
            <a:r>
              <a:rPr lang="en-GB" sz="2000" dirty="0"/>
              <a:t>SA4 report to SA: </a:t>
            </a:r>
            <a:r>
              <a:rPr lang="en-US" sz="2000" b="0" i="0" dirty="0">
                <a:solidFill>
                  <a:srgbClr val="000000"/>
                </a:solidFill>
                <a:effectLst/>
                <a:hlinkClick r:id="rId4"/>
              </a:rPr>
              <a:t>SP-240329</a:t>
            </a:r>
            <a:r>
              <a:rPr lang="en-US" sz="2000" b="0" i="0" dirty="0">
                <a:solidFill>
                  <a:srgbClr val="000000"/>
                </a:solidFill>
                <a:effectLst/>
              </a:rPr>
              <a:t> </a:t>
            </a:r>
          </a:p>
          <a:p>
            <a:pPr lvl="1"/>
            <a:r>
              <a:rPr lang="en-US" sz="2000" dirty="0"/>
              <a:t>RAN report to SA: </a:t>
            </a:r>
            <a:r>
              <a:rPr lang="en-US" sz="2000" b="0" i="0" dirty="0">
                <a:solidFill>
                  <a:srgbClr val="000000"/>
                </a:solidFill>
                <a:effectLst/>
                <a:hlinkClick r:id="rId5"/>
              </a:rPr>
              <a:t>SP-240496</a:t>
            </a:r>
            <a:endParaRPr lang="en-US" sz="2000" dirty="0"/>
          </a:p>
          <a:p>
            <a:pPr lvl="1"/>
            <a:r>
              <a:rPr lang="en-US" sz="2000" dirty="0"/>
              <a:t>CT report to SA: </a:t>
            </a:r>
            <a:r>
              <a:rPr lang="en-US" sz="2000" b="0" i="0" dirty="0">
                <a:solidFill>
                  <a:srgbClr val="000000"/>
                </a:solidFill>
                <a:effectLst/>
                <a:hlinkClick r:id="rId6"/>
              </a:rPr>
              <a:t>SP-240445</a:t>
            </a:r>
            <a:endParaRPr lang="en-US" sz="2000" i="0" u="sng" dirty="0">
              <a:solidFill>
                <a:srgbClr val="0000FF"/>
              </a:solidFill>
              <a:effectLst/>
            </a:endParaRPr>
          </a:p>
          <a:p>
            <a:pPr lvl="1"/>
            <a:r>
              <a:rPr lang="en-US" sz="2000" dirty="0"/>
              <a:t>Workplan: </a:t>
            </a:r>
            <a:r>
              <a:rPr lang="en-US" sz="2000" b="0" i="0" dirty="0">
                <a:solidFill>
                  <a:srgbClr val="000000"/>
                </a:solidFill>
                <a:effectLst/>
                <a:hlinkClick r:id="rId7"/>
              </a:rPr>
              <a:t>SP-240518</a:t>
            </a:r>
            <a:endParaRPr lang="en-GB" sz="2000" dirty="0"/>
          </a:p>
        </p:txBody>
      </p:sp>
    </p:spTree>
    <p:extLst>
      <p:ext uri="{BB962C8B-B14F-4D97-AF65-F5344CB8AC3E}">
        <p14:creationId xmlns:p14="http://schemas.microsoft.com/office/powerpoint/2010/main" val="408500679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p:txBody>
          <a:bodyPr/>
          <a:lstStyle/>
          <a:p>
            <a:r>
              <a:rPr lang="sv-SE" sz="4000" dirty="0"/>
              <a:t>Outcome of SA4 submissions – 1 (report)</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marL="0" marR="0">
              <a:spcBef>
                <a:spcPts val="0"/>
              </a:spcBef>
              <a:spcAft>
                <a:spcPts val="600"/>
              </a:spcAft>
              <a:tabLst>
                <a:tab pos="360045" algn="l"/>
                <a:tab pos="540385" algn="l"/>
                <a:tab pos="720090" algn="l"/>
                <a:tab pos="900430" algn="l"/>
                <a:tab pos="1080135" algn="l"/>
              </a:tabLst>
            </a:pPr>
            <a:r>
              <a:rPr lang="en-GB" sz="14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SP-240329</a:t>
            </a:r>
            <a:r>
              <a:rPr lang="en-GB" sz="1400" dirty="0">
                <a:effectLst/>
                <a:latin typeface="Arial" panose="020B0604020202020204" pitchFamily="34" charset="0"/>
                <a:ea typeface="MS Mincho" panose="02020609040205080304" pitchFamily="49" charset="-128"/>
                <a:cs typeface="Times New Roman" panose="02020603050405020304" pitchFamily="18" charset="0"/>
              </a:rPr>
              <a:t> (REPORT) SA WG4 Chair Status Report to TSG SA#103 (Source: SA WG4 Chair)</a:t>
            </a:r>
            <a:br>
              <a:rPr lang="en-GB" sz="1400" dirty="0">
                <a:effectLst/>
                <a:latin typeface="Arial" panose="020B0604020202020204" pitchFamily="34" charset="0"/>
                <a:ea typeface="MS Mincho" panose="02020609040205080304" pitchFamily="49" charset="-128"/>
                <a:cs typeface="Times New Roman" panose="02020603050405020304" pitchFamily="18" charset="0"/>
              </a:rPr>
            </a:br>
            <a:r>
              <a:rPr lang="en-GB" sz="1400" b="1" dirty="0">
                <a:effectLst/>
                <a:latin typeface="Arial" panose="020B0604020202020204" pitchFamily="34" charset="0"/>
                <a:ea typeface="MS Mincho" panose="02020609040205080304" pitchFamily="49" charset="-128"/>
                <a:cs typeface="Times New Roman" panose="02020603050405020304" pitchFamily="18" charset="0"/>
              </a:rPr>
              <a:t>Document for:</a:t>
            </a:r>
            <a:r>
              <a:rPr lang="en-GB" sz="1400" dirty="0">
                <a:effectLst/>
                <a:latin typeface="Arial" panose="020B0604020202020204" pitchFamily="34" charset="0"/>
                <a:ea typeface="MS Mincho" panose="02020609040205080304" pitchFamily="49" charset="-128"/>
                <a:cs typeface="Times New Roman" panose="02020603050405020304" pitchFamily="18" charset="0"/>
              </a:rPr>
              <a:t> Presentation</a:t>
            </a:r>
            <a:br>
              <a:rPr lang="en-GB" sz="1400" dirty="0">
                <a:effectLst/>
                <a:latin typeface="Arial" panose="020B0604020202020204" pitchFamily="34" charset="0"/>
                <a:ea typeface="MS Mincho" panose="02020609040205080304" pitchFamily="49" charset="-128"/>
                <a:cs typeface="Times New Roman" panose="02020603050405020304" pitchFamily="18" charset="0"/>
              </a:rPr>
            </a:br>
            <a:r>
              <a:rPr lang="en-GB" sz="1400" b="1" dirty="0">
                <a:effectLst/>
                <a:latin typeface="Arial" panose="020B0604020202020204" pitchFamily="34" charset="0"/>
                <a:ea typeface="MS Mincho" panose="02020609040205080304" pitchFamily="49" charset="-128"/>
                <a:cs typeface="Times New Roman" panose="02020603050405020304" pitchFamily="18" charset="0"/>
              </a:rPr>
              <a:t>Abstract:</a:t>
            </a:r>
            <a:r>
              <a:rPr lang="en-GB" sz="1400" dirty="0">
                <a:effectLst/>
                <a:latin typeface="Arial" panose="020B0604020202020204" pitchFamily="34" charset="0"/>
                <a:ea typeface="MS Mincho" panose="02020609040205080304" pitchFamily="49" charset="-128"/>
                <a:cs typeface="Times New Roman" panose="02020603050405020304" pitchFamily="18" charset="0"/>
              </a:rPr>
              <a:t> </a:t>
            </a:r>
            <a:br>
              <a:rPr lang="en-GB" sz="1400" dirty="0">
                <a:effectLst/>
                <a:latin typeface="Arial" panose="020B0604020202020204" pitchFamily="34" charset="0"/>
                <a:ea typeface="MS Mincho" panose="02020609040205080304" pitchFamily="49" charset="-128"/>
                <a:cs typeface="Times New Roman" panose="02020603050405020304" pitchFamily="18" charset="0"/>
              </a:rPr>
            </a:br>
            <a:r>
              <a:rPr lang="en-GB" sz="1400" dirty="0">
                <a:effectLst/>
                <a:latin typeface="Arial" panose="020B0604020202020204" pitchFamily="34" charset="0"/>
                <a:ea typeface="MS Mincho" panose="02020609040205080304" pitchFamily="49" charset="-128"/>
                <a:cs typeface="Times New Roman" panose="02020603050405020304" pitchFamily="18" charset="0"/>
              </a:rPr>
              <a:t>SA WG4 Chair Status Report to TSG SA#103.</a:t>
            </a:r>
            <a:endParaRPr lang="en-US" sz="1400" dirty="0">
              <a:effectLst/>
              <a:latin typeface="Arial" panose="020B0604020202020204" pitchFamily="34" charset="0"/>
              <a:ea typeface="MS Mincho" panose="02020609040205080304" pitchFamily="49" charset="-128"/>
              <a:cs typeface="Times New Roman" panose="02020603050405020304" pitchFamily="18" charset="0"/>
            </a:endParaRPr>
          </a:p>
          <a:p>
            <a:pPr marL="0" marR="0">
              <a:spcBef>
                <a:spcPts val="0"/>
              </a:spcBef>
              <a:spcAft>
                <a:spcPts val="600"/>
              </a:spcAft>
              <a:tabLst>
                <a:tab pos="360045" algn="l"/>
                <a:tab pos="540385" algn="l"/>
                <a:tab pos="720090" algn="l"/>
                <a:tab pos="900430" algn="l"/>
                <a:tab pos="1080135" algn="l"/>
              </a:tabLst>
            </a:pPr>
            <a:r>
              <a:rPr lang="en-GB" sz="1400" b="1" dirty="0">
                <a:effectLst/>
                <a:latin typeface="Arial" panose="020B0604020202020204" pitchFamily="34" charset="0"/>
                <a:ea typeface="MS Mincho" panose="02020609040205080304" pitchFamily="49" charset="-128"/>
                <a:cs typeface="Times New Roman" panose="02020603050405020304" pitchFamily="18" charset="0"/>
              </a:rPr>
              <a:t>Plenary Discussion:</a:t>
            </a:r>
            <a:endParaRPr lang="en-US" sz="1400" dirty="0">
              <a:effectLst/>
              <a:latin typeface="Arial" panose="020B0604020202020204" pitchFamily="34" charset="0"/>
              <a:ea typeface="MS Mincho" panose="02020609040205080304" pitchFamily="49" charset="-128"/>
              <a:cs typeface="Times New Roman" panose="02020603050405020304" pitchFamily="18" charset="0"/>
            </a:endParaRPr>
          </a:p>
          <a:p>
            <a:pPr marL="900430" marR="0" indent="-900430">
              <a:spcBef>
                <a:spcPts val="0"/>
              </a:spcBef>
              <a:spcAft>
                <a:spcPts val="600"/>
              </a:spcAft>
              <a:tabLst>
                <a:tab pos="360045" algn="l"/>
                <a:tab pos="540385" algn="l"/>
                <a:tab pos="720090" algn="l"/>
                <a:tab pos="900430" algn="l"/>
                <a:tab pos="1080135" algn="l"/>
                <a:tab pos="457200" algn="l"/>
              </a:tabLst>
            </a:pPr>
            <a:r>
              <a:rPr lang="en-GB" sz="1400" dirty="0">
                <a:effectLst/>
                <a:latin typeface="Arial" panose="020B0604020202020204" pitchFamily="34" charset="0"/>
                <a:ea typeface="MS Mincho" panose="02020609040205080304" pitchFamily="49" charset="-128"/>
                <a:cs typeface="Times New Roman" panose="02020603050405020304" pitchFamily="18" charset="0"/>
              </a:rPr>
              <a:t>Slide 46:	MCC asked why the internal TRs were to be promoted to Rel-18. The SA WG4 Chair replied that they would like to update these to Rel-18 in order to have Rel-19 CRs to them for further Study Items and avoid 'skipping' the Rel-18 versions.</a:t>
            </a:r>
            <a:endParaRPr lang="en-US" sz="1400" dirty="0">
              <a:effectLst/>
              <a:latin typeface="Arial" panose="020B0604020202020204" pitchFamily="34" charset="0"/>
              <a:ea typeface="MS Mincho" panose="02020609040205080304" pitchFamily="49" charset="-128"/>
              <a:cs typeface="Times New Roman" panose="02020603050405020304" pitchFamily="18" charset="0"/>
            </a:endParaRPr>
          </a:p>
          <a:p>
            <a:pPr marL="900430" marR="0" indent="-900430">
              <a:spcBef>
                <a:spcPts val="0"/>
              </a:spcBef>
              <a:spcAft>
                <a:spcPts val="600"/>
              </a:spcAft>
              <a:tabLst>
                <a:tab pos="360045" algn="l"/>
                <a:tab pos="540385" algn="l"/>
                <a:tab pos="720090" algn="l"/>
                <a:tab pos="900430" algn="l"/>
                <a:tab pos="1080135" algn="l"/>
                <a:tab pos="457200" algn="l"/>
              </a:tabLst>
            </a:pPr>
            <a:r>
              <a:rPr lang="en-GB" sz="1400" dirty="0">
                <a:effectLst/>
                <a:latin typeface="Arial" panose="020B0604020202020204" pitchFamily="34" charset="0"/>
                <a:ea typeface="MS Mincho" panose="02020609040205080304" pitchFamily="49" charset="-128"/>
                <a:cs typeface="Times New Roman" panose="02020603050405020304" pitchFamily="18" charset="0"/>
              </a:rPr>
              <a:t>Slide 47:	AT&amp;T asked when the codec work is expected to complete and the impacts on CT. The codec </a:t>
            </a:r>
            <a:r>
              <a:rPr lang="en-GB" sz="1400" u="sng" dirty="0">
                <a:solidFill>
                  <a:schemeClr val="accent1"/>
                </a:solidFill>
                <a:effectLst/>
                <a:latin typeface="Arial" panose="020B0604020202020204" pitchFamily="34" charset="0"/>
                <a:ea typeface="MS Mincho" panose="02020609040205080304" pitchFamily="49" charset="-128"/>
                <a:cs typeface="Times New Roman" panose="02020603050405020304" pitchFamily="18" charset="0"/>
              </a:rPr>
              <a:t>and terminal requirements work are expected to complete in June 2024 while the characterization should be performed over the summer </a:t>
            </a:r>
            <a:r>
              <a:rPr lang="en-GB" sz="1400" dirty="0">
                <a:effectLst/>
                <a:latin typeface="Arial" panose="020B0604020202020204" pitchFamily="34" charset="0"/>
                <a:ea typeface="MS Mincho" panose="02020609040205080304" pitchFamily="49" charset="-128"/>
                <a:cs typeface="Times New Roman" panose="02020603050405020304" pitchFamily="18" charset="0"/>
              </a:rPr>
              <a:t>and there should be no </a:t>
            </a:r>
            <a:r>
              <a:rPr lang="en-GB" sz="1400" u="sng" dirty="0">
                <a:solidFill>
                  <a:schemeClr val="accent1"/>
                </a:solidFill>
                <a:effectLst/>
                <a:latin typeface="Arial" panose="020B0604020202020204" pitchFamily="34" charset="0"/>
                <a:ea typeface="MS Mincho" panose="02020609040205080304" pitchFamily="49" charset="-128"/>
                <a:cs typeface="Times New Roman" panose="02020603050405020304" pitchFamily="18" charset="0"/>
              </a:rPr>
              <a:t>further </a:t>
            </a:r>
            <a:r>
              <a:rPr lang="en-GB" sz="1400" dirty="0">
                <a:effectLst/>
                <a:latin typeface="Arial" panose="020B0604020202020204" pitchFamily="34" charset="0"/>
                <a:ea typeface="MS Mincho" panose="02020609040205080304" pitchFamily="49" charset="-128"/>
                <a:cs typeface="Times New Roman" panose="02020603050405020304" pitchFamily="18" charset="0"/>
              </a:rPr>
              <a:t>CT impact after </a:t>
            </a:r>
            <a:r>
              <a:rPr lang="en-GB" sz="1400" u="sng" dirty="0">
                <a:solidFill>
                  <a:schemeClr val="accent1"/>
                </a:solidFill>
                <a:effectLst/>
                <a:latin typeface="Arial" panose="020B0604020202020204" pitchFamily="34" charset="0"/>
                <a:ea typeface="MS Mincho" panose="02020609040205080304" pitchFamily="49" charset="-128"/>
                <a:cs typeface="Times New Roman" panose="02020603050405020304" pitchFamily="18" charset="0"/>
              </a:rPr>
              <a:t>June 2024</a:t>
            </a:r>
            <a:r>
              <a:rPr lang="en-GB" sz="1400" dirty="0">
                <a:effectLst/>
                <a:latin typeface="Arial" panose="020B0604020202020204" pitchFamily="34" charset="0"/>
                <a:ea typeface="MS Mincho" panose="02020609040205080304" pitchFamily="49" charset="-128"/>
                <a:cs typeface="Times New Roman" panose="02020603050405020304" pitchFamily="18" charset="0"/>
              </a:rPr>
              <a:t>. Progress so far has been satisfactory. The TSG SA Chair asked for early indication of any expected slippage. </a:t>
            </a:r>
            <a:endParaRPr lang="en-US" sz="1400" dirty="0">
              <a:effectLst/>
              <a:latin typeface="Arial" panose="020B0604020202020204" pitchFamily="34" charset="0"/>
              <a:ea typeface="MS Mincho" panose="02020609040205080304" pitchFamily="49" charset="-128"/>
              <a:cs typeface="Times New Roman" panose="02020603050405020304" pitchFamily="18" charset="0"/>
            </a:endParaRPr>
          </a:p>
          <a:p>
            <a:pPr marL="900430" marR="0" indent="-900430">
              <a:spcBef>
                <a:spcPts val="0"/>
              </a:spcBef>
              <a:spcAft>
                <a:spcPts val="600"/>
              </a:spcAft>
              <a:tabLst>
                <a:tab pos="360045" algn="l"/>
                <a:tab pos="540385" algn="l"/>
                <a:tab pos="720090" algn="l"/>
                <a:tab pos="900430" algn="l"/>
                <a:tab pos="1080135" algn="l"/>
                <a:tab pos="457200" algn="l"/>
              </a:tabLst>
            </a:pPr>
            <a:r>
              <a:rPr lang="en-GB" sz="1400" dirty="0">
                <a:effectLst/>
                <a:latin typeface="Arial" panose="020B0604020202020204" pitchFamily="34" charset="0"/>
                <a:ea typeface="MS Mincho" panose="02020609040205080304" pitchFamily="49" charset="-128"/>
                <a:cs typeface="Times New Roman" panose="02020603050405020304" pitchFamily="18" charset="0"/>
              </a:rPr>
              <a:t>Slide 9:	The TSG SA Chair asked whether the Rel-16 corrections are FASMO and needed. The SA WG4 Chair replied that the corrections were needed in Rel-16.</a:t>
            </a:r>
            <a:endParaRPr lang="en-US" sz="1400" dirty="0">
              <a:effectLst/>
              <a:latin typeface="Arial" panose="020B0604020202020204" pitchFamily="34" charset="0"/>
              <a:ea typeface="MS Mincho" panose="02020609040205080304" pitchFamily="49" charset="-128"/>
              <a:cs typeface="Times New Roman" panose="02020603050405020304" pitchFamily="18" charset="0"/>
            </a:endParaRPr>
          </a:p>
          <a:p>
            <a:pPr marL="900430" marR="0" indent="-900430">
              <a:spcBef>
                <a:spcPts val="0"/>
              </a:spcBef>
              <a:spcAft>
                <a:spcPts val="600"/>
              </a:spcAft>
              <a:tabLst>
                <a:tab pos="360045" algn="l"/>
                <a:tab pos="540385" algn="l"/>
                <a:tab pos="720090" algn="l"/>
                <a:tab pos="900430" algn="l"/>
                <a:tab pos="1080135" algn="l"/>
                <a:tab pos="457200" algn="l"/>
              </a:tabLst>
            </a:pPr>
            <a:r>
              <a:rPr lang="en-GB" sz="1400" dirty="0">
                <a:effectLst/>
                <a:latin typeface="Arial" panose="020B0604020202020204" pitchFamily="34" charset="0"/>
                <a:ea typeface="MS Mincho" panose="02020609040205080304" pitchFamily="49" charset="-128"/>
                <a:cs typeface="Times New Roman" panose="02020603050405020304" pitchFamily="18" charset="0"/>
              </a:rPr>
              <a:t>Slide 3:	The </a:t>
            </a:r>
            <a:r>
              <a:rPr lang="en-GB" sz="1400" u="sng" dirty="0">
                <a:solidFill>
                  <a:schemeClr val="accent1"/>
                </a:solidFill>
                <a:effectLst/>
                <a:latin typeface="Arial" panose="020B0604020202020204" pitchFamily="34" charset="0"/>
                <a:ea typeface="MS Mincho" panose="02020609040205080304" pitchFamily="49" charset="-128"/>
                <a:cs typeface="Times New Roman" panose="02020603050405020304" pitchFamily="18" charset="0"/>
              </a:rPr>
              <a:t>S</a:t>
            </a:r>
            <a:r>
              <a:rPr lang="en-GB" sz="1400" dirty="0">
                <a:effectLst/>
                <a:latin typeface="Arial" panose="020B0604020202020204" pitchFamily="34" charset="0"/>
                <a:ea typeface="MS Mincho" panose="02020609040205080304" pitchFamily="49" charset="-128"/>
                <a:cs typeface="Times New Roman" panose="02020603050405020304" pitchFamily="18" charset="0"/>
              </a:rPr>
              <a:t>A WG4 Chair reported that there had been two SWGs which were merged into the Audio SWG, which split into two tracks and it is useful to have two Chairs available for this SWG. The TSG SA Chair commented that there are discussions ongoing on whether SWG positions should be formalized or not in the future and may bring a guidance paper to a future meeting to avoid any conflicts in the future.</a:t>
            </a:r>
            <a:endParaRPr lang="en-US" sz="1400" dirty="0">
              <a:effectLst/>
              <a:latin typeface="Arial" panose="020B0604020202020204" pitchFamily="34" charset="0"/>
              <a:ea typeface="MS Mincho" panose="02020609040205080304" pitchFamily="49" charset="-128"/>
              <a:cs typeface="Times New Roman" panose="02020603050405020304" pitchFamily="18" charset="0"/>
            </a:endParaRPr>
          </a:p>
          <a:p>
            <a:pPr marL="0" marR="0">
              <a:spcBef>
                <a:spcPts val="0"/>
              </a:spcBef>
              <a:spcAft>
                <a:spcPts val="600"/>
              </a:spcAft>
              <a:tabLst>
                <a:tab pos="360045" algn="l"/>
                <a:tab pos="540385" algn="l"/>
                <a:tab pos="720090" algn="l"/>
                <a:tab pos="900430" algn="l"/>
                <a:tab pos="1080135" algn="l"/>
              </a:tabLst>
            </a:pPr>
            <a:r>
              <a:rPr lang="en-GB" sz="1400" dirty="0">
                <a:effectLst/>
                <a:latin typeface="Arial" panose="020B0604020202020204" pitchFamily="34" charset="0"/>
                <a:ea typeface="MS Mincho" panose="02020609040205080304" pitchFamily="49" charset="-128"/>
                <a:cs typeface="Times New Roman" panose="02020603050405020304" pitchFamily="18" charset="0"/>
              </a:rPr>
              <a:t>The SA WG4 Chair was thanked for this report, which was </a:t>
            </a:r>
            <a:r>
              <a:rPr lang="en-GB" sz="14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noted</a:t>
            </a:r>
            <a:r>
              <a:rPr lang="en-GB" sz="1400" dirty="0">
                <a:effectLst/>
                <a:latin typeface="Arial" panose="020B0604020202020204" pitchFamily="34" charset="0"/>
                <a:ea typeface="MS Mincho" panose="02020609040205080304" pitchFamily="49" charset="-128"/>
                <a:cs typeface="Times New Roman" panose="02020603050405020304" pitchFamily="18" charset="0"/>
              </a:rPr>
              <a:t>.</a:t>
            </a:r>
            <a:endParaRPr lang="en-US" sz="1400" dirty="0"/>
          </a:p>
          <a:p>
            <a:pPr lvl="1"/>
            <a:endParaRPr lang="en-US" sz="1600" dirty="0"/>
          </a:p>
          <a:p>
            <a:pPr lvl="1">
              <a:spcAft>
                <a:spcPts val="600"/>
              </a:spcAft>
              <a:tabLst>
                <a:tab pos="540385" algn="l"/>
                <a:tab pos="900430" algn="l"/>
              </a:tabLst>
            </a:pPr>
            <a:endParaRPr lang="fr-FR" sz="1600" dirty="0">
              <a:effectLs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26020294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8607014" cy="1325563"/>
          </a:xfrm>
        </p:spPr>
        <p:txBody>
          <a:bodyPr/>
          <a:lstStyle/>
          <a:p>
            <a:r>
              <a:rPr lang="sv-SE" sz="3200" dirty="0"/>
              <a:t>Outcome of SA4 submissions – 2 (LS and Exception requests)</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a:spcAft>
                <a:spcPts val="600"/>
              </a:spcAft>
              <a:tabLst>
                <a:tab pos="540385" algn="l"/>
                <a:tab pos="900430" algn="l"/>
              </a:tabLst>
            </a:pPr>
            <a:r>
              <a:rPr lang="en-GB" sz="12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SP-240021</a:t>
            </a:r>
            <a:r>
              <a:rPr lang="en-GB" sz="1200" dirty="0">
                <a:effectLst/>
                <a:latin typeface="Arial" panose="020B0604020202020204" pitchFamily="34" charset="0"/>
                <a:ea typeface="MS Mincho" panose="02020609040205080304" pitchFamily="49" charset="-128"/>
                <a:cs typeface="Times New Roman" panose="02020603050405020304" pitchFamily="18" charset="0"/>
              </a:rPr>
              <a:t> (LS IN) LS from SA WG4: Reply to LS on 3GPP work on energy efficiency (Source: SA WG4 (S4-240517)) was </a:t>
            </a:r>
            <a:r>
              <a:rPr lang="en-GB" sz="1200" dirty="0">
                <a:latin typeface="Arial" panose="020B0604020202020204" pitchFamily="34" charset="0"/>
                <a:ea typeface="MS Mincho" panose="02020609040205080304" pitchFamily="49" charset="-128"/>
                <a:cs typeface="Times New Roman" panose="02020603050405020304" pitchFamily="18" charset="0"/>
              </a:rPr>
              <a:t>block </a:t>
            </a:r>
            <a:r>
              <a:rPr lang="en-GB" sz="12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noted</a:t>
            </a:r>
            <a:r>
              <a:rPr lang="en-GB" sz="1200" dirty="0">
                <a:effectLst/>
                <a:latin typeface="Arial" panose="020B0604020202020204" pitchFamily="34" charset="0"/>
                <a:ea typeface="MS Mincho" panose="02020609040205080304" pitchFamily="49" charset="-128"/>
                <a:cs typeface="Times New Roman" panose="02020603050405020304" pitchFamily="18" charset="0"/>
              </a:rPr>
              <a:t>.</a:t>
            </a:r>
          </a:p>
          <a:p>
            <a:pPr>
              <a:spcAft>
                <a:spcPts val="600"/>
              </a:spcAft>
              <a:tabLst>
                <a:tab pos="540385" algn="l"/>
                <a:tab pos="900430" algn="l"/>
              </a:tabLst>
            </a:pPr>
            <a:r>
              <a:rPr lang="en-GB" sz="12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SP-240054</a:t>
            </a:r>
            <a:r>
              <a:rPr lang="en-GB" sz="1200" dirty="0">
                <a:effectLst/>
                <a:latin typeface="Arial" panose="020B0604020202020204" pitchFamily="34" charset="0"/>
                <a:ea typeface="MS Mincho" panose="02020609040205080304" pitchFamily="49" charset="-128"/>
                <a:cs typeface="Times New Roman" panose="02020603050405020304" pitchFamily="18" charset="0"/>
              </a:rPr>
              <a:t> (WI EXCEPTION REQUEST) Rel-18 Work Item Exception for ATIAS (Source: SA WG4). </a:t>
            </a:r>
          </a:p>
          <a:p>
            <a:pPr lvl="1">
              <a:spcAft>
                <a:spcPts val="600"/>
              </a:spcAft>
              <a:tabLst>
                <a:tab pos="540385" algn="l"/>
                <a:tab pos="900430" algn="l"/>
              </a:tabLst>
            </a:pPr>
            <a:r>
              <a:rPr lang="en-GB" sz="1200" dirty="0">
                <a:effectLst/>
                <a:latin typeface="Arial" panose="020B0604020202020204" pitchFamily="34" charset="0"/>
                <a:ea typeface="MS Mincho" panose="02020609040205080304" pitchFamily="49" charset="-128"/>
                <a:cs typeface="Times New Roman" panose="02020603050405020304" pitchFamily="18" charset="0"/>
              </a:rPr>
              <a:t>The CT WG4 Chair asked whether there was further impact on CT specifications. It was confirmed that there is no core network impact for the remaining work. This WI Exception was </a:t>
            </a:r>
            <a:r>
              <a:rPr lang="en-GB" sz="1200" dirty="0">
                <a:solidFill>
                  <a:srgbClr val="FF0000"/>
                </a:solidFill>
                <a:effectLst/>
                <a:latin typeface="Arial" panose="020B0604020202020204" pitchFamily="34" charset="0"/>
                <a:ea typeface="MS Mincho" panose="02020609040205080304" pitchFamily="49" charset="-128"/>
                <a:cs typeface="Times New Roman" panose="02020603050405020304" pitchFamily="18" charset="0"/>
              </a:rPr>
              <a:t>approved</a:t>
            </a:r>
            <a:r>
              <a:rPr lang="en-GB" sz="1200" dirty="0">
                <a:effectLst/>
                <a:latin typeface="Arial" panose="020B0604020202020204" pitchFamily="34" charset="0"/>
                <a:ea typeface="MS Mincho" panose="02020609040205080304" pitchFamily="49" charset="-128"/>
                <a:cs typeface="Times New Roman" panose="02020603050405020304" pitchFamily="18" charset="0"/>
              </a:rPr>
              <a:t>.</a:t>
            </a:r>
          </a:p>
          <a:p>
            <a:pPr>
              <a:spcAft>
                <a:spcPts val="600"/>
              </a:spcAft>
              <a:tabLst>
                <a:tab pos="540385" algn="l"/>
                <a:tab pos="900430" algn="l"/>
              </a:tabLst>
            </a:pPr>
            <a:r>
              <a:rPr lang="en-GB" sz="12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SP-240058</a:t>
            </a:r>
            <a:r>
              <a:rPr lang="en-GB" sz="1200" dirty="0">
                <a:effectLst/>
                <a:latin typeface="Arial" panose="020B0604020202020204" pitchFamily="34" charset="0"/>
                <a:ea typeface="MS Mincho" panose="02020609040205080304" pitchFamily="49" charset="-128"/>
                <a:cs typeface="Times New Roman" panose="02020603050405020304" pitchFamily="18" charset="0"/>
              </a:rPr>
              <a:t> (WI EXCEPTION REQUEST) Rel-18 Work Item Exception for </a:t>
            </a:r>
            <a:r>
              <a:rPr lang="en-GB" sz="1200" dirty="0" err="1">
                <a:effectLst/>
                <a:latin typeface="Arial" panose="020B0604020202020204" pitchFamily="34" charset="0"/>
                <a:ea typeface="MS Mincho" panose="02020609040205080304" pitchFamily="49" charset="-128"/>
                <a:cs typeface="Times New Roman" panose="02020603050405020304" pitchFamily="18" charset="0"/>
              </a:rPr>
              <a:t>iRTCW</a:t>
            </a:r>
            <a:r>
              <a:rPr lang="en-GB" sz="1200" dirty="0">
                <a:effectLst/>
                <a:latin typeface="Arial" panose="020B0604020202020204" pitchFamily="34" charset="0"/>
                <a:ea typeface="MS Mincho" panose="02020609040205080304" pitchFamily="49" charset="-128"/>
                <a:cs typeface="Times New Roman" panose="02020603050405020304" pitchFamily="18" charset="0"/>
              </a:rPr>
              <a:t> (Source: SA WG4) was </a:t>
            </a:r>
            <a:r>
              <a:rPr lang="en-GB" sz="1200" dirty="0">
                <a:solidFill>
                  <a:srgbClr val="FF0000"/>
                </a:solidFill>
                <a:effectLst/>
                <a:latin typeface="Arial" panose="020B0604020202020204" pitchFamily="34" charset="0"/>
                <a:ea typeface="MS Mincho" panose="02020609040205080304" pitchFamily="49" charset="-128"/>
                <a:cs typeface="Times New Roman" panose="02020603050405020304" pitchFamily="18" charset="0"/>
              </a:rPr>
              <a:t>approved</a:t>
            </a:r>
            <a:r>
              <a:rPr lang="en-GB" sz="1200" dirty="0">
                <a:effectLst/>
                <a:latin typeface="Arial" panose="020B0604020202020204" pitchFamily="34" charset="0"/>
                <a:ea typeface="MS Mincho" panose="02020609040205080304" pitchFamily="49" charset="-128"/>
                <a:cs typeface="Times New Roman" panose="02020603050405020304" pitchFamily="18" charset="0"/>
              </a:rPr>
              <a:t>.</a:t>
            </a:r>
          </a:p>
          <a:p>
            <a:pPr>
              <a:spcAft>
                <a:spcPts val="600"/>
              </a:spcAft>
              <a:tabLst>
                <a:tab pos="540385" algn="l"/>
                <a:tab pos="900430" algn="l"/>
              </a:tabLst>
            </a:pPr>
            <a:r>
              <a:rPr lang="en-GB" sz="1200" dirty="0">
                <a:effectLst/>
                <a:latin typeface="Arial" panose="020B0604020202020204" pitchFamily="34" charset="0"/>
                <a:ea typeface="MS Mincho" panose="02020609040205080304" pitchFamily="49" charset="-128"/>
                <a:cs typeface="Times New Roman" panose="02020603050405020304" pitchFamily="18" charset="0"/>
              </a:rPr>
              <a:t> </a:t>
            </a:r>
            <a:r>
              <a:rPr lang="en-GB" sz="12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SP-240059</a:t>
            </a:r>
            <a:r>
              <a:rPr lang="en-GB" sz="1200" dirty="0">
                <a:effectLst/>
                <a:latin typeface="Arial" panose="020B0604020202020204" pitchFamily="34" charset="0"/>
                <a:ea typeface="MS Mincho" panose="02020609040205080304" pitchFamily="49" charset="-128"/>
                <a:cs typeface="Times New Roman" panose="02020603050405020304" pitchFamily="18" charset="0"/>
              </a:rPr>
              <a:t> (WI EXCEPTION REQUEST) Rel-18 Work Item Exception for 5GMS_Pro_Ph2 (Source: SA WG4) was </a:t>
            </a:r>
            <a:r>
              <a:rPr lang="en-GB" sz="1200" dirty="0">
                <a:solidFill>
                  <a:srgbClr val="FF0000"/>
                </a:solidFill>
                <a:effectLst/>
                <a:latin typeface="Arial" panose="020B0604020202020204" pitchFamily="34" charset="0"/>
                <a:ea typeface="MS Mincho" panose="02020609040205080304" pitchFamily="49" charset="-128"/>
                <a:cs typeface="Times New Roman" panose="02020603050405020304" pitchFamily="18" charset="0"/>
              </a:rPr>
              <a:t>approved</a:t>
            </a:r>
            <a:r>
              <a:rPr lang="en-GB" sz="1200" dirty="0">
                <a:effectLst/>
                <a:latin typeface="Arial" panose="020B0604020202020204" pitchFamily="34" charset="0"/>
                <a:ea typeface="MS Mincho" panose="02020609040205080304" pitchFamily="49" charset="-128"/>
                <a:cs typeface="Times New Roman" panose="02020603050405020304" pitchFamily="18" charset="0"/>
              </a:rPr>
              <a:t>.</a:t>
            </a:r>
          </a:p>
          <a:p>
            <a:pPr>
              <a:spcAft>
                <a:spcPts val="600"/>
              </a:spcAft>
              <a:tabLst>
                <a:tab pos="540385" algn="l"/>
                <a:tab pos="900430" algn="l"/>
              </a:tabLst>
            </a:pPr>
            <a:r>
              <a:rPr lang="en-GB" sz="12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SP-240055</a:t>
            </a:r>
            <a:r>
              <a:rPr lang="en-GB" sz="1200" dirty="0">
                <a:effectLst/>
                <a:latin typeface="Arial" panose="020B0604020202020204" pitchFamily="34" charset="0"/>
                <a:ea typeface="MS Mincho" panose="02020609040205080304" pitchFamily="49" charset="-128"/>
                <a:cs typeface="Times New Roman" panose="02020603050405020304" pitchFamily="18" charset="0"/>
              </a:rPr>
              <a:t> (WI EXCEPTION REQUEST) Rel-18 Work Item Exception for </a:t>
            </a:r>
            <a:r>
              <a:rPr lang="en-GB" sz="1200" dirty="0" err="1">
                <a:effectLst/>
                <a:latin typeface="Arial" panose="020B0604020202020204" pitchFamily="34" charset="0"/>
                <a:ea typeface="MS Mincho" panose="02020609040205080304" pitchFamily="49" charset="-128"/>
                <a:cs typeface="Times New Roman" panose="02020603050405020304" pitchFamily="18" charset="0"/>
              </a:rPr>
              <a:t>IVAS_Codec</a:t>
            </a:r>
            <a:r>
              <a:rPr lang="en-GB" sz="1200" dirty="0">
                <a:effectLst/>
                <a:latin typeface="Arial" panose="020B0604020202020204" pitchFamily="34" charset="0"/>
                <a:ea typeface="MS Mincho" panose="02020609040205080304" pitchFamily="49" charset="-128"/>
                <a:cs typeface="Times New Roman" panose="02020603050405020304" pitchFamily="18" charset="0"/>
              </a:rPr>
              <a:t> (Source: SA WG4)</a:t>
            </a:r>
          </a:p>
          <a:p>
            <a:pPr lvl="1">
              <a:spcAft>
                <a:spcPts val="600"/>
              </a:spcAft>
              <a:tabLst>
                <a:tab pos="540385" algn="l"/>
                <a:tab pos="900430" algn="l"/>
              </a:tabLst>
            </a:pPr>
            <a:r>
              <a:rPr lang="en-GB" sz="1200" dirty="0">
                <a:effectLst/>
                <a:latin typeface="Arial" panose="020B0604020202020204" pitchFamily="34" charset="0"/>
                <a:ea typeface="MS Mincho" panose="02020609040205080304" pitchFamily="49" charset="-128"/>
                <a:cs typeface="Times New Roman" panose="02020603050405020304" pitchFamily="18" charset="0"/>
              </a:rPr>
              <a:t>It was reported that this has impact on CT WG1, CT WG3 and CT WG4, but should not impact </a:t>
            </a:r>
            <a:r>
              <a:rPr lang="en-GB" sz="1200" dirty="0" err="1">
                <a:effectLst/>
                <a:latin typeface="Arial" panose="020B0604020202020204" pitchFamily="34" charset="0"/>
                <a:ea typeface="MS Mincho" panose="02020609040205080304" pitchFamily="49" charset="-128"/>
                <a:cs typeface="Times New Roman" panose="02020603050405020304" pitchFamily="18" charset="0"/>
              </a:rPr>
              <a:t>OpenAPI</a:t>
            </a:r>
            <a:r>
              <a:rPr lang="en-GB" sz="1200" dirty="0">
                <a:effectLst/>
                <a:latin typeface="Arial" panose="020B0604020202020204" pitchFamily="34" charset="0"/>
                <a:ea typeface="MS Mincho" panose="02020609040205080304" pitchFamily="49" charset="-128"/>
                <a:cs typeface="Times New Roman" panose="02020603050405020304" pitchFamily="18" charset="0"/>
              </a:rPr>
              <a:t> completion. AT&amp;T commented that if this is not completed by June 2024, then this should be reconsidered for early Rel-19 completion. This WI Exception was </a:t>
            </a:r>
            <a:r>
              <a:rPr lang="en-GB" sz="1200" dirty="0">
                <a:solidFill>
                  <a:srgbClr val="FF0000"/>
                </a:solidFill>
                <a:effectLst/>
                <a:latin typeface="Arial" panose="020B0604020202020204" pitchFamily="34" charset="0"/>
                <a:ea typeface="MS Mincho" panose="02020609040205080304" pitchFamily="49" charset="-128"/>
                <a:cs typeface="Times New Roman" panose="02020603050405020304" pitchFamily="18" charset="0"/>
              </a:rPr>
              <a:t>approved</a:t>
            </a:r>
            <a:r>
              <a:rPr lang="en-GB" sz="1200" dirty="0">
                <a:effectLst/>
                <a:latin typeface="Arial" panose="020B0604020202020204" pitchFamily="34" charset="0"/>
                <a:ea typeface="MS Mincho" panose="02020609040205080304" pitchFamily="49" charset="-128"/>
                <a:cs typeface="Times New Roman" panose="02020603050405020304" pitchFamily="18" charset="0"/>
              </a:rPr>
              <a:t>.</a:t>
            </a:r>
            <a:endParaRPr lang="en-US" sz="1200" dirty="0">
              <a:effectLst/>
              <a:latin typeface="Arial" panose="020B0604020202020204" pitchFamily="34" charset="0"/>
              <a:ea typeface="MS Mincho" panose="02020609040205080304" pitchFamily="49" charset="-128"/>
              <a:cs typeface="Times New Roman" panose="02020603050405020304" pitchFamily="18" charset="0"/>
            </a:endParaRPr>
          </a:p>
          <a:p>
            <a:pPr>
              <a:spcAft>
                <a:spcPts val="600"/>
              </a:spcAft>
              <a:tabLst>
                <a:tab pos="540385" algn="l"/>
                <a:tab pos="900430" algn="l"/>
              </a:tabLst>
            </a:pPr>
            <a:r>
              <a:rPr lang="en-GB" sz="12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SP-240056</a:t>
            </a:r>
            <a:r>
              <a:rPr lang="en-GB" sz="1200" dirty="0">
                <a:effectLst/>
                <a:latin typeface="Arial" panose="020B0604020202020204" pitchFamily="34" charset="0"/>
                <a:ea typeface="MS Mincho" panose="02020609040205080304" pitchFamily="49" charset="-128"/>
                <a:cs typeface="Times New Roman" panose="02020603050405020304" pitchFamily="18" charset="0"/>
              </a:rPr>
              <a:t> (WI EXCEPTION REQUEST) Rel-18 Work Item Exception for ISAR (Source: SA WG4) was </a:t>
            </a:r>
            <a:r>
              <a:rPr lang="en-GB" sz="1200" dirty="0">
                <a:solidFill>
                  <a:srgbClr val="FF0000"/>
                </a:solidFill>
                <a:effectLst/>
                <a:latin typeface="Arial" panose="020B0604020202020204" pitchFamily="34" charset="0"/>
                <a:ea typeface="MS Mincho" panose="02020609040205080304" pitchFamily="49" charset="-128"/>
                <a:cs typeface="Times New Roman" panose="02020603050405020304" pitchFamily="18" charset="0"/>
              </a:rPr>
              <a:t>approved</a:t>
            </a:r>
            <a:r>
              <a:rPr lang="en-GB" sz="1200" dirty="0">
                <a:effectLst/>
                <a:latin typeface="Arial" panose="020B0604020202020204" pitchFamily="34" charset="0"/>
                <a:ea typeface="MS Mincho" panose="02020609040205080304" pitchFamily="49" charset="-128"/>
                <a:cs typeface="Times New Roman" panose="02020603050405020304" pitchFamily="18" charset="0"/>
              </a:rPr>
              <a:t>.</a:t>
            </a:r>
          </a:p>
          <a:p>
            <a:pPr>
              <a:spcAft>
                <a:spcPts val="600"/>
              </a:spcAft>
              <a:tabLst>
                <a:tab pos="540385" algn="l"/>
                <a:tab pos="900430" algn="l"/>
              </a:tabLst>
            </a:pPr>
            <a:r>
              <a:rPr lang="en-GB" sz="12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SP-240053</a:t>
            </a:r>
            <a:r>
              <a:rPr lang="en-GB" sz="1200" dirty="0">
                <a:effectLst/>
                <a:latin typeface="Arial" panose="020B0604020202020204" pitchFamily="34" charset="0"/>
                <a:ea typeface="MS Mincho" panose="02020609040205080304" pitchFamily="49" charset="-128"/>
                <a:cs typeface="Times New Roman" panose="02020603050405020304" pitchFamily="18" charset="0"/>
              </a:rPr>
              <a:t> (WI EXCEPTION REQUEST) Rel-18 Work Item Exception for SR_MSE (Source: SA WG4) was </a:t>
            </a:r>
            <a:r>
              <a:rPr lang="en-GB" sz="1200" dirty="0">
                <a:solidFill>
                  <a:srgbClr val="FF0000"/>
                </a:solidFill>
                <a:effectLst/>
                <a:latin typeface="Arial" panose="020B0604020202020204" pitchFamily="34" charset="0"/>
                <a:ea typeface="MS Mincho" panose="02020609040205080304" pitchFamily="49" charset="-128"/>
                <a:cs typeface="Times New Roman" panose="02020603050405020304" pitchFamily="18" charset="0"/>
              </a:rPr>
              <a:t>approved</a:t>
            </a:r>
            <a:r>
              <a:rPr lang="en-GB" sz="1200" dirty="0">
                <a:effectLst/>
                <a:latin typeface="Arial" panose="020B0604020202020204" pitchFamily="34" charset="0"/>
                <a:ea typeface="MS Mincho" panose="02020609040205080304" pitchFamily="49" charset="-128"/>
                <a:cs typeface="Times New Roman" panose="02020603050405020304" pitchFamily="18" charset="0"/>
              </a:rPr>
              <a:t>.</a:t>
            </a:r>
            <a:endParaRPr lang="en-US" sz="1200" dirty="0">
              <a:effectLst/>
              <a:latin typeface="Arial" panose="020B0604020202020204" pitchFamily="34" charset="0"/>
              <a:ea typeface="MS Mincho" panose="02020609040205080304" pitchFamily="49" charset="-128"/>
              <a:cs typeface="Times New Roman" panose="02020603050405020304" pitchFamily="18" charset="0"/>
            </a:endParaRPr>
          </a:p>
          <a:p>
            <a:pPr>
              <a:spcAft>
                <a:spcPts val="600"/>
              </a:spcAft>
              <a:tabLst>
                <a:tab pos="540385" algn="l"/>
                <a:tab pos="900430" algn="l"/>
              </a:tabLst>
            </a:pPr>
            <a:r>
              <a:rPr lang="en-GB" sz="12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SP-240057</a:t>
            </a:r>
            <a:r>
              <a:rPr lang="en-GB" sz="1200" dirty="0">
                <a:effectLst/>
                <a:latin typeface="Arial" panose="020B0604020202020204" pitchFamily="34" charset="0"/>
                <a:ea typeface="MS Mincho" panose="02020609040205080304" pitchFamily="49" charset="-128"/>
                <a:cs typeface="Times New Roman" panose="02020603050405020304" pitchFamily="18" charset="0"/>
              </a:rPr>
              <a:t> (WI EXCEPTION REQUEST) Rel-18 Work Item Exception for IBACS (Source: SA WG4) was </a:t>
            </a:r>
            <a:r>
              <a:rPr lang="en-GB" sz="1200" dirty="0">
                <a:solidFill>
                  <a:srgbClr val="FF0000"/>
                </a:solidFill>
                <a:effectLst/>
                <a:latin typeface="Arial" panose="020B0604020202020204" pitchFamily="34" charset="0"/>
                <a:ea typeface="MS Mincho" panose="02020609040205080304" pitchFamily="49" charset="-128"/>
                <a:cs typeface="Times New Roman" panose="02020603050405020304" pitchFamily="18" charset="0"/>
              </a:rPr>
              <a:t>approved</a:t>
            </a:r>
            <a:r>
              <a:rPr lang="en-GB" sz="1200" dirty="0">
                <a:effectLst/>
                <a:latin typeface="Arial" panose="020B0604020202020204" pitchFamily="34" charset="0"/>
                <a:ea typeface="MS Mincho" panose="02020609040205080304" pitchFamily="49" charset="-128"/>
                <a:cs typeface="Times New Roman" panose="02020603050405020304" pitchFamily="18" charset="0"/>
              </a:rPr>
              <a:t>.</a:t>
            </a:r>
          </a:p>
          <a:p>
            <a:pPr marL="0" marR="0">
              <a:spcBef>
                <a:spcPts val="0"/>
              </a:spcBef>
              <a:spcAft>
                <a:spcPts val="600"/>
              </a:spcAft>
              <a:tabLst>
                <a:tab pos="360045" algn="l"/>
                <a:tab pos="540385" algn="l"/>
                <a:tab pos="720090" algn="l"/>
                <a:tab pos="900430" algn="l"/>
                <a:tab pos="1080135" algn="l"/>
              </a:tabLst>
            </a:pPr>
            <a:r>
              <a:rPr lang="en-GB" sz="1200" b="1"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The SA WG4 Chair was asked whether SA WG4 need to reconsider their meeting planning in order to avoid such overrun for Rel‑19. The SA WG4 Chair replied that the intension was to limit the amount of Rel‑19 work done in order to complete in good time. SA WG4 were asked to indicate to TSG SA if they need help with prioritising the Rel‑19 work at any time.</a:t>
            </a:r>
            <a:endParaRPr lang="fr-FR" sz="1200" dirty="0">
              <a:effectLs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2133444354"/>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8940501" cy="1325563"/>
          </a:xfrm>
        </p:spPr>
        <p:txBody>
          <a:bodyPr/>
          <a:lstStyle/>
          <a:p>
            <a:r>
              <a:rPr lang="sv-SE" sz="3600" dirty="0"/>
              <a:t>Outcome of SA4 submissions – 3 (new SIDs)</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a:spcAft>
                <a:spcPts val="600"/>
              </a:spcAft>
              <a:tabLst>
                <a:tab pos="540385" algn="l"/>
                <a:tab pos="900430" algn="l"/>
              </a:tabLst>
            </a:pPr>
            <a:r>
              <a:rPr lang="en-GB" sz="14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SP-240063</a:t>
            </a:r>
            <a:r>
              <a:rPr lang="en-GB" sz="1400" dirty="0">
                <a:effectLst/>
                <a:latin typeface="Arial" panose="020B0604020202020204" pitchFamily="34" charset="0"/>
                <a:ea typeface="MS Mincho" panose="02020609040205080304" pitchFamily="49" charset="-128"/>
                <a:cs typeface="Times New Roman" panose="02020603050405020304" pitchFamily="18" charset="0"/>
              </a:rPr>
              <a:t> (SID NEW) New SID on Media Messaging Phase 2 (FS_MeMe2) (Source: SA WG4)</a:t>
            </a:r>
          </a:p>
          <a:p>
            <a:pPr lvl="1">
              <a:spcAft>
                <a:spcPts val="600"/>
              </a:spcAft>
              <a:tabLst>
                <a:tab pos="540385" algn="l"/>
                <a:tab pos="900430" algn="l"/>
              </a:tabLst>
            </a:pPr>
            <a:r>
              <a:rPr lang="en-GB" sz="1400" dirty="0">
                <a:effectLst/>
                <a:latin typeface="Arial" panose="020B0604020202020204" pitchFamily="34" charset="0"/>
                <a:ea typeface="MS Mincho" panose="02020609040205080304" pitchFamily="49" charset="-128"/>
                <a:cs typeface="Times New Roman" panose="02020603050405020304" pitchFamily="18" charset="0"/>
              </a:rPr>
              <a:t>It was noted that this does not use the latest WI Template. The Work Plan manager commented that this is FS_MeMe2, but there is no Phase 1of </a:t>
            </a:r>
            <a:r>
              <a:rPr lang="en-GB" sz="1400" dirty="0" err="1">
                <a:effectLst/>
                <a:latin typeface="Arial" panose="020B0604020202020204" pitchFamily="34" charset="0"/>
                <a:ea typeface="MS Mincho" panose="02020609040205080304" pitchFamily="49" charset="-128"/>
                <a:cs typeface="Times New Roman" panose="02020603050405020304" pitchFamily="18" charset="0"/>
              </a:rPr>
              <a:t>MeMe</a:t>
            </a:r>
            <a:r>
              <a:rPr lang="en-GB" sz="1400" dirty="0">
                <a:effectLst/>
                <a:latin typeface="Arial" panose="020B0604020202020204" pitchFamily="34" charset="0"/>
                <a:ea typeface="MS Mincho" panose="02020609040205080304" pitchFamily="49" charset="-128"/>
                <a:cs typeface="Times New Roman" panose="02020603050405020304" pitchFamily="18" charset="0"/>
              </a:rPr>
              <a:t>. The SA WG4 Chair replied that the '2' was used to indicate that this is the second try to introduce this study. The Template, WI title, TR title should be corrected and  the TR number should be added. This was revised in </a:t>
            </a:r>
            <a:r>
              <a:rPr lang="en-GB" sz="14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SP-240477</a:t>
            </a:r>
            <a:r>
              <a:rPr lang="en-GB" sz="1400" dirty="0">
                <a:solidFill>
                  <a:srgbClr val="0000FF"/>
                </a:solidFill>
                <a:latin typeface="Arial" panose="020B0604020202020204" pitchFamily="34" charset="0"/>
                <a:ea typeface="MS Mincho" panose="02020609040205080304" pitchFamily="49" charset="-128"/>
                <a:cs typeface="Times New Roman" panose="02020603050405020304" pitchFamily="18" charset="0"/>
              </a:rPr>
              <a:t> </a:t>
            </a:r>
            <a:r>
              <a:rPr lang="en-GB" sz="1400" dirty="0">
                <a:latin typeface="Arial" panose="020B0604020202020204" pitchFamily="34" charset="0"/>
                <a:ea typeface="MS Mincho" panose="02020609040205080304" pitchFamily="49" charset="-128"/>
                <a:cs typeface="Times New Roman" panose="02020603050405020304" pitchFamily="18" charset="0"/>
              </a:rPr>
              <a:t>which was </a:t>
            </a:r>
            <a:r>
              <a:rPr lang="en-GB" sz="1400" dirty="0">
                <a:solidFill>
                  <a:srgbClr val="FF0000"/>
                </a:solidFill>
                <a:latin typeface="Arial" panose="020B0604020202020204" pitchFamily="34" charset="0"/>
                <a:ea typeface="MS Mincho" panose="02020609040205080304" pitchFamily="49" charset="-128"/>
                <a:cs typeface="Times New Roman" panose="02020603050405020304" pitchFamily="18" charset="0"/>
              </a:rPr>
              <a:t>approved</a:t>
            </a:r>
            <a:r>
              <a:rPr lang="en-GB" sz="1400" dirty="0">
                <a:solidFill>
                  <a:srgbClr val="0000FF"/>
                </a:solidFill>
                <a:latin typeface="Arial" panose="020B0604020202020204" pitchFamily="34" charset="0"/>
                <a:ea typeface="MS Mincho" panose="02020609040205080304" pitchFamily="49" charset="-128"/>
                <a:cs typeface="Times New Roman" panose="02020603050405020304" pitchFamily="18" charset="0"/>
              </a:rPr>
              <a:t>.</a:t>
            </a:r>
            <a:endParaRPr lang="en-US" sz="1400" dirty="0">
              <a:effectLst/>
              <a:latin typeface="Arial" panose="020B0604020202020204" pitchFamily="34" charset="0"/>
              <a:ea typeface="MS Mincho" panose="02020609040205080304" pitchFamily="49" charset="-128"/>
              <a:cs typeface="Times New Roman" panose="02020603050405020304" pitchFamily="18" charset="0"/>
            </a:endParaRPr>
          </a:p>
          <a:p>
            <a:pPr>
              <a:spcAft>
                <a:spcPts val="600"/>
              </a:spcAft>
              <a:tabLst>
                <a:tab pos="540385" algn="l"/>
                <a:tab pos="900430" algn="l"/>
              </a:tabLst>
            </a:pPr>
            <a:r>
              <a:rPr lang="en-GB" sz="14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SP-240064</a:t>
            </a:r>
            <a:r>
              <a:rPr lang="en-GB" sz="1400" dirty="0">
                <a:effectLst/>
                <a:latin typeface="Arial" panose="020B0604020202020204" pitchFamily="34" charset="0"/>
                <a:ea typeface="MS Mincho" panose="02020609040205080304" pitchFamily="49" charset="-128"/>
                <a:cs typeface="Times New Roman" panose="02020603050405020304" pitchFamily="18" charset="0"/>
              </a:rPr>
              <a:t> (SID NEW) New SID on Advanced Media Delivery (FS_AMD) (Source: SA WG4)</a:t>
            </a:r>
          </a:p>
          <a:p>
            <a:pPr marL="457200" lvl="1">
              <a:spcBef>
                <a:spcPts val="0"/>
              </a:spcBef>
              <a:spcAft>
                <a:spcPts val="600"/>
              </a:spcAft>
              <a:tabLst>
                <a:tab pos="360045" algn="l"/>
                <a:tab pos="540385" algn="l"/>
                <a:tab pos="720090" algn="l"/>
                <a:tab pos="900430" algn="l"/>
                <a:tab pos="1080135" algn="l"/>
              </a:tabLst>
            </a:pPr>
            <a:r>
              <a:rPr lang="en-GB" sz="1400" dirty="0">
                <a:effectLst/>
                <a:latin typeface="Arial" panose="020B0604020202020204" pitchFamily="34" charset="0"/>
                <a:ea typeface="MS Mincho" panose="02020609040205080304" pitchFamily="49" charset="-128"/>
                <a:cs typeface="Times New Roman" panose="02020603050405020304" pitchFamily="18" charset="0"/>
              </a:rPr>
              <a:t>Alignment of the title and Acronyms was needed. This was revised off-line in </a:t>
            </a:r>
            <a:r>
              <a:rPr lang="en-GB" sz="14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SP-240478</a:t>
            </a:r>
            <a:r>
              <a:rPr lang="en-GB" sz="1400" dirty="0">
                <a:effectLst/>
                <a:latin typeface="Arial" panose="020B0604020202020204" pitchFamily="34" charset="0"/>
                <a:ea typeface="MS Mincho" panose="02020609040205080304" pitchFamily="49" charset="-128"/>
                <a:cs typeface="Times New Roman" panose="02020603050405020304" pitchFamily="18" charset="0"/>
              </a:rPr>
              <a:t>.</a:t>
            </a:r>
            <a:endParaRPr lang="en-US" sz="1400" dirty="0">
              <a:effectLst/>
              <a:latin typeface="Arial" panose="020B0604020202020204" pitchFamily="34" charset="0"/>
              <a:ea typeface="MS Mincho" panose="02020609040205080304" pitchFamily="49" charset="-128"/>
              <a:cs typeface="Times New Roman" panose="02020603050405020304" pitchFamily="18" charset="0"/>
            </a:endParaRPr>
          </a:p>
          <a:p>
            <a:pPr marL="457200" lvl="1">
              <a:spcBef>
                <a:spcPts val="0"/>
              </a:spcBef>
              <a:spcAft>
                <a:spcPts val="600"/>
              </a:spcAft>
              <a:tabLst>
                <a:tab pos="360045" algn="l"/>
                <a:tab pos="540385" algn="l"/>
                <a:tab pos="720090" algn="l"/>
                <a:tab pos="900430" algn="l"/>
                <a:tab pos="1080135" algn="l"/>
              </a:tabLst>
            </a:pPr>
            <a:r>
              <a:rPr lang="en-GB" sz="1400" dirty="0">
                <a:effectLst/>
                <a:latin typeface="Arial" panose="020B0604020202020204" pitchFamily="34" charset="0"/>
                <a:ea typeface="MS Mincho" panose="02020609040205080304" pitchFamily="49" charset="-128"/>
                <a:cs typeface="Times New Roman" panose="02020603050405020304" pitchFamily="18" charset="0"/>
              </a:rPr>
              <a:t>The SA WG4 Chair suggested that this is approved at this meeting and ask SA WG4 to review the </a:t>
            </a:r>
            <a:r>
              <a:rPr lang="en-GB" sz="1400" dirty="0" err="1">
                <a:effectLst/>
                <a:latin typeface="Arial" panose="020B0604020202020204" pitchFamily="34" charset="0"/>
                <a:ea typeface="MS Mincho" panose="02020609040205080304" pitchFamily="49" charset="-128"/>
                <a:cs typeface="Times New Roman" panose="02020603050405020304" pitchFamily="18" charset="0"/>
              </a:rPr>
              <a:t>Rapporteurships</a:t>
            </a:r>
            <a:r>
              <a:rPr lang="en-GB" sz="1400" dirty="0">
                <a:effectLst/>
                <a:latin typeface="Arial" panose="020B0604020202020204" pitchFamily="34" charset="0"/>
                <a:ea typeface="MS Mincho" panose="02020609040205080304" pitchFamily="49" charset="-128"/>
                <a:cs typeface="Times New Roman" panose="02020603050405020304" pitchFamily="18" charset="0"/>
              </a:rPr>
              <a:t>. This was revised in </a:t>
            </a:r>
            <a:r>
              <a:rPr lang="en-GB" sz="14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SP-240514</a:t>
            </a:r>
            <a:r>
              <a:rPr lang="en-GB" sz="1400" dirty="0">
                <a:effectLst/>
                <a:latin typeface="Arial" panose="020B0604020202020204" pitchFamily="34" charset="0"/>
                <a:ea typeface="MS Mincho" panose="02020609040205080304" pitchFamily="49" charset="-128"/>
                <a:cs typeface="Times New Roman" panose="02020603050405020304" pitchFamily="18" charset="0"/>
              </a:rPr>
              <a:t>.</a:t>
            </a:r>
            <a:endParaRPr lang="en-US" sz="1400" dirty="0">
              <a:effectLst/>
              <a:latin typeface="Arial" panose="020B0604020202020204" pitchFamily="34" charset="0"/>
              <a:ea typeface="MS Mincho" panose="02020609040205080304" pitchFamily="49" charset="-128"/>
              <a:cs typeface="Times New Roman" panose="02020603050405020304" pitchFamily="18" charset="0"/>
            </a:endParaRPr>
          </a:p>
          <a:p>
            <a:pPr marL="457200" lvl="1">
              <a:spcBef>
                <a:spcPts val="0"/>
              </a:spcBef>
              <a:spcAft>
                <a:spcPts val="600"/>
              </a:spcAft>
              <a:tabLst>
                <a:tab pos="360045" algn="l"/>
                <a:tab pos="540385" algn="l"/>
                <a:tab pos="720090" algn="l"/>
                <a:tab pos="900430" algn="l"/>
                <a:tab pos="1080135" algn="l"/>
              </a:tabLst>
            </a:pPr>
            <a:r>
              <a:rPr lang="en-GB" sz="1400" b="1"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The issue for one person holding Multiple </a:t>
            </a:r>
            <a:r>
              <a:rPr lang="en-GB" sz="1400" b="1" dirty="0" err="1">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Rapporteurships</a:t>
            </a:r>
            <a:r>
              <a:rPr lang="en-GB" sz="1400" b="1"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 should be resolved by SA WG4 and provide a revision of the SID at TSG SA#104.</a:t>
            </a:r>
            <a:endParaRPr lang="en-US" sz="1400" dirty="0">
              <a:effectLst/>
              <a:latin typeface="Arial" panose="020B0604020202020204" pitchFamily="34" charset="0"/>
              <a:ea typeface="MS Mincho" panose="02020609040205080304" pitchFamily="49" charset="-128"/>
              <a:cs typeface="Times New Roman" panose="02020603050405020304" pitchFamily="18" charset="0"/>
            </a:endParaRPr>
          </a:p>
          <a:p>
            <a:pPr marL="457200" lvl="1">
              <a:spcBef>
                <a:spcPts val="0"/>
              </a:spcBef>
              <a:spcAft>
                <a:spcPts val="600"/>
              </a:spcAft>
              <a:tabLst>
                <a:tab pos="360045" algn="l"/>
                <a:tab pos="540385" algn="l"/>
                <a:tab pos="720090" algn="l"/>
                <a:tab pos="900430" algn="l"/>
                <a:tab pos="1080135" algn="l"/>
              </a:tabLst>
            </a:pPr>
            <a:r>
              <a:rPr lang="en-GB" sz="1400" dirty="0">
                <a:effectLst/>
                <a:latin typeface="Arial" panose="020B0604020202020204" pitchFamily="34" charset="0"/>
                <a:ea typeface="MS Mincho" panose="02020609040205080304" pitchFamily="49" charset="-128"/>
                <a:cs typeface="Times New Roman" panose="02020603050405020304" pitchFamily="18" charset="0"/>
              </a:rPr>
              <a:t>This New SID was </a:t>
            </a:r>
            <a:r>
              <a:rPr lang="en-GB" sz="1400" dirty="0">
                <a:solidFill>
                  <a:srgbClr val="FF0000"/>
                </a:solidFill>
                <a:effectLst/>
                <a:latin typeface="Arial" panose="020B0604020202020204" pitchFamily="34" charset="0"/>
                <a:ea typeface="MS Mincho" panose="02020609040205080304" pitchFamily="49" charset="-128"/>
                <a:cs typeface="Times New Roman" panose="02020603050405020304" pitchFamily="18" charset="0"/>
              </a:rPr>
              <a:t>approved</a:t>
            </a:r>
            <a:r>
              <a:rPr lang="en-GB" sz="1400" dirty="0">
                <a:effectLst/>
                <a:latin typeface="Arial" panose="020B0604020202020204" pitchFamily="34" charset="0"/>
                <a:ea typeface="MS Mincho" panose="02020609040205080304" pitchFamily="49" charset="-128"/>
                <a:cs typeface="Times New Roman" panose="02020603050405020304" pitchFamily="18" charset="0"/>
              </a:rPr>
              <a:t>.</a:t>
            </a:r>
            <a:endParaRPr lang="en-US" sz="1400" dirty="0">
              <a:effectLst/>
              <a:latin typeface="Arial" panose="020B0604020202020204" pitchFamily="34" charset="0"/>
              <a:ea typeface="MS Mincho" panose="02020609040205080304" pitchFamily="49" charset="-128"/>
              <a:cs typeface="Times New Roman" panose="02020603050405020304" pitchFamily="18" charset="0"/>
            </a:endParaRPr>
          </a:p>
          <a:p>
            <a:pPr>
              <a:spcAft>
                <a:spcPts val="600"/>
              </a:spcAft>
              <a:tabLst>
                <a:tab pos="540385" algn="l"/>
                <a:tab pos="900430" algn="l"/>
              </a:tabLst>
            </a:pPr>
            <a:r>
              <a:rPr lang="en-GB" sz="14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SP-240066</a:t>
            </a:r>
            <a:r>
              <a:rPr lang="en-GB" sz="1400" dirty="0">
                <a:effectLst/>
                <a:latin typeface="Arial" panose="020B0604020202020204" pitchFamily="34" charset="0"/>
                <a:ea typeface="MS Mincho" panose="02020609040205080304" pitchFamily="49" charset="-128"/>
                <a:cs typeface="Times New Roman" panose="02020603050405020304" pitchFamily="18" charset="0"/>
              </a:rPr>
              <a:t> (SID NEW) New SID on Beyond 2D Video (FS_Beyond2D) (Source: SA WG4) </a:t>
            </a:r>
          </a:p>
          <a:p>
            <a:pPr marL="457200" lvl="1">
              <a:spcBef>
                <a:spcPts val="0"/>
              </a:spcBef>
              <a:spcAft>
                <a:spcPts val="600"/>
              </a:spcAft>
              <a:tabLst>
                <a:tab pos="360045" algn="l"/>
                <a:tab pos="540385" algn="l"/>
                <a:tab pos="720090" algn="l"/>
                <a:tab pos="900430" algn="l"/>
                <a:tab pos="1080135" algn="l"/>
              </a:tabLst>
            </a:pPr>
            <a:r>
              <a:rPr lang="en-GB" sz="1400" dirty="0">
                <a:effectLst/>
                <a:latin typeface="Arial" panose="020B0604020202020204" pitchFamily="34" charset="0"/>
                <a:ea typeface="MS Mincho" panose="02020609040205080304" pitchFamily="49" charset="-128"/>
                <a:cs typeface="Times New Roman" panose="02020603050405020304" pitchFamily="18" charset="0"/>
              </a:rPr>
              <a:t>Alignment of the title</a:t>
            </a:r>
            <a:r>
              <a:rPr lang="en-GB" sz="1400" u="sng" dirty="0">
                <a:solidFill>
                  <a:schemeClr val="accent1"/>
                </a:solidFill>
                <a:effectLst/>
                <a:latin typeface="Arial" panose="020B0604020202020204" pitchFamily="34" charset="0"/>
                <a:ea typeface="MS Mincho" panose="02020609040205080304" pitchFamily="49" charset="-128"/>
                <a:cs typeface="Times New Roman" panose="02020603050405020304" pitchFamily="18" charset="0"/>
              </a:rPr>
              <a:t>, addition of TR number and editor were </a:t>
            </a:r>
            <a:r>
              <a:rPr lang="en-GB" sz="1400" dirty="0">
                <a:effectLst/>
                <a:latin typeface="Arial" panose="020B0604020202020204" pitchFamily="34" charset="0"/>
                <a:ea typeface="MS Mincho" panose="02020609040205080304" pitchFamily="49" charset="-128"/>
                <a:cs typeface="Times New Roman" panose="02020603050405020304" pitchFamily="18" charset="0"/>
              </a:rPr>
              <a:t>needed. This was revised off-line in </a:t>
            </a:r>
            <a:r>
              <a:rPr lang="en-GB" sz="14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SP-240479</a:t>
            </a:r>
            <a:r>
              <a:rPr lang="en-GB" sz="1400" dirty="0">
                <a:effectLst/>
                <a:latin typeface="Arial" panose="020B0604020202020204" pitchFamily="34" charset="0"/>
                <a:ea typeface="MS Mincho" panose="02020609040205080304" pitchFamily="49" charset="-128"/>
                <a:cs typeface="Times New Roman" panose="02020603050405020304" pitchFamily="18" charset="0"/>
              </a:rPr>
              <a:t>.</a:t>
            </a:r>
            <a:endParaRPr lang="en-US" sz="1400" dirty="0">
              <a:effectLst/>
              <a:latin typeface="Arial" panose="020B0604020202020204" pitchFamily="34" charset="0"/>
              <a:ea typeface="MS Mincho" panose="02020609040205080304" pitchFamily="49" charset="-128"/>
              <a:cs typeface="Times New Roman" panose="02020603050405020304" pitchFamily="18" charset="0"/>
            </a:endParaRPr>
          </a:p>
          <a:p>
            <a:pPr marL="457200" lvl="1">
              <a:spcBef>
                <a:spcPts val="0"/>
              </a:spcBef>
              <a:spcAft>
                <a:spcPts val="600"/>
              </a:spcAft>
              <a:tabLst>
                <a:tab pos="360045" algn="l"/>
                <a:tab pos="540385" algn="l"/>
                <a:tab pos="720090" algn="l"/>
                <a:tab pos="900430" algn="l"/>
                <a:tab pos="1080135" algn="l"/>
              </a:tabLst>
            </a:pPr>
            <a:r>
              <a:rPr lang="en-GB" sz="1400" dirty="0">
                <a:effectLst/>
                <a:latin typeface="Arial" panose="020B0604020202020204" pitchFamily="34" charset="0"/>
                <a:ea typeface="MS Mincho" panose="02020609040205080304" pitchFamily="49" charset="-128"/>
                <a:cs typeface="Times New Roman" panose="02020603050405020304" pitchFamily="18" charset="0"/>
              </a:rPr>
              <a:t>This New SID was </a:t>
            </a:r>
            <a:r>
              <a:rPr lang="en-GB" sz="1400" dirty="0">
                <a:solidFill>
                  <a:srgbClr val="FF0000"/>
                </a:solidFill>
                <a:effectLst/>
                <a:latin typeface="Arial" panose="020B0604020202020204" pitchFamily="34" charset="0"/>
                <a:ea typeface="MS Mincho" panose="02020609040205080304" pitchFamily="49" charset="-128"/>
                <a:cs typeface="Times New Roman" panose="02020603050405020304" pitchFamily="18" charset="0"/>
              </a:rPr>
              <a:t>approved</a:t>
            </a:r>
            <a:r>
              <a:rPr lang="en-GB" sz="1400" dirty="0">
                <a:effectLst/>
                <a:latin typeface="Arial" panose="020B0604020202020204" pitchFamily="34" charset="0"/>
                <a:ea typeface="MS Mincho" panose="02020609040205080304" pitchFamily="49" charset="-128"/>
                <a:cs typeface="Times New Roman" panose="02020603050405020304" pitchFamily="18" charset="0"/>
              </a:rPr>
              <a:t>.</a:t>
            </a:r>
            <a:endParaRPr lang="en-US" sz="1400" dirty="0">
              <a:effectLst/>
              <a:latin typeface="Arial" panose="020B0604020202020204" pitchFamily="34" charset="0"/>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1454464768"/>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8843682" cy="1325563"/>
          </a:xfrm>
        </p:spPr>
        <p:txBody>
          <a:bodyPr/>
          <a:lstStyle/>
          <a:p>
            <a:r>
              <a:rPr lang="sv-SE" sz="3200" dirty="0"/>
              <a:t>Outcome of SA4 submissions – 4 (new SID cont.)</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a:spcAft>
                <a:spcPts val="600"/>
              </a:spcAft>
              <a:tabLst>
                <a:tab pos="540385" algn="l"/>
                <a:tab pos="900430" algn="l"/>
              </a:tabLst>
            </a:pPr>
            <a:r>
              <a:rPr lang="en-GB" sz="14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SP-240067</a:t>
            </a:r>
            <a:r>
              <a:rPr lang="en-GB" sz="1400" dirty="0">
                <a:effectLst/>
                <a:latin typeface="Arial" panose="020B0604020202020204" pitchFamily="34" charset="0"/>
                <a:ea typeface="MS Mincho" panose="02020609040205080304" pitchFamily="49" charset="-128"/>
                <a:cs typeface="Times New Roman" panose="02020603050405020304" pitchFamily="18" charset="0"/>
              </a:rPr>
              <a:t> (SID NEW) New SID on Audio Codec APIs (FS_ACAPI) (Source: SA WG4)</a:t>
            </a:r>
          </a:p>
          <a:p>
            <a:pPr marL="457200" lvl="1">
              <a:spcBef>
                <a:spcPts val="0"/>
              </a:spcBef>
              <a:spcAft>
                <a:spcPts val="600"/>
              </a:spcAft>
              <a:tabLst>
                <a:tab pos="360045" algn="l"/>
                <a:tab pos="540385" algn="l"/>
                <a:tab pos="720090" algn="l"/>
                <a:tab pos="900430" algn="l"/>
                <a:tab pos="1080135" algn="l"/>
              </a:tabLst>
            </a:pPr>
            <a:r>
              <a:rPr lang="en-GB" sz="1400" u="sng" dirty="0">
                <a:solidFill>
                  <a:schemeClr val="accent1"/>
                </a:solidFill>
                <a:effectLst/>
                <a:latin typeface="Arial" panose="020B0604020202020204" pitchFamily="34" charset="0"/>
                <a:ea typeface="MS Mincho" panose="02020609040205080304" pitchFamily="49" charset="-128"/>
                <a:cs typeface="Times New Roman" panose="02020603050405020304" pitchFamily="18" charset="0"/>
              </a:rPr>
              <a:t>Addition of TR number and TR editor </a:t>
            </a:r>
            <a:r>
              <a:rPr lang="en-GB" sz="1400" dirty="0">
                <a:effectLst/>
                <a:latin typeface="Arial" panose="020B0604020202020204" pitchFamily="34" charset="0"/>
                <a:ea typeface="MS Mincho" panose="02020609040205080304" pitchFamily="49" charset="-128"/>
                <a:cs typeface="Times New Roman" panose="02020603050405020304" pitchFamily="18" charset="0"/>
              </a:rPr>
              <a:t>was needed. This was revised off-line in </a:t>
            </a:r>
            <a:r>
              <a:rPr lang="en-GB" sz="14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SP-240480</a:t>
            </a:r>
            <a:r>
              <a:rPr lang="en-GB" sz="1400" dirty="0">
                <a:effectLst/>
                <a:latin typeface="Arial" panose="020B0604020202020204" pitchFamily="34" charset="0"/>
                <a:ea typeface="MS Mincho" panose="02020609040205080304" pitchFamily="49" charset="-128"/>
                <a:cs typeface="Times New Roman" panose="02020603050405020304" pitchFamily="18" charset="0"/>
              </a:rPr>
              <a:t>.</a:t>
            </a:r>
            <a:endParaRPr lang="en-US" sz="1400" dirty="0">
              <a:effectLst/>
              <a:latin typeface="Arial" panose="020B0604020202020204" pitchFamily="34" charset="0"/>
              <a:ea typeface="MS Mincho" panose="02020609040205080304" pitchFamily="49" charset="-128"/>
              <a:cs typeface="Times New Roman" panose="02020603050405020304" pitchFamily="18" charset="0"/>
            </a:endParaRPr>
          </a:p>
          <a:p>
            <a:pPr marL="457200" lvl="1">
              <a:spcBef>
                <a:spcPts val="0"/>
              </a:spcBef>
              <a:spcAft>
                <a:spcPts val="600"/>
              </a:spcAft>
              <a:tabLst>
                <a:tab pos="360045" algn="l"/>
                <a:tab pos="540385" algn="l"/>
                <a:tab pos="720090" algn="l"/>
                <a:tab pos="900430" algn="l"/>
                <a:tab pos="1080135" algn="l"/>
              </a:tabLst>
            </a:pPr>
            <a:r>
              <a:rPr lang="en-GB" sz="1400" dirty="0">
                <a:effectLst/>
                <a:latin typeface="Arial" panose="020B0604020202020204" pitchFamily="34" charset="0"/>
                <a:ea typeface="MS Mincho" panose="02020609040205080304" pitchFamily="49" charset="-128"/>
                <a:cs typeface="Times New Roman" panose="02020603050405020304" pitchFamily="18" charset="0"/>
              </a:rPr>
              <a:t>This New SID was </a:t>
            </a:r>
            <a:r>
              <a:rPr lang="en-GB" sz="1400" dirty="0">
                <a:solidFill>
                  <a:srgbClr val="FF0000"/>
                </a:solidFill>
                <a:effectLst/>
                <a:latin typeface="Arial" panose="020B0604020202020204" pitchFamily="34" charset="0"/>
                <a:ea typeface="MS Mincho" panose="02020609040205080304" pitchFamily="49" charset="-128"/>
                <a:cs typeface="Times New Roman" panose="02020603050405020304" pitchFamily="18" charset="0"/>
              </a:rPr>
              <a:t>approved</a:t>
            </a:r>
            <a:r>
              <a:rPr lang="en-GB" sz="1400" dirty="0">
                <a:effectLst/>
                <a:latin typeface="Arial" panose="020B0604020202020204" pitchFamily="34" charset="0"/>
                <a:ea typeface="MS Mincho" panose="02020609040205080304" pitchFamily="49" charset="-128"/>
                <a:cs typeface="Times New Roman" panose="02020603050405020304" pitchFamily="18" charset="0"/>
              </a:rPr>
              <a:t>.</a:t>
            </a:r>
            <a:endParaRPr lang="en-US" sz="1400" dirty="0">
              <a:effectLst/>
              <a:latin typeface="Arial" panose="020B0604020202020204" pitchFamily="34" charset="0"/>
              <a:ea typeface="MS Mincho" panose="02020609040205080304" pitchFamily="49" charset="-128"/>
              <a:cs typeface="Times New Roman" panose="02020603050405020304" pitchFamily="18" charset="0"/>
            </a:endParaRPr>
          </a:p>
          <a:p>
            <a:pPr marL="0" marR="0">
              <a:spcBef>
                <a:spcPts val="0"/>
              </a:spcBef>
              <a:spcAft>
                <a:spcPts val="600"/>
              </a:spcAft>
              <a:tabLst>
                <a:tab pos="360045" algn="l"/>
                <a:tab pos="540385" algn="l"/>
                <a:tab pos="720090" algn="l"/>
                <a:tab pos="900430" algn="l"/>
                <a:tab pos="1080135" algn="l"/>
              </a:tabLst>
            </a:pPr>
            <a:r>
              <a:rPr lang="en-GB" sz="1400" dirty="0">
                <a:latin typeface="Arial" panose="020B0604020202020204" pitchFamily="34" charset="0"/>
                <a:ea typeface="MS Mincho" panose="02020609040205080304" pitchFamily="49" charset="-128"/>
                <a:cs typeface="Times New Roman" panose="02020603050405020304" pitchFamily="18" charset="0"/>
              </a:rPr>
              <a:t> </a:t>
            </a:r>
            <a:r>
              <a:rPr lang="en-GB" sz="14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SP-240062</a:t>
            </a:r>
            <a:r>
              <a:rPr lang="en-GB" sz="1400" dirty="0">
                <a:effectLst/>
                <a:latin typeface="Arial" panose="020B0604020202020204" pitchFamily="34" charset="0"/>
                <a:ea typeface="MS Mincho" panose="02020609040205080304" pitchFamily="49" charset="-128"/>
                <a:cs typeface="Times New Roman" panose="02020603050405020304" pitchFamily="18" charset="0"/>
              </a:rPr>
              <a:t> (SID NEW) New SID on Media </a:t>
            </a:r>
            <a:r>
              <a:rPr lang="en-GB" sz="1400" dirty="0" err="1">
                <a:effectLst/>
                <a:latin typeface="Arial" panose="020B0604020202020204" pitchFamily="34" charset="0"/>
                <a:ea typeface="MS Mincho" panose="02020609040205080304" pitchFamily="49" charset="-128"/>
                <a:cs typeface="Times New Roman" panose="02020603050405020304" pitchFamily="18" charset="0"/>
              </a:rPr>
              <a:t>enerGy</a:t>
            </a:r>
            <a:r>
              <a:rPr lang="en-GB" sz="1400" dirty="0">
                <a:effectLst/>
                <a:latin typeface="Arial" panose="020B0604020202020204" pitchFamily="34" charset="0"/>
                <a:ea typeface="MS Mincho" panose="02020609040205080304" pitchFamily="49" charset="-128"/>
                <a:cs typeface="Times New Roman" panose="02020603050405020304" pitchFamily="18" charset="0"/>
              </a:rPr>
              <a:t> consumption </a:t>
            </a:r>
            <a:r>
              <a:rPr lang="en-GB" sz="1400" dirty="0" err="1">
                <a:effectLst/>
                <a:latin typeface="Arial" panose="020B0604020202020204" pitchFamily="34" charset="0"/>
                <a:ea typeface="MS Mincho" panose="02020609040205080304" pitchFamily="49" charset="-128"/>
                <a:cs typeface="Times New Roman" panose="02020603050405020304" pitchFamily="18" charset="0"/>
              </a:rPr>
              <a:t>exposuRE</a:t>
            </a:r>
            <a:r>
              <a:rPr lang="en-GB" sz="1400" dirty="0">
                <a:effectLst/>
                <a:latin typeface="Arial" panose="020B0604020202020204" pitchFamily="34" charset="0"/>
                <a:ea typeface="MS Mincho" panose="02020609040205080304" pitchFamily="49" charset="-128"/>
                <a:cs typeface="Times New Roman" panose="02020603050405020304" pitchFamily="18" charset="0"/>
              </a:rPr>
              <a:t> and </a:t>
            </a:r>
            <a:r>
              <a:rPr lang="en-GB" sz="1400" dirty="0" err="1">
                <a:effectLst/>
                <a:latin typeface="Arial" panose="020B0604020202020204" pitchFamily="34" charset="0"/>
                <a:ea typeface="MS Mincho" panose="02020609040205080304" pitchFamily="49" charset="-128"/>
                <a:cs typeface="Times New Roman" panose="02020603050405020304" pitchFamily="18" charset="0"/>
              </a:rPr>
              <a:t>EvaluatioN</a:t>
            </a:r>
            <a:r>
              <a:rPr lang="en-GB" sz="1400" dirty="0">
                <a:effectLst/>
                <a:latin typeface="Arial" panose="020B0604020202020204" pitchFamily="34" charset="0"/>
                <a:ea typeface="MS Mincho" panose="02020609040205080304" pitchFamily="49" charset="-128"/>
                <a:cs typeface="Times New Roman" panose="02020603050405020304" pitchFamily="18" charset="0"/>
              </a:rPr>
              <a:t> framework in 5G services (</a:t>
            </a:r>
            <a:r>
              <a:rPr lang="en-GB" sz="1400" dirty="0" err="1">
                <a:effectLst/>
                <a:latin typeface="Arial" panose="020B0604020202020204" pitchFamily="34" charset="0"/>
                <a:ea typeface="MS Mincho" panose="02020609040205080304" pitchFamily="49" charset="-128"/>
                <a:cs typeface="Times New Roman" panose="02020603050405020304" pitchFamily="18" charset="0"/>
              </a:rPr>
              <a:t>FS_MediaGREEN</a:t>
            </a:r>
            <a:r>
              <a:rPr lang="en-GB" sz="1400" dirty="0">
                <a:effectLst/>
                <a:latin typeface="Arial" panose="020B0604020202020204" pitchFamily="34" charset="0"/>
                <a:ea typeface="MS Mincho" panose="02020609040205080304" pitchFamily="49" charset="-128"/>
                <a:cs typeface="Times New Roman" panose="02020603050405020304" pitchFamily="18" charset="0"/>
              </a:rPr>
              <a:t>) (Source: SA WG4)</a:t>
            </a:r>
            <a:endParaRPr lang="en-GB" sz="1400" dirty="0">
              <a:latin typeface="Arial" panose="020B0604020202020204" pitchFamily="34" charset="0"/>
              <a:ea typeface="MS Mincho" panose="02020609040205080304" pitchFamily="49" charset="-128"/>
              <a:cs typeface="Times New Roman" panose="02020603050405020304" pitchFamily="18" charset="0"/>
            </a:endParaRPr>
          </a:p>
          <a:p>
            <a:pPr marL="457200" lvl="1">
              <a:spcBef>
                <a:spcPts val="0"/>
              </a:spcBef>
              <a:spcAft>
                <a:spcPts val="600"/>
              </a:spcAft>
              <a:tabLst>
                <a:tab pos="360045" algn="l"/>
                <a:tab pos="540385" algn="l"/>
                <a:tab pos="720090" algn="l"/>
                <a:tab pos="900430" algn="l"/>
                <a:tab pos="1080135" algn="l"/>
              </a:tabLst>
            </a:pPr>
            <a:r>
              <a:rPr lang="en-GB" sz="1400" dirty="0">
                <a:effectLst/>
                <a:latin typeface="Arial" panose="020B0604020202020204" pitchFamily="34" charset="0"/>
                <a:ea typeface="MS Mincho" panose="02020609040205080304" pitchFamily="49" charset="-128"/>
                <a:cs typeface="Times New Roman" panose="02020603050405020304" pitchFamily="18" charset="0"/>
              </a:rPr>
              <a:t>The external reference in the justification will not be transferred into the TRs and TSs so there should be no public availability of copyright issues with this. Alignment of the title and Acronyms was needed. This was revised off-line in </a:t>
            </a:r>
            <a:r>
              <a:rPr lang="en-GB" sz="14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SP-240481</a:t>
            </a:r>
            <a:r>
              <a:rPr lang="en-GB" sz="1400" dirty="0">
                <a:effectLst/>
                <a:latin typeface="Arial" panose="020B0604020202020204" pitchFamily="34" charset="0"/>
                <a:ea typeface="MS Mincho" panose="02020609040205080304" pitchFamily="49" charset="-128"/>
                <a:cs typeface="Times New Roman" panose="02020603050405020304" pitchFamily="18" charset="0"/>
              </a:rPr>
              <a:t>.</a:t>
            </a:r>
            <a:endParaRPr lang="en-US" sz="1400" dirty="0">
              <a:effectLst/>
              <a:latin typeface="Arial" panose="020B0604020202020204" pitchFamily="34" charset="0"/>
              <a:ea typeface="MS Mincho" panose="02020609040205080304" pitchFamily="49" charset="-128"/>
              <a:cs typeface="Times New Roman" panose="02020603050405020304" pitchFamily="18" charset="0"/>
            </a:endParaRPr>
          </a:p>
          <a:p>
            <a:pPr marL="457200" lvl="1">
              <a:spcBef>
                <a:spcPts val="0"/>
              </a:spcBef>
              <a:spcAft>
                <a:spcPts val="600"/>
              </a:spcAft>
              <a:tabLst>
                <a:tab pos="360045" algn="l"/>
                <a:tab pos="540385" algn="l"/>
                <a:tab pos="720090" algn="l"/>
                <a:tab pos="900430" algn="l"/>
                <a:tab pos="1080135" algn="l"/>
              </a:tabLst>
            </a:pPr>
            <a:r>
              <a:rPr lang="en-GB" sz="1400" dirty="0">
                <a:effectLst/>
                <a:latin typeface="Arial" panose="020B0604020202020204" pitchFamily="34" charset="0"/>
                <a:ea typeface="MS Mincho" panose="02020609040205080304" pitchFamily="49" charset="-128"/>
                <a:cs typeface="Times New Roman" panose="02020603050405020304" pitchFamily="18" charset="0"/>
              </a:rPr>
              <a:t>This New SID was </a:t>
            </a:r>
            <a:r>
              <a:rPr lang="en-GB" sz="1400" dirty="0">
                <a:solidFill>
                  <a:srgbClr val="FF0000"/>
                </a:solidFill>
                <a:effectLst/>
                <a:latin typeface="Arial" panose="020B0604020202020204" pitchFamily="34" charset="0"/>
                <a:ea typeface="MS Mincho" panose="02020609040205080304" pitchFamily="49" charset="-128"/>
                <a:cs typeface="Times New Roman" panose="02020603050405020304" pitchFamily="18" charset="0"/>
              </a:rPr>
              <a:t>approved</a:t>
            </a:r>
            <a:r>
              <a:rPr lang="en-GB" sz="1400" dirty="0">
                <a:effectLst/>
                <a:latin typeface="Arial" panose="020B0604020202020204" pitchFamily="34" charset="0"/>
                <a:ea typeface="MS Mincho" panose="02020609040205080304" pitchFamily="49" charset="-128"/>
                <a:cs typeface="Times New Roman" panose="02020603050405020304" pitchFamily="18" charset="0"/>
              </a:rPr>
              <a:t>.</a:t>
            </a:r>
          </a:p>
          <a:p>
            <a:pPr marL="0">
              <a:spcBef>
                <a:spcPts val="0"/>
              </a:spcBef>
              <a:spcAft>
                <a:spcPts val="600"/>
              </a:spcAft>
              <a:tabLst>
                <a:tab pos="360045" algn="l"/>
                <a:tab pos="540385" algn="l"/>
                <a:tab pos="720090" algn="l"/>
                <a:tab pos="900430" algn="l"/>
                <a:tab pos="1080135" algn="l"/>
              </a:tabLst>
            </a:pPr>
            <a:r>
              <a:rPr lang="en-GB" sz="14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SP-240065</a:t>
            </a:r>
            <a:r>
              <a:rPr lang="en-GB" sz="1400" dirty="0">
                <a:effectLst/>
                <a:latin typeface="Arial" panose="020B0604020202020204" pitchFamily="34" charset="0"/>
                <a:ea typeface="MS Mincho" panose="02020609040205080304" pitchFamily="49" charset="-128"/>
                <a:cs typeface="Times New Roman" panose="02020603050405020304" pitchFamily="18" charset="0"/>
              </a:rPr>
              <a:t> (SID NEW) New SID on 5G Real-time Transport Protocol Configurations, Phase 2 (FS_5G_RTP_Ph2) (Source: SA WG4)</a:t>
            </a:r>
          </a:p>
          <a:p>
            <a:pPr marL="457200" lvl="1">
              <a:spcBef>
                <a:spcPts val="0"/>
              </a:spcBef>
              <a:spcAft>
                <a:spcPts val="600"/>
              </a:spcAft>
              <a:tabLst>
                <a:tab pos="360045" algn="l"/>
                <a:tab pos="540385" algn="l"/>
                <a:tab pos="720090" algn="l"/>
                <a:tab pos="900430" algn="l"/>
                <a:tab pos="1080135" algn="l"/>
              </a:tabLst>
            </a:pPr>
            <a:r>
              <a:rPr lang="en-GB" sz="1400" dirty="0">
                <a:effectLst/>
                <a:latin typeface="Arial" panose="020B0604020202020204" pitchFamily="34" charset="0"/>
                <a:ea typeface="MS Mincho" panose="02020609040205080304" pitchFamily="49" charset="-128"/>
                <a:cs typeface="Times New Roman" panose="02020603050405020304" pitchFamily="18" charset="0"/>
              </a:rPr>
              <a:t>This was revised to add the TR number and indicate the primary and secondary Rapporteurs in </a:t>
            </a:r>
            <a:r>
              <a:rPr lang="en-GB" sz="14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SP-240482</a:t>
            </a:r>
            <a:r>
              <a:rPr lang="en-GB" sz="1400" dirty="0">
                <a:effectLst/>
                <a:latin typeface="Arial" panose="020B0604020202020204" pitchFamily="34" charset="0"/>
                <a:ea typeface="MS Mincho" panose="02020609040205080304" pitchFamily="49" charset="-128"/>
                <a:cs typeface="Times New Roman" panose="02020603050405020304" pitchFamily="18" charset="0"/>
              </a:rPr>
              <a:t>.</a:t>
            </a:r>
            <a:endParaRPr lang="en-US" sz="1400" dirty="0">
              <a:effectLst/>
              <a:latin typeface="Arial" panose="020B0604020202020204" pitchFamily="34" charset="0"/>
              <a:ea typeface="MS Mincho" panose="02020609040205080304" pitchFamily="49" charset="-128"/>
              <a:cs typeface="Times New Roman" panose="02020603050405020304" pitchFamily="18" charset="0"/>
            </a:endParaRPr>
          </a:p>
          <a:p>
            <a:pPr marL="457200" lvl="1">
              <a:spcBef>
                <a:spcPts val="0"/>
              </a:spcBef>
              <a:spcAft>
                <a:spcPts val="600"/>
              </a:spcAft>
              <a:tabLst>
                <a:tab pos="360045" algn="l"/>
                <a:tab pos="540385" algn="l"/>
                <a:tab pos="720090" algn="l"/>
                <a:tab pos="900430" algn="l"/>
                <a:tab pos="1080135" algn="l"/>
              </a:tabLst>
            </a:pPr>
            <a:r>
              <a:rPr lang="en-GB" sz="1400" dirty="0">
                <a:effectLst/>
                <a:latin typeface="Arial" panose="020B0604020202020204" pitchFamily="34" charset="0"/>
                <a:ea typeface="MS Mincho" panose="02020609040205080304" pitchFamily="49" charset="-128"/>
                <a:cs typeface="Times New Roman" panose="02020603050405020304" pitchFamily="18" charset="0"/>
              </a:rPr>
              <a:t>This New SID was </a:t>
            </a:r>
            <a:r>
              <a:rPr lang="en-GB" sz="1400" dirty="0">
                <a:solidFill>
                  <a:srgbClr val="FF0000"/>
                </a:solidFill>
                <a:effectLst/>
                <a:latin typeface="Arial" panose="020B0604020202020204" pitchFamily="34" charset="0"/>
                <a:ea typeface="MS Mincho" panose="02020609040205080304" pitchFamily="49" charset="-128"/>
                <a:cs typeface="Times New Roman" panose="02020603050405020304" pitchFamily="18" charset="0"/>
              </a:rPr>
              <a:t>approved</a:t>
            </a:r>
            <a:r>
              <a:rPr lang="en-GB" sz="1400" dirty="0">
                <a:effectLst/>
                <a:latin typeface="Arial" panose="020B0604020202020204" pitchFamily="34" charset="0"/>
                <a:ea typeface="MS Mincho" panose="02020609040205080304" pitchFamily="49" charset="-128"/>
                <a:cs typeface="Times New Roman" panose="02020603050405020304" pitchFamily="18" charset="0"/>
              </a:rPr>
              <a:t>.</a:t>
            </a:r>
            <a:endParaRPr lang="en-US" sz="1400" dirty="0">
              <a:effectLst/>
              <a:latin typeface="Arial" panose="020B0604020202020204" pitchFamily="34" charset="0"/>
              <a:ea typeface="MS Mincho" panose="02020609040205080304" pitchFamily="49" charset="-128"/>
              <a:cs typeface="Times New Roman" panose="02020603050405020304" pitchFamily="18" charset="0"/>
            </a:endParaRPr>
          </a:p>
          <a:p>
            <a:pPr marL="457200" lvl="1">
              <a:spcBef>
                <a:spcPts val="0"/>
              </a:spcBef>
              <a:spcAft>
                <a:spcPts val="600"/>
              </a:spcAft>
              <a:tabLst>
                <a:tab pos="360045" algn="l"/>
                <a:tab pos="540385" algn="l"/>
                <a:tab pos="720090" algn="l"/>
                <a:tab pos="900430" algn="l"/>
                <a:tab pos="1080135" algn="l"/>
              </a:tabLst>
            </a:pPr>
            <a:br>
              <a:rPr lang="en-GB" sz="1400" dirty="0">
                <a:effectLst/>
                <a:latin typeface="Arial" panose="020B0604020202020204" pitchFamily="34" charset="0"/>
                <a:ea typeface="MS Mincho" panose="02020609040205080304" pitchFamily="49" charset="-128"/>
                <a:cs typeface="Times New Roman" panose="02020603050405020304" pitchFamily="18" charset="0"/>
              </a:rPr>
            </a:br>
            <a:endParaRPr lang="en-US" sz="1400" dirty="0">
              <a:effectLst/>
              <a:latin typeface="Arial" panose="020B0604020202020204" pitchFamily="34" charset="0"/>
              <a:ea typeface="MS Mincho" panose="02020609040205080304" pitchFamily="49" charset="-128"/>
              <a:cs typeface="Times New Roman" panose="02020603050405020304" pitchFamily="18" charset="0"/>
            </a:endParaRPr>
          </a:p>
          <a:p>
            <a:pPr marL="0">
              <a:spcBef>
                <a:spcPts val="0"/>
              </a:spcBef>
              <a:spcAft>
                <a:spcPts val="600"/>
              </a:spcAft>
              <a:tabLst>
                <a:tab pos="360045" algn="l"/>
                <a:tab pos="540385" algn="l"/>
                <a:tab pos="720090" algn="l"/>
                <a:tab pos="900430" algn="l"/>
                <a:tab pos="1080135" algn="l"/>
              </a:tabLst>
            </a:pPr>
            <a:endParaRPr lang="en-US" sz="1400" dirty="0">
              <a:effectLst/>
              <a:latin typeface="Arial" panose="020B0604020202020204" pitchFamily="34" charset="0"/>
              <a:ea typeface="MS Mincho" panose="02020609040205080304" pitchFamily="49" charset="-128"/>
              <a:cs typeface="Times New Roman" panose="02020603050405020304" pitchFamily="18" charset="0"/>
            </a:endParaRPr>
          </a:p>
          <a:p>
            <a:pPr lvl="1">
              <a:spcAft>
                <a:spcPts val="600"/>
              </a:spcAft>
              <a:tabLst>
                <a:tab pos="540385" algn="l"/>
                <a:tab pos="900430" algn="l"/>
              </a:tabLst>
            </a:pPr>
            <a:endParaRPr lang="fr-FR" sz="1400" dirty="0">
              <a:effectLs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3360634647"/>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8918986" cy="1325563"/>
          </a:xfrm>
        </p:spPr>
        <p:txBody>
          <a:bodyPr/>
          <a:lstStyle/>
          <a:p>
            <a:r>
              <a:rPr lang="sv-SE" sz="3600" dirty="0"/>
              <a:t>Outcome of SA4 submissions – 5 (new WIDs)</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a:spcAft>
                <a:spcPts val="600"/>
              </a:spcAft>
              <a:tabLst>
                <a:tab pos="540385" algn="l"/>
                <a:tab pos="900430" algn="l"/>
              </a:tabLst>
            </a:pPr>
            <a:r>
              <a:rPr lang="en-GB" sz="14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SP-240060</a:t>
            </a:r>
            <a:r>
              <a:rPr lang="en-GB" sz="1400" dirty="0">
                <a:effectLst/>
                <a:latin typeface="Arial" panose="020B0604020202020204" pitchFamily="34" charset="0"/>
                <a:ea typeface="MS Mincho" panose="02020609040205080304" pitchFamily="49" charset="-128"/>
                <a:cs typeface="Times New Roman" panose="02020603050405020304" pitchFamily="18" charset="0"/>
              </a:rPr>
              <a:t> (WID NEW) New WID on Video Operating Points - Harmonization and Stereo MV-HEVC (VOPS) (Source: SA WG4) was </a:t>
            </a:r>
            <a:r>
              <a:rPr lang="en-GB" sz="1400" dirty="0">
                <a:solidFill>
                  <a:srgbClr val="FF0000"/>
                </a:solidFill>
                <a:effectLst/>
                <a:latin typeface="Arial" panose="020B0604020202020204" pitchFamily="34" charset="0"/>
                <a:ea typeface="MS Mincho" panose="02020609040205080304" pitchFamily="49" charset="-128"/>
                <a:cs typeface="Times New Roman" panose="02020603050405020304" pitchFamily="18" charset="0"/>
              </a:rPr>
              <a:t>approved</a:t>
            </a:r>
            <a:r>
              <a:rPr lang="en-GB" sz="1400" dirty="0">
                <a:effectLst/>
                <a:latin typeface="Arial" panose="020B0604020202020204" pitchFamily="34" charset="0"/>
                <a:ea typeface="MS Mincho" panose="02020609040205080304" pitchFamily="49" charset="-128"/>
                <a:cs typeface="Times New Roman" panose="02020603050405020304" pitchFamily="18" charset="0"/>
              </a:rPr>
              <a:t>.</a:t>
            </a:r>
            <a:endParaRPr lang="en-US" sz="1400" dirty="0">
              <a:effectLst/>
              <a:latin typeface="Arial" panose="020B0604020202020204" pitchFamily="34" charset="0"/>
              <a:ea typeface="MS Mincho" panose="02020609040205080304" pitchFamily="49" charset="-128"/>
              <a:cs typeface="Times New Roman" panose="02020603050405020304" pitchFamily="18" charset="0"/>
            </a:endParaRPr>
          </a:p>
          <a:p>
            <a:pPr>
              <a:spcAft>
                <a:spcPts val="600"/>
              </a:spcAft>
              <a:tabLst>
                <a:tab pos="540385" algn="l"/>
                <a:tab pos="900430" algn="l"/>
              </a:tabLst>
            </a:pPr>
            <a:r>
              <a:rPr lang="en-GB" sz="14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SP-240061</a:t>
            </a:r>
            <a:r>
              <a:rPr lang="en-GB" sz="1400" dirty="0">
                <a:effectLst/>
                <a:latin typeface="Arial" panose="020B0604020202020204" pitchFamily="34" charset="0"/>
                <a:ea typeface="MS Mincho" panose="02020609040205080304" pitchFamily="49" charset="-128"/>
                <a:cs typeface="Times New Roman" panose="02020603050405020304" pitchFamily="18" charset="0"/>
              </a:rPr>
              <a:t> (WID NEW) New WID on Split Rendering over IMS (SR_IMS) (Source: SA WG4)</a:t>
            </a:r>
          </a:p>
          <a:p>
            <a:pPr marL="457200" lvl="1">
              <a:spcBef>
                <a:spcPts val="0"/>
              </a:spcBef>
              <a:spcAft>
                <a:spcPts val="600"/>
              </a:spcAft>
              <a:tabLst>
                <a:tab pos="360045" algn="l"/>
                <a:tab pos="540385" algn="l"/>
                <a:tab pos="720090" algn="l"/>
                <a:tab pos="900430" algn="l"/>
                <a:tab pos="1080135" algn="l"/>
              </a:tabLst>
            </a:pPr>
            <a:r>
              <a:rPr lang="en-GB" sz="1400" dirty="0">
                <a:effectLst/>
                <a:latin typeface="Arial" panose="020B0604020202020204" pitchFamily="34" charset="0"/>
                <a:ea typeface="MS Mincho" panose="02020609040205080304" pitchFamily="49" charset="-128"/>
                <a:cs typeface="Times New Roman" panose="02020603050405020304" pitchFamily="18" charset="0"/>
              </a:rPr>
              <a:t>UICC Apps should not be shown as impacted and the title corrected. This was revised to also add the TR number and Rapporteur in </a:t>
            </a:r>
            <a:r>
              <a:rPr lang="en-GB" sz="14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SP-240492</a:t>
            </a:r>
            <a:r>
              <a:rPr lang="en-GB" sz="1400" dirty="0">
                <a:effectLst/>
                <a:latin typeface="Arial" panose="020B0604020202020204" pitchFamily="34" charset="0"/>
                <a:ea typeface="MS Mincho" panose="02020609040205080304" pitchFamily="49" charset="-128"/>
                <a:cs typeface="Times New Roman" panose="02020603050405020304" pitchFamily="18" charset="0"/>
              </a:rPr>
              <a:t>.</a:t>
            </a:r>
            <a:endParaRPr lang="en-US" sz="1400" dirty="0">
              <a:effectLst/>
              <a:latin typeface="Arial" panose="020B0604020202020204" pitchFamily="34" charset="0"/>
              <a:ea typeface="MS Mincho" panose="02020609040205080304" pitchFamily="49" charset="-128"/>
              <a:cs typeface="Times New Roman" panose="02020603050405020304" pitchFamily="18" charset="0"/>
            </a:endParaRPr>
          </a:p>
          <a:p>
            <a:pPr marL="457200" lvl="1">
              <a:spcBef>
                <a:spcPts val="0"/>
              </a:spcBef>
              <a:spcAft>
                <a:spcPts val="600"/>
              </a:spcAft>
              <a:tabLst>
                <a:tab pos="360045" algn="l"/>
                <a:tab pos="540385" algn="l"/>
                <a:tab pos="720090" algn="l"/>
                <a:tab pos="900430" algn="l"/>
                <a:tab pos="1080135" algn="l"/>
              </a:tabLst>
            </a:pPr>
            <a:r>
              <a:rPr lang="en-GB" sz="1400" dirty="0">
                <a:effectLst/>
                <a:latin typeface="Arial" panose="020B0604020202020204" pitchFamily="34" charset="0"/>
                <a:ea typeface="MS Mincho" panose="02020609040205080304" pitchFamily="49" charset="-128"/>
                <a:cs typeface="Times New Roman" panose="02020603050405020304" pitchFamily="18" charset="0"/>
              </a:rPr>
              <a:t>This new WID was </a:t>
            </a:r>
            <a:r>
              <a:rPr lang="en-GB" sz="1400" dirty="0">
                <a:solidFill>
                  <a:srgbClr val="FF0000"/>
                </a:solidFill>
                <a:effectLst/>
                <a:latin typeface="Arial" panose="020B0604020202020204" pitchFamily="34" charset="0"/>
                <a:ea typeface="MS Mincho" panose="02020609040205080304" pitchFamily="49" charset="-128"/>
                <a:cs typeface="Times New Roman" panose="02020603050405020304" pitchFamily="18" charset="0"/>
              </a:rPr>
              <a:t>approved</a:t>
            </a:r>
            <a:r>
              <a:rPr lang="en-GB" sz="1400" dirty="0">
                <a:effectLst/>
                <a:latin typeface="Arial" panose="020B0604020202020204" pitchFamily="34" charset="0"/>
                <a:ea typeface="MS Mincho" panose="02020609040205080304" pitchFamily="49" charset="-128"/>
                <a:cs typeface="Times New Roman" panose="02020603050405020304" pitchFamily="18" charset="0"/>
              </a:rPr>
              <a:t>.</a:t>
            </a:r>
            <a:endParaRPr lang="en-US" sz="1400" dirty="0">
              <a:effectLst/>
              <a:latin typeface="Arial" panose="020B0604020202020204" pitchFamily="34" charset="0"/>
              <a:ea typeface="MS Mincho" panose="02020609040205080304" pitchFamily="49" charset="-128"/>
              <a:cs typeface="Times New Roman" panose="02020603050405020304" pitchFamily="18" charset="0"/>
            </a:endParaRPr>
          </a:p>
          <a:p>
            <a:pPr lvl="1">
              <a:spcAft>
                <a:spcPts val="600"/>
              </a:spcAft>
              <a:tabLst>
                <a:tab pos="540385" algn="l"/>
                <a:tab pos="900430" algn="l"/>
              </a:tabLst>
            </a:pPr>
            <a:br>
              <a:rPr lang="en-GB" sz="1400" dirty="0">
                <a:effectLst/>
                <a:latin typeface="Arial" panose="020B0604020202020204" pitchFamily="34" charset="0"/>
                <a:ea typeface="MS Mincho" panose="02020609040205080304" pitchFamily="49" charset="-128"/>
                <a:cs typeface="Times New Roman" panose="02020603050405020304" pitchFamily="18" charset="0"/>
              </a:rPr>
            </a:br>
            <a:br>
              <a:rPr lang="en-GB" sz="1400" dirty="0">
                <a:effectLst/>
                <a:latin typeface="Arial" panose="020B0604020202020204" pitchFamily="34" charset="0"/>
                <a:ea typeface="MS Mincho" panose="02020609040205080304" pitchFamily="49" charset="-128"/>
                <a:cs typeface="Times New Roman" panose="02020603050405020304" pitchFamily="18" charset="0"/>
              </a:rPr>
            </a:br>
            <a:endParaRPr lang="en-US" sz="1400" dirty="0">
              <a:effectLst/>
              <a:latin typeface="Arial" panose="020B0604020202020204" pitchFamily="34" charset="0"/>
              <a:ea typeface="MS Mincho" panose="02020609040205080304" pitchFamily="49" charset="-128"/>
              <a:cs typeface="Times New Roman" panose="02020603050405020304" pitchFamily="18" charset="0"/>
            </a:endParaRPr>
          </a:p>
          <a:p>
            <a:pPr marL="0">
              <a:spcBef>
                <a:spcPts val="0"/>
              </a:spcBef>
              <a:spcAft>
                <a:spcPts val="600"/>
              </a:spcAft>
              <a:tabLst>
                <a:tab pos="360045" algn="l"/>
                <a:tab pos="540385" algn="l"/>
                <a:tab pos="720090" algn="l"/>
                <a:tab pos="900430" algn="l"/>
                <a:tab pos="1080135" algn="l"/>
              </a:tabLst>
            </a:pPr>
            <a:endParaRPr lang="en-US" sz="1400" dirty="0">
              <a:effectLst/>
              <a:latin typeface="Arial" panose="020B0604020202020204" pitchFamily="34" charset="0"/>
              <a:ea typeface="MS Mincho" panose="02020609040205080304" pitchFamily="49" charset="-128"/>
              <a:cs typeface="Times New Roman" panose="02020603050405020304" pitchFamily="18" charset="0"/>
            </a:endParaRPr>
          </a:p>
          <a:p>
            <a:pPr lvl="1">
              <a:spcAft>
                <a:spcPts val="600"/>
              </a:spcAft>
              <a:tabLst>
                <a:tab pos="540385" algn="l"/>
                <a:tab pos="900430" algn="l"/>
              </a:tabLst>
            </a:pPr>
            <a:endParaRPr lang="fr-FR" sz="1400" dirty="0">
              <a:effectLs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2949062959"/>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8918986" cy="1325563"/>
          </a:xfrm>
        </p:spPr>
        <p:txBody>
          <a:bodyPr/>
          <a:lstStyle/>
          <a:p>
            <a:r>
              <a:rPr lang="sv-SE" sz="3600" dirty="0"/>
              <a:t>Outcome of SA4 submissions – 6 (new TS/TRs)</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a:spcAft>
                <a:spcPts val="600"/>
              </a:spcAft>
              <a:tabLst>
                <a:tab pos="540385" algn="l"/>
                <a:tab pos="900430" algn="l"/>
              </a:tabLst>
            </a:pPr>
            <a:r>
              <a:rPr lang="en-GB" sz="1400" dirty="0">
                <a:effectLst/>
                <a:latin typeface="Arial" panose="020B0604020202020204" pitchFamily="34" charset="0"/>
                <a:ea typeface="MS Mincho" panose="02020609040205080304" pitchFamily="49" charset="-128"/>
                <a:cs typeface="Times New Roman" panose="02020603050405020304" pitchFamily="18" charset="0"/>
              </a:rPr>
              <a:t> </a:t>
            </a:r>
            <a:r>
              <a:rPr lang="en-GB" sz="14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SP-240024</a:t>
            </a:r>
            <a:r>
              <a:rPr lang="en-GB" sz="1400" dirty="0">
                <a:effectLst/>
                <a:latin typeface="Arial" panose="020B0604020202020204" pitchFamily="34" charset="0"/>
                <a:ea typeface="MS Mincho" panose="02020609040205080304" pitchFamily="49" charset="-128"/>
                <a:cs typeface="Times New Roman" panose="02020603050405020304" pitchFamily="18" charset="0"/>
              </a:rPr>
              <a:t> (DRAFT TS) TS 26.264-100 - IMS-based AR Real-Time Communication (Source: SA WG4) was </a:t>
            </a:r>
            <a:r>
              <a:rPr lang="en-GB" sz="14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block noted</a:t>
            </a:r>
            <a:r>
              <a:rPr lang="en-GB" sz="1400" dirty="0">
                <a:effectLst/>
                <a:latin typeface="Arial" panose="020B0604020202020204" pitchFamily="34" charset="0"/>
                <a:ea typeface="MS Mincho" panose="02020609040205080304" pitchFamily="49" charset="-128"/>
                <a:cs typeface="Times New Roman" panose="02020603050405020304" pitchFamily="18" charset="0"/>
              </a:rPr>
              <a:t>.</a:t>
            </a:r>
            <a:endParaRPr lang="en-US" sz="1400" dirty="0">
              <a:effectLst/>
              <a:latin typeface="Arial" panose="020B0604020202020204" pitchFamily="34" charset="0"/>
              <a:ea typeface="MS Mincho" panose="02020609040205080304" pitchFamily="49" charset="-128"/>
              <a:cs typeface="Times New Roman" panose="02020603050405020304" pitchFamily="18" charset="0"/>
            </a:endParaRPr>
          </a:p>
          <a:p>
            <a:pPr>
              <a:spcAft>
                <a:spcPts val="600"/>
              </a:spcAft>
              <a:tabLst>
                <a:tab pos="540385" algn="l"/>
                <a:tab pos="900430" algn="l"/>
              </a:tabLst>
            </a:pPr>
            <a:r>
              <a:rPr lang="en-GB" sz="14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SP-240023</a:t>
            </a:r>
            <a:r>
              <a:rPr lang="en-GB" sz="1400" dirty="0">
                <a:effectLst/>
                <a:latin typeface="Arial" panose="020B0604020202020204" pitchFamily="34" charset="0"/>
                <a:ea typeface="MS Mincho" panose="02020609040205080304" pitchFamily="49" charset="-128"/>
                <a:cs typeface="Times New Roman" panose="02020603050405020304" pitchFamily="18" charset="0"/>
              </a:rPr>
              <a:t> (DRAFT TS) TS 26.251-100 - Codec for Immersive Voice and Audio Services - C code (fixed-point) (Source: SA WG4) was </a:t>
            </a:r>
            <a:r>
              <a:rPr lang="en-GB" sz="1400" dirty="0">
                <a:solidFill>
                  <a:srgbClr val="FF0000"/>
                </a:solidFill>
                <a:effectLst/>
                <a:latin typeface="Arial" panose="020B0604020202020204" pitchFamily="34" charset="0"/>
                <a:ea typeface="MS Mincho" panose="02020609040205080304" pitchFamily="49" charset="-128"/>
                <a:cs typeface="Times New Roman" panose="02020603050405020304" pitchFamily="18" charset="0"/>
              </a:rPr>
              <a:t>block approved</a:t>
            </a:r>
            <a:r>
              <a:rPr lang="en-GB" sz="1400" dirty="0">
                <a:effectLst/>
                <a:latin typeface="Arial" panose="020B0604020202020204" pitchFamily="34" charset="0"/>
                <a:ea typeface="MS Mincho" panose="02020609040205080304" pitchFamily="49" charset="-128"/>
                <a:cs typeface="Times New Roman" panose="02020603050405020304" pitchFamily="18" charset="0"/>
              </a:rPr>
              <a:t>.</a:t>
            </a:r>
            <a:endParaRPr lang="en-US" sz="1400" dirty="0">
              <a:effectLst/>
              <a:latin typeface="Arial" panose="020B0604020202020204" pitchFamily="34" charset="0"/>
              <a:ea typeface="MS Mincho" panose="02020609040205080304" pitchFamily="49" charset="-128"/>
              <a:cs typeface="Times New Roman" panose="02020603050405020304" pitchFamily="18" charset="0"/>
            </a:endParaRPr>
          </a:p>
          <a:p>
            <a:pPr>
              <a:spcAft>
                <a:spcPts val="600"/>
              </a:spcAft>
              <a:tabLst>
                <a:tab pos="540385" algn="l"/>
                <a:tab pos="900430" algn="l"/>
              </a:tabLst>
            </a:pPr>
            <a:r>
              <a:rPr lang="en-GB" sz="1400" dirty="0">
                <a:effectLst/>
                <a:latin typeface="Arial" panose="020B0604020202020204" pitchFamily="34" charset="0"/>
                <a:ea typeface="MS Mincho" panose="02020609040205080304" pitchFamily="49" charset="-128"/>
                <a:cs typeface="Times New Roman" panose="02020603050405020304" pitchFamily="18" charset="0"/>
              </a:rPr>
              <a:t> </a:t>
            </a:r>
            <a:r>
              <a:rPr lang="en-GB" sz="14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SP-240284</a:t>
            </a:r>
            <a:r>
              <a:rPr lang="en-GB" sz="1400" dirty="0">
                <a:effectLst/>
                <a:latin typeface="Arial" panose="020B0604020202020204" pitchFamily="34" charset="0"/>
                <a:ea typeface="MS Mincho" panose="02020609040205080304" pitchFamily="49" charset="-128"/>
                <a:cs typeface="Times New Roman" panose="02020603050405020304" pitchFamily="18" charset="0"/>
              </a:rPr>
              <a:t> (P-CR) 26.143: Correction for audio codecs (Source: Apple Inc., Qualcomm Incorporated, Dolby Laboratories Inc., Fraunhofer IIS) was reviewed and </a:t>
            </a:r>
            <a:r>
              <a:rPr lang="en-GB" sz="1400" dirty="0">
                <a:solidFill>
                  <a:srgbClr val="FF0000"/>
                </a:solidFill>
                <a:effectLst/>
                <a:latin typeface="Arial" panose="020B0604020202020204" pitchFamily="34" charset="0"/>
                <a:ea typeface="MS Mincho" panose="02020609040205080304" pitchFamily="49" charset="-128"/>
                <a:cs typeface="Times New Roman" panose="02020603050405020304" pitchFamily="18" charset="0"/>
              </a:rPr>
              <a:t>approved</a:t>
            </a:r>
            <a:r>
              <a:rPr lang="en-GB" sz="1400" dirty="0">
                <a:effectLst/>
                <a:latin typeface="Arial" panose="020B0604020202020204" pitchFamily="34" charset="0"/>
                <a:ea typeface="MS Mincho" panose="02020609040205080304" pitchFamily="49" charset="-128"/>
                <a:cs typeface="Times New Roman" panose="02020603050405020304" pitchFamily="18" charset="0"/>
              </a:rPr>
              <a:t>.</a:t>
            </a:r>
            <a:endParaRPr lang="en-US" sz="1400" dirty="0">
              <a:effectLst/>
              <a:latin typeface="Arial" panose="020B0604020202020204" pitchFamily="34" charset="0"/>
              <a:ea typeface="MS Mincho" panose="02020609040205080304" pitchFamily="49" charset="-128"/>
              <a:cs typeface="Times New Roman" panose="02020603050405020304" pitchFamily="18" charset="0"/>
            </a:endParaRPr>
          </a:p>
          <a:p>
            <a:pPr>
              <a:spcAft>
                <a:spcPts val="600"/>
              </a:spcAft>
              <a:tabLst>
                <a:tab pos="540385" algn="l"/>
                <a:tab pos="900430" algn="l"/>
              </a:tabLst>
            </a:pPr>
            <a:r>
              <a:rPr lang="en-GB" sz="1400" dirty="0">
                <a:effectLst/>
                <a:latin typeface="Arial" panose="020B0604020202020204" pitchFamily="34" charset="0"/>
                <a:ea typeface="MS Mincho" panose="02020609040205080304" pitchFamily="49" charset="-128"/>
                <a:cs typeface="Times New Roman" panose="02020603050405020304" pitchFamily="18" charset="0"/>
              </a:rPr>
              <a:t> </a:t>
            </a:r>
            <a:r>
              <a:rPr lang="en-GB" sz="14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SP-240025</a:t>
            </a:r>
            <a:r>
              <a:rPr lang="en-GB" sz="1400" dirty="0">
                <a:effectLst/>
                <a:latin typeface="Arial" panose="020B0604020202020204" pitchFamily="34" charset="0"/>
                <a:ea typeface="MS Mincho" panose="02020609040205080304" pitchFamily="49" charset="-128"/>
                <a:cs typeface="Times New Roman" panose="02020603050405020304" pitchFamily="18" charset="0"/>
              </a:rPr>
              <a:t> (DRAFT TS) TS 26.143-200 - Messaging Media profiles (Source: SA WG4)</a:t>
            </a:r>
          </a:p>
          <a:p>
            <a:pPr marL="457200" lvl="1">
              <a:spcBef>
                <a:spcPts val="0"/>
              </a:spcBef>
              <a:spcAft>
                <a:spcPts val="600"/>
              </a:spcAft>
              <a:tabLst>
                <a:tab pos="360045" algn="l"/>
                <a:tab pos="540385" algn="l"/>
                <a:tab pos="720090" algn="l"/>
                <a:tab pos="900430" algn="l"/>
                <a:tab pos="1080135" algn="l"/>
              </a:tabLst>
            </a:pPr>
            <a:r>
              <a:rPr lang="en-GB" sz="1400" dirty="0">
                <a:effectLst/>
                <a:latin typeface="Arial" panose="020B0604020202020204" pitchFamily="34" charset="0"/>
                <a:ea typeface="MS Mincho" panose="02020609040205080304" pitchFamily="49" charset="-128"/>
                <a:cs typeface="Times New Roman" panose="02020603050405020304" pitchFamily="18" charset="0"/>
              </a:rPr>
              <a:t>This was revised to include the </a:t>
            </a:r>
            <a:r>
              <a:rPr lang="en-GB" sz="1400" dirty="0" err="1">
                <a:effectLst/>
                <a:latin typeface="Arial" panose="020B0604020202020204" pitchFamily="34" charset="0"/>
                <a:ea typeface="MS Mincho" panose="02020609040205080304" pitchFamily="49" charset="-128"/>
                <a:cs typeface="Times New Roman" panose="02020603050405020304" pitchFamily="18" charset="0"/>
              </a:rPr>
              <a:t>pCR</a:t>
            </a:r>
            <a:r>
              <a:rPr lang="en-GB" sz="1400" dirty="0">
                <a:effectLst/>
                <a:latin typeface="Arial" panose="020B0604020202020204" pitchFamily="34" charset="0"/>
                <a:ea typeface="MS Mincho" panose="02020609040205080304" pitchFamily="49" charset="-128"/>
                <a:cs typeface="Times New Roman" panose="02020603050405020304" pitchFamily="18" charset="0"/>
              </a:rPr>
              <a:t> in </a:t>
            </a:r>
            <a:r>
              <a:rPr lang="en-GB" sz="14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SP-240284</a:t>
            </a:r>
            <a:r>
              <a:rPr lang="en-GB" sz="1400" dirty="0">
                <a:effectLst/>
                <a:latin typeface="Arial" panose="020B0604020202020204" pitchFamily="34" charset="0"/>
                <a:ea typeface="MS Mincho" panose="02020609040205080304" pitchFamily="49" charset="-128"/>
                <a:cs typeface="Times New Roman" panose="02020603050405020304" pitchFamily="18" charset="0"/>
              </a:rPr>
              <a:t> in </a:t>
            </a:r>
            <a:r>
              <a:rPr lang="en-GB" sz="14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SP-240502</a:t>
            </a:r>
            <a:r>
              <a:rPr lang="en-GB" sz="1400" dirty="0">
                <a:effectLst/>
                <a:latin typeface="Arial" panose="020B0604020202020204" pitchFamily="34" charset="0"/>
                <a:ea typeface="MS Mincho" panose="02020609040205080304" pitchFamily="49" charset="-128"/>
                <a:cs typeface="Times New Roman" panose="02020603050405020304" pitchFamily="18" charset="0"/>
              </a:rPr>
              <a:t>. This TS was </a:t>
            </a:r>
            <a:r>
              <a:rPr lang="en-GB" sz="1400" dirty="0">
                <a:solidFill>
                  <a:srgbClr val="FF0000"/>
                </a:solidFill>
                <a:effectLst/>
                <a:latin typeface="Arial" panose="020B0604020202020204" pitchFamily="34" charset="0"/>
                <a:ea typeface="MS Mincho" panose="02020609040205080304" pitchFamily="49" charset="-128"/>
                <a:cs typeface="Times New Roman" panose="02020603050405020304" pitchFamily="18" charset="0"/>
              </a:rPr>
              <a:t>approved</a:t>
            </a:r>
            <a:r>
              <a:rPr lang="en-GB" sz="1400" dirty="0">
                <a:effectLst/>
                <a:latin typeface="Arial" panose="020B0604020202020204" pitchFamily="34" charset="0"/>
                <a:ea typeface="MS Mincho" panose="02020609040205080304" pitchFamily="49" charset="-128"/>
                <a:cs typeface="Times New Roman" panose="02020603050405020304" pitchFamily="18" charset="0"/>
              </a:rPr>
              <a:t> and placed under change control (Release18).</a:t>
            </a:r>
            <a:endParaRPr lang="en-US" sz="1400" dirty="0">
              <a:effectLst/>
              <a:latin typeface="Arial" panose="020B0604020202020204" pitchFamily="34" charset="0"/>
              <a:ea typeface="MS Mincho" panose="02020609040205080304" pitchFamily="49" charset="-128"/>
              <a:cs typeface="Times New Roman" panose="02020603050405020304" pitchFamily="18" charset="0"/>
            </a:endParaRPr>
          </a:p>
          <a:p>
            <a:pPr>
              <a:spcAft>
                <a:spcPts val="600"/>
              </a:spcAft>
              <a:tabLst>
                <a:tab pos="540385" algn="l"/>
                <a:tab pos="900430" algn="l"/>
              </a:tabLst>
            </a:pPr>
            <a:r>
              <a:rPr lang="en-GB" sz="14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SP-240035</a:t>
            </a:r>
            <a:r>
              <a:rPr lang="en-GB" sz="1400" dirty="0">
                <a:effectLst/>
                <a:latin typeface="Arial" panose="020B0604020202020204" pitchFamily="34" charset="0"/>
                <a:ea typeface="MS Mincho" panose="02020609040205080304" pitchFamily="49" charset="-128"/>
                <a:cs typeface="Times New Roman" panose="02020603050405020304" pitchFamily="18" charset="0"/>
              </a:rPr>
              <a:t> (DRAFT TR) TR 26.865-200 - Immersive Audio for Split Rendering Scenarios; Requirements (Source: SA WG4) was </a:t>
            </a:r>
            <a:r>
              <a:rPr lang="en-GB" sz="1400" dirty="0">
                <a:solidFill>
                  <a:srgbClr val="FF0000"/>
                </a:solidFill>
                <a:effectLst/>
                <a:latin typeface="Arial" panose="020B0604020202020204" pitchFamily="34" charset="0"/>
                <a:ea typeface="MS Mincho" panose="02020609040205080304" pitchFamily="49" charset="-128"/>
                <a:cs typeface="Times New Roman" panose="02020603050405020304" pitchFamily="18" charset="0"/>
              </a:rPr>
              <a:t>block approved</a:t>
            </a:r>
            <a:r>
              <a:rPr lang="en-GB" sz="1400" dirty="0">
                <a:effectLst/>
                <a:latin typeface="Arial" panose="020B0604020202020204" pitchFamily="34" charset="0"/>
                <a:ea typeface="MS Mincho" panose="02020609040205080304" pitchFamily="49" charset="-128"/>
                <a:cs typeface="Times New Roman" panose="02020603050405020304" pitchFamily="18" charset="0"/>
              </a:rPr>
              <a:t>.</a:t>
            </a:r>
          </a:p>
          <a:p>
            <a:pPr>
              <a:spcAft>
                <a:spcPts val="600"/>
              </a:spcAft>
              <a:tabLst>
                <a:tab pos="540385" algn="l"/>
                <a:tab pos="900430" algn="l"/>
              </a:tabLst>
            </a:pPr>
            <a:r>
              <a:rPr lang="en-GB" sz="14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SP-240038</a:t>
            </a:r>
            <a:r>
              <a:rPr lang="en-GB" sz="1400" dirty="0">
                <a:effectLst/>
                <a:latin typeface="Arial" panose="020B0604020202020204" pitchFamily="34" charset="0"/>
                <a:ea typeface="MS Mincho" panose="02020609040205080304" pitchFamily="49" charset="-128"/>
                <a:cs typeface="Times New Roman" panose="02020603050405020304" pitchFamily="18" charset="0"/>
              </a:rPr>
              <a:t> (DRAFT TS) TS 26.522-100 - 5G Real-time Media Transport Protocol Configurations (Source: SA WG4) was </a:t>
            </a:r>
            <a:r>
              <a:rPr lang="en-GB" sz="1400" dirty="0">
                <a:solidFill>
                  <a:srgbClr val="FF0000"/>
                </a:solidFill>
                <a:effectLst/>
                <a:latin typeface="Arial" panose="020B0604020202020204" pitchFamily="34" charset="0"/>
                <a:ea typeface="MS Mincho" panose="02020609040205080304" pitchFamily="49" charset="-128"/>
                <a:cs typeface="Times New Roman" panose="02020603050405020304" pitchFamily="18" charset="0"/>
              </a:rPr>
              <a:t>block approved</a:t>
            </a:r>
            <a:r>
              <a:rPr lang="en-GB" sz="1400" dirty="0">
                <a:effectLst/>
                <a:latin typeface="Arial" panose="020B0604020202020204" pitchFamily="34" charset="0"/>
                <a:ea typeface="MS Mincho" panose="02020609040205080304" pitchFamily="49" charset="-128"/>
                <a:cs typeface="Times New Roman" panose="02020603050405020304" pitchFamily="18" charset="0"/>
              </a:rPr>
              <a:t>.</a:t>
            </a:r>
            <a:endParaRPr lang="en-US" sz="1400" dirty="0">
              <a:effectLst/>
              <a:latin typeface="Arial" panose="020B0604020202020204" pitchFamily="34" charset="0"/>
              <a:ea typeface="MS Mincho" panose="02020609040205080304" pitchFamily="49" charset="-128"/>
              <a:cs typeface="Times New Roman" panose="02020603050405020304" pitchFamily="18" charset="0"/>
            </a:endParaRPr>
          </a:p>
          <a:p>
            <a:pPr>
              <a:spcAft>
                <a:spcPts val="600"/>
              </a:spcAft>
              <a:tabLst>
                <a:tab pos="540385" algn="l"/>
                <a:tab pos="900430" algn="l"/>
              </a:tabLst>
            </a:pPr>
            <a:r>
              <a:rPr lang="en-GB" sz="14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SP-240027</a:t>
            </a:r>
            <a:r>
              <a:rPr lang="en-GB" sz="1400" dirty="0">
                <a:effectLst/>
                <a:latin typeface="Arial" panose="020B0604020202020204" pitchFamily="34" charset="0"/>
                <a:ea typeface="MS Mincho" panose="02020609040205080304" pitchFamily="49" charset="-128"/>
                <a:cs typeface="Times New Roman" panose="02020603050405020304" pitchFamily="18" charset="0"/>
              </a:rPr>
              <a:t> (DRAFT TR) TR 26.930-100 - Study on the enhancement for Immersive Real-Time communication for WebRTC (Source: SA WG4) was </a:t>
            </a:r>
            <a:r>
              <a:rPr lang="en-GB" sz="1400" dirty="0">
                <a:solidFill>
                  <a:srgbClr val="FF0000"/>
                </a:solidFill>
                <a:effectLst/>
                <a:latin typeface="Arial" panose="020B0604020202020204" pitchFamily="34" charset="0"/>
                <a:ea typeface="MS Mincho" panose="02020609040205080304" pitchFamily="49" charset="-128"/>
                <a:cs typeface="Times New Roman" panose="02020603050405020304" pitchFamily="18" charset="0"/>
              </a:rPr>
              <a:t>block approved</a:t>
            </a:r>
            <a:r>
              <a:rPr lang="en-GB" sz="1400" dirty="0">
                <a:effectLst/>
                <a:latin typeface="Arial" panose="020B0604020202020204" pitchFamily="34" charset="0"/>
                <a:ea typeface="MS Mincho" panose="02020609040205080304" pitchFamily="49" charset="-128"/>
                <a:cs typeface="Times New Roman" panose="02020603050405020304" pitchFamily="18" charset="0"/>
              </a:rPr>
              <a:t>.</a:t>
            </a:r>
            <a:endParaRPr lang="en-US" sz="1400" dirty="0">
              <a:effectLst/>
              <a:latin typeface="Arial" panose="020B0604020202020204" pitchFamily="34" charset="0"/>
              <a:ea typeface="MS Mincho" panose="02020609040205080304" pitchFamily="49" charset="-128"/>
              <a:cs typeface="Times New Roman" panose="02020603050405020304" pitchFamily="18" charset="0"/>
            </a:endParaRPr>
          </a:p>
          <a:p>
            <a:pPr>
              <a:spcAft>
                <a:spcPts val="600"/>
              </a:spcAft>
              <a:tabLst>
                <a:tab pos="540385" algn="l"/>
                <a:tab pos="900430" algn="l"/>
              </a:tabLst>
            </a:pPr>
            <a:r>
              <a:rPr lang="en-GB" sz="1400" dirty="0">
                <a:solidFill>
                  <a:srgbClr val="0000FF"/>
                </a:solidFill>
                <a:effectLst/>
                <a:latin typeface="Arial" panose="020B0604020202020204" pitchFamily="34" charset="0"/>
                <a:ea typeface="MS Mincho" panose="02020609040205080304" pitchFamily="49" charset="-128"/>
                <a:cs typeface="Times New Roman" panose="02020603050405020304" pitchFamily="18" charset="0"/>
              </a:rPr>
              <a:t>SP-240028</a:t>
            </a:r>
            <a:r>
              <a:rPr lang="en-GB" sz="1400" dirty="0">
                <a:effectLst/>
                <a:latin typeface="Arial" panose="020B0604020202020204" pitchFamily="34" charset="0"/>
                <a:ea typeface="MS Mincho" panose="02020609040205080304" pitchFamily="49" charset="-128"/>
                <a:cs typeface="Times New Roman" panose="02020603050405020304" pitchFamily="18" charset="0"/>
              </a:rPr>
              <a:t> (DRAFT TS) TS 26.252-200 - Codec for Immersive Voice and Audio Services - Test sequences (Source: SA WG4) was </a:t>
            </a:r>
            <a:r>
              <a:rPr lang="en-GB" sz="1400" dirty="0">
                <a:solidFill>
                  <a:srgbClr val="FF0000"/>
                </a:solidFill>
                <a:effectLst/>
                <a:latin typeface="Arial" panose="020B0604020202020204" pitchFamily="34" charset="0"/>
                <a:ea typeface="MS Mincho" panose="02020609040205080304" pitchFamily="49" charset="-128"/>
                <a:cs typeface="Times New Roman" panose="02020603050405020304" pitchFamily="18" charset="0"/>
              </a:rPr>
              <a:t>block approved</a:t>
            </a:r>
            <a:r>
              <a:rPr lang="en-GB" sz="1400" dirty="0">
                <a:effectLst/>
                <a:latin typeface="Arial" panose="020B0604020202020204" pitchFamily="34" charset="0"/>
                <a:ea typeface="MS Mincho" panose="02020609040205080304" pitchFamily="49" charset="-128"/>
                <a:cs typeface="Times New Roman" panose="02020603050405020304" pitchFamily="18" charset="0"/>
              </a:rPr>
              <a:t>.</a:t>
            </a:r>
            <a:endParaRPr lang="en-US" sz="1400" dirty="0">
              <a:effectLst/>
              <a:latin typeface="Arial" panose="020B0604020202020204" pitchFamily="34" charset="0"/>
              <a:ea typeface="MS Mincho" panose="02020609040205080304" pitchFamily="49" charset="-128"/>
              <a:cs typeface="Times New Roman" panose="02020603050405020304" pitchFamily="18" charset="0"/>
            </a:endParaRPr>
          </a:p>
          <a:p>
            <a:pPr>
              <a:spcAft>
                <a:spcPts val="600"/>
              </a:spcAft>
              <a:tabLst>
                <a:tab pos="540385" algn="l"/>
                <a:tab pos="900430" algn="l"/>
              </a:tabLst>
            </a:pPr>
            <a:br>
              <a:rPr lang="en-GB" sz="1400" dirty="0">
                <a:effectLst/>
                <a:latin typeface="Arial" panose="020B0604020202020204" pitchFamily="34" charset="0"/>
                <a:ea typeface="MS Mincho" panose="02020609040205080304" pitchFamily="49" charset="-128"/>
                <a:cs typeface="Times New Roman" panose="02020603050405020304" pitchFamily="18" charset="0"/>
              </a:rPr>
            </a:br>
            <a:br>
              <a:rPr lang="en-GB" sz="1400" dirty="0">
                <a:effectLst/>
                <a:latin typeface="Arial" panose="020B0604020202020204" pitchFamily="34" charset="0"/>
                <a:ea typeface="MS Mincho" panose="02020609040205080304" pitchFamily="49" charset="-128"/>
                <a:cs typeface="Times New Roman" panose="02020603050405020304" pitchFamily="18" charset="0"/>
              </a:rPr>
            </a:br>
            <a:br>
              <a:rPr lang="en-GB" sz="1400" dirty="0">
                <a:effectLst/>
                <a:latin typeface="Arial" panose="020B0604020202020204" pitchFamily="34" charset="0"/>
                <a:ea typeface="MS Mincho" panose="02020609040205080304" pitchFamily="49" charset="-128"/>
                <a:cs typeface="Times New Roman" panose="02020603050405020304" pitchFamily="18" charset="0"/>
              </a:rPr>
            </a:br>
            <a:endParaRPr lang="en-US" sz="1400" dirty="0">
              <a:effectLst/>
              <a:latin typeface="Arial" panose="020B0604020202020204" pitchFamily="34" charset="0"/>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1076535246"/>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C7EC6EB72709A4BBD33974080D0AD8A" ma:contentTypeVersion="11" ma:contentTypeDescription="Create a new document." ma:contentTypeScope="" ma:versionID="6d7296509cd556138004764a18fb1ed1">
  <xsd:schema xmlns:xsd="http://www.w3.org/2001/XMLSchema" xmlns:xs="http://www.w3.org/2001/XMLSchema" xmlns:p="http://schemas.microsoft.com/office/2006/metadata/properties" xmlns:ns2="e491cd96-4138-4db9-bee4-fef1313a6c46" xmlns:ns3="5ec47afc-8ad7-4c75-bd3d-b4e32f22a2ab" targetNamespace="http://schemas.microsoft.com/office/2006/metadata/properties" ma:root="true" ma:fieldsID="c31d96acfd4df2e0223c77d4cf25bbd2" ns2:_="" ns3:_="">
    <xsd:import namespace="e491cd96-4138-4db9-bee4-fef1313a6c46"/>
    <xsd:import namespace="5ec47afc-8ad7-4c75-bd3d-b4e32f22a2a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91cd96-4138-4db9-bee4-fef1313a6c4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c47afc-8ad7-4c75-bd3d-b4e32f22a2a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D563390-AB45-40AE-A659-3CAC22FC533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91cd96-4138-4db9-bee4-fef1313a6c46"/>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18A9FE4-C404-41F8-9804-B555F1113F06}">
  <ds:schemaRefs>
    <ds:schemaRef ds:uri="http://purl.org/dc/elements/1.1/"/>
    <ds:schemaRef ds:uri="http://purl.org/dc/terms/"/>
    <ds:schemaRef ds:uri="e491cd96-4138-4db9-bee4-fef1313a6c46"/>
    <ds:schemaRef ds:uri="http://purl.org/dc/dcmitype/"/>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E99B797D-523D-4FD7-9545-1790D18AC6C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4328</Words>
  <Application>Microsoft Office PowerPoint</Application>
  <PresentationFormat>Widescreen</PresentationFormat>
  <Paragraphs>497</Paragraphs>
  <Slides>25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Arial</vt:lpstr>
      <vt:lpstr>Calibri</vt:lpstr>
      <vt:lpstr>Calibri Light</vt:lpstr>
      <vt:lpstr>Montserrat</vt:lpstr>
      <vt:lpstr>Times New Roman</vt:lpstr>
      <vt:lpstr>Office Theme</vt:lpstr>
      <vt:lpstr>Brief report from SA#103 on SA4 topics</vt:lpstr>
      <vt:lpstr>Outline</vt:lpstr>
      <vt:lpstr>General information</vt:lpstr>
      <vt:lpstr>Outcome of SA4 submissions – 1 (report)</vt:lpstr>
      <vt:lpstr>Outcome of SA4 submissions – 2 (LS and Exception requests)</vt:lpstr>
      <vt:lpstr>Outcome of SA4 submissions – 3 (new SIDs)</vt:lpstr>
      <vt:lpstr>Outcome of SA4 submissions – 4 (new SID cont.)</vt:lpstr>
      <vt:lpstr>Outcome of SA4 submissions – 5 (new WIDs)</vt:lpstr>
      <vt:lpstr>Outcome of SA4 submissions – 6 (new TS/TRs)</vt:lpstr>
      <vt:lpstr>Outcome of SA4 submissions – 7 (new TS/TRs cont.)</vt:lpstr>
      <vt:lpstr>Outcome of SA4 submissions – 8 (CRs)</vt:lpstr>
      <vt:lpstr>Outcome of SA4 submissions – 9 (CRs cont.)</vt:lpstr>
      <vt:lpstr>Other SA4 aspects</vt:lpstr>
      <vt:lpstr>SA4 calendar - 2024</vt:lpstr>
      <vt:lpstr>SA4 calendar - 2025</vt:lpstr>
      <vt:lpstr>PowerPoint Presentation</vt:lpstr>
      <vt:lpstr>Release 18 recap – text version</vt:lpstr>
      <vt:lpstr>PowerPoint Presentation</vt:lpstr>
      <vt:lpstr>Release 19 timeline recap - text version</vt:lpstr>
      <vt:lpstr>PowerPoint Presentation</vt:lpstr>
      <vt:lpstr>PowerPoint Presentation</vt:lpstr>
      <vt:lpstr>More info on Release 20 (1/2)</vt:lpstr>
      <vt:lpstr>More info on Release 20 (2/2)</vt:lpstr>
      <vt:lpstr>Release 21 initial talks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
  <cp:lastModifiedBy/>
  <cp:revision>1</cp:revision>
  <dcterms:created xsi:type="dcterms:W3CDTF">2019-05-22T07:33:39Z</dcterms:created>
  <dcterms:modified xsi:type="dcterms:W3CDTF">2024-03-26T14:32:54Z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0x0101002C7EC6EB72709A4BBD33974080D0AD8A</vt:lpwstr>
  </property>
</Properties>
</file>