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95" r:id="rId5"/>
  </p:sldIdLst>
  <p:sldSz cx="12192000" cy="6858000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CC33"/>
    <a:srgbClr val="00CC00"/>
    <a:srgbClr val="0000FF"/>
    <a:srgbClr val="72AF2F"/>
    <a:srgbClr val="00CC66"/>
    <a:srgbClr val="008000"/>
    <a:srgbClr val="D0D8E8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668" autoAdjust="0"/>
    <p:restoredTop sz="96370" autoAdjust="0"/>
  </p:normalViewPr>
  <p:slideViewPr>
    <p:cSldViewPr snapToGrid="0">
      <p:cViewPr varScale="1">
        <p:scale>
          <a:sx n="111" d="100"/>
          <a:sy n="111" d="100"/>
        </p:scale>
        <p:origin x="1338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31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-7512"/>
    </p:cViewPr>
  </p:sorterViewPr>
  <p:notesViewPr>
    <p:cSldViewPr snapToGrid="0">
      <p:cViewPr varScale="1">
        <p:scale>
          <a:sx n="51" d="100"/>
          <a:sy n="51" d="100"/>
        </p:scale>
        <p:origin x="2976" y="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64BA2FF4-9C9B-43A0-99D9-70E7AE18140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55D618B-E92D-4220-AAB6-335AFF91638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374FF9D4-381D-4F65-A2E3-3E22297D6482}" type="datetime1">
              <a:rPr lang="en-US"/>
              <a:pPr>
                <a:defRPr/>
              </a:pPr>
              <a:t>11/13/2023</a:t>
            </a:fld>
            <a:endParaRPr lang="en-US" dirty="0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4AE42738-A574-4AFC-8C12-D7289D224FB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D7536795-C30F-4339-87FD-38966263D01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A61D28B-C48B-4FDA-8101-AB067B742886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2A30284-36D3-437C-A331-867BE010FA5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384AF11-2BF1-4BBF-AEE4-E5E2B9A94B2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AC44ACD-ACA2-48FF-933F-C98682059B2D}" type="datetime1">
              <a:rPr lang="en-US"/>
              <a:pPr>
                <a:defRPr/>
              </a:pPr>
              <a:t>11/13/2023</a:t>
            </a:fld>
            <a:endParaRPr lang="en-US" dirty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BC8989B-9C99-43E8-AE90-A608F1DA274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5ACF14E2-24D8-40D5-B992-B602782AEA4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612919D8-380F-455F-B948-9F29474F9DB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36B91F1B-C2A5-4A48-A531-B87A102E17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B569630-D4C4-4930-941B-2F103ACDDD1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>
            <a:extLst>
              <a:ext uri="{FF2B5EF4-FFF2-40B4-BE49-F238E27FC236}">
                <a16:creationId xmlns:a16="http://schemas.microsoft.com/office/drawing/2014/main" id="{AB6CF3B8-1087-4EA1-B913-F019DD3E242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31800" y="52810"/>
            <a:ext cx="7747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 SA4#123-e</a:t>
            </a:r>
          </a:p>
          <a:p>
            <a:pPr eaLnBrk="1" hangingPunct="1">
              <a:defRPr/>
            </a:pPr>
            <a:r>
              <a:rPr lang="en-US" altLang="en-US" sz="1200" b="1" dirty="0">
                <a:latin typeface="Arial "/>
              </a:rPr>
              <a:t>17-21 April 2023, Online meeting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5" name="Text Box 13">
            <a:extLst>
              <a:ext uri="{FF2B5EF4-FFF2-40B4-BE49-F238E27FC236}">
                <a16:creationId xmlns:a16="http://schemas.microsoft.com/office/drawing/2014/main" id="{95FCF8CD-2C30-4430-B3A5-F165BE96BF3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761818" y="177801"/>
            <a:ext cx="195156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GB" altLang="en-US" sz="1200" b="1" dirty="0"/>
              <a:t>SP-230634</a:t>
            </a:r>
            <a:endParaRPr lang="en-GB" altLang="en-US" sz="1200" dirty="0">
              <a:highlight>
                <a:srgbClr val="FFFF00"/>
              </a:highligh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4747627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2367815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581722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68A9C30A-2580-43D9-BAEE-FEECE59C0BF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4AFB3978-2F51-4806-8F68-F672654923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1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9773661-2F87-4456-BE3A-674631874291}"/>
              </a:ext>
            </a:extLst>
          </p:cNvPr>
          <p:cNvSpPr/>
          <p:nvPr userDrawn="1"/>
        </p:nvSpPr>
        <p:spPr bwMode="auto">
          <a:xfrm>
            <a:off x="11091334" y="6383338"/>
            <a:ext cx="681567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840CD29-0815-49FF-A34C-B092584A5C36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 dirty="0"/>
          </a:p>
          <a:p>
            <a:pPr>
              <a:defRPr/>
            </a:pPr>
            <a:endParaRPr lang="en-GB" altLang="en-US" sz="1000" dirty="0"/>
          </a:p>
        </p:txBody>
      </p:sp>
      <p:sp>
        <p:nvSpPr>
          <p:cNvPr id="1031" name="Rectangle 15">
            <a:extLst>
              <a:ext uri="{FF2B5EF4-FFF2-40B4-BE49-F238E27FC236}">
                <a16:creationId xmlns:a16="http://schemas.microsoft.com/office/drawing/2014/main" id="{A6F55D34-226B-477C-A56F-A8513C89512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3588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>
                <a:solidFill>
                  <a:schemeClr val="bg1"/>
                </a:solidFill>
              </a:rPr>
              <a:t>© 3GPP 2012</a:t>
            </a:r>
            <a:endParaRPr lang="en-GB" altLang="en-US" sz="1000" dirty="0"/>
          </a:p>
        </p:txBody>
      </p:sp>
      <p:sp>
        <p:nvSpPr>
          <p:cNvPr id="1032" name="Rectangle 16">
            <a:extLst>
              <a:ext uri="{FF2B5EF4-FFF2-40B4-BE49-F238E27FC236}">
                <a16:creationId xmlns:a16="http://schemas.microsoft.com/office/drawing/2014/main" id="{9FBAA978-A6A7-4DCB-B504-0D831B9DD84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918701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2023</a:t>
            </a:r>
          </a:p>
        </p:txBody>
      </p:sp>
      <p:pic>
        <p:nvPicPr>
          <p:cNvPr id="1033" name="Picture 10" descr="3GPP_TM_RD.jpg">
            <a:extLst>
              <a:ext uri="{FF2B5EF4-FFF2-40B4-BE49-F238E27FC236}">
                <a16:creationId xmlns:a16="http://schemas.microsoft.com/office/drawing/2014/main" id="{EA0CB296-0D11-483D-8C82-78C10FF5A30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118" y="415925"/>
            <a:ext cx="174413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88" r:id="rId1"/>
    <p:sldLayoutId id="2147483986" r:id="rId2"/>
    <p:sldLayoutId id="2147483987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99_Rotterdam_2023-03/Docs/SP-230165.zip" TargetMode="External"/><Relationship Id="rId2" Type="http://schemas.openxmlformats.org/officeDocument/2006/relationships/hyperlink" Target="mailto:Simon.Gunkel@tno.n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2A81A8-5C7E-4B5E-B955-EBF4BE0C6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IMS-based </a:t>
            </a:r>
            <a:r>
              <a:rPr lang="en-US" altLang="en-US" sz="3200" dirty="0"/>
              <a:t>AR Conversational Services (IBACS)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F9F2AB-B13E-42E2-987D-E48C9A0EA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2120780"/>
            <a:ext cx="11068050" cy="4164135"/>
          </a:xfrm>
        </p:spPr>
        <p:txBody>
          <a:bodyPr/>
          <a:lstStyle/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fr-FR" altLang="zh-CN" sz="1600" dirty="0">
                <a:cs typeface="Arial" pitchFamily="34" charset="0"/>
              </a:rPr>
              <a:t>Rapporteur: Gunkel, Simon, KPN N.V., </a:t>
            </a:r>
            <a:r>
              <a:rPr lang="fr-FR" altLang="zh-CN" sz="1600" dirty="0">
                <a:cs typeface="Arial" pitchFamily="34" charset="0"/>
                <a:hlinkClick r:id="rId2"/>
              </a:rPr>
              <a:t>Simon.Gunkel@tno.nl</a:t>
            </a:r>
            <a:endParaRPr lang="fr-FR" altLang="zh-CN" sz="1600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endParaRPr lang="en-GB" sz="600" b="1" u="sng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buNone/>
              <a:tabLst>
                <a:tab pos="285750" algn="l"/>
              </a:tabLst>
              <a:defRPr/>
            </a:pPr>
            <a:r>
              <a:rPr lang="en-GB" sz="1600" b="1" u="sng" dirty="0">
                <a:cs typeface="Arial" pitchFamily="34" charset="0"/>
              </a:rPr>
              <a:t>Progress since SA4#124</a:t>
            </a:r>
            <a:endParaRPr lang="en-GB" sz="1600" u="sng" dirty="0">
              <a:cs typeface="Arial" pitchFamily="34" charset="0"/>
            </a:endParaRPr>
          </a:p>
          <a:p>
            <a:pPr marL="287338" lvl="0" indent="-287338" fontAlgn="base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800" dirty="0">
                <a:cs typeface="Arial" pitchFamily="34" charset="0"/>
              </a:rPr>
              <a:t>What happened during the </a:t>
            </a:r>
            <a:r>
              <a:rPr lang="en-US" altLang="zh-CN" sz="1800" dirty="0" err="1">
                <a:cs typeface="Arial" pitchFamily="34" charset="0"/>
              </a:rPr>
              <a:t>Adhoc</a:t>
            </a:r>
            <a:r>
              <a:rPr lang="en-US" altLang="zh-CN" sz="1800" dirty="0">
                <a:cs typeface="Arial" pitchFamily="34" charset="0"/>
              </a:rPr>
              <a:t> calls, i.e., which key issues &amp; documents were agreed?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GB" altLang="zh-CN" sz="1600" b="1" dirty="0">
                <a:cs typeface="Arial" pitchFamily="34" charset="0"/>
              </a:rPr>
              <a:t>S4aR230099</a:t>
            </a:r>
            <a:r>
              <a:rPr lang="en-GB" altLang="zh-CN" sz="1600" dirty="0">
                <a:cs typeface="Arial" pitchFamily="34" charset="0"/>
              </a:rPr>
              <a:t> &amp; </a:t>
            </a:r>
            <a:r>
              <a:rPr lang="en-GB" altLang="zh-CN" sz="1600" b="1" dirty="0">
                <a:cs typeface="Arial" pitchFamily="34" charset="0"/>
              </a:rPr>
              <a:t>S4aR230121</a:t>
            </a:r>
            <a:r>
              <a:rPr lang="en-GB" altLang="zh-CN" sz="1600" dirty="0">
                <a:cs typeface="Arial" pitchFamily="34" charset="0"/>
              </a:rPr>
              <a:t> agreed into TS -&gt; 26264-021 (</a:t>
            </a:r>
            <a:r>
              <a:rPr lang="en-GB" altLang="zh-CN" sz="1600" b="1" dirty="0">
                <a:cs typeface="Arial" pitchFamily="34" charset="0"/>
              </a:rPr>
              <a:t>S4-231783</a:t>
            </a:r>
            <a:r>
              <a:rPr lang="en-GB" altLang="zh-CN" sz="1600" dirty="0">
                <a:cs typeface="Arial" pitchFamily="34" charset="0"/>
              </a:rPr>
              <a:t>)</a:t>
            </a:r>
            <a:endParaRPr lang="en-US" altLang="zh-CN" sz="1600" dirty="0">
              <a:cs typeface="Arial" pitchFamily="34" charset="0"/>
            </a:endParaRPr>
          </a:p>
          <a:p>
            <a:pPr marL="287338" lvl="0" indent="-287338" fontAlgn="base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800" dirty="0">
                <a:cs typeface="Arial" pitchFamily="34" charset="0"/>
              </a:rPr>
              <a:t>Any recommendations based on the agreements ?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dirty="0">
                <a:cs typeface="Arial" pitchFamily="34" charset="0"/>
              </a:rPr>
              <a:t>No follow up actions from the </a:t>
            </a:r>
            <a:r>
              <a:rPr lang="en-US" altLang="zh-CN" sz="1600" dirty="0" err="1">
                <a:cs typeface="Arial" pitchFamily="34" charset="0"/>
              </a:rPr>
              <a:t>Adhoc</a:t>
            </a:r>
            <a:r>
              <a:rPr lang="en-US" altLang="zh-CN" sz="1600" dirty="0">
                <a:cs typeface="Arial" pitchFamily="34" charset="0"/>
              </a:rPr>
              <a:t> calls</a:t>
            </a:r>
          </a:p>
          <a:p>
            <a:pPr marL="287338" lvl="0" indent="-287338" fontAlgn="base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800" dirty="0">
                <a:cs typeface="Arial" pitchFamily="34" charset="0"/>
              </a:rPr>
              <a:t>Plans for the meeting based on the input contributions that have been reviewed by the rapporteur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US" altLang="zh-CN" sz="1600" b="1" dirty="0">
                <a:cs typeface="Arial" pitchFamily="34" charset="0"/>
              </a:rPr>
              <a:t>Continue work on PD based on input documents:</a:t>
            </a:r>
          </a:p>
          <a:p>
            <a:pPr marL="1087438" lvl="2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GB" altLang="zh-CN" sz="1600" b="1" dirty="0">
                <a:cs typeface="Arial" pitchFamily="34" charset="0"/>
              </a:rPr>
              <a:t>S4-231728 </a:t>
            </a:r>
            <a:r>
              <a:rPr lang="en-GB" altLang="zh-CN" sz="1600" dirty="0">
                <a:cs typeface="Arial" pitchFamily="34" charset="0"/>
              </a:rPr>
              <a:t>transcoding &amp; network rendering (incl. call flows); </a:t>
            </a:r>
            <a:r>
              <a:rPr lang="en-GB" altLang="zh-CN" sz="1600" b="1" dirty="0">
                <a:cs typeface="Arial" pitchFamily="34" charset="0"/>
              </a:rPr>
              <a:t>S4-231744</a:t>
            </a:r>
            <a:r>
              <a:rPr lang="en-GB" altLang="zh-CN" sz="1600" dirty="0">
                <a:cs typeface="Arial" pitchFamily="34" charset="0"/>
              </a:rPr>
              <a:t> rendering call flow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GB" altLang="zh-CN" sz="1600" b="1" dirty="0">
                <a:cs typeface="Arial" pitchFamily="34" charset="0"/>
              </a:rPr>
              <a:t>Continue work on TS 26.264</a:t>
            </a:r>
          </a:p>
          <a:p>
            <a:pPr marL="1087438" lvl="2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GB" altLang="zh-CN" sz="1600" b="1" dirty="0">
                <a:cs typeface="Arial" pitchFamily="34" charset="0"/>
              </a:rPr>
              <a:t>S4-231627</a:t>
            </a:r>
            <a:r>
              <a:rPr lang="en-GB" altLang="zh-CN" sz="1600" dirty="0">
                <a:cs typeface="Arial" pitchFamily="34" charset="0"/>
              </a:rPr>
              <a:t> AR Call Flow / Data Transport; </a:t>
            </a:r>
            <a:r>
              <a:rPr lang="en-GB" altLang="zh-CN" sz="1600" b="1" dirty="0">
                <a:cs typeface="Arial" pitchFamily="34" charset="0"/>
              </a:rPr>
              <a:t>S4-231784</a:t>
            </a:r>
            <a:r>
              <a:rPr lang="en-GB" altLang="zh-CN" sz="1600" dirty="0">
                <a:cs typeface="Arial" pitchFamily="34" charset="0"/>
              </a:rPr>
              <a:t> AR-MTSI clients; </a:t>
            </a:r>
            <a:r>
              <a:rPr lang="en-GB" altLang="zh-CN" sz="1600" b="1" dirty="0">
                <a:cs typeface="Arial" pitchFamily="34" charset="0"/>
              </a:rPr>
              <a:t>S4-231785</a:t>
            </a:r>
            <a:r>
              <a:rPr lang="en-GB" altLang="zh-CN" sz="1600" dirty="0">
                <a:cs typeface="Arial" pitchFamily="34" charset="0"/>
              </a:rPr>
              <a:t> network media rendering; </a:t>
            </a:r>
            <a:r>
              <a:rPr lang="en-GB" altLang="zh-CN" sz="1600" b="1" dirty="0">
                <a:cs typeface="Arial" pitchFamily="34" charset="0"/>
              </a:rPr>
              <a:t>S4-231793</a:t>
            </a:r>
            <a:r>
              <a:rPr lang="en-GB" altLang="zh-CN" sz="1600" dirty="0">
                <a:cs typeface="Arial" pitchFamily="34" charset="0"/>
              </a:rPr>
              <a:t> AR IMS DC architecture; </a:t>
            </a:r>
            <a:r>
              <a:rPr lang="en-GB" altLang="zh-CN" sz="1600" b="1" dirty="0">
                <a:cs typeface="Arial" pitchFamily="34" charset="0"/>
              </a:rPr>
              <a:t>S4-231873</a:t>
            </a:r>
            <a:r>
              <a:rPr lang="en-GB" altLang="zh-CN" sz="1600" dirty="0">
                <a:cs typeface="Arial" pitchFamily="34" charset="0"/>
              </a:rPr>
              <a:t> MIV / </a:t>
            </a:r>
            <a:r>
              <a:rPr lang="en-GB" altLang="zh-CN" sz="1600" dirty="0" err="1">
                <a:cs typeface="Arial" pitchFamily="34" charset="0"/>
              </a:rPr>
              <a:t>MeCAR</a:t>
            </a:r>
            <a:r>
              <a:rPr lang="en-GB" altLang="zh-CN" sz="1600" dirty="0">
                <a:cs typeface="Arial" pitchFamily="34" charset="0"/>
              </a:rPr>
              <a:t>; </a:t>
            </a:r>
            <a:r>
              <a:rPr lang="en-GB" altLang="zh-CN" sz="1600" b="1" dirty="0">
                <a:cs typeface="Arial" pitchFamily="34" charset="0"/>
              </a:rPr>
              <a:t>S4-231874</a:t>
            </a:r>
            <a:r>
              <a:rPr lang="en-GB" altLang="zh-CN" sz="1600" dirty="0">
                <a:cs typeface="Arial" pitchFamily="34" charset="0"/>
              </a:rPr>
              <a:t> Texture and depth</a:t>
            </a: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r>
              <a:rPr lang="en-GB" altLang="zh-CN" sz="1600" b="1" dirty="0">
                <a:cs typeface="Arial" pitchFamily="34" charset="0"/>
              </a:rPr>
              <a:t>Discuss clear way to completion</a:t>
            </a:r>
          </a:p>
          <a:p>
            <a:pPr marL="1087438" lvl="2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endParaRPr lang="en-US" altLang="zh-CN" sz="600" b="1" dirty="0">
              <a:cs typeface="Arial" pitchFamily="34" charset="0"/>
            </a:endParaRPr>
          </a:p>
          <a:p>
            <a:pPr marL="1087438" lvl="2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endParaRPr lang="en-US" altLang="zh-CN" sz="1000" dirty="0">
              <a:cs typeface="Arial" pitchFamily="34" charset="0"/>
            </a:endParaRPr>
          </a:p>
          <a:p>
            <a:pPr marL="687388" lvl="1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endParaRPr lang="en-US" altLang="zh-CN" sz="1000" dirty="0">
              <a:cs typeface="Arial" pitchFamily="34" charset="0"/>
            </a:endParaRPr>
          </a:p>
          <a:p>
            <a:pPr marL="287338" indent="-287338">
              <a:lnSpc>
                <a:spcPct val="93000"/>
              </a:lnSpc>
              <a:spcBef>
                <a:spcPct val="15000"/>
              </a:spcBef>
              <a:spcAft>
                <a:spcPct val="15000"/>
              </a:spcAft>
              <a:buSzPct val="100000"/>
              <a:tabLst>
                <a:tab pos="285750" algn="l"/>
              </a:tabLst>
              <a:defRPr/>
            </a:pPr>
            <a:endParaRPr lang="en-US" altLang="en-US" sz="1300" dirty="0">
              <a:cs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0B4343C-926B-4B93-97AA-F7C3DC777F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103114"/>
              </p:ext>
            </p:extLst>
          </p:nvPr>
        </p:nvGraphicFramePr>
        <p:xfrm>
          <a:off x="647700" y="1454150"/>
          <a:ext cx="10084901" cy="58408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01902">
                  <a:extLst>
                    <a:ext uri="{9D8B030D-6E8A-4147-A177-3AD203B41FA5}">
                      <a16:colId xmlns:a16="http://schemas.microsoft.com/office/drawing/2014/main" val="2325900480"/>
                    </a:ext>
                  </a:extLst>
                </a:gridCol>
                <a:gridCol w="3844407">
                  <a:extLst>
                    <a:ext uri="{9D8B030D-6E8A-4147-A177-3AD203B41FA5}">
                      <a16:colId xmlns:a16="http://schemas.microsoft.com/office/drawing/2014/main" val="864763507"/>
                    </a:ext>
                  </a:extLst>
                </a:gridCol>
                <a:gridCol w="1095473">
                  <a:extLst>
                    <a:ext uri="{9D8B030D-6E8A-4147-A177-3AD203B41FA5}">
                      <a16:colId xmlns:a16="http://schemas.microsoft.com/office/drawing/2014/main" val="2264394372"/>
                    </a:ext>
                  </a:extLst>
                </a:gridCol>
                <a:gridCol w="807092">
                  <a:extLst>
                    <a:ext uri="{9D8B030D-6E8A-4147-A177-3AD203B41FA5}">
                      <a16:colId xmlns:a16="http://schemas.microsoft.com/office/drawing/2014/main" val="2844856645"/>
                    </a:ext>
                  </a:extLst>
                </a:gridCol>
                <a:gridCol w="551732">
                  <a:extLst>
                    <a:ext uri="{9D8B030D-6E8A-4147-A177-3AD203B41FA5}">
                      <a16:colId xmlns:a16="http://schemas.microsoft.com/office/drawing/2014/main" val="2427524909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3824706711"/>
                    </a:ext>
                  </a:extLst>
                </a:gridCol>
                <a:gridCol w="643064">
                  <a:extLst>
                    <a:ext uri="{9D8B030D-6E8A-4147-A177-3AD203B41FA5}">
                      <a16:colId xmlns:a16="http://schemas.microsoft.com/office/drawing/2014/main" val="1327702428"/>
                    </a:ext>
                  </a:extLst>
                </a:gridCol>
                <a:gridCol w="1898167">
                  <a:extLst>
                    <a:ext uri="{9D8B030D-6E8A-4147-A177-3AD203B41FA5}">
                      <a16:colId xmlns:a16="http://schemas.microsoft.com/office/drawing/2014/main" val="1471894097"/>
                    </a:ext>
                  </a:extLst>
                </a:gridCol>
              </a:tblGrid>
              <a:tr h="296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UID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Name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Acronym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Target (mm/</a:t>
                      </a:r>
                      <a:r>
                        <a:rPr lang="en-GB" sz="1000" dirty="0" err="1"/>
                        <a:t>yyyy</a:t>
                      </a:r>
                      <a:r>
                        <a:rPr lang="en-GB" sz="1000" dirty="0"/>
                        <a:t>)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Old %</a:t>
                      </a: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0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1" marR="36001" marT="0" marB="0" anchor="ctr"/>
                </a:tc>
                <a:extLst>
                  <a:ext uri="{0D108BD9-81ED-4DB2-BD59-A6C34878D82A}">
                    <a16:rowId xmlns:a16="http://schemas.microsoft.com/office/drawing/2014/main" val="4120136194"/>
                  </a:ext>
                </a:extLst>
              </a:tr>
              <a:tr h="26518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/>
                        <a:t>960042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IMS-based AR Conversational Services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/>
                        <a:t>IBACS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03/03/2024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dirty="0"/>
                        <a:t>35%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dirty="0">
                          <a:hlinkClick r:id="rId3"/>
                        </a:rPr>
                        <a:t>SP-230165</a:t>
                      </a:r>
                      <a:endParaRPr lang="en-US" sz="11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5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36001" marR="36001" marT="0" marB="0" anchor="ctr"/>
                </a:tc>
                <a:extLst>
                  <a:ext uri="{0D108BD9-81ED-4DB2-BD59-A6C34878D82A}">
                    <a16:rowId xmlns:a16="http://schemas.microsoft.com/office/drawing/2014/main" val="2670157772"/>
                  </a:ext>
                </a:extLst>
              </a:tr>
            </a:tbl>
          </a:graphicData>
        </a:graphic>
      </p:graphicFrame>
      <p:sp>
        <p:nvSpPr>
          <p:cNvPr id="6" name="AutoShape 14">
            <a:extLst>
              <a:ext uri="{FF2B5EF4-FFF2-40B4-BE49-F238E27FC236}">
                <a16:creationId xmlns:a16="http://schemas.microsoft.com/office/drawing/2014/main" id="{27ADD89B-C84C-A77F-AC8D-2D4662A00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401" y="6373813"/>
            <a:ext cx="8225367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4597C1-74C2-5ACA-FA10-30BB22DB8781}"/>
              </a:ext>
            </a:extLst>
          </p:cNvPr>
          <p:cNvSpPr txBox="1"/>
          <p:nvPr/>
        </p:nvSpPr>
        <p:spPr>
          <a:xfrm>
            <a:off x="717551" y="6394450"/>
            <a:ext cx="5767916" cy="311150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GB" sz="1000" spc="300" dirty="0"/>
              <a:t>3GPP TSG SA4#12</a:t>
            </a:r>
            <a:r>
              <a:rPr lang="en-GB" spc="300" dirty="0"/>
              <a:t>6</a:t>
            </a:r>
            <a:r>
              <a:rPr lang="en-GB" sz="1000" spc="300" dirty="0"/>
              <a:t>, 14</a:t>
            </a:r>
            <a:r>
              <a:rPr lang="en-GB" spc="300" dirty="0"/>
              <a:t>-18</a:t>
            </a:r>
            <a:r>
              <a:rPr lang="en-GB" sz="1000" spc="300" dirty="0"/>
              <a:t> </a:t>
            </a:r>
            <a:r>
              <a:rPr lang="en-GB" spc="300" dirty="0"/>
              <a:t>November</a:t>
            </a:r>
            <a:r>
              <a:rPr lang="en-GB" sz="1000" spc="300" dirty="0"/>
              <a:t> 2023</a:t>
            </a:r>
            <a:endParaRPr lang="en-GB" sz="1000" spc="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9297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14B433DB9B594885F4112FE4976328" ma:contentTypeVersion="13" ma:contentTypeDescription="Create a new document." ma:contentTypeScope="" ma:versionID="bfc5638d4f01580694a8c7f93567c8e7">
  <xsd:schema xmlns:xsd="http://www.w3.org/2001/XMLSchema" xmlns:xs="http://www.w3.org/2001/XMLSchema" xmlns:p="http://schemas.microsoft.com/office/2006/metadata/properties" xmlns:ns3="d36af664-2dfc-46e0-99b9-b4775a37cfc8" xmlns:ns4="7c28629c-29d3-4904-ae90-4b38e6ab8730" targetNamespace="http://schemas.microsoft.com/office/2006/metadata/properties" ma:root="true" ma:fieldsID="a12d0ce96aff54703c1e76432497b68e" ns3:_="" ns4:_="">
    <xsd:import namespace="d36af664-2dfc-46e0-99b9-b4775a37cfc8"/>
    <xsd:import namespace="7c28629c-29d3-4904-ae90-4b38e6ab873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6af664-2dfc-46e0-99b9-b4775a37cfc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28629c-29d3-4904-ae90-4b38e6ab87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02810A-A5B3-4801-94E4-10D646DD87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6af664-2dfc-46e0-99b9-b4775a37cfc8"/>
    <ds:schemaRef ds:uri="7c28629c-29d3-4904-ae90-4b38e6ab87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3A382C1-8D34-41E2-AE7D-C7A1F0A6CDFD}">
  <ds:schemaRefs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7c28629c-29d3-4904-ae90-4b38e6ab8730"/>
    <ds:schemaRef ds:uri="http://schemas.microsoft.com/office/infopath/2007/PartnerControls"/>
    <ds:schemaRef ds:uri="http://purl.org/dc/elements/1.1/"/>
    <ds:schemaRef ds:uri="http://www.w3.org/XML/1998/namespace"/>
    <ds:schemaRef ds:uri="http://schemas.openxmlformats.org/package/2006/metadata/core-properties"/>
    <ds:schemaRef ds:uri="d36af664-2dfc-46e0-99b9-b4775a37cfc8"/>
  </ds:schemaRefs>
</ds:datastoreItem>
</file>

<file path=customXml/itemProps3.xml><?xml version="1.0" encoding="utf-8"?>
<ds:datastoreItem xmlns:ds="http://schemas.openxmlformats.org/officeDocument/2006/customXml" ds:itemID="{A116FCB1-8F34-4320-992F-FF9AB90D52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96849</TotalTime>
  <Words>189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</vt:lpstr>
      <vt:lpstr>Calibri</vt:lpstr>
      <vt:lpstr>Times New Roman</vt:lpstr>
      <vt:lpstr>Office Theme</vt:lpstr>
      <vt:lpstr>IMS-based AR Conversational Services (IBACS)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Gunkel, S.N.B. (Simon)</cp:lastModifiedBy>
  <cp:revision>2895</cp:revision>
  <cp:lastPrinted>2016-09-13T11:31:59Z</cp:lastPrinted>
  <dcterms:created xsi:type="dcterms:W3CDTF">2008-08-30T09:32:10Z</dcterms:created>
  <dcterms:modified xsi:type="dcterms:W3CDTF">2023-11-13T15:31:39Z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  <property fmtid="{D5CDD505-2E9C-101B-9397-08002B2CF9AE}" pid="3" name="ContentTypeId">
    <vt:lpwstr>0x0101004814B433DB9B594885F4112FE4976328</vt:lpwstr>
  </property>
</Properties>
</file>