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58" r:id="rId5"/>
    <p:sldId id="265" r:id="rId6"/>
    <p:sldId id="262"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5" d="100"/>
          <a:sy n="75" d="100"/>
        </p:scale>
        <p:origin x="28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604F2-4C1F-4BD0-9073-20211947AE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DB9CFD-490E-4F7D-921A-6D18982435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56F7602-792C-4AEC-B083-379DC5384C5D}"/>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340753AE-8D0D-40D7-B883-ED9CFD5848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927D80-1BB8-4CBC-8B6B-7EAF19022E53}"/>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1175230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BD7D5-9CE6-4AA1-9F7C-C6234DF45DE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52CE51-AEA0-4195-91AC-DE02ABC0A7B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200432-3D68-4213-A44D-CCB006536E67}"/>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DA5190F1-38EC-46C0-9373-D2FCD6B64B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86E9B0-E596-42AE-AA02-42215822DF1A}"/>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3700553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9138044-664F-4FCD-94B3-73E5C4ABCF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CA0624D-3566-4E6B-A6F6-2F067FF2F6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77BD2B4-C619-4D8C-9D26-4ADF5FA53CFF}"/>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19863C05-E745-4A80-802B-32E627BBFE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85378A-503E-4FF4-A525-58201084FFC0}"/>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4286870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B9300-C2F5-4ABE-AAA8-46E610CC9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5CBA245-3D70-4C80-9926-0A724C8147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BE47B9-3BAE-4274-9D2E-BF3533DFFA83}"/>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7BA19DB6-AD35-4763-8C1F-7207E04623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77C887-34DD-4B22-9A49-70600FEBB4DC}"/>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948200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C204E-E974-4002-A92B-3FA7228138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E8659E4-2038-4F00-A419-38370C5F6C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100E1D-50C1-4A5E-A025-9D3F1A7627DD}"/>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2E2513AA-9127-41E8-B83E-EE1F95D2FC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73A73E-3C36-4044-8673-DFF8DA744AE5}"/>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1758797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CDBE6-F04E-416E-A04B-E90055B7253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0228D6-BCC8-4917-9505-55FE0A097B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672191A-B884-4774-8271-62B84D20F4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A605CE8-B63B-41BE-A0B9-AD7F10591553}"/>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6" name="Footer Placeholder 5">
            <a:extLst>
              <a:ext uri="{FF2B5EF4-FFF2-40B4-BE49-F238E27FC236}">
                <a16:creationId xmlns:a16="http://schemas.microsoft.com/office/drawing/2014/main" id="{9BB54923-C872-4BC8-9FA0-B5E12025D4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EAC162-9A59-4977-9CAB-FD2353D8FD5F}"/>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887876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95B32-41DB-4C1C-B7C4-D43E2CEBCFC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29798D-E059-4310-A3AA-E3381EC354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B0EB06-45BA-4801-9696-68E116840A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0EDC073-1C92-4D06-A7D2-25F355AC7B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EBF2FE-EE8B-49B8-A333-9184DBB964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D304F9D-6C91-4E9C-B2F8-5B905748C0A2}"/>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8" name="Footer Placeholder 7">
            <a:extLst>
              <a:ext uri="{FF2B5EF4-FFF2-40B4-BE49-F238E27FC236}">
                <a16:creationId xmlns:a16="http://schemas.microsoft.com/office/drawing/2014/main" id="{35B13B0C-5D66-4FC0-B26E-EE7A1F5326F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5981303-7FBD-4B1F-A558-323A42DE5194}"/>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940706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F9CE3-363A-42B9-A1BA-9D6F0A4E02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F52B99-DCBF-4845-B97F-90E80D83D1BF}"/>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4" name="Footer Placeholder 3">
            <a:extLst>
              <a:ext uri="{FF2B5EF4-FFF2-40B4-BE49-F238E27FC236}">
                <a16:creationId xmlns:a16="http://schemas.microsoft.com/office/drawing/2014/main" id="{F19EDD8E-3B6D-4D1C-8A91-FE9B9867E3A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A576C01-4A23-42F0-8D43-C121FF16598C}"/>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262636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F9A39A-04E7-4502-8FFE-E144C1D7AF32}"/>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3" name="Footer Placeholder 2">
            <a:extLst>
              <a:ext uri="{FF2B5EF4-FFF2-40B4-BE49-F238E27FC236}">
                <a16:creationId xmlns:a16="http://schemas.microsoft.com/office/drawing/2014/main" id="{7C51DEF4-563A-457D-BD65-D4A9ED5E0BD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3400278-D599-47CC-B934-3CBA74B20D08}"/>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2323577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E2795-816C-4923-9245-4A1E9BECC9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B5F8CDB-A56A-4168-A642-DF655546FD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8F39E51-A436-488D-971A-3CC137F87A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3019D8-628B-4969-AEA4-BA2AB2B01C5B}"/>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6" name="Footer Placeholder 5">
            <a:extLst>
              <a:ext uri="{FF2B5EF4-FFF2-40B4-BE49-F238E27FC236}">
                <a16:creationId xmlns:a16="http://schemas.microsoft.com/office/drawing/2014/main" id="{87DC59CA-C1B3-4641-98A8-9F5A91672F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A588A2-8C22-45F7-9CD5-D2921611ECA0}"/>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3032181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D6077-0702-49D1-9E7D-5D451E2B42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C62CA06-EF58-4F6A-A5E8-F7415394D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AA58230-93CF-4DF6-9314-5C3DFE453A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775E34-5E34-4C4B-8A0F-2753BFE9F04B}"/>
              </a:ext>
            </a:extLst>
          </p:cNvPr>
          <p:cNvSpPr>
            <a:spLocks noGrp="1"/>
          </p:cNvSpPr>
          <p:nvPr>
            <p:ph type="dt" sz="half" idx="10"/>
          </p:nvPr>
        </p:nvSpPr>
        <p:spPr/>
        <p:txBody>
          <a:bodyPr/>
          <a:lstStyle/>
          <a:p>
            <a:fld id="{21CCFECD-2BE9-4590-9A40-41DC3FD1C818}" type="datetimeFigureOut">
              <a:rPr lang="en-GB" smtClean="0"/>
              <a:t>22/02/2023</a:t>
            </a:fld>
            <a:endParaRPr lang="en-GB"/>
          </a:p>
        </p:txBody>
      </p:sp>
      <p:sp>
        <p:nvSpPr>
          <p:cNvPr id="6" name="Footer Placeholder 5">
            <a:extLst>
              <a:ext uri="{FF2B5EF4-FFF2-40B4-BE49-F238E27FC236}">
                <a16:creationId xmlns:a16="http://schemas.microsoft.com/office/drawing/2014/main" id="{ED2EE353-6DF1-4821-8175-AC885464DA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CE9C95-8316-4C2F-9EEF-A82CA7647739}"/>
              </a:ext>
            </a:extLst>
          </p:cNvPr>
          <p:cNvSpPr>
            <a:spLocks noGrp="1"/>
          </p:cNvSpPr>
          <p:nvPr>
            <p:ph type="sldNum" sz="quarter" idx="12"/>
          </p:nvPr>
        </p:nvSpPr>
        <p:spPr/>
        <p:txBody>
          <a:bodyPr/>
          <a:lstStyle/>
          <a:p>
            <a:fld id="{5B91F161-46DC-408B-86EB-79A490B9555C}" type="slidenum">
              <a:rPr lang="en-GB" smtClean="0"/>
              <a:t>‹#›</a:t>
            </a:fld>
            <a:endParaRPr lang="en-GB"/>
          </a:p>
        </p:txBody>
      </p:sp>
    </p:spTree>
    <p:extLst>
      <p:ext uri="{BB962C8B-B14F-4D97-AF65-F5344CB8AC3E}">
        <p14:creationId xmlns:p14="http://schemas.microsoft.com/office/powerpoint/2010/main" val="4083023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358A20-6725-4C96-8FAB-88370896AF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4D3EC79-262C-4FD4-90FE-7D2C0743A7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0DA1D9-C409-470A-9220-A7A7B9927B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CCFECD-2BE9-4590-9A40-41DC3FD1C818}" type="datetimeFigureOut">
              <a:rPr lang="en-GB" smtClean="0"/>
              <a:t>22/02/2023</a:t>
            </a:fld>
            <a:endParaRPr lang="en-GB"/>
          </a:p>
        </p:txBody>
      </p:sp>
      <p:sp>
        <p:nvSpPr>
          <p:cNvPr id="5" name="Footer Placeholder 4">
            <a:extLst>
              <a:ext uri="{FF2B5EF4-FFF2-40B4-BE49-F238E27FC236}">
                <a16:creationId xmlns:a16="http://schemas.microsoft.com/office/drawing/2014/main" id="{CF55C8A0-B93B-4134-8649-51AAB7A333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F4DD89D-0E62-4D89-841A-B0507A8EAA4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1F161-46DC-408B-86EB-79A490B9555C}" type="slidenum">
              <a:rPr lang="en-GB" smtClean="0"/>
              <a:t>‹#›</a:t>
            </a:fld>
            <a:endParaRPr lang="en-GB"/>
          </a:p>
        </p:txBody>
      </p:sp>
    </p:spTree>
    <p:extLst>
      <p:ext uri="{BB962C8B-B14F-4D97-AF65-F5344CB8AC3E}">
        <p14:creationId xmlns:p14="http://schemas.microsoft.com/office/powerpoint/2010/main" val="3390162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EC7EB-91E2-4B7E-93C0-89A1F77E9BB2}"/>
              </a:ext>
            </a:extLst>
          </p:cNvPr>
          <p:cNvSpPr>
            <a:spLocks noGrp="1"/>
          </p:cNvSpPr>
          <p:nvPr>
            <p:ph type="ctrTitle"/>
          </p:nvPr>
        </p:nvSpPr>
        <p:spPr/>
        <p:txBody>
          <a:bodyPr/>
          <a:lstStyle/>
          <a:p>
            <a:r>
              <a:rPr lang="en-GB" dirty="0"/>
              <a:t>Offline discussion on PDU Set HE</a:t>
            </a:r>
          </a:p>
        </p:txBody>
      </p:sp>
      <p:sp>
        <p:nvSpPr>
          <p:cNvPr id="3" name="Subtitle 2">
            <a:extLst>
              <a:ext uri="{FF2B5EF4-FFF2-40B4-BE49-F238E27FC236}">
                <a16:creationId xmlns:a16="http://schemas.microsoft.com/office/drawing/2014/main" id="{D4CBDEC8-401B-424C-A25F-790C5A497C14}"/>
              </a:ext>
            </a:extLst>
          </p:cNvPr>
          <p:cNvSpPr>
            <a:spLocks noGrp="1"/>
          </p:cNvSpPr>
          <p:nvPr>
            <p:ph type="subTitle" idx="1"/>
          </p:nvPr>
        </p:nvSpPr>
        <p:spPr/>
        <p:txBody>
          <a:bodyPr/>
          <a:lstStyle/>
          <a:p>
            <a:r>
              <a:rPr lang="en-GB" dirty="0"/>
              <a:t>SA4#122 RTC SWG</a:t>
            </a:r>
          </a:p>
          <a:p>
            <a:r>
              <a:rPr lang="en-GB" dirty="0"/>
              <a:t>22/02/2023</a:t>
            </a:r>
          </a:p>
        </p:txBody>
      </p:sp>
    </p:spTree>
    <p:extLst>
      <p:ext uri="{BB962C8B-B14F-4D97-AF65-F5344CB8AC3E}">
        <p14:creationId xmlns:p14="http://schemas.microsoft.com/office/powerpoint/2010/main" val="3915359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CB169-A0FB-48FA-8692-D13BEF363AC8}"/>
              </a:ext>
            </a:extLst>
          </p:cNvPr>
          <p:cNvSpPr>
            <a:spLocks noGrp="1"/>
          </p:cNvSpPr>
          <p:nvPr>
            <p:ph type="title"/>
          </p:nvPr>
        </p:nvSpPr>
        <p:spPr/>
        <p:txBody>
          <a:bodyPr/>
          <a:lstStyle/>
          <a:p>
            <a:r>
              <a:rPr lang="en-GB" dirty="0"/>
              <a:t>Agenda</a:t>
            </a:r>
          </a:p>
        </p:txBody>
      </p:sp>
      <p:sp>
        <p:nvSpPr>
          <p:cNvPr id="3" name="Content Placeholder 2">
            <a:extLst>
              <a:ext uri="{FF2B5EF4-FFF2-40B4-BE49-F238E27FC236}">
                <a16:creationId xmlns:a16="http://schemas.microsoft.com/office/drawing/2014/main" id="{3F4989FA-98B5-4220-BE73-B0CED310827F}"/>
              </a:ext>
            </a:extLst>
          </p:cNvPr>
          <p:cNvSpPr>
            <a:spLocks noGrp="1"/>
          </p:cNvSpPr>
          <p:nvPr>
            <p:ph idx="1"/>
          </p:nvPr>
        </p:nvSpPr>
        <p:spPr/>
        <p:txBody>
          <a:bodyPr/>
          <a:lstStyle/>
          <a:p>
            <a:r>
              <a:rPr lang="en-GB" dirty="0"/>
              <a:t>Decide on what needs to be done in SA4, where and by when?</a:t>
            </a:r>
          </a:p>
          <a:p>
            <a:pPr lvl="1"/>
            <a:r>
              <a:rPr lang="en-GB" dirty="0"/>
              <a:t>Definition of minimal HE with possible future extensibility to meet SA2 deadlines while still evaluating the solution further in SA4 </a:t>
            </a:r>
          </a:p>
          <a:p>
            <a:pPr lvl="1"/>
            <a:r>
              <a:rPr lang="en-GB" dirty="0"/>
              <a:t>Carefully evaluating first the problem and then the solution instead of rushing to meet SA2 deadlines before agreeing on a format. </a:t>
            </a:r>
          </a:p>
          <a:p>
            <a:r>
              <a:rPr lang="en-GB" dirty="0"/>
              <a:t>Write an LS to SA2 </a:t>
            </a:r>
          </a:p>
          <a:p>
            <a:pPr lvl="1"/>
            <a:endParaRPr lang="en-GB" dirty="0"/>
          </a:p>
          <a:p>
            <a:pPr marL="457200" lvl="1" indent="0">
              <a:buNone/>
            </a:pPr>
            <a:endParaRPr lang="en-GB" dirty="0"/>
          </a:p>
        </p:txBody>
      </p:sp>
    </p:spTree>
    <p:extLst>
      <p:ext uri="{BB962C8B-B14F-4D97-AF65-F5344CB8AC3E}">
        <p14:creationId xmlns:p14="http://schemas.microsoft.com/office/powerpoint/2010/main" val="53077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66A8F-A28D-47EC-8117-B22B8945CED3}"/>
              </a:ext>
            </a:extLst>
          </p:cNvPr>
          <p:cNvSpPr>
            <a:spLocks noGrp="1"/>
          </p:cNvSpPr>
          <p:nvPr>
            <p:ph type="title"/>
          </p:nvPr>
        </p:nvSpPr>
        <p:spPr/>
        <p:txBody>
          <a:bodyPr/>
          <a:lstStyle/>
          <a:p>
            <a:r>
              <a:rPr lang="en-GB" dirty="0"/>
              <a:t>List of participants</a:t>
            </a:r>
          </a:p>
        </p:txBody>
      </p:sp>
      <p:sp>
        <p:nvSpPr>
          <p:cNvPr id="3" name="Content Placeholder 2">
            <a:extLst>
              <a:ext uri="{FF2B5EF4-FFF2-40B4-BE49-F238E27FC236}">
                <a16:creationId xmlns:a16="http://schemas.microsoft.com/office/drawing/2014/main" id="{8D7C101D-5112-41D2-9352-B79388A2319A}"/>
              </a:ext>
            </a:extLst>
          </p:cNvPr>
          <p:cNvSpPr>
            <a:spLocks noGrp="1"/>
          </p:cNvSpPr>
          <p:nvPr>
            <p:ph idx="1"/>
          </p:nvPr>
        </p:nvSpPr>
        <p:spPr/>
        <p:txBody>
          <a:bodyPr>
            <a:normAutofit fontScale="85000" lnSpcReduction="20000"/>
          </a:bodyPr>
          <a:lstStyle/>
          <a:p>
            <a:r>
              <a:rPr lang="en-GB" dirty="0"/>
              <a:t>Saba Ahsan (Nokia)</a:t>
            </a:r>
          </a:p>
          <a:p>
            <a:r>
              <a:rPr lang="en-GB" dirty="0"/>
              <a:t>Serhan Gül (Nokia)</a:t>
            </a:r>
          </a:p>
          <a:p>
            <a:r>
              <a:rPr lang="en-GB" dirty="0"/>
              <a:t>Spencer (Tencent)</a:t>
            </a:r>
          </a:p>
          <a:p>
            <a:r>
              <a:rPr lang="en-GB" dirty="0"/>
              <a:t>Shuai (Intel)</a:t>
            </a:r>
          </a:p>
          <a:p>
            <a:r>
              <a:rPr lang="en-GB" dirty="0"/>
              <a:t>Imed Bouazizi (QC)</a:t>
            </a:r>
          </a:p>
          <a:p>
            <a:r>
              <a:rPr lang="en-GB" dirty="0"/>
              <a:t>Hyun-Koo (Samsung)</a:t>
            </a:r>
          </a:p>
          <a:p>
            <a:r>
              <a:rPr lang="en-GB" dirty="0"/>
              <a:t>Andrei (Lenovo)</a:t>
            </a:r>
          </a:p>
          <a:p>
            <a:r>
              <a:rPr lang="en-GB" dirty="0"/>
              <a:t>Srinivas (Interdigital)</a:t>
            </a:r>
          </a:p>
          <a:p>
            <a:r>
              <a:rPr lang="en-GB" dirty="0"/>
              <a:t>Qi Pan ( Huawei)</a:t>
            </a:r>
          </a:p>
          <a:p>
            <a:r>
              <a:rPr lang="en-GB" dirty="0" err="1"/>
              <a:t>Liangping</a:t>
            </a:r>
            <a:r>
              <a:rPr lang="en-GB" dirty="0"/>
              <a:t> (QC)</a:t>
            </a:r>
          </a:p>
          <a:p>
            <a:r>
              <a:rPr lang="en-GB" dirty="0"/>
              <a:t>??? </a:t>
            </a:r>
          </a:p>
        </p:txBody>
      </p:sp>
    </p:spTree>
    <p:extLst>
      <p:ext uri="{BB962C8B-B14F-4D97-AF65-F5344CB8AC3E}">
        <p14:creationId xmlns:p14="http://schemas.microsoft.com/office/powerpoint/2010/main" val="547827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6EC15-C380-472D-A484-BF93BD97086D}"/>
              </a:ext>
            </a:extLst>
          </p:cNvPr>
          <p:cNvSpPr>
            <a:spLocks noGrp="1"/>
          </p:cNvSpPr>
          <p:nvPr>
            <p:ph type="title"/>
          </p:nvPr>
        </p:nvSpPr>
        <p:spPr/>
        <p:txBody>
          <a:bodyPr/>
          <a:lstStyle/>
          <a:p>
            <a:r>
              <a:rPr lang="en-GB" dirty="0"/>
              <a:t>Relevant </a:t>
            </a:r>
            <a:r>
              <a:rPr lang="en-GB" dirty="0" err="1"/>
              <a:t>tdocs</a:t>
            </a:r>
            <a:r>
              <a:rPr lang="en-GB" dirty="0"/>
              <a:t> summary</a:t>
            </a:r>
          </a:p>
        </p:txBody>
      </p:sp>
      <p:sp>
        <p:nvSpPr>
          <p:cNvPr id="3" name="Content Placeholder 2">
            <a:extLst>
              <a:ext uri="{FF2B5EF4-FFF2-40B4-BE49-F238E27FC236}">
                <a16:creationId xmlns:a16="http://schemas.microsoft.com/office/drawing/2014/main" id="{B58F3349-7AED-4451-9D22-D16B70F231C4}"/>
              </a:ext>
            </a:extLst>
          </p:cNvPr>
          <p:cNvSpPr>
            <a:spLocks noGrp="1"/>
          </p:cNvSpPr>
          <p:nvPr>
            <p:ph idx="1"/>
          </p:nvPr>
        </p:nvSpPr>
        <p:spPr/>
        <p:txBody>
          <a:bodyPr/>
          <a:lstStyle/>
          <a:p>
            <a:r>
              <a:rPr lang="en-GB" dirty="0"/>
              <a:t>129 (Intel) uses frame marking </a:t>
            </a:r>
          </a:p>
          <a:p>
            <a:r>
              <a:rPr lang="en-GB" dirty="0"/>
              <a:t>139 (QC) defines a new HE using SA2 work as basis </a:t>
            </a:r>
          </a:p>
          <a:p>
            <a:r>
              <a:rPr lang="en-GB" dirty="0"/>
              <a:t>148 (Samsung) defines several HEs, each carrying a specific field based on the SA2 work</a:t>
            </a:r>
          </a:p>
          <a:p>
            <a:r>
              <a:rPr lang="en-GB" dirty="0"/>
              <a:t>204 (Nokia) defines a new HE using SA2 work as basis </a:t>
            </a:r>
          </a:p>
        </p:txBody>
      </p:sp>
    </p:spTree>
    <p:extLst>
      <p:ext uri="{BB962C8B-B14F-4D97-AF65-F5344CB8AC3E}">
        <p14:creationId xmlns:p14="http://schemas.microsoft.com/office/powerpoint/2010/main" val="3361394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AF32C-54CF-40A5-83BF-095AD20B848E}"/>
              </a:ext>
            </a:extLst>
          </p:cNvPr>
          <p:cNvSpPr>
            <a:spLocks noGrp="1"/>
          </p:cNvSpPr>
          <p:nvPr>
            <p:ph type="title"/>
          </p:nvPr>
        </p:nvSpPr>
        <p:spPr/>
        <p:txBody>
          <a:bodyPr/>
          <a:lstStyle/>
          <a:p>
            <a:r>
              <a:rPr lang="en-GB" dirty="0"/>
              <a:t>Defining the importance field</a:t>
            </a:r>
          </a:p>
        </p:txBody>
      </p:sp>
      <p:sp>
        <p:nvSpPr>
          <p:cNvPr id="3" name="Content Placeholder 2">
            <a:extLst>
              <a:ext uri="{FF2B5EF4-FFF2-40B4-BE49-F238E27FC236}">
                <a16:creationId xmlns:a16="http://schemas.microsoft.com/office/drawing/2014/main" id="{90DF86E6-6D54-47DB-875B-3E17C610EF50}"/>
              </a:ext>
            </a:extLst>
          </p:cNvPr>
          <p:cNvSpPr>
            <a:spLocks noGrp="1"/>
          </p:cNvSpPr>
          <p:nvPr>
            <p:ph idx="1"/>
          </p:nvPr>
        </p:nvSpPr>
        <p:spPr/>
        <p:txBody>
          <a:bodyPr/>
          <a:lstStyle/>
          <a:p>
            <a:r>
              <a:rPr lang="en-GB" dirty="0"/>
              <a:t>Number of bits? SA2 propose 4. </a:t>
            </a:r>
          </a:p>
          <a:p>
            <a:pPr lvl="1"/>
            <a:r>
              <a:rPr lang="en-GB" dirty="0"/>
              <a:t>Do we need a reserved field. </a:t>
            </a:r>
          </a:p>
          <a:p>
            <a:r>
              <a:rPr lang="en-GB" dirty="0"/>
              <a:t>Importance + </a:t>
            </a:r>
            <a:r>
              <a:rPr lang="en-GB" dirty="0" err="1"/>
              <a:t>discardibility</a:t>
            </a:r>
            <a:r>
              <a:rPr lang="en-GB" dirty="0"/>
              <a:t>. </a:t>
            </a:r>
          </a:p>
          <a:p>
            <a:r>
              <a:rPr lang="en-GB" dirty="0"/>
              <a:t>Extensibility options:</a:t>
            </a:r>
          </a:p>
          <a:p>
            <a:pPr lvl="1"/>
            <a:r>
              <a:rPr lang="en-GB" dirty="0"/>
              <a:t>Through SDP using extension parameters</a:t>
            </a:r>
          </a:p>
          <a:p>
            <a:pPr lvl="1"/>
            <a:r>
              <a:rPr lang="en-GB" dirty="0"/>
              <a:t> </a:t>
            </a:r>
          </a:p>
        </p:txBody>
      </p:sp>
    </p:spTree>
    <p:extLst>
      <p:ext uri="{BB962C8B-B14F-4D97-AF65-F5344CB8AC3E}">
        <p14:creationId xmlns:p14="http://schemas.microsoft.com/office/powerpoint/2010/main" val="2864476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8E9B9-1A65-4E56-8ACE-708CAE362801}"/>
              </a:ext>
            </a:extLst>
          </p:cNvPr>
          <p:cNvSpPr>
            <a:spLocks noGrp="1"/>
          </p:cNvSpPr>
          <p:nvPr>
            <p:ph type="title"/>
          </p:nvPr>
        </p:nvSpPr>
        <p:spPr/>
        <p:txBody>
          <a:bodyPr/>
          <a:lstStyle/>
          <a:p>
            <a:r>
              <a:rPr lang="en-GB" dirty="0"/>
              <a:t>Minutes (1)</a:t>
            </a:r>
          </a:p>
        </p:txBody>
      </p:sp>
      <p:sp>
        <p:nvSpPr>
          <p:cNvPr id="3" name="Content Placeholder 2">
            <a:extLst>
              <a:ext uri="{FF2B5EF4-FFF2-40B4-BE49-F238E27FC236}">
                <a16:creationId xmlns:a16="http://schemas.microsoft.com/office/drawing/2014/main" id="{A829D8DF-D8C1-46CC-B012-934C64990B23}"/>
              </a:ext>
            </a:extLst>
          </p:cNvPr>
          <p:cNvSpPr>
            <a:spLocks noGrp="1"/>
          </p:cNvSpPr>
          <p:nvPr>
            <p:ph idx="1"/>
          </p:nvPr>
        </p:nvSpPr>
        <p:spPr/>
        <p:txBody>
          <a:bodyPr>
            <a:normAutofit fontScale="55000" lnSpcReduction="20000"/>
          </a:bodyPr>
          <a:lstStyle/>
          <a:p>
            <a:r>
              <a:rPr lang="en-GB" dirty="0"/>
              <a:t>The SA2 work currently does not consider multiplexed RTP streams (multiple media streams using a single UDP port). Such streams may be more commonly used in WebRTC. </a:t>
            </a:r>
          </a:p>
          <a:p>
            <a:r>
              <a:rPr lang="en-GB" dirty="0"/>
              <a:t> The RTP HE local identifier is not a fixed value and is negotiated during the SDP. It is not clear how this information can be communicated to the UPF.</a:t>
            </a:r>
          </a:p>
          <a:p>
            <a:pPr lvl="1"/>
            <a:r>
              <a:rPr lang="en-GB" dirty="0"/>
              <a:t>We can set up the ID once during session setup and signal it to the MSH with the condition that the AS can not renegotiate the IDs during the session. Renegotiation may be allowed if it does not create latency issues for the media. </a:t>
            </a:r>
          </a:p>
          <a:p>
            <a:pPr lvl="1"/>
            <a:r>
              <a:rPr lang="en-GB" dirty="0"/>
              <a:t>We can consider a check pattern at the beginning of the HE so the UPF can find it. However, this would create waste since it needs to be sent every packet. </a:t>
            </a:r>
          </a:p>
          <a:p>
            <a:r>
              <a:rPr lang="en-GB" dirty="0"/>
              <a:t>We generally agree on sending PDU set sequence number, PDU sequence number, End PDU indication, importance and optionally PDU set size as part of the RTP HE.   </a:t>
            </a:r>
          </a:p>
          <a:p>
            <a:r>
              <a:rPr lang="en-GB" dirty="0"/>
              <a:t>The importance field can create a security risk if it’s transported without encryption.</a:t>
            </a:r>
          </a:p>
          <a:p>
            <a:r>
              <a:rPr lang="en-GB" dirty="0"/>
              <a:t>The semantics of the importance field needs to be further defined based on the 3GPP codecs (existing and new ones that are included as part of Release 18 work in SA4).</a:t>
            </a:r>
          </a:p>
          <a:p>
            <a:r>
              <a:rPr lang="en-GB" dirty="0"/>
              <a:t>We will send an LS to SA2 to indicate that we are discussing and finalizing a single solution in SA4 for the PDU set information handling. Another offline session will be held for formulating the LS. </a:t>
            </a:r>
          </a:p>
          <a:p>
            <a:r>
              <a:rPr lang="en-GB" dirty="0"/>
              <a:t>Can we have in the same QoS flow some PDUs marked with PDU set information while others unmarked. We need to check this with SA2. </a:t>
            </a:r>
            <a:r>
              <a:rPr lang="en-GB" dirty="0" err="1"/>
              <a:t>Tdoc</a:t>
            </a:r>
            <a:r>
              <a:rPr lang="en-GB" dirty="0"/>
              <a:t> from electronic meeting in January S2-2300962 needs to be checked. </a:t>
            </a:r>
          </a:p>
          <a:p>
            <a:r>
              <a:rPr lang="en-GB" dirty="0"/>
              <a:t>SA4 should investigate whether the key issue #4 and 5 in SA2 XRM study are enough or further work is needed for PDU set information.  </a:t>
            </a:r>
          </a:p>
          <a:p>
            <a:endParaRPr lang="en-GB" dirty="0"/>
          </a:p>
        </p:txBody>
      </p:sp>
    </p:spTree>
    <p:extLst>
      <p:ext uri="{BB962C8B-B14F-4D97-AF65-F5344CB8AC3E}">
        <p14:creationId xmlns:p14="http://schemas.microsoft.com/office/powerpoint/2010/main" val="4177297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75A89-383E-48BC-AECB-101631133DFC}"/>
              </a:ext>
            </a:extLst>
          </p:cNvPr>
          <p:cNvSpPr>
            <a:spLocks noGrp="1"/>
          </p:cNvSpPr>
          <p:nvPr>
            <p:ph type="title"/>
          </p:nvPr>
        </p:nvSpPr>
        <p:spPr>
          <a:xfrm>
            <a:off x="481668" y="-335356"/>
            <a:ext cx="10515600" cy="1325563"/>
          </a:xfrm>
        </p:spPr>
        <p:txBody>
          <a:bodyPr/>
          <a:lstStyle/>
          <a:p>
            <a:r>
              <a:rPr lang="en-GB"/>
              <a:t>Minutes </a:t>
            </a:r>
            <a:r>
              <a:rPr lang="en-GB" dirty="0"/>
              <a:t>(2)</a:t>
            </a:r>
          </a:p>
        </p:txBody>
      </p:sp>
      <p:sp>
        <p:nvSpPr>
          <p:cNvPr id="3" name="Content Placeholder 2">
            <a:extLst>
              <a:ext uri="{FF2B5EF4-FFF2-40B4-BE49-F238E27FC236}">
                <a16:creationId xmlns:a16="http://schemas.microsoft.com/office/drawing/2014/main" id="{97462141-0626-47E7-8EA6-667F331FAAE1}"/>
              </a:ext>
            </a:extLst>
          </p:cNvPr>
          <p:cNvSpPr>
            <a:spLocks noGrp="1"/>
          </p:cNvSpPr>
          <p:nvPr>
            <p:ph idx="1"/>
          </p:nvPr>
        </p:nvSpPr>
        <p:spPr>
          <a:xfrm>
            <a:off x="339055" y="718278"/>
            <a:ext cx="10515600" cy="5535714"/>
          </a:xfrm>
        </p:spPr>
        <p:txBody>
          <a:bodyPr>
            <a:normAutofit fontScale="55000" lnSpcReduction="20000"/>
          </a:bodyPr>
          <a:lstStyle/>
          <a:p>
            <a:r>
              <a:rPr lang="en-GB" dirty="0"/>
              <a:t>Spatial scalability is not supported in 3GPP codecs, so should not be considered at this point. </a:t>
            </a:r>
          </a:p>
          <a:p>
            <a:r>
              <a:rPr lang="en-GB" dirty="0"/>
              <a:t>Frame marking draft can be used as a reference for the codecs supported in 3GPP. However, we should not use the </a:t>
            </a:r>
            <a:r>
              <a:rPr lang="en-GB" dirty="0" err="1"/>
              <a:t>framemarking</a:t>
            </a:r>
            <a:r>
              <a:rPr lang="en-GB" dirty="0"/>
              <a:t> HE. Codecs can be checked from TS 26.511. </a:t>
            </a:r>
          </a:p>
          <a:p>
            <a:r>
              <a:rPr lang="en-GB" dirty="0"/>
              <a:t>We should consider that we use SRTP and payload is not always visible. </a:t>
            </a:r>
          </a:p>
          <a:p>
            <a:r>
              <a:rPr lang="en-GB" dirty="0"/>
              <a:t>We should try to keep the header compact. </a:t>
            </a:r>
          </a:p>
          <a:p>
            <a:r>
              <a:rPr lang="en-GB" dirty="0"/>
              <a:t>Number of bits for PDU set sequence number: </a:t>
            </a:r>
          </a:p>
          <a:p>
            <a:pPr lvl="1"/>
            <a:r>
              <a:rPr lang="en-GB" dirty="0"/>
              <a:t>Depends on level of reordering. </a:t>
            </a:r>
          </a:p>
          <a:p>
            <a:pPr lvl="1"/>
            <a:r>
              <a:rPr lang="en-GB" dirty="0"/>
              <a:t>There can be </a:t>
            </a:r>
            <a:r>
              <a:rPr lang="en-GB" dirty="0" err="1"/>
              <a:t>upto</a:t>
            </a:r>
            <a:r>
              <a:rPr lang="en-GB" dirty="0"/>
              <a:t> 1000 slices in HEVC, theoretically, do we need more than 4 bits?</a:t>
            </a:r>
          </a:p>
          <a:p>
            <a:pPr lvl="1"/>
            <a:r>
              <a:rPr lang="en-GB" dirty="0"/>
              <a:t>We should check XR Traffic and also consider theoretical limits. </a:t>
            </a:r>
          </a:p>
          <a:p>
            <a:r>
              <a:rPr lang="en-GB" dirty="0"/>
              <a:t>Number of bits for PDU sequence number: </a:t>
            </a:r>
          </a:p>
          <a:p>
            <a:pPr lvl="1"/>
            <a:r>
              <a:rPr lang="en-GB" dirty="0"/>
              <a:t>We should check XR traffic and also consider theoretical limits. </a:t>
            </a:r>
          </a:p>
          <a:p>
            <a:r>
              <a:rPr lang="en-GB" dirty="0"/>
              <a:t>PDU set size: </a:t>
            </a:r>
          </a:p>
          <a:p>
            <a:pPr lvl="1"/>
            <a:r>
              <a:rPr lang="en-GB" dirty="0"/>
              <a:t>Option 1: Fixed field set to 0 if not known. (advantage: the HE fields are always the same, disadvantage: waste)</a:t>
            </a:r>
          </a:p>
          <a:p>
            <a:pPr lvl="1"/>
            <a:r>
              <a:rPr lang="en-GB" dirty="0"/>
              <a:t>Option 2: It is only used when available and is added as an extension parameter in the SDP. If used, it should always be present in the RTP HE. </a:t>
            </a:r>
          </a:p>
          <a:p>
            <a:pPr lvl="1"/>
            <a:r>
              <a:rPr lang="en-GB" dirty="0"/>
              <a:t>Is there a benefit of adding a PDU set size in the middle of transmitting the PDU set?</a:t>
            </a:r>
          </a:p>
          <a:p>
            <a:r>
              <a:rPr lang="en-GB" dirty="0"/>
              <a:t>Extensibility of the HE</a:t>
            </a:r>
          </a:p>
          <a:p>
            <a:pPr lvl="1"/>
            <a:r>
              <a:rPr lang="en-GB" dirty="0"/>
              <a:t>Option 1: Create a fixed header with fixed fields and use version number in URN (SDP).</a:t>
            </a:r>
          </a:p>
          <a:p>
            <a:pPr lvl="1"/>
            <a:r>
              <a:rPr lang="en-GB" dirty="0"/>
              <a:t>Option 2: Create a fixed header</a:t>
            </a:r>
          </a:p>
          <a:p>
            <a:r>
              <a:rPr lang="en-GB" dirty="0"/>
              <a:t>One-byte or Two-byte header: </a:t>
            </a:r>
          </a:p>
          <a:p>
            <a:pPr lvl="1"/>
            <a:r>
              <a:rPr lang="en-GB" dirty="0"/>
              <a:t>All HEs that are being used need to be either one-byte or two-byte so both should be supported. </a:t>
            </a:r>
          </a:p>
          <a:p>
            <a:r>
              <a:rPr lang="en-GB" dirty="0"/>
              <a:t>Importance: </a:t>
            </a:r>
          </a:p>
          <a:p>
            <a:pPr lvl="1"/>
            <a:r>
              <a:rPr lang="en-GB" dirty="0"/>
              <a:t>We need to discuss further how to define guidelines for the AS to fill the importance field. </a:t>
            </a:r>
          </a:p>
          <a:p>
            <a:pPr lvl="1"/>
            <a:r>
              <a:rPr lang="en-GB" dirty="0"/>
              <a:t>The UPF may not need to understand how the application set the field. </a:t>
            </a:r>
          </a:p>
          <a:p>
            <a:endParaRPr lang="en-GB" dirty="0"/>
          </a:p>
        </p:txBody>
      </p:sp>
    </p:spTree>
    <p:extLst>
      <p:ext uri="{BB962C8B-B14F-4D97-AF65-F5344CB8AC3E}">
        <p14:creationId xmlns:p14="http://schemas.microsoft.com/office/powerpoint/2010/main" val="3820868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735</TotalTime>
  <Words>849</Words>
  <Application>Microsoft Office PowerPoint</Application>
  <PresentationFormat>Widescreen</PresentationFormat>
  <Paragraphs>66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Offline discussion on PDU Set HE</vt:lpstr>
      <vt:lpstr>Agenda</vt:lpstr>
      <vt:lpstr>List of participants</vt:lpstr>
      <vt:lpstr>Relevant tdocs summary</vt:lpstr>
      <vt:lpstr>Defining the importance field</vt:lpstr>
      <vt:lpstr>Minutes (1)</vt:lpstr>
      <vt:lpstr>Minutes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Offline discussion on PDU Set HE</dc:title>
  <dc:creator>Ahsan, Saba </dc:creator>
  <cp:lastModifiedBy>Ahsan, Saba </cp:lastModifiedBy>
  <cp:revision>10</cp:revision>
  <dcterms:created xsi:type="dcterms:W3CDTF">2023-02-21T21:42:28Z</dcterms:created>
  <dcterms:modified xsi:type="dcterms:W3CDTF">2023-02-22T18:13:17Z</dcterms:modified>
</cp:coreProperties>
</file>