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66" d="100"/>
          <a:sy n="66" d="100"/>
        </p:scale>
        <p:origin x="632"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604F2-4C1F-4BD0-9073-20211947AE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DB9CFD-490E-4F7D-921A-6D18982435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6F7602-792C-4AEC-B083-379DC5384C5D}"/>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340753AE-8D0D-40D7-B883-ED9CFD5848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927D80-1BB8-4CBC-8B6B-7EAF19022E53}"/>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117523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BD7D5-9CE6-4AA1-9F7C-C6234DF45DE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52CE51-AEA0-4195-91AC-DE02ABC0A7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200432-3D68-4213-A44D-CCB006536E67}"/>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DA5190F1-38EC-46C0-9373-D2FCD6B64B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86E9B0-E596-42AE-AA02-42215822DF1A}"/>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370055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138044-664F-4FCD-94B3-73E5C4ABCF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A0624D-3566-4E6B-A6F6-2F067FF2F6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7BD2B4-C619-4D8C-9D26-4ADF5FA53CFF}"/>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19863C05-E745-4A80-802B-32E627BBFE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85378A-503E-4FF4-A525-58201084FFC0}"/>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4286870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9300-C2F5-4ABE-AAA8-46E610CC9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CBA245-3D70-4C80-9926-0A724C8147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BE47B9-3BAE-4274-9D2E-BF3533DFFA83}"/>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7BA19DB6-AD35-4763-8C1F-7207E04623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77C887-34DD-4B22-9A49-70600FEBB4DC}"/>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94820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C204E-E974-4002-A92B-3FA7228138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8659E4-2038-4F00-A419-38370C5F6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100E1D-50C1-4A5E-A025-9D3F1A7627DD}"/>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2E2513AA-9127-41E8-B83E-EE1F95D2FC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73A73E-3C36-4044-8673-DFF8DA744AE5}"/>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175879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CDBE6-F04E-416E-A04B-E90055B725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0228D6-BCC8-4917-9505-55FE0A097B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72191A-B884-4774-8271-62B84D20F4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605CE8-B63B-41BE-A0B9-AD7F10591553}"/>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9BB54923-C872-4BC8-9FA0-B5E12025D4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EAC162-9A59-4977-9CAB-FD2353D8FD5F}"/>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887876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95B32-41DB-4C1C-B7C4-D43E2CEBCFC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29798D-E059-4310-A3AA-E3381EC354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B0EB06-45BA-4801-9696-68E116840A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0EDC073-1C92-4D06-A7D2-25F355AC7B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EBF2FE-EE8B-49B8-A333-9184DBB964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D304F9D-6C91-4E9C-B2F8-5B905748C0A2}"/>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8" name="Footer Placeholder 7">
            <a:extLst>
              <a:ext uri="{FF2B5EF4-FFF2-40B4-BE49-F238E27FC236}">
                <a16:creationId xmlns:a16="http://schemas.microsoft.com/office/drawing/2014/main" id="{35B13B0C-5D66-4FC0-B26E-EE7A1F5326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981303-7FBD-4B1F-A558-323A42DE5194}"/>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940706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F9CE3-363A-42B9-A1BA-9D6F0A4E02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F52B99-DCBF-4845-B97F-90E80D83D1BF}"/>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4" name="Footer Placeholder 3">
            <a:extLst>
              <a:ext uri="{FF2B5EF4-FFF2-40B4-BE49-F238E27FC236}">
                <a16:creationId xmlns:a16="http://schemas.microsoft.com/office/drawing/2014/main" id="{F19EDD8E-3B6D-4D1C-8A91-FE9B9867E3A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576C01-4A23-42F0-8D43-C121FF16598C}"/>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26263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F9A39A-04E7-4502-8FFE-E144C1D7AF32}"/>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3" name="Footer Placeholder 2">
            <a:extLst>
              <a:ext uri="{FF2B5EF4-FFF2-40B4-BE49-F238E27FC236}">
                <a16:creationId xmlns:a16="http://schemas.microsoft.com/office/drawing/2014/main" id="{7C51DEF4-563A-457D-BD65-D4A9ED5E0B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3400278-D599-47CC-B934-3CBA74B20D08}"/>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2323577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E2795-816C-4923-9245-4A1E9BECC9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B5F8CDB-A56A-4168-A642-DF655546F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8F39E51-A436-488D-971A-3CC137F87A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3019D8-628B-4969-AEA4-BA2AB2B01C5B}"/>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87DC59CA-C1B3-4641-98A8-9F5A91672F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A588A2-8C22-45F7-9CD5-D2921611ECA0}"/>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3032181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D6077-0702-49D1-9E7D-5D451E2B4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62CA06-EF58-4F6A-A5E8-F7415394D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AA58230-93CF-4DF6-9314-5C3DFE453A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75E34-5E34-4C4B-8A0F-2753BFE9F04B}"/>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ED2EE353-6DF1-4821-8175-AC885464DA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CE9C95-8316-4C2F-9EEF-A82CA7647739}"/>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4083023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358A20-6725-4C96-8FAB-88370896AF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D3EC79-262C-4FD4-90FE-7D2C0743A7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0DA1D9-C409-470A-9220-A7A7B9927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CF55C8A0-B93B-4134-8649-51AAB7A333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4DD89D-0E62-4D89-841A-B0507A8EAA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1F161-46DC-408B-86EB-79A490B9555C}" type="slidenum">
              <a:rPr lang="en-GB" smtClean="0"/>
              <a:t>‹#›</a:t>
            </a:fld>
            <a:endParaRPr lang="en-GB"/>
          </a:p>
        </p:txBody>
      </p:sp>
    </p:spTree>
    <p:extLst>
      <p:ext uri="{BB962C8B-B14F-4D97-AF65-F5344CB8AC3E}">
        <p14:creationId xmlns:p14="http://schemas.microsoft.com/office/powerpoint/2010/main" val="3390162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EC7EB-91E2-4B7E-93C0-89A1F77E9BB2}"/>
              </a:ext>
            </a:extLst>
          </p:cNvPr>
          <p:cNvSpPr>
            <a:spLocks noGrp="1"/>
          </p:cNvSpPr>
          <p:nvPr>
            <p:ph type="ctrTitle"/>
          </p:nvPr>
        </p:nvSpPr>
        <p:spPr/>
        <p:txBody>
          <a:bodyPr/>
          <a:lstStyle/>
          <a:p>
            <a:r>
              <a:rPr lang="en-GB" dirty="0"/>
              <a:t>Offline discussion on PDU Set HE</a:t>
            </a:r>
          </a:p>
        </p:txBody>
      </p:sp>
      <p:sp>
        <p:nvSpPr>
          <p:cNvPr id="3" name="Subtitle 2">
            <a:extLst>
              <a:ext uri="{FF2B5EF4-FFF2-40B4-BE49-F238E27FC236}">
                <a16:creationId xmlns:a16="http://schemas.microsoft.com/office/drawing/2014/main" id="{D4CBDEC8-401B-424C-A25F-790C5A497C14}"/>
              </a:ext>
            </a:extLst>
          </p:cNvPr>
          <p:cNvSpPr>
            <a:spLocks noGrp="1"/>
          </p:cNvSpPr>
          <p:nvPr>
            <p:ph type="subTitle" idx="1"/>
          </p:nvPr>
        </p:nvSpPr>
        <p:spPr/>
        <p:txBody>
          <a:bodyPr/>
          <a:lstStyle/>
          <a:p>
            <a:r>
              <a:rPr lang="en-GB" dirty="0"/>
              <a:t>SA4#122 RTC SWG</a:t>
            </a:r>
          </a:p>
          <a:p>
            <a:r>
              <a:rPr lang="en-GB" dirty="0"/>
              <a:t>22/02/2023</a:t>
            </a:r>
          </a:p>
        </p:txBody>
      </p:sp>
    </p:spTree>
    <p:extLst>
      <p:ext uri="{BB962C8B-B14F-4D97-AF65-F5344CB8AC3E}">
        <p14:creationId xmlns:p14="http://schemas.microsoft.com/office/powerpoint/2010/main" val="391535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CB169-A0FB-48FA-8692-D13BEF363AC8}"/>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3F4989FA-98B5-4220-BE73-B0CED310827F}"/>
              </a:ext>
            </a:extLst>
          </p:cNvPr>
          <p:cNvSpPr>
            <a:spLocks noGrp="1"/>
          </p:cNvSpPr>
          <p:nvPr>
            <p:ph idx="1"/>
          </p:nvPr>
        </p:nvSpPr>
        <p:spPr/>
        <p:txBody>
          <a:bodyPr/>
          <a:lstStyle/>
          <a:p>
            <a:r>
              <a:rPr lang="en-GB" dirty="0"/>
              <a:t>Decide on what needs to be done in SA4, where and by when?</a:t>
            </a:r>
          </a:p>
          <a:p>
            <a:pPr lvl="1"/>
            <a:r>
              <a:rPr lang="en-GB" dirty="0"/>
              <a:t>Definition of minimal HE with possible future extensibility to meet SA2 deadlines while still evaluating the solution further in SA4 </a:t>
            </a:r>
          </a:p>
          <a:p>
            <a:pPr lvl="1"/>
            <a:r>
              <a:rPr lang="en-GB" dirty="0"/>
              <a:t>Carefully evaluating first the problem and then the solution instead of rushing to meet SA2 deadlines before agreeing on a format. </a:t>
            </a:r>
          </a:p>
          <a:p>
            <a:r>
              <a:rPr lang="en-GB" dirty="0"/>
              <a:t>Write an LS to SA2 </a:t>
            </a:r>
          </a:p>
          <a:p>
            <a:pPr lvl="1"/>
            <a:endParaRPr lang="en-GB" dirty="0"/>
          </a:p>
          <a:p>
            <a:pPr marL="457200" lvl="1" indent="0">
              <a:buNone/>
            </a:pPr>
            <a:endParaRPr lang="en-GB" dirty="0"/>
          </a:p>
        </p:txBody>
      </p:sp>
    </p:spTree>
    <p:extLst>
      <p:ext uri="{BB962C8B-B14F-4D97-AF65-F5344CB8AC3E}">
        <p14:creationId xmlns:p14="http://schemas.microsoft.com/office/powerpoint/2010/main" val="53077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66A8F-A28D-47EC-8117-B22B8945CED3}"/>
              </a:ext>
            </a:extLst>
          </p:cNvPr>
          <p:cNvSpPr>
            <a:spLocks noGrp="1"/>
          </p:cNvSpPr>
          <p:nvPr>
            <p:ph type="title"/>
          </p:nvPr>
        </p:nvSpPr>
        <p:spPr/>
        <p:txBody>
          <a:bodyPr/>
          <a:lstStyle/>
          <a:p>
            <a:r>
              <a:rPr lang="en-GB" dirty="0"/>
              <a:t>List of participants</a:t>
            </a:r>
          </a:p>
        </p:txBody>
      </p:sp>
      <p:sp>
        <p:nvSpPr>
          <p:cNvPr id="3" name="Content Placeholder 2">
            <a:extLst>
              <a:ext uri="{FF2B5EF4-FFF2-40B4-BE49-F238E27FC236}">
                <a16:creationId xmlns:a16="http://schemas.microsoft.com/office/drawing/2014/main" id="{8D7C101D-5112-41D2-9352-B79388A2319A}"/>
              </a:ext>
            </a:extLst>
          </p:cNvPr>
          <p:cNvSpPr>
            <a:spLocks noGrp="1"/>
          </p:cNvSpPr>
          <p:nvPr>
            <p:ph idx="1"/>
          </p:nvPr>
        </p:nvSpPr>
        <p:spPr/>
        <p:txBody>
          <a:bodyPr>
            <a:normAutofit fontScale="85000" lnSpcReduction="20000"/>
          </a:bodyPr>
          <a:lstStyle/>
          <a:p>
            <a:r>
              <a:rPr lang="en-GB" dirty="0"/>
              <a:t>Saba Ahsan (Nokia)</a:t>
            </a:r>
          </a:p>
          <a:p>
            <a:r>
              <a:rPr lang="en-GB" dirty="0"/>
              <a:t>Serhan Gül (Nokia)</a:t>
            </a:r>
          </a:p>
          <a:p>
            <a:r>
              <a:rPr lang="en-GB" dirty="0"/>
              <a:t>Spencer (Tencent)</a:t>
            </a:r>
          </a:p>
          <a:p>
            <a:r>
              <a:rPr lang="en-GB" dirty="0"/>
              <a:t>Shuai (Intel)</a:t>
            </a:r>
          </a:p>
          <a:p>
            <a:r>
              <a:rPr lang="en-GB" dirty="0"/>
              <a:t>Imed Bouazizi (QC)</a:t>
            </a:r>
          </a:p>
          <a:p>
            <a:r>
              <a:rPr lang="en-GB" dirty="0"/>
              <a:t>Hyun-Koo (Samsung)</a:t>
            </a:r>
          </a:p>
          <a:p>
            <a:r>
              <a:rPr lang="en-GB" dirty="0"/>
              <a:t>Andrei (Lenovo)</a:t>
            </a:r>
          </a:p>
          <a:p>
            <a:r>
              <a:rPr lang="en-GB" dirty="0"/>
              <a:t>Srinivas (Interdigital)</a:t>
            </a:r>
          </a:p>
          <a:p>
            <a:r>
              <a:rPr lang="en-GB" dirty="0"/>
              <a:t>Qi Pan ( Huawei)</a:t>
            </a:r>
          </a:p>
          <a:p>
            <a:r>
              <a:rPr lang="en-GB" dirty="0" err="1"/>
              <a:t>Liangping</a:t>
            </a:r>
            <a:r>
              <a:rPr lang="en-GB" dirty="0"/>
              <a:t> (QC)</a:t>
            </a:r>
          </a:p>
          <a:p>
            <a:r>
              <a:rPr lang="en-GB" dirty="0"/>
              <a:t>??? </a:t>
            </a:r>
          </a:p>
        </p:txBody>
      </p:sp>
    </p:spTree>
    <p:extLst>
      <p:ext uri="{BB962C8B-B14F-4D97-AF65-F5344CB8AC3E}">
        <p14:creationId xmlns:p14="http://schemas.microsoft.com/office/powerpoint/2010/main" val="547827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EC15-C380-472D-A484-BF93BD97086D}"/>
              </a:ext>
            </a:extLst>
          </p:cNvPr>
          <p:cNvSpPr>
            <a:spLocks noGrp="1"/>
          </p:cNvSpPr>
          <p:nvPr>
            <p:ph type="title"/>
          </p:nvPr>
        </p:nvSpPr>
        <p:spPr/>
        <p:txBody>
          <a:bodyPr/>
          <a:lstStyle/>
          <a:p>
            <a:r>
              <a:rPr lang="en-GB" dirty="0"/>
              <a:t>Relevant </a:t>
            </a:r>
            <a:r>
              <a:rPr lang="en-GB" dirty="0" err="1"/>
              <a:t>tdocs</a:t>
            </a:r>
            <a:r>
              <a:rPr lang="en-GB" dirty="0"/>
              <a:t> summary</a:t>
            </a:r>
          </a:p>
        </p:txBody>
      </p:sp>
      <p:sp>
        <p:nvSpPr>
          <p:cNvPr id="3" name="Content Placeholder 2">
            <a:extLst>
              <a:ext uri="{FF2B5EF4-FFF2-40B4-BE49-F238E27FC236}">
                <a16:creationId xmlns:a16="http://schemas.microsoft.com/office/drawing/2014/main" id="{B58F3349-7AED-4451-9D22-D16B70F231C4}"/>
              </a:ext>
            </a:extLst>
          </p:cNvPr>
          <p:cNvSpPr>
            <a:spLocks noGrp="1"/>
          </p:cNvSpPr>
          <p:nvPr>
            <p:ph idx="1"/>
          </p:nvPr>
        </p:nvSpPr>
        <p:spPr/>
        <p:txBody>
          <a:bodyPr/>
          <a:lstStyle/>
          <a:p>
            <a:r>
              <a:rPr lang="en-GB" dirty="0"/>
              <a:t>129 (Intel) uses frame marking </a:t>
            </a:r>
          </a:p>
          <a:p>
            <a:r>
              <a:rPr lang="en-GB" dirty="0"/>
              <a:t>139 (QC) defines a new HE using SA2 work as basis </a:t>
            </a:r>
          </a:p>
          <a:p>
            <a:r>
              <a:rPr lang="en-GB" dirty="0"/>
              <a:t>148 (Samsung) defines several HEs, each carrying a specific field based on the SA2 work</a:t>
            </a:r>
          </a:p>
          <a:p>
            <a:r>
              <a:rPr lang="en-GB" dirty="0"/>
              <a:t>204 (Nokia) defines a new HE using SA2 work as basis </a:t>
            </a:r>
          </a:p>
        </p:txBody>
      </p:sp>
    </p:spTree>
    <p:extLst>
      <p:ext uri="{BB962C8B-B14F-4D97-AF65-F5344CB8AC3E}">
        <p14:creationId xmlns:p14="http://schemas.microsoft.com/office/powerpoint/2010/main" val="3361394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8E9B9-1A65-4E56-8ACE-708CAE362801}"/>
              </a:ext>
            </a:extLst>
          </p:cNvPr>
          <p:cNvSpPr>
            <a:spLocks noGrp="1"/>
          </p:cNvSpPr>
          <p:nvPr>
            <p:ph type="title"/>
          </p:nvPr>
        </p:nvSpPr>
        <p:spPr/>
        <p:txBody>
          <a:bodyPr/>
          <a:lstStyle/>
          <a:p>
            <a:r>
              <a:rPr lang="en-GB" dirty="0"/>
              <a:t>Minutes</a:t>
            </a:r>
          </a:p>
        </p:txBody>
      </p:sp>
      <p:sp>
        <p:nvSpPr>
          <p:cNvPr id="3" name="Content Placeholder 2">
            <a:extLst>
              <a:ext uri="{FF2B5EF4-FFF2-40B4-BE49-F238E27FC236}">
                <a16:creationId xmlns:a16="http://schemas.microsoft.com/office/drawing/2014/main" id="{A829D8DF-D8C1-46CC-B012-934C64990B23}"/>
              </a:ext>
            </a:extLst>
          </p:cNvPr>
          <p:cNvSpPr>
            <a:spLocks noGrp="1"/>
          </p:cNvSpPr>
          <p:nvPr>
            <p:ph idx="1"/>
          </p:nvPr>
        </p:nvSpPr>
        <p:spPr/>
        <p:txBody>
          <a:bodyPr>
            <a:normAutofit fontScale="70000" lnSpcReduction="20000"/>
          </a:bodyPr>
          <a:lstStyle/>
          <a:p>
            <a:r>
              <a:rPr lang="en-GB" dirty="0"/>
              <a:t>The SA2 work currently does not consider multiplexed RTP streams (multiple media streams using a single UDP port). Such streams may be more commonly used in WebRTC. </a:t>
            </a:r>
          </a:p>
          <a:p>
            <a:r>
              <a:rPr lang="en-GB" dirty="0"/>
              <a:t> The RTP HE local identifier is not a fixed value and is negotiated during the SDP. It is not clear how this information can be communicated to the UPF.</a:t>
            </a:r>
          </a:p>
          <a:p>
            <a:pPr lvl="1"/>
            <a:r>
              <a:rPr lang="en-GB" dirty="0"/>
              <a:t>We can set up the ID once during session setup and signal it to the MSH with the condition that the AS can not renegotiate the IDs during the session. Renegotiation may be allowed if it does not create latency issues for the media. </a:t>
            </a:r>
          </a:p>
          <a:p>
            <a:pPr lvl="1"/>
            <a:r>
              <a:rPr lang="en-GB" dirty="0"/>
              <a:t>We can consider a check pattern at the beginning of the HE so the UPF can find it. However, this would create waste since it needs to be sent every packet. </a:t>
            </a:r>
          </a:p>
          <a:p>
            <a:r>
              <a:rPr lang="en-GB" dirty="0"/>
              <a:t>We generally agree on sending PDU set sequence number, PDU sequence number, End PDU indication, importance and optionally PDU set size as part of the RTP HE.   </a:t>
            </a:r>
          </a:p>
          <a:p>
            <a:r>
              <a:rPr lang="en-GB" dirty="0"/>
              <a:t>The importance field can create a security risk if it’s transported without encryption.</a:t>
            </a:r>
          </a:p>
          <a:p>
            <a:r>
              <a:rPr lang="en-GB" dirty="0"/>
              <a:t>The semantics of the importance field needs to be further defined based on the 3GPP codecs (existing and new ones that are included as part of Release 18 work in SA4).</a:t>
            </a:r>
          </a:p>
          <a:p>
            <a:r>
              <a:rPr lang="en-GB" dirty="0"/>
              <a:t>We will send an LS to SA2 to indicate that we are discussing and finalizing a single solution in SA4 for the PDU set information handling. Another offline session will be held for formulating the LS. </a:t>
            </a:r>
          </a:p>
          <a:p>
            <a:endParaRPr lang="en-GB" dirty="0"/>
          </a:p>
        </p:txBody>
      </p:sp>
    </p:spTree>
    <p:extLst>
      <p:ext uri="{BB962C8B-B14F-4D97-AF65-F5344CB8AC3E}">
        <p14:creationId xmlns:p14="http://schemas.microsoft.com/office/powerpoint/2010/main" val="4177297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TotalTime>
  <Words>434</Words>
  <Application>Microsoft Office PowerPoint</Application>
  <PresentationFormat>Widescreen</PresentationFormat>
  <Paragraphs>34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Offline discussion on PDU Set HE</vt:lpstr>
      <vt:lpstr>Agenda</vt:lpstr>
      <vt:lpstr>List of participants</vt:lpstr>
      <vt:lpstr>Relevant tdocs summary</vt:lpstr>
      <vt:lpstr>Minutes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Offline discussion on PDU Set HE</dc:title>
  <dc:creator>Ahsan, Saba </dc:creator>
  <cp:lastModifiedBy>Ahsan, Saba </cp:lastModifiedBy>
  <cp:revision>4</cp:revision>
  <dcterms:created xsi:type="dcterms:W3CDTF">2023-02-21T21:42:28Z</dcterms:created>
  <dcterms:modified xsi:type="dcterms:W3CDTF">2023-02-22T07:16:23Z</dcterms:modified>
</cp:coreProperties>
</file>