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8302" r:id="rId3"/>
    <p:sldId id="1124" r:id="rId4"/>
    <p:sldId id="18305" r:id="rId5"/>
    <p:sldId id="18306" r:id="rId6"/>
    <p:sldId id="18299" r:id="rId7"/>
    <p:sldId id="18303" r:id="rId8"/>
    <p:sldId id="18304" r:id="rId9"/>
    <p:sldId id="18307" r:id="rId10"/>
    <p:sldId id="257" r:id="rId11"/>
    <p:sldId id="258" r:id="rId12"/>
    <p:sldId id="18309" r:id="rId13"/>
    <p:sldId id="18308" r:id="rId14"/>
    <p:sldId id="18310" r:id="rId15"/>
    <p:sldId id="1831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33A09D89-62F5-4C0B-8090-397F4974C60C}"/>
    <pc:docChg chg="custSel modSld">
      <pc:chgData name="Thomas Stockhammer" userId="2aa20ba2-ba43-46c1-9e8b-e40494025eed" providerId="ADAL" clId="{33A09D89-62F5-4C0B-8090-397F4974C60C}" dt="2022-08-11T10:00:16.180" v="31" actId="27636"/>
      <pc:docMkLst>
        <pc:docMk/>
      </pc:docMkLst>
      <pc:sldChg chg="modSp mod">
        <pc:chgData name="Thomas Stockhammer" userId="2aa20ba2-ba43-46c1-9e8b-e40494025eed" providerId="ADAL" clId="{33A09D89-62F5-4C0B-8090-397F4974C60C}" dt="2022-08-11T09:59:59.151" v="5" actId="20577"/>
        <pc:sldMkLst>
          <pc:docMk/>
          <pc:sldMk cId="1712086869" sldId="257"/>
        </pc:sldMkLst>
        <pc:spChg chg="mod">
          <ac:chgData name="Thomas Stockhammer" userId="2aa20ba2-ba43-46c1-9e8b-e40494025eed" providerId="ADAL" clId="{33A09D89-62F5-4C0B-8090-397F4974C60C}" dt="2022-08-11T09:59:59.151" v="5" actId="20577"/>
          <ac:spMkLst>
            <pc:docMk/>
            <pc:sldMk cId="1712086869" sldId="257"/>
            <ac:spMk id="2" creationId="{AA1E498F-6FC5-4F0D-B82E-7967C33F30DD}"/>
          </ac:spMkLst>
        </pc:spChg>
        <pc:graphicFrameChg chg="mod modGraphic">
          <ac:chgData name="Thomas Stockhammer" userId="2aa20ba2-ba43-46c1-9e8b-e40494025eed" providerId="ADAL" clId="{33A09D89-62F5-4C0B-8090-397F4974C60C}" dt="2022-08-11T09:59:56.463" v="1" actId="1076"/>
          <ac:graphicFrameMkLst>
            <pc:docMk/>
            <pc:sldMk cId="1712086869" sldId="257"/>
            <ac:graphicFrameMk id="4" creationId="{64755F6D-65E7-4B1B-AA05-79E0A427CE2B}"/>
          </ac:graphicFrameMkLst>
        </pc:graphicFrameChg>
      </pc:sldChg>
      <pc:sldChg chg="modSp mod">
        <pc:chgData name="Thomas Stockhammer" userId="2aa20ba2-ba43-46c1-9e8b-e40494025eed" providerId="ADAL" clId="{33A09D89-62F5-4C0B-8090-397F4974C60C}" dt="2022-08-11T10:00:16.180" v="31" actId="27636"/>
        <pc:sldMkLst>
          <pc:docMk/>
          <pc:sldMk cId="91535158" sldId="18311"/>
        </pc:sldMkLst>
        <pc:spChg chg="mod">
          <ac:chgData name="Thomas Stockhammer" userId="2aa20ba2-ba43-46c1-9e8b-e40494025eed" providerId="ADAL" clId="{33A09D89-62F5-4C0B-8090-397F4974C60C}" dt="2022-08-11T10:00:16.180" v="31" actId="27636"/>
          <ac:spMkLst>
            <pc:docMk/>
            <pc:sldMk cId="91535158" sldId="18311"/>
            <ac:spMk id="2" creationId="{85FFDB10-FA9D-48B5-B2BF-62102B94AB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7C7D8-6976-45EE-B11F-9A6B0499A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01760A-9AF9-4359-AC1A-9CE99F2A0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5EA58-0253-41CF-8F20-2CC9A4E0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E1CF9-4983-4869-AA72-989A51E9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1FFDC-CB49-4EF2-AF52-CC98B9BC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8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3C092-6033-4FFE-87E9-5A54038FC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B64C83-3E27-4B11-9B89-75E64AE89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FED22-F513-4454-9F4E-2555D665E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B54F0-B3BD-46D8-B1A9-583EC04A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322F4-53CE-4FBB-8883-95F5FD22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098CA6-7028-4D84-8BE1-8E1DCEC69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1AF44-C38F-4AB2-B478-070B9BB32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67515-6002-4459-9601-CF3522FB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AF6E0-A1FA-49C3-87E4-C7105D95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A33C-311F-4335-BC33-C662349F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04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F159A567-2827-4283-996F-D7A0CA0EF0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5299" y="6534114"/>
            <a:ext cx="10489691" cy="116955"/>
          </a:xfrm>
        </p:spPr>
        <p:txBody>
          <a:bodyPr/>
          <a:lstStyle>
            <a:lvl1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Source sample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0B1F7-90FE-4E45-AE1D-CC54EF32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575576"/>
            <a:ext cx="11187112" cy="4290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FAB2FACB-F5E1-4405-9E84-CD76D7A47BD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719072"/>
            <a:ext cx="11187112" cy="46817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ubtitle">
            <a:extLst>
              <a:ext uri="{FF2B5EF4-FFF2-40B4-BE49-F238E27FC236}">
                <a16:creationId xmlns:a16="http://schemas.microsoft.com/office/drawing/2014/main" id="{987CC11A-8DA4-4916-8DFB-F437A992D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89" y="1088135"/>
            <a:ext cx="11188223" cy="2743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96000"/>
              </a:lnSpc>
              <a:spcBef>
                <a:spcPts val="900"/>
              </a:spcBef>
              <a:buClr>
                <a:schemeClr val="accent1"/>
              </a:buClr>
              <a:buFont typeface="Arial" panose="020B0604020202020204" pitchFamily="34" charset="0"/>
              <a:buNone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2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3AAA-49A7-41F9-BA1F-6C2BD3A9F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4123B-4104-4FE3-8963-BEF4B4A71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51EB6-18E0-466B-8DAC-F3B9CE2C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1155F-A69D-492F-ACC8-85E3FB45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7C7B2-AAD5-497C-8339-C39D1CC0B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FEDA-960E-43EA-8431-DEA9879D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97FEA-9375-4B0A-8C61-D5458614E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3BCD5-9A5C-4AF1-B1B7-7D9E154D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B904C-DAFE-4C84-9389-67E0D21A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E8A21-F2D5-4441-8E4B-4AA0BC6F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6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4AAF-C081-4BE3-BECF-EC13269F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30130-A954-4C62-9A9B-E5A3F5FBB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E5A12-B225-46E5-9450-2A160A120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C7866-AFFD-4A26-9E3C-22CCDDCE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A4602-C0AB-450A-85A0-ED4999F6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8157B-B0AA-4F49-AB52-ABE6A61C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6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39626-6F27-429E-9D5E-84DD4CDF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2BDCC-6AA4-4450-96E6-654F51B9B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CA5FE-281C-470C-ABB7-2A21ED75F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B5E7F-104A-455D-9F70-2A127CBAF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304A83-F67A-431E-9F74-77EED86CF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C71AC1-0205-4230-B774-BC1BFDE1D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184474-10DE-4CEF-AAA7-4A42610C1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9219E3-BE07-4398-9799-162E37A3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7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34AD-D3AA-40D5-8905-ADE10AF64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2C0D3E-3592-410F-8436-D62D4C69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3FB08-BE52-4519-A504-49C1A371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DDC9E1-3984-490A-BF53-17263FA1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4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D395F5-AFD2-4811-AB78-5C1781291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2B99F0-05C0-47A9-8248-225860BA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293E7-272C-4995-8129-44D28FAB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4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2070-9B0C-47B3-9ABB-616F6D08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0C64-BE6B-4380-B11B-3B6FD7931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893F2-E0E3-4944-8852-D2ED9F62B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BDDAC-AFCE-4415-AE45-3E5B1DCD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A10EA-9B93-496C-BA7B-F7006A35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09B50-9D86-4F41-87F6-69C56B4A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8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9EF05-EA11-440D-9490-D76FA27B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53B948-2D1B-4327-B0B6-E3CB067E4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DEE98-6D3A-458D-9753-13C5BC9BA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27D08-18C7-4185-BE12-2ED3ED8D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BE850-8D10-49F9-8249-ADE32882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5F02-0EDD-4F6F-9676-29C97DFD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26F801-A166-4E4F-9D08-4352E38BB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1B7CF-BD04-49A9-A1F3-487CBE9D7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8E83C-2343-46D2-8D29-D3CE43951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44F88-DDE0-4025-95EE-F7042EF83FA1}" type="datetimeFigureOut">
              <a:rPr lang="en-US" smtClean="0"/>
              <a:t>8/11/2022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271A1-5A60-4AF2-A83C-F051E8A9B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BE6DA-DA10-47CD-BBE0-885B45017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D51AD-7A57-4322-A930-24B6B08AC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5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sh-large-files.akamaized.net/WAVE/3GPP/5GVideo/Bitstreams/" TargetMode="External"/><Relationship Id="rId2" Type="http://schemas.openxmlformats.org/officeDocument/2006/relationships/hyperlink" Target="https://dash-large-files.akamaized.net/WAVE/3GPP/5GVideo/ReferenceSequenc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haudiobe/5GVideo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ash-large-files.akamaized.net/WAVE/3GPP/5GVideo/ReferenceSequence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4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6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A5E854-5B62-4FEE-8F7F-D61C560A9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051" y="662400"/>
            <a:ext cx="3384000" cy="149213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3GPP 5G Video Characterization</a:t>
            </a:r>
            <a:b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1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TR 26.955 approved at SA#96 (June 2022)</a:t>
            </a:r>
            <a:endParaRPr lang="en-US" sz="37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C93BA-5545-401E-B611-E99F647CB1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Feasibility Study in Rel-17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46093-2CDF-4B61-A543-0BD7A732399B}"/>
              </a:ext>
            </a:extLst>
          </p:cNvPr>
          <p:cNvGrpSpPr/>
          <p:nvPr/>
        </p:nvGrpSpPr>
        <p:grpSpPr>
          <a:xfrm>
            <a:off x="5411053" y="1457260"/>
            <a:ext cx="6014185" cy="3943482"/>
            <a:chOff x="7808913" y="3890185"/>
            <a:chExt cx="4381500" cy="2872935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740C361E-5E33-4EBC-A1D4-E3096ED5FB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08913" y="4115170"/>
              <a:ext cx="4381500" cy="2647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 descr="Bildergebnis für HEVC">
              <a:extLst>
                <a:ext uri="{FF2B5EF4-FFF2-40B4-BE49-F238E27FC236}">
                  <a16:creationId xmlns:a16="http://schemas.microsoft.com/office/drawing/2014/main" id="{C28B79FF-A8B5-42FC-928C-564044A0F8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4732431"/>
              <a:ext cx="914399" cy="351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Bildergebnis für AVC logo H.264">
              <a:extLst>
                <a:ext uri="{FF2B5EF4-FFF2-40B4-BE49-F238E27FC236}">
                  <a16:creationId xmlns:a16="http://schemas.microsoft.com/office/drawing/2014/main" id="{20D58867-DF01-453F-8EDF-D6E42F9964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17625" y="3890185"/>
              <a:ext cx="764556" cy="7645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Bildergebnis für VVC">
              <a:extLst>
                <a:ext uri="{FF2B5EF4-FFF2-40B4-BE49-F238E27FC236}">
                  <a16:creationId xmlns:a16="http://schemas.microsoft.com/office/drawing/2014/main" id="{69C8AA7E-1615-4ABE-9712-ED92285FDE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5724913"/>
              <a:ext cx="914399" cy="514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0" descr="Bildergebnis für EVC logo video">
              <a:extLst>
                <a:ext uri="{FF2B5EF4-FFF2-40B4-BE49-F238E27FC236}">
                  <a16:creationId xmlns:a16="http://schemas.microsoft.com/office/drawing/2014/main" id="{0CCC2CB0-6C9C-4E4A-BAD7-E0B897F2FE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6370546"/>
              <a:ext cx="914399" cy="375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>
              <a:extLst>
                <a:ext uri="{FF2B5EF4-FFF2-40B4-BE49-F238E27FC236}">
                  <a16:creationId xmlns:a16="http://schemas.microsoft.com/office/drawing/2014/main" id="{09182D4F-D6CF-4ED7-8AB2-29448FA70B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9190" y="6035900"/>
              <a:ext cx="681426" cy="378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1719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498F-6FC5-4F0D-B82E-7967C33F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HEVC against H.264/AVC – Average BD Rate Gains using PSNR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755F6D-65E7-4B1B-AA05-79E0A427CE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931692"/>
              </p:ext>
            </p:extLst>
          </p:nvPr>
        </p:nvGraphicFramePr>
        <p:xfrm>
          <a:off x="3050903" y="2196315"/>
          <a:ext cx="433832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8630">
                  <a:extLst>
                    <a:ext uri="{9D8B030D-6E8A-4147-A177-3AD203B41FA5}">
                      <a16:colId xmlns:a16="http://schemas.microsoft.com/office/drawing/2014/main" val="1728139935"/>
                    </a:ext>
                  </a:extLst>
                </a:gridCol>
                <a:gridCol w="1779690">
                  <a:extLst>
                    <a:ext uri="{9D8B030D-6E8A-4147-A177-3AD203B41FA5}">
                      <a16:colId xmlns:a16="http://schemas.microsoft.com/office/drawing/2014/main" val="3931325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Scenario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HEVC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4355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S1 </a:t>
                      </a:r>
                      <a:r>
                        <a:rPr lang="en-US" sz="2400" dirty="0" err="1">
                          <a:effectLst/>
                        </a:rPr>
                        <a:t>FullHD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41.5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2311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S3 Screen no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52.4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26254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S3 Screen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44.2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794620"/>
                  </a:ext>
                </a:extLst>
              </a:tr>
              <a:tr h="636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S4 Sharing no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46.7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9869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S4 Sharing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36.2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49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S5 Gaming no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41.1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2720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S5 Gaming RA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31.0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765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Minimum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31.0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22771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Maximum</a:t>
                      </a:r>
                      <a:endParaRPr lang="en-US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52.4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0613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086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498F-6FC5-4F0D-B82E-7967C33F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Codecs against H.265/HEVC </a:t>
            </a:r>
            <a:br>
              <a:rPr lang="de-DE" dirty="0"/>
            </a:br>
            <a:r>
              <a:rPr lang="de-DE" dirty="0"/>
              <a:t>Average BD Rate Gains using PSNR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02E3FD8-61FE-44DC-8EEE-4DFAEE95C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224782"/>
              </p:ext>
            </p:extLst>
          </p:nvPr>
        </p:nvGraphicFramePr>
        <p:xfrm>
          <a:off x="299158" y="1737995"/>
          <a:ext cx="11054642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0897">
                  <a:extLst>
                    <a:ext uri="{9D8B030D-6E8A-4147-A177-3AD203B41FA5}">
                      <a16:colId xmlns:a16="http://schemas.microsoft.com/office/drawing/2014/main" val="885792863"/>
                    </a:ext>
                  </a:extLst>
                </a:gridCol>
                <a:gridCol w="2866030">
                  <a:extLst>
                    <a:ext uri="{9D8B030D-6E8A-4147-A177-3AD203B41FA5}">
                      <a16:colId xmlns:a16="http://schemas.microsoft.com/office/drawing/2014/main" val="3333293747"/>
                    </a:ext>
                  </a:extLst>
                </a:gridCol>
                <a:gridCol w="2975212">
                  <a:extLst>
                    <a:ext uri="{9D8B030D-6E8A-4147-A177-3AD203B41FA5}">
                      <a16:colId xmlns:a16="http://schemas.microsoft.com/office/drawing/2014/main" val="4183395632"/>
                    </a:ext>
                  </a:extLst>
                </a:gridCol>
                <a:gridCol w="2182503">
                  <a:extLst>
                    <a:ext uri="{9D8B030D-6E8A-4147-A177-3AD203B41FA5}">
                      <a16:colId xmlns:a16="http://schemas.microsoft.com/office/drawing/2014/main" val="3800483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Scenario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AV1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400" b="0" dirty="0">
                          <a:effectLst/>
                        </a:rPr>
                        <a:t>EVC</a:t>
                      </a:r>
                      <a:endParaRPr lang="en-US" sz="24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400" b="1" dirty="0">
                          <a:effectLst/>
                        </a:rPr>
                        <a:t>VVC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233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S1 </a:t>
                      </a:r>
                      <a:r>
                        <a:rPr lang="en-US" sz="2400" dirty="0" err="1">
                          <a:effectLst/>
                        </a:rPr>
                        <a:t>FullHD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19.1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18.1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35.8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8604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S1 </a:t>
                      </a:r>
                      <a:r>
                        <a:rPr lang="en-US" sz="2400" dirty="0" err="1">
                          <a:effectLst/>
                        </a:rPr>
                        <a:t>FullHD</a:t>
                      </a:r>
                      <a:r>
                        <a:rPr lang="en-US" sz="2400" dirty="0">
                          <a:effectLst/>
                        </a:rPr>
                        <a:t> HDR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14.8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21.1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39.5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2112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S2 4K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18.2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20.4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36.7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813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S2 4K HDR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16.8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23.2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38.4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5741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S3 Screen no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35.5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23.4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55.9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3824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S3 Screen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32.6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22.4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54.5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0001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S4 Sharing no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8.9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20.6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28.5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72861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S4 Sharing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16.9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18.2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24.8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536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S5 Gaming no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21.6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17.6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33.2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3326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S5 Gaming RA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21.4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16.0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30.9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345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Minimum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8.9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16.0</a:t>
                      </a:r>
                      <a:endParaRPr lang="en-US" sz="2400" b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24.8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43194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Maximum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35.5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23.4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55.9</a:t>
                      </a:r>
                      <a:endParaRPr lang="en-US" sz="2400" b="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864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28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7">
            <a:extLst>
              <a:ext uri="{FF2B5EF4-FFF2-40B4-BE49-F238E27FC236}">
                <a16:creationId xmlns:a16="http://schemas.microsoft.com/office/drawing/2014/main" id="{429917F3-0560-4C6F-B265-458B218C4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AE9B19-20ED-4845-A6C0-1710EA2C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588" y="662400"/>
            <a:ext cx="10055721" cy="1325563"/>
          </a:xfrm>
        </p:spPr>
        <p:txBody>
          <a:bodyPr anchor="t">
            <a:normAutofit/>
          </a:bodyPr>
          <a:lstStyle/>
          <a:p>
            <a:r>
              <a:rPr lang="de-DE"/>
              <a:t>Summary – Comprehensive Framework</a:t>
            </a:r>
            <a:endParaRPr lang="en-US" dirty="0"/>
          </a:p>
        </p:txBody>
      </p:sp>
      <p:grpSp>
        <p:nvGrpSpPr>
          <p:cNvPr id="36" name="Group 9">
            <a:extLst>
              <a:ext uri="{FF2B5EF4-FFF2-40B4-BE49-F238E27FC236}">
                <a16:creationId xmlns:a16="http://schemas.microsoft.com/office/drawing/2014/main" id="{AA39BAE7-7EB8-4E22-BCBB-F00F514D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E476A00-9FF6-4B98-9E5C-7A22D8F59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8F0632CB-5E59-4727-9C88-4537512D5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7C85-F116-4442-9A0C-133B2EE3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089112" cy="3909599"/>
          </a:xfrm>
        </p:spPr>
        <p:txBody>
          <a:bodyPr>
            <a:normAutofit/>
          </a:bodyPr>
          <a:lstStyle/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A comprehensive set of scenarios relevant to 3GPP services. For each scenario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the anchors for existing 3GPP codecs (H.264/AVC and H.265/HEVC),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the version of the reference software for the anchors, and their associated configurations are defined. </a:t>
            </a:r>
            <a:endParaRPr lang="en-US" sz="1000" dirty="0">
              <a:solidFill>
                <a:schemeClr val="tx1">
                  <a:alpha val="60000"/>
                </a:schemeClr>
              </a:solidFill>
              <a:effectLst/>
              <a:ea typeface="MS Mincho" panose="02020609040205080304" pitchFamily="49" charset="-128"/>
            </a:endParaRP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A set of reference sequences is identified per scenario and each sequence is described in more details in Annex C.</a:t>
            </a:r>
            <a:endParaRPr lang="en-US" sz="1000" dirty="0">
              <a:solidFill>
                <a:schemeClr val="tx1">
                  <a:alpha val="60000"/>
                </a:schemeClr>
              </a:solidFill>
              <a:effectLst/>
              <a:ea typeface="MS Mincho" panose="02020609040205080304" pitchFamily="49" charset="-128"/>
            </a:endParaRP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one or more performance metrics are defined. Each metric is described in more details in clause 5.5.</a:t>
            </a:r>
            <a:endParaRPr lang="en-US" sz="1000" dirty="0">
              <a:solidFill>
                <a:schemeClr val="tx1">
                  <a:alpha val="60000"/>
                </a:schemeClr>
              </a:solidFill>
              <a:effectLst/>
              <a:ea typeface="MS Mincho" panose="02020609040205080304" pitchFamily="49" charset="-128"/>
            </a:endParaRPr>
          </a:p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The overall characterization framework process is defined in clause 5 and in Annex B, D, E, F, and G.</a:t>
            </a:r>
            <a:endParaRPr lang="en-US" sz="1400" dirty="0">
              <a:solidFill>
                <a:schemeClr val="tx1">
                  <a:alpha val="60000"/>
                </a:schemeClr>
              </a:solidFill>
              <a:effectLst/>
              <a:ea typeface="MS Mincho" panose="02020609040205080304" pitchFamily="49" charset="-128"/>
            </a:endParaRPr>
          </a:p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New codecs, namely H.266/VVC, MPEG-5 EVC and </a:t>
            </a:r>
            <a:r>
              <a:rPr lang="en-GB" sz="1400" dirty="0" err="1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AOMedia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 AV1 are identified in clause 8. For each scenario,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a version of their respective reference software is identified and configurations as close as possible to the anchor configurations are defined.</a:t>
            </a:r>
            <a:endParaRPr lang="en-US" sz="1000" dirty="0">
              <a:solidFill>
                <a:schemeClr val="tx1">
                  <a:alpha val="60000"/>
                </a:schemeClr>
              </a:solidFill>
              <a:effectLst/>
              <a:ea typeface="MS Mincho" panose="02020609040205080304" pitchFamily="49" charset="-128"/>
            </a:endParaRPr>
          </a:p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Metrics are computed and documented as part of the Technical Report.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The report only documents objective metrics.</a:t>
            </a:r>
            <a:endParaRPr lang="en-US" sz="1000" dirty="0">
              <a:solidFill>
                <a:schemeClr val="tx1">
                  <a:alpha val="60000"/>
                </a:schemeClr>
              </a:solidFill>
              <a:ea typeface="MS Mincho" panose="02020609040205080304" pitchFamily="49" charset="-128"/>
            </a:endParaRPr>
          </a:p>
          <a:p>
            <a:pPr marL="817880" lvl="1" indent="-180340" hangingPunct="0">
              <a:lnSpc>
                <a:spcPct val="120000"/>
              </a:lnSpc>
              <a:spcBef>
                <a:spcPts val="0"/>
              </a:spcBef>
            </a:pPr>
            <a:r>
              <a:rPr lang="en-GB" sz="1000" dirty="0">
                <a:solidFill>
                  <a:schemeClr val="tx1">
                    <a:alpha val="60000"/>
                  </a:schemeClr>
                </a:solidFill>
                <a:ea typeface="MS Mincho" panose="02020609040205080304" pitchFamily="49" charset="-128"/>
              </a:rPr>
              <a:t>Metrics are used in order to characterize test codecs against anchor codecs using the </a:t>
            </a:r>
            <a:r>
              <a:rPr lang="en-GB" sz="1000" dirty="0" err="1">
                <a:solidFill>
                  <a:schemeClr val="tx1">
                    <a:alpha val="60000"/>
                  </a:schemeClr>
                </a:solidFill>
                <a:ea typeface="MS Mincho" panose="02020609040205080304" pitchFamily="49" charset="-128"/>
              </a:rPr>
              <a:t>Bjöntegard</a:t>
            </a:r>
            <a:r>
              <a:rPr lang="en-GB" sz="1000" dirty="0">
                <a:solidFill>
                  <a:schemeClr val="tx1">
                    <a:alpha val="60000"/>
                  </a:schemeClr>
                </a:solidFill>
                <a:ea typeface="MS Mincho" panose="02020609040205080304" pitchFamily="49" charset="-128"/>
              </a:rPr>
              <a:t>-Delta (BD)-Rate gain</a:t>
            </a:r>
            <a:endParaRPr lang="en-US" sz="1000" dirty="0">
              <a:solidFill>
                <a:schemeClr val="tx1">
                  <a:alpha val="60000"/>
                </a:schemeClr>
              </a:solidFill>
              <a:ea typeface="MS Mincho" panose="02020609040205080304" pitchFamily="49" charset="-128"/>
            </a:endParaRPr>
          </a:p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The TR is supported by a huge set of data that is available here: https://dash-large-files.akamaized.net/WAVE/3GPP/5GVideo/ including raw video sequences, anchor and test bitstreams, results, </a:t>
            </a:r>
            <a:r>
              <a:rPr lang="en-GB" sz="1400" dirty="0" err="1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png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 plots and annotation, etc as well as a fully functional set of scripts that allow to replicate the setup and results.  </a:t>
            </a:r>
          </a:p>
          <a:p>
            <a:pPr marL="360680" marR="0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While the framework is comprehensive, it was also identified that it clearly has some limitations; for example,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encoder configurations for each scenario may have not been stringent enough in their definition, leading to results that may not be fully comparable.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Furthermore, the encoders used for the evaluation of the various codecs have different maturity and features. </a:t>
            </a:r>
          </a:p>
          <a:p>
            <a:pPr marL="817880" lvl="1" indent="-180340" hangingPunct="0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alpha val="60000"/>
                  </a:schemeClr>
                </a:solidFill>
                <a:effectLst/>
                <a:ea typeface="MS Mincho" panose="02020609040205080304" pitchFamily="49" charset="-128"/>
              </a:rPr>
              <a:t>Results in this document should always be considered with a clear understanding of the characterization conditions and these results were derived. The framework does not include subjective evaluation; it is purely based on objective metrics.</a:t>
            </a:r>
          </a:p>
          <a:p>
            <a:endParaRPr lang="en-US" sz="1400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82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AE9B19-20ED-4845-A6C0-1710EA2C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Summary – HEVC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7C85-F116-4442-9A0C-133B2EE3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marL="455613" marR="0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>
                <a:effectLst/>
                <a:ea typeface="MS Mincho" panose="02020609040205080304" pitchFamily="49" charset="-128"/>
              </a:rPr>
              <a:t>One important outcome of the work documented in this Technical Report is the characterization and evaluation of H.265/HEVC against relevant scenarios and its characterization against H.264/AVC. Also, a first understanding of H.265/HEVC performances versus new codecs was developed. From the scenarios and results in this Technical Report it is observed that:</a:t>
            </a:r>
            <a:endParaRPr lang="en-US" sz="2000" dirty="0">
              <a:effectLst/>
              <a:ea typeface="MS Mincho" panose="02020609040205080304" pitchFamily="49" charset="-128"/>
            </a:endParaRPr>
          </a:p>
          <a:p>
            <a:pPr marL="912813" lvl="1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>
                <a:effectLst/>
                <a:ea typeface="MS Mincho" panose="02020609040205080304" pitchFamily="49" charset="-128"/>
              </a:rPr>
              <a:t>H.265/HEVC does not show any functional deficiencies or gaps, nor does it lack any relevant features.</a:t>
            </a:r>
            <a:endParaRPr lang="en-US" sz="1600" dirty="0">
              <a:effectLst/>
              <a:ea typeface="MS Mincho" panose="02020609040205080304" pitchFamily="49" charset="-128"/>
            </a:endParaRPr>
          </a:p>
          <a:p>
            <a:pPr marL="912813" lvl="1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>
                <a:effectLst/>
                <a:ea typeface="MS Mincho" panose="02020609040205080304" pitchFamily="49" charset="-128"/>
              </a:rPr>
              <a:t>In terms of compression efficiency, H.265/HEVC, evaluated based on the HM, performs sufficiently well for all the scenarios in this technical report.</a:t>
            </a:r>
            <a:endParaRPr lang="en-US" sz="1600" dirty="0">
              <a:effectLst/>
              <a:ea typeface="MS Mincho" panose="02020609040205080304" pitchFamily="49" charset="-128"/>
            </a:endParaRPr>
          </a:p>
          <a:p>
            <a:pPr marL="912813" lvl="1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>
                <a:effectLst/>
                <a:ea typeface="MS Mincho" panose="02020609040205080304" pitchFamily="49" charset="-128"/>
              </a:rPr>
              <a:t>Providing consistent HEVC-based interoperability in 3GPP services, for traditional and new scenarios, is definitely beneficial. </a:t>
            </a:r>
          </a:p>
          <a:p>
            <a:pPr marL="912813" lvl="1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>
                <a:effectLst/>
                <a:ea typeface="MS Mincho" panose="02020609040205080304" pitchFamily="49" charset="-128"/>
              </a:rPr>
              <a:t>It is recommended that 3GPP consider upgrading specifications to support profiles, levels, and possibly features available in HEVC. Features may include better support for screen content and computer-generated content, XR/AR type of services, as well as low and very low latency services.</a:t>
            </a:r>
            <a:endParaRPr lang="en-US" sz="1600" dirty="0">
              <a:effectLst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5966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AE9B19-20ED-4845-A6C0-1710EA2C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Summary – New Codecs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7C85-F116-4442-9A0C-133B2EE3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The framework and the initial results for new codecs demonstrate coding performance improvements over H.265/HEVC for some codecs of up to 50%. </a:t>
            </a:r>
          </a:p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However, the initial results are not considered mature enough to support concrete recommendations on adding new codecs. </a:t>
            </a:r>
          </a:p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The potential addition of any new codec in 3GPP services and specifications requires diligent preparation, including the identification of needs and requirements for different scenarios, as well as a complete characterization against existing codecs. </a:t>
            </a:r>
          </a:p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The information in this TR, as well as any new developments in 3GPP with respect to codecs in latest specifications, could serve as a baseline for future work. </a:t>
            </a:r>
          </a:p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Such an effort may lead to conclusions on the potential addition of any new codec in 3GPP services and specifications. </a:t>
            </a:r>
          </a:p>
          <a:p>
            <a:pPr marL="455613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effectLst/>
                <a:ea typeface="MS Mincho" panose="02020609040205080304" pitchFamily="49" charset="-128"/>
              </a:rPr>
              <a:t>However, no immediate need has been identified to initiate such follow-up work.</a:t>
            </a:r>
            <a:endParaRPr lang="en-US" sz="1800" dirty="0">
              <a:effectLst/>
              <a:ea typeface="MS Mincho" panose="02020609040205080304" pitchFamily="49" charset="-128"/>
            </a:endParaRPr>
          </a:p>
          <a:p>
            <a:pPr marL="455613" marR="0" indent="-455613" hangingPunc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>
              <a:effectLst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0914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FDB10-FA9D-48B5-B2BF-62102B94A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 fontScale="90000"/>
          </a:bodyPr>
          <a:lstStyle/>
          <a:p>
            <a:r>
              <a:rPr lang="de-DE" dirty="0"/>
              <a:t>Timeline Considerations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4F1C1-CA2D-4EF5-98EF-BCE9A23FA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r>
              <a:rPr lang="de-DE" sz="2000" dirty="0"/>
              <a:t>HEVC Work Item?</a:t>
            </a:r>
          </a:p>
          <a:p>
            <a:r>
              <a:rPr lang="de-DE" sz="2000" dirty="0"/>
              <a:t>New codecs preparation</a:t>
            </a:r>
            <a:endParaRPr lang="en-US" sz="2000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raphical user interface, diagram, application&#10;&#10;Description automatically generated">
            <a:extLst>
              <a:ext uri="{FF2B5EF4-FFF2-40B4-BE49-F238E27FC236}">
                <a16:creationId xmlns:a16="http://schemas.microsoft.com/office/drawing/2014/main" id="{4DD61A2B-55F9-4162-BD62-E625113EA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977487"/>
            <a:ext cx="6019331" cy="2899779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9153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7DB3B0-77D2-4D3F-9C72-B3FFF2242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e-DE" sz="4000">
                <a:solidFill>
                  <a:srgbClr val="FFFFFF"/>
                </a:solidFill>
              </a:rPr>
              <a:t>Scenarios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B2DD8069-2AC2-41F5-A2E7-8CFA29151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Scenarios are defined </a:t>
            </a:r>
          </a:p>
          <a:p>
            <a:pPr lvl="1"/>
            <a:r>
              <a:rPr lang="en-GB" sz="2000" dirty="0"/>
              <a:t>to identify how video codecs are typically used in 5G type of services</a:t>
            </a:r>
          </a:p>
          <a:p>
            <a:pPr lvl="1"/>
            <a:r>
              <a:rPr lang="en-GB" sz="2000" dirty="0"/>
              <a:t>To define reference sequences (types and formats), decoding &amp; encoding constraints</a:t>
            </a:r>
          </a:p>
          <a:p>
            <a:r>
              <a:rPr lang="en-GB" sz="2000" dirty="0"/>
              <a:t>Defined Scenarios</a:t>
            </a:r>
          </a:p>
          <a:p>
            <a:pPr lvl="1"/>
            <a:r>
              <a:rPr lang="en-GB" sz="2000" dirty="0"/>
              <a:t>Scenario 1: Full HD Streaming</a:t>
            </a:r>
          </a:p>
          <a:p>
            <a:pPr lvl="1"/>
            <a:r>
              <a:rPr lang="en-GB" sz="2000" dirty="0"/>
              <a:t>Scenario 2: 4K-TV</a:t>
            </a:r>
            <a:endParaRPr lang="en-US" sz="2000" dirty="0"/>
          </a:p>
          <a:p>
            <a:pPr lvl="1"/>
            <a:r>
              <a:rPr lang="en-GB" sz="2000" dirty="0"/>
              <a:t>Scenario 3: Screen Content Scenario</a:t>
            </a:r>
          </a:p>
          <a:p>
            <a:pPr lvl="1"/>
            <a:r>
              <a:rPr lang="en-GB" sz="2000" dirty="0"/>
              <a:t>Scenario 4: Messaging and Social Sharing</a:t>
            </a:r>
            <a:endParaRPr lang="en-US" sz="2000" dirty="0"/>
          </a:p>
          <a:p>
            <a:pPr lvl="1"/>
            <a:r>
              <a:rPr lang="en-GB" sz="2000" dirty="0"/>
              <a:t>Scenario 5: Online Gaming</a:t>
            </a:r>
          </a:p>
          <a:p>
            <a:r>
              <a:rPr lang="en-GB" sz="2000" dirty="0"/>
              <a:t>Note: 8K scenario discussed, but not added</a:t>
            </a:r>
            <a:endParaRPr lang="en-US" sz="2000" dirty="0"/>
          </a:p>
          <a:p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912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88F20F8-60BF-42FE-A252-DFD5A7445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8A68847-134F-4AF1-B1C6-332344C9C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AE2AF7-DD6A-4585-AF7F-F439CA4EB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dirty="0"/>
              <a:t>Anchor Generation for each Scenario</a:t>
            </a:r>
            <a:endParaRPr lang="en-US" dirty="0"/>
          </a:p>
        </p:txBody>
      </p:sp>
      <p:sp>
        <p:nvSpPr>
          <p:cNvPr id="6" name="Flowchart: Magnetic Disk 5">
            <a:extLst>
              <a:ext uri="{FF2B5EF4-FFF2-40B4-BE49-F238E27FC236}">
                <a16:creationId xmlns:a16="http://schemas.microsoft.com/office/drawing/2014/main" id="{31D7AC62-B049-4BF5-B9ED-483F7D2DF279}"/>
              </a:ext>
            </a:extLst>
          </p:cNvPr>
          <p:cNvSpPr/>
          <p:nvPr/>
        </p:nvSpPr>
        <p:spPr>
          <a:xfrm>
            <a:off x="1171171" y="3244532"/>
            <a:ext cx="1405036" cy="893416"/>
          </a:xfrm>
          <a:prstGeom prst="flowChartMagneticDisk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Reference Sequence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DDD4881-3D1E-4089-997F-45E7AE7D55B8}"/>
              </a:ext>
            </a:extLst>
          </p:cNvPr>
          <p:cNvSpPr/>
          <p:nvPr/>
        </p:nvSpPr>
        <p:spPr>
          <a:xfrm>
            <a:off x="3717351" y="2497422"/>
            <a:ext cx="518782" cy="813299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F427A69-C3B5-47FE-BF31-C92F90340A62}"/>
              </a:ext>
            </a:extLst>
          </p:cNvPr>
          <p:cNvSpPr/>
          <p:nvPr/>
        </p:nvSpPr>
        <p:spPr>
          <a:xfrm>
            <a:off x="2576207" y="3491563"/>
            <a:ext cx="706123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A6180F-51A5-417D-81C8-696C62D92742}"/>
              </a:ext>
            </a:extLst>
          </p:cNvPr>
          <p:cNvSpPr/>
          <p:nvPr/>
        </p:nvSpPr>
        <p:spPr>
          <a:xfrm>
            <a:off x="3274224" y="2002964"/>
            <a:ext cx="1405036" cy="4944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Anchor</a:t>
            </a:r>
            <a:b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Configuration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1" name="Flowchart: Magnetic Disk 10">
            <a:extLst>
              <a:ext uri="{FF2B5EF4-FFF2-40B4-BE49-F238E27FC236}">
                <a16:creationId xmlns:a16="http://schemas.microsoft.com/office/drawing/2014/main" id="{B51684BF-BBF4-40A2-BC23-D6A04AB9EEBE}"/>
              </a:ext>
            </a:extLst>
          </p:cNvPr>
          <p:cNvSpPr/>
          <p:nvPr/>
        </p:nvSpPr>
        <p:spPr>
          <a:xfrm>
            <a:off x="5425907" y="3212200"/>
            <a:ext cx="1405036" cy="890713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Anchor Bitstream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72354C5-BA3F-41C4-A69B-8670E6977731}"/>
              </a:ext>
            </a:extLst>
          </p:cNvPr>
          <p:cNvSpPr/>
          <p:nvPr/>
        </p:nvSpPr>
        <p:spPr>
          <a:xfrm>
            <a:off x="4651338" y="3471119"/>
            <a:ext cx="810597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B2638D7-8CF3-4811-B263-9169F3C37C20}"/>
              </a:ext>
            </a:extLst>
          </p:cNvPr>
          <p:cNvSpPr/>
          <p:nvPr/>
        </p:nvSpPr>
        <p:spPr>
          <a:xfrm>
            <a:off x="6830943" y="3491563"/>
            <a:ext cx="735840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597A2A74-CFF0-45F9-AAA3-7192FE3F5FBE}"/>
              </a:ext>
            </a:extLst>
          </p:cNvPr>
          <p:cNvSpPr/>
          <p:nvPr/>
        </p:nvSpPr>
        <p:spPr>
          <a:xfrm>
            <a:off x="9615793" y="3232644"/>
            <a:ext cx="1405036" cy="893416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Anchor Sequence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C3F269A-3207-4B53-B93D-8AC53CCB6D1C}"/>
              </a:ext>
            </a:extLst>
          </p:cNvPr>
          <p:cNvSpPr/>
          <p:nvPr/>
        </p:nvSpPr>
        <p:spPr>
          <a:xfrm>
            <a:off x="8890761" y="3522076"/>
            <a:ext cx="735840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7" name="Callout: Down Arrow 16">
            <a:extLst>
              <a:ext uri="{FF2B5EF4-FFF2-40B4-BE49-F238E27FC236}">
                <a16:creationId xmlns:a16="http://schemas.microsoft.com/office/drawing/2014/main" id="{72F76DB2-8617-4B1D-BAD3-61BDEFC6F6A3}"/>
              </a:ext>
            </a:extLst>
          </p:cNvPr>
          <p:cNvSpPr/>
          <p:nvPr/>
        </p:nvSpPr>
        <p:spPr>
          <a:xfrm>
            <a:off x="1171171" y="4734025"/>
            <a:ext cx="9849658" cy="665213"/>
          </a:xfrm>
          <a:prstGeom prst="downArrowCallout">
            <a:avLst>
              <a:gd name="adj1" fmla="val 50000"/>
              <a:gd name="adj2" fmla="val 42946"/>
              <a:gd name="adj3" fmla="val 25000"/>
              <a:gd name="adj4" fmla="val 4882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Metrics Computation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D042FF1-8DA0-4B35-A672-626CA906CA66}"/>
              </a:ext>
            </a:extLst>
          </p:cNvPr>
          <p:cNvSpPr/>
          <p:nvPr/>
        </p:nvSpPr>
        <p:spPr>
          <a:xfrm>
            <a:off x="3284153" y="330938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Reference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Software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057CEA1-2BC3-4DD3-A41D-E84ECD0A9816}"/>
              </a:ext>
            </a:extLst>
          </p:cNvPr>
          <p:cNvSpPr/>
          <p:nvPr/>
        </p:nvSpPr>
        <p:spPr>
          <a:xfrm>
            <a:off x="7534385" y="328351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Conforming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Decoder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F708C02A-E794-4D50-BD3F-0E3BD1A1F389}"/>
              </a:ext>
            </a:extLst>
          </p:cNvPr>
          <p:cNvSpPr/>
          <p:nvPr/>
        </p:nvSpPr>
        <p:spPr>
          <a:xfrm>
            <a:off x="1614297" y="4126060"/>
            <a:ext cx="518782" cy="60796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B62E48A5-9BFB-4EE8-9292-EC24BBA5668D}"/>
              </a:ext>
            </a:extLst>
          </p:cNvPr>
          <p:cNvSpPr/>
          <p:nvPr/>
        </p:nvSpPr>
        <p:spPr>
          <a:xfrm>
            <a:off x="5862390" y="4112209"/>
            <a:ext cx="518782" cy="621815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88DC16D0-F2F9-4A59-96FD-8224E35CC5DA}"/>
              </a:ext>
            </a:extLst>
          </p:cNvPr>
          <p:cNvSpPr/>
          <p:nvPr/>
        </p:nvSpPr>
        <p:spPr>
          <a:xfrm>
            <a:off x="10069731" y="4112210"/>
            <a:ext cx="518782" cy="635665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4" name="Rectangle: Folded Corner 23">
            <a:extLst>
              <a:ext uri="{FF2B5EF4-FFF2-40B4-BE49-F238E27FC236}">
                <a16:creationId xmlns:a16="http://schemas.microsoft.com/office/drawing/2014/main" id="{4083C13A-606D-4892-BD1F-BD88BFC33F77}"/>
              </a:ext>
            </a:extLst>
          </p:cNvPr>
          <p:cNvSpPr/>
          <p:nvPr/>
        </p:nvSpPr>
        <p:spPr>
          <a:xfrm>
            <a:off x="5253261" y="5398172"/>
            <a:ext cx="1707097" cy="765627"/>
          </a:xfrm>
          <a:prstGeom prst="foldedCorner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Anchor </a:t>
            </a:r>
            <a:b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>
                <a:solidFill>
                  <a:schemeClr val="tx1"/>
                </a:solidFill>
                <a:cs typeface="Microsoft Sans Serif" panose="020B0604020202020204" pitchFamily="34" charset="0"/>
              </a:rPr>
              <a:t>Metrics</a:t>
            </a: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05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29917F3-0560-4C6F-B265-458B218C4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501781-DFC5-4A04-8E61-39D654DB0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588" y="662400"/>
            <a:ext cx="10055721" cy="1325563"/>
          </a:xfrm>
        </p:spPr>
        <p:txBody>
          <a:bodyPr anchor="t">
            <a:normAutofit/>
          </a:bodyPr>
          <a:lstStyle/>
          <a:p>
            <a:r>
              <a:rPr lang="de-DE"/>
              <a:t>Tools and Repositories</a:t>
            </a:r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39BAE7-7EB8-4E22-BCBB-F00F514D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E476A00-9FF6-4B98-9E5C-7A22D8F59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F0632CB-5E59-4727-9C88-4537512D5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D5DA2-5D63-4BCD-BBBB-B64652B4A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089112" cy="3909599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tx1">
                    <a:alpha val="60000"/>
                  </a:schemeClr>
                </a:solidFill>
              </a:rPr>
              <a:t>All sequences are available here </a:t>
            </a:r>
            <a:r>
              <a:rPr lang="en-US" sz="2000">
                <a:solidFill>
                  <a:schemeClr val="tx1">
                    <a:alpha val="60000"/>
                  </a:schemeClr>
                </a:solidFill>
                <a:hlinkClick r:id="rId2"/>
              </a:rPr>
              <a:t>https://dash-large-files.akamaized.net/WAVE/3GPP/5GVideo/ReferenceSequences/</a:t>
            </a:r>
            <a:endParaRPr lang="en-US" sz="2000">
              <a:solidFill>
                <a:schemeClr val="tx1">
                  <a:alpha val="60000"/>
                </a:schemeClr>
              </a:solidFill>
            </a:endParaRPr>
          </a:p>
          <a:p>
            <a:r>
              <a:rPr lang="en-US" sz="2000">
                <a:solidFill>
                  <a:schemeClr val="tx1">
                    <a:alpha val="60000"/>
                  </a:schemeClr>
                </a:solidFill>
              </a:rPr>
              <a:t>All metrics, anchors and tests are available here: </a:t>
            </a:r>
            <a:r>
              <a:rPr lang="en-US" sz="2000">
                <a:solidFill>
                  <a:schemeClr val="tx1">
                    <a:alpha val="60000"/>
                  </a:schemeClr>
                </a:solidFill>
                <a:hlinkClick r:id="rId3"/>
              </a:rPr>
              <a:t>https://dash-large-files.akamaized.net/WAVE/3GPP/5GVideo/Bitstreams/</a:t>
            </a:r>
            <a:endParaRPr lang="en-US" sz="2000">
              <a:solidFill>
                <a:schemeClr val="tx1">
                  <a:alpha val="60000"/>
                </a:schemeClr>
              </a:solidFill>
            </a:endParaRPr>
          </a:p>
          <a:p>
            <a:r>
              <a:rPr lang="en-US" sz="2000">
                <a:solidFill>
                  <a:schemeClr val="tx1">
                    <a:alpha val="60000"/>
                  </a:schemeClr>
                </a:solidFill>
              </a:rPr>
              <a:t>Scripts for running anchor and test generation, metrics generation as well as verification is provided here: </a:t>
            </a:r>
            <a:r>
              <a:rPr lang="en-US" sz="2000">
                <a:solidFill>
                  <a:schemeClr val="tx1">
                    <a:alpha val="60000"/>
                  </a:schemeClr>
                </a:solidFill>
                <a:hlinkClick r:id="rId4"/>
              </a:rPr>
              <a:t>https://github.com/haudiobe/5GVideo/</a:t>
            </a:r>
            <a:r>
              <a:rPr lang="en-US" sz="2000">
                <a:solidFill>
                  <a:schemeClr val="tx1">
                    <a:alpha val="60000"/>
                  </a:schemeClr>
                </a:solidFill>
              </a:rPr>
              <a:t> </a:t>
            </a:r>
          </a:p>
          <a:p>
            <a:endParaRPr lang="en-US" sz="200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0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662795" y="-3745097"/>
            <a:ext cx="1354979" cy="10750169"/>
          </a:xfrm>
          <a:prstGeom prst="downArrow">
            <a:avLst>
              <a:gd name="adj1" fmla="val 100000"/>
              <a:gd name="adj2" fmla="val 22582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C00A41-BBBC-4FC8-A72A-6CF8DA7F3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105356"/>
              </p:ext>
            </p:extLst>
          </p:nvPr>
        </p:nvGraphicFramePr>
        <p:xfrm>
          <a:off x="1245583" y="2559090"/>
          <a:ext cx="10064746" cy="137000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968276">
                  <a:extLst>
                    <a:ext uri="{9D8B030D-6E8A-4147-A177-3AD203B41FA5}">
                      <a16:colId xmlns:a16="http://schemas.microsoft.com/office/drawing/2014/main" val="661047696"/>
                    </a:ext>
                  </a:extLst>
                </a:gridCol>
                <a:gridCol w="1480469">
                  <a:extLst>
                    <a:ext uri="{9D8B030D-6E8A-4147-A177-3AD203B41FA5}">
                      <a16:colId xmlns:a16="http://schemas.microsoft.com/office/drawing/2014/main" val="3841256825"/>
                    </a:ext>
                  </a:extLst>
                </a:gridCol>
                <a:gridCol w="1937979">
                  <a:extLst>
                    <a:ext uri="{9D8B030D-6E8A-4147-A177-3AD203B41FA5}">
                      <a16:colId xmlns:a16="http://schemas.microsoft.com/office/drawing/2014/main" val="214550278"/>
                    </a:ext>
                  </a:extLst>
                </a:gridCol>
                <a:gridCol w="1279966">
                  <a:extLst>
                    <a:ext uri="{9D8B030D-6E8A-4147-A177-3AD203B41FA5}">
                      <a16:colId xmlns:a16="http://schemas.microsoft.com/office/drawing/2014/main" val="3247601583"/>
                    </a:ext>
                  </a:extLst>
                </a:gridCol>
                <a:gridCol w="984681">
                  <a:extLst>
                    <a:ext uri="{9D8B030D-6E8A-4147-A177-3AD203B41FA5}">
                      <a16:colId xmlns:a16="http://schemas.microsoft.com/office/drawing/2014/main" val="3688204356"/>
                    </a:ext>
                  </a:extLst>
                </a:gridCol>
                <a:gridCol w="1411204">
                  <a:extLst>
                    <a:ext uri="{9D8B030D-6E8A-4147-A177-3AD203B41FA5}">
                      <a16:colId xmlns:a16="http://schemas.microsoft.com/office/drawing/2014/main" val="1536396470"/>
                    </a:ext>
                  </a:extLst>
                </a:gridCol>
                <a:gridCol w="1094046">
                  <a:extLst>
                    <a:ext uri="{9D8B030D-6E8A-4147-A177-3AD203B41FA5}">
                      <a16:colId xmlns:a16="http://schemas.microsoft.com/office/drawing/2014/main" val="3813352164"/>
                    </a:ext>
                  </a:extLst>
                </a:gridCol>
                <a:gridCol w="908125">
                  <a:extLst>
                    <a:ext uri="{9D8B030D-6E8A-4147-A177-3AD203B41FA5}">
                      <a16:colId xmlns:a16="http://schemas.microsoft.com/office/drawing/2014/main" val="2726571441"/>
                    </a:ext>
                  </a:extLst>
                </a:gridCol>
              </a:tblGrid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Key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Name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Reference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Resolution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Frame rate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Colour Gamut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Number of Frames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Scene Cut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2015210460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Brest-Sedof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C.3.1.3.1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966249886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S2-R2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Rain Fruits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C.3.1.3.2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916128107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S2-R3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Park Joy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C.3.1.3.3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4054691215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S2-R4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Soccer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23.98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385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2380519619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S2-R5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Tunnel Flag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C.3.1.3.5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924491317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S2-R6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Boat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C.3.1.3.6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904357673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S2-R7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Fountain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C.3.1.3.7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715121423"/>
                  </a:ext>
                </a:extLst>
              </a:tr>
              <a:tr h="152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S2-R8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Riverbank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Annex C.3.1.3.8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BT.709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600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2" marR="55242" marT="0" marB="0"/>
                </a:tc>
                <a:extLst>
                  <a:ext uri="{0D108BD9-81ED-4DB2-BD59-A6C34878D82A}">
                    <a16:rowId xmlns:a16="http://schemas.microsoft.com/office/drawing/2014/main" val="97694711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E47394-E3E6-4031-8E73-FD999CCBF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704640"/>
              </p:ext>
            </p:extLst>
          </p:nvPr>
        </p:nvGraphicFramePr>
        <p:xfrm>
          <a:off x="1245583" y="4008478"/>
          <a:ext cx="10064747" cy="1370011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85897">
                  <a:extLst>
                    <a:ext uri="{9D8B030D-6E8A-4147-A177-3AD203B41FA5}">
                      <a16:colId xmlns:a16="http://schemas.microsoft.com/office/drawing/2014/main" val="2740149313"/>
                    </a:ext>
                  </a:extLst>
                </a:gridCol>
                <a:gridCol w="1578665">
                  <a:extLst>
                    <a:ext uri="{9D8B030D-6E8A-4147-A177-3AD203B41FA5}">
                      <a16:colId xmlns:a16="http://schemas.microsoft.com/office/drawing/2014/main" val="421638344"/>
                    </a:ext>
                  </a:extLst>
                </a:gridCol>
                <a:gridCol w="1660040">
                  <a:extLst>
                    <a:ext uri="{9D8B030D-6E8A-4147-A177-3AD203B41FA5}">
                      <a16:colId xmlns:a16="http://schemas.microsoft.com/office/drawing/2014/main" val="293065924"/>
                    </a:ext>
                  </a:extLst>
                </a:gridCol>
                <a:gridCol w="1334542">
                  <a:extLst>
                    <a:ext uri="{9D8B030D-6E8A-4147-A177-3AD203B41FA5}">
                      <a16:colId xmlns:a16="http://schemas.microsoft.com/office/drawing/2014/main" val="3797973394"/>
                    </a:ext>
                  </a:extLst>
                </a:gridCol>
                <a:gridCol w="1009044">
                  <a:extLst>
                    <a:ext uri="{9D8B030D-6E8A-4147-A177-3AD203B41FA5}">
                      <a16:colId xmlns:a16="http://schemas.microsoft.com/office/drawing/2014/main" val="1800756093"/>
                    </a:ext>
                  </a:extLst>
                </a:gridCol>
                <a:gridCol w="1334542">
                  <a:extLst>
                    <a:ext uri="{9D8B030D-6E8A-4147-A177-3AD203B41FA5}">
                      <a16:colId xmlns:a16="http://schemas.microsoft.com/office/drawing/2014/main" val="3801903915"/>
                    </a:ext>
                  </a:extLst>
                </a:gridCol>
                <a:gridCol w="1224234">
                  <a:extLst>
                    <a:ext uri="{9D8B030D-6E8A-4147-A177-3AD203B41FA5}">
                      <a16:colId xmlns:a16="http://schemas.microsoft.com/office/drawing/2014/main" val="659048925"/>
                    </a:ext>
                  </a:extLst>
                </a:gridCol>
                <a:gridCol w="837783">
                  <a:extLst>
                    <a:ext uri="{9D8B030D-6E8A-4147-A177-3AD203B41FA5}">
                      <a16:colId xmlns:a16="http://schemas.microsoft.com/office/drawing/2014/main" val="3287104892"/>
                    </a:ext>
                  </a:extLst>
                </a:gridCol>
              </a:tblGrid>
              <a:tr h="281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Key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Name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Reference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Resolution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Frame rate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Colour Gamut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Number of Frames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Scene Cut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1689177648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S2-R11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Life-Untouched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C.3.2.3.1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450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2519969298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S2-R12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Meridian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C.3.2.3.2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327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713431189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S2-R13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Sol-Levante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C.3.2.3.3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145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3564746575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S2-R14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Cosmos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182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977994373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S2-R15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Elevator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C.3.2.3.5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432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4158341039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S2-R16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Sparks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C.3.2.3.6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4096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59.94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261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2983056682"/>
                  </a:ext>
                </a:extLst>
              </a:tr>
              <a:tr h="155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S2-R17</a:t>
                      </a:r>
                      <a:endParaRPr lang="en-US" sz="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Nocturne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Annex C.3.2.3.7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3840 x 2160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BT.2020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370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457" marR="56457" marT="0" marB="0"/>
                </a:tc>
                <a:extLst>
                  <a:ext uri="{0D108BD9-81ED-4DB2-BD59-A6C34878D82A}">
                    <a16:rowId xmlns:a16="http://schemas.microsoft.com/office/drawing/2014/main" val="198635942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623689B-8616-4AF3-93F0-12AA8C06F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2" y="1204109"/>
            <a:ext cx="10023398" cy="857894"/>
          </a:xfrm>
        </p:spPr>
        <p:txBody>
          <a:bodyPr>
            <a:normAutofit/>
          </a:bodyPr>
          <a:lstStyle/>
          <a:p>
            <a:r>
              <a:rPr lang="de-DE" sz="4000" dirty="0">
                <a:solidFill>
                  <a:srgbClr val="FFFFFF"/>
                </a:solidFill>
              </a:rPr>
              <a:t>Reference Sequences: Example 4K-TV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1EFEAF-B0FA-4AF3-9005-43DBE0C3741F}"/>
              </a:ext>
            </a:extLst>
          </p:cNvPr>
          <p:cNvSpPr/>
          <p:nvPr/>
        </p:nvSpPr>
        <p:spPr>
          <a:xfrm>
            <a:off x="1175656" y="5457870"/>
            <a:ext cx="106049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All sequences are available here</a:t>
            </a:r>
          </a:p>
          <a:p>
            <a:r>
              <a:rPr lang="en-US" dirty="0">
                <a:hlinkClick r:id="rId2"/>
              </a:rPr>
              <a:t>https://dash-large-files.akamaized.net/WAVE/3GPP/5GVideo/ReferenceSequences/</a:t>
            </a:r>
            <a:endParaRPr lang="en-US" dirty="0"/>
          </a:p>
          <a:p>
            <a:r>
              <a:rPr lang="en-US" dirty="0"/>
              <a:t>Example annotation</a:t>
            </a:r>
          </a:p>
          <a:p>
            <a:r>
              <a:rPr lang="en-US" dirty="0"/>
              <a:t>https://dash-large-files.akamaized.net/WAVE/3GPP/5GVideo/ReferenceSequences/Brest-Sedof/Brest-Sedof.json</a:t>
            </a:r>
          </a:p>
        </p:txBody>
      </p:sp>
    </p:spTree>
    <p:extLst>
      <p:ext uri="{BB962C8B-B14F-4D97-AF65-F5344CB8AC3E}">
        <p14:creationId xmlns:p14="http://schemas.microsoft.com/office/powerpoint/2010/main" val="2755860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CEF711-1C7A-45DF-ACF4-F296685BD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572988"/>
              </p:ext>
            </p:extLst>
          </p:nvPr>
        </p:nvGraphicFramePr>
        <p:xfrm>
          <a:off x="431800" y="1965325"/>
          <a:ext cx="11326812" cy="2187566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335230">
                  <a:extLst>
                    <a:ext uri="{9D8B030D-6E8A-4147-A177-3AD203B41FA5}">
                      <a16:colId xmlns:a16="http://schemas.microsoft.com/office/drawing/2014/main" val="1436118670"/>
                    </a:ext>
                  </a:extLst>
                </a:gridCol>
                <a:gridCol w="1860361">
                  <a:extLst>
                    <a:ext uri="{9D8B030D-6E8A-4147-A177-3AD203B41FA5}">
                      <a16:colId xmlns:a16="http://schemas.microsoft.com/office/drawing/2014/main" val="2852738912"/>
                    </a:ext>
                  </a:extLst>
                </a:gridCol>
                <a:gridCol w="8131221">
                  <a:extLst>
                    <a:ext uri="{9D8B030D-6E8A-4147-A177-3AD203B41FA5}">
                      <a16:colId xmlns:a16="http://schemas.microsoft.com/office/drawing/2014/main" val="58884660"/>
                    </a:ext>
                  </a:extLst>
                </a:gridCol>
              </a:tblGrid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Type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Semantics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3823896456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parameter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BIGINT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the associated variation parameter as defined for the anchor, for example the QP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2555723372"/>
                  </a:ext>
                </a:extLst>
              </a:tr>
              <a:tr h="2833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bitrate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The size of the file divided by the duration of the reference sequence in bit/s as defined in clause 5.5.1 with 2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600982741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y_psnr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Peak signal to noise ratio for Y planes in dB as defined in clause 5.5.2 with 2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4292798139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u_psnr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Peak signal to noise ratio for U planes in dB as defined in clause 5.5.2 with 2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2915147372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v_psnr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Peak signal to noise ratio for V planes in dB as defined in clause 5.5.2 with 2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1363256164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ms_ssim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structural similarity between frames as defined in clause 5.5.2 with 4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1030602133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vmaf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Video Multimethod Assessment Fusion (VMAF) as defined in clause 5.5.2 with 2 decimal digits accuracy.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4179506957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bitrate_log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The bitrate as documented by the encoder log. If not known, it is set to 0.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2378110634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encode_time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time spent to encode the sequence with reference encoder in seconds. If not known, it is set to 0.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3937513876"/>
                  </a:ext>
                </a:extLst>
              </a:tr>
              <a:tr h="190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decode_time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time spent to decode the sequence with reference decoder in seconds. If not known, it is set to 0.</a:t>
                      </a:r>
                      <a:endParaRPr lang="en-US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51" marR="52251" marT="0" marB="0"/>
                </a:tc>
                <a:extLst>
                  <a:ext uri="{0D108BD9-81ED-4DB2-BD59-A6C34878D82A}">
                    <a16:rowId xmlns:a16="http://schemas.microsoft.com/office/drawing/2014/main" val="191219636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B9C981-AB00-49B7-8118-62A5B9AC6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567021"/>
              </p:ext>
            </p:extLst>
          </p:nvPr>
        </p:nvGraphicFramePr>
        <p:xfrm>
          <a:off x="431800" y="4229100"/>
          <a:ext cx="11326812" cy="218757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437707">
                  <a:extLst>
                    <a:ext uri="{9D8B030D-6E8A-4147-A177-3AD203B41FA5}">
                      <a16:colId xmlns:a16="http://schemas.microsoft.com/office/drawing/2014/main" val="2355104175"/>
                    </a:ext>
                  </a:extLst>
                </a:gridCol>
                <a:gridCol w="1997751">
                  <a:extLst>
                    <a:ext uri="{9D8B030D-6E8A-4147-A177-3AD203B41FA5}">
                      <a16:colId xmlns:a16="http://schemas.microsoft.com/office/drawing/2014/main" val="1622998064"/>
                    </a:ext>
                  </a:extLst>
                </a:gridCol>
                <a:gridCol w="7891354">
                  <a:extLst>
                    <a:ext uri="{9D8B030D-6E8A-4147-A177-3AD203B41FA5}">
                      <a16:colId xmlns:a16="http://schemas.microsoft.com/office/drawing/2014/main" val="204992158"/>
                    </a:ext>
                  </a:extLst>
                </a:gridCol>
              </a:tblGrid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Type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Semantics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929876685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Parameter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BIGINT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the associated variation parameter as defined for the anchor, for example the QP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3401372464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Bitrate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The size of the file divided by the duration of the reference sequence in bit/s as defined in clause 5.5.1.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2606061627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y_psnr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Peak signal to noise ratio for Y planes in dB as defined in clause 5.5.2.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3378733975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u_psnr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Peak signal to noise ratio for U planes in dB as defined in clause 5.5.2.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2501805601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v_psnr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Peak signal to noise ratio for V planes in dB as defined in clause 5.5.2.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870533753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Wpsnr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Weighted peak signal to noise ratio for Y, U and V planes in dB as defined in clause 5.5.3.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4129213710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psnrl100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PSNRL100 as defined in clause 5.5.3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265107937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de100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DE100 as defined in clause 5.5.3.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471664824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bitrate_log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The bitrate as documented by the encoder log. If not known, it is set to 0.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511948564"/>
                  </a:ext>
                </a:extLst>
              </a:tr>
              <a:tr h="1988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encode_time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DOUBLEPRECISION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Total time spent to encode the sequence with reference encoder in seconds. If not known, it is set to 0.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568" marR="54568" marT="0" marB="0"/>
                </a:tc>
                <a:extLst>
                  <a:ext uri="{0D108BD9-81ED-4DB2-BD59-A6C34878D82A}">
                    <a16:rowId xmlns:a16="http://schemas.microsoft.com/office/drawing/2014/main" val="74861677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D7DD99D-ED10-4582-A067-72E79F57E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Metrics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12D7A7-D56E-4938-83F6-282AE5041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de-DE" sz="2000" dirty="0">
                <a:solidFill>
                  <a:srgbClr val="FFFFFF"/>
                </a:solidFill>
              </a:rPr>
              <a:t>SDR &amp; HDR</a:t>
            </a:r>
            <a:endPara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70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CFCEDD-32B9-4222-A21F-9CB34B753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de-DE" sz="5400"/>
              <a:t>Verification</a:t>
            </a:r>
            <a:endParaRPr lang="en-US" sz="5400"/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A1B78D-2FB9-4EC9-A2CC-90A6165A0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lvl="0" fontAlgn="base" hangingPunct="0"/>
            <a:r>
              <a:rPr lang="en-US" sz="1900"/>
              <a:t>Anchor bitstream verification: Anchor bitstreams are correct. By using a defined reference sequence, an anchor configuration as well as a reference encoder, two different executions of this process results in the same anchor bitstream.</a:t>
            </a:r>
          </a:p>
          <a:p>
            <a:pPr lvl="0" fontAlgn="base" hangingPunct="0"/>
            <a:r>
              <a:rPr lang="en-US" sz="1900"/>
              <a:t>Anchor reconstruction is correct. By using a verified anchor bitstream, a reference decoder in two different implementations results </a:t>
            </a:r>
          </a:p>
          <a:p>
            <a:pPr lvl="1" fontAlgn="base" hangingPunct="0"/>
            <a:r>
              <a:rPr lang="en-US" sz="1900"/>
              <a:t>in the same anchor sequence,</a:t>
            </a:r>
          </a:p>
          <a:p>
            <a:pPr lvl="1" fontAlgn="base" hangingPunct="0"/>
            <a:r>
              <a:rPr lang="en-US" sz="1900"/>
              <a:t>in the same quality metrics.</a:t>
            </a:r>
          </a:p>
          <a:p>
            <a:endParaRPr lang="en-US" sz="19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C204E4-167E-453A-BA9E-36E04304653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2153785"/>
            <a:ext cx="5458968" cy="25504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632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91885A-0273-41E6-96FD-01241B97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de-DE" sz="5400"/>
              <a:t>Characterization</a:t>
            </a:r>
            <a:endParaRPr lang="en-US" sz="5400"/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BD31F-2C9E-4138-99EC-812776B8A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n-GB" sz="1700" dirty="0"/>
              <a:t>Characterization is the comparison of a codec under test with an anchor based on the framework introduced in this clause. Characterization in this report is based on </a:t>
            </a:r>
            <a:r>
              <a:rPr lang="en-GB" sz="1700" dirty="0" err="1"/>
              <a:t>Bjöntegard</a:t>
            </a:r>
            <a:r>
              <a:rPr lang="en-GB" sz="1700" dirty="0"/>
              <a:t>-Delta (BD)-rate.</a:t>
            </a:r>
            <a:endParaRPr lang="en-US" sz="1700" dirty="0"/>
          </a:p>
          <a:p>
            <a:r>
              <a:rPr lang="en-GB" sz="1700" dirty="0"/>
              <a:t>A full characterization of a codec for a scenario against a 3GPP codec shall provide at least the following metrics</a:t>
            </a:r>
            <a:endParaRPr lang="en-US" sz="1700" dirty="0"/>
          </a:p>
          <a:p>
            <a:pPr lvl="1"/>
            <a:r>
              <a:rPr lang="en-GB" sz="1300" dirty="0"/>
              <a:t>The BD-rate gain for each defined anchor tuple and each required metric</a:t>
            </a:r>
            <a:endParaRPr lang="en-US" sz="1300" dirty="0"/>
          </a:p>
          <a:p>
            <a:pPr lvl="1"/>
            <a:r>
              <a:rPr lang="en-GB" sz="1300" dirty="0"/>
              <a:t>The average BD-rate gain across all anchors of the scenario for each required metric.</a:t>
            </a:r>
            <a:endParaRPr lang="en-US" sz="1300" dirty="0"/>
          </a:p>
          <a:p>
            <a:endParaRPr lang="en-US" sz="17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108D2C-94F8-4F31-B5CA-9A65B51E07BF}"/>
              </a:ext>
            </a:extLst>
          </p:cNvPr>
          <p:cNvGrpSpPr/>
          <p:nvPr/>
        </p:nvGrpSpPr>
        <p:grpSpPr>
          <a:xfrm>
            <a:off x="6247093" y="2121408"/>
            <a:ext cx="5458968" cy="3579427"/>
            <a:chOff x="7808913" y="3890185"/>
            <a:chExt cx="4381500" cy="2872935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4A0E20BC-E92F-4AF6-B9D2-743485FD26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08913" y="4115170"/>
              <a:ext cx="4381500" cy="2647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Bildergebnis für HEVC">
              <a:extLst>
                <a:ext uri="{FF2B5EF4-FFF2-40B4-BE49-F238E27FC236}">
                  <a16:creationId xmlns:a16="http://schemas.microsoft.com/office/drawing/2014/main" id="{F86A5A6D-58AF-4ACF-AE54-C47CBCE843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4732431"/>
              <a:ext cx="914399" cy="351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Bildergebnis für AVC logo H.264">
              <a:extLst>
                <a:ext uri="{FF2B5EF4-FFF2-40B4-BE49-F238E27FC236}">
                  <a16:creationId xmlns:a16="http://schemas.microsoft.com/office/drawing/2014/main" id="{5DE5E37B-1117-4ABC-9783-CCCD9F75CE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17625" y="3890185"/>
              <a:ext cx="764556" cy="7645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8" descr="Bildergebnis für VVC">
              <a:extLst>
                <a:ext uri="{FF2B5EF4-FFF2-40B4-BE49-F238E27FC236}">
                  <a16:creationId xmlns:a16="http://schemas.microsoft.com/office/drawing/2014/main" id="{0FE3CE8A-47AA-4F39-9D91-0F11A507E3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5700800"/>
              <a:ext cx="914399" cy="514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0" descr="Bildergebnis für EVC logo video">
              <a:extLst>
                <a:ext uri="{FF2B5EF4-FFF2-40B4-BE49-F238E27FC236}">
                  <a16:creationId xmlns:a16="http://schemas.microsoft.com/office/drawing/2014/main" id="{F3B45969-1CA8-4266-B6B5-187D50EB06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2704" y="6370546"/>
              <a:ext cx="914399" cy="375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4">
              <a:extLst>
                <a:ext uri="{FF2B5EF4-FFF2-40B4-BE49-F238E27FC236}">
                  <a16:creationId xmlns:a16="http://schemas.microsoft.com/office/drawing/2014/main" id="{EBFACD66-CA99-4778-AAFC-18F6848C71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9190" y="6035900"/>
              <a:ext cx="681426" cy="378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3768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05B5D199-4D19-4B2C-A81A-2D43100741F5}"/>
              </a:ext>
            </a:extLst>
          </p:cNvPr>
          <p:cNvGrpSpPr/>
          <p:nvPr/>
        </p:nvGrpSpPr>
        <p:grpSpPr>
          <a:xfrm>
            <a:off x="1924594" y="1"/>
            <a:ext cx="6975566" cy="6752040"/>
            <a:chOff x="1464099" y="0"/>
            <a:chExt cx="8194252" cy="7649023"/>
          </a:xfrm>
        </p:grpSpPr>
        <p:pic>
          <p:nvPicPr>
            <p:cNvPr id="4" name="Picture 3" descr="Chart&#10;&#10;Description automatically generated">
              <a:extLst>
                <a:ext uri="{FF2B5EF4-FFF2-40B4-BE49-F238E27FC236}">
                  <a16:creationId xmlns:a16="http://schemas.microsoft.com/office/drawing/2014/main" id="{00694A18-63A5-4A97-BBAF-45FC4F2B9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8287" y="3542227"/>
              <a:ext cx="4106796" cy="4106796"/>
            </a:xfrm>
            <a:prstGeom prst="rect">
              <a:avLst/>
            </a:prstGeom>
          </p:spPr>
        </p:pic>
        <p:pic>
          <p:nvPicPr>
            <p:cNvPr id="5" name="Picture 4" descr="Chart, line chart&#10;&#10;Description automatically generated">
              <a:extLst>
                <a:ext uri="{FF2B5EF4-FFF2-40B4-BE49-F238E27FC236}">
                  <a16:creationId xmlns:a16="http://schemas.microsoft.com/office/drawing/2014/main" id="{81DE45F8-5CC9-4CCD-8BC5-BE6BE030F7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8326" y="0"/>
              <a:ext cx="7820025" cy="3128010"/>
            </a:xfrm>
            <a:prstGeom prst="rect">
              <a:avLst/>
            </a:prstGeom>
          </p:spPr>
        </p:pic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E6D31CF0-E6FB-4983-81DE-652A314E3546}"/>
                </a:ext>
              </a:extLst>
            </p:cNvPr>
            <p:cNvSpPr/>
            <p:nvPr/>
          </p:nvSpPr>
          <p:spPr>
            <a:xfrm>
              <a:off x="5462172" y="527048"/>
              <a:ext cx="1562100" cy="342900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max_range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30827F00-89B6-4C82-9BE1-9E8EAD32606F}"/>
                </a:ext>
              </a:extLst>
            </p:cNvPr>
            <p:cNvSpPr/>
            <p:nvPr/>
          </p:nvSpPr>
          <p:spPr>
            <a:xfrm>
              <a:off x="2895600" y="2192783"/>
              <a:ext cx="3352800" cy="342900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>
                  <a:solidFill>
                    <a:schemeClr val="tx1"/>
                  </a:solidFill>
                </a:rPr>
                <a:t>min_range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4983E5B0-3E68-4539-BC42-32DE749F288C}"/>
                </a:ext>
              </a:extLst>
            </p:cNvPr>
            <p:cNvSpPr/>
            <p:nvPr/>
          </p:nvSpPr>
          <p:spPr>
            <a:xfrm>
              <a:off x="4595397" y="2835148"/>
              <a:ext cx="1647825" cy="342900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Bitrate to log scale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CFF6AD3F-11AD-42AB-B294-26F97BAD87FE}"/>
                </a:ext>
              </a:extLst>
            </p:cNvPr>
            <p:cNvSpPr/>
            <p:nvPr/>
          </p:nvSpPr>
          <p:spPr>
            <a:xfrm flipH="1">
              <a:off x="7626348" y="1564005"/>
              <a:ext cx="1660525" cy="399033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Interpolation Test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058D0ED9-136C-4408-AF52-F1A6E7098506}"/>
                </a:ext>
              </a:extLst>
            </p:cNvPr>
            <p:cNvSpPr/>
            <p:nvPr/>
          </p:nvSpPr>
          <p:spPr>
            <a:xfrm>
              <a:off x="5686426" y="1158748"/>
              <a:ext cx="1800224" cy="342900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Interpolation Anchor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3B35A8-3E26-4C23-9500-F8D4195E243D}"/>
                </a:ext>
              </a:extLst>
            </p:cNvPr>
            <p:cNvSpPr txBox="1"/>
            <p:nvPr/>
          </p:nvSpPr>
          <p:spPr>
            <a:xfrm rot="18997095">
              <a:off x="6785964" y="1438553"/>
              <a:ext cx="1401374" cy="2963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100" dirty="0"/>
                <a:t>BD-Rate gain/loss</a:t>
              </a:r>
              <a:endParaRPr lang="en-US" sz="1100" dirty="0"/>
            </a:p>
          </p:txBody>
        </p:sp>
        <p:sp>
          <p:nvSpPr>
            <p:cNvPr id="12" name="Arrow: Bent-Up 11">
              <a:extLst>
                <a:ext uri="{FF2B5EF4-FFF2-40B4-BE49-F238E27FC236}">
                  <a16:creationId xmlns:a16="http://schemas.microsoft.com/office/drawing/2014/main" id="{2BBDF68E-793B-47CC-8AC9-8406EC7172AD}"/>
                </a:ext>
              </a:extLst>
            </p:cNvPr>
            <p:cNvSpPr/>
            <p:nvPr/>
          </p:nvSpPr>
          <p:spPr>
            <a:xfrm rot="5400000">
              <a:off x="3572908" y="2740537"/>
              <a:ext cx="1998183" cy="2628900"/>
            </a:xfrm>
            <a:prstGeom prst="bentUpArrow">
              <a:avLst>
                <a:gd name="adj1" fmla="val 12536"/>
                <a:gd name="adj2" fmla="val 14274"/>
                <a:gd name="adj3" fmla="val 16273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E412C10-52D7-4173-BD7A-6A83BC1FC852}"/>
                </a:ext>
              </a:extLst>
            </p:cNvPr>
            <p:cNvSpPr txBox="1"/>
            <p:nvPr/>
          </p:nvSpPr>
          <p:spPr>
            <a:xfrm>
              <a:off x="3507894" y="4543800"/>
              <a:ext cx="1554278" cy="34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100" dirty="0"/>
                <a:t>Interpolated</a:t>
              </a:r>
              <a:r>
                <a:rPr lang="de-DE" sz="1400" dirty="0"/>
                <a:t> </a:t>
              </a:r>
              <a:r>
                <a:rPr lang="de-DE" sz="1100" dirty="0"/>
                <a:t>Points</a:t>
              </a:r>
              <a:endParaRPr lang="en-US" sz="1400" dirty="0"/>
            </a:p>
          </p:txBody>
        </p:sp>
        <p:sp>
          <p:nvSpPr>
            <p:cNvPr id="14" name="Arrow: Down 13">
              <a:extLst>
                <a:ext uri="{FF2B5EF4-FFF2-40B4-BE49-F238E27FC236}">
                  <a16:creationId xmlns:a16="http://schemas.microsoft.com/office/drawing/2014/main" id="{21C77953-58E7-4101-A3E2-4862236EE64B}"/>
                </a:ext>
              </a:extLst>
            </p:cNvPr>
            <p:cNvSpPr/>
            <p:nvPr/>
          </p:nvSpPr>
          <p:spPr>
            <a:xfrm>
              <a:off x="6243222" y="2367153"/>
              <a:ext cx="616926" cy="1328126"/>
            </a:xfrm>
            <a:prstGeom prst="downArrow">
              <a:avLst>
                <a:gd name="adj1" fmla="val 55364"/>
                <a:gd name="adj2" fmla="val 5000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de-DE" sz="1100" dirty="0"/>
                <a:t>BD-Rate gain</a:t>
              </a:r>
              <a:endParaRPr lang="en-US" sz="1100" dirty="0"/>
            </a:p>
          </p:txBody>
        </p:sp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6D9CC784-65FD-4C19-8602-4529CFF0B57E}"/>
                </a:ext>
              </a:extLst>
            </p:cNvPr>
            <p:cNvSpPr/>
            <p:nvPr/>
          </p:nvSpPr>
          <p:spPr>
            <a:xfrm>
              <a:off x="3058921" y="5424175"/>
              <a:ext cx="1494029" cy="342900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Quality Metric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58A705A-A584-4050-8EA2-FB3368FFA4AA}"/>
                </a:ext>
              </a:extLst>
            </p:cNvPr>
            <p:cNvSpPr/>
            <p:nvPr/>
          </p:nvSpPr>
          <p:spPr>
            <a:xfrm>
              <a:off x="7021033" y="194064"/>
              <a:ext cx="893134" cy="2049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" name="Arrow: Down 16">
              <a:extLst>
                <a:ext uri="{FF2B5EF4-FFF2-40B4-BE49-F238E27FC236}">
                  <a16:creationId xmlns:a16="http://schemas.microsoft.com/office/drawing/2014/main" id="{890DD14B-7F2B-4865-A92B-71187C266BFE}"/>
                </a:ext>
              </a:extLst>
            </p:cNvPr>
            <p:cNvSpPr/>
            <p:nvPr/>
          </p:nvSpPr>
          <p:spPr>
            <a:xfrm>
              <a:off x="6898851" y="2364233"/>
              <a:ext cx="616926" cy="1328126"/>
            </a:xfrm>
            <a:prstGeom prst="downArrow">
              <a:avLst>
                <a:gd name="adj1" fmla="val 55364"/>
                <a:gd name="adj2" fmla="val 500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Overlap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8FC0FAD5-93AD-492C-93A6-FE0F85C265C7}"/>
                </a:ext>
              </a:extLst>
            </p:cNvPr>
            <p:cNvSpPr/>
            <p:nvPr/>
          </p:nvSpPr>
          <p:spPr>
            <a:xfrm>
              <a:off x="3366239" y="289501"/>
              <a:ext cx="1562100" cy="342900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Max value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5E09C2A6-8E57-49F7-99AC-86D80F4DCC10}"/>
                </a:ext>
              </a:extLst>
            </p:cNvPr>
            <p:cNvSpPr/>
            <p:nvPr/>
          </p:nvSpPr>
          <p:spPr>
            <a:xfrm>
              <a:off x="1464099" y="2516375"/>
              <a:ext cx="1562100" cy="342900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 dirty="0">
                  <a:solidFill>
                    <a:schemeClr val="tx1"/>
                  </a:solidFill>
                </a:rPr>
                <a:t>Min value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796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1976</Words>
  <Application>Microsoft Office PowerPoint</Application>
  <PresentationFormat>Widescreen</PresentationFormat>
  <Paragraphs>366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3GPP 5G Video Characterization  TR 26.955 approved at SA#96 (June 2022)</vt:lpstr>
      <vt:lpstr>Scenarios</vt:lpstr>
      <vt:lpstr>Anchor Generation for each Scenario</vt:lpstr>
      <vt:lpstr>Tools and Repositories</vt:lpstr>
      <vt:lpstr>Reference Sequences: Example 4K-TV</vt:lpstr>
      <vt:lpstr>Metrics</vt:lpstr>
      <vt:lpstr>Verification</vt:lpstr>
      <vt:lpstr>Characterization</vt:lpstr>
      <vt:lpstr>PowerPoint Presentation</vt:lpstr>
      <vt:lpstr>HEVC against H.264/AVC – Average BD Rate Gains using PSNR</vt:lpstr>
      <vt:lpstr>New Codecs against H.265/HEVC  Average BD Rate Gains using PSNR</vt:lpstr>
      <vt:lpstr>Summary – Comprehensive Framework</vt:lpstr>
      <vt:lpstr>Summary – HEVC</vt:lpstr>
      <vt:lpstr>Summary – New Codecs</vt:lpstr>
      <vt:lpstr>Timeline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5G Video Characterization</dc:title>
  <dc:creator>Thomas Stockhammer</dc:creator>
  <cp:lastModifiedBy>Thomas Stockhammer</cp:lastModifiedBy>
  <cp:revision>8</cp:revision>
  <dcterms:created xsi:type="dcterms:W3CDTF">2021-06-09T12:07:59Z</dcterms:created>
  <dcterms:modified xsi:type="dcterms:W3CDTF">2022-08-11T10:00:20Z</dcterms:modified>
</cp:coreProperties>
</file>