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7"/>
  </p:notesMasterIdLst>
  <p:handoutMasterIdLst>
    <p:handoutMasterId r:id="rId18"/>
  </p:handoutMasterIdLst>
  <p:sldIdLst>
    <p:sldId id="256" r:id="rId5"/>
    <p:sldId id="260" r:id="rId6"/>
    <p:sldId id="259" r:id="rId7"/>
    <p:sldId id="258" r:id="rId8"/>
    <p:sldId id="758" r:id="rId9"/>
    <p:sldId id="769" r:id="rId10"/>
    <p:sldId id="763" r:id="rId11"/>
    <p:sldId id="761" r:id="rId12"/>
    <p:sldId id="765" r:id="rId13"/>
    <p:sldId id="767" r:id="rId14"/>
    <p:sldId id="770" r:id="rId15"/>
    <p:sldId id="771" r:id="rId16"/>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5649" autoAdjust="0"/>
    <p:restoredTop sz="94203" autoAdjust="0"/>
  </p:normalViewPr>
  <p:slideViewPr>
    <p:cSldViewPr>
      <p:cViewPr varScale="1">
        <p:scale>
          <a:sx n="71" d="100"/>
          <a:sy n="71" d="100"/>
        </p:scale>
        <p:origin x="404" y="36"/>
      </p:cViewPr>
      <p:guideLst>
        <p:guide orient="horz" pos="2160"/>
        <p:guide pos="3840"/>
      </p:guideLst>
    </p:cSldViewPr>
  </p:slideViewPr>
  <p:outlineViewPr>
    <p:cViewPr>
      <p:scale>
        <a:sx n="33" d="100"/>
        <a:sy n="33" d="100"/>
      </p:scale>
      <p:origin x="0" y="-384"/>
    </p:cViewPr>
    <p:sldLst>
      <p:sld r:id="rId1" collapse="1"/>
      <p:sld r:id="rId2" collapse="1"/>
      <p:sld r:id="rId3" collapse="1"/>
      <p:sld r:id="rId4" collapse="1"/>
      <p:sld r:id="rId5" collapse="1"/>
      <p:sld r:id="rId6" collapse="1"/>
      <p:sld r:id="rId7" collapse="1"/>
      <p:sld r:id="rId8"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4.xml"/><Relationship Id="rId7" Type="http://schemas.openxmlformats.org/officeDocument/2006/relationships/slide" Target="slides/slide11.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10.xml"/><Relationship Id="rId5" Type="http://schemas.openxmlformats.org/officeDocument/2006/relationships/slide" Target="slides/slide6.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433862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479605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12458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#120-e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17-26 August,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3GPP Timeline</a:t>
            </a:r>
          </a:p>
        </p:txBody>
      </p:sp>
      <p:sp>
        <p:nvSpPr>
          <p:cNvPr id="44" name="TextBox 68">
            <a:extLst>
              <a:ext uri="{FF2B5EF4-FFF2-40B4-BE49-F238E27FC236}">
                <a16:creationId xmlns:a16="http://schemas.microsoft.com/office/drawing/2014/main" id="{26A7D69E-486D-4C21-862C-613FD24B5203}"/>
              </a:ext>
            </a:extLst>
          </p:cNvPr>
          <p:cNvSpPr txBox="1">
            <a:spLocks noChangeArrowheads="1"/>
          </p:cNvSpPr>
          <p:nvPr/>
        </p:nvSpPr>
        <p:spPr bwMode="auto">
          <a:xfrm rot="20391721">
            <a:off x="1680956"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12/21</a:t>
            </a:r>
          </a:p>
        </p:txBody>
      </p:sp>
      <p:sp>
        <p:nvSpPr>
          <p:cNvPr id="45" name="TextBox 19">
            <a:extLst>
              <a:ext uri="{FF2B5EF4-FFF2-40B4-BE49-F238E27FC236}">
                <a16:creationId xmlns:a16="http://schemas.microsoft.com/office/drawing/2014/main" id="{75345A04-396B-4211-AF16-519FFD516BC5}"/>
              </a:ext>
            </a:extLst>
          </p:cNvPr>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46" name="TextBox 37">
            <a:extLst>
              <a:ext uri="{FF2B5EF4-FFF2-40B4-BE49-F238E27FC236}">
                <a16:creationId xmlns:a16="http://schemas.microsoft.com/office/drawing/2014/main" id="{E599B633-44D6-473B-BDFE-25BB4F9F660E}"/>
              </a:ext>
            </a:extLst>
          </p:cNvPr>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47" name="Straight Connector 46">
            <a:extLst>
              <a:ext uri="{FF2B5EF4-FFF2-40B4-BE49-F238E27FC236}">
                <a16:creationId xmlns:a16="http://schemas.microsoft.com/office/drawing/2014/main" id="{F9450A7C-6094-4309-8ECC-41D340A679CF}"/>
              </a:ext>
            </a:extLst>
          </p:cNvPr>
          <p:cNvCxnSpPr/>
          <p:nvPr/>
        </p:nvCxnSpPr>
        <p:spPr>
          <a:xfrm flipH="1">
            <a:off x="1874395"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8" name="TextBox 27">
            <a:extLst>
              <a:ext uri="{FF2B5EF4-FFF2-40B4-BE49-F238E27FC236}">
                <a16:creationId xmlns:a16="http://schemas.microsoft.com/office/drawing/2014/main" id="{B18279EE-9132-46B1-9ACA-EE79C54EF0A5}"/>
              </a:ext>
            </a:extLst>
          </p:cNvPr>
          <p:cNvSpPr txBox="1">
            <a:spLocks noChangeArrowheads="1"/>
          </p:cNvSpPr>
          <p:nvPr/>
        </p:nvSpPr>
        <p:spPr bwMode="auto">
          <a:xfrm>
            <a:off x="1568401" y="2044066"/>
            <a:ext cx="719917" cy="443662"/>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49" name="Rounded Rectangle 33">
            <a:extLst>
              <a:ext uri="{FF2B5EF4-FFF2-40B4-BE49-F238E27FC236}">
                <a16:creationId xmlns:a16="http://schemas.microsoft.com/office/drawing/2014/main" id="{4A5241CF-B11F-49F6-A845-A83323FC869B}"/>
              </a:ext>
            </a:extLst>
          </p:cNvPr>
          <p:cNvSpPr/>
          <p:nvPr/>
        </p:nvSpPr>
        <p:spPr>
          <a:xfrm>
            <a:off x="1516683"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1</a:t>
            </a:r>
          </a:p>
          <a:p>
            <a:pPr algn="ctr">
              <a:defRPr/>
            </a:pPr>
            <a:r>
              <a:rPr lang="en-US" sz="1100" dirty="0"/>
              <a:t>freeze</a:t>
            </a:r>
          </a:p>
        </p:txBody>
      </p:sp>
      <p:sp>
        <p:nvSpPr>
          <p:cNvPr id="50" name="TextBox 68">
            <a:extLst>
              <a:ext uri="{FF2B5EF4-FFF2-40B4-BE49-F238E27FC236}">
                <a16:creationId xmlns:a16="http://schemas.microsoft.com/office/drawing/2014/main" id="{1C9DFAAD-5F34-4339-A6CA-6D5707EAE720}"/>
              </a:ext>
            </a:extLst>
          </p:cNvPr>
          <p:cNvSpPr txBox="1">
            <a:spLocks noChangeArrowheads="1"/>
          </p:cNvSpPr>
          <p:nvPr/>
        </p:nvSpPr>
        <p:spPr bwMode="auto">
          <a:xfrm rot="20391721">
            <a:off x="261649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03/22</a:t>
            </a:r>
          </a:p>
        </p:txBody>
      </p:sp>
      <p:cxnSp>
        <p:nvCxnSpPr>
          <p:cNvPr id="51" name="Straight Connector 66">
            <a:extLst>
              <a:ext uri="{FF2B5EF4-FFF2-40B4-BE49-F238E27FC236}">
                <a16:creationId xmlns:a16="http://schemas.microsoft.com/office/drawing/2014/main" id="{BC3D6BFD-CBC9-4510-BADE-9E1F47D991C5}"/>
              </a:ext>
            </a:extLst>
          </p:cNvPr>
          <p:cNvCxnSpPr/>
          <p:nvPr/>
        </p:nvCxnSpPr>
        <p:spPr>
          <a:xfrm flipH="1">
            <a:off x="2829414"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93" name="TextBox 27">
            <a:extLst>
              <a:ext uri="{FF2B5EF4-FFF2-40B4-BE49-F238E27FC236}">
                <a16:creationId xmlns:a16="http://schemas.microsoft.com/office/drawing/2014/main" id="{AB9D53C2-A843-4EB3-B4E3-1219C3134603}"/>
              </a:ext>
            </a:extLst>
          </p:cNvPr>
          <p:cNvSpPr txBox="1">
            <a:spLocks noChangeArrowheads="1"/>
          </p:cNvSpPr>
          <p:nvPr/>
        </p:nvSpPr>
        <p:spPr bwMode="auto">
          <a:xfrm>
            <a:off x="2496894" y="2049301"/>
            <a:ext cx="772969"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94" name="Rounded Rectangle 58">
            <a:extLst>
              <a:ext uri="{FF2B5EF4-FFF2-40B4-BE49-F238E27FC236}">
                <a16:creationId xmlns:a16="http://schemas.microsoft.com/office/drawing/2014/main" id="{ECE47DB0-1D45-45D1-8588-CC2F8067E3DC}"/>
              </a:ext>
            </a:extLst>
          </p:cNvPr>
          <p:cNvSpPr/>
          <p:nvPr/>
        </p:nvSpPr>
        <p:spPr>
          <a:xfrm>
            <a:off x="2464084"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Stage 3</a:t>
            </a:r>
          </a:p>
          <a:p>
            <a:pPr algn="ctr">
              <a:defRPr/>
            </a:pPr>
            <a:r>
              <a:rPr lang="en-US" sz="1100" dirty="0"/>
              <a:t>freeze</a:t>
            </a:r>
          </a:p>
        </p:txBody>
      </p:sp>
      <p:sp>
        <p:nvSpPr>
          <p:cNvPr id="95" name="TextBox 68">
            <a:extLst>
              <a:ext uri="{FF2B5EF4-FFF2-40B4-BE49-F238E27FC236}">
                <a16:creationId xmlns:a16="http://schemas.microsoft.com/office/drawing/2014/main" id="{AFCBC65F-C658-4029-87AC-BE8C226C49EF}"/>
              </a:ext>
            </a:extLst>
          </p:cNvPr>
          <p:cNvSpPr txBox="1">
            <a:spLocks noChangeArrowheads="1"/>
          </p:cNvSpPr>
          <p:nvPr/>
        </p:nvSpPr>
        <p:spPr bwMode="auto">
          <a:xfrm rot="20391721">
            <a:off x="3583522"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06/22</a:t>
            </a:r>
          </a:p>
        </p:txBody>
      </p:sp>
      <p:cxnSp>
        <p:nvCxnSpPr>
          <p:cNvPr id="96" name="Straight Connector 66">
            <a:extLst>
              <a:ext uri="{FF2B5EF4-FFF2-40B4-BE49-F238E27FC236}">
                <a16:creationId xmlns:a16="http://schemas.microsoft.com/office/drawing/2014/main" id="{0681275B-BFED-4707-BECF-86F76CBBF7CF}"/>
              </a:ext>
            </a:extLst>
          </p:cNvPr>
          <p:cNvCxnSpPr/>
          <p:nvPr/>
        </p:nvCxnSpPr>
        <p:spPr>
          <a:xfrm flipH="1">
            <a:off x="3796446"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97" name="TextBox 27">
            <a:extLst>
              <a:ext uri="{FF2B5EF4-FFF2-40B4-BE49-F238E27FC236}">
                <a16:creationId xmlns:a16="http://schemas.microsoft.com/office/drawing/2014/main" id="{B894FBBB-E3D1-407A-97AF-24CEBBE95A01}"/>
              </a:ext>
            </a:extLst>
          </p:cNvPr>
          <p:cNvSpPr txBox="1">
            <a:spLocks noChangeArrowheads="1"/>
          </p:cNvSpPr>
          <p:nvPr/>
        </p:nvSpPr>
        <p:spPr bwMode="auto">
          <a:xfrm>
            <a:off x="3463926" y="2049301"/>
            <a:ext cx="772969"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98" name="Rounded Rectangle 58">
            <a:extLst>
              <a:ext uri="{FF2B5EF4-FFF2-40B4-BE49-F238E27FC236}">
                <a16:creationId xmlns:a16="http://schemas.microsoft.com/office/drawing/2014/main" id="{26841D01-51E9-4F46-AF46-50D4D52AD274}"/>
              </a:ext>
            </a:extLst>
          </p:cNvPr>
          <p:cNvSpPr/>
          <p:nvPr/>
        </p:nvSpPr>
        <p:spPr>
          <a:xfrm>
            <a:off x="3431116"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algn="ctr">
              <a:defRPr/>
            </a:pPr>
            <a:r>
              <a:rPr lang="en-US" sz="1100" dirty="0"/>
              <a:t>Rel-17 Code</a:t>
            </a:r>
          </a:p>
          <a:p>
            <a:pPr algn="ctr">
              <a:defRPr/>
            </a:pPr>
            <a:r>
              <a:rPr lang="en-US" sz="1100" dirty="0"/>
              <a:t>freeze</a:t>
            </a:r>
          </a:p>
        </p:txBody>
      </p:sp>
      <p:sp>
        <p:nvSpPr>
          <p:cNvPr id="99" name="TextBox 68">
            <a:extLst>
              <a:ext uri="{FF2B5EF4-FFF2-40B4-BE49-F238E27FC236}">
                <a16:creationId xmlns:a16="http://schemas.microsoft.com/office/drawing/2014/main" id="{278367FB-4B6F-4134-954D-6F9BDA886C76}"/>
              </a:ext>
            </a:extLst>
          </p:cNvPr>
          <p:cNvSpPr txBox="1">
            <a:spLocks noChangeArrowheads="1"/>
          </p:cNvSpPr>
          <p:nvPr/>
        </p:nvSpPr>
        <p:spPr bwMode="auto">
          <a:xfrm rot="20391721">
            <a:off x="45505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09/22</a:t>
            </a:r>
          </a:p>
        </p:txBody>
      </p:sp>
      <p:cxnSp>
        <p:nvCxnSpPr>
          <p:cNvPr id="100" name="Straight Connector 66">
            <a:extLst>
              <a:ext uri="{FF2B5EF4-FFF2-40B4-BE49-F238E27FC236}">
                <a16:creationId xmlns:a16="http://schemas.microsoft.com/office/drawing/2014/main" id="{493DF84A-A33B-49B6-96BF-2CC04068616F}"/>
              </a:ext>
            </a:extLst>
          </p:cNvPr>
          <p:cNvCxnSpPr/>
          <p:nvPr/>
        </p:nvCxnSpPr>
        <p:spPr>
          <a:xfrm flipH="1">
            <a:off x="4763478"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01" name="TextBox 27">
            <a:extLst>
              <a:ext uri="{FF2B5EF4-FFF2-40B4-BE49-F238E27FC236}">
                <a16:creationId xmlns:a16="http://schemas.microsoft.com/office/drawing/2014/main" id="{CB45AF3E-98F5-4417-94D6-F9AA800E5922}"/>
              </a:ext>
            </a:extLst>
          </p:cNvPr>
          <p:cNvSpPr txBox="1">
            <a:spLocks noChangeArrowheads="1"/>
          </p:cNvSpPr>
          <p:nvPr/>
        </p:nvSpPr>
        <p:spPr bwMode="auto">
          <a:xfrm>
            <a:off x="4430958"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102" name="TextBox 68">
            <a:extLst>
              <a:ext uri="{FF2B5EF4-FFF2-40B4-BE49-F238E27FC236}">
                <a16:creationId xmlns:a16="http://schemas.microsoft.com/office/drawing/2014/main" id="{C7398B72-944B-4367-94B7-208E4BDEA487}"/>
              </a:ext>
            </a:extLst>
          </p:cNvPr>
          <p:cNvSpPr txBox="1">
            <a:spLocks noChangeArrowheads="1"/>
          </p:cNvSpPr>
          <p:nvPr/>
        </p:nvSpPr>
        <p:spPr bwMode="auto">
          <a:xfrm rot="20391721">
            <a:off x="551758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12/22</a:t>
            </a:r>
          </a:p>
        </p:txBody>
      </p:sp>
      <p:cxnSp>
        <p:nvCxnSpPr>
          <p:cNvPr id="103" name="Straight Connector 66">
            <a:extLst>
              <a:ext uri="{FF2B5EF4-FFF2-40B4-BE49-F238E27FC236}">
                <a16:creationId xmlns:a16="http://schemas.microsoft.com/office/drawing/2014/main" id="{71FAEEEE-D9A1-494D-B783-C82DC30B540B}"/>
              </a:ext>
            </a:extLst>
          </p:cNvPr>
          <p:cNvCxnSpPr/>
          <p:nvPr/>
        </p:nvCxnSpPr>
        <p:spPr>
          <a:xfrm flipH="1">
            <a:off x="5730510"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04" name="TextBox 27">
            <a:extLst>
              <a:ext uri="{FF2B5EF4-FFF2-40B4-BE49-F238E27FC236}">
                <a16:creationId xmlns:a16="http://schemas.microsoft.com/office/drawing/2014/main" id="{508C93C6-E565-4FE0-9E03-7BE2DF858801}"/>
              </a:ext>
            </a:extLst>
          </p:cNvPr>
          <p:cNvSpPr txBox="1">
            <a:spLocks noChangeArrowheads="1"/>
          </p:cNvSpPr>
          <p:nvPr/>
        </p:nvSpPr>
        <p:spPr bwMode="auto">
          <a:xfrm>
            <a:off x="539799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105" name="TextBox 68">
            <a:extLst>
              <a:ext uri="{FF2B5EF4-FFF2-40B4-BE49-F238E27FC236}">
                <a16:creationId xmlns:a16="http://schemas.microsoft.com/office/drawing/2014/main" id="{723578E2-6B92-453F-845E-32F57425D6BD}"/>
              </a:ext>
            </a:extLst>
          </p:cNvPr>
          <p:cNvSpPr txBox="1">
            <a:spLocks noChangeArrowheads="1"/>
          </p:cNvSpPr>
          <p:nvPr/>
        </p:nvSpPr>
        <p:spPr bwMode="auto">
          <a:xfrm rot="20391721">
            <a:off x="6449385"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03/23</a:t>
            </a:r>
          </a:p>
        </p:txBody>
      </p:sp>
      <p:cxnSp>
        <p:nvCxnSpPr>
          <p:cNvPr id="106" name="Straight Connector 66">
            <a:extLst>
              <a:ext uri="{FF2B5EF4-FFF2-40B4-BE49-F238E27FC236}">
                <a16:creationId xmlns:a16="http://schemas.microsoft.com/office/drawing/2014/main" id="{AE3A9E22-D5B3-4073-AEFB-35FCF2AFC80B}"/>
              </a:ext>
            </a:extLst>
          </p:cNvPr>
          <p:cNvCxnSpPr/>
          <p:nvPr/>
        </p:nvCxnSpPr>
        <p:spPr>
          <a:xfrm flipH="1">
            <a:off x="6662309"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07" name="TextBox 27">
            <a:extLst>
              <a:ext uri="{FF2B5EF4-FFF2-40B4-BE49-F238E27FC236}">
                <a16:creationId xmlns:a16="http://schemas.microsoft.com/office/drawing/2014/main" id="{0D6F3B3B-155C-44D7-BA88-4C8086C1A5D9}"/>
              </a:ext>
            </a:extLst>
          </p:cNvPr>
          <p:cNvSpPr txBox="1">
            <a:spLocks noChangeArrowheads="1"/>
          </p:cNvSpPr>
          <p:nvPr/>
        </p:nvSpPr>
        <p:spPr bwMode="auto">
          <a:xfrm>
            <a:off x="6329789"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108" name="TextBox 68">
            <a:extLst>
              <a:ext uri="{FF2B5EF4-FFF2-40B4-BE49-F238E27FC236}">
                <a16:creationId xmlns:a16="http://schemas.microsoft.com/office/drawing/2014/main" id="{C9E49689-2BB3-42BC-A696-53B42CF578BE}"/>
              </a:ext>
            </a:extLst>
          </p:cNvPr>
          <p:cNvSpPr txBox="1">
            <a:spLocks noChangeArrowheads="1"/>
          </p:cNvSpPr>
          <p:nvPr/>
        </p:nvSpPr>
        <p:spPr bwMode="auto">
          <a:xfrm rot="20391721">
            <a:off x="7416417"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06/23</a:t>
            </a:r>
          </a:p>
        </p:txBody>
      </p:sp>
      <p:cxnSp>
        <p:nvCxnSpPr>
          <p:cNvPr id="109" name="Straight Connector 66">
            <a:extLst>
              <a:ext uri="{FF2B5EF4-FFF2-40B4-BE49-F238E27FC236}">
                <a16:creationId xmlns:a16="http://schemas.microsoft.com/office/drawing/2014/main" id="{4C0B007F-E4D6-4ACE-8094-2E04CD191695}"/>
              </a:ext>
            </a:extLst>
          </p:cNvPr>
          <p:cNvCxnSpPr/>
          <p:nvPr/>
        </p:nvCxnSpPr>
        <p:spPr>
          <a:xfrm flipH="1">
            <a:off x="7629341"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10" name="TextBox 27">
            <a:extLst>
              <a:ext uri="{FF2B5EF4-FFF2-40B4-BE49-F238E27FC236}">
                <a16:creationId xmlns:a16="http://schemas.microsoft.com/office/drawing/2014/main" id="{0E208910-3111-48DF-B044-8E097999EF13}"/>
              </a:ext>
            </a:extLst>
          </p:cNvPr>
          <p:cNvSpPr txBox="1">
            <a:spLocks noChangeArrowheads="1"/>
          </p:cNvSpPr>
          <p:nvPr/>
        </p:nvSpPr>
        <p:spPr bwMode="auto">
          <a:xfrm>
            <a:off x="7296821"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111" name="TextBox 68">
            <a:extLst>
              <a:ext uri="{FF2B5EF4-FFF2-40B4-BE49-F238E27FC236}">
                <a16:creationId xmlns:a16="http://schemas.microsoft.com/office/drawing/2014/main" id="{AFE34AC7-ABB9-4FB6-822E-376CA558D310}"/>
              </a:ext>
            </a:extLst>
          </p:cNvPr>
          <p:cNvSpPr txBox="1">
            <a:spLocks noChangeArrowheads="1"/>
          </p:cNvSpPr>
          <p:nvPr/>
        </p:nvSpPr>
        <p:spPr bwMode="auto">
          <a:xfrm rot="20391721">
            <a:off x="8368796"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09/23</a:t>
            </a:r>
          </a:p>
        </p:txBody>
      </p:sp>
      <p:cxnSp>
        <p:nvCxnSpPr>
          <p:cNvPr id="112" name="Straight Connector 66">
            <a:extLst>
              <a:ext uri="{FF2B5EF4-FFF2-40B4-BE49-F238E27FC236}">
                <a16:creationId xmlns:a16="http://schemas.microsoft.com/office/drawing/2014/main" id="{F47E9738-403F-4F89-AFE1-3514330B346B}"/>
              </a:ext>
            </a:extLst>
          </p:cNvPr>
          <p:cNvCxnSpPr/>
          <p:nvPr/>
        </p:nvCxnSpPr>
        <p:spPr>
          <a:xfrm flipH="1">
            <a:off x="8581720"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13" name="TextBox 27">
            <a:extLst>
              <a:ext uri="{FF2B5EF4-FFF2-40B4-BE49-F238E27FC236}">
                <a16:creationId xmlns:a16="http://schemas.microsoft.com/office/drawing/2014/main" id="{326AC435-9F1A-4A2A-9C7A-1A930DE859E4}"/>
              </a:ext>
            </a:extLst>
          </p:cNvPr>
          <p:cNvSpPr txBox="1">
            <a:spLocks noChangeArrowheads="1"/>
          </p:cNvSpPr>
          <p:nvPr/>
        </p:nvSpPr>
        <p:spPr bwMode="auto">
          <a:xfrm>
            <a:off x="8249200"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114" name="TextBox 68">
            <a:extLst>
              <a:ext uri="{FF2B5EF4-FFF2-40B4-BE49-F238E27FC236}">
                <a16:creationId xmlns:a16="http://schemas.microsoft.com/office/drawing/2014/main" id="{8E5C1732-ED7C-4DD3-92C3-1F726E4C1424}"/>
              </a:ext>
            </a:extLst>
          </p:cNvPr>
          <p:cNvSpPr txBox="1">
            <a:spLocks noChangeArrowheads="1"/>
          </p:cNvSpPr>
          <p:nvPr/>
        </p:nvSpPr>
        <p:spPr bwMode="auto">
          <a:xfrm rot="20391721">
            <a:off x="9335828"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12/23</a:t>
            </a:r>
          </a:p>
        </p:txBody>
      </p:sp>
      <p:cxnSp>
        <p:nvCxnSpPr>
          <p:cNvPr id="115" name="Straight Connector 66">
            <a:extLst>
              <a:ext uri="{FF2B5EF4-FFF2-40B4-BE49-F238E27FC236}">
                <a16:creationId xmlns:a16="http://schemas.microsoft.com/office/drawing/2014/main" id="{59FB2705-15BB-4C7F-89D1-373AEA10DBE7}"/>
              </a:ext>
            </a:extLst>
          </p:cNvPr>
          <p:cNvCxnSpPr/>
          <p:nvPr/>
        </p:nvCxnSpPr>
        <p:spPr>
          <a:xfrm flipH="1">
            <a:off x="9548752"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16" name="TextBox 27">
            <a:extLst>
              <a:ext uri="{FF2B5EF4-FFF2-40B4-BE49-F238E27FC236}">
                <a16:creationId xmlns:a16="http://schemas.microsoft.com/office/drawing/2014/main" id="{2900CE55-145A-4B3E-8D77-036E4EACBC9C}"/>
              </a:ext>
            </a:extLst>
          </p:cNvPr>
          <p:cNvSpPr txBox="1">
            <a:spLocks noChangeArrowheads="1"/>
          </p:cNvSpPr>
          <p:nvPr/>
        </p:nvSpPr>
        <p:spPr bwMode="auto">
          <a:xfrm>
            <a:off x="9216232"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117" name="Rounded Rectangle 33">
            <a:extLst>
              <a:ext uri="{FF2B5EF4-FFF2-40B4-BE49-F238E27FC236}">
                <a16:creationId xmlns:a16="http://schemas.microsoft.com/office/drawing/2014/main" id="{4CA21B4A-C9E2-40F4-9516-E64D9FBD47EB}"/>
              </a:ext>
            </a:extLst>
          </p:cNvPr>
          <p:cNvSpPr/>
          <p:nvPr/>
        </p:nvSpPr>
        <p:spPr>
          <a:xfrm>
            <a:off x="630595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2</a:t>
            </a:r>
          </a:p>
          <a:p>
            <a:pPr algn="ctr">
              <a:defRPr/>
            </a:pPr>
            <a:r>
              <a:rPr lang="en-US" sz="1100" dirty="0"/>
              <a:t>freeze</a:t>
            </a:r>
          </a:p>
        </p:txBody>
      </p:sp>
      <p:sp>
        <p:nvSpPr>
          <p:cNvPr id="118" name="Rounded Rectangle 33">
            <a:extLst>
              <a:ext uri="{FF2B5EF4-FFF2-40B4-BE49-F238E27FC236}">
                <a16:creationId xmlns:a16="http://schemas.microsoft.com/office/drawing/2014/main" id="{F5E5564B-B956-4AEA-B5B2-761B8E0CB473}"/>
              </a:ext>
            </a:extLst>
          </p:cNvPr>
          <p:cNvSpPr/>
          <p:nvPr/>
        </p:nvSpPr>
        <p:spPr>
          <a:xfrm>
            <a:off x="919104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Stage 3</a:t>
            </a:r>
          </a:p>
          <a:p>
            <a:pPr algn="ctr">
              <a:defRPr/>
            </a:pPr>
            <a:r>
              <a:rPr lang="en-US" sz="1100" dirty="0"/>
              <a:t>freeze</a:t>
            </a:r>
          </a:p>
        </p:txBody>
      </p:sp>
      <p:sp>
        <p:nvSpPr>
          <p:cNvPr id="119" name="TextBox 37">
            <a:extLst>
              <a:ext uri="{FF2B5EF4-FFF2-40B4-BE49-F238E27FC236}">
                <a16:creationId xmlns:a16="http://schemas.microsoft.com/office/drawing/2014/main" id="{0FADB667-20E0-436B-9CB5-C4DCBBCFDC15}"/>
              </a:ext>
            </a:extLst>
          </p:cNvPr>
          <p:cNvSpPr txBox="1">
            <a:spLocks noChangeArrowheads="1"/>
          </p:cNvSpPr>
          <p:nvPr/>
        </p:nvSpPr>
        <p:spPr bwMode="auto">
          <a:xfrm>
            <a:off x="365338" y="5043631"/>
            <a:ext cx="111746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a:t>
            </a:r>
            <a:br>
              <a:rPr lang="en-US" altLang="en-US" sz="1100" dirty="0">
                <a:latin typeface="Arial" panose="020B0604020202020204" pitchFamily="34" charset="0"/>
              </a:rPr>
            </a:br>
            <a:r>
              <a:rPr lang="en-US" altLang="en-US" sz="1100" dirty="0">
                <a:latin typeface="Arial" panose="020B0604020202020204" pitchFamily="34" charset="0"/>
              </a:rPr>
              <a:t>(SA1 assumptions)</a:t>
            </a:r>
          </a:p>
        </p:txBody>
      </p:sp>
      <p:sp>
        <p:nvSpPr>
          <p:cNvPr id="120" name="Rounded Rectangle 33">
            <a:extLst>
              <a:ext uri="{FF2B5EF4-FFF2-40B4-BE49-F238E27FC236}">
                <a16:creationId xmlns:a16="http://schemas.microsoft.com/office/drawing/2014/main" id="{C3F756E9-3F4B-4999-943C-5A953A1ECA3D}"/>
              </a:ext>
            </a:extLst>
          </p:cNvPr>
          <p:cNvSpPr/>
          <p:nvPr/>
        </p:nvSpPr>
        <p:spPr>
          <a:xfrm>
            <a:off x="1496857" y="4872336"/>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Rel-19</a:t>
            </a:r>
          </a:p>
          <a:p>
            <a:pPr algn="ctr">
              <a:defRPr/>
            </a:pPr>
            <a:r>
              <a:rPr lang="en-US" sz="1100" dirty="0"/>
              <a:t>Stage 1</a:t>
            </a:r>
          </a:p>
          <a:p>
            <a:pPr algn="ctr">
              <a:defRPr/>
            </a:pPr>
            <a:r>
              <a:rPr lang="en-US" sz="1100" dirty="0"/>
              <a:t>start</a:t>
            </a:r>
          </a:p>
        </p:txBody>
      </p:sp>
      <p:sp>
        <p:nvSpPr>
          <p:cNvPr id="121" name="TextBox 68">
            <a:extLst>
              <a:ext uri="{FF2B5EF4-FFF2-40B4-BE49-F238E27FC236}">
                <a16:creationId xmlns:a16="http://schemas.microsoft.com/office/drawing/2014/main" id="{FCF255C1-FAC7-436F-BA2E-601A9BCE10BD}"/>
              </a:ext>
            </a:extLst>
          </p:cNvPr>
          <p:cNvSpPr txBox="1">
            <a:spLocks noChangeArrowheads="1"/>
          </p:cNvSpPr>
          <p:nvPr/>
        </p:nvSpPr>
        <p:spPr bwMode="auto">
          <a:xfrm rot="20391721">
            <a:off x="10287303"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1200" dirty="0"/>
              <a:t>03/24</a:t>
            </a:r>
          </a:p>
        </p:txBody>
      </p:sp>
      <p:cxnSp>
        <p:nvCxnSpPr>
          <p:cNvPr id="122" name="Straight Connector 66">
            <a:extLst>
              <a:ext uri="{FF2B5EF4-FFF2-40B4-BE49-F238E27FC236}">
                <a16:creationId xmlns:a16="http://schemas.microsoft.com/office/drawing/2014/main" id="{3B66693D-39F3-47EE-85D1-F768B46C6376}"/>
              </a:ext>
            </a:extLst>
          </p:cNvPr>
          <p:cNvCxnSpPr/>
          <p:nvPr/>
        </p:nvCxnSpPr>
        <p:spPr>
          <a:xfrm flipH="1">
            <a:off x="10500227"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123" name="TextBox 27">
            <a:extLst>
              <a:ext uri="{FF2B5EF4-FFF2-40B4-BE49-F238E27FC236}">
                <a16:creationId xmlns:a16="http://schemas.microsoft.com/office/drawing/2014/main" id="{3D028126-C80E-4679-A2EE-80698D43CCF5}"/>
              </a:ext>
            </a:extLst>
          </p:cNvPr>
          <p:cNvSpPr txBox="1">
            <a:spLocks noChangeArrowheads="1"/>
          </p:cNvSpPr>
          <p:nvPr/>
        </p:nvSpPr>
        <p:spPr bwMode="auto">
          <a:xfrm>
            <a:off x="10167707"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3"/>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124" name="Rounded Rectangle 33">
            <a:extLst>
              <a:ext uri="{FF2B5EF4-FFF2-40B4-BE49-F238E27FC236}">
                <a16:creationId xmlns:a16="http://schemas.microsoft.com/office/drawing/2014/main" id="{DD694F58-7925-4443-B8A0-DE7840F5E270}"/>
              </a:ext>
            </a:extLst>
          </p:cNvPr>
          <p:cNvSpPr/>
          <p:nvPr/>
        </p:nvSpPr>
        <p:spPr>
          <a:xfrm>
            <a:off x="10142515" y="3842030"/>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Rel-18</a:t>
            </a:r>
          </a:p>
          <a:p>
            <a:pPr algn="ctr">
              <a:defRPr/>
            </a:pPr>
            <a:r>
              <a:rPr lang="en-US" sz="1100" dirty="0"/>
              <a:t>Code</a:t>
            </a:r>
          </a:p>
          <a:p>
            <a:pPr algn="ctr">
              <a:defRPr/>
            </a:pPr>
            <a:r>
              <a:rPr lang="en-US" sz="1100" dirty="0"/>
              <a:t>freeze</a:t>
            </a:r>
          </a:p>
        </p:txBody>
      </p:sp>
      <p:sp>
        <p:nvSpPr>
          <p:cNvPr id="125" name="Rounded Rectangle 33">
            <a:extLst>
              <a:ext uri="{FF2B5EF4-FFF2-40B4-BE49-F238E27FC236}">
                <a16:creationId xmlns:a16="http://schemas.microsoft.com/office/drawing/2014/main" id="{0F0A3656-6ACA-4A43-96EE-22983E57B768}"/>
              </a:ext>
            </a:extLst>
          </p:cNvPr>
          <p:cNvSpPr/>
          <p:nvPr/>
        </p:nvSpPr>
        <p:spPr>
          <a:xfrm>
            <a:off x="8215071" y="4872335"/>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algn="ctr">
              <a:defRPr/>
            </a:pPr>
            <a:r>
              <a:rPr lang="en-US" sz="1100" dirty="0"/>
              <a:t>Rel-19</a:t>
            </a:r>
          </a:p>
          <a:p>
            <a:pPr algn="ctr">
              <a:defRPr/>
            </a:pPr>
            <a:r>
              <a:rPr lang="en-US" sz="1100" dirty="0"/>
              <a:t>Stage 1</a:t>
            </a:r>
          </a:p>
          <a:p>
            <a:pPr algn="ctr">
              <a:defRPr/>
            </a:pPr>
            <a:r>
              <a:rPr lang="en-US" sz="1100" dirty="0"/>
              <a:t>freeze</a:t>
            </a:r>
          </a:p>
        </p:txBody>
      </p:sp>
    </p:spTree>
    <p:extLst>
      <p:ext uri="{BB962C8B-B14F-4D97-AF65-F5344CB8AC3E}">
        <p14:creationId xmlns:p14="http://schemas.microsoft.com/office/powerpoint/2010/main" val="152045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Rel-18 Work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9" name="Table 3">
            <a:extLst>
              <a:ext uri="{FF2B5EF4-FFF2-40B4-BE49-F238E27FC236}">
                <a16:creationId xmlns:a16="http://schemas.microsoft.com/office/drawing/2014/main" id="{EF484F8E-D61C-4B20-8661-FBFBC4A88CA9}"/>
              </a:ext>
            </a:extLst>
          </p:cNvPr>
          <p:cNvGraphicFramePr>
            <a:graphicFrameLocks noGrp="1"/>
          </p:cNvGraphicFramePr>
          <p:nvPr>
            <p:extLst>
              <p:ext uri="{D42A27DB-BD31-4B8C-83A1-F6EECF244321}">
                <p14:modId xmlns:p14="http://schemas.microsoft.com/office/powerpoint/2010/main" val="4044057442"/>
              </p:ext>
            </p:extLst>
          </p:nvPr>
        </p:nvGraphicFramePr>
        <p:xfrm>
          <a:off x="551384" y="1268760"/>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830005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Terminal Audio quality performance and Test methods for Immersive Audio Services (ATIAS)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770024</a:t>
                      </a:r>
                    </a:p>
                  </a:txBody>
                  <a:tcPr marL="9525" marR="9525" marT="9525" marB="0"/>
                </a:tc>
                <a:tc>
                  <a:txBody>
                    <a:bodyPr/>
                    <a:lstStyle/>
                    <a:p>
                      <a:pPr algn="l" fontAlgn="t"/>
                      <a:r>
                        <a:rPr lang="en-GB" sz="1200" b="1" u="none" strike="noStrike" kern="1200" dirty="0">
                          <a:solidFill>
                            <a:schemeClr val="dk1"/>
                          </a:solidFill>
                          <a:effectLst/>
                          <a:latin typeface="+mn-lt"/>
                          <a:ea typeface="+mn-ea"/>
                          <a:cs typeface="+mn-cs"/>
                        </a:rPr>
                        <a:t>EVS Codec Extension for Immersive Voice and Audio Services (</a:t>
                      </a:r>
                      <a:r>
                        <a:rPr lang="en-GB" sz="1200" b="1" u="none" strike="noStrike" kern="1200" dirty="0" err="1">
                          <a:solidFill>
                            <a:schemeClr val="dk1"/>
                          </a:solidFill>
                          <a:effectLst/>
                          <a:latin typeface="+mn-lt"/>
                          <a:ea typeface="+mn-ea"/>
                          <a:cs typeface="+mn-cs"/>
                        </a:rPr>
                        <a:t>IVAS_Codec</a:t>
                      </a:r>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950014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immersive Real-time Communication for WebRTC (</a:t>
                      </a:r>
                      <a:r>
                        <a:rPr lang="en-US" sz="1200" b="1" u="none" strike="noStrike" kern="1200" dirty="0" err="1">
                          <a:solidFill>
                            <a:schemeClr val="dk1"/>
                          </a:solidFill>
                          <a:effectLst/>
                          <a:latin typeface="+mn-lt"/>
                          <a:ea typeface="+mn-ea"/>
                          <a:cs typeface="+mn-cs"/>
                        </a:rPr>
                        <a:t>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211302131"/>
                  </a:ext>
                </a:extLst>
              </a:tr>
              <a:tr h="459826">
                <a:tc>
                  <a:txBody>
                    <a:bodyPr/>
                    <a:lstStyle/>
                    <a:p>
                      <a:pPr algn="ctr" fontAlgn="t"/>
                      <a:r>
                        <a:rPr lang="en-GB" sz="800" b="0" i="0" u="none" strike="noStrike" dirty="0">
                          <a:solidFill>
                            <a:srgbClr val="000000"/>
                          </a:solidFill>
                          <a:effectLst/>
                          <a:latin typeface="Arial" panose="020B0604020202020204" pitchFamily="34" charset="0"/>
                        </a:rPr>
                        <a:t>950015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Media Capabilities for Augmented Reality (</a:t>
                      </a:r>
                      <a:r>
                        <a:rPr lang="en-US" sz="1200" b="1" u="none" strike="noStrike" kern="1200" dirty="0" err="1">
                          <a:solidFill>
                            <a:schemeClr val="dk1"/>
                          </a:solidFill>
                          <a:effectLst/>
                          <a:latin typeface="+mn-lt"/>
                          <a:ea typeface="+mn-ea"/>
                          <a:cs typeface="+mn-cs"/>
                        </a:rPr>
                        <a:t>MeCAR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New</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8%</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42802452"/>
                  </a:ext>
                </a:extLst>
              </a:tr>
              <a:tr h="459826">
                <a:tc>
                  <a:txBody>
                    <a:bodyPr/>
                    <a:lstStyle/>
                    <a:p>
                      <a:pPr algn="ctr" fontAlgn="t"/>
                      <a:r>
                        <a:rPr lang="en-GB" sz="800" b="0" i="0" u="none" strike="noStrike" dirty="0">
                          <a:solidFill>
                            <a:srgbClr val="000000"/>
                          </a:solidFill>
                          <a:effectLst/>
                          <a:latin typeface="Arial" panose="020B0604020202020204" pitchFamily="34" charset="0"/>
                        </a:rPr>
                        <a:t>960042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IMS-based AR Conversational Services (IBACS)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4212059690"/>
                  </a:ext>
                </a:extLst>
              </a:tr>
              <a:tr h="459826">
                <a:tc>
                  <a:txBody>
                    <a:bodyPr/>
                    <a:lstStyle/>
                    <a:p>
                      <a:pPr algn="ctr" fontAlgn="t"/>
                      <a:r>
                        <a:rPr lang="en-GB" sz="800" b="0" i="0" u="none" strike="noStrike" dirty="0">
                          <a:solidFill>
                            <a:srgbClr val="000000"/>
                          </a:solidFill>
                          <a:effectLst/>
                          <a:latin typeface="Arial" panose="020B0604020202020204" pitchFamily="34" charset="0"/>
                        </a:rPr>
                        <a:t>960043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Enhancements to UE Testing (</a:t>
                      </a:r>
                      <a:r>
                        <a:rPr lang="en-US" sz="1200" b="1" u="none" strike="noStrike" kern="1200" dirty="0" err="1">
                          <a:solidFill>
                            <a:schemeClr val="dk1"/>
                          </a:solidFill>
                          <a:effectLst/>
                          <a:latin typeface="+mn-lt"/>
                          <a:ea typeface="+mn-ea"/>
                          <a:cs typeface="+mn-cs"/>
                        </a:rPr>
                        <a:t>eUET</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702431908"/>
                  </a:ext>
                </a:extLst>
              </a:tr>
              <a:tr h="459826">
                <a:tc>
                  <a:txBody>
                    <a:bodyPr/>
                    <a:lstStyle/>
                    <a:p>
                      <a:pPr algn="ctr" fontAlgn="t"/>
                      <a:r>
                        <a:rPr lang="en-GB" sz="800" b="0" i="0" u="none" strike="noStrike" dirty="0">
                          <a:solidFill>
                            <a:srgbClr val="000000"/>
                          </a:solidFill>
                          <a:effectLst/>
                          <a:latin typeface="Arial" panose="020B0604020202020204" pitchFamily="34" charset="0"/>
                        </a:rPr>
                        <a:t>960044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Generic architecture for Real-Time and AR/MR media (GA4RTAR)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Stage 2</a:t>
                      </a:r>
                    </a:p>
                  </a:txBody>
                  <a:tcPr marL="6973" marR="6973" marT="6973" marB="0"/>
                </a:tc>
                <a:extLst>
                  <a:ext uri="{0D108BD9-81ED-4DB2-BD59-A6C34878D82A}">
                    <a16:rowId xmlns:a16="http://schemas.microsoft.com/office/drawing/2014/main" val="420226530"/>
                  </a:ext>
                </a:extLst>
              </a:tr>
              <a:tr h="459826">
                <a:tc>
                  <a:txBody>
                    <a:bodyPr/>
                    <a:lstStyle/>
                    <a:p>
                      <a:pPr algn="ctr" fontAlgn="t"/>
                      <a:r>
                        <a:rPr lang="en-GB" sz="800" b="0" i="0" u="none" strike="noStrike" dirty="0">
                          <a:solidFill>
                            <a:srgbClr val="000000"/>
                          </a:solidFill>
                          <a:effectLst/>
                          <a:latin typeface="Arial" panose="020B0604020202020204" pitchFamily="34" charset="0"/>
                        </a:rPr>
                        <a:t>960045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Split Rendering Media Service Enabler (SR_MSE)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09/23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50825488"/>
                  </a:ext>
                </a:extLst>
              </a:tr>
              <a:tr h="459826">
                <a:tc>
                  <a:txBody>
                    <a:bodyPr/>
                    <a:lstStyle/>
                    <a:p>
                      <a:pPr algn="ctr" fontAlgn="t"/>
                      <a:r>
                        <a:rPr lang="en-GB" sz="800" b="0" i="0" u="none" strike="noStrike" dirty="0">
                          <a:solidFill>
                            <a:srgbClr val="000000"/>
                          </a:solidFill>
                          <a:effectLst/>
                          <a:latin typeface="Arial" panose="020B0604020202020204" pitchFamily="34" charset="0"/>
                        </a:rPr>
                        <a:t>960046</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Real-time Transport Protocols (5G_RTP)</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381106551"/>
                  </a:ext>
                </a:extLst>
              </a:tr>
              <a:tr h="459826">
                <a:tc>
                  <a:txBody>
                    <a:bodyPr/>
                    <a:lstStyle/>
                    <a:p>
                      <a:pPr algn="ctr" fontAlgn="t"/>
                      <a:r>
                        <a:rPr lang="en-GB" sz="800" b="0" i="0" u="none" strike="noStrike" dirty="0">
                          <a:solidFill>
                            <a:srgbClr val="000000"/>
                          </a:solidFill>
                          <a:effectLst/>
                          <a:latin typeface="Arial" panose="020B0604020202020204" pitchFamily="34" charset="0"/>
                        </a:rPr>
                        <a:t>960047</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Architecture Phase2 (5GMS_Ph2)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4264189794"/>
                  </a:ext>
                </a:extLst>
              </a:tr>
            </a:tbl>
          </a:graphicData>
        </a:graphic>
      </p:graphicFrame>
    </p:spTree>
    <p:extLst>
      <p:ext uri="{BB962C8B-B14F-4D97-AF65-F5344CB8AC3E}">
        <p14:creationId xmlns:p14="http://schemas.microsoft.com/office/powerpoint/2010/main" val="39123405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Study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7" name="Table 3">
            <a:extLst>
              <a:ext uri="{FF2B5EF4-FFF2-40B4-BE49-F238E27FC236}">
                <a16:creationId xmlns:a16="http://schemas.microsoft.com/office/drawing/2014/main" id="{33D224A6-96A9-475D-8DA4-80870B8AFDBE}"/>
              </a:ext>
            </a:extLst>
          </p:cNvPr>
          <p:cNvGraphicFramePr>
            <a:graphicFrameLocks noGrp="1"/>
          </p:cNvGraphicFramePr>
          <p:nvPr>
            <p:extLst>
              <p:ext uri="{D42A27DB-BD31-4B8C-83A1-F6EECF244321}">
                <p14:modId xmlns:p14="http://schemas.microsoft.com/office/powerpoint/2010/main" val="3420141606"/>
              </p:ext>
            </p:extLst>
          </p:nvPr>
        </p:nvGraphicFramePr>
        <p:xfrm>
          <a:off x="479376" y="1988840"/>
          <a:ext cx="10863742" cy="404301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06/22 -&gt; 09/22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940010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5G Media Service Enablers (FS_5G_MSE)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tx1"/>
                          </a:solidFill>
                          <a:effectLst/>
                          <a:latin typeface="+mn-lt"/>
                          <a:ea typeface="+mn-ea"/>
                          <a:cs typeface="+mn-cs"/>
                        </a:rPr>
                        <a:t>09/22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790042505"/>
                  </a:ext>
                </a:extLst>
              </a:tr>
              <a:tr h="459826">
                <a:tc>
                  <a:txBody>
                    <a:bodyPr/>
                    <a:lstStyle/>
                    <a:p>
                      <a:pPr algn="ctr" fontAlgn="t"/>
                      <a:r>
                        <a:rPr lang="en-GB" sz="800" b="0" i="0" u="none" strike="noStrike" dirty="0">
                          <a:solidFill>
                            <a:srgbClr val="000000"/>
                          </a:solidFill>
                          <a:effectLst/>
                          <a:latin typeface="Arial" panose="020B0604020202020204" pitchFamily="34" charset="0"/>
                        </a:rPr>
                        <a:t>950011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Artificial Intelligence (AI) and Machine Learning (ML) for Media (FS_AI4Media)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557153039"/>
                  </a:ext>
                </a:extLst>
              </a:tr>
              <a:tr h="459826">
                <a:tc>
                  <a:txBody>
                    <a:bodyPr/>
                    <a:lstStyle/>
                    <a:p>
                      <a:pPr algn="ctr" fontAlgn="t"/>
                      <a:r>
                        <a:rPr lang="en-GB" sz="800" b="0" i="0" u="none" strike="noStrike" dirty="0">
                          <a:solidFill>
                            <a:srgbClr val="000000"/>
                          </a:solidFill>
                          <a:effectLst/>
                          <a:latin typeface="Arial" panose="020B0604020202020204" pitchFamily="34" charset="0"/>
                        </a:rPr>
                        <a:t>950012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the enhancements for immersive Real-time Communication for WebRTC (</a:t>
                      </a:r>
                      <a:r>
                        <a:rPr lang="en-US" sz="1200" b="1" u="none" strike="noStrike" kern="1200" dirty="0" err="1">
                          <a:solidFill>
                            <a:schemeClr val="dk1"/>
                          </a:solidFill>
                          <a:effectLst/>
                          <a:latin typeface="+mn-lt"/>
                          <a:ea typeface="+mn-ea"/>
                          <a:cs typeface="+mn-cs"/>
                        </a:rPr>
                        <a:t>FS_eiRTCW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960410740"/>
                  </a:ext>
                </a:extLst>
              </a:tr>
              <a:tr h="459826">
                <a:tc>
                  <a:txBody>
                    <a:bodyPr/>
                    <a:lstStyle/>
                    <a:p>
                      <a:pPr algn="ctr" fontAlgn="t"/>
                      <a:r>
                        <a:rPr lang="en-GB" sz="800" b="0" i="0" u="none" strike="noStrike" dirty="0">
                          <a:solidFill>
                            <a:srgbClr val="000000"/>
                          </a:solidFill>
                          <a:effectLst/>
                          <a:latin typeface="Arial" panose="020B0604020202020204" pitchFamily="34" charset="0"/>
                        </a:rPr>
                        <a:t>950013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Smartly Tethering AR Glasses (</a:t>
                      </a:r>
                      <a:r>
                        <a:rPr lang="en-US" sz="1200" b="1" u="none" strike="noStrike" kern="1200" dirty="0" err="1">
                          <a:solidFill>
                            <a:schemeClr val="dk1"/>
                          </a:solidFill>
                          <a:effectLst/>
                          <a:latin typeface="+mn-lt"/>
                          <a:ea typeface="+mn-ea"/>
                          <a:cs typeface="+mn-cs"/>
                        </a:rPr>
                        <a:t>SmarTAR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231695347"/>
                  </a:ext>
                </a:extLst>
              </a:tr>
              <a:tr h="459826">
                <a:tc>
                  <a:txBody>
                    <a:bodyPr/>
                    <a:lstStyle/>
                    <a:p>
                      <a:pPr algn="ctr" fontAlgn="t"/>
                      <a:r>
                        <a:rPr lang="en-GB" sz="800" b="0" i="0" u="none" strike="noStrike" dirty="0">
                          <a:solidFill>
                            <a:srgbClr val="000000"/>
                          </a:solidFill>
                          <a:effectLst/>
                          <a:latin typeface="Arial" panose="020B0604020202020204" pitchFamily="34" charset="0"/>
                        </a:rPr>
                        <a:t>960048</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Study on Media Streaming aspects of Network Slicing Phase 2 (FS_MS_NS_Ph2)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855600798"/>
                  </a:ext>
                </a:extLst>
              </a:tr>
              <a:tr h="459826">
                <a:tc>
                  <a:txBody>
                    <a:bodyPr/>
                    <a:lstStyle/>
                    <a:p>
                      <a:pPr algn="ctr" fontAlgn="t"/>
                      <a:r>
                        <a:rPr lang="en-GB" sz="800" b="0" i="0" u="none" strike="noStrike" dirty="0">
                          <a:solidFill>
                            <a:srgbClr val="000000"/>
                          </a:solidFill>
                          <a:effectLst/>
                          <a:latin typeface="Arial" panose="020B0604020202020204" pitchFamily="34" charset="0"/>
                        </a:rPr>
                        <a:t>960049</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AR and MR </a:t>
                      </a:r>
                      <a:r>
                        <a:rPr lang="en-US" sz="1200" b="1" u="none" strike="noStrike" kern="1200" dirty="0" err="1">
                          <a:solidFill>
                            <a:schemeClr val="dk1"/>
                          </a:solidFill>
                          <a:effectLst/>
                          <a:latin typeface="+mn-lt"/>
                          <a:ea typeface="+mn-ea"/>
                          <a:cs typeface="+mn-cs"/>
                        </a:rPr>
                        <a:t>QoE</a:t>
                      </a:r>
                      <a:r>
                        <a:rPr lang="en-US" sz="1200" b="1" u="none" strike="noStrike" kern="1200" dirty="0">
                          <a:solidFill>
                            <a:schemeClr val="dk1"/>
                          </a:solidFill>
                          <a:effectLst/>
                          <a:latin typeface="+mn-lt"/>
                          <a:ea typeface="+mn-ea"/>
                          <a:cs typeface="+mn-cs"/>
                        </a:rPr>
                        <a:t> Metrics (</a:t>
                      </a:r>
                      <a:r>
                        <a:rPr lang="en-US" sz="1200" b="1" u="none" strike="noStrike" kern="1200" dirty="0" err="1">
                          <a:solidFill>
                            <a:schemeClr val="dk1"/>
                          </a:solidFill>
                          <a:effectLst/>
                          <a:latin typeface="+mn-lt"/>
                          <a:ea typeface="+mn-ea"/>
                          <a:cs typeface="+mn-cs"/>
                        </a:rPr>
                        <a:t>FS_ARMRQoE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657281852"/>
                  </a:ext>
                </a:extLst>
              </a:tr>
              <a:tr h="459826">
                <a:tc>
                  <a:txBody>
                    <a:bodyPr/>
                    <a:lstStyle/>
                    <a:p>
                      <a:pPr algn="ctr" fontAlgn="t"/>
                      <a:r>
                        <a:rPr lang="en-GB" sz="800" b="0" i="0" u="none" strike="noStrike" dirty="0">
                          <a:solidFill>
                            <a:srgbClr val="000000"/>
                          </a:solidFill>
                          <a:effectLst/>
                          <a:latin typeface="Arial" panose="020B0604020202020204" pitchFamily="34" charset="0"/>
                        </a:rPr>
                        <a:t>960050</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Audio Aspects for 5G Glasses-type AR/MR Devices (FS_Audio_5GSTAR)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New</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18888417"/>
                  </a:ext>
                </a:extLst>
              </a:tr>
            </a:tbl>
          </a:graphicData>
        </a:graphic>
      </p:graphicFrame>
    </p:spTree>
    <p:extLst>
      <p:ext uri="{BB962C8B-B14F-4D97-AF65-F5344CB8AC3E}">
        <p14:creationId xmlns:p14="http://schemas.microsoft.com/office/powerpoint/2010/main" val="601058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1600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554819"/>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a:t>
            </a:r>
          </a:p>
          <a:p>
            <a:pPr marL="285757" indent="-285757">
              <a:spcBef>
                <a:spcPts val="600"/>
              </a:spcBef>
              <a:buFontTx/>
              <a:buChar char="-"/>
              <a:defRPr/>
            </a:pPr>
            <a:r>
              <a:rPr lang="en-US" sz="1800" dirty="0">
                <a:solidFill>
                  <a:srgbClr val="000099"/>
                </a:solidFill>
                <a:latin typeface="Arial" charset="0"/>
              </a:rPr>
              <a:t>Rel-18 Work Items status</a:t>
            </a:r>
          </a:p>
          <a:p>
            <a:pPr marL="285757" indent="-285757">
              <a:spcBef>
                <a:spcPts val="600"/>
              </a:spcBef>
              <a:buFontTx/>
              <a:buChar char="-"/>
              <a:defRPr/>
            </a:pPr>
            <a:r>
              <a:rPr lang="en-US" sz="1800" dirty="0">
                <a:solidFill>
                  <a:srgbClr val="000099"/>
                </a:solidFill>
                <a:latin typeface="Arial" charset="0"/>
              </a:rPr>
              <a:t>Study Items status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Jayeeta Saha (MCC Support)</a:t>
            </a:r>
            <a:endParaRPr lang="fi-FI" sz="18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1838239248"/>
              </p:ext>
            </p:extLst>
          </p:nvPr>
        </p:nvGraphicFramePr>
        <p:xfrm>
          <a:off x="2986166" y="414908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5201424"/>
          </a:xfrm>
          <a:prstGeom prst="rect">
            <a:avLst/>
          </a:prstGeom>
          <a:noFill/>
        </p:spPr>
        <p:txBody>
          <a:bodyPr wrap="square">
            <a:spAutoFit/>
          </a:bodyPr>
          <a:lstStyle/>
          <a:p>
            <a:pPr>
              <a:spcBef>
                <a:spcPts val="600"/>
              </a:spcBef>
              <a:defRPr/>
            </a:pPr>
            <a:r>
              <a:rPr lang="en-US" sz="1400" dirty="0">
                <a:solidFill>
                  <a:srgbClr val="000099"/>
                </a:solidFill>
                <a:latin typeface="Arial" charset="0"/>
              </a:rPr>
              <a:t>To WI/SI rapporteurs, when preparing post-SA4#120-e WI/SI work plans, please beware of the following guidelines:</a:t>
            </a:r>
          </a:p>
          <a:p>
            <a:pPr>
              <a:spcBef>
                <a:spcPts val="600"/>
              </a:spcBef>
              <a:defRPr/>
            </a:pPr>
            <a:r>
              <a:rPr lang="en-US" sz="1400" dirty="0">
                <a:solidFill>
                  <a:srgbClr val="000099"/>
                </a:solidFill>
                <a:latin typeface="Arial" charset="0"/>
              </a:rPr>
              <a:t>1) Available weeks</a:t>
            </a:r>
          </a:p>
          <a:p>
            <a:pPr>
              <a:spcBef>
                <a:spcPts val="600"/>
              </a:spcBef>
              <a:defRPr/>
            </a:pPr>
            <a:r>
              <a:rPr lang="en-US" sz="1400" dirty="0">
                <a:solidFill>
                  <a:srgbClr val="000099"/>
                </a:solidFill>
                <a:latin typeface="Arial" charset="0"/>
              </a:rPr>
              <a:t>According to a decision by 3GPP SA#90-e, meetings are not allowed during certain weeks. Here is the proposed list of available weeks for SA4 AH meetings:</a:t>
            </a:r>
          </a:p>
          <a:p>
            <a:pPr marL="285757" indent="-285757">
              <a:spcBef>
                <a:spcPts val="600"/>
              </a:spcBef>
              <a:buFontTx/>
              <a:buChar char="-"/>
              <a:defRPr/>
            </a:pPr>
            <a:r>
              <a:rPr lang="en-US" sz="1400" dirty="0">
                <a:solidFill>
                  <a:srgbClr val="000099"/>
                </a:solidFill>
                <a:latin typeface="Arial" charset="0"/>
              </a:rPr>
              <a:t>5-9 September 2022</a:t>
            </a:r>
          </a:p>
          <a:p>
            <a:pPr marL="285757" indent="-285757">
              <a:spcBef>
                <a:spcPts val="600"/>
              </a:spcBef>
              <a:buFontTx/>
              <a:buChar char="-"/>
              <a:defRPr/>
            </a:pPr>
            <a:r>
              <a:rPr lang="en-US" sz="1400" dirty="0">
                <a:solidFill>
                  <a:srgbClr val="000099"/>
                </a:solidFill>
                <a:latin typeface="Arial" charset="0"/>
              </a:rPr>
              <a:t>19-23 September 2022</a:t>
            </a:r>
          </a:p>
          <a:p>
            <a:pPr marL="285757" indent="-285757">
              <a:spcBef>
                <a:spcPts val="600"/>
              </a:spcBef>
              <a:buFontTx/>
              <a:buChar char="-"/>
              <a:defRPr/>
            </a:pPr>
            <a:r>
              <a:rPr lang="en-US" sz="1400" dirty="0">
                <a:solidFill>
                  <a:srgbClr val="000099"/>
                </a:solidFill>
                <a:latin typeface="Arial" charset="0"/>
              </a:rPr>
              <a:t>3-7 October 2022</a:t>
            </a:r>
          </a:p>
          <a:p>
            <a:pPr marL="285757" indent="-285757">
              <a:spcBef>
                <a:spcPts val="600"/>
              </a:spcBef>
              <a:buFontTx/>
              <a:buChar char="-"/>
              <a:defRPr/>
            </a:pPr>
            <a:r>
              <a:rPr lang="en-US" sz="1400" dirty="0">
                <a:solidFill>
                  <a:srgbClr val="000099"/>
                </a:solidFill>
                <a:latin typeface="Arial" charset="0"/>
              </a:rPr>
              <a:t>10-14 October 2022</a:t>
            </a:r>
          </a:p>
          <a:p>
            <a:pPr marL="285757" indent="-285757">
              <a:spcBef>
                <a:spcPts val="600"/>
              </a:spcBef>
              <a:buFontTx/>
              <a:buChar char="-"/>
              <a:defRPr/>
            </a:pPr>
            <a:r>
              <a:rPr lang="en-US" sz="1400" dirty="0">
                <a:solidFill>
                  <a:srgbClr val="000099"/>
                </a:solidFill>
                <a:latin typeface="Arial" charset="0"/>
              </a:rPr>
              <a:t>17-21 October 2022</a:t>
            </a:r>
          </a:p>
          <a:p>
            <a:pPr marL="285757" indent="-285757">
              <a:spcBef>
                <a:spcPts val="600"/>
              </a:spcBef>
              <a:buFontTx/>
              <a:buChar char="-"/>
              <a:defRPr/>
            </a:pPr>
            <a:r>
              <a:rPr lang="en-US" sz="1400" dirty="0">
                <a:solidFill>
                  <a:srgbClr val="000099"/>
                </a:solidFill>
                <a:latin typeface="Arial" charset="0"/>
              </a:rPr>
              <a:t>24-28 October 2022 (Note MPEG meeting)</a:t>
            </a:r>
          </a:p>
          <a:p>
            <a:pPr marL="285757" indent="-285757">
              <a:spcBef>
                <a:spcPts val="600"/>
              </a:spcBef>
              <a:buFontTx/>
              <a:buChar char="-"/>
              <a:defRPr/>
            </a:pPr>
            <a:r>
              <a:rPr lang="en-US" sz="1400" dirty="0">
                <a:solidFill>
                  <a:srgbClr val="000099"/>
                </a:solidFill>
                <a:latin typeface="Arial" charset="0"/>
              </a:rPr>
              <a:t>31 October – 4 November 2022</a:t>
            </a:r>
          </a:p>
          <a:p>
            <a:pPr marL="285757" indent="-285757">
              <a:spcBef>
                <a:spcPts val="600"/>
              </a:spcBef>
              <a:buFontTx/>
              <a:buChar char="-"/>
              <a:defRPr/>
            </a:pPr>
            <a:endParaRPr lang="en-US" sz="1400" dirty="0">
              <a:solidFill>
                <a:srgbClr val="000099"/>
              </a:solidFill>
              <a:latin typeface="Arial" charset="0"/>
            </a:endParaRPr>
          </a:p>
          <a:p>
            <a:pPr>
              <a:spcBef>
                <a:spcPts val="600"/>
              </a:spcBef>
              <a:defRPr/>
            </a:pPr>
            <a:r>
              <a:rPr lang="en-US" sz="1400" dirty="0">
                <a:solidFill>
                  <a:srgbClr val="000099"/>
                </a:solidFill>
                <a:latin typeface="Arial" charset="0"/>
              </a:rPr>
              <a:t>2) Reminder on preferred day of the week per SWG:</a:t>
            </a:r>
          </a:p>
          <a:p>
            <a:pPr marL="285757" indent="-285757">
              <a:spcBef>
                <a:spcPts val="600"/>
              </a:spcBef>
              <a:buFontTx/>
              <a:buChar char="-"/>
              <a:defRPr/>
            </a:pPr>
            <a:r>
              <a:rPr lang="en-US" sz="1400" dirty="0">
                <a:solidFill>
                  <a:srgbClr val="000099"/>
                </a:solidFill>
                <a:latin typeface="Arial" charset="0"/>
              </a:rPr>
              <a:t>Monday – Audio SWG</a:t>
            </a:r>
          </a:p>
          <a:p>
            <a:pPr marL="285757" indent="-285757">
              <a:spcBef>
                <a:spcPts val="600"/>
              </a:spcBef>
              <a:buFontTx/>
              <a:buChar char="-"/>
              <a:defRPr/>
            </a:pPr>
            <a:r>
              <a:rPr lang="en-US" sz="1400" dirty="0">
                <a:solidFill>
                  <a:srgbClr val="000099"/>
                </a:solidFill>
                <a:latin typeface="Arial" charset="0"/>
              </a:rPr>
              <a:t>Tuesday – Video SWG</a:t>
            </a:r>
          </a:p>
          <a:p>
            <a:pPr marL="285757" indent="-285757">
              <a:spcBef>
                <a:spcPts val="600"/>
              </a:spcBef>
              <a:buFontTx/>
              <a:buChar char="-"/>
              <a:defRPr/>
            </a:pPr>
            <a:r>
              <a:rPr lang="en-US" sz="1400" dirty="0">
                <a:solidFill>
                  <a:srgbClr val="000099"/>
                </a:solidFill>
                <a:latin typeface="Arial" charset="0"/>
              </a:rPr>
              <a:t>Wednesday – RTC SWG</a:t>
            </a:r>
          </a:p>
          <a:p>
            <a:pPr marL="285757" indent="-285757">
              <a:spcBef>
                <a:spcPts val="600"/>
              </a:spcBef>
              <a:buFontTx/>
              <a:buChar char="-"/>
              <a:defRPr/>
            </a:pPr>
            <a:r>
              <a:rPr lang="en-US" sz="1400" dirty="0">
                <a:solidFill>
                  <a:srgbClr val="000099"/>
                </a:solidFill>
                <a:latin typeface="Arial" charset="0"/>
              </a:rPr>
              <a:t>Thursday – MBS SWG</a:t>
            </a:r>
          </a:p>
          <a:p>
            <a:pPr marL="285757" indent="-285757">
              <a:spcBef>
                <a:spcPts val="600"/>
              </a:spcBef>
              <a:buFontTx/>
              <a:buChar char="-"/>
              <a:defRPr/>
            </a:pPr>
            <a:r>
              <a:rPr lang="en-US" sz="1400" dirty="0">
                <a:solidFill>
                  <a:srgbClr val="000099"/>
                </a:solidFill>
                <a:latin typeface="Arial" charset="0"/>
              </a:rPr>
              <a:t>Friday –  Audio SWG</a:t>
            </a:r>
          </a:p>
        </p:txBody>
      </p:sp>
    </p:spTree>
    <p:extLst>
      <p:ext uri="{BB962C8B-B14F-4D97-AF65-F5344CB8AC3E}">
        <p14:creationId xmlns:p14="http://schemas.microsoft.com/office/powerpoint/2010/main" val="241450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4" name="Table 5">
            <a:extLst>
              <a:ext uri="{FF2B5EF4-FFF2-40B4-BE49-F238E27FC236}">
                <a16:creationId xmlns:a16="http://schemas.microsoft.com/office/drawing/2014/main" id="{C9DD1D94-85E6-47C3-9FB4-379A9081C9E6}"/>
              </a:ext>
            </a:extLst>
          </p:cNvPr>
          <p:cNvGraphicFramePr>
            <a:graphicFrameLocks noGrp="1"/>
          </p:cNvGraphicFramePr>
          <p:nvPr>
            <p:extLst>
              <p:ext uri="{D42A27DB-BD31-4B8C-83A1-F6EECF244321}">
                <p14:modId xmlns:p14="http://schemas.microsoft.com/office/powerpoint/2010/main" val="1510595532"/>
              </p:ext>
            </p:extLst>
          </p:nvPr>
        </p:nvGraphicFramePr>
        <p:xfrm>
          <a:off x="2279576" y="2132856"/>
          <a:ext cx="7937069" cy="2211487"/>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u="sng" dirty="0">
                          <a:solidFill>
                            <a:srgbClr val="FF0000"/>
                          </a:solidFill>
                          <a:latin typeface="+mn-lt"/>
                        </a:rPr>
                        <a:t>EF3</a:t>
                      </a:r>
                      <a:r>
                        <a:rPr lang="en-US" sz="1400" b="0" u="none" strike="sngStrike" dirty="0">
                          <a:solidFill>
                            <a:srgbClr val="FF0000"/>
                          </a:solidFill>
                          <a:latin typeface="+mn-lt"/>
                        </a:rPr>
                        <a:t>TBD</a:t>
                      </a:r>
                      <a:r>
                        <a:rPr lang="en-US" sz="1400" b="0" dirty="0">
                          <a:solidFill>
                            <a:schemeClr val="tx1"/>
                          </a:solidFill>
                          <a:latin typeface="+mn-lt"/>
                        </a:rPr>
                        <a:t>, Venue: TBD, </a:t>
                      </a:r>
                      <a:r>
                        <a:rPr lang="en-US" sz="1400" b="0" u="none" strike="sngStrike" dirty="0" err="1">
                          <a:solidFill>
                            <a:srgbClr val="FF0000"/>
                          </a:solidFill>
                          <a:latin typeface="+mn-lt"/>
                        </a:rPr>
                        <a:t>US</a:t>
                      </a:r>
                      <a:r>
                        <a:rPr lang="en-US" sz="1400" b="0" u="sng" dirty="0" err="1">
                          <a:solidFill>
                            <a:srgbClr val="FF0000"/>
                          </a:solidFill>
                          <a:latin typeface="+mn-lt"/>
                        </a:rPr>
                        <a:t>Europe</a:t>
                      </a:r>
                      <a:endParaRPr lang="en-US" sz="1400" b="0" u="sng" dirty="0">
                        <a:solidFill>
                          <a:srgbClr val="FF0000"/>
                        </a:solidFill>
                        <a:latin typeface="+mn-lt"/>
                      </a:endParaRP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B18AC416-A2CD-4E19-8959-FA2F2D4774BD}"/>
              </a:ext>
            </a:extLst>
          </p:cNvPr>
          <p:cNvGraphicFramePr>
            <a:graphicFrameLocks noGrp="1"/>
          </p:cNvGraphicFramePr>
          <p:nvPr>
            <p:extLst>
              <p:ext uri="{D42A27DB-BD31-4B8C-83A1-F6EECF244321}">
                <p14:modId xmlns:p14="http://schemas.microsoft.com/office/powerpoint/2010/main" val="1979788522"/>
              </p:ext>
            </p:extLst>
          </p:nvPr>
        </p:nvGraphicFramePr>
        <p:xfrm>
          <a:off x="2196042" y="202047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EF3</a:t>
                      </a:r>
                      <a:r>
                        <a:rPr lang="en-US" sz="1400" b="0" dirty="0">
                          <a:solidFill>
                            <a:schemeClr val="tx1"/>
                          </a:solidFill>
                          <a:latin typeface="+mn-lt"/>
                          <a:cs typeface="Arial" panose="020B0604020202020204" pitchFamily="34" charset="0"/>
                        </a:rPr>
                        <a:t>, Venue: TBD</a:t>
                      </a:r>
                      <a:r>
                        <a:rPr lang="en-US" sz="1400" b="0" u="sng" dirty="0">
                          <a:solidFill>
                            <a:srgbClr val="FF0000"/>
                          </a:solidFill>
                          <a:latin typeface="+mn-lt"/>
                          <a:cs typeface="Arial" panose="020B0604020202020204" pitchFamily="34" charset="0"/>
                        </a:rPr>
                        <a:t>, Europe</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MCC, Electronic meeting</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Note: preference for an e-meeting</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EF3</a:t>
                      </a:r>
                      <a:r>
                        <a:rPr lang="en-US" sz="1400" b="0" dirty="0">
                          <a:solidFill>
                            <a:schemeClr val="tx1"/>
                          </a:solidFill>
                          <a:latin typeface="+mn-lt"/>
                          <a:cs typeface="Arial" panose="020B0604020202020204" pitchFamily="34" charset="0"/>
                        </a:rPr>
                        <a:t>, Venue: TBD</a:t>
                      </a:r>
                      <a:r>
                        <a:rPr lang="en-US" sz="1400" b="0" u="sng" dirty="0">
                          <a:solidFill>
                            <a:srgbClr val="FF0000"/>
                          </a:solidFill>
                          <a:latin typeface="+mn-lt"/>
                          <a:cs typeface="Arial" panose="020B0604020202020204" pitchFamily="34" charset="0"/>
                        </a:rPr>
                        <a:t>, Europe</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FC636FC4-24C5-4BC8-8976-2FE86B69EA45}"/>
              </a:ext>
            </a:extLst>
          </p:cNvPr>
          <p:cNvGraphicFramePr>
            <a:graphicFrameLocks noGrp="1"/>
          </p:cNvGraphicFramePr>
          <p:nvPr>
            <p:extLst>
              <p:ext uri="{D42A27DB-BD31-4B8C-83A1-F6EECF244321}">
                <p14:modId xmlns:p14="http://schemas.microsoft.com/office/powerpoint/2010/main" val="3023579290"/>
              </p:ext>
            </p:extLst>
          </p:nvPr>
        </p:nvGraphicFramePr>
        <p:xfrm>
          <a:off x="2271196" y="1678943"/>
          <a:ext cx="7559675" cy="453386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20-27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July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July 2024]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Note: dates TBC due to MPEG</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12952</TotalTime>
  <Pages>15</Pages>
  <Words>1354</Words>
  <Application>Microsoft Office PowerPoint</Application>
  <PresentationFormat>Widescreen</PresentationFormat>
  <Paragraphs>297</Paragraphs>
  <Slides>12</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Arial</vt:lpstr>
      <vt:lpstr>Rotis Sans Serif for Nokia</vt:lpstr>
      <vt:lpstr>Blank Presentation A4</vt:lpstr>
      <vt:lpstr>PowerPoint Presentation</vt:lpstr>
      <vt:lpstr>Call for IPRs </vt:lpstr>
      <vt:lpstr>Statement regarding competition law</vt:lpstr>
      <vt:lpstr>Issues for immediate attention</vt:lpstr>
      <vt:lpstr>SA4 leadership and subgroups</vt:lpstr>
      <vt:lpstr>SWG Ad Hoc Telcos</vt:lpstr>
      <vt:lpstr>Meeting Calendar 2022 (agreed)</vt:lpstr>
      <vt:lpstr>Meeting Calendar 2023 (agreed)</vt:lpstr>
      <vt:lpstr>Meeting Calendar 2024 (agreed)</vt:lpstr>
      <vt:lpstr>3GPP Timeline</vt:lpstr>
      <vt:lpstr>Rel-18 Work Items</vt:lpstr>
      <vt:lpstr>Study Items</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511</cp:revision>
  <cp:lastPrinted>1999-04-27T06:51:51Z</cp:lastPrinted>
  <dcterms:created xsi:type="dcterms:W3CDTF">2002-09-29T21:39:56Z</dcterms:created>
  <dcterms:modified xsi:type="dcterms:W3CDTF">2022-08-16T17:19:33Z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