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18"/>
  </p:notesMasterIdLst>
  <p:handoutMasterIdLst>
    <p:handoutMasterId r:id="rId19"/>
  </p:handoutMasterIdLst>
  <p:sldIdLst>
    <p:sldId id="256" r:id="rId5"/>
    <p:sldId id="260" r:id="rId6"/>
    <p:sldId id="259" r:id="rId7"/>
    <p:sldId id="258" r:id="rId8"/>
    <p:sldId id="758" r:id="rId9"/>
    <p:sldId id="769" r:id="rId10"/>
    <p:sldId id="763" r:id="rId11"/>
    <p:sldId id="761" r:id="rId12"/>
    <p:sldId id="765" r:id="rId13"/>
    <p:sldId id="767" r:id="rId14"/>
    <p:sldId id="766" r:id="rId15"/>
    <p:sldId id="768" r:id="rId16"/>
    <p:sldId id="752" r:id="rId17"/>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38" autoAdjust="0"/>
    <p:restoredTop sz="94220" autoAdjust="0"/>
  </p:normalViewPr>
  <p:slideViewPr>
    <p:cSldViewPr>
      <p:cViewPr varScale="1">
        <p:scale>
          <a:sx n="130" d="100"/>
          <a:sy n="130" d="100"/>
        </p:scale>
        <p:origin x="144" y="858"/>
      </p:cViewPr>
      <p:guideLst>
        <p:guide orient="horz" pos="2160"/>
        <p:guide pos="384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8" Type="http://schemas.openxmlformats.org/officeDocument/2006/relationships/slide" Target="slides/slide12.xml"/><Relationship Id="rId3" Type="http://schemas.openxmlformats.org/officeDocument/2006/relationships/slide" Target="slides/slide4.xml"/><Relationship Id="rId7" Type="http://schemas.openxmlformats.org/officeDocument/2006/relationships/slide" Target="slides/slide11.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10.xml"/><Relationship Id="rId5" Type="http://schemas.openxmlformats.org/officeDocument/2006/relationships/slide" Target="slides/slide6.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433862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89485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54911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#119-e</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11-20 May,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Electronic Meeting</a:t>
            </a:r>
          </a:p>
          <a:p>
            <a:pPr algn="ctr">
              <a:lnSpc>
                <a:spcPct val="100000"/>
              </a:lnSpc>
              <a:spcBef>
                <a:spcPts val="5400"/>
              </a:spcBef>
              <a:buNone/>
            </a:pPr>
            <a:r>
              <a:rPr lang="en-GB" altLang="en-US" sz="3200" b="0" dirty="0">
                <a:solidFill>
                  <a:srgbClr val="000099"/>
                </a:solidFill>
                <a:latin typeface="Arial" panose="020B0604020202020204" pitchFamily="34" charset="0"/>
                <a:cs typeface="Arial" panose="020B0604020202020204" pitchFamily="34" charset="0"/>
              </a:rPr>
              <a:t>Hosted by MCC (email/</a:t>
            </a:r>
            <a:r>
              <a:rPr lang="en-GB" altLang="en-US" sz="3200" b="0" dirty="0" err="1">
                <a:solidFill>
                  <a:srgbClr val="000099"/>
                </a:solidFill>
                <a:latin typeface="Arial" panose="020B0604020202020204" pitchFamily="34" charset="0"/>
                <a:cs typeface="Arial" panose="020B0604020202020204" pitchFamily="34" charset="0"/>
              </a:rPr>
              <a:t>telcos</a:t>
            </a:r>
            <a:r>
              <a:rPr lang="en-GB" altLang="en-US" sz="3200" b="0" dirty="0">
                <a:solidFill>
                  <a:srgbClr val="000099"/>
                </a:solidFill>
                <a:latin typeface="Arial" panose="020B0604020202020204" pitchFamily="34" charset="0"/>
                <a:cs typeface="Arial" panose="020B0604020202020204" pitchFamily="34" charset="0"/>
              </a:rPr>
              <a:t>)</a:t>
            </a:r>
            <a:br>
              <a:rPr lang="en-GB" altLang="en-US" sz="3200" b="0" dirty="0">
                <a:solidFill>
                  <a:srgbClr val="000099"/>
                </a:solidFill>
                <a:latin typeface="Arial" panose="020B0604020202020204" pitchFamily="34" charset="0"/>
                <a:cs typeface="Arial" panose="020B0604020202020204" pitchFamily="34" charset="0"/>
              </a:rPr>
            </a:b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3GPP Timeline</a:t>
            </a:r>
          </a:p>
        </p:txBody>
      </p:sp>
      <p:sp>
        <p:nvSpPr>
          <p:cNvPr id="52" name="TextBox 68">
            <a:extLst>
              <a:ext uri="{FF2B5EF4-FFF2-40B4-BE49-F238E27FC236}">
                <a16:creationId xmlns:a16="http://schemas.microsoft.com/office/drawing/2014/main" id="{CF325B56-98FE-4B1A-B11E-68341120A35A}"/>
              </a:ext>
            </a:extLst>
          </p:cNvPr>
          <p:cNvSpPr txBox="1">
            <a:spLocks noChangeArrowheads="1"/>
          </p:cNvSpPr>
          <p:nvPr/>
        </p:nvSpPr>
        <p:spPr bwMode="auto">
          <a:xfrm rot="20391721">
            <a:off x="2133197" y="1272219"/>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12/21</a:t>
            </a:r>
          </a:p>
        </p:txBody>
      </p:sp>
      <p:sp>
        <p:nvSpPr>
          <p:cNvPr id="53" name="TextBox 19">
            <a:extLst>
              <a:ext uri="{FF2B5EF4-FFF2-40B4-BE49-F238E27FC236}">
                <a16:creationId xmlns:a16="http://schemas.microsoft.com/office/drawing/2014/main" id="{723C2740-E41B-4DD8-9361-DB79390E7D39}"/>
              </a:ext>
            </a:extLst>
          </p:cNvPr>
          <p:cNvSpPr txBox="1">
            <a:spLocks noChangeArrowheads="1"/>
          </p:cNvSpPr>
          <p:nvPr/>
        </p:nvSpPr>
        <p:spPr bwMode="auto">
          <a:xfrm>
            <a:off x="799083" y="2533288"/>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nSpc>
                <a:spcPct val="100000"/>
              </a:lnSpc>
              <a:spcBef>
                <a:spcPct val="0"/>
              </a:spcBef>
              <a:buFontTx/>
              <a:buNone/>
            </a:pPr>
            <a:r>
              <a:rPr lang="en-US" altLang="en-US" sz="1100" dirty="0">
                <a:latin typeface="Arial" panose="020B0604020202020204" pitchFamily="34" charset="0"/>
              </a:rPr>
              <a:t>SA Rel-17  </a:t>
            </a:r>
            <a:br>
              <a:rPr lang="en-US" altLang="en-US" sz="1100" dirty="0">
                <a:latin typeface="Arial" panose="020B0604020202020204" pitchFamily="34" charset="0"/>
              </a:rPr>
            </a:br>
            <a:r>
              <a:rPr lang="en-US" altLang="en-US" sz="1100" dirty="0">
                <a:latin typeface="Arial" panose="020B0604020202020204" pitchFamily="34" charset="0"/>
              </a:rPr>
              <a:t>Schedule</a:t>
            </a:r>
          </a:p>
        </p:txBody>
      </p:sp>
      <p:sp>
        <p:nvSpPr>
          <p:cNvPr id="54" name="TextBox 37">
            <a:extLst>
              <a:ext uri="{FF2B5EF4-FFF2-40B4-BE49-F238E27FC236}">
                <a16:creationId xmlns:a16="http://schemas.microsoft.com/office/drawing/2014/main" id="{A95DC0B6-5655-445A-BC36-7C93A2BF5EFE}"/>
              </a:ext>
            </a:extLst>
          </p:cNvPr>
          <p:cNvSpPr txBox="1">
            <a:spLocks noChangeArrowheads="1"/>
          </p:cNvSpPr>
          <p:nvPr/>
        </p:nvSpPr>
        <p:spPr bwMode="auto">
          <a:xfrm>
            <a:off x="799083" y="3432199"/>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nSpc>
                <a:spcPct val="100000"/>
              </a:lnSpc>
              <a:spcBef>
                <a:spcPct val="0"/>
              </a:spcBef>
              <a:buFontTx/>
              <a:buNone/>
            </a:pPr>
            <a:r>
              <a:rPr lang="en-US" altLang="en-US" sz="1100" dirty="0">
                <a:latin typeface="Arial" panose="020B0604020202020204" pitchFamily="34" charset="0"/>
              </a:rPr>
              <a:t>Rel-18 </a:t>
            </a:r>
          </a:p>
          <a:p>
            <a:pPr>
              <a:lnSpc>
                <a:spcPct val="100000"/>
              </a:lnSpc>
              <a:spcBef>
                <a:spcPct val="0"/>
              </a:spcBef>
              <a:buFontTx/>
              <a:buNone/>
            </a:pPr>
            <a:r>
              <a:rPr lang="en-US" altLang="en-US" sz="1100" dirty="0">
                <a:latin typeface="Arial" panose="020B0604020202020204" pitchFamily="34" charset="0"/>
              </a:rPr>
              <a:t>Schedule</a:t>
            </a:r>
          </a:p>
        </p:txBody>
      </p:sp>
      <p:cxnSp>
        <p:nvCxnSpPr>
          <p:cNvPr id="55" name="Straight Connector 54">
            <a:extLst>
              <a:ext uri="{FF2B5EF4-FFF2-40B4-BE49-F238E27FC236}">
                <a16:creationId xmlns:a16="http://schemas.microsoft.com/office/drawing/2014/main" id="{7FAF613C-09EE-4DF2-90D0-802FEBC6989B}"/>
              </a:ext>
            </a:extLst>
          </p:cNvPr>
          <p:cNvCxnSpPr/>
          <p:nvPr/>
        </p:nvCxnSpPr>
        <p:spPr>
          <a:xfrm flipH="1">
            <a:off x="2326636" y="2019356"/>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6" name="TextBox 27">
            <a:extLst>
              <a:ext uri="{FF2B5EF4-FFF2-40B4-BE49-F238E27FC236}">
                <a16:creationId xmlns:a16="http://schemas.microsoft.com/office/drawing/2014/main" id="{79F15D32-76ED-4B7D-841D-41F95C37E315}"/>
              </a:ext>
            </a:extLst>
          </p:cNvPr>
          <p:cNvSpPr txBox="1">
            <a:spLocks noChangeArrowheads="1"/>
          </p:cNvSpPr>
          <p:nvPr/>
        </p:nvSpPr>
        <p:spPr bwMode="auto">
          <a:xfrm>
            <a:off x="2020642" y="1515910"/>
            <a:ext cx="719917" cy="443662"/>
          </a:xfrm>
          <a:prstGeom prst="rect">
            <a:avLst/>
          </a:prstGeom>
          <a:solidFill>
            <a:schemeClr val="bg1">
              <a:lumMod val="65000"/>
            </a:schemeClr>
          </a:solidFill>
          <a:ln>
            <a:noFill/>
          </a:ln>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a:latin typeface="Arial" panose="020B0604020202020204" pitchFamily="34" charset="0"/>
              </a:rPr>
              <a:t>SA#94</a:t>
            </a:r>
          </a:p>
          <a:p>
            <a:pPr algn="ctr">
              <a:lnSpc>
                <a:spcPct val="100000"/>
              </a:lnSpc>
              <a:spcBef>
                <a:spcPct val="0"/>
              </a:spcBef>
              <a:buFontTx/>
              <a:buNone/>
            </a:pPr>
            <a:r>
              <a:rPr lang="en-US" altLang="en-US" sz="1200">
                <a:latin typeface="Arial" panose="020B0604020202020204" pitchFamily="34" charset="0"/>
              </a:rPr>
              <a:t>Q4/2021</a:t>
            </a:r>
          </a:p>
        </p:txBody>
      </p:sp>
      <p:sp>
        <p:nvSpPr>
          <p:cNvPr id="57" name="Rounded Rectangle 33">
            <a:extLst>
              <a:ext uri="{FF2B5EF4-FFF2-40B4-BE49-F238E27FC236}">
                <a16:creationId xmlns:a16="http://schemas.microsoft.com/office/drawing/2014/main" id="{056F2B17-AA1E-4693-8C9D-9EBA5AB2C857}"/>
              </a:ext>
            </a:extLst>
          </p:cNvPr>
          <p:cNvSpPr/>
          <p:nvPr/>
        </p:nvSpPr>
        <p:spPr>
          <a:xfrm>
            <a:off x="1968924" y="3309758"/>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stage 1</a:t>
            </a:r>
          </a:p>
          <a:p>
            <a:pPr algn="ctr">
              <a:defRPr/>
            </a:pPr>
            <a:r>
              <a:rPr lang="en-US" sz="1100" dirty="0"/>
              <a:t>freeze</a:t>
            </a:r>
          </a:p>
        </p:txBody>
      </p:sp>
      <p:sp>
        <p:nvSpPr>
          <p:cNvPr id="58"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3068731"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03/22</a:t>
            </a:r>
          </a:p>
        </p:txBody>
      </p:sp>
      <p:cxnSp>
        <p:nvCxnSpPr>
          <p:cNvPr id="59" name="Straight Connector 58">
            <a:extLst>
              <a:ext uri="{FF2B5EF4-FFF2-40B4-BE49-F238E27FC236}">
                <a16:creationId xmlns:a16="http://schemas.microsoft.com/office/drawing/2014/main" id="{704A8F78-5ED0-4F0A-B9A0-29D6CF4D4766}"/>
              </a:ext>
            </a:extLst>
          </p:cNvPr>
          <p:cNvCxnSpPr/>
          <p:nvPr/>
        </p:nvCxnSpPr>
        <p:spPr>
          <a:xfrm flipH="1">
            <a:off x="3281655"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2949135" y="1521145"/>
            <a:ext cx="772969" cy="461665"/>
          </a:xfrm>
          <a:prstGeom prst="rect">
            <a:avLst/>
          </a:prstGeom>
          <a:solidFill>
            <a:schemeClr val="bg1">
              <a:lumMod val="65000"/>
            </a:schemeClr>
          </a:solidFill>
          <a:ln>
            <a:noFill/>
          </a:ln>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SA#95</a:t>
            </a:r>
          </a:p>
          <a:p>
            <a:pPr algn="ctr">
              <a:lnSpc>
                <a:spcPct val="100000"/>
              </a:lnSpc>
              <a:spcBef>
                <a:spcPct val="0"/>
              </a:spcBef>
              <a:buFontTx/>
              <a:buNone/>
            </a:pPr>
            <a:r>
              <a:rPr lang="en-US" altLang="en-US" sz="1200" dirty="0">
                <a:latin typeface="Arial" panose="020B0604020202020204" pitchFamily="34" charset="0"/>
              </a:rPr>
              <a:t>Q1/2022</a:t>
            </a:r>
          </a:p>
        </p:txBody>
      </p:sp>
      <p:sp>
        <p:nvSpPr>
          <p:cNvPr id="61" name="Rounded Rectangle 58">
            <a:extLst>
              <a:ext uri="{FF2B5EF4-FFF2-40B4-BE49-F238E27FC236}">
                <a16:creationId xmlns:a16="http://schemas.microsoft.com/office/drawing/2014/main" id="{7F6B3FB8-8513-4F7C-93CB-91BAC8C1E4ED}"/>
              </a:ext>
            </a:extLst>
          </p:cNvPr>
          <p:cNvSpPr/>
          <p:nvPr/>
        </p:nvSpPr>
        <p:spPr>
          <a:xfrm>
            <a:off x="2916325" y="2353744"/>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Rel-17 Stage 3</a:t>
            </a:r>
          </a:p>
          <a:p>
            <a:pPr algn="ctr">
              <a:defRPr/>
            </a:pPr>
            <a:r>
              <a:rPr lang="en-US" sz="1100" dirty="0"/>
              <a:t>freeze</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4035763"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06/22</a:t>
            </a:r>
          </a:p>
        </p:txBody>
      </p:sp>
      <p:cxnSp>
        <p:nvCxnSpPr>
          <p:cNvPr id="63" name="Straight Connector 62">
            <a:extLst>
              <a:ext uri="{FF2B5EF4-FFF2-40B4-BE49-F238E27FC236}">
                <a16:creationId xmlns:a16="http://schemas.microsoft.com/office/drawing/2014/main" id="{AFFF704A-1C79-4546-B5E2-2B1D23A267C1}"/>
              </a:ext>
            </a:extLst>
          </p:cNvPr>
          <p:cNvCxnSpPr/>
          <p:nvPr/>
        </p:nvCxnSpPr>
        <p:spPr>
          <a:xfrm flipH="1">
            <a:off x="4248687"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4"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3916167" y="152114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SA#96</a:t>
            </a:r>
          </a:p>
          <a:p>
            <a:pPr algn="ctr">
              <a:lnSpc>
                <a:spcPct val="100000"/>
              </a:lnSpc>
              <a:spcBef>
                <a:spcPct val="0"/>
              </a:spcBef>
              <a:buFontTx/>
              <a:buNone/>
            </a:pPr>
            <a:r>
              <a:rPr lang="en-US" altLang="en-US" sz="1200" dirty="0">
                <a:latin typeface="Arial" panose="020B0604020202020204" pitchFamily="34" charset="0"/>
              </a:rPr>
              <a:t>Q2/2022</a:t>
            </a:r>
          </a:p>
        </p:txBody>
      </p:sp>
      <p:sp>
        <p:nvSpPr>
          <p:cNvPr id="65" name="Rounded Rectangle 58">
            <a:extLst>
              <a:ext uri="{FF2B5EF4-FFF2-40B4-BE49-F238E27FC236}">
                <a16:creationId xmlns:a16="http://schemas.microsoft.com/office/drawing/2014/main" id="{0D39A635-0035-4A27-BB9E-F63B8D88CC41}"/>
              </a:ext>
            </a:extLst>
          </p:cNvPr>
          <p:cNvSpPr/>
          <p:nvPr/>
        </p:nvSpPr>
        <p:spPr>
          <a:xfrm>
            <a:off x="3883357" y="2353744"/>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Rel-17 Code</a:t>
            </a:r>
          </a:p>
          <a:p>
            <a:pPr algn="ctr">
              <a:defRPr/>
            </a:pPr>
            <a:r>
              <a:rPr lang="en-US" sz="1100" dirty="0"/>
              <a:t>freeze</a:t>
            </a:r>
          </a:p>
        </p:txBody>
      </p:sp>
      <p:sp>
        <p:nvSpPr>
          <p:cNvPr id="66"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5002795"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09/22</a:t>
            </a:r>
          </a:p>
        </p:txBody>
      </p:sp>
      <p:cxnSp>
        <p:nvCxnSpPr>
          <p:cNvPr id="67" name="Straight Connector 66">
            <a:extLst>
              <a:ext uri="{FF2B5EF4-FFF2-40B4-BE49-F238E27FC236}">
                <a16:creationId xmlns:a16="http://schemas.microsoft.com/office/drawing/2014/main" id="{819D4052-0699-49AC-BD00-9C5F54CC176D}"/>
              </a:ext>
            </a:extLst>
          </p:cNvPr>
          <p:cNvCxnSpPr/>
          <p:nvPr/>
        </p:nvCxnSpPr>
        <p:spPr>
          <a:xfrm flipH="1">
            <a:off x="5215719"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8"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4883199" y="152114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SA#97</a:t>
            </a:r>
          </a:p>
          <a:p>
            <a:pPr algn="ctr">
              <a:lnSpc>
                <a:spcPct val="100000"/>
              </a:lnSpc>
              <a:spcBef>
                <a:spcPct val="0"/>
              </a:spcBef>
              <a:buFontTx/>
              <a:buNone/>
            </a:pPr>
            <a:r>
              <a:rPr lang="en-US" altLang="en-US" sz="1200" dirty="0">
                <a:latin typeface="Arial" panose="020B0604020202020204" pitchFamily="34" charset="0"/>
              </a:rPr>
              <a:t>Q3/2022</a:t>
            </a:r>
          </a:p>
        </p:txBody>
      </p:sp>
      <p:sp>
        <p:nvSpPr>
          <p:cNvPr id="69"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5969827" y="125681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12/22</a:t>
            </a:r>
          </a:p>
        </p:txBody>
      </p:sp>
      <p:cxnSp>
        <p:nvCxnSpPr>
          <p:cNvPr id="70" name="Straight Connector 69">
            <a:extLst>
              <a:ext uri="{FF2B5EF4-FFF2-40B4-BE49-F238E27FC236}">
                <a16:creationId xmlns:a16="http://schemas.microsoft.com/office/drawing/2014/main" id="{2D1674DA-2260-4BF9-89D1-0899AF96151F}"/>
              </a:ext>
            </a:extLst>
          </p:cNvPr>
          <p:cNvCxnSpPr/>
          <p:nvPr/>
        </p:nvCxnSpPr>
        <p:spPr>
          <a:xfrm flipH="1">
            <a:off x="6182751" y="202459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1"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5850231" y="152114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SA#98</a:t>
            </a:r>
          </a:p>
          <a:p>
            <a:pPr algn="ctr">
              <a:lnSpc>
                <a:spcPct val="100000"/>
              </a:lnSpc>
              <a:spcBef>
                <a:spcPct val="0"/>
              </a:spcBef>
              <a:buFontTx/>
              <a:buNone/>
            </a:pPr>
            <a:r>
              <a:rPr lang="en-US" altLang="en-US" sz="1200" dirty="0">
                <a:latin typeface="Arial" panose="020B0604020202020204" pitchFamily="34" charset="0"/>
              </a:rPr>
              <a:t>Q4/2022</a:t>
            </a:r>
          </a:p>
        </p:txBody>
      </p:sp>
      <p:sp>
        <p:nvSpPr>
          <p:cNvPr id="72" name="TextBox 68">
            <a:extLst>
              <a:ext uri="{FF2B5EF4-FFF2-40B4-BE49-F238E27FC236}">
                <a16:creationId xmlns:a16="http://schemas.microsoft.com/office/drawing/2014/main" id="{03C4BF7B-A2F3-4826-AE44-921017817645}"/>
              </a:ext>
            </a:extLst>
          </p:cNvPr>
          <p:cNvSpPr txBox="1">
            <a:spLocks noChangeArrowheads="1"/>
          </p:cNvSpPr>
          <p:nvPr/>
        </p:nvSpPr>
        <p:spPr bwMode="auto">
          <a:xfrm rot="20391721">
            <a:off x="6901626" y="126092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03/23</a:t>
            </a:r>
          </a:p>
        </p:txBody>
      </p:sp>
      <p:cxnSp>
        <p:nvCxnSpPr>
          <p:cNvPr id="73" name="Straight Connector 72">
            <a:extLst>
              <a:ext uri="{FF2B5EF4-FFF2-40B4-BE49-F238E27FC236}">
                <a16:creationId xmlns:a16="http://schemas.microsoft.com/office/drawing/2014/main" id="{F6548CC8-2B12-4DD8-88B6-A48E49D62353}"/>
              </a:ext>
            </a:extLst>
          </p:cNvPr>
          <p:cNvCxnSpPr/>
          <p:nvPr/>
        </p:nvCxnSpPr>
        <p:spPr>
          <a:xfrm flipH="1">
            <a:off x="7114550" y="202870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8897454B-DAA4-4C34-A4BF-B32F31D105E3}"/>
              </a:ext>
            </a:extLst>
          </p:cNvPr>
          <p:cNvSpPr txBox="1">
            <a:spLocks noChangeArrowheads="1"/>
          </p:cNvSpPr>
          <p:nvPr/>
        </p:nvSpPr>
        <p:spPr bwMode="auto">
          <a:xfrm>
            <a:off x="6782030" y="152526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SA#99</a:t>
            </a:r>
          </a:p>
          <a:p>
            <a:pPr algn="ctr">
              <a:lnSpc>
                <a:spcPct val="100000"/>
              </a:lnSpc>
              <a:spcBef>
                <a:spcPct val="0"/>
              </a:spcBef>
              <a:buFontTx/>
              <a:buNone/>
            </a:pPr>
            <a:r>
              <a:rPr lang="en-US" altLang="en-US" sz="1200" dirty="0">
                <a:latin typeface="Arial" panose="020B0604020202020204" pitchFamily="34" charset="0"/>
              </a:rPr>
              <a:t>Q1/2023</a:t>
            </a:r>
          </a:p>
        </p:txBody>
      </p:sp>
      <p:sp>
        <p:nvSpPr>
          <p:cNvPr id="75" name="TextBox 68">
            <a:extLst>
              <a:ext uri="{FF2B5EF4-FFF2-40B4-BE49-F238E27FC236}">
                <a16:creationId xmlns:a16="http://schemas.microsoft.com/office/drawing/2014/main" id="{8AC9C059-CD04-4317-85A2-AA2F40ACBD2F}"/>
              </a:ext>
            </a:extLst>
          </p:cNvPr>
          <p:cNvSpPr txBox="1">
            <a:spLocks noChangeArrowheads="1"/>
          </p:cNvSpPr>
          <p:nvPr/>
        </p:nvSpPr>
        <p:spPr bwMode="auto">
          <a:xfrm rot="20391721">
            <a:off x="7868658" y="126092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06/23</a:t>
            </a:r>
          </a:p>
        </p:txBody>
      </p:sp>
      <p:cxnSp>
        <p:nvCxnSpPr>
          <p:cNvPr id="76" name="Straight Connector 75">
            <a:extLst>
              <a:ext uri="{FF2B5EF4-FFF2-40B4-BE49-F238E27FC236}">
                <a16:creationId xmlns:a16="http://schemas.microsoft.com/office/drawing/2014/main" id="{68D117B7-6678-41A9-AA56-0AD3FEA7CAB1}"/>
              </a:ext>
            </a:extLst>
          </p:cNvPr>
          <p:cNvCxnSpPr/>
          <p:nvPr/>
        </p:nvCxnSpPr>
        <p:spPr>
          <a:xfrm flipH="1">
            <a:off x="8081582" y="202870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7" name="TextBox 27">
            <a:extLst>
              <a:ext uri="{FF2B5EF4-FFF2-40B4-BE49-F238E27FC236}">
                <a16:creationId xmlns:a16="http://schemas.microsoft.com/office/drawing/2014/main" id="{FDB70B1D-D7D1-4B27-9CF2-D5CDAD931E7D}"/>
              </a:ext>
            </a:extLst>
          </p:cNvPr>
          <p:cNvSpPr txBox="1">
            <a:spLocks noChangeArrowheads="1"/>
          </p:cNvSpPr>
          <p:nvPr/>
        </p:nvSpPr>
        <p:spPr bwMode="auto">
          <a:xfrm>
            <a:off x="7749062" y="152526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SA#100</a:t>
            </a:r>
          </a:p>
          <a:p>
            <a:pPr algn="ctr">
              <a:lnSpc>
                <a:spcPct val="100000"/>
              </a:lnSpc>
              <a:spcBef>
                <a:spcPct val="0"/>
              </a:spcBef>
              <a:buFontTx/>
              <a:buNone/>
            </a:pPr>
            <a:r>
              <a:rPr lang="en-US" altLang="en-US" sz="1200" dirty="0">
                <a:latin typeface="Arial" panose="020B0604020202020204" pitchFamily="34" charset="0"/>
              </a:rPr>
              <a:t>Q2/2023</a:t>
            </a:r>
          </a:p>
        </p:txBody>
      </p:sp>
      <p:sp>
        <p:nvSpPr>
          <p:cNvPr id="78" name="TextBox 68">
            <a:extLst>
              <a:ext uri="{FF2B5EF4-FFF2-40B4-BE49-F238E27FC236}">
                <a16:creationId xmlns:a16="http://schemas.microsoft.com/office/drawing/2014/main" id="{F327FCA3-AF87-4EB7-91DB-EE5EE437FE76}"/>
              </a:ext>
            </a:extLst>
          </p:cNvPr>
          <p:cNvSpPr txBox="1">
            <a:spLocks noChangeArrowheads="1"/>
          </p:cNvSpPr>
          <p:nvPr/>
        </p:nvSpPr>
        <p:spPr bwMode="auto">
          <a:xfrm rot="20391721">
            <a:off x="8821037" y="126093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09/23</a:t>
            </a:r>
          </a:p>
        </p:txBody>
      </p:sp>
      <p:cxnSp>
        <p:nvCxnSpPr>
          <p:cNvPr id="79" name="Straight Connector 78">
            <a:extLst>
              <a:ext uri="{FF2B5EF4-FFF2-40B4-BE49-F238E27FC236}">
                <a16:creationId xmlns:a16="http://schemas.microsoft.com/office/drawing/2014/main" id="{17BCC452-4A87-47F9-B3CC-21B892C1FAE5}"/>
              </a:ext>
            </a:extLst>
          </p:cNvPr>
          <p:cNvCxnSpPr/>
          <p:nvPr/>
        </p:nvCxnSpPr>
        <p:spPr>
          <a:xfrm flipH="1">
            <a:off x="9033961" y="202870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0" name="TextBox 27">
            <a:extLst>
              <a:ext uri="{FF2B5EF4-FFF2-40B4-BE49-F238E27FC236}">
                <a16:creationId xmlns:a16="http://schemas.microsoft.com/office/drawing/2014/main" id="{E4357DE4-A514-489F-8FCD-A6664E7F19E8}"/>
              </a:ext>
            </a:extLst>
          </p:cNvPr>
          <p:cNvSpPr txBox="1">
            <a:spLocks noChangeArrowheads="1"/>
          </p:cNvSpPr>
          <p:nvPr/>
        </p:nvSpPr>
        <p:spPr bwMode="auto">
          <a:xfrm>
            <a:off x="8701441" y="152526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SA#101</a:t>
            </a:r>
          </a:p>
          <a:p>
            <a:pPr algn="ctr">
              <a:lnSpc>
                <a:spcPct val="100000"/>
              </a:lnSpc>
              <a:spcBef>
                <a:spcPct val="0"/>
              </a:spcBef>
              <a:buFontTx/>
              <a:buNone/>
            </a:pPr>
            <a:r>
              <a:rPr lang="en-US" altLang="en-US" sz="1200" dirty="0">
                <a:latin typeface="Arial" panose="020B0604020202020204" pitchFamily="34" charset="0"/>
              </a:rPr>
              <a:t>Q3/2023</a:t>
            </a:r>
          </a:p>
        </p:txBody>
      </p:sp>
      <p:sp>
        <p:nvSpPr>
          <p:cNvPr id="81" name="TextBox 68">
            <a:extLst>
              <a:ext uri="{FF2B5EF4-FFF2-40B4-BE49-F238E27FC236}">
                <a16:creationId xmlns:a16="http://schemas.microsoft.com/office/drawing/2014/main" id="{14FDC5CE-E374-4699-9279-A32DE193F300}"/>
              </a:ext>
            </a:extLst>
          </p:cNvPr>
          <p:cNvSpPr txBox="1">
            <a:spLocks noChangeArrowheads="1"/>
          </p:cNvSpPr>
          <p:nvPr/>
        </p:nvSpPr>
        <p:spPr bwMode="auto">
          <a:xfrm rot="20391721">
            <a:off x="9788069" y="1260931"/>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12/23</a:t>
            </a:r>
          </a:p>
        </p:txBody>
      </p:sp>
      <p:cxnSp>
        <p:nvCxnSpPr>
          <p:cNvPr id="82" name="Straight Connector 81">
            <a:extLst>
              <a:ext uri="{FF2B5EF4-FFF2-40B4-BE49-F238E27FC236}">
                <a16:creationId xmlns:a16="http://schemas.microsoft.com/office/drawing/2014/main" id="{689D1BD8-A2B8-41E5-A831-83422E59C6BF}"/>
              </a:ext>
            </a:extLst>
          </p:cNvPr>
          <p:cNvCxnSpPr/>
          <p:nvPr/>
        </p:nvCxnSpPr>
        <p:spPr>
          <a:xfrm flipH="1">
            <a:off x="10000993" y="2028709"/>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3" name="TextBox 27">
            <a:extLst>
              <a:ext uri="{FF2B5EF4-FFF2-40B4-BE49-F238E27FC236}">
                <a16:creationId xmlns:a16="http://schemas.microsoft.com/office/drawing/2014/main" id="{C1EBE506-3F5A-4302-8EEA-7F309F6C14A9}"/>
              </a:ext>
            </a:extLst>
          </p:cNvPr>
          <p:cNvSpPr txBox="1">
            <a:spLocks noChangeArrowheads="1"/>
          </p:cNvSpPr>
          <p:nvPr/>
        </p:nvSpPr>
        <p:spPr bwMode="auto">
          <a:xfrm>
            <a:off x="9668473" y="1525263"/>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SA#102</a:t>
            </a:r>
          </a:p>
          <a:p>
            <a:pPr algn="ctr">
              <a:lnSpc>
                <a:spcPct val="100000"/>
              </a:lnSpc>
              <a:spcBef>
                <a:spcPct val="0"/>
              </a:spcBef>
              <a:buFontTx/>
              <a:buNone/>
            </a:pPr>
            <a:r>
              <a:rPr lang="en-US" altLang="en-US" sz="1200" dirty="0">
                <a:latin typeface="Arial" panose="020B0604020202020204" pitchFamily="34" charset="0"/>
              </a:rPr>
              <a:t>Q4/2023</a:t>
            </a:r>
          </a:p>
        </p:txBody>
      </p:sp>
      <p:sp>
        <p:nvSpPr>
          <p:cNvPr id="84" name="Rounded Rectangle 33">
            <a:extLst>
              <a:ext uri="{FF2B5EF4-FFF2-40B4-BE49-F238E27FC236}">
                <a16:creationId xmlns:a16="http://schemas.microsoft.com/office/drawing/2014/main" id="{8F6A43A5-431D-4E5A-97D5-0F3AD2C070EF}"/>
              </a:ext>
            </a:extLst>
          </p:cNvPr>
          <p:cNvSpPr/>
          <p:nvPr/>
        </p:nvSpPr>
        <p:spPr>
          <a:xfrm>
            <a:off x="6758191" y="3309758"/>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Stage 2</a:t>
            </a:r>
          </a:p>
          <a:p>
            <a:pPr algn="ctr">
              <a:defRPr/>
            </a:pPr>
            <a:r>
              <a:rPr lang="en-US" sz="1100" dirty="0"/>
              <a:t>freeze</a:t>
            </a:r>
          </a:p>
        </p:txBody>
      </p:sp>
      <p:sp>
        <p:nvSpPr>
          <p:cNvPr id="85" name="Rounded Rectangle 33">
            <a:extLst>
              <a:ext uri="{FF2B5EF4-FFF2-40B4-BE49-F238E27FC236}">
                <a16:creationId xmlns:a16="http://schemas.microsoft.com/office/drawing/2014/main" id="{E94AF588-3825-454E-82AF-4C3BB38343EA}"/>
              </a:ext>
            </a:extLst>
          </p:cNvPr>
          <p:cNvSpPr/>
          <p:nvPr/>
        </p:nvSpPr>
        <p:spPr>
          <a:xfrm>
            <a:off x="9643281" y="3309758"/>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Stage 3</a:t>
            </a:r>
          </a:p>
          <a:p>
            <a:pPr algn="ctr">
              <a:defRPr/>
            </a:pPr>
            <a:r>
              <a:rPr lang="en-US" sz="1100" dirty="0"/>
              <a:t>freeze</a:t>
            </a:r>
          </a:p>
        </p:txBody>
      </p:sp>
      <p:sp>
        <p:nvSpPr>
          <p:cNvPr id="86" name="TextBox 37">
            <a:extLst>
              <a:ext uri="{FF2B5EF4-FFF2-40B4-BE49-F238E27FC236}">
                <a16:creationId xmlns:a16="http://schemas.microsoft.com/office/drawing/2014/main" id="{BDA4398D-5B66-4EC5-A5B7-12A3008FA43E}"/>
              </a:ext>
            </a:extLst>
          </p:cNvPr>
          <p:cNvSpPr txBox="1">
            <a:spLocks noChangeArrowheads="1"/>
          </p:cNvSpPr>
          <p:nvPr/>
        </p:nvSpPr>
        <p:spPr bwMode="auto">
          <a:xfrm>
            <a:off x="817579" y="4515475"/>
            <a:ext cx="111746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nSpc>
                <a:spcPct val="100000"/>
              </a:lnSpc>
              <a:spcBef>
                <a:spcPct val="0"/>
              </a:spcBef>
              <a:buFontTx/>
              <a:buNone/>
            </a:pPr>
            <a:r>
              <a:rPr lang="en-US" altLang="en-US" sz="1100" dirty="0">
                <a:latin typeface="Arial" panose="020B0604020202020204" pitchFamily="34" charset="0"/>
              </a:rPr>
              <a:t>Rel-19 </a:t>
            </a:r>
          </a:p>
          <a:p>
            <a:pPr>
              <a:lnSpc>
                <a:spcPct val="100000"/>
              </a:lnSpc>
              <a:spcBef>
                <a:spcPct val="0"/>
              </a:spcBef>
              <a:buFontTx/>
              <a:buNone/>
            </a:pPr>
            <a:r>
              <a:rPr lang="en-US" altLang="en-US" sz="1100" dirty="0">
                <a:latin typeface="Arial" panose="020B0604020202020204" pitchFamily="34" charset="0"/>
              </a:rPr>
              <a:t>Schedule</a:t>
            </a:r>
            <a:br>
              <a:rPr lang="en-US" altLang="en-US" sz="1100" dirty="0">
                <a:latin typeface="Arial" panose="020B0604020202020204" pitchFamily="34" charset="0"/>
              </a:rPr>
            </a:br>
            <a:r>
              <a:rPr lang="en-US" altLang="en-US" sz="1100" dirty="0">
                <a:latin typeface="Arial" panose="020B0604020202020204" pitchFamily="34" charset="0"/>
              </a:rPr>
              <a:t>(SA1 assumptions)</a:t>
            </a:r>
          </a:p>
        </p:txBody>
      </p:sp>
      <p:sp>
        <p:nvSpPr>
          <p:cNvPr id="87" name="Rounded Rectangle 33">
            <a:extLst>
              <a:ext uri="{FF2B5EF4-FFF2-40B4-BE49-F238E27FC236}">
                <a16:creationId xmlns:a16="http://schemas.microsoft.com/office/drawing/2014/main" id="{6E5AD004-3477-4B4D-A7A8-1A558590F171}"/>
              </a:ext>
            </a:extLst>
          </p:cNvPr>
          <p:cNvSpPr/>
          <p:nvPr/>
        </p:nvSpPr>
        <p:spPr>
          <a:xfrm>
            <a:off x="1949098" y="4344180"/>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Rel-19</a:t>
            </a:r>
          </a:p>
          <a:p>
            <a:pPr algn="ctr">
              <a:defRPr/>
            </a:pPr>
            <a:r>
              <a:rPr lang="en-US" sz="1100" dirty="0"/>
              <a:t>Stage 1</a:t>
            </a:r>
          </a:p>
          <a:p>
            <a:pPr algn="ctr">
              <a:defRPr/>
            </a:pPr>
            <a:r>
              <a:rPr lang="en-US" sz="1100" dirty="0"/>
              <a:t>start</a:t>
            </a:r>
          </a:p>
        </p:txBody>
      </p:sp>
      <p:sp>
        <p:nvSpPr>
          <p:cNvPr id="88" name="TextBox 68">
            <a:extLst>
              <a:ext uri="{FF2B5EF4-FFF2-40B4-BE49-F238E27FC236}">
                <a16:creationId xmlns:a16="http://schemas.microsoft.com/office/drawing/2014/main" id="{C498BD05-704E-4A12-9634-E5CFF8B596EC}"/>
              </a:ext>
            </a:extLst>
          </p:cNvPr>
          <p:cNvSpPr txBox="1">
            <a:spLocks noChangeArrowheads="1"/>
          </p:cNvSpPr>
          <p:nvPr/>
        </p:nvSpPr>
        <p:spPr bwMode="auto">
          <a:xfrm rot="20391721">
            <a:off x="10739544" y="126504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r>
              <a:rPr lang="en-US" altLang="en-US" sz="1200" dirty="0"/>
              <a:t>03/24</a:t>
            </a:r>
          </a:p>
        </p:txBody>
      </p:sp>
      <p:cxnSp>
        <p:nvCxnSpPr>
          <p:cNvPr id="89" name="Straight Connector 88">
            <a:extLst>
              <a:ext uri="{FF2B5EF4-FFF2-40B4-BE49-F238E27FC236}">
                <a16:creationId xmlns:a16="http://schemas.microsoft.com/office/drawing/2014/main" id="{DCAA5E35-9B41-497A-AF8B-707B85605E9F}"/>
              </a:ext>
            </a:extLst>
          </p:cNvPr>
          <p:cNvCxnSpPr/>
          <p:nvPr/>
        </p:nvCxnSpPr>
        <p:spPr>
          <a:xfrm flipH="1">
            <a:off x="10952468" y="203282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90" name="TextBox 27">
            <a:extLst>
              <a:ext uri="{FF2B5EF4-FFF2-40B4-BE49-F238E27FC236}">
                <a16:creationId xmlns:a16="http://schemas.microsoft.com/office/drawing/2014/main" id="{2FAA8276-3BFC-44FB-8DF5-6D67BC1BCB05}"/>
              </a:ext>
            </a:extLst>
          </p:cNvPr>
          <p:cNvSpPr txBox="1">
            <a:spLocks noChangeArrowheads="1"/>
          </p:cNvSpPr>
          <p:nvPr/>
        </p:nvSpPr>
        <p:spPr bwMode="auto">
          <a:xfrm>
            <a:off x="10619948" y="152937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华文细黑" panose="0201060004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华文细黑" panose="02010600040101010101" pitchFamily="2" charset="-122"/>
                <a:cs typeface="+mn-cs"/>
              </a:defRPr>
            </a:lvl9pPr>
          </a:lstStyle>
          <a:p>
            <a:pPr algn="ctr">
              <a:lnSpc>
                <a:spcPct val="100000"/>
              </a:lnSpc>
              <a:spcBef>
                <a:spcPct val="0"/>
              </a:spcBef>
              <a:buFontTx/>
              <a:buNone/>
            </a:pPr>
            <a:r>
              <a:rPr lang="en-US" altLang="en-US" sz="1200" dirty="0">
                <a:latin typeface="Arial" panose="020B0604020202020204" pitchFamily="34" charset="0"/>
              </a:rPr>
              <a:t>SA#103</a:t>
            </a:r>
          </a:p>
          <a:p>
            <a:pPr algn="ctr">
              <a:lnSpc>
                <a:spcPct val="100000"/>
              </a:lnSpc>
              <a:spcBef>
                <a:spcPct val="0"/>
              </a:spcBef>
              <a:buFontTx/>
              <a:buNone/>
            </a:pPr>
            <a:r>
              <a:rPr lang="en-US" altLang="en-US" sz="1200" dirty="0">
                <a:latin typeface="Arial" panose="020B0604020202020204" pitchFamily="34" charset="0"/>
              </a:rPr>
              <a:t>Q1/2024</a:t>
            </a:r>
          </a:p>
        </p:txBody>
      </p:sp>
      <p:sp>
        <p:nvSpPr>
          <p:cNvPr id="91" name="Rounded Rectangle 33">
            <a:extLst>
              <a:ext uri="{FF2B5EF4-FFF2-40B4-BE49-F238E27FC236}">
                <a16:creationId xmlns:a16="http://schemas.microsoft.com/office/drawing/2014/main" id="{52D769BB-732D-4FFF-821C-CAD34B7EDDF4}"/>
              </a:ext>
            </a:extLst>
          </p:cNvPr>
          <p:cNvSpPr/>
          <p:nvPr/>
        </p:nvSpPr>
        <p:spPr>
          <a:xfrm>
            <a:off x="10594756" y="331387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Rel-18</a:t>
            </a:r>
          </a:p>
          <a:p>
            <a:pPr algn="ctr">
              <a:defRPr/>
            </a:pPr>
            <a:r>
              <a:rPr lang="en-US" sz="1100" dirty="0"/>
              <a:t>Code</a:t>
            </a:r>
          </a:p>
          <a:p>
            <a:pPr algn="ctr">
              <a:defRPr/>
            </a:pPr>
            <a:r>
              <a:rPr lang="en-US" sz="1100" dirty="0"/>
              <a:t>freeze</a:t>
            </a:r>
          </a:p>
        </p:txBody>
      </p:sp>
      <p:sp>
        <p:nvSpPr>
          <p:cNvPr id="92" name="Rounded Rectangle 33">
            <a:extLst>
              <a:ext uri="{FF2B5EF4-FFF2-40B4-BE49-F238E27FC236}">
                <a16:creationId xmlns:a16="http://schemas.microsoft.com/office/drawing/2014/main" id="{5BC53A77-5245-45FD-967A-50D98C3F9FA3}"/>
              </a:ext>
            </a:extLst>
          </p:cNvPr>
          <p:cNvSpPr/>
          <p:nvPr/>
        </p:nvSpPr>
        <p:spPr>
          <a:xfrm>
            <a:off x="8667312" y="4344179"/>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defPPr>
              <a:defRPr lang="en-GB"/>
            </a:defPPr>
            <a:lvl1pPr algn="l" rtl="0" eaLnBrk="0" fontAlgn="base" hangingPunct="0">
              <a:spcBef>
                <a:spcPct val="0"/>
              </a:spcBef>
              <a:spcAft>
                <a:spcPct val="0"/>
              </a:spcAft>
              <a:defRPr kern="1200">
                <a:solidFill>
                  <a:schemeClr val="dk1"/>
                </a:solidFill>
                <a:latin typeface="+mn-lt"/>
                <a:ea typeface="+mn-ea"/>
                <a:cs typeface="+mn-cs"/>
              </a:defRPr>
            </a:lvl1pPr>
            <a:lvl2pPr marL="457200" algn="l" rtl="0" eaLnBrk="0" fontAlgn="base" hangingPunct="0">
              <a:spcBef>
                <a:spcPct val="0"/>
              </a:spcBef>
              <a:spcAft>
                <a:spcPct val="0"/>
              </a:spcAft>
              <a:defRPr kern="1200">
                <a:solidFill>
                  <a:schemeClr val="dk1"/>
                </a:solidFill>
                <a:latin typeface="+mn-lt"/>
                <a:ea typeface="+mn-ea"/>
                <a:cs typeface="+mn-cs"/>
              </a:defRPr>
            </a:lvl2pPr>
            <a:lvl3pPr marL="914400" algn="l" rtl="0" eaLnBrk="0" fontAlgn="base" hangingPunct="0">
              <a:spcBef>
                <a:spcPct val="0"/>
              </a:spcBef>
              <a:spcAft>
                <a:spcPct val="0"/>
              </a:spcAft>
              <a:defRPr kern="1200">
                <a:solidFill>
                  <a:schemeClr val="dk1"/>
                </a:solidFill>
                <a:latin typeface="+mn-lt"/>
                <a:ea typeface="+mn-ea"/>
                <a:cs typeface="+mn-cs"/>
              </a:defRPr>
            </a:lvl3pPr>
            <a:lvl4pPr marL="1371600" algn="l" rtl="0" eaLnBrk="0" fontAlgn="base" hangingPunct="0">
              <a:spcBef>
                <a:spcPct val="0"/>
              </a:spcBef>
              <a:spcAft>
                <a:spcPct val="0"/>
              </a:spcAft>
              <a:defRPr kern="1200">
                <a:solidFill>
                  <a:schemeClr val="dk1"/>
                </a:solidFill>
                <a:latin typeface="+mn-lt"/>
                <a:ea typeface="+mn-ea"/>
                <a:cs typeface="+mn-cs"/>
              </a:defRPr>
            </a:lvl4pPr>
            <a:lvl5pPr marL="1828800" algn="l" rtl="0" eaLnBrk="0" fontAlgn="base" hangingPunct="0">
              <a:spcBef>
                <a:spcPct val="0"/>
              </a:spcBef>
              <a:spcAft>
                <a:spcPct val="0"/>
              </a:spcAft>
              <a:defRPr kern="1200">
                <a:solidFill>
                  <a:schemeClr val="dk1"/>
                </a:solidFill>
                <a:latin typeface="+mn-lt"/>
                <a:ea typeface="+mn-ea"/>
                <a:cs typeface="+mn-cs"/>
              </a:defRPr>
            </a:lvl5pPr>
            <a:lvl6pPr marL="2286000" algn="l" defTabSz="914400" rtl="0" eaLnBrk="1" latinLnBrk="0" hangingPunct="1">
              <a:defRPr kern="1200">
                <a:solidFill>
                  <a:schemeClr val="dk1"/>
                </a:solidFill>
                <a:latin typeface="+mn-lt"/>
                <a:ea typeface="+mn-ea"/>
                <a:cs typeface="+mn-cs"/>
              </a:defRPr>
            </a:lvl6pPr>
            <a:lvl7pPr marL="2743200" algn="l" defTabSz="914400" rtl="0" eaLnBrk="1" latinLnBrk="0" hangingPunct="1">
              <a:defRPr kern="1200">
                <a:solidFill>
                  <a:schemeClr val="dk1"/>
                </a:solidFill>
                <a:latin typeface="+mn-lt"/>
                <a:ea typeface="+mn-ea"/>
                <a:cs typeface="+mn-cs"/>
              </a:defRPr>
            </a:lvl7pPr>
            <a:lvl8pPr marL="3200400" algn="l" defTabSz="914400" rtl="0" eaLnBrk="1" latinLnBrk="0" hangingPunct="1">
              <a:defRPr kern="1200">
                <a:solidFill>
                  <a:schemeClr val="dk1"/>
                </a:solidFill>
                <a:latin typeface="+mn-lt"/>
                <a:ea typeface="+mn-ea"/>
                <a:cs typeface="+mn-cs"/>
              </a:defRPr>
            </a:lvl8pPr>
            <a:lvl9pPr marL="3657600" algn="l" defTabSz="914400" rtl="0" eaLnBrk="1" latinLnBrk="0" hangingPunct="1">
              <a:defRPr kern="1200">
                <a:solidFill>
                  <a:schemeClr val="dk1"/>
                </a:solidFill>
                <a:latin typeface="+mn-lt"/>
                <a:ea typeface="+mn-ea"/>
                <a:cs typeface="+mn-cs"/>
              </a:defRPr>
            </a:lvl9pPr>
          </a:lstStyle>
          <a:p>
            <a:pPr algn="ctr">
              <a:defRPr/>
            </a:pPr>
            <a:r>
              <a:rPr lang="en-US" sz="1100" dirty="0"/>
              <a:t>Rel-19</a:t>
            </a:r>
          </a:p>
          <a:p>
            <a:pPr algn="ctr">
              <a:defRPr/>
            </a:pPr>
            <a:r>
              <a:rPr lang="en-US" sz="1100" dirty="0"/>
              <a:t>Stage 1</a:t>
            </a:r>
          </a:p>
          <a:p>
            <a:pPr algn="ctr">
              <a:defRPr/>
            </a:pPr>
            <a:r>
              <a:rPr lang="en-US" sz="1100" dirty="0"/>
              <a:t>freeze</a:t>
            </a:r>
          </a:p>
        </p:txBody>
      </p:sp>
    </p:spTree>
    <p:extLst>
      <p:ext uri="{BB962C8B-B14F-4D97-AF65-F5344CB8AC3E}">
        <p14:creationId xmlns:p14="http://schemas.microsoft.com/office/powerpoint/2010/main" val="1520458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 WIDs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7" name="Table 3">
            <a:extLst>
              <a:ext uri="{FF2B5EF4-FFF2-40B4-BE49-F238E27FC236}">
                <a16:creationId xmlns:a16="http://schemas.microsoft.com/office/drawing/2014/main" id="{833CF566-440E-4922-A764-42C3F42C5E16}"/>
              </a:ext>
            </a:extLst>
          </p:cNvPr>
          <p:cNvGraphicFramePr>
            <a:graphicFrameLocks noGrp="1"/>
          </p:cNvGraphicFramePr>
          <p:nvPr>
            <p:extLst>
              <p:ext uri="{D42A27DB-BD31-4B8C-83A1-F6EECF244321}">
                <p14:modId xmlns:p14="http://schemas.microsoft.com/office/powerpoint/2010/main" val="1772737795"/>
              </p:ext>
            </p:extLst>
          </p:nvPr>
        </p:nvGraphicFramePr>
        <p:xfrm>
          <a:off x="546654" y="1339850"/>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820003</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Support of Immersive Teleconferencing and Telepresence for Remote Terminals (ITT4RT)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860012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Handsets Featuring Non-Traditional Earpieces  (</a:t>
                      </a:r>
                      <a:r>
                        <a:rPr lang="en-US" sz="1200" b="1" u="none" strike="noStrike" kern="1200" dirty="0" err="1">
                          <a:solidFill>
                            <a:schemeClr val="bg1">
                              <a:lumMod val="50000"/>
                            </a:schemeClr>
                          </a:solidFill>
                          <a:effectLst/>
                          <a:latin typeface="+mn-lt"/>
                          <a:ea typeface="+mn-ea"/>
                          <a:cs typeface="+mn-cs"/>
                        </a:rPr>
                        <a:t>HaNTE</a:t>
                      </a:r>
                      <a:r>
                        <a:rPr lang="en-US" sz="1200" b="1" u="none" strike="noStrike" kern="1200" dirty="0">
                          <a:solidFill>
                            <a:schemeClr val="bg1">
                              <a:lumMod val="50000"/>
                            </a:schemeClr>
                          </a:solidFill>
                          <a:effectLst/>
                          <a:latin typeface="+mn-lt"/>
                          <a:ea typeface="+mn-ea"/>
                          <a:cs typeface="+mn-cs"/>
                        </a:rPr>
                        <a: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880012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Extension for headset interface tests of UE (</a:t>
                      </a:r>
                      <a:r>
                        <a:rPr lang="en-US" sz="1200" b="1" u="none" strike="noStrike" kern="1200" dirty="0" err="1">
                          <a:solidFill>
                            <a:schemeClr val="bg1">
                              <a:lumMod val="50000"/>
                            </a:schemeClr>
                          </a:solidFill>
                          <a:effectLst/>
                          <a:latin typeface="+mn-lt"/>
                          <a:ea typeface="+mn-ea"/>
                          <a:cs typeface="+mn-cs"/>
                        </a:rPr>
                        <a:t>HInT</a:t>
                      </a:r>
                      <a:r>
                        <a:rPr lang="en-US" sz="1200" b="1" u="none" strike="noStrike" kern="1200" dirty="0">
                          <a:solidFill>
                            <a:schemeClr val="bg1">
                              <a:lumMod val="50000"/>
                            </a:schemeClr>
                          </a:solidFill>
                          <a:effectLst/>
                          <a:latin typeface="+mn-lt"/>
                          <a:ea typeface="+mn-ea"/>
                          <a:cs typeface="+mn-cs"/>
                        </a:rPr>
                        <a:t>)</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SA#94-e</a:t>
                      </a:r>
                    </a:p>
                  </a:txBody>
                  <a:tcPr marL="6973" marR="6973" marT="6973" marB="0"/>
                </a:tc>
                <a:extLst>
                  <a:ext uri="{0D108BD9-81ED-4DB2-BD59-A6C34878D82A}">
                    <a16:rowId xmlns:a16="http://schemas.microsoft.com/office/drawing/2014/main" val="1879990620"/>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920011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8K Television over 5G (8K_TV_5G)</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1849091366"/>
                  </a:ext>
                </a:extLst>
              </a:tr>
              <a:tr h="459826">
                <a:tc>
                  <a:txBody>
                    <a:bodyPr/>
                    <a:lstStyle/>
                    <a:p>
                      <a:pPr algn="ctr" fontAlgn="t"/>
                      <a:r>
                        <a:rPr lang="en-GB" sz="800" b="0" i="0" u="none" strike="noStrike" dirty="0">
                          <a:solidFill>
                            <a:srgbClr val="000000"/>
                          </a:solidFill>
                          <a:effectLst/>
                          <a:latin typeface="Arial" panose="020B0604020202020204" pitchFamily="34" charset="0"/>
                        </a:rPr>
                        <a:t>920008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5GMS AF Event Exposure (EVEX)</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60%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rgbClr val="FF0000"/>
                          </a:solidFill>
                          <a:effectLst/>
                          <a:latin typeface="+mn-lt"/>
                          <a:ea typeface="+mn-ea"/>
                          <a:cs typeface="+mn-cs"/>
                        </a:rPr>
                        <a:t>75%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Exception request granted</a:t>
                      </a:r>
                    </a:p>
                  </a:txBody>
                  <a:tcPr marL="6973" marR="6973" marT="6973" marB="0"/>
                </a:tc>
                <a:extLst>
                  <a:ext uri="{0D108BD9-81ED-4DB2-BD59-A6C34878D82A}">
                    <a16:rowId xmlns:a16="http://schemas.microsoft.com/office/drawing/2014/main" val="3932884631"/>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920009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Edge Extensions to the 5G Media Streaming Architecture (5GMS_EDGE)</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i="1" u="none" strike="noStrike" dirty="0">
                          <a:solidFill>
                            <a:schemeClr val="bg1">
                              <a:lumMod val="50000"/>
                            </a:schemeClr>
                          </a:solidFill>
                          <a:effectLst/>
                        </a:rPr>
                        <a:t>-</a:t>
                      </a:r>
                      <a:endParaRPr lang="en-GB" sz="900" b="0" i="1" u="none" strike="noStrike" dirty="0">
                        <a:solidFill>
                          <a:schemeClr val="bg1">
                            <a:lumMod val="50000"/>
                          </a:schemeClr>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12/21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SA#94-e</a:t>
                      </a:r>
                    </a:p>
                  </a:txBody>
                  <a:tcPr marL="6973" marR="6973" marT="6973" marB="0"/>
                </a:tc>
                <a:extLst>
                  <a:ext uri="{0D108BD9-81ED-4DB2-BD59-A6C34878D82A}">
                    <a16:rowId xmlns:a16="http://schemas.microsoft.com/office/drawing/2014/main" val="564604280"/>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920010      </a:t>
                      </a:r>
                    </a:p>
                  </a:txBody>
                  <a:tcPr marL="9525" marR="9525" marT="9525" marB="0"/>
                </a:tc>
                <a:tc>
                  <a:txBody>
                    <a:bodyPr/>
                    <a:lstStyle/>
                    <a:p>
                      <a:pPr algn="l" fontAlgn="t"/>
                      <a:r>
                        <a:rPr lang="en-US" sz="1200" b="1" u="none" strike="noStrike" kern="1200" dirty="0">
                          <a:solidFill>
                            <a:schemeClr val="bg1">
                              <a:lumMod val="50000"/>
                            </a:schemeClr>
                          </a:solidFill>
                          <a:effectLst/>
                          <a:latin typeface="+mn-lt"/>
                          <a:ea typeface="+mn-ea"/>
                          <a:cs typeface="+mn-cs"/>
                        </a:rPr>
                        <a:t>5G Multicast-Broadcast User Service Architecture and related 5GMS Extensions (5MBUSA)</a:t>
                      </a:r>
                      <a:endParaRPr lang="en-GB" sz="1200" b="1" u="none" strike="noStrike" kern="1200" dirty="0">
                        <a:solidFill>
                          <a:schemeClr val="bg1">
                            <a:lumMod val="50000"/>
                          </a:schemeClr>
                        </a:solidFill>
                        <a:effectLst/>
                        <a:latin typeface="+mn-lt"/>
                        <a:ea typeface="+mn-ea"/>
                        <a:cs typeface="+mn-cs"/>
                      </a:endParaRP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03/22</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SA#95-e</a:t>
                      </a:r>
                    </a:p>
                  </a:txBody>
                  <a:tcPr marL="6973" marR="6973" marT="6973" marB="0"/>
                </a:tc>
                <a:extLst>
                  <a:ext uri="{0D108BD9-81ED-4DB2-BD59-A6C34878D82A}">
                    <a16:rowId xmlns:a16="http://schemas.microsoft.com/office/drawing/2014/main" val="1012424162"/>
                  </a:ext>
                </a:extLst>
              </a:tr>
              <a:tr h="459826">
                <a:tc>
                  <a:txBody>
                    <a:bodyPr/>
                    <a:lstStyle/>
                    <a:p>
                      <a:pPr algn="ctr" fontAlgn="t"/>
                      <a:r>
                        <a:rPr lang="en-GB" sz="800" b="0" i="0" u="none" strike="noStrike" dirty="0">
                          <a:solidFill>
                            <a:schemeClr val="bg1">
                              <a:lumMod val="50000"/>
                            </a:schemeClr>
                          </a:solidFill>
                          <a:effectLst/>
                          <a:latin typeface="Arial" panose="020B0604020202020204" pitchFamily="34" charset="0"/>
                        </a:rPr>
                        <a:t>890009</a:t>
                      </a:r>
                    </a:p>
                  </a:txBody>
                  <a:tcPr marL="9525" marR="9525" marT="9525" marB="0"/>
                </a:tc>
                <a:tc>
                  <a:txBody>
                    <a:bodyPr/>
                    <a:lstStyle/>
                    <a:p>
                      <a:pPr algn="l" fontAlgn="t"/>
                      <a:r>
                        <a:rPr lang="en-GB" sz="1200" b="1" u="none" strike="noStrike" kern="1200" dirty="0">
                          <a:solidFill>
                            <a:schemeClr val="bg1">
                              <a:lumMod val="50000"/>
                            </a:schemeClr>
                          </a:solidFill>
                          <a:effectLst/>
                          <a:latin typeface="+mn-lt"/>
                          <a:ea typeface="+mn-ea"/>
                          <a:cs typeface="+mn-cs"/>
                        </a:rPr>
                        <a:t>Operation Points for 8K VR 360 Video over 5G (8K_VR_5G)</a:t>
                      </a:r>
                    </a:p>
                  </a:txBody>
                  <a:tcPr marL="9525" marR="9525" marT="9525" marB="0"/>
                </a:tc>
                <a:tc>
                  <a:txBody>
                    <a:bodyPr/>
                    <a:lstStyle/>
                    <a:p>
                      <a:pPr algn="ctr" fontAlgn="t"/>
                      <a:r>
                        <a:rPr lang="en-GB" sz="900" b="0" i="1" u="none" strike="noStrike" dirty="0">
                          <a:solidFill>
                            <a:schemeClr val="bg1">
                              <a:lumMod val="50000"/>
                            </a:schemeClr>
                          </a:solidFill>
                          <a:effectLst/>
                          <a:latin typeface="Arial" panose="020B0604020202020204" pitchFamily="34" charset="0"/>
                        </a:rPr>
                        <a:t>-</a:t>
                      </a:r>
                    </a:p>
                  </a:txBody>
                  <a:tcPr marL="6973" marR="6973" marT="6973" marB="0"/>
                </a:tc>
                <a:tc>
                  <a:txBody>
                    <a:bodyPr/>
                    <a:lstStyle/>
                    <a:p>
                      <a:pPr algn="ctr" fontAlgn="t"/>
                      <a:r>
                        <a:rPr lang="en-GB" sz="1200" b="1" u="none" strike="noStrike" kern="1200" dirty="0">
                          <a:solidFill>
                            <a:schemeClr val="bg1">
                              <a:lumMod val="50000"/>
                            </a:schemeClr>
                          </a:solidFill>
                          <a:effectLst/>
                          <a:latin typeface="+mn-lt"/>
                          <a:ea typeface="+mn-ea"/>
                          <a:cs typeface="+mn-cs"/>
                        </a:rPr>
                        <a:t>100%</a:t>
                      </a:r>
                    </a:p>
                  </a:txBody>
                  <a:tcPr marL="9525" marR="9525" marT="9525" marB="0"/>
                </a:tc>
                <a:tc>
                  <a:txBody>
                    <a:bodyPr/>
                    <a:lstStyle/>
                    <a:p>
                      <a:pPr algn="ctr" fontAlgn="t"/>
                      <a:r>
                        <a:rPr lang="en-GB" sz="1200" b="1" u="none" strike="noStrike" kern="1200" dirty="0">
                          <a:solidFill>
                            <a:schemeClr val="bg1">
                              <a:lumMod val="50000"/>
                            </a:schemeClr>
                          </a:solidFill>
                          <a:effectLst/>
                          <a:latin typeface="+mn-lt"/>
                          <a:ea typeface="+mn-ea"/>
                          <a:cs typeface="+mn-cs"/>
                        </a:rPr>
                        <a:t>09/21</a:t>
                      </a:r>
                    </a:p>
                  </a:txBody>
                  <a:tcPr marL="6973" marR="6973" marT="6973" marB="0"/>
                </a:tc>
                <a:tc>
                  <a:txBody>
                    <a:bodyPr/>
                    <a:lstStyle/>
                    <a:p>
                      <a:pPr algn="l" fontAlgn="t"/>
                      <a:r>
                        <a:rPr lang="en-GB" sz="900" b="0" i="0" u="none" strike="noStrike" dirty="0">
                          <a:solidFill>
                            <a:schemeClr val="bg1">
                              <a:lumMod val="50000"/>
                            </a:schemeClr>
                          </a:solidFill>
                          <a:effectLst/>
                          <a:latin typeface="Arial" panose="020B0604020202020204" pitchFamily="34" charset="0"/>
                        </a:rPr>
                        <a:t>Completed at SA#93-e</a:t>
                      </a:r>
                    </a:p>
                  </a:txBody>
                  <a:tcPr marL="6973" marR="6973" marT="6973" marB="0"/>
                </a:tc>
                <a:extLst>
                  <a:ext uri="{0D108BD9-81ED-4DB2-BD59-A6C34878D82A}">
                    <a16:rowId xmlns:a16="http://schemas.microsoft.com/office/drawing/2014/main" val="4216061510"/>
                  </a:ext>
                </a:extLst>
              </a:tr>
              <a:tr h="459826">
                <a:tc>
                  <a:txBody>
                    <a:bodyPr/>
                    <a:lstStyle/>
                    <a:p>
                      <a:pPr algn="ctr" fontAlgn="t"/>
                      <a:r>
                        <a:rPr lang="en-GB" sz="800" b="0" i="0" u="none" strike="noStrike" dirty="0">
                          <a:solidFill>
                            <a:srgbClr val="000000"/>
                          </a:solidFill>
                          <a:effectLst/>
                          <a:latin typeface="Arial" panose="020B0604020202020204" pitchFamily="34" charset="0"/>
                        </a:rPr>
                        <a:t>940008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Multicast-Broadcast Protocols (5MBP3)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40%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rgbClr val="FF0000"/>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Exception request granted</a:t>
                      </a:r>
                    </a:p>
                  </a:txBody>
                  <a:tcPr marL="6973" marR="6973" marT="6973" marB="0"/>
                </a:tc>
                <a:extLst>
                  <a:ext uri="{0D108BD9-81ED-4DB2-BD59-A6C34878D82A}">
                    <a16:rowId xmlns:a16="http://schemas.microsoft.com/office/drawing/2014/main" val="853063234"/>
                  </a:ext>
                </a:extLst>
              </a:tr>
              <a:tr h="459826">
                <a:tc>
                  <a:txBody>
                    <a:bodyPr/>
                    <a:lstStyle/>
                    <a:p>
                      <a:pPr algn="ctr" fontAlgn="t"/>
                      <a:r>
                        <a:rPr lang="en-GB" sz="800" b="0" i="0" u="none" strike="noStrike" dirty="0">
                          <a:solidFill>
                            <a:srgbClr val="000000"/>
                          </a:solidFill>
                          <a:effectLst/>
                          <a:latin typeface="Arial" panose="020B0604020202020204" pitchFamily="34" charset="0"/>
                        </a:rPr>
                        <a:t>940009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Edge Extensions to 5GMS Stage 3 (5GMS_EDGE_3)</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60%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rgbClr val="FF0000"/>
                          </a:solidFill>
                          <a:effectLst/>
                          <a:latin typeface="+mn-lt"/>
                          <a:ea typeface="+mn-ea"/>
                          <a:cs typeface="+mn-cs"/>
                        </a:rPr>
                        <a:t>95%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algn="l" fontAlgn="t"/>
                      <a:r>
                        <a:rPr lang="en-GB" sz="900" b="0" i="0" u="none" strike="noStrike" dirty="0">
                          <a:solidFill>
                            <a:srgbClr val="000000"/>
                          </a:solidFill>
                          <a:effectLst/>
                          <a:latin typeface="Arial" panose="020B0604020202020204" pitchFamily="34" charset="0"/>
                        </a:rPr>
                        <a:t>Exception request granted</a:t>
                      </a:r>
                    </a:p>
                  </a:txBody>
                  <a:tcPr marL="6973" marR="6973" marT="6973" marB="0"/>
                </a:tc>
                <a:extLst>
                  <a:ext uri="{0D108BD9-81ED-4DB2-BD59-A6C34878D82A}">
                    <a16:rowId xmlns:a16="http://schemas.microsoft.com/office/drawing/2014/main" val="1715203025"/>
                  </a:ext>
                </a:extLst>
              </a:tr>
            </a:tbl>
          </a:graphicData>
        </a:graphic>
      </p:graphicFrame>
    </p:spTree>
    <p:extLst>
      <p:ext uri="{BB962C8B-B14F-4D97-AF65-F5344CB8AC3E}">
        <p14:creationId xmlns:p14="http://schemas.microsoft.com/office/powerpoint/2010/main" val="30593491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Rel-17 completion: SIDs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C6ADDF05-E359-4232-A346-079528A70AEA}"/>
              </a:ext>
            </a:extLst>
          </p:cNvPr>
          <p:cNvGraphicFramePr>
            <a:graphicFrameLocks noGrp="1"/>
          </p:cNvGraphicFramePr>
          <p:nvPr>
            <p:extLst>
              <p:ext uri="{D42A27DB-BD31-4B8C-83A1-F6EECF244321}">
                <p14:modId xmlns:p14="http://schemas.microsoft.com/office/powerpoint/2010/main" val="604854593"/>
              </p:ext>
            </p:extLst>
          </p:nvPr>
        </p:nvGraphicFramePr>
        <p:xfrm>
          <a:off x="604006" y="1526796"/>
          <a:ext cx="10863742" cy="174388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rgbClr val="FF0000"/>
                          </a:solidFill>
                          <a:effectLst/>
                          <a:latin typeface="+mn-lt"/>
                          <a:ea typeface="+mn-ea"/>
                          <a:cs typeface="+mn-cs"/>
                        </a:rPr>
                        <a:t>80%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Exception request granted</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5G Video Codec Characteristics (FS_5GVideo)</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90%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rgbClr val="FF0000"/>
                          </a:solidFill>
                          <a:effectLst/>
                          <a:latin typeface="+mn-lt"/>
                          <a:ea typeface="+mn-ea"/>
                          <a:cs typeface="+mn-cs"/>
                        </a:rPr>
                        <a:t>95%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Exception request granted</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71277696"/>
                  </a:ext>
                </a:extLst>
              </a:tr>
              <a:tr h="459826">
                <a:tc>
                  <a:txBody>
                    <a:bodyPr/>
                    <a:lstStyle/>
                    <a:p>
                      <a:pPr algn="ctr" fontAlgn="t"/>
                      <a:r>
                        <a:rPr lang="en-GB" sz="800" b="0" i="0" u="none" strike="noStrike" dirty="0">
                          <a:solidFill>
                            <a:srgbClr val="000000"/>
                          </a:solidFill>
                          <a:effectLst/>
                          <a:latin typeface="Arial" panose="020B0604020202020204" pitchFamily="34" charset="0"/>
                        </a:rPr>
                        <a:t>910001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Media Production over 5G NPN (FS_NPN4AVProd)</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rgbClr val="FF0000"/>
                          </a:solidFill>
                          <a:effectLst/>
                          <a:latin typeface="+mn-lt"/>
                          <a:ea typeface="+mn-ea"/>
                          <a:cs typeface="+mn-cs"/>
                        </a:rPr>
                        <a:t>90%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Exception request granted</a:t>
                      </a:r>
                    </a:p>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339744572"/>
                  </a:ext>
                </a:extLst>
              </a:tr>
            </a:tbl>
          </a:graphicData>
        </a:graphic>
      </p:graphicFrame>
    </p:spTree>
    <p:extLst>
      <p:ext uri="{BB962C8B-B14F-4D97-AF65-F5344CB8AC3E}">
        <p14:creationId xmlns:p14="http://schemas.microsoft.com/office/powerpoint/2010/main" val="1978337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0F8D346-D16A-48D3-B80A-3EC79B3161B1}"/>
              </a:ext>
            </a:extLst>
          </p:cNvPr>
          <p:cNvSpPr txBox="1">
            <a:spLocks/>
          </p:cNvSpPr>
          <p:nvPr/>
        </p:nvSpPr>
        <p:spPr bwMode="auto">
          <a:xfrm>
            <a:off x="1574800" y="398463"/>
            <a:ext cx="8440738"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nchor="ctr"/>
          <a:lstStyle>
            <a:lvl1pPr algn="ctr" defTabSz="762000"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00" algn="ctr" defTabSz="762000" rtl="0" eaLnBrk="0" fontAlgn="base" hangingPunct="0">
              <a:lnSpc>
                <a:spcPct val="90000"/>
              </a:lnSpc>
              <a:spcBef>
                <a:spcPct val="0"/>
              </a:spcBef>
              <a:spcAft>
                <a:spcPct val="0"/>
              </a:spcAft>
              <a:defRPr sz="3600" b="1">
                <a:solidFill>
                  <a:schemeClr val="tx1"/>
                </a:solidFill>
                <a:latin typeface="Rotis Sans Serif for Nokia" pitchFamily="34" charset="0"/>
              </a:defRPr>
            </a:lvl9pPr>
          </a:lstStyle>
          <a:p>
            <a:pPr>
              <a:defRPr/>
            </a:pPr>
            <a:r>
              <a:rPr lang="fi-FI" altLang="en-US" kern="0" dirty="0">
                <a:solidFill>
                  <a:srgbClr val="000099"/>
                </a:solidFill>
                <a:latin typeface="Arial" panose="020B0604020202020204" pitchFamily="34" charset="0"/>
                <a:cs typeface="Arial" panose="020B0604020202020204" pitchFamily="34" charset="0"/>
              </a:rPr>
              <a:t>Dependencies on IETF drafts in SA4</a:t>
            </a:r>
            <a:endParaRPr lang="en-US" altLang="en-US" kern="0" dirty="0">
              <a:solidFill>
                <a:srgbClr val="000099"/>
              </a:solidFill>
              <a:latin typeface="Arial" panose="020B0604020202020204" pitchFamily="34" charset="0"/>
              <a:cs typeface="Arial" panose="020B0604020202020204" pitchFamily="34" charset="0"/>
            </a:endParaRPr>
          </a:p>
        </p:txBody>
      </p:sp>
      <p:sp>
        <p:nvSpPr>
          <p:cNvPr id="5" name="Content Placeholder 2">
            <a:extLst>
              <a:ext uri="{FF2B5EF4-FFF2-40B4-BE49-F238E27FC236}">
                <a16:creationId xmlns:a16="http://schemas.microsoft.com/office/drawing/2014/main" id="{F8C07C48-0821-441D-B9CA-5F1E9E16F1AF}"/>
              </a:ext>
            </a:extLst>
          </p:cNvPr>
          <p:cNvSpPr txBox="1">
            <a:spLocks/>
          </p:cNvSpPr>
          <p:nvPr/>
        </p:nvSpPr>
        <p:spPr bwMode="auto">
          <a:xfrm>
            <a:off x="1646238" y="1222379"/>
            <a:ext cx="8585200" cy="413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marL="280988" indent="-280988" algn="l" defTabSz="762000"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50" indent="-195263" algn="l" defTabSz="762000"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63" indent="-195263" algn="l" defTabSz="762000"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4988" indent="-277813" algn="l" defTabSz="762000" rtl="0" eaLnBrk="0" fontAlgn="base" hangingPunct="0">
              <a:spcBef>
                <a:spcPct val="20000"/>
              </a:spcBef>
              <a:spcAft>
                <a:spcPct val="0"/>
              </a:spcAft>
              <a:buChar char="–"/>
              <a:defRPr sz="2000">
                <a:solidFill>
                  <a:schemeClr val="tx1"/>
                </a:solidFill>
                <a:latin typeface="+mn-lt"/>
              </a:defRPr>
            </a:lvl4pPr>
            <a:lvl5pPr marL="2286000" indent="-280988" algn="l" defTabSz="762000" rtl="0" eaLnBrk="0" fontAlgn="base" hangingPunct="0">
              <a:spcBef>
                <a:spcPct val="20000"/>
              </a:spcBef>
              <a:spcAft>
                <a:spcPct val="0"/>
              </a:spcAft>
              <a:buChar char="»"/>
              <a:defRPr sz="2000">
                <a:solidFill>
                  <a:schemeClr val="tx1"/>
                </a:solidFill>
                <a:latin typeface="+mn-lt"/>
              </a:defRPr>
            </a:lvl5pPr>
            <a:lvl6pPr marL="2743200" indent="-280988" algn="l" defTabSz="762000" rtl="0" eaLnBrk="0" fontAlgn="base" hangingPunct="0">
              <a:spcBef>
                <a:spcPct val="20000"/>
              </a:spcBef>
              <a:spcAft>
                <a:spcPct val="0"/>
              </a:spcAft>
              <a:buChar char="»"/>
              <a:defRPr sz="2000">
                <a:solidFill>
                  <a:schemeClr val="tx1"/>
                </a:solidFill>
                <a:latin typeface="+mn-lt"/>
              </a:defRPr>
            </a:lvl6pPr>
            <a:lvl7pPr marL="3200400" indent="-280988" algn="l" defTabSz="762000" rtl="0" eaLnBrk="0" fontAlgn="base" hangingPunct="0">
              <a:spcBef>
                <a:spcPct val="20000"/>
              </a:spcBef>
              <a:spcAft>
                <a:spcPct val="0"/>
              </a:spcAft>
              <a:buChar char="»"/>
              <a:defRPr sz="2000">
                <a:solidFill>
                  <a:schemeClr val="tx1"/>
                </a:solidFill>
                <a:latin typeface="+mn-lt"/>
              </a:defRPr>
            </a:lvl7pPr>
            <a:lvl8pPr marL="3657600" indent="-280988" algn="l" defTabSz="762000" rtl="0" eaLnBrk="0" fontAlgn="base" hangingPunct="0">
              <a:spcBef>
                <a:spcPct val="20000"/>
              </a:spcBef>
              <a:spcAft>
                <a:spcPct val="0"/>
              </a:spcAft>
              <a:buChar char="»"/>
              <a:defRPr sz="2000">
                <a:solidFill>
                  <a:schemeClr val="tx1"/>
                </a:solidFill>
                <a:latin typeface="+mn-lt"/>
              </a:defRPr>
            </a:lvl8pPr>
            <a:lvl9pPr marL="4114800" indent="-280988" algn="l" defTabSz="762000" rtl="0" eaLnBrk="0" fontAlgn="base" hangingPunct="0">
              <a:spcBef>
                <a:spcPct val="20000"/>
              </a:spcBef>
              <a:spcAft>
                <a:spcPct val="0"/>
              </a:spcAft>
              <a:buChar char="»"/>
              <a:defRPr sz="2000">
                <a:solidFill>
                  <a:schemeClr val="tx1"/>
                </a:solidFill>
                <a:latin typeface="+mn-lt"/>
              </a:defRPr>
            </a:lvl9pPr>
          </a:lstStyle>
          <a:p>
            <a:pPr>
              <a:lnSpc>
                <a:spcPct val="85000"/>
              </a:lnSpc>
              <a:spcBef>
                <a:spcPts val="1200"/>
              </a:spcBef>
              <a:defRPr/>
            </a:pPr>
            <a:r>
              <a:rPr lang="en-GB" altLang="en-US" sz="1600" b="0" kern="0" dirty="0"/>
              <a:t>IETF dependencies in SA4: No new dependency introduced </a:t>
            </a:r>
          </a:p>
          <a:p>
            <a:pPr>
              <a:lnSpc>
                <a:spcPct val="85000"/>
              </a:lnSpc>
              <a:spcBef>
                <a:spcPts val="1200"/>
              </a:spcBef>
              <a:defRPr/>
            </a:pPr>
            <a:r>
              <a:rPr lang="fi-FI" altLang="en-US" sz="1600" b="0" kern="0" dirty="0">
                <a:cs typeface="Arial" panose="020B0604020202020204" pitchFamily="34" charset="0"/>
              </a:rPr>
              <a:t>No new dependencies removed</a:t>
            </a:r>
          </a:p>
          <a:p>
            <a:pPr>
              <a:lnSpc>
                <a:spcPct val="85000"/>
              </a:lnSpc>
              <a:spcBef>
                <a:spcPts val="1200"/>
              </a:spcBef>
              <a:defRPr/>
            </a:pPr>
            <a:r>
              <a:rPr lang="en-GB" altLang="en-US" sz="1600" b="0" kern="0" dirty="0"/>
              <a:t>new ones with </a:t>
            </a:r>
            <a:r>
              <a:rPr lang="en-GB" altLang="en-US" sz="1600" b="0" kern="0" dirty="0">
                <a:solidFill>
                  <a:srgbClr val="FF0000"/>
                </a:solidFill>
              </a:rPr>
              <a:t>red colour</a:t>
            </a:r>
            <a:r>
              <a:rPr lang="en-GB" altLang="en-US" sz="1600" b="0" kern="0" dirty="0"/>
              <a:t>, those removed with </a:t>
            </a:r>
            <a:r>
              <a:rPr lang="en-GB" altLang="en-US" sz="1600" b="0" kern="0" dirty="0">
                <a:solidFill>
                  <a:schemeClr val="accent2"/>
                </a:solidFill>
              </a:rPr>
              <a:t>green colour</a:t>
            </a:r>
            <a:r>
              <a:rPr lang="en-GB" altLang="en-US" sz="1600" b="0" kern="0" dirty="0"/>
              <a:t>, and other updates by </a:t>
            </a:r>
            <a:r>
              <a:rPr lang="en-GB" altLang="en-US" sz="1600" b="0" kern="0" dirty="0">
                <a:solidFill>
                  <a:srgbClr val="0000FF"/>
                </a:solidFill>
              </a:rPr>
              <a:t>blue colour</a:t>
            </a:r>
            <a:r>
              <a:rPr lang="en-GB" altLang="en-US" sz="1600" b="0" kern="0" dirty="0"/>
              <a:t>:</a:t>
            </a:r>
          </a:p>
          <a:p>
            <a:pPr marL="0" indent="0">
              <a:spcBef>
                <a:spcPts val="600"/>
              </a:spcBef>
              <a:buNone/>
              <a:defRPr/>
            </a:pPr>
            <a:endParaRPr lang="en-GB" altLang="en-US" sz="1800" b="0" kern="0" dirty="0"/>
          </a:p>
        </p:txBody>
      </p:sp>
      <p:graphicFrame>
        <p:nvGraphicFramePr>
          <p:cNvPr id="6" name="Table 5">
            <a:extLst>
              <a:ext uri="{FF2B5EF4-FFF2-40B4-BE49-F238E27FC236}">
                <a16:creationId xmlns:a16="http://schemas.microsoft.com/office/drawing/2014/main" id="{34B21DB4-A4F4-46AF-B790-F92C631E43EE}"/>
              </a:ext>
            </a:extLst>
          </p:cNvPr>
          <p:cNvGraphicFramePr>
            <a:graphicFrameLocks noGrp="1"/>
          </p:cNvGraphicFramePr>
          <p:nvPr>
            <p:extLst>
              <p:ext uri="{D42A27DB-BD31-4B8C-83A1-F6EECF244321}">
                <p14:modId xmlns:p14="http://schemas.microsoft.com/office/powerpoint/2010/main" val="1154007179"/>
              </p:ext>
            </p:extLst>
          </p:nvPr>
        </p:nvGraphicFramePr>
        <p:xfrm>
          <a:off x="1733554" y="2928942"/>
          <a:ext cx="8281987" cy="742126"/>
        </p:xfrm>
        <a:graphic>
          <a:graphicData uri="http://schemas.openxmlformats.org/drawingml/2006/table">
            <a:tbl>
              <a:tblPr/>
              <a:tblGrid>
                <a:gridCol w="1878934">
                  <a:extLst>
                    <a:ext uri="{9D8B030D-6E8A-4147-A177-3AD203B41FA5}">
                      <a16:colId xmlns:a16="http://schemas.microsoft.com/office/drawing/2014/main" val="20000"/>
                    </a:ext>
                  </a:extLst>
                </a:gridCol>
                <a:gridCol w="536027">
                  <a:extLst>
                    <a:ext uri="{9D8B030D-6E8A-4147-A177-3AD203B41FA5}">
                      <a16:colId xmlns:a16="http://schemas.microsoft.com/office/drawing/2014/main" val="20001"/>
                    </a:ext>
                  </a:extLst>
                </a:gridCol>
                <a:gridCol w="818001">
                  <a:extLst>
                    <a:ext uri="{9D8B030D-6E8A-4147-A177-3AD203B41FA5}">
                      <a16:colId xmlns:a16="http://schemas.microsoft.com/office/drawing/2014/main" val="20002"/>
                    </a:ext>
                  </a:extLst>
                </a:gridCol>
                <a:gridCol w="2452168">
                  <a:extLst>
                    <a:ext uri="{9D8B030D-6E8A-4147-A177-3AD203B41FA5}">
                      <a16:colId xmlns:a16="http://schemas.microsoft.com/office/drawing/2014/main" val="20003"/>
                    </a:ext>
                  </a:extLst>
                </a:gridCol>
                <a:gridCol w="1277486">
                  <a:extLst>
                    <a:ext uri="{9D8B030D-6E8A-4147-A177-3AD203B41FA5}">
                      <a16:colId xmlns:a16="http://schemas.microsoft.com/office/drawing/2014/main" val="20004"/>
                    </a:ext>
                  </a:extLst>
                </a:gridCol>
                <a:gridCol w="1319371">
                  <a:extLst>
                    <a:ext uri="{9D8B030D-6E8A-4147-A177-3AD203B41FA5}">
                      <a16:colId xmlns:a16="http://schemas.microsoft.com/office/drawing/2014/main" val="20005"/>
                    </a:ext>
                  </a:extLst>
                </a:gridCol>
              </a:tblGrid>
              <a:tr h="387710">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IETF draft name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3GPP spec. number</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CR# which introduced the dependency</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Responsible person (in SA4)</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Feature (Release)</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defRPr/>
                      </a:pPr>
                      <a:r>
                        <a:rPr kumimoji="0" lang="en-US" altLang="en-US" sz="800" b="1" i="0" u="none" strike="noStrike" cap="none" normalizeH="0" baseline="0" dirty="0">
                          <a:ln>
                            <a:noFill/>
                          </a:ln>
                          <a:solidFill>
                            <a:srgbClr val="FFFFFF"/>
                          </a:solidFill>
                          <a:effectLst/>
                          <a:latin typeface="Arial" panose="020B0604020202020204" pitchFamily="34" charset="0"/>
                          <a:cs typeface="Arial" panose="020B0604020202020204" pitchFamily="34" charset="0"/>
                        </a:rPr>
                        <a:t>Comments</a:t>
                      </a: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77208">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lvl1pPr marL="34925">
                        <a:spcBef>
                          <a:spcPct val="20000"/>
                        </a:spcBef>
                        <a:defRPr sz="2400">
                          <a:solidFill>
                            <a:schemeClr val="tx1"/>
                          </a:solidFill>
                          <a:latin typeface="Calibri" panose="020F0502020204030204" pitchFamily="34" charset="0"/>
                        </a:defRPr>
                      </a:lvl1pPr>
                      <a:lvl2pPr marL="742950" indent="-285750">
                        <a:spcBef>
                          <a:spcPct val="20000"/>
                        </a:spcBef>
                        <a:buClr>
                          <a:srgbClr val="C00000"/>
                        </a:buClr>
                        <a:buFont typeface="Arial" panose="020B0604020202020204" pitchFamily="34" charset="0"/>
                        <a:defRPr sz="2000">
                          <a:solidFill>
                            <a:schemeClr val="tx1"/>
                          </a:solidFill>
                          <a:latin typeface="Calibri" panose="020F0502020204030204" pitchFamily="34" charset="0"/>
                        </a:defRPr>
                      </a:lvl2pPr>
                      <a:lvl3pPr marL="1143000" indent="-228600">
                        <a:spcBef>
                          <a:spcPct val="20000"/>
                        </a:spcBef>
                        <a:buFont typeface="Arial" panose="020B0604020202020204" pitchFamily="34" charset="0"/>
                        <a:defRPr>
                          <a:solidFill>
                            <a:schemeClr val="tx1"/>
                          </a:solidFill>
                          <a:latin typeface="Calibri" panose="020F0502020204030204" pitchFamily="34" charset="0"/>
                        </a:defRPr>
                      </a:lvl3pPr>
                      <a:lvl4pPr marL="1600200" indent="-228600">
                        <a:spcBef>
                          <a:spcPct val="20000"/>
                        </a:spcBef>
                        <a:buFont typeface="Arial" panose="020B0604020202020204" pitchFamily="34" charset="0"/>
                        <a:defRPr>
                          <a:solidFill>
                            <a:schemeClr val="tx1"/>
                          </a:solidFill>
                          <a:latin typeface="Calibri" panose="020F0502020204030204" pitchFamily="34" charset="0"/>
                        </a:defRPr>
                      </a:lvl4pPr>
                      <a:lvl5pPr marL="2057400" indent="-228600">
                        <a:spcBef>
                          <a:spcPct val="20000"/>
                        </a:spcBef>
                        <a:buFont typeface="Arial" panose="020B0604020202020204" pitchFamily="34" charset="0"/>
                        <a:defRPr sz="14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defRPr sz="1400">
                          <a:solidFill>
                            <a:schemeClr val="tx1"/>
                          </a:solidFill>
                          <a:latin typeface="Calibri" panose="020F0502020204030204" pitchFamily="34" charset="0"/>
                        </a:defRPr>
                      </a:lvl9p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sngStrike" cap="none" normalizeH="0" baseline="0" dirty="0">
                        <a:ln>
                          <a:noFill/>
                        </a:ln>
                        <a:solidFill>
                          <a:schemeClr val="accent2"/>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36000" marR="0" lvl="0" indent="0" algn="l" defTabSz="914400" rtl="0" eaLnBrk="1" fontAlgn="base" latinLnBrk="0" hangingPunct="1">
                        <a:lnSpc>
                          <a:spcPct val="85000"/>
                        </a:lnSpc>
                        <a:spcBef>
                          <a:spcPts val="0"/>
                        </a:spcBef>
                        <a:spcAft>
                          <a:spcPts val="0"/>
                        </a:spcAft>
                        <a:buClrTx/>
                        <a:buSzTx/>
                        <a:buFontTx/>
                        <a:buNone/>
                        <a:tabLst/>
                      </a:pPr>
                      <a:endParaRPr kumimoji="0" lang="en-US" altLang="en-US" sz="800" b="0" i="0" u="none" strike="noStrike" cap="none" normalizeH="0" baseline="0" dirty="0">
                        <a:ln>
                          <a:noFill/>
                        </a:ln>
                        <a:solidFill>
                          <a:srgbClr val="000000"/>
                        </a:solidFill>
                        <a:effectLst/>
                        <a:latin typeface="Arial" panose="020B0604020202020204" pitchFamily="34" charset="0"/>
                        <a:cs typeface="Arial" panose="020B0604020202020204" pitchFamily="34" charset="0"/>
                      </a:endParaRPr>
                    </a:p>
                  </a:txBody>
                  <a:tcPr marL="36002" marR="36002" marT="35978" marB="35978"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1600200" y="295275"/>
            <a:ext cx="8959850" cy="685800"/>
          </a:xfrm>
        </p:spPr>
        <p:txBody>
          <a:bodyPr/>
          <a:lstStyle/>
          <a:p>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200876"/>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 and Rel-17 completion</a:t>
            </a:r>
          </a:p>
          <a:p>
            <a:pPr marL="285757" indent="-285757">
              <a:spcBef>
                <a:spcPts val="600"/>
              </a:spcBef>
              <a:buFontTx/>
              <a:buChar char="-"/>
              <a:defRPr/>
            </a:pPr>
            <a:r>
              <a:rPr lang="en-US" sz="1800" dirty="0">
                <a:solidFill>
                  <a:srgbClr val="000099"/>
                </a:solidFill>
                <a:latin typeface="Arial" charset="0"/>
              </a:rPr>
              <a:t>IETF dependencies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Jayeeta Saha (MCC Support)</a:t>
            </a:r>
            <a:endParaRPr lang="fi-FI" sz="1800" kern="0" dirty="0">
              <a:solidFill>
                <a:srgbClr val="FF0000"/>
              </a:solidFill>
            </a:endParaRP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1838239248"/>
              </p:ext>
            </p:extLst>
          </p:nvPr>
        </p:nvGraphicFramePr>
        <p:xfrm>
          <a:off x="2986166" y="414908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4947508"/>
          </a:xfrm>
          <a:prstGeom prst="rect">
            <a:avLst/>
          </a:prstGeom>
          <a:noFill/>
        </p:spPr>
        <p:txBody>
          <a:bodyPr wrap="square">
            <a:spAutoFit/>
          </a:bodyPr>
          <a:lstStyle/>
          <a:p>
            <a:pPr>
              <a:spcBef>
                <a:spcPts val="600"/>
              </a:spcBef>
              <a:defRPr/>
            </a:pPr>
            <a:r>
              <a:rPr lang="en-US" sz="1050" dirty="0">
                <a:solidFill>
                  <a:srgbClr val="000099"/>
                </a:solidFill>
                <a:latin typeface="Arial" charset="0"/>
              </a:rPr>
              <a:t>Dear all, and WI/SI rapporteurs in particular, when preparing post-SA4#119-e WI/SI work plans, please beware of the following guidelines:</a:t>
            </a:r>
          </a:p>
          <a:p>
            <a:pPr>
              <a:spcBef>
                <a:spcPts val="600"/>
              </a:spcBef>
              <a:defRPr/>
            </a:pPr>
            <a:r>
              <a:rPr lang="en-US" sz="1050" dirty="0">
                <a:solidFill>
                  <a:srgbClr val="000099"/>
                </a:solidFill>
                <a:latin typeface="Arial" charset="0"/>
              </a:rPr>
              <a:t>1) Available weeks</a:t>
            </a:r>
          </a:p>
          <a:p>
            <a:pPr>
              <a:spcBef>
                <a:spcPts val="600"/>
              </a:spcBef>
              <a:defRPr/>
            </a:pPr>
            <a:r>
              <a:rPr lang="en-US" sz="1050" dirty="0">
                <a:solidFill>
                  <a:srgbClr val="000099"/>
                </a:solidFill>
                <a:latin typeface="Arial" charset="0"/>
              </a:rPr>
              <a:t>According to a decision by 3GPP SA#90-e, meetings are not allowed during certain weeks. Here is the proposed list of available weeks for SA4 AH meetings (the date shows the Monday of the week in question):</a:t>
            </a:r>
          </a:p>
          <a:p>
            <a:pPr marL="285757" indent="-285757">
              <a:spcBef>
                <a:spcPts val="600"/>
              </a:spcBef>
              <a:buFontTx/>
              <a:buChar char="-"/>
              <a:defRPr/>
            </a:pPr>
            <a:r>
              <a:rPr lang="en-US" sz="1050" dirty="0">
                <a:solidFill>
                  <a:srgbClr val="000099"/>
                </a:solidFill>
                <a:latin typeface="Arial" charset="0"/>
              </a:rPr>
              <a:t>23/05 -&gt; to be avoided unless necessary (inactive period of 5 days after each WG meetings)</a:t>
            </a:r>
          </a:p>
          <a:p>
            <a:pPr marL="285757" indent="-285757">
              <a:spcBef>
                <a:spcPts val="600"/>
              </a:spcBef>
              <a:buFontTx/>
              <a:buChar char="-"/>
              <a:defRPr/>
            </a:pPr>
            <a:r>
              <a:rPr lang="en-US" sz="1050" dirty="0">
                <a:solidFill>
                  <a:srgbClr val="000099"/>
                </a:solidFill>
                <a:latin typeface="Arial" charset="0"/>
              </a:rPr>
              <a:t>30/05</a:t>
            </a:r>
          </a:p>
          <a:p>
            <a:pPr marL="285757" indent="-285757">
              <a:spcBef>
                <a:spcPts val="600"/>
              </a:spcBef>
              <a:buFontTx/>
              <a:buChar char="-"/>
              <a:defRPr/>
            </a:pPr>
            <a:r>
              <a:rPr lang="en-US" sz="1050" dirty="0">
                <a:solidFill>
                  <a:srgbClr val="000099"/>
                </a:solidFill>
                <a:latin typeface="Arial" charset="0"/>
              </a:rPr>
              <a:t>13/06 (except MBS SWG)</a:t>
            </a:r>
          </a:p>
          <a:p>
            <a:pPr marL="285757" indent="-285757">
              <a:spcBef>
                <a:spcPts val="600"/>
              </a:spcBef>
              <a:buFontTx/>
              <a:buChar char="-"/>
              <a:defRPr/>
            </a:pPr>
            <a:r>
              <a:rPr lang="en-US" sz="1050" dirty="0">
                <a:solidFill>
                  <a:srgbClr val="000099"/>
                </a:solidFill>
                <a:latin typeface="Arial" charset="0"/>
              </a:rPr>
              <a:t>20/06 (except mid-summer on 24/06)</a:t>
            </a:r>
          </a:p>
          <a:p>
            <a:pPr marL="285757" indent="-285757">
              <a:spcBef>
                <a:spcPts val="600"/>
              </a:spcBef>
              <a:buFontTx/>
              <a:buChar char="-"/>
              <a:defRPr/>
            </a:pPr>
            <a:r>
              <a:rPr lang="en-US" sz="1050" dirty="0">
                <a:solidFill>
                  <a:srgbClr val="000099"/>
                </a:solidFill>
                <a:latin typeface="Arial" charset="0"/>
              </a:rPr>
              <a:t>27/06</a:t>
            </a:r>
          </a:p>
          <a:p>
            <a:pPr marL="285757" indent="-285757">
              <a:spcBef>
                <a:spcPts val="600"/>
              </a:spcBef>
              <a:buFontTx/>
              <a:buChar char="-"/>
              <a:defRPr/>
            </a:pPr>
            <a:r>
              <a:rPr lang="en-US" sz="1050" dirty="0">
                <a:solidFill>
                  <a:srgbClr val="000099"/>
                </a:solidFill>
                <a:latin typeface="Arial" charset="0"/>
              </a:rPr>
              <a:t>04/07</a:t>
            </a:r>
          </a:p>
          <a:p>
            <a:pPr marL="285757" indent="-285757">
              <a:spcBef>
                <a:spcPts val="600"/>
              </a:spcBef>
              <a:buFontTx/>
              <a:buChar char="-"/>
              <a:defRPr/>
            </a:pPr>
            <a:r>
              <a:rPr lang="en-US" sz="1050" dirty="0">
                <a:solidFill>
                  <a:srgbClr val="000099"/>
                </a:solidFill>
                <a:latin typeface="Arial" charset="0"/>
              </a:rPr>
              <a:t>11/07</a:t>
            </a:r>
          </a:p>
          <a:p>
            <a:pPr marL="285757" indent="-285757">
              <a:spcBef>
                <a:spcPts val="600"/>
              </a:spcBef>
              <a:buFontTx/>
              <a:buChar char="-"/>
              <a:defRPr/>
            </a:pPr>
            <a:r>
              <a:rPr lang="en-US" sz="1050" dirty="0">
                <a:solidFill>
                  <a:srgbClr val="000099"/>
                </a:solidFill>
                <a:latin typeface="Arial" charset="0"/>
              </a:rPr>
              <a:t>18/07</a:t>
            </a:r>
          </a:p>
          <a:p>
            <a:pPr marL="285757" indent="-285757">
              <a:spcBef>
                <a:spcPts val="600"/>
              </a:spcBef>
              <a:buFontTx/>
              <a:buChar char="-"/>
              <a:defRPr/>
            </a:pPr>
            <a:r>
              <a:rPr lang="en-US" sz="1050" dirty="0">
                <a:solidFill>
                  <a:srgbClr val="000099"/>
                </a:solidFill>
                <a:latin typeface="Arial" charset="0"/>
              </a:rPr>
              <a:t>25/07</a:t>
            </a:r>
          </a:p>
          <a:p>
            <a:pPr marL="285757" indent="-285757">
              <a:spcBef>
                <a:spcPts val="600"/>
              </a:spcBef>
              <a:buFontTx/>
              <a:buChar char="-"/>
              <a:defRPr/>
            </a:pPr>
            <a:r>
              <a:rPr lang="en-US" sz="1050" dirty="0">
                <a:solidFill>
                  <a:srgbClr val="000099"/>
                </a:solidFill>
                <a:latin typeface="Arial" charset="0"/>
              </a:rPr>
              <a:t>01/08</a:t>
            </a:r>
          </a:p>
          <a:p>
            <a:pPr marL="285757" indent="-285757">
              <a:spcBef>
                <a:spcPts val="600"/>
              </a:spcBef>
              <a:buFontTx/>
              <a:buChar char="-"/>
              <a:defRPr/>
            </a:pPr>
            <a:r>
              <a:rPr lang="en-US" sz="1050" dirty="0">
                <a:solidFill>
                  <a:srgbClr val="000099"/>
                </a:solidFill>
                <a:latin typeface="Arial" charset="0"/>
              </a:rPr>
              <a:t>08/08</a:t>
            </a:r>
          </a:p>
          <a:p>
            <a:pPr>
              <a:spcBef>
                <a:spcPts val="600"/>
              </a:spcBef>
              <a:defRPr/>
            </a:pPr>
            <a:r>
              <a:rPr lang="en-US" sz="1050" dirty="0">
                <a:solidFill>
                  <a:srgbClr val="000099"/>
                </a:solidFill>
                <a:latin typeface="Arial" charset="0"/>
              </a:rPr>
              <a:t>2) Preferred day of the week per SWG</a:t>
            </a:r>
          </a:p>
          <a:p>
            <a:pPr marL="285757" indent="-285757">
              <a:spcBef>
                <a:spcPts val="600"/>
              </a:spcBef>
              <a:buFontTx/>
              <a:buChar char="-"/>
              <a:defRPr/>
            </a:pPr>
            <a:r>
              <a:rPr lang="en-US" sz="1050" dirty="0">
                <a:solidFill>
                  <a:srgbClr val="000099"/>
                </a:solidFill>
                <a:latin typeface="Arial" charset="0"/>
              </a:rPr>
              <a:t>Monday – Audio SWG</a:t>
            </a:r>
          </a:p>
          <a:p>
            <a:pPr marL="285757" indent="-285757">
              <a:spcBef>
                <a:spcPts val="600"/>
              </a:spcBef>
              <a:buFontTx/>
              <a:buChar char="-"/>
              <a:defRPr/>
            </a:pPr>
            <a:r>
              <a:rPr lang="en-US" sz="1050" dirty="0">
                <a:solidFill>
                  <a:srgbClr val="000099"/>
                </a:solidFill>
                <a:latin typeface="Arial" charset="0"/>
              </a:rPr>
              <a:t>Tuesday – Video SWG</a:t>
            </a:r>
          </a:p>
          <a:p>
            <a:pPr marL="285757" indent="-285757">
              <a:spcBef>
                <a:spcPts val="600"/>
              </a:spcBef>
              <a:buFontTx/>
              <a:buChar char="-"/>
              <a:defRPr/>
            </a:pPr>
            <a:r>
              <a:rPr lang="en-US" sz="1050" dirty="0">
                <a:solidFill>
                  <a:srgbClr val="000099"/>
                </a:solidFill>
                <a:latin typeface="Arial" charset="0"/>
              </a:rPr>
              <a:t>Wednesday – RTC SWG</a:t>
            </a:r>
          </a:p>
          <a:p>
            <a:pPr marL="285757" indent="-285757">
              <a:spcBef>
                <a:spcPts val="600"/>
              </a:spcBef>
              <a:buFontTx/>
              <a:buChar char="-"/>
              <a:defRPr/>
            </a:pPr>
            <a:r>
              <a:rPr lang="en-US" sz="1050" dirty="0">
                <a:solidFill>
                  <a:srgbClr val="000099"/>
                </a:solidFill>
                <a:latin typeface="Arial" charset="0"/>
              </a:rPr>
              <a:t>Thursday – MBS SWG</a:t>
            </a:r>
          </a:p>
          <a:p>
            <a:pPr marL="285757" indent="-285757">
              <a:spcBef>
                <a:spcPts val="600"/>
              </a:spcBef>
              <a:buFontTx/>
              <a:buChar char="-"/>
              <a:defRPr/>
            </a:pPr>
            <a:r>
              <a:rPr lang="en-US" sz="1050" dirty="0">
                <a:solidFill>
                  <a:srgbClr val="000099"/>
                </a:solidFill>
                <a:latin typeface="Arial" charset="0"/>
              </a:rPr>
              <a:t>Friday –  Audio SWG</a:t>
            </a:r>
          </a:p>
        </p:txBody>
      </p:sp>
    </p:spTree>
    <p:extLst>
      <p:ext uri="{BB962C8B-B14F-4D97-AF65-F5344CB8AC3E}">
        <p14:creationId xmlns:p14="http://schemas.microsoft.com/office/powerpoint/2010/main" val="24145038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4" name="Table 5">
            <a:extLst>
              <a:ext uri="{FF2B5EF4-FFF2-40B4-BE49-F238E27FC236}">
                <a16:creationId xmlns:a16="http://schemas.microsoft.com/office/drawing/2014/main" id="{C9DD1D94-85E6-47C3-9FB4-379A9081C9E6}"/>
              </a:ext>
            </a:extLst>
          </p:cNvPr>
          <p:cNvGraphicFramePr>
            <a:graphicFrameLocks noGrp="1"/>
          </p:cNvGraphicFramePr>
          <p:nvPr>
            <p:extLst>
              <p:ext uri="{D42A27DB-BD31-4B8C-83A1-F6EECF244321}">
                <p14:modId xmlns:p14="http://schemas.microsoft.com/office/powerpoint/2010/main" val="3343636937"/>
              </p:ext>
            </p:extLst>
          </p:nvPr>
        </p:nvGraphicFramePr>
        <p:xfrm>
          <a:off x="2279576" y="2132856"/>
          <a:ext cx="7937069" cy="2211487"/>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SA4#120</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22-26 August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17-26 August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Malaga, ES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0005"/>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p>
                      <a:pPr marL="36000" algn="l">
                        <a:lnSpc>
                          <a:spcPct val="90000"/>
                        </a:lnSpc>
                        <a:spcBef>
                          <a:spcPts val="0"/>
                        </a:spcBef>
                      </a:pPr>
                      <a:r>
                        <a:rPr lang="en-US" sz="1400" b="0" kern="1200" dirty="0">
                          <a:solidFill>
                            <a:schemeClr val="tx1"/>
                          </a:solidFill>
                          <a:effectLst/>
                          <a:latin typeface="+mn-lt"/>
                          <a:ea typeface="+mn-ea"/>
                          <a:cs typeface="+mn-cs"/>
                        </a:rPr>
                        <a:t>OR, </a:t>
                      </a:r>
                    </a:p>
                    <a:p>
                      <a:pPr marL="36000" algn="l">
                        <a:lnSpc>
                          <a:spcPct val="90000"/>
                        </a:lnSpc>
                        <a:spcBef>
                          <a:spcPts val="0"/>
                        </a:spcBef>
                      </a:pPr>
                      <a:r>
                        <a:rPr lang="en-US" sz="1400" b="0" kern="1200" dirty="0">
                          <a:solidFill>
                            <a:schemeClr val="tx1"/>
                          </a:solidFill>
                          <a:effectLst/>
                          <a:latin typeface="+mn-lt"/>
                          <a:ea typeface="+mn-ea"/>
                          <a:cs typeface="+mn-cs"/>
                        </a:rPr>
                        <a:t>E-meeting: 9-18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TBD, Venue: TBD, US</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OR,</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a:t>
                      </a:r>
                      <a:r>
                        <a:rPr lang="en-US" sz="1400" b="0" dirty="0">
                          <a:solidFill>
                            <a:schemeClr val="tx1"/>
                          </a:solidFill>
                          <a:latin typeface="+mn-lt"/>
                          <a:cs typeface="Arial" panose="020B0604020202020204" pitchFamily="34" charset="0"/>
                        </a:rPr>
                        <a:t>MCC, Electronic meeting</a:t>
                      </a:r>
                      <a:endParaRPr lang="en-US" sz="1400" b="0" strike="sngStrike" dirty="0">
                        <a:solidFill>
                          <a:schemeClr val="tx1"/>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B18AC416-A2CD-4E19-8959-FA2F2D4774BD}"/>
              </a:ext>
            </a:extLst>
          </p:cNvPr>
          <p:cNvGraphicFramePr>
            <a:graphicFrameLocks noGrp="1"/>
          </p:cNvGraphicFramePr>
          <p:nvPr>
            <p:extLst>
              <p:ext uri="{D42A27DB-BD31-4B8C-83A1-F6EECF244321}">
                <p14:modId xmlns:p14="http://schemas.microsoft.com/office/powerpoint/2010/main" val="593539519"/>
              </p:ext>
            </p:extLst>
          </p:nvPr>
        </p:nvGraphicFramePr>
        <p:xfrm>
          <a:off x="2196042" y="202047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Note: preference for an e-meeting</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FC636FC4-24C5-4BC8-8976-2FE86B69EA45}"/>
              </a:ext>
            </a:extLst>
          </p:cNvPr>
          <p:cNvGraphicFramePr>
            <a:graphicFrameLocks noGrp="1"/>
          </p:cNvGraphicFramePr>
          <p:nvPr>
            <p:extLst>
              <p:ext uri="{D42A27DB-BD31-4B8C-83A1-F6EECF244321}">
                <p14:modId xmlns:p14="http://schemas.microsoft.com/office/powerpoint/2010/main" val="3023579290"/>
              </p:ext>
            </p:extLst>
          </p:nvPr>
        </p:nvGraphicFramePr>
        <p:xfrm>
          <a:off x="2271196" y="1678943"/>
          <a:ext cx="7559675" cy="453386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20-27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July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July 2024]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Note: dates TBC due to MPEG</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D6687F-66FD-4CCD-AF93-C143275A0DB4}">
  <ds:schemaRefs>
    <ds:schemaRef ds:uri="http://schemas.microsoft.com/sharepoint/v3/contenttype/forms"/>
  </ds:schemaRefs>
</ds:datastoreItem>
</file>

<file path=customXml/itemProps2.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12703</TotalTime>
  <Pages>15</Pages>
  <Words>1402</Words>
  <Application>Microsoft Office PowerPoint</Application>
  <PresentationFormat>Widescreen</PresentationFormat>
  <Paragraphs>300</Paragraphs>
  <Slides>13</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vt:lpstr>
      <vt:lpstr>Rotis Sans Serif for Nokia</vt:lpstr>
      <vt:lpstr>Blank Presentation A4</vt:lpstr>
      <vt:lpstr>PowerPoint Presentation</vt:lpstr>
      <vt:lpstr>Call for IPRs </vt:lpstr>
      <vt:lpstr>Statement regarding competition law</vt:lpstr>
      <vt:lpstr>Issues for immediate attention</vt:lpstr>
      <vt:lpstr>SA4 leadership and subgroups</vt:lpstr>
      <vt:lpstr>SWG Ad Hoc Telcos</vt:lpstr>
      <vt:lpstr>Meeting Calendar 2022 (agreed)</vt:lpstr>
      <vt:lpstr>Meeting Calendar 2023 (agreed)</vt:lpstr>
      <vt:lpstr>Meeting Calendar 2024 (agreed)</vt:lpstr>
      <vt:lpstr>3GPP Timeline</vt:lpstr>
      <vt:lpstr>Rel-17 completion: WIDs</vt:lpstr>
      <vt:lpstr>Rel-17 completion: SIDs</vt:lpstr>
      <vt:lpstr>PowerPoint Presentation</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494</cp:revision>
  <cp:lastPrinted>1999-04-27T06:51:51Z</cp:lastPrinted>
  <dcterms:created xsi:type="dcterms:W3CDTF">2002-09-29T21:39:56Z</dcterms:created>
  <dcterms:modified xsi:type="dcterms:W3CDTF">2022-05-10T14:04:04Z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