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5305" r:id="rId4"/>
  </p:sldMasterIdLst>
  <p:notesMasterIdLst>
    <p:notesMasterId r:id="rId19"/>
  </p:notesMasterIdLst>
  <p:handoutMasterIdLst>
    <p:handoutMasterId r:id="rId20"/>
  </p:handoutMasterIdLst>
  <p:sldIdLst>
    <p:sldId id="445" r:id="rId5"/>
    <p:sldId id="446" r:id="rId6"/>
    <p:sldId id="447" r:id="rId7"/>
    <p:sldId id="459" r:id="rId8"/>
    <p:sldId id="461" r:id="rId9"/>
    <p:sldId id="462" r:id="rId10"/>
    <p:sldId id="465" r:id="rId11"/>
    <p:sldId id="463" r:id="rId12"/>
    <p:sldId id="467" r:id="rId13"/>
    <p:sldId id="466" r:id="rId14"/>
    <p:sldId id="455" r:id="rId15"/>
    <p:sldId id="468" r:id="rId16"/>
    <p:sldId id="460" r:id="rId17"/>
    <p:sldId id="439" r:id="rId1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p:defaultTextStyle>
  <p:extLst>
    <p:ext uri="{521415D9-36F7-43E2-AB2F-B90AF26B5E84}">
      <p14:sectionLst xmlns:p14="http://schemas.microsoft.com/office/powerpoint/2010/main">
        <p14:section name="Default Section" id="{BECCE8F7-B084-4B23-8CD3-49B7D87A467D}">
          <p14:sldIdLst>
            <p14:sldId id="445"/>
            <p14:sldId id="446"/>
            <p14:sldId id="447"/>
            <p14:sldId id="459"/>
            <p14:sldId id="461"/>
            <p14:sldId id="462"/>
            <p14:sldId id="465"/>
            <p14:sldId id="463"/>
            <p14:sldId id="467"/>
            <p14:sldId id="466"/>
            <p14:sldId id="455"/>
            <p14:sldId id="468"/>
            <p14:sldId id="460"/>
            <p14:sldId id="43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2A6EA8"/>
    <a:srgbClr val="FFFFFF"/>
    <a:srgbClr val="FF6600"/>
    <a:srgbClr val="1A4669"/>
    <a:srgbClr val="C6D254"/>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54" autoAdjust="0"/>
    <p:restoredTop sz="95889" autoAdjust="0"/>
  </p:normalViewPr>
  <p:slideViewPr>
    <p:cSldViewPr snapToGrid="0" showGuides="1">
      <p:cViewPr varScale="1">
        <p:scale>
          <a:sx n="116" d="100"/>
          <a:sy n="116" d="100"/>
        </p:scale>
        <p:origin x="114" y="94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50" d="100"/>
          <a:sy n="150" d="100"/>
        </p:scale>
        <p:origin x="1116" y="-2607"/>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9F0E574-D5E5-42E5-8871-9EA236ED0418}"/>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9219" name="Rectangle 3">
            <a:extLst>
              <a:ext uri="{FF2B5EF4-FFF2-40B4-BE49-F238E27FC236}">
                <a16:creationId xmlns:a16="http://schemas.microsoft.com/office/drawing/2014/main" id="{5BA0AB36-4B70-4581-BE64-63AA70ACA8A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ea typeface="+mn-ea"/>
                <a:cs typeface="+mn-cs"/>
              </a:defRPr>
            </a:lvl1pPr>
          </a:lstStyle>
          <a:p>
            <a:pPr>
              <a:defRPr/>
            </a:pPr>
            <a:endParaRPr lang="en-GB"/>
          </a:p>
        </p:txBody>
      </p:sp>
      <p:sp>
        <p:nvSpPr>
          <p:cNvPr id="9220" name="Rectangle 4">
            <a:extLst>
              <a:ext uri="{FF2B5EF4-FFF2-40B4-BE49-F238E27FC236}">
                <a16:creationId xmlns:a16="http://schemas.microsoft.com/office/drawing/2014/main" id="{C4BFCF03-F91D-4C08-ACB2-C156330128F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9221" name="Rectangle 5">
            <a:extLst>
              <a:ext uri="{FF2B5EF4-FFF2-40B4-BE49-F238E27FC236}">
                <a16:creationId xmlns:a16="http://schemas.microsoft.com/office/drawing/2014/main" id="{48A7CB7F-FA31-4DCA-BE50-73124A97FE75}"/>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ea typeface="+mn-ea"/>
                <a:cs typeface="Arial" panose="020B0604020202020204" pitchFamily="34" charset="0"/>
              </a:defRPr>
            </a:lvl1pPr>
          </a:lstStyle>
          <a:p>
            <a:pPr>
              <a:defRPr/>
            </a:pPr>
            <a:fld id="{B6A01AD0-D987-43EA-88A8-B332DDC59B48}" type="slidenum">
              <a:rPr lang="en-GB" altLang="en-US"/>
              <a:pPr>
                <a:defRPr/>
              </a:pPr>
              <a:t>‹N°›</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A8F975-62B6-4D29-9497-C4239419F273}"/>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4099" name="Rectangle 3">
            <a:extLst>
              <a:ext uri="{FF2B5EF4-FFF2-40B4-BE49-F238E27FC236}">
                <a16:creationId xmlns:a16="http://schemas.microsoft.com/office/drawing/2014/main" id="{1B832733-B917-4D36-86B7-13FA4D8615BC}"/>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ea typeface="+mn-ea"/>
                <a:cs typeface="+mn-cs"/>
              </a:defRPr>
            </a:lvl1pPr>
          </a:lstStyle>
          <a:p>
            <a:pPr>
              <a:defRPr/>
            </a:pPr>
            <a:endParaRPr lang="en-GB"/>
          </a:p>
        </p:txBody>
      </p:sp>
      <p:sp>
        <p:nvSpPr>
          <p:cNvPr id="3076" name="Rectangle 4">
            <a:extLst>
              <a:ext uri="{FF2B5EF4-FFF2-40B4-BE49-F238E27FC236}">
                <a16:creationId xmlns:a16="http://schemas.microsoft.com/office/drawing/2014/main" id="{4D257E03-96B2-4237-BC9C-8088699C005E}"/>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86AEB4D8-0183-4E88-B123-2AB507B78DF0}"/>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9653EBD-7A18-4705-9F8A-47B527E653FD}"/>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4103" name="Rectangle 7">
            <a:extLst>
              <a:ext uri="{FF2B5EF4-FFF2-40B4-BE49-F238E27FC236}">
                <a16:creationId xmlns:a16="http://schemas.microsoft.com/office/drawing/2014/main" id="{C14ED718-A1F5-4F84-B0CC-84281BA312C1}"/>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ea typeface="+mn-ea"/>
                <a:cs typeface="Arial" panose="020B0604020202020204" pitchFamily="34" charset="0"/>
              </a:defRPr>
            </a:lvl1pPr>
          </a:lstStyle>
          <a:p>
            <a:pPr>
              <a:defRPr/>
            </a:pPr>
            <a:fld id="{52CB175A-CCF7-4340-A462-55EAE47CFBDD}"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8281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7633396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330138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1163857712"/>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674626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‹N°›</a:t>
            </a:fld>
            <a:endParaRPr lang="en-GB" altLang="en-US" dirty="0"/>
          </a:p>
        </p:txBody>
      </p:sp>
    </p:spTree>
    <p:extLst>
      <p:ext uri="{BB962C8B-B14F-4D97-AF65-F5344CB8AC3E}">
        <p14:creationId xmlns:p14="http://schemas.microsoft.com/office/powerpoint/2010/main" val="190948316"/>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639444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2021</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‹N°›</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S4-21</a:t>
            </a:r>
            <a:r>
              <a:rPr lang="en-GB" altLang="en-US" sz="1200" dirty="0">
                <a:ln w="0"/>
                <a:highlight>
                  <a:srgbClr val="FFFF00"/>
                </a:highlight>
                <a:latin typeface="Calibri" panose="020F0502020204030204" pitchFamily="34" charset="0"/>
                <a:ea typeface="华文细黑"/>
              </a:rPr>
              <a:t>xxxx</a:t>
            </a:r>
            <a:r>
              <a:rPr lang="en-GB" altLang="en-US" sz="1200" dirty="0">
                <a:ln w="0"/>
                <a:latin typeface="Calibri" panose="020F0502020204030204" pitchFamily="34" charset="0"/>
                <a:ea typeface="华文细黑"/>
              </a:rPr>
              <a:t>, SA4#116-e, Electronic meeting</a:t>
            </a:r>
          </a:p>
        </p:txBody>
      </p:sp>
    </p:spTree>
  </p:cSld>
  <p:clrMap bg1="lt1" tx1="dk1" bg2="lt2" tx2="dk2" accent1="accent1" accent2="accent2" accent3="accent3" accent4="accent4" accent5="accent5" accent6="accent6" hlink="hlink" folHlink="folHlink"/>
  <p:sldLayoutIdLst>
    <p:sldLayoutId id="2147485413" r:id="rId1"/>
    <p:sldLayoutId id="2147485414" r:id="rId2"/>
    <p:sldLayoutId id="2147485419" r:id="rId3"/>
    <p:sldLayoutId id="2147485415" r:id="rId4"/>
    <p:sldLayoutId id="2147485416" r:id="rId5"/>
    <p:sldLayoutId id="2147485418" r:id="rId6"/>
    <p:sldLayoutId id="2147485420" r:id="rId7"/>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10"/>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3gpp.org/ftp/tsg_sa/TSG_SA/TSGS_93E_Electronic_2021_09/Docs/SP-211114.zip" TargetMode="External"/><Relationship Id="rId3" Type="http://schemas.openxmlformats.org/officeDocument/2006/relationships/hyperlink" Target="https://www.3gpp.org/ftp/tsg_ran/TSG_RAN/TSGR_93e/Docs" TargetMode="External"/><Relationship Id="rId7" Type="http://schemas.openxmlformats.org/officeDocument/2006/relationships/hyperlink" Target="https://www.3gpp.org/ftp/tsg_sa/TSG_SA/TSGS_93E_Electronic_2021_09/Docs/SP-211115.zip" TargetMode="External"/><Relationship Id="rId2" Type="http://schemas.openxmlformats.org/officeDocument/2006/relationships/hyperlink" Target="https://www.3gpp.org/ftp/tsg_sa/TSG_SA/TSGS_93E_Electronic_2021_09/Docs" TargetMode="External"/><Relationship Id="rId1" Type="http://schemas.openxmlformats.org/officeDocument/2006/relationships/slideLayout" Target="../slideLayouts/slideLayout2.xml"/><Relationship Id="rId6" Type="http://schemas.openxmlformats.org/officeDocument/2006/relationships/hyperlink" Target="https://www.3gpp.org/ftp/tsg_sa/TSG_SA/TSGS_93E_Electronic_2021_09/Docs/SP-210818.zip" TargetMode="External"/><Relationship Id="rId5" Type="http://schemas.openxmlformats.org/officeDocument/2006/relationships/hyperlink" Target="https://www.3gpp.org/ftp/tsg_sa/TSG_SA/TSGS_93E_Electronic_2021_09/Report" TargetMode="External"/><Relationship Id="rId10" Type="http://schemas.openxmlformats.org/officeDocument/2006/relationships/hyperlink" Target="https://www.3gpp.org/ftp/tsg_sa/TSG_SA/Workshops/2021-09-09_Rel-18_Workshop/Docs/SP-210643.zip" TargetMode="External"/><Relationship Id="rId4" Type="http://schemas.openxmlformats.org/officeDocument/2006/relationships/hyperlink" Target="https://www.3gpp.org/ftp/tsg_ct/TSG_CT/TSGC_93e/Docs" TargetMode="External"/><Relationship Id="rId9" Type="http://schemas.openxmlformats.org/officeDocument/2006/relationships/hyperlink" Target="https://www.3gpp.org/ftp/tsg_sa/TSG_SA/TSGS_93E_Electronic_2021_09/Docs/SP-211141.zi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6F74BBF-6643-4D12-BB2C-2105504062AD}"/>
              </a:ext>
            </a:extLst>
          </p:cNvPr>
          <p:cNvSpPr>
            <a:spLocks noGrp="1"/>
          </p:cNvSpPr>
          <p:nvPr>
            <p:ph type="ctrTitle"/>
          </p:nvPr>
        </p:nvSpPr>
        <p:spPr/>
        <p:txBody>
          <a:bodyPr/>
          <a:lstStyle/>
          <a:p>
            <a:r>
              <a:rPr lang="sv-SE" altLang="sv-SE" dirty="0"/>
              <a:t>Brief report from SA#93-e on SA4 topics</a:t>
            </a:r>
          </a:p>
        </p:txBody>
      </p:sp>
      <p:sp>
        <p:nvSpPr>
          <p:cNvPr id="5123" name="Subtitle 2">
            <a:extLst>
              <a:ext uri="{FF2B5EF4-FFF2-40B4-BE49-F238E27FC236}">
                <a16:creationId xmlns:a16="http://schemas.microsoft.com/office/drawing/2014/main" id="{6076546E-D892-4ECA-A62B-AF382ED7CF28}"/>
              </a:ext>
            </a:extLst>
          </p:cNvPr>
          <p:cNvSpPr>
            <a:spLocks noGrp="1"/>
          </p:cNvSpPr>
          <p:nvPr>
            <p:ph type="subTitle" idx="1"/>
          </p:nvPr>
        </p:nvSpPr>
        <p:spPr/>
        <p:txBody>
          <a:bodyPr/>
          <a:lstStyle/>
          <a:p>
            <a:pPr>
              <a:lnSpc>
                <a:spcPct val="80000"/>
              </a:lnSpc>
            </a:pPr>
            <a:r>
              <a:rPr lang="en-US" altLang="en-US" sz="2000" b="1" dirty="0">
                <a:latin typeface="Arial" panose="020B0604020202020204" pitchFamily="34" charset="0"/>
              </a:rPr>
              <a:t>Frédéric Gabin, </a:t>
            </a:r>
            <a:r>
              <a:rPr lang="en-US" altLang="en-US" sz="2000" dirty="0">
                <a:latin typeface="Arial" panose="020B0604020202020204" pitchFamily="34" charset="0"/>
              </a:rPr>
              <a:t>SA4 Chair, Dolby Laboratories Inc., ETSI</a:t>
            </a:r>
          </a:p>
          <a:p>
            <a:pPr>
              <a:lnSpc>
                <a:spcPct val="80000"/>
              </a:lnSpc>
            </a:pPr>
            <a:r>
              <a:rPr lang="en-US" altLang="en-US" sz="2000" dirty="0">
                <a:latin typeface="Arial" panose="020B0604020202020204" pitchFamily="34" charset="0"/>
              </a:rPr>
              <a:t>SA4#116-e, 10 – 19 November 2021, Electronic Meeting.</a:t>
            </a:r>
          </a:p>
          <a:p>
            <a:pPr>
              <a:lnSpc>
                <a:spcPct val="80000"/>
              </a:lnSpc>
            </a:pPr>
            <a:r>
              <a:rPr lang="en-US" altLang="en-US" sz="2000" dirty="0" err="1">
                <a:latin typeface="Arial" panose="020B0604020202020204" pitchFamily="34" charset="0"/>
              </a:rPr>
              <a:t>Tdoc</a:t>
            </a:r>
            <a:r>
              <a:rPr lang="en-US" altLang="en-US" sz="2000" dirty="0">
                <a:latin typeface="Arial" panose="020B0604020202020204" pitchFamily="34" charset="0"/>
              </a:rPr>
              <a:t>: S4-21</a:t>
            </a:r>
            <a:r>
              <a:rPr lang="en-US" altLang="en-US" sz="2000" dirty="0">
                <a:highlight>
                  <a:srgbClr val="FFFF00"/>
                </a:highlight>
                <a:latin typeface="Arial" panose="020B0604020202020204" pitchFamily="34" charset="0"/>
              </a:rPr>
              <a:t>xxxx</a:t>
            </a:r>
          </a:p>
          <a:p>
            <a:pPr>
              <a:buFontTx/>
              <a:buNone/>
            </a:pPr>
            <a:endParaRPr lang="sv-SE" altLang="sv-SE" sz="2000"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a:xfrm>
            <a:off x="838200" y="365125"/>
            <a:ext cx="8824784" cy="1325563"/>
          </a:xfrm>
        </p:spPr>
        <p:txBody>
          <a:bodyPr/>
          <a:lstStyle/>
          <a:p>
            <a:r>
              <a:rPr lang="sv-SE" dirty="0"/>
              <a:t>Other aspects – </a:t>
            </a:r>
            <a:r>
              <a:rPr lang="en-US" dirty="0"/>
              <a:t>Port Allocation for New 3GPP Interfaces</a:t>
            </a:r>
            <a:endParaRPr lang="sv-SE" dirty="0"/>
          </a:p>
        </p:txBody>
      </p:sp>
      <p:sp>
        <p:nvSpPr>
          <p:cNvPr id="2" name="Espace réservé du contenu 1">
            <a:extLst>
              <a:ext uri="{FF2B5EF4-FFF2-40B4-BE49-F238E27FC236}">
                <a16:creationId xmlns:a16="http://schemas.microsoft.com/office/drawing/2014/main" id="{04D568CC-99E8-4A76-B277-08D2235C270B}"/>
              </a:ext>
            </a:extLst>
          </p:cNvPr>
          <p:cNvSpPr>
            <a:spLocks noGrp="1"/>
          </p:cNvSpPr>
          <p:nvPr>
            <p:ph idx="1"/>
          </p:nvPr>
        </p:nvSpPr>
        <p:spPr/>
        <p:txBody>
          <a:bodyPr/>
          <a:lstStyle/>
          <a:p>
            <a:r>
              <a:rPr lang="fr-FR" dirty="0" err="1"/>
              <a:t>From</a:t>
            </a:r>
            <a:r>
              <a:rPr lang="fr-FR" dirty="0"/>
              <a:t> CT report:</a:t>
            </a:r>
          </a:p>
          <a:p>
            <a:r>
              <a:rPr lang="fr-FR" dirty="0"/>
              <a:t>LS </a:t>
            </a:r>
            <a:r>
              <a:rPr lang="fr-FR" dirty="0" err="1"/>
              <a:t>from</a:t>
            </a:r>
            <a:r>
              <a:rPr lang="fr-FR" dirty="0"/>
              <a:t> CT4: </a:t>
            </a:r>
            <a:r>
              <a:rPr lang="en-US" dirty="0"/>
              <a:t>SP-211142</a:t>
            </a:r>
          </a:p>
          <a:p>
            <a:r>
              <a:rPr lang="en-US" dirty="0"/>
              <a:t>Strong recommendation for IANA assigned service name and port number for any protocol potentially supported by inter-domain and/or roaming interfaces. </a:t>
            </a:r>
          </a:p>
          <a:p>
            <a:r>
              <a:rPr lang="en-US" dirty="0"/>
              <a:t>When not applicable, alternative solutions described in TR 29.941</a:t>
            </a:r>
          </a:p>
          <a:p>
            <a:r>
              <a:rPr lang="en-GB" dirty="0"/>
              <a:t>Action to RAN2, RAN3, SA4, CT3, SA5 groups:</a:t>
            </a:r>
          </a:p>
          <a:p>
            <a:pPr lvl="1"/>
            <a:r>
              <a:rPr lang="en-GB" dirty="0"/>
              <a:t>Review the TR and provide technical feedback if any</a:t>
            </a:r>
            <a:endParaRPr lang="en-US" sz="1800" dirty="0"/>
          </a:p>
        </p:txBody>
      </p:sp>
    </p:spTree>
    <p:extLst>
      <p:ext uri="{BB962C8B-B14F-4D97-AF65-F5344CB8AC3E}">
        <p14:creationId xmlns:p14="http://schemas.microsoft.com/office/powerpoint/2010/main" val="303518112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DF839-AA8A-418B-B492-2BF275D1DA0F}"/>
              </a:ext>
            </a:extLst>
          </p:cNvPr>
          <p:cNvSpPr>
            <a:spLocks noGrp="1"/>
          </p:cNvSpPr>
          <p:nvPr>
            <p:ph type="title"/>
          </p:nvPr>
        </p:nvSpPr>
        <p:spPr/>
        <p:txBody>
          <a:bodyPr/>
          <a:lstStyle/>
          <a:p>
            <a:r>
              <a:rPr lang="sv-SE" dirty="0"/>
              <a:t>Planning – Rel-17</a:t>
            </a:r>
            <a:endParaRPr lang="sv-SE" dirty="0">
              <a:solidFill>
                <a:srgbClr val="FF0000"/>
              </a:solidFill>
            </a:endParaRPr>
          </a:p>
        </p:txBody>
      </p:sp>
      <p:sp>
        <p:nvSpPr>
          <p:cNvPr id="3" name="Content Placeholder 2">
            <a:extLst>
              <a:ext uri="{FF2B5EF4-FFF2-40B4-BE49-F238E27FC236}">
                <a16:creationId xmlns:a16="http://schemas.microsoft.com/office/drawing/2014/main" id="{506D7967-E6EE-4B47-8F96-83A287842AF8}"/>
              </a:ext>
            </a:extLst>
          </p:cNvPr>
          <p:cNvSpPr>
            <a:spLocks noGrp="1"/>
          </p:cNvSpPr>
          <p:nvPr>
            <p:ph idx="1"/>
          </p:nvPr>
        </p:nvSpPr>
        <p:spPr/>
        <p:txBody>
          <a:bodyPr/>
          <a:lstStyle/>
          <a:p>
            <a:r>
              <a:rPr lang="sv-SE" sz="2400" dirty="0"/>
              <a:t>Release 17 timeline (no changes)</a:t>
            </a:r>
            <a:endParaRPr lang="sv-SE" sz="2400" dirty="0">
              <a:solidFill>
                <a:srgbClr val="FF0000"/>
              </a:solidFill>
            </a:endParaRPr>
          </a:p>
          <a:p>
            <a:pPr lvl="1"/>
            <a:r>
              <a:rPr lang="sv-SE" sz="2000" dirty="0"/>
              <a:t>Rel-17 Stage 2 Functional Freeze, June 2021 (TSGs#92-e) -&gt; frozen at SA#92-e: ”</a:t>
            </a:r>
            <a:r>
              <a:rPr lang="en-US" sz="2000" dirty="0"/>
              <a:t> Stage 2 for SA WG2 and SA WG6 was frozen. Only items with approved Exception sheets may continue to be developed.</a:t>
            </a:r>
            <a:r>
              <a:rPr lang="sv-SE" sz="2000" dirty="0"/>
              <a:t>”</a:t>
            </a:r>
          </a:p>
          <a:p>
            <a:pPr lvl="1"/>
            <a:r>
              <a:rPr lang="sv-SE" sz="2000" dirty="0"/>
              <a:t>Rel-17 Stage 3 Protocol Freeze, March 2022 (TSGs#95)</a:t>
            </a:r>
          </a:p>
          <a:p>
            <a:pPr lvl="1"/>
            <a:r>
              <a:rPr lang="sv-SE" sz="2000" dirty="0"/>
              <a:t>Rel-17 Protocol coding Freeze (ASN.1, OpenAPI), June 2022 (TSGs#96)</a:t>
            </a:r>
          </a:p>
          <a:p>
            <a:pPr lvl="1"/>
            <a:r>
              <a:rPr lang="sv-SE" sz="2000" dirty="0"/>
              <a:t>Note: </a:t>
            </a:r>
            <a:r>
              <a:rPr lang="en-US" sz="2000" dirty="0"/>
              <a:t>content of Release 17 remains as approved during the December 2019 TSG#86 meetings</a:t>
            </a:r>
            <a:endParaRPr lang="sv-SE" sz="2000" dirty="0"/>
          </a:p>
        </p:txBody>
      </p:sp>
    </p:spTree>
    <p:extLst>
      <p:ext uri="{BB962C8B-B14F-4D97-AF65-F5344CB8AC3E}">
        <p14:creationId xmlns:p14="http://schemas.microsoft.com/office/powerpoint/2010/main" val="2647509428"/>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DF839-AA8A-418B-B492-2BF275D1DA0F}"/>
              </a:ext>
            </a:extLst>
          </p:cNvPr>
          <p:cNvSpPr>
            <a:spLocks noGrp="1"/>
          </p:cNvSpPr>
          <p:nvPr>
            <p:ph type="title"/>
          </p:nvPr>
        </p:nvSpPr>
        <p:spPr/>
        <p:txBody>
          <a:bodyPr/>
          <a:lstStyle/>
          <a:p>
            <a:r>
              <a:rPr lang="sv-SE" dirty="0"/>
              <a:t>Planning – Rel-18</a:t>
            </a:r>
            <a:endParaRPr lang="sv-SE" dirty="0">
              <a:solidFill>
                <a:srgbClr val="FF0000"/>
              </a:solidFill>
            </a:endParaRPr>
          </a:p>
        </p:txBody>
      </p:sp>
      <p:sp>
        <p:nvSpPr>
          <p:cNvPr id="3" name="Content Placeholder 2">
            <a:extLst>
              <a:ext uri="{FF2B5EF4-FFF2-40B4-BE49-F238E27FC236}">
                <a16:creationId xmlns:a16="http://schemas.microsoft.com/office/drawing/2014/main" id="{506D7967-E6EE-4B47-8F96-83A287842AF8}"/>
              </a:ext>
            </a:extLst>
          </p:cNvPr>
          <p:cNvSpPr>
            <a:spLocks noGrp="1"/>
          </p:cNvSpPr>
          <p:nvPr>
            <p:ph idx="1"/>
          </p:nvPr>
        </p:nvSpPr>
        <p:spPr/>
        <p:txBody>
          <a:bodyPr/>
          <a:lstStyle/>
          <a:p>
            <a:r>
              <a:rPr lang="sv-SE" sz="2400" dirty="0"/>
              <a:t>Release 18 planning - </a:t>
            </a:r>
            <a:r>
              <a:rPr lang="sv-SE" sz="2400" dirty="0">
                <a:solidFill>
                  <a:srgbClr val="FF0000"/>
                </a:solidFill>
              </a:rPr>
              <a:t>New !</a:t>
            </a:r>
          </a:p>
          <a:p>
            <a:pPr lvl="1"/>
            <a:r>
              <a:rPr lang="en-US" sz="2000" dirty="0"/>
              <a:t>SA Rel-18 Workshop September 2021</a:t>
            </a:r>
          </a:p>
          <a:p>
            <a:pPr lvl="1"/>
            <a:r>
              <a:rPr lang="en-US" altLang="en-US" sz="2000" dirty="0"/>
              <a:t>Rel-18 </a:t>
            </a:r>
            <a:r>
              <a:rPr lang="en-US" sz="2000" dirty="0"/>
              <a:t>Stage 1 complete by December 2021 (TSG#94) (with 80% completion at TSG#93)</a:t>
            </a:r>
          </a:p>
          <a:p>
            <a:pPr lvl="1"/>
            <a:r>
              <a:rPr lang="en-US" altLang="en-US" sz="2000" dirty="0"/>
              <a:t>Rel-18 Stage 2 freeze March 2023 (TSG#99)</a:t>
            </a:r>
          </a:p>
          <a:p>
            <a:pPr lvl="1"/>
            <a:r>
              <a:rPr lang="en-US" altLang="en-US" sz="2000" dirty="0"/>
              <a:t>Rel-18 Stage 3 freeze December 2023 (TSG#102)</a:t>
            </a:r>
          </a:p>
          <a:p>
            <a:pPr lvl="1"/>
            <a:r>
              <a:rPr lang="sv-SE" sz="2000" dirty="0"/>
              <a:t>Rel-18 Protocol coding Freeze (ASN.1, OpenAPI), March 2024 (TSG#103)</a:t>
            </a:r>
          </a:p>
          <a:p>
            <a:pPr lvl="1"/>
            <a:endParaRPr lang="en-US" altLang="en-US" sz="2000" dirty="0"/>
          </a:p>
          <a:p>
            <a:pPr lvl="1"/>
            <a:r>
              <a:rPr lang="en-US" sz="2000" dirty="0"/>
              <a:t>Note: Second SA4 Rel-18 Workshop planned 3</a:t>
            </a:r>
            <a:r>
              <a:rPr lang="en-US" sz="2000" baseline="30000" dirty="0"/>
              <a:t>rd</a:t>
            </a:r>
            <a:r>
              <a:rPr lang="en-US" sz="2000" dirty="0"/>
              <a:t> November 2021</a:t>
            </a:r>
            <a:endParaRPr lang="en-US" sz="2400" dirty="0"/>
          </a:p>
        </p:txBody>
      </p:sp>
    </p:spTree>
    <p:extLst>
      <p:ext uri="{BB962C8B-B14F-4D97-AF65-F5344CB8AC3E}">
        <p14:creationId xmlns:p14="http://schemas.microsoft.com/office/powerpoint/2010/main" val="86372907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1360966" y="371475"/>
            <a:ext cx="9618183" cy="1325563"/>
          </a:xfrm>
        </p:spPr>
        <p:txBody>
          <a:bodyPr/>
          <a:lstStyle/>
          <a:p>
            <a:r>
              <a:rPr lang="en-US" altLang="en-US" dirty="0"/>
              <a:t>Timeline</a:t>
            </a:r>
          </a:p>
        </p:txBody>
      </p:sp>
      <p:sp>
        <p:nvSpPr>
          <p:cNvPr id="8243" name="TextBox 62"/>
          <p:cNvSpPr txBox="1">
            <a:spLocks noChangeArrowheads="1"/>
          </p:cNvSpPr>
          <p:nvPr/>
        </p:nvSpPr>
        <p:spPr bwMode="auto">
          <a:xfrm rot="20391721">
            <a:off x="1521256" y="179198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8" name="TextBox 68"/>
          <p:cNvSpPr txBox="1">
            <a:spLocks noChangeArrowheads="1"/>
          </p:cNvSpPr>
          <p:nvPr/>
        </p:nvSpPr>
        <p:spPr bwMode="auto">
          <a:xfrm rot="20391721">
            <a:off x="2432391"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sp>
        <p:nvSpPr>
          <p:cNvPr id="8222" name="TextBox 19"/>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8226" name="TextBox 37"/>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42" name="Straight Connector 41"/>
          <p:cNvCxnSpPr/>
          <p:nvPr/>
        </p:nvCxnSpPr>
        <p:spPr>
          <a:xfrm flipH="1">
            <a:off x="1675126" y="253835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1369138" y="2034913"/>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67" name="Straight Connector 66"/>
          <p:cNvCxnSpPr/>
          <p:nvPr/>
        </p:nvCxnSpPr>
        <p:spPr>
          <a:xfrm flipH="1">
            <a:off x="2625830"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2319836" y="2044066"/>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4" name="Rounded Rectangle 33">
            <a:extLst>
              <a:ext uri="{FF2B5EF4-FFF2-40B4-BE49-F238E27FC236}">
                <a16:creationId xmlns:a16="http://schemas.microsoft.com/office/drawing/2014/main" id="{056F2B17-AA1E-4693-8C9D-9EBA5AB2C857}"/>
              </a:ext>
            </a:extLst>
          </p:cNvPr>
          <p:cNvSpPr/>
          <p:nvPr/>
        </p:nvSpPr>
        <p:spPr>
          <a:xfrm>
            <a:off x="2268118"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freeze</a:t>
            </a:r>
          </a:p>
        </p:txBody>
      </p:sp>
      <p:sp>
        <p:nvSpPr>
          <p:cNvPr id="55" name="Rounded Rectangle 33">
            <a:extLst>
              <a:ext uri="{FF2B5EF4-FFF2-40B4-BE49-F238E27FC236}">
                <a16:creationId xmlns:a16="http://schemas.microsoft.com/office/drawing/2014/main" id="{ADB89471-F0FC-4FD0-9008-00C6A0B6AEFC}"/>
              </a:ext>
            </a:extLst>
          </p:cNvPr>
          <p:cNvSpPr/>
          <p:nvPr/>
        </p:nvSpPr>
        <p:spPr>
          <a:xfrm>
            <a:off x="1272447" y="3837914"/>
            <a:ext cx="780479" cy="773475"/>
          </a:xfrm>
          <a:prstGeom prst="roundRect">
            <a:avLst/>
          </a:prstGeom>
          <a:solidFill>
            <a:schemeClr val="bg1">
              <a:lumMod val="65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 80%</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3367925"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p:nvPr/>
        </p:nvCxnSpPr>
        <p:spPr>
          <a:xfrm flipH="1">
            <a:off x="3580849"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3248329"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1" name="Rounded Rectangle 58">
            <a:extLst>
              <a:ext uri="{FF2B5EF4-FFF2-40B4-BE49-F238E27FC236}">
                <a16:creationId xmlns:a16="http://schemas.microsoft.com/office/drawing/2014/main" id="{7F6B3FB8-8513-4F7C-93CB-91BAC8C1E4ED}"/>
              </a:ext>
            </a:extLst>
          </p:cNvPr>
          <p:cNvSpPr/>
          <p:nvPr/>
        </p:nvSpPr>
        <p:spPr>
          <a:xfrm>
            <a:off x="3215519"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Stage 3</a:t>
            </a:r>
          </a:p>
          <a:p>
            <a:pPr algn="ctr">
              <a:defRPr/>
            </a:pPr>
            <a:r>
              <a:rPr lang="en-US" sz="1100" dirty="0"/>
              <a:t>freeze</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4334957"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p:nvPr/>
        </p:nvCxnSpPr>
        <p:spPr>
          <a:xfrm flipH="1">
            <a:off x="4547881"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4215361"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6" name="Rounded Rectangle 58">
            <a:extLst>
              <a:ext uri="{FF2B5EF4-FFF2-40B4-BE49-F238E27FC236}">
                <a16:creationId xmlns:a16="http://schemas.microsoft.com/office/drawing/2014/main" id="{0D39A635-0035-4A27-BB9E-F63B8D88CC41}"/>
              </a:ext>
            </a:extLst>
          </p:cNvPr>
          <p:cNvSpPr/>
          <p:nvPr/>
        </p:nvSpPr>
        <p:spPr>
          <a:xfrm>
            <a:off x="4182551"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Code</a:t>
            </a:r>
          </a:p>
          <a:p>
            <a:pPr algn="ctr">
              <a:defRPr/>
            </a:pPr>
            <a:r>
              <a:rPr lang="en-US" sz="1100" dirty="0"/>
              <a:t>freeze</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5301989"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p:nvPr/>
        </p:nvCxnSpPr>
        <p:spPr>
          <a:xfrm flipH="1">
            <a:off x="5514913"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182393"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6269021"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p:nvPr/>
        </p:nvCxnSpPr>
        <p:spPr>
          <a:xfrm flipH="1">
            <a:off x="6481945"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149425"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37" name="Rounded Rectangle 24">
            <a:extLst>
              <a:ext uri="{FF2B5EF4-FFF2-40B4-BE49-F238E27FC236}">
                <a16:creationId xmlns:a16="http://schemas.microsoft.com/office/drawing/2014/main" id="{BF184904-7A5B-46D9-AEF7-54536CE2B4EE}"/>
              </a:ext>
            </a:extLst>
          </p:cNvPr>
          <p:cNvSpPr/>
          <p:nvPr/>
        </p:nvSpPr>
        <p:spPr>
          <a:xfrm>
            <a:off x="1301305" y="2884956"/>
            <a:ext cx="787750" cy="771950"/>
          </a:xfrm>
          <a:prstGeom prst="roundRect">
            <a:avLst/>
          </a:prstGeom>
          <a:solidFill>
            <a:schemeClr val="bg1">
              <a:lumMod val="65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a:t>
            </a:r>
          </a:p>
          <a:p>
            <a:pPr algn="ctr">
              <a:defRPr/>
            </a:pPr>
            <a:r>
              <a:rPr lang="en-US" sz="900" dirty="0"/>
              <a:t>Stage 2</a:t>
            </a:r>
            <a:br>
              <a:rPr lang="en-US" sz="900" dirty="0"/>
            </a:br>
            <a:r>
              <a:rPr lang="en-US" sz="900" dirty="0"/>
              <a:t>Exceptions </a:t>
            </a:r>
          </a:p>
          <a:p>
            <a:pPr algn="ctr">
              <a:defRPr/>
            </a:pPr>
            <a:endParaRPr lang="en-US" sz="900" dirty="0"/>
          </a:p>
        </p:txBody>
      </p:sp>
      <p:sp>
        <p:nvSpPr>
          <p:cNvPr id="39" name="TextBox 68">
            <a:extLst>
              <a:ext uri="{FF2B5EF4-FFF2-40B4-BE49-F238E27FC236}">
                <a16:creationId xmlns:a16="http://schemas.microsoft.com/office/drawing/2014/main" id="{03C4BF7B-A2F3-4826-AE44-921017817645}"/>
              </a:ext>
            </a:extLst>
          </p:cNvPr>
          <p:cNvSpPr txBox="1">
            <a:spLocks noChangeArrowheads="1"/>
          </p:cNvSpPr>
          <p:nvPr/>
        </p:nvSpPr>
        <p:spPr bwMode="auto">
          <a:xfrm rot="20391721">
            <a:off x="7200820"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40" name="Straight Connector 66">
            <a:extLst>
              <a:ext uri="{FF2B5EF4-FFF2-40B4-BE49-F238E27FC236}">
                <a16:creationId xmlns:a16="http://schemas.microsoft.com/office/drawing/2014/main" id="{F6548CC8-2B12-4DD8-88B6-A48E49D62353}"/>
              </a:ext>
            </a:extLst>
          </p:cNvPr>
          <p:cNvCxnSpPr/>
          <p:nvPr/>
        </p:nvCxnSpPr>
        <p:spPr>
          <a:xfrm flipH="1">
            <a:off x="7413744"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8897454B-DAA4-4C34-A4BF-B32F31D105E3}"/>
              </a:ext>
            </a:extLst>
          </p:cNvPr>
          <p:cNvSpPr txBox="1">
            <a:spLocks noChangeArrowheads="1"/>
          </p:cNvSpPr>
          <p:nvPr/>
        </p:nvSpPr>
        <p:spPr bwMode="auto">
          <a:xfrm>
            <a:off x="7081224"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43" name="TextBox 68">
            <a:extLst>
              <a:ext uri="{FF2B5EF4-FFF2-40B4-BE49-F238E27FC236}">
                <a16:creationId xmlns:a16="http://schemas.microsoft.com/office/drawing/2014/main" id="{8AC9C059-CD04-4317-85A2-AA2F40ACBD2F}"/>
              </a:ext>
            </a:extLst>
          </p:cNvPr>
          <p:cNvSpPr txBox="1">
            <a:spLocks noChangeArrowheads="1"/>
          </p:cNvSpPr>
          <p:nvPr/>
        </p:nvSpPr>
        <p:spPr bwMode="auto">
          <a:xfrm rot="20391721">
            <a:off x="8167852"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44" name="Straight Connector 66">
            <a:extLst>
              <a:ext uri="{FF2B5EF4-FFF2-40B4-BE49-F238E27FC236}">
                <a16:creationId xmlns:a16="http://schemas.microsoft.com/office/drawing/2014/main" id="{68D117B7-6678-41A9-AA56-0AD3FEA7CAB1}"/>
              </a:ext>
            </a:extLst>
          </p:cNvPr>
          <p:cNvCxnSpPr/>
          <p:nvPr/>
        </p:nvCxnSpPr>
        <p:spPr>
          <a:xfrm flipH="1">
            <a:off x="8380776"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5" name="TextBox 27">
            <a:extLst>
              <a:ext uri="{FF2B5EF4-FFF2-40B4-BE49-F238E27FC236}">
                <a16:creationId xmlns:a16="http://schemas.microsoft.com/office/drawing/2014/main" id="{FDB70B1D-D7D1-4B27-9CF2-D5CDAD931E7D}"/>
              </a:ext>
            </a:extLst>
          </p:cNvPr>
          <p:cNvSpPr txBox="1">
            <a:spLocks noChangeArrowheads="1"/>
          </p:cNvSpPr>
          <p:nvPr/>
        </p:nvSpPr>
        <p:spPr bwMode="auto">
          <a:xfrm>
            <a:off x="8048256"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46" name="TextBox 68">
            <a:extLst>
              <a:ext uri="{FF2B5EF4-FFF2-40B4-BE49-F238E27FC236}">
                <a16:creationId xmlns:a16="http://schemas.microsoft.com/office/drawing/2014/main" id="{F327FCA3-AF87-4EB7-91DB-EE5EE437FE76}"/>
              </a:ext>
            </a:extLst>
          </p:cNvPr>
          <p:cNvSpPr txBox="1">
            <a:spLocks noChangeArrowheads="1"/>
          </p:cNvSpPr>
          <p:nvPr/>
        </p:nvSpPr>
        <p:spPr bwMode="auto">
          <a:xfrm rot="20391721">
            <a:off x="9120231"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47" name="Straight Connector 66">
            <a:extLst>
              <a:ext uri="{FF2B5EF4-FFF2-40B4-BE49-F238E27FC236}">
                <a16:creationId xmlns:a16="http://schemas.microsoft.com/office/drawing/2014/main" id="{17BCC452-4A87-47F9-B3CC-21B892C1FAE5}"/>
              </a:ext>
            </a:extLst>
          </p:cNvPr>
          <p:cNvCxnSpPr/>
          <p:nvPr/>
        </p:nvCxnSpPr>
        <p:spPr>
          <a:xfrm flipH="1">
            <a:off x="9333155"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8" name="TextBox 27">
            <a:extLst>
              <a:ext uri="{FF2B5EF4-FFF2-40B4-BE49-F238E27FC236}">
                <a16:creationId xmlns:a16="http://schemas.microsoft.com/office/drawing/2014/main" id="{E4357DE4-A514-489F-8FCD-A6664E7F19E8}"/>
              </a:ext>
            </a:extLst>
          </p:cNvPr>
          <p:cNvSpPr txBox="1">
            <a:spLocks noChangeArrowheads="1"/>
          </p:cNvSpPr>
          <p:nvPr/>
        </p:nvSpPr>
        <p:spPr bwMode="auto">
          <a:xfrm>
            <a:off x="9000635"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49" name="TextBox 68">
            <a:extLst>
              <a:ext uri="{FF2B5EF4-FFF2-40B4-BE49-F238E27FC236}">
                <a16:creationId xmlns:a16="http://schemas.microsoft.com/office/drawing/2014/main" id="{14FDC5CE-E374-4699-9279-A32DE193F300}"/>
              </a:ext>
            </a:extLst>
          </p:cNvPr>
          <p:cNvSpPr txBox="1">
            <a:spLocks noChangeArrowheads="1"/>
          </p:cNvSpPr>
          <p:nvPr/>
        </p:nvSpPr>
        <p:spPr bwMode="auto">
          <a:xfrm rot="20391721">
            <a:off x="10087263"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50" name="Straight Connector 66">
            <a:extLst>
              <a:ext uri="{FF2B5EF4-FFF2-40B4-BE49-F238E27FC236}">
                <a16:creationId xmlns:a16="http://schemas.microsoft.com/office/drawing/2014/main" id="{689D1BD8-A2B8-41E5-A831-83422E59C6BF}"/>
              </a:ext>
            </a:extLst>
          </p:cNvPr>
          <p:cNvCxnSpPr/>
          <p:nvPr/>
        </p:nvCxnSpPr>
        <p:spPr>
          <a:xfrm flipH="1">
            <a:off x="10300187"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9" name="TextBox 27">
            <a:extLst>
              <a:ext uri="{FF2B5EF4-FFF2-40B4-BE49-F238E27FC236}">
                <a16:creationId xmlns:a16="http://schemas.microsoft.com/office/drawing/2014/main" id="{C1EBE506-3F5A-4302-8EEA-7F309F6C14A9}"/>
              </a:ext>
            </a:extLst>
          </p:cNvPr>
          <p:cNvSpPr txBox="1">
            <a:spLocks noChangeArrowheads="1"/>
          </p:cNvSpPr>
          <p:nvPr/>
        </p:nvSpPr>
        <p:spPr bwMode="auto">
          <a:xfrm>
            <a:off x="9967667"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64" name="Rounded Rectangle 33">
            <a:extLst>
              <a:ext uri="{FF2B5EF4-FFF2-40B4-BE49-F238E27FC236}">
                <a16:creationId xmlns:a16="http://schemas.microsoft.com/office/drawing/2014/main" id="{8F6A43A5-431D-4E5A-97D5-0F3AD2C070EF}"/>
              </a:ext>
            </a:extLst>
          </p:cNvPr>
          <p:cNvSpPr/>
          <p:nvPr/>
        </p:nvSpPr>
        <p:spPr>
          <a:xfrm>
            <a:off x="7057385"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2</a:t>
            </a:r>
          </a:p>
          <a:p>
            <a:pPr algn="ctr">
              <a:defRPr/>
            </a:pPr>
            <a:r>
              <a:rPr lang="en-US" sz="1100" dirty="0"/>
              <a:t>freeze</a:t>
            </a:r>
          </a:p>
        </p:txBody>
      </p:sp>
      <p:sp>
        <p:nvSpPr>
          <p:cNvPr id="71" name="Rounded Rectangle 33">
            <a:extLst>
              <a:ext uri="{FF2B5EF4-FFF2-40B4-BE49-F238E27FC236}">
                <a16:creationId xmlns:a16="http://schemas.microsoft.com/office/drawing/2014/main" id="{E94AF588-3825-454E-82AF-4C3BB38343EA}"/>
              </a:ext>
            </a:extLst>
          </p:cNvPr>
          <p:cNvSpPr/>
          <p:nvPr/>
        </p:nvSpPr>
        <p:spPr>
          <a:xfrm>
            <a:off x="9942475"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3</a:t>
            </a:r>
          </a:p>
          <a:p>
            <a:pPr algn="ctr">
              <a:defRPr/>
            </a:pPr>
            <a:r>
              <a:rPr lang="en-US" sz="1100" dirty="0"/>
              <a:t>freeze</a:t>
            </a:r>
          </a:p>
        </p:txBody>
      </p:sp>
      <p:sp>
        <p:nvSpPr>
          <p:cNvPr id="75" name="TextBox 37">
            <a:extLst>
              <a:ext uri="{FF2B5EF4-FFF2-40B4-BE49-F238E27FC236}">
                <a16:creationId xmlns:a16="http://schemas.microsoft.com/office/drawing/2014/main" id="{BDA4398D-5B66-4EC5-A5B7-12A3008FA43E}"/>
              </a:ext>
            </a:extLst>
          </p:cNvPr>
          <p:cNvSpPr txBox="1">
            <a:spLocks noChangeArrowheads="1"/>
          </p:cNvSpPr>
          <p:nvPr/>
        </p:nvSpPr>
        <p:spPr bwMode="auto">
          <a:xfrm>
            <a:off x="365338" y="5043631"/>
            <a:ext cx="11897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 (TBD)</a:t>
            </a:r>
          </a:p>
        </p:txBody>
      </p:sp>
      <p:sp>
        <p:nvSpPr>
          <p:cNvPr id="76" name="Rounded Rectangle 33">
            <a:extLst>
              <a:ext uri="{FF2B5EF4-FFF2-40B4-BE49-F238E27FC236}">
                <a16:creationId xmlns:a16="http://schemas.microsoft.com/office/drawing/2014/main" id="{6E5AD004-3477-4B4D-A7A8-1A558590F171}"/>
              </a:ext>
            </a:extLst>
          </p:cNvPr>
          <p:cNvSpPr/>
          <p:nvPr/>
        </p:nvSpPr>
        <p:spPr>
          <a:xfrm>
            <a:off x="2248292" y="4872336"/>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start</a:t>
            </a:r>
          </a:p>
        </p:txBody>
      </p:sp>
      <p:sp>
        <p:nvSpPr>
          <p:cNvPr id="77" name="TextBox 68">
            <a:extLst>
              <a:ext uri="{FF2B5EF4-FFF2-40B4-BE49-F238E27FC236}">
                <a16:creationId xmlns:a16="http://schemas.microsoft.com/office/drawing/2014/main" id="{C498BD05-704E-4A12-9634-E5CFF8B596EC}"/>
              </a:ext>
            </a:extLst>
          </p:cNvPr>
          <p:cNvSpPr txBox="1">
            <a:spLocks noChangeArrowheads="1"/>
          </p:cNvSpPr>
          <p:nvPr/>
        </p:nvSpPr>
        <p:spPr bwMode="auto">
          <a:xfrm rot="20391721">
            <a:off x="11038738"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03/24</a:t>
            </a:r>
          </a:p>
        </p:txBody>
      </p:sp>
      <p:cxnSp>
        <p:nvCxnSpPr>
          <p:cNvPr id="78" name="Straight Connector 66">
            <a:extLst>
              <a:ext uri="{FF2B5EF4-FFF2-40B4-BE49-F238E27FC236}">
                <a16:creationId xmlns:a16="http://schemas.microsoft.com/office/drawing/2014/main" id="{DCAA5E35-9B41-497A-AF8B-707B85605E9F}"/>
              </a:ext>
            </a:extLst>
          </p:cNvPr>
          <p:cNvCxnSpPr/>
          <p:nvPr/>
        </p:nvCxnSpPr>
        <p:spPr>
          <a:xfrm flipH="1">
            <a:off x="11251662"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9" name="TextBox 27">
            <a:extLst>
              <a:ext uri="{FF2B5EF4-FFF2-40B4-BE49-F238E27FC236}">
                <a16:creationId xmlns:a16="http://schemas.microsoft.com/office/drawing/2014/main" id="{2FAA8276-3BFC-44FB-8DF5-6D67BC1BCB05}"/>
              </a:ext>
            </a:extLst>
          </p:cNvPr>
          <p:cNvSpPr txBox="1">
            <a:spLocks noChangeArrowheads="1"/>
          </p:cNvSpPr>
          <p:nvPr/>
        </p:nvSpPr>
        <p:spPr bwMode="auto">
          <a:xfrm>
            <a:off x="10919142"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80" name="Rounded Rectangle 33">
            <a:extLst>
              <a:ext uri="{FF2B5EF4-FFF2-40B4-BE49-F238E27FC236}">
                <a16:creationId xmlns:a16="http://schemas.microsoft.com/office/drawing/2014/main" id="{52D769BB-732D-4FFF-821C-CAD34B7EDDF4}"/>
              </a:ext>
            </a:extLst>
          </p:cNvPr>
          <p:cNvSpPr/>
          <p:nvPr/>
        </p:nvSpPr>
        <p:spPr>
          <a:xfrm>
            <a:off x="10893950" y="3842030"/>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Code</a:t>
            </a:r>
          </a:p>
          <a:p>
            <a:pPr algn="ctr">
              <a:defRPr/>
            </a:pPr>
            <a:r>
              <a:rPr lang="en-US" sz="1100" dirty="0"/>
              <a:t>freeze</a:t>
            </a:r>
          </a:p>
        </p:txBody>
      </p:sp>
    </p:spTree>
    <p:extLst>
      <p:ext uri="{BB962C8B-B14F-4D97-AF65-F5344CB8AC3E}">
        <p14:creationId xmlns:p14="http://schemas.microsoft.com/office/powerpoint/2010/main" val="487826040"/>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62AC140-58E4-429E-B6A7-A16F6CE62F2E}"/>
              </a:ext>
            </a:extLst>
          </p:cNvPr>
          <p:cNvSpPr>
            <a:spLocks noGrp="1"/>
          </p:cNvSpPr>
          <p:nvPr>
            <p:ph type="title"/>
          </p:nvPr>
        </p:nvSpPr>
        <p:spPr/>
        <p:txBody>
          <a:bodyPr/>
          <a:lstStyle/>
          <a:p>
            <a:r>
              <a:rPr lang="sv-SE" altLang="en-US"/>
              <a:t>Thank You!</a:t>
            </a:r>
            <a:endParaRPr lang="en-US" altLang="en-US"/>
          </a:p>
        </p:txBody>
      </p:sp>
      <p:sp>
        <p:nvSpPr>
          <p:cNvPr id="17411" name="Content Placeholder 2">
            <a:extLst>
              <a:ext uri="{FF2B5EF4-FFF2-40B4-BE49-F238E27FC236}">
                <a16:creationId xmlns:a16="http://schemas.microsoft.com/office/drawing/2014/main" id="{3B74E3E3-8821-43AA-9960-9A2F7C0F15F6}"/>
              </a:ext>
            </a:extLst>
          </p:cNvPr>
          <p:cNvSpPr>
            <a:spLocks noGrp="1"/>
          </p:cNvSpPr>
          <p:nvPr>
            <p:ph idx="1"/>
          </p:nvPr>
        </p:nvSpPr>
        <p:spPr>
          <a:xfrm>
            <a:off x="838200" y="1825625"/>
            <a:ext cx="5124450" cy="4351338"/>
          </a:xfrm>
        </p:spPr>
        <p:txBody>
          <a:bodyPr>
            <a:normAutofit lnSpcReduction="10000"/>
          </a:bodyPr>
          <a:lstStyle/>
          <a:p>
            <a:pPr marL="0" indent="0">
              <a:buFontTx/>
              <a:buNone/>
              <a:defRPr/>
            </a:pPr>
            <a:endParaRPr lang="sv-SE" altLang="en-US" dirty="0"/>
          </a:p>
          <a:p>
            <a:pPr marL="0" indent="0">
              <a:buFontTx/>
              <a:buNone/>
              <a:defRPr/>
            </a:pPr>
            <a:endParaRPr lang="sv-SE" altLang="en-US" dirty="0"/>
          </a:p>
          <a:p>
            <a:pPr marL="0" indent="0">
              <a:buFontTx/>
              <a:buNone/>
              <a:defRPr/>
            </a:pPr>
            <a:endParaRPr lang="sv-SE" altLang="en-US" dirty="0"/>
          </a:p>
          <a:p>
            <a:pPr marL="0" indent="0">
              <a:buFontTx/>
              <a:buNone/>
              <a:defRPr/>
            </a:pPr>
            <a:endParaRPr lang="sv-SE" altLang="en-US" dirty="0"/>
          </a:p>
          <a:p>
            <a:pPr marL="0" indent="0">
              <a:buFontTx/>
              <a:buNone/>
              <a:defRPr/>
            </a:pPr>
            <a:endParaRPr lang="sv-SE" altLang="en-US" dirty="0"/>
          </a:p>
          <a:p>
            <a:pPr marL="0" indent="0">
              <a:lnSpc>
                <a:spcPct val="100000"/>
              </a:lnSpc>
              <a:spcBef>
                <a:spcPct val="0"/>
              </a:spcBef>
              <a:buFontTx/>
              <a:buNone/>
              <a:defRPr/>
            </a:pPr>
            <a:endParaRPr lang="sv-SE" altLang="en-US" sz="1600" dirty="0"/>
          </a:p>
          <a:p>
            <a:pPr marL="0" indent="0">
              <a:lnSpc>
                <a:spcPct val="100000"/>
              </a:lnSpc>
              <a:spcBef>
                <a:spcPct val="0"/>
              </a:spcBef>
              <a:buFontTx/>
              <a:buNone/>
              <a:defRPr/>
            </a:pPr>
            <a:endParaRPr lang="sv-SE" altLang="en-US" sz="1600" dirty="0"/>
          </a:p>
          <a:p>
            <a:pPr marL="0" indent="0">
              <a:lnSpc>
                <a:spcPct val="100000"/>
              </a:lnSpc>
              <a:spcBef>
                <a:spcPct val="0"/>
              </a:spcBef>
              <a:buFontTx/>
              <a:buNone/>
              <a:defRPr/>
            </a:pPr>
            <a:endParaRPr lang="sv-SE" altLang="en-US" sz="1600" dirty="0"/>
          </a:p>
          <a:p>
            <a:pPr marL="0" indent="0">
              <a:lnSpc>
                <a:spcPct val="100000"/>
              </a:lnSpc>
              <a:spcBef>
                <a:spcPct val="0"/>
              </a:spcBef>
              <a:buFontTx/>
              <a:buNone/>
              <a:defRPr/>
            </a:pPr>
            <a:endParaRPr lang="sv-SE" altLang="en-US" sz="1600" dirty="0"/>
          </a:p>
          <a:p>
            <a:pPr marL="0" indent="0">
              <a:lnSpc>
                <a:spcPct val="100000"/>
              </a:lnSpc>
              <a:spcBef>
                <a:spcPct val="0"/>
              </a:spcBef>
              <a:buFontTx/>
              <a:buNone/>
              <a:defRPr/>
            </a:pPr>
            <a:r>
              <a:rPr lang="sv-SE" altLang="en-US" sz="1600" dirty="0"/>
              <a:t>Frédéric Gabin</a:t>
            </a:r>
          </a:p>
          <a:p>
            <a:pPr marL="0" indent="0">
              <a:lnSpc>
                <a:spcPct val="100000"/>
              </a:lnSpc>
              <a:spcBef>
                <a:spcPct val="0"/>
              </a:spcBef>
              <a:buFontTx/>
              <a:buNone/>
              <a:defRPr/>
            </a:pPr>
            <a:r>
              <a:rPr lang="sv-SE" altLang="en-US" sz="1600" dirty="0"/>
              <a:t>3GPP SA4 Chairman</a:t>
            </a:r>
          </a:p>
          <a:p>
            <a:pPr marL="0" indent="0">
              <a:lnSpc>
                <a:spcPct val="100000"/>
              </a:lnSpc>
              <a:spcBef>
                <a:spcPct val="0"/>
              </a:spcBef>
              <a:buFontTx/>
              <a:buNone/>
              <a:defRPr/>
            </a:pPr>
            <a:r>
              <a:rPr lang="sv-SE" altLang="en-US" sz="1600" dirty="0"/>
              <a:t>mail: frederic.gabin@dolby.com</a:t>
            </a:r>
          </a:p>
          <a:p>
            <a:pPr marL="0" indent="0">
              <a:lnSpc>
                <a:spcPct val="100000"/>
              </a:lnSpc>
              <a:spcBef>
                <a:spcPct val="0"/>
              </a:spcBef>
              <a:buFontTx/>
              <a:buNone/>
              <a:defRPr/>
            </a:pPr>
            <a:r>
              <a:rPr lang="sv-SE" altLang="en-US" sz="1600" dirty="0"/>
              <a:t>phone: +33 678448575</a:t>
            </a:r>
          </a:p>
          <a:p>
            <a:pPr marL="0" indent="0">
              <a:buFontTx/>
              <a:buNone/>
              <a:defRPr/>
            </a:pPr>
            <a:endParaRPr lang="sv-SE"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BF4D-B165-4C49-88D3-062043E4C14D}"/>
              </a:ext>
            </a:extLst>
          </p:cNvPr>
          <p:cNvSpPr>
            <a:spLocks noGrp="1"/>
          </p:cNvSpPr>
          <p:nvPr>
            <p:ph type="title"/>
          </p:nvPr>
        </p:nvSpPr>
        <p:spPr/>
        <p:txBody>
          <a:bodyPr/>
          <a:lstStyle/>
          <a:p>
            <a:r>
              <a:rPr lang="sv-SE" dirty="0"/>
              <a:t>Outline</a:t>
            </a:r>
          </a:p>
        </p:txBody>
      </p:sp>
      <p:sp>
        <p:nvSpPr>
          <p:cNvPr id="3" name="Content Placeholder 2">
            <a:extLst>
              <a:ext uri="{FF2B5EF4-FFF2-40B4-BE49-F238E27FC236}">
                <a16:creationId xmlns:a16="http://schemas.microsoft.com/office/drawing/2014/main" id="{A6F639F3-3BD3-4C77-B720-4DF4ADD21901}"/>
              </a:ext>
            </a:extLst>
          </p:cNvPr>
          <p:cNvSpPr>
            <a:spLocks noGrp="1"/>
          </p:cNvSpPr>
          <p:nvPr>
            <p:ph idx="1"/>
          </p:nvPr>
        </p:nvSpPr>
        <p:spPr/>
        <p:txBody>
          <a:bodyPr/>
          <a:lstStyle/>
          <a:p>
            <a:r>
              <a:rPr lang="sv-SE" dirty="0"/>
              <a:t>General information</a:t>
            </a:r>
          </a:p>
          <a:p>
            <a:r>
              <a:rPr lang="sv-SE" dirty="0"/>
              <a:t>Outcome of SA4 submissions</a:t>
            </a:r>
          </a:p>
          <a:p>
            <a:r>
              <a:rPr lang="sv-SE" dirty="0"/>
              <a:t>Other aspects</a:t>
            </a:r>
          </a:p>
          <a:p>
            <a:r>
              <a:rPr lang="sv-SE" dirty="0"/>
              <a:t>Planning</a:t>
            </a:r>
          </a:p>
          <a:p>
            <a:r>
              <a:rPr lang="sv-SE" dirty="0"/>
              <a:t>Timeline</a:t>
            </a:r>
          </a:p>
          <a:p>
            <a:endParaRPr lang="sv-SE" dirty="0"/>
          </a:p>
        </p:txBody>
      </p:sp>
    </p:spTree>
    <p:extLst>
      <p:ext uri="{BB962C8B-B14F-4D97-AF65-F5344CB8AC3E}">
        <p14:creationId xmlns:p14="http://schemas.microsoft.com/office/powerpoint/2010/main" val="2021875202"/>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EA62F-77EA-4269-B2B3-149D052A00C8}"/>
              </a:ext>
            </a:extLst>
          </p:cNvPr>
          <p:cNvSpPr>
            <a:spLocks noGrp="1"/>
          </p:cNvSpPr>
          <p:nvPr>
            <p:ph type="title"/>
          </p:nvPr>
        </p:nvSpPr>
        <p:spPr/>
        <p:txBody>
          <a:bodyPr/>
          <a:lstStyle/>
          <a:p>
            <a:r>
              <a:rPr lang="sv-SE" dirty="0"/>
              <a:t>General information</a:t>
            </a:r>
          </a:p>
        </p:txBody>
      </p:sp>
      <p:sp>
        <p:nvSpPr>
          <p:cNvPr id="3" name="Content Placeholder 2">
            <a:extLst>
              <a:ext uri="{FF2B5EF4-FFF2-40B4-BE49-F238E27FC236}">
                <a16:creationId xmlns:a16="http://schemas.microsoft.com/office/drawing/2014/main" id="{66321AD9-6172-4EE6-8DF0-EEF44C736C79}"/>
              </a:ext>
            </a:extLst>
          </p:cNvPr>
          <p:cNvSpPr>
            <a:spLocks noGrp="1"/>
          </p:cNvSpPr>
          <p:nvPr>
            <p:ph idx="1"/>
          </p:nvPr>
        </p:nvSpPr>
        <p:spPr/>
        <p:txBody>
          <a:bodyPr/>
          <a:lstStyle/>
          <a:p>
            <a:r>
              <a:rPr lang="en-GB" sz="2400" u="sng" dirty="0"/>
              <a:t>Input</a:t>
            </a:r>
          </a:p>
          <a:p>
            <a:pPr lvl="1"/>
            <a:r>
              <a:rPr lang="en-GB" sz="2000" dirty="0"/>
              <a:t>The SA#93-e documents: </a:t>
            </a:r>
            <a:r>
              <a:rPr lang="en-US" sz="2000" dirty="0">
                <a:hlinkClick r:id="rId2"/>
              </a:rPr>
              <a:t>https://www.3gpp.org/ftp/tsg_sa/TSG_SA/TSGS_93E_Electronic_2021_09/Docs</a:t>
            </a:r>
            <a:r>
              <a:rPr lang="en-US" sz="2000" dirty="0"/>
              <a:t> </a:t>
            </a:r>
          </a:p>
          <a:p>
            <a:pPr lvl="1"/>
            <a:endParaRPr lang="en-GB" sz="2000" dirty="0">
              <a:highlight>
                <a:srgbClr val="FFFF00"/>
              </a:highlight>
            </a:endParaRPr>
          </a:p>
          <a:p>
            <a:pPr lvl="1"/>
            <a:r>
              <a:rPr lang="en-GB" sz="2000" dirty="0"/>
              <a:t>The RAN#93-e documents: </a:t>
            </a:r>
            <a:r>
              <a:rPr lang="en-US" sz="2000" dirty="0">
                <a:hlinkClick r:id="rId3"/>
              </a:rPr>
              <a:t>https://www.3gpp.org/ftp/tsg_ran/TSG_RAN/TSGR_93e/Docs</a:t>
            </a:r>
            <a:r>
              <a:rPr lang="en-US" sz="2000" dirty="0"/>
              <a:t> </a:t>
            </a:r>
          </a:p>
          <a:p>
            <a:pPr lvl="1"/>
            <a:endParaRPr lang="en-GB" sz="2000" dirty="0">
              <a:highlight>
                <a:srgbClr val="FFFF00"/>
              </a:highlight>
            </a:endParaRPr>
          </a:p>
          <a:p>
            <a:pPr lvl="1"/>
            <a:r>
              <a:rPr lang="en-GB" sz="2000" dirty="0"/>
              <a:t>The CT#93-e documents: </a:t>
            </a:r>
            <a:r>
              <a:rPr lang="en-US" sz="2000" dirty="0">
                <a:hlinkClick r:id="rId4"/>
              </a:rPr>
              <a:t>https://www.3gpp.org/ftp/tsg_ct/TSG_CT/TSGC_93e/Docs</a:t>
            </a:r>
            <a:r>
              <a:rPr lang="en-US" sz="2000" dirty="0"/>
              <a:t> </a:t>
            </a:r>
            <a:endParaRPr lang="en-GB" sz="2000" dirty="0">
              <a:highlight>
                <a:srgbClr val="FFFF00"/>
              </a:highlight>
            </a:endParaRPr>
          </a:p>
        </p:txBody>
      </p:sp>
      <p:sp>
        <p:nvSpPr>
          <p:cNvPr id="4" name="Content Placeholder 3">
            <a:extLst>
              <a:ext uri="{FF2B5EF4-FFF2-40B4-BE49-F238E27FC236}">
                <a16:creationId xmlns:a16="http://schemas.microsoft.com/office/drawing/2014/main" id="{411235D6-695C-4AE1-8BD0-6DA98BE0EE81}"/>
              </a:ext>
            </a:extLst>
          </p:cNvPr>
          <p:cNvSpPr>
            <a:spLocks noGrp="1"/>
          </p:cNvSpPr>
          <p:nvPr>
            <p:ph idx="10"/>
          </p:nvPr>
        </p:nvSpPr>
        <p:spPr/>
        <p:txBody>
          <a:bodyPr/>
          <a:lstStyle/>
          <a:p>
            <a:r>
              <a:rPr lang="sv-SE" sz="2400" u="sng" dirty="0"/>
              <a:t>Reports</a:t>
            </a:r>
          </a:p>
          <a:p>
            <a:pPr lvl="1"/>
            <a:r>
              <a:rPr lang="en-GB" sz="2000" dirty="0"/>
              <a:t>SA#93-e report: </a:t>
            </a:r>
            <a:r>
              <a:rPr lang="en-US" sz="2000" dirty="0">
                <a:hlinkClick r:id="rId5"/>
              </a:rPr>
              <a:t>https://www.3gpp.org/ftp/tsg_sa/TSG_SA/TSGS_93E_Electronic_2021_09/Report</a:t>
            </a:r>
            <a:r>
              <a:rPr lang="en-US" sz="2000" dirty="0"/>
              <a:t>  </a:t>
            </a:r>
          </a:p>
          <a:p>
            <a:pPr lvl="1"/>
            <a:endParaRPr lang="en-GB" sz="2000" dirty="0">
              <a:highlight>
                <a:srgbClr val="FFFF00"/>
              </a:highlight>
            </a:endParaRPr>
          </a:p>
          <a:p>
            <a:pPr lvl="1"/>
            <a:r>
              <a:rPr lang="en-GB" sz="2000" dirty="0"/>
              <a:t>SA4 report to SA: </a:t>
            </a:r>
            <a:r>
              <a:rPr lang="en-GB" sz="2000" dirty="0">
                <a:hlinkClick r:id="rId6"/>
              </a:rPr>
              <a:t>SP-210818</a:t>
            </a:r>
            <a:endParaRPr lang="en-US" sz="2000" dirty="0"/>
          </a:p>
          <a:p>
            <a:pPr lvl="1"/>
            <a:r>
              <a:rPr lang="en-US" sz="2000" dirty="0"/>
              <a:t>RAN report to SA: </a:t>
            </a:r>
            <a:r>
              <a:rPr lang="en-GB" sz="2000" dirty="0">
                <a:hlinkClick r:id="rId7"/>
              </a:rPr>
              <a:t>SP-211115</a:t>
            </a:r>
            <a:endParaRPr lang="en-US" sz="2000" dirty="0"/>
          </a:p>
          <a:p>
            <a:pPr lvl="1"/>
            <a:r>
              <a:rPr lang="en-US" sz="2000" dirty="0"/>
              <a:t>CT report to SA: </a:t>
            </a:r>
            <a:r>
              <a:rPr lang="en-GB" sz="2000" dirty="0">
                <a:hlinkClick r:id="rId8"/>
              </a:rPr>
              <a:t>SP-211114</a:t>
            </a:r>
            <a:endParaRPr lang="en-US" sz="2000" dirty="0"/>
          </a:p>
          <a:p>
            <a:pPr lvl="1"/>
            <a:r>
              <a:rPr lang="en-US" sz="2000" dirty="0"/>
              <a:t>Workplan: </a:t>
            </a:r>
            <a:r>
              <a:rPr lang="en-GB" sz="2000" dirty="0">
                <a:hlinkClick r:id="rId9"/>
              </a:rPr>
              <a:t>SP-211141</a:t>
            </a:r>
            <a:endParaRPr lang="en-GB" sz="2000" dirty="0"/>
          </a:p>
          <a:p>
            <a:pPr lvl="1"/>
            <a:r>
              <a:rPr lang="en-US" sz="2000" dirty="0">
                <a:hlinkClick r:id="rId10"/>
              </a:rPr>
              <a:t>SA4 input to SA Rel-18 Workshop</a:t>
            </a:r>
            <a:endParaRPr lang="en-US" sz="2000" dirty="0"/>
          </a:p>
        </p:txBody>
      </p:sp>
    </p:spTree>
    <p:extLst>
      <p:ext uri="{BB962C8B-B14F-4D97-AF65-F5344CB8AC3E}">
        <p14:creationId xmlns:p14="http://schemas.microsoft.com/office/powerpoint/2010/main" val="408500679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0ABC1-E959-40A4-87E2-B56926DFE305}"/>
              </a:ext>
            </a:extLst>
          </p:cNvPr>
          <p:cNvSpPr>
            <a:spLocks noGrp="1"/>
          </p:cNvSpPr>
          <p:nvPr>
            <p:ph type="title"/>
          </p:nvPr>
        </p:nvSpPr>
        <p:spPr/>
        <p:txBody>
          <a:bodyPr/>
          <a:lstStyle/>
          <a:p>
            <a:r>
              <a:rPr lang="sv-SE" dirty="0"/>
              <a:t>Outcome of SA4 submissions</a:t>
            </a:r>
          </a:p>
        </p:txBody>
      </p:sp>
      <p:sp>
        <p:nvSpPr>
          <p:cNvPr id="5" name="Content Placeholder 4">
            <a:extLst>
              <a:ext uri="{FF2B5EF4-FFF2-40B4-BE49-F238E27FC236}">
                <a16:creationId xmlns:a16="http://schemas.microsoft.com/office/drawing/2014/main" id="{E1E2C71D-159C-4427-AF4A-F930C16488CC}"/>
              </a:ext>
            </a:extLst>
          </p:cNvPr>
          <p:cNvSpPr>
            <a:spLocks noGrp="1"/>
          </p:cNvSpPr>
          <p:nvPr>
            <p:ph idx="1"/>
          </p:nvPr>
        </p:nvSpPr>
        <p:spPr/>
        <p:txBody>
          <a:bodyPr/>
          <a:lstStyle/>
          <a:p>
            <a:r>
              <a:rPr lang="en-US" sz="2000" dirty="0"/>
              <a:t>All SA4 documents to SA were noted/agreed/approved/endorsed as requested, except:</a:t>
            </a:r>
          </a:p>
          <a:p>
            <a:pPr lvl="1"/>
            <a:r>
              <a:rPr lang="en-US" sz="1800" dirty="0"/>
              <a:t>SP-210824 	</a:t>
            </a:r>
            <a:r>
              <a:rPr lang="en-US" sz="1800" i="1" dirty="0"/>
              <a:t>CR Pack on </a:t>
            </a:r>
            <a:r>
              <a:rPr lang="en-US" sz="1800" i="1" dirty="0" err="1"/>
              <a:t>QoE</a:t>
            </a:r>
            <a:r>
              <a:rPr lang="en-US" sz="1800" i="1" dirty="0"/>
              <a:t> configuration release (26.247) </a:t>
            </a:r>
            <a:r>
              <a:rPr lang="en-US" sz="1800" dirty="0"/>
              <a:t>was noted and the CR it contained was revised to SP-211026, </a:t>
            </a:r>
            <a:r>
              <a:rPr lang="en-US" sz="1800" i="1" dirty="0"/>
              <a:t>26.247 CR0168R4 (Rel-16, 'F'): </a:t>
            </a:r>
            <a:r>
              <a:rPr lang="en-US" sz="1800" i="1" dirty="0" err="1"/>
              <a:t>QoE</a:t>
            </a:r>
            <a:r>
              <a:rPr lang="en-US" sz="1800" i="1" dirty="0"/>
              <a:t> configuration release</a:t>
            </a:r>
            <a:r>
              <a:rPr lang="en-US" sz="1800" dirty="0"/>
              <a:t>. SP-211026 was approved.</a:t>
            </a:r>
          </a:p>
          <a:p>
            <a:r>
              <a:rPr lang="en-US" sz="2000" dirty="0"/>
              <a:t>SP-210818 SA WG4 report to SA Plenary was presented. </a:t>
            </a:r>
          </a:p>
          <a:p>
            <a:pPr lvl="1"/>
            <a:r>
              <a:rPr lang="en-US" sz="1800" dirty="0"/>
              <a:t>CC#1: There were no questions or comments. The TSG SA Chair congratulated the new Vice Chair and thanked the leaving Vice Chair for his work in SA WG4. The SA WG4 Chair was thanked for this report, which was noted.</a:t>
            </a:r>
          </a:p>
        </p:txBody>
      </p:sp>
    </p:spTree>
    <p:extLst>
      <p:ext uri="{BB962C8B-B14F-4D97-AF65-F5344CB8AC3E}">
        <p14:creationId xmlns:p14="http://schemas.microsoft.com/office/powerpoint/2010/main" val="26020294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Other aspects – SA4 calendar - 2021</a:t>
            </a:r>
          </a:p>
        </p:txBody>
      </p:sp>
      <p:sp>
        <p:nvSpPr>
          <p:cNvPr id="7" name="Content Placeholder 6">
            <a:extLst>
              <a:ext uri="{FF2B5EF4-FFF2-40B4-BE49-F238E27FC236}">
                <a16:creationId xmlns:a16="http://schemas.microsoft.com/office/drawing/2014/main" id="{25565F96-112B-4BE6-9572-C65D6BF76F7C}"/>
              </a:ext>
            </a:extLst>
          </p:cNvPr>
          <p:cNvSpPr>
            <a:spLocks noGrp="1"/>
          </p:cNvSpPr>
          <p:nvPr>
            <p:ph idx="1"/>
          </p:nvPr>
        </p:nvSpPr>
        <p:spPr/>
        <p:txBody>
          <a:bodyPr/>
          <a:lstStyle/>
          <a:p>
            <a:pPr marL="0" indent="0">
              <a:buNone/>
            </a:pPr>
            <a:endParaRPr lang="fr-FR" dirty="0"/>
          </a:p>
          <a:p>
            <a:endParaRPr lang="en-US" dirty="0"/>
          </a:p>
        </p:txBody>
      </p:sp>
      <p:graphicFrame>
        <p:nvGraphicFramePr>
          <p:cNvPr id="5" name="Table 5">
            <a:extLst>
              <a:ext uri="{FF2B5EF4-FFF2-40B4-BE49-F238E27FC236}">
                <a16:creationId xmlns:a16="http://schemas.microsoft.com/office/drawing/2014/main" id="{B4414EAF-E3B8-4F25-86FC-23532D0E67D4}"/>
              </a:ext>
            </a:extLst>
          </p:cNvPr>
          <p:cNvGraphicFramePr>
            <a:graphicFrameLocks noGrp="1"/>
          </p:cNvGraphicFramePr>
          <p:nvPr>
            <p:extLst>
              <p:ext uri="{D42A27DB-BD31-4B8C-83A1-F6EECF244321}">
                <p14:modId xmlns:p14="http://schemas.microsoft.com/office/powerpoint/2010/main" val="2613870759"/>
              </p:ext>
            </p:extLst>
          </p:nvPr>
        </p:nvGraphicFramePr>
        <p:xfrm>
          <a:off x="1845235" y="3000579"/>
          <a:ext cx="7559675" cy="1113297"/>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2021</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 Rel-18 WS#2</a:t>
                      </a: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3 November 2021</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endParaRPr lang="en-US" sz="1400" b="0" strike="sngStrike" dirty="0">
                        <a:solidFill>
                          <a:srgbClr val="FF0000"/>
                        </a:solidFill>
                        <a:latin typeface="+mn-lt"/>
                      </a:endParaRPr>
                    </a:p>
                  </a:txBody>
                  <a:tcPr marL="91429" marR="91429" marT="45667" marB="45667" anchor="ctr"/>
                </a:tc>
                <a:extLst>
                  <a:ext uri="{0D108BD9-81ED-4DB2-BD59-A6C34878D82A}">
                    <a16:rowId xmlns:a16="http://schemas.microsoft.com/office/drawing/2014/main" val="1647873479"/>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SA4#116-e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GB" sz="1400" b="0" kern="1200" dirty="0">
                          <a:solidFill>
                            <a:schemeClr val="tx1"/>
                          </a:solidFill>
                          <a:effectLst/>
                          <a:latin typeface="+mn-lt"/>
                          <a:ea typeface="+mn-ea"/>
                          <a:cs typeface="+mn-cs"/>
                        </a:rPr>
                        <a:t>10</a:t>
                      </a:r>
                      <a:r>
                        <a:rPr lang="fr-FR" sz="1400" b="0" kern="1200" dirty="0">
                          <a:solidFill>
                            <a:schemeClr val="tx1"/>
                          </a:solidFill>
                          <a:effectLst/>
                          <a:latin typeface="+mn-lt"/>
                          <a:ea typeface="+mn-ea"/>
                          <a:cs typeface="+mn-cs"/>
                        </a:rPr>
                        <a:t> – </a:t>
                      </a:r>
                      <a:r>
                        <a:rPr lang="en-GB" sz="1400" b="0" kern="1200" dirty="0">
                          <a:solidFill>
                            <a:schemeClr val="tx1"/>
                          </a:solidFill>
                          <a:effectLst/>
                          <a:latin typeface="+mn-lt"/>
                          <a:ea typeface="+mn-ea"/>
                          <a:cs typeface="+mn-cs"/>
                        </a:rPr>
                        <a:t>19 November </a:t>
                      </a:r>
                      <a:r>
                        <a:rPr lang="en-US" sz="1400" b="0" kern="1200" dirty="0">
                          <a:solidFill>
                            <a:schemeClr val="tx1"/>
                          </a:solidFill>
                          <a:effectLst/>
                          <a:latin typeface="+mn-lt"/>
                          <a:ea typeface="+mn-ea"/>
                          <a:cs typeface="+mn-cs"/>
                        </a:rPr>
                        <a:t>2021</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endParaRPr lang="en-US" sz="1400" b="0" strike="sngStrike" dirty="0">
                        <a:solidFill>
                          <a:srgbClr val="FF0000"/>
                        </a:solidFill>
                        <a:latin typeface="+mn-lt"/>
                      </a:endParaRPr>
                    </a:p>
                  </a:txBody>
                  <a:tcPr marL="91429" marR="91429" marT="45667" marB="45667"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84233494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Other aspects – SA4 calendar - 2022</a:t>
            </a:r>
          </a:p>
        </p:txBody>
      </p:sp>
      <p:sp>
        <p:nvSpPr>
          <p:cNvPr id="7" name="Content Placeholder 6">
            <a:extLst>
              <a:ext uri="{FF2B5EF4-FFF2-40B4-BE49-F238E27FC236}">
                <a16:creationId xmlns:a16="http://schemas.microsoft.com/office/drawing/2014/main" id="{25565F96-112B-4BE6-9572-C65D6BF76F7C}"/>
              </a:ext>
            </a:extLst>
          </p:cNvPr>
          <p:cNvSpPr>
            <a:spLocks noGrp="1"/>
          </p:cNvSpPr>
          <p:nvPr>
            <p:ph idx="1"/>
          </p:nvPr>
        </p:nvSpPr>
        <p:spPr/>
        <p:txBody>
          <a:bodyPr/>
          <a:lstStyle/>
          <a:p>
            <a:pPr marL="0" indent="0">
              <a:buNone/>
            </a:pPr>
            <a:endParaRPr lang="fr-FR" dirty="0"/>
          </a:p>
          <a:p>
            <a:endParaRPr lang="en-US" dirty="0"/>
          </a:p>
        </p:txBody>
      </p:sp>
      <p:graphicFrame>
        <p:nvGraphicFramePr>
          <p:cNvPr id="8" name="Table 5">
            <a:extLst>
              <a:ext uri="{FF2B5EF4-FFF2-40B4-BE49-F238E27FC236}">
                <a16:creationId xmlns:a16="http://schemas.microsoft.com/office/drawing/2014/main" id="{B90DCA7E-EC13-42AC-BB2E-C97BB6805955}"/>
              </a:ext>
            </a:extLst>
          </p:cNvPr>
          <p:cNvGraphicFramePr>
            <a:graphicFrameLocks noGrp="1"/>
          </p:cNvGraphicFramePr>
          <p:nvPr>
            <p:extLst>
              <p:ext uri="{D42A27DB-BD31-4B8C-83A1-F6EECF244321}">
                <p14:modId xmlns:p14="http://schemas.microsoft.com/office/powerpoint/2010/main" val="350481444"/>
              </p:ext>
            </p:extLst>
          </p:nvPr>
        </p:nvGraphicFramePr>
        <p:xfrm>
          <a:off x="2015297" y="1878990"/>
          <a:ext cx="7559675" cy="3696814"/>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SA4#117/-e</a:t>
                      </a:r>
                      <a:endParaRPr lang="en-US" sz="1400" b="0" dirty="0">
                        <a:solidFill>
                          <a:schemeClr val="tx1"/>
                        </a:solidFill>
                        <a:latin typeface="+mn-lt"/>
                      </a:endParaRPr>
                    </a:p>
                  </a:txBody>
                  <a:tcPr marL="91429" marR="91429" marT="45667" marB="45667"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strike="sngStrike" kern="1200" dirty="0">
                          <a:solidFill>
                            <a:srgbClr val="FF0000"/>
                          </a:solidFill>
                          <a:effectLst/>
                          <a:latin typeface="+mn-lt"/>
                          <a:ea typeface="+mn-ea"/>
                          <a:cs typeface="+mn-cs"/>
                        </a:rPr>
                        <a:t>F2F: 14-18 February 2022</a:t>
                      </a:r>
                    </a:p>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strike="sngStrike" kern="1200" dirty="0">
                          <a:solidFill>
                            <a:srgbClr val="FF0000"/>
                          </a:solidFill>
                          <a:effectLst/>
                          <a:latin typeface="+mn-lt"/>
                          <a:ea typeface="+mn-ea"/>
                          <a:cs typeface="+mn-cs"/>
                        </a:rPr>
                        <a:t>OR, </a:t>
                      </a:r>
                    </a:p>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E-meeting: 14-23 February 2022 </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strike="sngStrike" dirty="0">
                          <a:solidFill>
                            <a:srgbClr val="FF0000"/>
                          </a:solidFill>
                          <a:latin typeface="+mn-lt"/>
                          <a:cs typeface="Arial" panose="020B0604020202020204" pitchFamily="34" charset="0"/>
                        </a:rPr>
                        <a:t>Host: ETSI, Venue: Sophia-Antipolis, France</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strike="sngStrike" dirty="0">
                          <a:solidFill>
                            <a:srgbClr val="FF0000"/>
                          </a:solidFill>
                          <a:latin typeface="+mn-lt"/>
                          <a:cs typeface="Arial" panose="020B0604020202020204" pitchFamily="34" charset="0"/>
                        </a:rPr>
                        <a:t>OR </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SA4#118-e</a:t>
                      </a: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6-14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SA4#119</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F2F: 16-20 May 2022</a:t>
                      </a:r>
                    </a:p>
                    <a:p>
                      <a:pPr marL="36000" algn="l">
                        <a:lnSpc>
                          <a:spcPct val="90000"/>
                        </a:lnSpc>
                        <a:spcBef>
                          <a:spcPts val="0"/>
                        </a:spcBef>
                      </a:pPr>
                      <a:r>
                        <a:rPr lang="en-US" sz="1400" b="0" dirty="0">
                          <a:solidFill>
                            <a:schemeClr val="tx1"/>
                          </a:solidFill>
                          <a:latin typeface="+mn-lt"/>
                        </a:rPr>
                        <a:t>OR, </a:t>
                      </a:r>
                    </a:p>
                    <a:p>
                      <a:pPr marL="36000" algn="l">
                        <a:lnSpc>
                          <a:spcPct val="90000"/>
                        </a:lnSpc>
                        <a:spcBef>
                          <a:spcPts val="0"/>
                        </a:spcBef>
                      </a:pPr>
                      <a:r>
                        <a:rPr lang="en-US" sz="1400" b="0" dirty="0">
                          <a:solidFill>
                            <a:schemeClr val="tx1"/>
                          </a:solidFill>
                          <a:latin typeface="+mn-lt"/>
                        </a:rPr>
                        <a:t>E-meeting: 11-20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63145344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Other aspects – SA4 calendar - 2023</a:t>
            </a:r>
          </a:p>
        </p:txBody>
      </p:sp>
      <p:sp>
        <p:nvSpPr>
          <p:cNvPr id="7" name="Content Placeholder 6">
            <a:extLst>
              <a:ext uri="{FF2B5EF4-FFF2-40B4-BE49-F238E27FC236}">
                <a16:creationId xmlns:a16="http://schemas.microsoft.com/office/drawing/2014/main" id="{25565F96-112B-4BE6-9572-C65D6BF76F7C}"/>
              </a:ext>
            </a:extLst>
          </p:cNvPr>
          <p:cNvSpPr>
            <a:spLocks noGrp="1"/>
          </p:cNvSpPr>
          <p:nvPr>
            <p:ph idx="1"/>
          </p:nvPr>
        </p:nvSpPr>
        <p:spPr/>
        <p:txBody>
          <a:bodyPr/>
          <a:lstStyle/>
          <a:p>
            <a:pPr marL="0" indent="0">
              <a:buNone/>
            </a:pPr>
            <a:endParaRPr lang="fr-FR" dirty="0"/>
          </a:p>
          <a:p>
            <a:endParaRPr lang="en-US" dirty="0"/>
          </a:p>
        </p:txBody>
      </p:sp>
      <p:graphicFrame>
        <p:nvGraphicFramePr>
          <p:cNvPr id="5" name="Table 5">
            <a:extLst>
              <a:ext uri="{FF2B5EF4-FFF2-40B4-BE49-F238E27FC236}">
                <a16:creationId xmlns:a16="http://schemas.microsoft.com/office/drawing/2014/main" id="{A422807B-7DB1-4E3D-B1E7-2676E85EC191}"/>
              </a:ext>
            </a:extLst>
          </p:cNvPr>
          <p:cNvGraphicFramePr>
            <a:graphicFrameLocks noGrp="1"/>
          </p:cNvGraphicFramePr>
          <p:nvPr>
            <p:extLst>
              <p:ext uri="{D42A27DB-BD31-4B8C-83A1-F6EECF244321}">
                <p14:modId xmlns:p14="http://schemas.microsoft.com/office/powerpoint/2010/main" val="3426055282"/>
              </p:ext>
            </p:extLst>
          </p:nvPr>
        </p:nvGraphicFramePr>
        <p:xfrm>
          <a:off x="1881483" y="2232942"/>
          <a:ext cx="7559675" cy="3348759"/>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Feb.- 1 Mar.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199974859"/>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a:xfrm>
            <a:off x="838200" y="365125"/>
            <a:ext cx="8882449" cy="1325563"/>
          </a:xfrm>
        </p:spPr>
        <p:txBody>
          <a:bodyPr/>
          <a:lstStyle/>
          <a:p>
            <a:r>
              <a:rPr lang="sv-SE" dirty="0"/>
              <a:t>Other aspects – </a:t>
            </a:r>
            <a:r>
              <a:rPr lang="fr-FR" dirty="0" err="1"/>
              <a:t>OpenAPI</a:t>
            </a:r>
            <a:r>
              <a:rPr lang="fr-FR" dirty="0"/>
              <a:t>: Need for </a:t>
            </a:r>
            <a:r>
              <a:rPr lang="fr-FR" dirty="0" err="1"/>
              <a:t>common</a:t>
            </a:r>
            <a:r>
              <a:rPr lang="fr-FR" dirty="0"/>
              <a:t> </a:t>
            </a:r>
            <a:r>
              <a:rPr lang="fr-FR" dirty="0" err="1"/>
              <a:t>alignment</a:t>
            </a:r>
            <a:endParaRPr lang="sv-SE" dirty="0"/>
          </a:p>
        </p:txBody>
      </p:sp>
      <p:sp>
        <p:nvSpPr>
          <p:cNvPr id="2" name="Espace réservé du contenu 1">
            <a:extLst>
              <a:ext uri="{FF2B5EF4-FFF2-40B4-BE49-F238E27FC236}">
                <a16:creationId xmlns:a16="http://schemas.microsoft.com/office/drawing/2014/main" id="{04D568CC-99E8-4A76-B277-08D2235C270B}"/>
              </a:ext>
            </a:extLst>
          </p:cNvPr>
          <p:cNvSpPr>
            <a:spLocks noGrp="1"/>
          </p:cNvSpPr>
          <p:nvPr>
            <p:ph idx="1"/>
          </p:nvPr>
        </p:nvSpPr>
        <p:spPr/>
        <p:txBody>
          <a:bodyPr/>
          <a:lstStyle/>
          <a:p>
            <a:r>
              <a:rPr lang="fr-FR" sz="2000" dirty="0" err="1"/>
              <a:t>From</a:t>
            </a:r>
            <a:r>
              <a:rPr lang="fr-FR" sz="2000" dirty="0"/>
              <a:t> CT Chair report to SA#93-e:</a:t>
            </a:r>
          </a:p>
          <a:p>
            <a:r>
              <a:rPr lang="fr-FR" sz="2000" dirty="0"/>
              <a:t>Need for </a:t>
            </a:r>
            <a:r>
              <a:rPr lang="fr-FR" sz="2000" dirty="0" err="1"/>
              <a:t>common</a:t>
            </a:r>
            <a:r>
              <a:rPr lang="fr-FR" sz="2000" dirty="0"/>
              <a:t> </a:t>
            </a:r>
            <a:r>
              <a:rPr lang="fr-FR" sz="2000" dirty="0" err="1"/>
              <a:t>principles</a:t>
            </a:r>
            <a:r>
              <a:rPr lang="fr-FR" sz="2000" dirty="0"/>
              <a:t> for the design and handling of </a:t>
            </a:r>
            <a:r>
              <a:rPr lang="fr-FR" sz="2000" dirty="0" err="1"/>
              <a:t>OpenAPI</a:t>
            </a:r>
            <a:r>
              <a:rPr lang="fr-FR" sz="2000" dirty="0"/>
              <a:t> </a:t>
            </a:r>
            <a:r>
              <a:rPr lang="fr-FR" sz="2000" dirty="0" err="1"/>
              <a:t>specifications</a:t>
            </a:r>
            <a:r>
              <a:rPr lang="fr-FR" sz="2000" dirty="0"/>
              <a:t> in 3GPP</a:t>
            </a:r>
          </a:p>
          <a:p>
            <a:pPr lvl="1"/>
            <a:r>
              <a:rPr lang="fr-FR" sz="1800" dirty="0" err="1"/>
              <a:t>Misalignment</a:t>
            </a:r>
            <a:r>
              <a:rPr lang="fr-FR" sz="1800" dirty="0"/>
              <a:t> </a:t>
            </a:r>
            <a:r>
              <a:rPr lang="fr-FR" sz="1800" dirty="0" err="1"/>
              <a:t>between</a:t>
            </a:r>
            <a:r>
              <a:rPr lang="fr-FR" sz="1800" dirty="0"/>
              <a:t> SA5-OAM and the </a:t>
            </a:r>
            <a:r>
              <a:rPr lang="fr-FR" sz="1800" dirty="0" err="1"/>
              <a:t>other</a:t>
            </a:r>
            <a:r>
              <a:rPr lang="fr-FR" sz="1800" dirty="0"/>
              <a:t> groups has been </a:t>
            </a:r>
            <a:r>
              <a:rPr lang="fr-FR" sz="1800" dirty="0" err="1"/>
              <a:t>discussed</a:t>
            </a:r>
            <a:r>
              <a:rPr lang="fr-FR" sz="1800" dirty="0"/>
              <a:t> offline and in SA5 meeting</a:t>
            </a:r>
          </a:p>
          <a:p>
            <a:pPr lvl="1"/>
            <a:r>
              <a:rPr lang="fr-FR" sz="1800" dirty="0"/>
              <a:t>Even if TS 29.501 </a:t>
            </a:r>
            <a:r>
              <a:rPr lang="fr-FR" sz="1800" dirty="0" err="1"/>
              <a:t>was</a:t>
            </a:r>
            <a:r>
              <a:rPr lang="fr-FR" sz="1800" dirty="0"/>
              <a:t> </a:t>
            </a:r>
            <a:r>
              <a:rPr lang="fr-FR" sz="1800" dirty="0" err="1"/>
              <a:t>meant</a:t>
            </a:r>
            <a:r>
              <a:rPr lang="fr-FR" sz="1800" dirty="0"/>
              <a:t> to </a:t>
            </a:r>
            <a:r>
              <a:rPr lang="fr-FR" sz="1800" dirty="0" err="1"/>
              <a:t>provide</a:t>
            </a:r>
            <a:r>
              <a:rPr lang="fr-FR" sz="1800" dirty="0"/>
              <a:t> </a:t>
            </a:r>
            <a:r>
              <a:rPr lang="fr-FR" sz="1800" dirty="0" err="1"/>
              <a:t>common</a:t>
            </a:r>
            <a:r>
              <a:rPr lang="fr-FR" sz="1800" dirty="0"/>
              <a:t> design guidelines for </a:t>
            </a:r>
            <a:r>
              <a:rPr lang="fr-FR" sz="1800" dirty="0" err="1"/>
              <a:t>any</a:t>
            </a:r>
            <a:r>
              <a:rPr lang="fr-FR" sz="1800" dirty="0"/>
              <a:t> </a:t>
            </a:r>
            <a:r>
              <a:rPr lang="fr-FR" sz="1800" dirty="0" err="1"/>
              <a:t>OpenAPI</a:t>
            </a:r>
            <a:r>
              <a:rPr lang="fr-FR" sz="1800" dirty="0"/>
              <a:t> </a:t>
            </a:r>
            <a:r>
              <a:rPr lang="fr-FR" sz="1800" dirty="0" err="1"/>
              <a:t>specification</a:t>
            </a:r>
            <a:r>
              <a:rPr lang="fr-FR" sz="1800" dirty="0"/>
              <a:t>, </a:t>
            </a:r>
            <a:r>
              <a:rPr lang="fr-FR" sz="1800" dirty="0" err="1"/>
              <a:t>some</a:t>
            </a:r>
            <a:r>
              <a:rPr lang="fr-FR" sz="1800" dirty="0"/>
              <a:t> parts </a:t>
            </a:r>
            <a:r>
              <a:rPr lang="fr-FR" sz="1800" dirty="0" err="1"/>
              <a:t>seem</a:t>
            </a:r>
            <a:r>
              <a:rPr lang="fr-FR" sz="1800" dirty="0"/>
              <a:t> to </a:t>
            </a:r>
            <a:r>
              <a:rPr lang="fr-FR" sz="1800" dirty="0" err="1"/>
              <a:t>be</a:t>
            </a:r>
            <a:r>
              <a:rPr lang="fr-FR" sz="1800" dirty="0"/>
              <a:t> SBI-</a:t>
            </a:r>
            <a:r>
              <a:rPr lang="fr-FR" sz="1800" dirty="0" err="1"/>
              <a:t>specific</a:t>
            </a:r>
            <a:r>
              <a:rPr lang="fr-FR" sz="1800" dirty="0"/>
              <a:t>.</a:t>
            </a:r>
          </a:p>
          <a:p>
            <a:pPr lvl="1"/>
            <a:endParaRPr lang="fr-FR" sz="1800" dirty="0"/>
          </a:p>
          <a:p>
            <a:r>
              <a:rPr lang="fr-FR" sz="2000" dirty="0"/>
              <a:t>An </a:t>
            </a:r>
            <a:r>
              <a:rPr lang="fr-FR" sz="2000" dirty="0" err="1"/>
              <a:t>OpenAPI</a:t>
            </a:r>
            <a:r>
              <a:rPr lang="fr-FR" sz="2000" dirty="0"/>
              <a:t> </a:t>
            </a:r>
            <a:r>
              <a:rPr lang="fr-FR" sz="2000" dirty="0" err="1"/>
              <a:t>Task</a:t>
            </a:r>
            <a:r>
              <a:rPr lang="fr-FR" sz="2000" dirty="0"/>
              <a:t> Force </a:t>
            </a:r>
            <a:r>
              <a:rPr lang="fr-FR" sz="2000" dirty="0" err="1"/>
              <a:t>created</a:t>
            </a:r>
            <a:r>
              <a:rPr lang="fr-FR" sz="2000" dirty="0"/>
              <a:t> in April </a:t>
            </a:r>
          </a:p>
          <a:p>
            <a:pPr lvl="1"/>
            <a:r>
              <a:rPr lang="fr-FR" sz="1800" dirty="0" err="1"/>
              <a:t>With</a:t>
            </a:r>
            <a:r>
              <a:rPr lang="fr-FR" sz="1800" dirty="0"/>
              <a:t> experts </a:t>
            </a:r>
            <a:r>
              <a:rPr lang="fr-FR" sz="1800" dirty="0" err="1"/>
              <a:t>from</a:t>
            </a:r>
            <a:r>
              <a:rPr lang="fr-FR" sz="1800" dirty="0"/>
              <a:t> the CT/SA </a:t>
            </a:r>
            <a:r>
              <a:rPr lang="fr-FR" sz="1800" dirty="0" err="1"/>
              <a:t>WGs</a:t>
            </a:r>
            <a:r>
              <a:rPr lang="fr-FR" sz="1800" dirty="0"/>
              <a:t> </a:t>
            </a:r>
            <a:r>
              <a:rPr lang="fr-FR" sz="1800" dirty="0" err="1"/>
              <a:t>developing</a:t>
            </a:r>
            <a:r>
              <a:rPr lang="fr-FR" sz="1800" dirty="0"/>
              <a:t> </a:t>
            </a:r>
            <a:r>
              <a:rPr lang="fr-FR" sz="1800" dirty="0" err="1"/>
              <a:t>OpenAPI</a:t>
            </a:r>
            <a:r>
              <a:rPr lang="fr-FR" sz="1800" dirty="0"/>
              <a:t> and ASN.1 </a:t>
            </a:r>
            <a:r>
              <a:rPr lang="fr-FR" sz="1800" dirty="0" err="1"/>
              <a:t>specifications</a:t>
            </a:r>
            <a:r>
              <a:rPr lang="fr-FR" sz="1800" dirty="0"/>
              <a:t> </a:t>
            </a:r>
            <a:r>
              <a:rPr lang="fr-FR" sz="1800" dirty="0" err="1"/>
              <a:t>stored</a:t>
            </a:r>
            <a:r>
              <a:rPr lang="fr-FR" sz="1800" dirty="0"/>
              <a:t> in 3GPP Forge</a:t>
            </a:r>
          </a:p>
          <a:p>
            <a:pPr lvl="1"/>
            <a:r>
              <a:rPr lang="fr-FR" sz="1800" dirty="0" err="1"/>
              <a:t>Identified</a:t>
            </a:r>
            <a:r>
              <a:rPr lang="fr-FR" sz="1800" dirty="0"/>
              <a:t> Key Issues  </a:t>
            </a:r>
          </a:p>
          <a:p>
            <a:pPr lvl="2"/>
            <a:r>
              <a:rPr lang="en-US" sz="1400" dirty="0"/>
              <a:t>KI#1: Storage of 3GPP </a:t>
            </a:r>
            <a:r>
              <a:rPr lang="en-US" sz="1400" dirty="0" err="1"/>
              <a:t>OpenAPI</a:t>
            </a:r>
            <a:r>
              <a:rPr lang="en-US" sz="1400" dirty="0"/>
              <a:t> specification files in 3GPP Forge </a:t>
            </a:r>
          </a:p>
          <a:p>
            <a:pPr lvl="2"/>
            <a:r>
              <a:rPr lang="en-US" sz="1400" dirty="0"/>
              <a:t>KI#2: Expand application of the 3GPP Forge in the handling of CR </a:t>
            </a:r>
          </a:p>
          <a:p>
            <a:pPr lvl="2"/>
            <a:r>
              <a:rPr lang="en-US" sz="1400" dirty="0"/>
              <a:t>KI#3: Reference to other </a:t>
            </a:r>
            <a:r>
              <a:rPr lang="en-US" sz="1400" dirty="0" err="1"/>
              <a:t>OpenAPI</a:t>
            </a:r>
            <a:r>
              <a:rPr lang="en-US" sz="1400" dirty="0"/>
              <a:t> specifications </a:t>
            </a:r>
          </a:p>
          <a:p>
            <a:pPr lvl="2"/>
            <a:r>
              <a:rPr lang="en-US" sz="1400" dirty="0"/>
              <a:t>KI#4: </a:t>
            </a:r>
            <a:r>
              <a:rPr lang="en-US" sz="1400" dirty="0" err="1"/>
              <a:t>OpenAPI</a:t>
            </a:r>
            <a:r>
              <a:rPr lang="en-US" sz="1400" dirty="0"/>
              <a:t> specification validation </a:t>
            </a:r>
          </a:p>
          <a:p>
            <a:pPr lvl="2"/>
            <a:r>
              <a:rPr lang="en-US" sz="1400" dirty="0"/>
              <a:t>KI#5: 3GPP Common API Versioning Mechanism </a:t>
            </a:r>
          </a:p>
          <a:p>
            <a:pPr lvl="2"/>
            <a:r>
              <a:rPr lang="en-US" sz="1400" dirty="0"/>
              <a:t>KI#6: Common principles and conventions </a:t>
            </a:r>
            <a:endParaRPr lang="fr-FR" sz="1800" dirty="0"/>
          </a:p>
        </p:txBody>
      </p:sp>
    </p:spTree>
    <p:extLst>
      <p:ext uri="{BB962C8B-B14F-4D97-AF65-F5344CB8AC3E}">
        <p14:creationId xmlns:p14="http://schemas.microsoft.com/office/powerpoint/2010/main" val="294871617"/>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6BDDE3-C50C-4DB6-8B20-F88C1C5F08C3}"/>
              </a:ext>
            </a:extLst>
          </p:cNvPr>
          <p:cNvSpPr>
            <a:spLocks noGrp="1"/>
          </p:cNvSpPr>
          <p:nvPr>
            <p:ph type="title"/>
          </p:nvPr>
        </p:nvSpPr>
        <p:spPr/>
        <p:txBody>
          <a:bodyPr/>
          <a:lstStyle/>
          <a:p>
            <a:r>
              <a:rPr lang="sv-SE" dirty="0"/>
              <a:t>Other aspects – </a:t>
            </a:r>
            <a:r>
              <a:rPr lang="fr-FR" dirty="0" err="1"/>
              <a:t>OpenAPI</a:t>
            </a:r>
            <a:r>
              <a:rPr lang="fr-FR" dirty="0"/>
              <a:t>: </a:t>
            </a:r>
            <a:r>
              <a:rPr lang="fr-FR" dirty="0" err="1"/>
              <a:t>What</a:t>
            </a:r>
            <a:r>
              <a:rPr lang="fr-FR" dirty="0"/>
              <a:t> </a:t>
            </a:r>
            <a:r>
              <a:rPr lang="fr-FR" dirty="0" err="1"/>
              <a:t>next</a:t>
            </a:r>
            <a:r>
              <a:rPr lang="fr-FR" dirty="0"/>
              <a:t>?</a:t>
            </a:r>
          </a:p>
        </p:txBody>
      </p:sp>
      <p:sp>
        <p:nvSpPr>
          <p:cNvPr id="3" name="Espace réservé du contenu 2">
            <a:extLst>
              <a:ext uri="{FF2B5EF4-FFF2-40B4-BE49-F238E27FC236}">
                <a16:creationId xmlns:a16="http://schemas.microsoft.com/office/drawing/2014/main" id="{F61451D5-B1D6-4538-B309-D8E764980D7E}"/>
              </a:ext>
            </a:extLst>
          </p:cNvPr>
          <p:cNvSpPr>
            <a:spLocks noGrp="1"/>
          </p:cNvSpPr>
          <p:nvPr>
            <p:ph idx="1"/>
          </p:nvPr>
        </p:nvSpPr>
        <p:spPr/>
        <p:txBody>
          <a:bodyPr/>
          <a:lstStyle/>
          <a:p>
            <a:r>
              <a:rPr lang="fr-FR" sz="2000" dirty="0"/>
              <a:t>Initial </a:t>
            </a:r>
            <a:r>
              <a:rPr lang="fr-FR" sz="2000" dirty="0" err="1"/>
              <a:t>targets</a:t>
            </a:r>
            <a:r>
              <a:rPr lang="fr-FR" sz="2000" dirty="0"/>
              <a:t>: first output for TSG#92 and conclusion at TSG#93</a:t>
            </a:r>
          </a:p>
          <a:p>
            <a:r>
              <a:rPr lang="fr-FR" sz="2000" dirty="0" err="1"/>
              <a:t>Status</a:t>
            </a:r>
            <a:r>
              <a:rPr lang="fr-FR" sz="2000" dirty="0"/>
              <a:t>:</a:t>
            </a:r>
          </a:p>
          <a:p>
            <a:pPr lvl="1"/>
            <a:r>
              <a:rPr lang="fr-FR" sz="1800" dirty="0" err="1"/>
              <a:t>After</a:t>
            </a:r>
            <a:r>
              <a:rPr lang="fr-FR" sz="1800" dirty="0"/>
              <a:t> 5 </a:t>
            </a:r>
            <a:r>
              <a:rPr lang="fr-FR" sz="1800" dirty="0" err="1"/>
              <a:t>months</a:t>
            </a:r>
            <a:r>
              <a:rPr lang="fr-FR" sz="1800" dirty="0"/>
              <a:t>, Very </a:t>
            </a:r>
            <a:r>
              <a:rPr lang="fr-FR" sz="1800" dirty="0" err="1"/>
              <a:t>low</a:t>
            </a:r>
            <a:r>
              <a:rPr lang="fr-FR" sz="1800" dirty="0"/>
              <a:t> </a:t>
            </a:r>
            <a:r>
              <a:rPr lang="fr-FR" sz="1800" dirty="0" err="1"/>
              <a:t>activity</a:t>
            </a:r>
            <a:r>
              <a:rPr lang="fr-FR" sz="1800" dirty="0"/>
              <a:t> on the KI#1</a:t>
            </a:r>
          </a:p>
          <a:p>
            <a:pPr lvl="1"/>
            <a:r>
              <a:rPr lang="fr-FR" sz="1800" dirty="0"/>
              <a:t>Rel-17 freeze </a:t>
            </a:r>
            <a:r>
              <a:rPr lang="fr-FR" sz="1800" dirty="0" err="1"/>
              <a:t>is</a:t>
            </a:r>
            <a:r>
              <a:rPr lang="fr-FR" sz="1800" dirty="0"/>
              <a:t> </a:t>
            </a:r>
            <a:r>
              <a:rPr lang="fr-FR" sz="1800" dirty="0" err="1"/>
              <a:t>coming</a:t>
            </a:r>
            <a:r>
              <a:rPr lang="fr-FR" sz="1800" dirty="0"/>
              <a:t> and </a:t>
            </a:r>
            <a:r>
              <a:rPr lang="fr-FR" sz="1800" dirty="0" err="1"/>
              <a:t>we</a:t>
            </a:r>
            <a:r>
              <a:rPr lang="fr-FR" sz="1800" dirty="0"/>
              <a:t> are </a:t>
            </a:r>
            <a:r>
              <a:rPr lang="fr-FR" sz="1800" dirty="0" err="1"/>
              <a:t>still</a:t>
            </a:r>
            <a:r>
              <a:rPr lang="fr-FR" sz="1800" dirty="0"/>
              <a:t> at the </a:t>
            </a:r>
            <a:r>
              <a:rPr lang="fr-FR" sz="1800" dirty="0" err="1"/>
              <a:t>same</a:t>
            </a:r>
            <a:r>
              <a:rPr lang="fr-FR" sz="1800" dirty="0"/>
              <a:t> point</a:t>
            </a:r>
          </a:p>
          <a:p>
            <a:pPr lvl="1"/>
            <a:r>
              <a:rPr lang="fr-FR" sz="1800" dirty="0"/>
              <a:t>It </a:t>
            </a:r>
            <a:r>
              <a:rPr lang="fr-FR" sz="1800" dirty="0" err="1"/>
              <a:t>is</a:t>
            </a:r>
            <a:r>
              <a:rPr lang="fr-FR" sz="1800" dirty="0"/>
              <a:t> </a:t>
            </a:r>
            <a:r>
              <a:rPr lang="fr-FR" sz="1800" dirty="0" err="1"/>
              <a:t>clear</a:t>
            </a:r>
            <a:r>
              <a:rPr lang="fr-FR" sz="1800" dirty="0"/>
              <a:t> </a:t>
            </a:r>
            <a:r>
              <a:rPr lang="fr-FR" sz="1800" dirty="0" err="1"/>
              <a:t>that</a:t>
            </a:r>
            <a:r>
              <a:rPr lang="fr-FR" sz="1800" dirty="0"/>
              <a:t> </a:t>
            </a:r>
            <a:r>
              <a:rPr lang="fr-FR" sz="1800" dirty="0" err="1"/>
              <a:t>it</a:t>
            </a:r>
            <a:r>
              <a:rPr lang="fr-FR" sz="1800" dirty="0"/>
              <a:t> </a:t>
            </a:r>
            <a:r>
              <a:rPr lang="fr-FR" sz="1800" dirty="0" err="1"/>
              <a:t>is</a:t>
            </a:r>
            <a:r>
              <a:rPr lang="fr-FR" sz="1800" dirty="0"/>
              <a:t> not the </a:t>
            </a:r>
            <a:r>
              <a:rPr lang="fr-FR" sz="1800" dirty="0" err="1"/>
              <a:t>priority</a:t>
            </a:r>
            <a:r>
              <a:rPr lang="fr-FR" sz="1800" dirty="0"/>
              <a:t> </a:t>
            </a:r>
            <a:r>
              <a:rPr lang="fr-FR" sz="1800" dirty="0" err="1"/>
              <a:t>whereas</a:t>
            </a:r>
            <a:r>
              <a:rPr lang="fr-FR" sz="1800" dirty="0"/>
              <a:t> </a:t>
            </a:r>
            <a:r>
              <a:rPr lang="fr-FR" sz="1800" dirty="0" err="1"/>
              <a:t>it</a:t>
            </a:r>
            <a:r>
              <a:rPr lang="fr-FR" sz="1800" dirty="0"/>
              <a:t> </a:t>
            </a:r>
            <a:r>
              <a:rPr lang="fr-FR" sz="1800" dirty="0" err="1"/>
              <a:t>is</a:t>
            </a:r>
            <a:r>
              <a:rPr lang="fr-FR" sz="1800" dirty="0"/>
              <a:t> an important topic</a:t>
            </a:r>
          </a:p>
          <a:p>
            <a:pPr lvl="1"/>
            <a:r>
              <a:rPr lang="fr-FR" sz="1800" dirty="0"/>
              <a:t>The </a:t>
            </a:r>
            <a:r>
              <a:rPr lang="fr-FR" sz="1800" dirty="0" err="1"/>
              <a:t>problems</a:t>
            </a:r>
            <a:r>
              <a:rPr lang="fr-FR" sz="1800" dirty="0"/>
              <a:t> </a:t>
            </a:r>
            <a:r>
              <a:rPr lang="fr-FR" sz="1800" dirty="0" err="1"/>
              <a:t>will</a:t>
            </a:r>
            <a:r>
              <a:rPr lang="fr-FR" sz="1800" dirty="0"/>
              <a:t> not </a:t>
            </a:r>
            <a:r>
              <a:rPr lang="fr-FR" sz="1800" dirty="0" err="1"/>
              <a:t>vanish</a:t>
            </a:r>
            <a:r>
              <a:rPr lang="fr-FR" sz="1800" dirty="0"/>
              <a:t> as if by </a:t>
            </a:r>
            <a:r>
              <a:rPr lang="fr-FR" sz="1800" dirty="0" err="1"/>
              <a:t>magic</a:t>
            </a:r>
            <a:r>
              <a:rPr lang="fr-FR" sz="1800" dirty="0"/>
              <a:t> </a:t>
            </a:r>
          </a:p>
          <a:p>
            <a:pPr lvl="1"/>
            <a:r>
              <a:rPr lang="fr-FR" sz="1800" dirty="0"/>
              <a:t>And the more </a:t>
            </a:r>
            <a:r>
              <a:rPr lang="fr-FR" sz="1800" dirty="0" err="1"/>
              <a:t>we</a:t>
            </a:r>
            <a:r>
              <a:rPr lang="fr-FR" sz="1800" dirty="0"/>
              <a:t> are </a:t>
            </a:r>
            <a:r>
              <a:rPr lang="fr-FR" sz="1800" dirty="0" err="1"/>
              <a:t>waiting</a:t>
            </a:r>
            <a:r>
              <a:rPr lang="fr-FR" sz="1800" dirty="0"/>
              <a:t> for, the more WG and </a:t>
            </a:r>
            <a:r>
              <a:rPr lang="fr-FR" sz="1800" dirty="0" err="1"/>
              <a:t>specifcations</a:t>
            </a:r>
            <a:r>
              <a:rPr lang="fr-FR" sz="1800" dirty="0"/>
              <a:t> </a:t>
            </a:r>
            <a:r>
              <a:rPr lang="fr-FR" sz="1800" dirty="0" err="1"/>
              <a:t>might</a:t>
            </a:r>
            <a:r>
              <a:rPr lang="fr-FR" sz="1800" dirty="0"/>
              <a:t> </a:t>
            </a:r>
            <a:r>
              <a:rPr lang="fr-FR" sz="1800" dirty="0" err="1"/>
              <a:t>be</a:t>
            </a:r>
            <a:r>
              <a:rPr lang="fr-FR" sz="1800" dirty="0"/>
              <a:t> </a:t>
            </a:r>
            <a:r>
              <a:rPr lang="fr-FR" sz="1800" dirty="0" err="1"/>
              <a:t>impacted</a:t>
            </a:r>
            <a:endParaRPr lang="fr-FR" sz="1800" dirty="0"/>
          </a:p>
          <a:p>
            <a:r>
              <a:rPr lang="fr-FR" sz="2200" dirty="0"/>
              <a:t>Simple Question:</a:t>
            </a:r>
            <a:r>
              <a:rPr lang="fr-FR" sz="1800" dirty="0"/>
              <a:t> </a:t>
            </a:r>
            <a:r>
              <a:rPr lang="fr-FR" sz="3200" dirty="0"/>
              <a:t>WHAT SHOULD WE DO?</a:t>
            </a:r>
          </a:p>
          <a:p>
            <a:pPr lvl="1"/>
            <a:r>
              <a:rPr lang="fr-FR" sz="1800" dirty="0" err="1"/>
              <a:t>Only</a:t>
            </a:r>
            <a:r>
              <a:rPr lang="fr-FR" sz="1800" dirty="0"/>
              <a:t> </a:t>
            </a:r>
            <a:r>
              <a:rPr lang="fr-FR" sz="1800" dirty="0" err="1"/>
              <a:t>assuming</a:t>
            </a:r>
            <a:r>
              <a:rPr lang="fr-FR" sz="1800" dirty="0"/>
              <a:t> </a:t>
            </a:r>
            <a:r>
              <a:rPr lang="fr-FR" sz="1800" dirty="0" err="1"/>
              <a:t>that</a:t>
            </a:r>
            <a:r>
              <a:rPr lang="fr-FR" sz="1800" dirty="0"/>
              <a:t> "Nothing" </a:t>
            </a:r>
            <a:r>
              <a:rPr lang="fr-FR" sz="1800" dirty="0" err="1"/>
              <a:t>might</a:t>
            </a:r>
            <a:r>
              <a:rPr lang="fr-FR" sz="1800" dirty="0"/>
              <a:t> not </a:t>
            </a:r>
            <a:r>
              <a:rPr lang="fr-FR" sz="1800" dirty="0" err="1"/>
              <a:t>be</a:t>
            </a:r>
            <a:r>
              <a:rPr lang="fr-FR" sz="1800" dirty="0"/>
              <a:t> a </a:t>
            </a:r>
            <a:r>
              <a:rPr lang="fr-FR" sz="1800" dirty="0" err="1"/>
              <a:t>proper</a:t>
            </a:r>
            <a:r>
              <a:rPr lang="fr-FR" sz="1800" dirty="0"/>
              <a:t> </a:t>
            </a:r>
            <a:r>
              <a:rPr lang="fr-FR" sz="1800" dirty="0" err="1"/>
              <a:t>answer</a:t>
            </a:r>
            <a:r>
              <a:rPr lang="fr-FR" sz="1800" dirty="0"/>
              <a:t>…</a:t>
            </a:r>
          </a:p>
          <a:p>
            <a:pPr lvl="2"/>
            <a:r>
              <a:rPr lang="fr-FR" sz="1400" dirty="0"/>
              <a:t>TR 21.900 </a:t>
            </a:r>
            <a:r>
              <a:rPr lang="fr-FR" sz="1400" dirty="0" err="1"/>
              <a:t>still</a:t>
            </a:r>
            <a:r>
              <a:rPr lang="fr-FR" sz="1400" dirty="0"/>
              <a:t> </a:t>
            </a:r>
            <a:r>
              <a:rPr lang="fr-FR" sz="1400" dirty="0" err="1"/>
              <a:t>refers</a:t>
            </a:r>
            <a:r>
              <a:rPr lang="fr-FR" sz="1400" dirty="0"/>
              <a:t> to 29.501</a:t>
            </a:r>
          </a:p>
          <a:p>
            <a:pPr lvl="2"/>
            <a:r>
              <a:rPr lang="fr-FR" sz="1400" dirty="0" err="1"/>
              <a:t>OpenAPI</a:t>
            </a:r>
            <a:r>
              <a:rPr lang="fr-FR" sz="1400" dirty="0"/>
              <a:t> files: 138 (CT3, CT4, SA4, SA5-ch) in "5G APIs" vs 15 (SA5-OAM) in "SA5_Management and Orchestration APIs"</a:t>
            </a:r>
          </a:p>
          <a:p>
            <a:pPr lvl="2"/>
            <a:r>
              <a:rPr lang="fr-FR" sz="1400" dirty="0"/>
              <a:t>Handling </a:t>
            </a:r>
            <a:r>
              <a:rPr lang="en-US" sz="1400" dirty="0"/>
              <a:t>of file formats other than YAML (.yang, .json, .</a:t>
            </a:r>
            <a:r>
              <a:rPr lang="en-US" sz="1400" dirty="0" err="1"/>
              <a:t>asn</a:t>
            </a:r>
            <a:r>
              <a:rPr lang="en-US" sz="1400" dirty="0"/>
              <a:t>, .</a:t>
            </a:r>
            <a:r>
              <a:rPr lang="en-US" sz="1400" dirty="0" err="1"/>
              <a:t>xsd</a:t>
            </a:r>
            <a:r>
              <a:rPr lang="en-US" sz="1400" dirty="0"/>
              <a:t>, etc.) not documented in TR 21.900</a:t>
            </a:r>
          </a:p>
          <a:p>
            <a:pPr lvl="2"/>
            <a:r>
              <a:rPr lang="fr-FR" sz="1400" dirty="0" err="1"/>
              <a:t>What</a:t>
            </a:r>
            <a:r>
              <a:rPr lang="fr-FR" sz="1400" dirty="0"/>
              <a:t> </a:t>
            </a:r>
            <a:r>
              <a:rPr lang="fr-FR" sz="1400" dirty="0" err="1"/>
              <a:t>should</a:t>
            </a:r>
            <a:r>
              <a:rPr lang="fr-FR" sz="1400" dirty="0"/>
              <a:t> </a:t>
            </a:r>
            <a:r>
              <a:rPr lang="fr-FR" sz="1400" dirty="0" err="1"/>
              <a:t>be</a:t>
            </a:r>
            <a:r>
              <a:rPr lang="fr-FR" sz="1400" dirty="0"/>
              <a:t> the official guidance </a:t>
            </a:r>
            <a:r>
              <a:rPr lang="fr-FR" sz="1400" dirty="0" err="1"/>
              <a:t>followed</a:t>
            </a:r>
            <a:r>
              <a:rPr lang="fr-FR" sz="1400" dirty="0"/>
              <a:t> by SA3-LI?</a:t>
            </a:r>
          </a:p>
          <a:p>
            <a:pPr lvl="1"/>
            <a:endParaRPr lang="en-US" sz="1050" dirty="0"/>
          </a:p>
          <a:p>
            <a:endParaRPr lang="fr-FR" dirty="0"/>
          </a:p>
        </p:txBody>
      </p:sp>
    </p:spTree>
    <p:extLst>
      <p:ext uri="{BB962C8B-B14F-4D97-AF65-F5344CB8AC3E}">
        <p14:creationId xmlns:p14="http://schemas.microsoft.com/office/powerpoint/2010/main" val="108389008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7EC6EB72709A4BBD33974080D0AD8A" ma:contentTypeVersion="11" ma:contentTypeDescription="Create a new document." ma:contentTypeScope="" ma:versionID="6d7296509cd556138004764a18fb1ed1">
  <xsd:schema xmlns:xsd="http://www.w3.org/2001/XMLSchema" xmlns:xs="http://www.w3.org/2001/XMLSchema" xmlns:p="http://schemas.microsoft.com/office/2006/metadata/properties" xmlns:ns2="e491cd96-4138-4db9-bee4-fef1313a6c46" xmlns:ns3="5ec47afc-8ad7-4c75-bd3d-b4e32f22a2ab" targetNamespace="http://schemas.microsoft.com/office/2006/metadata/properties" ma:root="true" ma:fieldsID="c31d96acfd4df2e0223c77d4cf25bbd2" ns2:_="" ns3:_="">
    <xsd:import namespace="e491cd96-4138-4db9-bee4-fef1313a6c46"/>
    <xsd:import namespace="5ec47afc-8ad7-4c75-bd3d-b4e32f22a2a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91cd96-4138-4db9-bee4-fef1313a6c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c47afc-8ad7-4c75-bd3d-b4e32f22a2a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563390-AB45-40AE-A659-3CAC22FC53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91cd96-4138-4db9-bee4-fef1313a6c46"/>
    <ds:schemaRef ds:uri="5ec47afc-8ad7-4c75-bd3d-b4e32f22a2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8A9FE4-C404-41F8-9804-B555F1113F06}">
  <ds:schemaRefs>
    <ds:schemaRef ds:uri="http://purl.org/dc/elements/1.1/"/>
    <ds:schemaRef ds:uri="http://purl.org/dc/terms/"/>
    <ds:schemaRef ds:uri="e491cd96-4138-4db9-bee4-fef1313a6c46"/>
    <ds:schemaRef ds:uri="http://purl.org/dc/dcmitype/"/>
    <ds:schemaRef ds:uri="5ec47afc-8ad7-4c75-bd3d-b4e32f22a2ab"/>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99B797D-523D-4FD7-9545-1790D18AC6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1321</Words>
  <Application>Microsoft Office PowerPoint</Application>
  <PresentationFormat>Grand écran</PresentationFormat>
  <Paragraphs>222</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Calibri</vt:lpstr>
      <vt:lpstr>Calibri Light</vt:lpstr>
      <vt:lpstr>Times New Roman</vt:lpstr>
      <vt:lpstr>Office Theme</vt:lpstr>
      <vt:lpstr>Brief report from SA#93-e on SA4 topics</vt:lpstr>
      <vt:lpstr>Outline</vt:lpstr>
      <vt:lpstr>General information</vt:lpstr>
      <vt:lpstr>Outcome of SA4 submissions</vt:lpstr>
      <vt:lpstr>Other aspects – SA4 calendar - 2021</vt:lpstr>
      <vt:lpstr>Other aspects – SA4 calendar - 2022</vt:lpstr>
      <vt:lpstr>Other aspects – SA4 calendar - 2023</vt:lpstr>
      <vt:lpstr>Other aspects – OpenAPI: Need for common alignment</vt:lpstr>
      <vt:lpstr>Other aspects – OpenAPI: What next?</vt:lpstr>
      <vt:lpstr>Other aspects – Port Allocation for New 3GPP Interfaces</vt:lpstr>
      <vt:lpstr>Planning – Rel-17</vt:lpstr>
      <vt:lpstr>Planning – Rel-18</vt:lpstr>
      <vt:lpstr>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
  <cp:lastModifiedBy/>
  <cp:revision>1</cp:revision>
  <dcterms:created xsi:type="dcterms:W3CDTF">2019-05-22T07:33:39Z</dcterms:created>
  <dcterms:modified xsi:type="dcterms:W3CDTF">2021-09-21T13:31:43Z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0x0101002C7EC6EB72709A4BBD33974080D0AD8A</vt:lpwstr>
  </property>
</Properties>
</file>