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46"/>
  </p:notesMasterIdLst>
  <p:handoutMasterIdLst>
    <p:handoutMasterId r:id="rId47"/>
  </p:handoutMasterIdLst>
  <p:sldIdLst>
    <p:sldId id="303" r:id="rId5"/>
    <p:sldId id="705" r:id="rId6"/>
    <p:sldId id="706" r:id="rId7"/>
    <p:sldId id="874" r:id="rId8"/>
    <p:sldId id="876" r:id="rId9"/>
    <p:sldId id="901" r:id="rId10"/>
    <p:sldId id="906" r:id="rId11"/>
    <p:sldId id="709" r:id="rId12"/>
    <p:sldId id="713" r:id="rId13"/>
    <p:sldId id="911" r:id="rId14"/>
    <p:sldId id="898" r:id="rId15"/>
    <p:sldId id="862" r:id="rId16"/>
    <p:sldId id="917" r:id="rId17"/>
    <p:sldId id="919" r:id="rId18"/>
    <p:sldId id="920" r:id="rId19"/>
    <p:sldId id="921" r:id="rId20"/>
    <p:sldId id="922" r:id="rId21"/>
    <p:sldId id="923" r:id="rId22"/>
    <p:sldId id="924" r:id="rId23"/>
    <p:sldId id="925" r:id="rId24"/>
    <p:sldId id="916" r:id="rId25"/>
    <p:sldId id="918" r:id="rId26"/>
    <p:sldId id="926" r:id="rId27"/>
    <p:sldId id="927" r:id="rId28"/>
    <p:sldId id="928" r:id="rId29"/>
    <p:sldId id="929" r:id="rId30"/>
    <p:sldId id="930" r:id="rId31"/>
    <p:sldId id="931" r:id="rId32"/>
    <p:sldId id="932" r:id="rId33"/>
    <p:sldId id="949" r:id="rId34"/>
    <p:sldId id="934" r:id="rId35"/>
    <p:sldId id="935" r:id="rId36"/>
    <p:sldId id="936" r:id="rId37"/>
    <p:sldId id="933" r:id="rId38"/>
    <p:sldId id="735" r:id="rId39"/>
    <p:sldId id="942" r:id="rId40"/>
    <p:sldId id="947" r:id="rId41"/>
    <p:sldId id="948" r:id="rId42"/>
    <p:sldId id="939" r:id="rId43"/>
    <p:sldId id="941" r:id="rId44"/>
    <p:sldId id="439" r:id="rId45"/>
  </p:sldIdLst>
  <p:sldSz cx="12192000" cy="6858000"/>
  <p:notesSz cx="6797675" cy="9926638"/>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CC00"/>
    <a:srgbClr val="0000FF"/>
    <a:srgbClr val="33CC33"/>
    <a:srgbClr val="72AF2F"/>
    <a:srgbClr val="00CC66"/>
    <a:srgbClr val="008000"/>
    <a:srgbClr val="D0D8E8"/>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8" autoAdjust="0"/>
    <p:restoredTop sz="96370" autoAdjust="0"/>
  </p:normalViewPr>
  <p:slideViewPr>
    <p:cSldViewPr snapToGrid="0">
      <p:cViewPr varScale="1">
        <p:scale>
          <a:sx n="101" d="100"/>
          <a:sy n="101" d="100"/>
        </p:scale>
        <p:origin x="138" y="1386"/>
      </p:cViewPr>
      <p:guideLst>
        <p:guide orient="horz" pos="2160"/>
        <p:guide pos="3840"/>
      </p:guideLst>
    </p:cSldViewPr>
  </p:slideViewPr>
  <p:outlineViewPr>
    <p:cViewPr>
      <p:scale>
        <a:sx n="33" d="100"/>
        <a:sy n="33" d="100"/>
      </p:scale>
      <p:origin x="0" y="-53124"/>
    </p:cViewPr>
  </p:outlineViewPr>
  <p:notesTextViewPr>
    <p:cViewPr>
      <p:scale>
        <a:sx n="100" d="100"/>
        <a:sy n="100" d="100"/>
      </p:scale>
      <p:origin x="0" y="0"/>
    </p:cViewPr>
  </p:notesTextViewPr>
  <p:sorterViewPr>
    <p:cViewPr>
      <p:scale>
        <a:sx n="80" d="100"/>
        <a:sy n="80" d="100"/>
      </p:scale>
      <p:origin x="0" y="-7512"/>
    </p:cViewPr>
  </p:sorterViewPr>
  <p:notesViewPr>
    <p:cSldViewPr snapToGrid="0">
      <p:cViewPr varScale="1">
        <p:scale>
          <a:sx n="51" d="100"/>
          <a:sy n="51" d="100"/>
        </p:scale>
        <p:origin x="297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EC3A22-2E07-4125-8147-5C979B922B1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fr-FR"/>
        </a:p>
      </dgm:t>
    </dgm:pt>
    <dgm:pt modelId="{B25C5971-3172-4B38-9C86-589AC35F6E58}">
      <dgm:prSet/>
      <dgm:spPr/>
      <dgm:t>
        <a:bodyPr/>
        <a:lstStyle/>
        <a:p>
          <a:r>
            <a:rPr lang="en-US" dirty="0"/>
            <a:t>FS_5GVideo (Feasibility Study on 5G Video Codec Characteristics)</a:t>
          </a:r>
        </a:p>
      </dgm:t>
    </dgm:pt>
    <dgm:pt modelId="{5711075E-1F66-4E4D-A85E-31ED1E49F05F}" type="parTrans" cxnId="{D3DCA8CD-67C9-4B88-A2E8-0049F9A88FC3}">
      <dgm:prSet/>
      <dgm:spPr/>
      <dgm:t>
        <a:bodyPr/>
        <a:lstStyle/>
        <a:p>
          <a:endParaRPr lang="fr-FR"/>
        </a:p>
      </dgm:t>
    </dgm:pt>
    <dgm:pt modelId="{3791999F-4F11-4D42-8CFB-E8E64F46776D}" type="sibTrans" cxnId="{D3DCA8CD-67C9-4B88-A2E8-0049F9A88FC3}">
      <dgm:prSet/>
      <dgm:spPr/>
      <dgm:t>
        <a:bodyPr/>
        <a:lstStyle/>
        <a:p>
          <a:endParaRPr lang="fr-FR"/>
        </a:p>
      </dgm:t>
    </dgm:pt>
    <dgm:pt modelId="{1B9F0E2D-5B23-4FF3-9730-8BBF1F46100D}" type="pres">
      <dgm:prSet presAssocID="{7BEC3A22-2E07-4125-8147-5C979B922B11}" presName="Name0" presStyleCnt="0">
        <dgm:presLayoutVars>
          <dgm:chPref val="3"/>
          <dgm:dir/>
          <dgm:animLvl val="lvl"/>
          <dgm:resizeHandles/>
        </dgm:presLayoutVars>
      </dgm:prSet>
      <dgm:spPr/>
    </dgm:pt>
    <dgm:pt modelId="{73B6AD13-0729-4275-8C92-7452C63B98DE}" type="pres">
      <dgm:prSet presAssocID="{B25C5971-3172-4B38-9C86-589AC35F6E58}" presName="horFlow" presStyleCnt="0"/>
      <dgm:spPr/>
    </dgm:pt>
    <dgm:pt modelId="{2D9C6011-B48E-491A-8BB6-33D99E6F5625}" type="pres">
      <dgm:prSet presAssocID="{B25C5971-3172-4B38-9C86-589AC35F6E58}" presName="bigChev" presStyleLbl="node1" presStyleIdx="0" presStyleCnt="1" custScaleX="538947" custScaleY="192999"/>
      <dgm:spPr/>
    </dgm:pt>
  </dgm:ptLst>
  <dgm:cxnLst>
    <dgm:cxn modelId="{A320878B-8DFA-4AB6-AB49-8A6D9292BDBD}" type="presOf" srcId="{7BEC3A22-2E07-4125-8147-5C979B922B11}" destId="{1B9F0E2D-5B23-4FF3-9730-8BBF1F46100D}" srcOrd="0" destOrd="0" presId="urn:microsoft.com/office/officeart/2005/8/layout/lProcess3"/>
    <dgm:cxn modelId="{E4A13EC0-F456-4805-A84A-F33237781EC9}" type="presOf" srcId="{B25C5971-3172-4B38-9C86-589AC35F6E58}" destId="{2D9C6011-B48E-491A-8BB6-33D99E6F5625}" srcOrd="0" destOrd="0" presId="urn:microsoft.com/office/officeart/2005/8/layout/lProcess3"/>
    <dgm:cxn modelId="{D3DCA8CD-67C9-4B88-A2E8-0049F9A88FC3}" srcId="{7BEC3A22-2E07-4125-8147-5C979B922B11}" destId="{B25C5971-3172-4B38-9C86-589AC35F6E58}" srcOrd="0" destOrd="0" parTransId="{5711075E-1F66-4E4D-A85E-31ED1E49F05F}" sibTransId="{3791999F-4F11-4D42-8CFB-E8E64F46776D}"/>
    <dgm:cxn modelId="{CAD2CC67-17E1-4E6E-89A1-22E339784EA0}" type="presParOf" srcId="{1B9F0E2D-5B23-4FF3-9730-8BBF1F46100D}" destId="{73B6AD13-0729-4275-8C92-7452C63B98DE}" srcOrd="0" destOrd="0" presId="urn:microsoft.com/office/officeart/2005/8/layout/lProcess3"/>
    <dgm:cxn modelId="{164EB7C7-ACD2-47FA-BF53-D13E7CB4D0CD}" type="presParOf" srcId="{73B6AD13-0729-4275-8C92-7452C63B98DE}" destId="{2D9C6011-B48E-491A-8BB6-33D99E6F5625}"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EC3A22-2E07-4125-8147-5C979B922B1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fr-FR"/>
        </a:p>
      </dgm:t>
    </dgm:pt>
    <dgm:pt modelId="{B25C5971-3172-4B38-9C86-589AC35F6E58}">
      <dgm:prSet custT="1"/>
      <dgm:spPr/>
      <dgm:t>
        <a:bodyPr/>
        <a:lstStyle/>
        <a:p>
          <a:r>
            <a:rPr lang="en-US" altLang="en-US" sz="1400" dirty="0" err="1">
              <a:latin typeface="+mn-lt"/>
            </a:rPr>
            <a:t>FS_XRTraffic</a:t>
          </a:r>
          <a:endParaRPr lang="en-US" sz="1400" dirty="0">
            <a:latin typeface="+mn-lt"/>
          </a:endParaRPr>
        </a:p>
      </dgm:t>
    </dgm:pt>
    <dgm:pt modelId="{5711075E-1F66-4E4D-A85E-31ED1E49F05F}" type="parTrans" cxnId="{D3DCA8CD-67C9-4B88-A2E8-0049F9A88FC3}">
      <dgm:prSet/>
      <dgm:spPr/>
      <dgm:t>
        <a:bodyPr/>
        <a:lstStyle/>
        <a:p>
          <a:endParaRPr lang="fr-FR"/>
        </a:p>
      </dgm:t>
    </dgm:pt>
    <dgm:pt modelId="{3791999F-4F11-4D42-8CFB-E8E64F46776D}" type="sibTrans" cxnId="{D3DCA8CD-67C9-4B88-A2E8-0049F9A88FC3}">
      <dgm:prSet/>
      <dgm:spPr/>
      <dgm:t>
        <a:bodyPr/>
        <a:lstStyle/>
        <a:p>
          <a:endParaRPr lang="fr-FR"/>
        </a:p>
      </dgm:t>
    </dgm:pt>
    <dgm:pt modelId="{1B9F0E2D-5B23-4FF3-9730-8BBF1F46100D}" type="pres">
      <dgm:prSet presAssocID="{7BEC3A22-2E07-4125-8147-5C979B922B11}" presName="Name0" presStyleCnt="0">
        <dgm:presLayoutVars>
          <dgm:chPref val="3"/>
          <dgm:dir/>
          <dgm:animLvl val="lvl"/>
          <dgm:resizeHandles/>
        </dgm:presLayoutVars>
      </dgm:prSet>
      <dgm:spPr/>
    </dgm:pt>
    <dgm:pt modelId="{73B6AD13-0729-4275-8C92-7452C63B98DE}" type="pres">
      <dgm:prSet presAssocID="{B25C5971-3172-4B38-9C86-589AC35F6E58}" presName="horFlow" presStyleCnt="0"/>
      <dgm:spPr/>
    </dgm:pt>
    <dgm:pt modelId="{2D9C6011-B48E-491A-8BB6-33D99E6F5625}" type="pres">
      <dgm:prSet presAssocID="{B25C5971-3172-4B38-9C86-589AC35F6E58}" presName="bigChev" presStyleLbl="node1" presStyleIdx="0" presStyleCnt="1" custScaleX="702573" custScaleY="369972"/>
      <dgm:spPr/>
    </dgm:pt>
  </dgm:ptLst>
  <dgm:cxnLst>
    <dgm:cxn modelId="{A320878B-8DFA-4AB6-AB49-8A6D9292BDBD}" type="presOf" srcId="{7BEC3A22-2E07-4125-8147-5C979B922B11}" destId="{1B9F0E2D-5B23-4FF3-9730-8BBF1F46100D}" srcOrd="0" destOrd="0" presId="urn:microsoft.com/office/officeart/2005/8/layout/lProcess3"/>
    <dgm:cxn modelId="{E4A13EC0-F456-4805-A84A-F33237781EC9}" type="presOf" srcId="{B25C5971-3172-4B38-9C86-589AC35F6E58}" destId="{2D9C6011-B48E-491A-8BB6-33D99E6F5625}" srcOrd="0" destOrd="0" presId="urn:microsoft.com/office/officeart/2005/8/layout/lProcess3"/>
    <dgm:cxn modelId="{D3DCA8CD-67C9-4B88-A2E8-0049F9A88FC3}" srcId="{7BEC3A22-2E07-4125-8147-5C979B922B11}" destId="{B25C5971-3172-4B38-9C86-589AC35F6E58}" srcOrd="0" destOrd="0" parTransId="{5711075E-1F66-4E4D-A85E-31ED1E49F05F}" sibTransId="{3791999F-4F11-4D42-8CFB-E8E64F46776D}"/>
    <dgm:cxn modelId="{CAD2CC67-17E1-4E6E-89A1-22E339784EA0}" type="presParOf" srcId="{1B9F0E2D-5B23-4FF3-9730-8BBF1F46100D}" destId="{73B6AD13-0729-4275-8C92-7452C63B98DE}" srcOrd="0" destOrd="0" presId="urn:microsoft.com/office/officeart/2005/8/layout/lProcess3"/>
    <dgm:cxn modelId="{164EB7C7-ACD2-47FA-BF53-D13E7CB4D0CD}" type="presParOf" srcId="{73B6AD13-0729-4275-8C92-7452C63B98DE}" destId="{2D9C6011-B48E-491A-8BB6-33D99E6F5625}"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EC3A22-2E07-4125-8147-5C979B922B1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fr-FR"/>
        </a:p>
      </dgm:t>
    </dgm:pt>
    <dgm:pt modelId="{B25C5971-3172-4B38-9C86-589AC35F6E58}">
      <dgm:prSet custT="1"/>
      <dgm:spPr/>
      <dgm:t>
        <a:bodyPr/>
        <a:lstStyle/>
        <a:p>
          <a:r>
            <a:rPr lang="en-US" altLang="en-US" sz="1400" dirty="0">
              <a:latin typeface="+mn-lt"/>
            </a:rPr>
            <a:t>5GMS_EDGE (Edge Extensions to the 5G Media Streaming Architecture)</a:t>
          </a:r>
          <a:endParaRPr lang="en-US" sz="1400" dirty="0">
            <a:latin typeface="+mn-lt"/>
          </a:endParaRPr>
        </a:p>
      </dgm:t>
    </dgm:pt>
    <dgm:pt modelId="{5711075E-1F66-4E4D-A85E-31ED1E49F05F}" type="parTrans" cxnId="{D3DCA8CD-67C9-4B88-A2E8-0049F9A88FC3}">
      <dgm:prSet/>
      <dgm:spPr/>
      <dgm:t>
        <a:bodyPr/>
        <a:lstStyle/>
        <a:p>
          <a:endParaRPr lang="fr-FR"/>
        </a:p>
      </dgm:t>
    </dgm:pt>
    <dgm:pt modelId="{3791999F-4F11-4D42-8CFB-E8E64F46776D}" type="sibTrans" cxnId="{D3DCA8CD-67C9-4B88-A2E8-0049F9A88FC3}">
      <dgm:prSet/>
      <dgm:spPr/>
      <dgm:t>
        <a:bodyPr/>
        <a:lstStyle/>
        <a:p>
          <a:endParaRPr lang="fr-FR"/>
        </a:p>
      </dgm:t>
    </dgm:pt>
    <dgm:pt modelId="{1B9F0E2D-5B23-4FF3-9730-8BBF1F46100D}" type="pres">
      <dgm:prSet presAssocID="{7BEC3A22-2E07-4125-8147-5C979B922B11}" presName="Name0" presStyleCnt="0">
        <dgm:presLayoutVars>
          <dgm:chPref val="3"/>
          <dgm:dir/>
          <dgm:animLvl val="lvl"/>
          <dgm:resizeHandles/>
        </dgm:presLayoutVars>
      </dgm:prSet>
      <dgm:spPr/>
    </dgm:pt>
    <dgm:pt modelId="{73B6AD13-0729-4275-8C92-7452C63B98DE}" type="pres">
      <dgm:prSet presAssocID="{B25C5971-3172-4B38-9C86-589AC35F6E58}" presName="horFlow" presStyleCnt="0"/>
      <dgm:spPr/>
    </dgm:pt>
    <dgm:pt modelId="{2D9C6011-B48E-491A-8BB6-33D99E6F5625}" type="pres">
      <dgm:prSet presAssocID="{B25C5971-3172-4B38-9C86-589AC35F6E58}" presName="bigChev" presStyleLbl="node1" presStyleIdx="0" presStyleCnt="1" custScaleX="702573" custScaleY="390028" custLinFactNeighborX="590" custLinFactNeighborY="-7574"/>
      <dgm:spPr/>
    </dgm:pt>
  </dgm:ptLst>
  <dgm:cxnLst>
    <dgm:cxn modelId="{4B8FBCCC-43AE-46A9-9F11-1E27FEEC58A2}" type="presOf" srcId="{7BEC3A22-2E07-4125-8147-5C979B922B11}" destId="{1B9F0E2D-5B23-4FF3-9730-8BBF1F46100D}" srcOrd="0" destOrd="0" presId="urn:microsoft.com/office/officeart/2005/8/layout/lProcess3"/>
    <dgm:cxn modelId="{D3DCA8CD-67C9-4B88-A2E8-0049F9A88FC3}" srcId="{7BEC3A22-2E07-4125-8147-5C979B922B11}" destId="{B25C5971-3172-4B38-9C86-589AC35F6E58}" srcOrd="0" destOrd="0" parTransId="{5711075E-1F66-4E4D-A85E-31ED1E49F05F}" sibTransId="{3791999F-4F11-4D42-8CFB-E8E64F46776D}"/>
    <dgm:cxn modelId="{D67F3EF2-C361-45F8-B2B8-99EBC92A5592}" type="presOf" srcId="{B25C5971-3172-4B38-9C86-589AC35F6E58}" destId="{2D9C6011-B48E-491A-8BB6-33D99E6F5625}" srcOrd="0" destOrd="0" presId="urn:microsoft.com/office/officeart/2005/8/layout/lProcess3"/>
    <dgm:cxn modelId="{485C633E-D74B-44DA-BB10-6CDF428A7ECB}" type="presParOf" srcId="{1B9F0E2D-5B23-4FF3-9730-8BBF1F46100D}" destId="{73B6AD13-0729-4275-8C92-7452C63B98DE}" srcOrd="0" destOrd="0" presId="urn:microsoft.com/office/officeart/2005/8/layout/lProcess3"/>
    <dgm:cxn modelId="{2AFAFCFD-3C21-4273-8294-45C8A2BCDA17}" type="presParOf" srcId="{73B6AD13-0729-4275-8C92-7452C63B98DE}" destId="{2D9C6011-B48E-491A-8BB6-33D99E6F5625}"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C6011-B48E-491A-8BB6-33D99E6F5625}">
      <dsp:nvSpPr>
        <dsp:cNvPr id="0" name=""/>
        <dsp:cNvSpPr/>
      </dsp:nvSpPr>
      <dsp:spPr>
        <a:xfrm>
          <a:off x="1" y="1"/>
          <a:ext cx="3008099" cy="43088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sz="1400" kern="1200" dirty="0"/>
            <a:t>FS_5GVideo (Feasibility Study on 5G Video Codec Characteristics)</a:t>
          </a:r>
        </a:p>
      </dsp:txBody>
      <dsp:txXfrm>
        <a:off x="215443" y="1"/>
        <a:ext cx="2577215" cy="4308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C6011-B48E-491A-8BB6-33D99E6F5625}">
      <dsp:nvSpPr>
        <dsp:cNvPr id="0" name=""/>
        <dsp:cNvSpPr/>
      </dsp:nvSpPr>
      <dsp:spPr>
        <a:xfrm>
          <a:off x="1757" y="0"/>
          <a:ext cx="2045623" cy="43088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err="1">
              <a:latin typeface="+mn-lt"/>
            </a:rPr>
            <a:t>FS_XRTraffic</a:t>
          </a:r>
          <a:endParaRPr lang="en-US" sz="1400" kern="1200" dirty="0">
            <a:latin typeface="+mn-lt"/>
          </a:endParaRPr>
        </a:p>
      </dsp:txBody>
      <dsp:txXfrm>
        <a:off x="217200" y="0"/>
        <a:ext cx="1614737" cy="4308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9C6011-B48E-491A-8BB6-33D99E6F5625}">
      <dsp:nvSpPr>
        <dsp:cNvPr id="0" name=""/>
        <dsp:cNvSpPr/>
      </dsp:nvSpPr>
      <dsp:spPr>
        <a:xfrm>
          <a:off x="6644" y="0"/>
          <a:ext cx="3911424" cy="86855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5GMS_EDGE (Edge Extensions to the 5G Media Streaming Architecture)</a:t>
          </a:r>
          <a:endParaRPr lang="en-US" sz="1400" kern="1200" dirty="0">
            <a:latin typeface="+mn-lt"/>
          </a:endParaRPr>
        </a:p>
      </dsp:txBody>
      <dsp:txXfrm>
        <a:off x="440923" y="0"/>
        <a:ext cx="3042866" cy="86855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4BA2FF4-9C9B-43A0-99D9-70E7AE181401}"/>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a:extLst>
              <a:ext uri="{FF2B5EF4-FFF2-40B4-BE49-F238E27FC236}">
                <a16:creationId xmlns:a16="http://schemas.microsoft.com/office/drawing/2014/main" id="{255D618B-E92D-4220-AAB6-335AFF916383}"/>
              </a:ext>
            </a:extLst>
          </p:cNvPr>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374FF9D4-381D-4F65-A2E3-3E22297D6482}" type="datetime1">
              <a:rPr lang="en-US"/>
              <a:pPr>
                <a:defRPr/>
              </a:pPr>
              <a:t>12/7/2021</a:t>
            </a:fld>
            <a:endParaRPr lang="en-US" dirty="0"/>
          </a:p>
        </p:txBody>
      </p:sp>
      <p:sp>
        <p:nvSpPr>
          <p:cNvPr id="9220" name="Rectangle 4">
            <a:extLst>
              <a:ext uri="{FF2B5EF4-FFF2-40B4-BE49-F238E27FC236}">
                <a16:creationId xmlns:a16="http://schemas.microsoft.com/office/drawing/2014/main" id="{4AE42738-A574-4AFC-8C12-D7289D224FB7}"/>
              </a:ext>
            </a:extLst>
          </p:cNvPr>
          <p:cNvSpPr>
            <a:spLocks noGrp="1" noChangeArrowheads="1"/>
          </p:cNvSpPr>
          <p:nvPr>
            <p:ph type="ftr" sz="quarter" idx="2"/>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a:extLst>
              <a:ext uri="{FF2B5EF4-FFF2-40B4-BE49-F238E27FC236}">
                <a16:creationId xmlns:a16="http://schemas.microsoft.com/office/drawing/2014/main" id="{D7536795-C30F-4339-87FD-38966263D011}"/>
              </a:ext>
            </a:extLst>
          </p:cNvPr>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A61D28B-C48B-4FDA-8101-AB067B742886}" type="slidenum">
              <a:rPr lang="en-GB" altLang="en-US"/>
              <a:pPr>
                <a:defRPr/>
              </a:pPr>
              <a:t>‹N°›</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2A30284-36D3-437C-A331-867BE010FA5D}"/>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a:extLst>
              <a:ext uri="{FF2B5EF4-FFF2-40B4-BE49-F238E27FC236}">
                <a16:creationId xmlns:a16="http://schemas.microsoft.com/office/drawing/2014/main" id="{5384AF11-2BF1-4BBF-AEE4-E5E2B9A94B2E}"/>
              </a:ext>
            </a:extLst>
          </p:cNvPr>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FAC44ACD-ACA2-48FF-933F-C98682059B2D}" type="datetime1">
              <a:rPr lang="en-US"/>
              <a:pPr>
                <a:defRPr/>
              </a:pPr>
              <a:t>12/7/2021</a:t>
            </a:fld>
            <a:endParaRPr lang="en-US" dirty="0"/>
          </a:p>
        </p:txBody>
      </p:sp>
      <p:sp>
        <p:nvSpPr>
          <p:cNvPr id="3076" name="Rectangle 4">
            <a:extLst>
              <a:ext uri="{FF2B5EF4-FFF2-40B4-BE49-F238E27FC236}">
                <a16:creationId xmlns:a16="http://schemas.microsoft.com/office/drawing/2014/main" id="{9BC8989B-9C99-43E8-AE90-A608F1DA2746}"/>
              </a:ext>
            </a:extLst>
          </p:cNvPr>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5ACF14E2-24D8-40D5-B992-B602782AEA40}"/>
              </a:ext>
            </a:extLst>
          </p:cNvPr>
          <p:cNvSpPr>
            <a:spLocks noGrp="1" noChangeArrowheads="1"/>
          </p:cNvSpPr>
          <p:nvPr>
            <p:ph type="body" sz="quarter" idx="3"/>
          </p:nvPr>
        </p:nvSpPr>
        <p:spPr bwMode="auto">
          <a:xfrm>
            <a:off x="906463" y="4716463"/>
            <a:ext cx="4984750" cy="4467225"/>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612919D8-380F-455F-B948-9F29474F9DB5}"/>
              </a:ext>
            </a:extLst>
          </p:cNvPr>
          <p:cNvSpPr>
            <a:spLocks noGrp="1" noChangeArrowheads="1"/>
          </p:cNvSpPr>
          <p:nvPr>
            <p:ph type="ftr" sz="quarter" idx="4"/>
          </p:nvPr>
        </p:nvSpPr>
        <p:spPr bwMode="auto">
          <a:xfrm>
            <a:off x="0"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a:extLst>
              <a:ext uri="{FF2B5EF4-FFF2-40B4-BE49-F238E27FC236}">
                <a16:creationId xmlns:a16="http://schemas.microsoft.com/office/drawing/2014/main" id="{36B91F1B-C2A5-4A48-A531-B87A102E1790}"/>
              </a:ext>
            </a:extLst>
          </p:cNvPr>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CB569630-D4C4-4930-941B-2F103ACDDD19}" type="slidenum">
              <a:rPr lang="en-GB" altLang="en-US"/>
              <a:pPr>
                <a:defRPr/>
              </a:pPr>
              <a:t>‹N°›</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C1142FD-101E-427D-96F6-FDB64D9722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750AEEB-43BF-4C78-A9BB-4901C20CE6DD}" type="slidenum">
              <a:rPr lang="en-GB" altLang="en-US" smtClean="0"/>
              <a:pPr>
                <a:spcBef>
                  <a:spcPct val="0"/>
                </a:spcBef>
              </a:pPr>
              <a:t>1</a:t>
            </a:fld>
            <a:endParaRPr lang="en-GB" altLang="en-US"/>
          </a:p>
        </p:txBody>
      </p:sp>
      <p:sp>
        <p:nvSpPr>
          <p:cNvPr id="6147" name="Rectangle 2">
            <a:extLst>
              <a:ext uri="{FF2B5EF4-FFF2-40B4-BE49-F238E27FC236}">
                <a16:creationId xmlns:a16="http://schemas.microsoft.com/office/drawing/2014/main" id="{1D8C01C9-DA69-44AE-93F5-5827D88296FA}"/>
              </a:ext>
            </a:extLst>
          </p:cNvPr>
          <p:cNvSpPr>
            <a:spLocks noGrp="1" noRot="1" noChangeAspect="1" noChangeArrowheads="1" noTextEdit="1"/>
          </p:cNvSpPr>
          <p:nvPr>
            <p:ph type="sldImg"/>
          </p:nvPr>
        </p:nvSpPr>
        <p:spPr>
          <a:xfrm>
            <a:off x="88900" y="742950"/>
            <a:ext cx="6621463" cy="3725863"/>
          </a:xfrm>
          <a:ln/>
        </p:spPr>
      </p:sp>
      <p:sp>
        <p:nvSpPr>
          <p:cNvPr id="6148" name="Rectangle 3">
            <a:extLst>
              <a:ext uri="{FF2B5EF4-FFF2-40B4-BE49-F238E27FC236}">
                <a16:creationId xmlns:a16="http://schemas.microsoft.com/office/drawing/2014/main" id="{A7C0C384-8A03-4406-B265-27593EAE5098}"/>
              </a:ext>
            </a:extLst>
          </p:cNvPr>
          <p:cNvSpPr>
            <a:spLocks noGrp="1" noChangeArrowheads="1"/>
          </p:cNvSpPr>
          <p:nvPr>
            <p:ph type="body" idx="1"/>
          </p:nvPr>
        </p:nvSpPr>
        <p:spPr>
          <a:xfrm>
            <a:off x="904875" y="4718050"/>
            <a:ext cx="4987925" cy="44656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3</a:t>
            </a:fld>
            <a:endParaRPr lang="en-GB" altLang="en-US" sz="120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CFD8FA77-DA5E-4537-9DE4-AC16D49A3DCB}"/>
              </a:ext>
            </a:extLst>
          </p:cNvPr>
          <p:cNvSpPr>
            <a:spLocks noGrp="1" noRot="1" noChangeAspect="1" noTextEdit="1"/>
          </p:cNvSpPr>
          <p:nvPr>
            <p:ph type="sldImg"/>
          </p:nvPr>
        </p:nvSpPr>
        <p:spPr>
          <a:xfrm>
            <a:off x="88900" y="742950"/>
            <a:ext cx="6619875" cy="3724275"/>
          </a:xfrm>
          <a:ln/>
        </p:spPr>
      </p:sp>
      <p:sp>
        <p:nvSpPr>
          <p:cNvPr id="46083" name="Notes Placeholder 2">
            <a:extLst>
              <a:ext uri="{FF2B5EF4-FFF2-40B4-BE49-F238E27FC236}">
                <a16:creationId xmlns:a16="http://schemas.microsoft.com/office/drawing/2014/main" id="{77709C32-1CD8-4203-982C-0ECDB963754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fr-FR"/>
          </a:p>
        </p:txBody>
      </p:sp>
      <p:sp>
        <p:nvSpPr>
          <p:cNvPr id="46084" name="Slide Number Placeholder 3">
            <a:extLst>
              <a:ext uri="{FF2B5EF4-FFF2-40B4-BE49-F238E27FC236}">
                <a16:creationId xmlns:a16="http://schemas.microsoft.com/office/drawing/2014/main" id="{07D4769E-5BF7-429E-B03B-57ABDF3B03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07F4DA97-A4A9-4B34-A493-60B4467AF45E}" type="slidenum">
              <a:rPr lang="en-GB" altLang="en-US" sz="1200" smtClean="0">
                <a:latin typeface="Times New Roman" panose="02020603050405020304" pitchFamily="18" charset="0"/>
              </a:rPr>
              <a:pPr/>
              <a:t>34</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1983373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3ABCD10C-D5DB-4DDE-9359-72217E4C07B0}" type="slidenum">
              <a:rPr lang="en-GB" altLang="en-US" smtClean="0"/>
              <a:pPr>
                <a:defRPr/>
              </a:pPr>
              <a:t>38</a:t>
            </a:fld>
            <a:endParaRPr lang="en-GB" altLang="en-US"/>
          </a:p>
        </p:txBody>
      </p:sp>
    </p:spTree>
    <p:extLst>
      <p:ext uri="{BB962C8B-B14F-4D97-AF65-F5344CB8AC3E}">
        <p14:creationId xmlns:p14="http://schemas.microsoft.com/office/powerpoint/2010/main" val="3203821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3ABCD10C-D5DB-4DDE-9359-72217E4C07B0}" type="slidenum">
              <a:rPr lang="en-GB" altLang="en-US" smtClean="0"/>
              <a:pPr>
                <a:defRPr/>
              </a:pPr>
              <a:t>39</a:t>
            </a:fld>
            <a:endParaRPr lang="en-GB" altLang="en-US"/>
          </a:p>
        </p:txBody>
      </p:sp>
    </p:spTree>
    <p:extLst>
      <p:ext uri="{BB962C8B-B14F-4D97-AF65-F5344CB8AC3E}">
        <p14:creationId xmlns:p14="http://schemas.microsoft.com/office/powerpoint/2010/main" val="2073111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3ABCD10C-D5DB-4DDE-9359-72217E4C07B0}" type="slidenum">
              <a:rPr lang="en-GB" altLang="en-US" smtClean="0"/>
              <a:pPr>
                <a:defRPr/>
              </a:pPr>
              <a:t>40</a:t>
            </a:fld>
            <a:endParaRPr lang="en-GB" altLang="en-US"/>
          </a:p>
        </p:txBody>
      </p:sp>
    </p:spTree>
    <p:extLst>
      <p:ext uri="{BB962C8B-B14F-4D97-AF65-F5344CB8AC3E}">
        <p14:creationId xmlns:p14="http://schemas.microsoft.com/office/powerpoint/2010/main" val="3945252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AB6CF3B8-1087-4EA1-B913-F019DD3E242C}"/>
              </a:ext>
            </a:extLst>
          </p:cNvPr>
          <p:cNvSpPr txBox="1">
            <a:spLocks noChangeArrowheads="1"/>
          </p:cNvSpPr>
          <p:nvPr userDrawn="1"/>
        </p:nvSpPr>
        <p:spPr bwMode="auto">
          <a:xfrm>
            <a:off x="431800" y="73026"/>
            <a:ext cx="774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 SA Meeting #94-e</a:t>
            </a:r>
          </a:p>
          <a:p>
            <a:pPr eaLnBrk="1" hangingPunct="1">
              <a:defRPr/>
            </a:pPr>
            <a:r>
              <a:rPr lang="en-US" altLang="en-US" sz="1200" b="1" dirty="0">
                <a:latin typeface="Arial "/>
              </a:rPr>
              <a:t>14 - 20 December 2021, Electronic meeting</a:t>
            </a:r>
            <a:endParaRPr lang="sv-SE" altLang="en-US" sz="1200" b="1" dirty="0">
              <a:latin typeface="Arial "/>
            </a:endParaRPr>
          </a:p>
        </p:txBody>
      </p:sp>
      <p:sp>
        <p:nvSpPr>
          <p:cNvPr id="5" name="Text Box 13">
            <a:extLst>
              <a:ext uri="{FF2B5EF4-FFF2-40B4-BE49-F238E27FC236}">
                <a16:creationId xmlns:a16="http://schemas.microsoft.com/office/drawing/2014/main" id="{95FCF8CD-2C30-4430-B3A5-F165BE96BF3D}"/>
              </a:ext>
            </a:extLst>
          </p:cNvPr>
          <p:cNvSpPr txBox="1">
            <a:spLocks noChangeArrowheads="1"/>
          </p:cNvSpPr>
          <p:nvPr userDrawn="1"/>
        </p:nvSpPr>
        <p:spPr bwMode="auto">
          <a:xfrm>
            <a:off x="7761818" y="177801"/>
            <a:ext cx="195156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SP-211334</a:t>
            </a:r>
            <a:endParaRPr lang="en-GB" altLang="en-US" sz="1200" dirty="0">
              <a:highlight>
                <a:srgbClr val="FFFF00"/>
              </a:highlight>
            </a:endParaRPr>
          </a:p>
        </p:txBody>
      </p:sp>
      <p:sp>
        <p:nvSpPr>
          <p:cNvPr id="2" name="Title 1"/>
          <p:cNvSpPr>
            <a:spLocks noGrp="1"/>
          </p:cNvSpPr>
          <p:nvPr>
            <p:ph type="ctrTitle"/>
          </p:nvPr>
        </p:nvSpPr>
        <p:spPr>
          <a:xfrm>
            <a:off x="914400" y="2130427"/>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68474762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22367815"/>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9558172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84311212"/>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a:extLst>
              <a:ext uri="{FF2B5EF4-FFF2-40B4-BE49-F238E27FC236}">
                <a16:creationId xmlns:a16="http://schemas.microsoft.com/office/drawing/2014/main" id="{3E43BB85-D592-4477-85C5-C4386A8D7CFC}"/>
              </a:ext>
            </a:extLst>
          </p:cNvPr>
          <p:cNvSpPr>
            <a:spLocks noChangeArrowheads="1"/>
          </p:cNvSpPr>
          <p:nvPr userDrawn="1"/>
        </p:nvSpPr>
        <p:spPr bwMode="auto">
          <a:xfrm>
            <a:off x="787401" y="6373813"/>
            <a:ext cx="8225367"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dirty="0"/>
          </a:p>
        </p:txBody>
      </p:sp>
      <p:sp>
        <p:nvSpPr>
          <p:cNvPr id="1027" name="Title Placeholder 1">
            <a:extLst>
              <a:ext uri="{FF2B5EF4-FFF2-40B4-BE49-F238E27FC236}">
                <a16:creationId xmlns:a16="http://schemas.microsoft.com/office/drawing/2014/main" id="{68A9C30A-2580-43D9-BAEE-FEECE59C0BFB}"/>
              </a:ext>
            </a:extLst>
          </p:cNvPr>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a:extLst>
              <a:ext uri="{FF2B5EF4-FFF2-40B4-BE49-F238E27FC236}">
                <a16:creationId xmlns:a16="http://schemas.microsoft.com/office/drawing/2014/main" id="{4AFB3978-2F51-4806-8F68-F67265492325}"/>
              </a:ext>
            </a:extLst>
          </p:cNvPr>
          <p:cNvSpPr>
            <a:spLocks noGrp="1"/>
          </p:cNvSpPr>
          <p:nvPr>
            <p:ph type="body" idx="1"/>
          </p:nvPr>
        </p:nvSpPr>
        <p:spPr bwMode="auto">
          <a:xfrm>
            <a:off x="647700" y="1454151"/>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a:extLst>
              <a:ext uri="{FF2B5EF4-FFF2-40B4-BE49-F238E27FC236}">
                <a16:creationId xmlns:a16="http://schemas.microsoft.com/office/drawing/2014/main" id="{030DF169-4F9A-4D13-8638-5028A4E3BEAA}"/>
              </a:ext>
            </a:extLst>
          </p:cNvPr>
          <p:cNvSpPr txBox="1"/>
          <p:nvPr userDrawn="1"/>
        </p:nvSpPr>
        <p:spPr>
          <a:xfrm>
            <a:off x="717551" y="6394450"/>
            <a:ext cx="5767916" cy="311150"/>
          </a:xfrm>
          <a:prstGeom prst="rect">
            <a:avLst/>
          </a:prstGeom>
          <a:noFill/>
        </p:spPr>
        <p:txBody>
          <a:bodyPr anchor="ctr">
            <a:normAutofit/>
          </a:bodyPr>
          <a:lstStyle/>
          <a:p>
            <a:pPr>
              <a:defRPr/>
            </a:pPr>
            <a:r>
              <a:rPr lang="en-GB" sz="1000" spc="300" dirty="0"/>
              <a:t>3GPP TSG SA#94-e, 14 - 20 December 2021</a:t>
            </a:r>
            <a:endParaRPr lang="en-GB" sz="1000" spc="300" dirty="0">
              <a:solidFill>
                <a:schemeClr val="bg1"/>
              </a:solidFill>
            </a:endParaRPr>
          </a:p>
        </p:txBody>
      </p:sp>
      <p:sp>
        <p:nvSpPr>
          <p:cNvPr id="12" name="Oval 11">
            <a:extLst>
              <a:ext uri="{FF2B5EF4-FFF2-40B4-BE49-F238E27FC236}">
                <a16:creationId xmlns:a16="http://schemas.microsoft.com/office/drawing/2014/main" id="{49773661-2F87-4456-BE3A-674631874291}"/>
              </a:ext>
            </a:extLst>
          </p:cNvPr>
          <p:cNvSpPr/>
          <p:nvPr userDrawn="1"/>
        </p:nvSpPr>
        <p:spPr bwMode="auto">
          <a:xfrm>
            <a:off x="11091334" y="6383338"/>
            <a:ext cx="681567"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C840CD29-0815-49FF-A34C-B092584A5C36}" type="slidenum">
              <a:rPr lang="en-GB" altLang="en-US" sz="1000" b="1" smtClean="0"/>
              <a:pPr algn="ctr">
                <a:defRPr/>
              </a:pPr>
              <a:t>‹N°›</a:t>
            </a:fld>
            <a:endParaRPr lang="en-GB" altLang="en-US" sz="1000" b="1" dirty="0"/>
          </a:p>
          <a:p>
            <a:pPr>
              <a:defRPr/>
            </a:pPr>
            <a:endParaRPr lang="en-GB" altLang="en-US" sz="1000" dirty="0"/>
          </a:p>
        </p:txBody>
      </p:sp>
      <p:sp>
        <p:nvSpPr>
          <p:cNvPr id="1031" name="Rectangle 15">
            <a:extLst>
              <a:ext uri="{FF2B5EF4-FFF2-40B4-BE49-F238E27FC236}">
                <a16:creationId xmlns:a16="http://schemas.microsoft.com/office/drawing/2014/main" id="{A6F55D34-226B-477C-A56F-A8513C89512F}"/>
              </a:ext>
            </a:extLst>
          </p:cNvPr>
          <p:cNvSpPr>
            <a:spLocks noChangeArrowheads="1"/>
          </p:cNvSpPr>
          <p:nvPr userDrawn="1"/>
        </p:nvSpPr>
        <p:spPr bwMode="auto">
          <a:xfrm>
            <a:off x="5448300" y="3303588"/>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solidFill>
                  <a:schemeClr val="bg1"/>
                </a:solidFill>
              </a:rPr>
              <a:t>© 3GPP 2012</a:t>
            </a:r>
            <a:endParaRPr lang="en-GB" altLang="en-US" sz="1000" dirty="0"/>
          </a:p>
        </p:txBody>
      </p:sp>
      <p:sp>
        <p:nvSpPr>
          <p:cNvPr id="1032" name="Rectangle 16">
            <a:extLst>
              <a:ext uri="{FF2B5EF4-FFF2-40B4-BE49-F238E27FC236}">
                <a16:creationId xmlns:a16="http://schemas.microsoft.com/office/drawing/2014/main" id="{9FBAA978-A6A7-4DCB-B504-0D831B9DD84C}"/>
              </a:ext>
            </a:extLst>
          </p:cNvPr>
          <p:cNvSpPr>
            <a:spLocks noChangeArrowheads="1"/>
          </p:cNvSpPr>
          <p:nvPr userDrawn="1"/>
        </p:nvSpPr>
        <p:spPr bwMode="auto">
          <a:xfrm>
            <a:off x="9918701"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2021</a:t>
            </a:r>
          </a:p>
        </p:txBody>
      </p:sp>
      <p:pic>
        <p:nvPicPr>
          <p:cNvPr id="1033" name="Picture 10" descr="3GPP_TM_RD.jpg">
            <a:extLst>
              <a:ext uri="{FF2B5EF4-FFF2-40B4-BE49-F238E27FC236}">
                <a16:creationId xmlns:a16="http://schemas.microsoft.com/office/drawing/2014/main" id="{EA0CB296-0D11-483D-8C82-78C10FF5A30D}"/>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035118" y="415925"/>
            <a:ext cx="174413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88" r:id="rId1"/>
    <p:sldLayoutId id="2147483986" r:id="rId2"/>
    <p:sldLayoutId id="2147483987" r:id="rId3"/>
    <p:sldLayoutId id="214748398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3gpp.org/ftp/tsg_sa/TSG_SA/TSGS_82/Docs/SP-180985.zi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3gpp.org/ftp/tsg_sa/TSG_SA/TSGS_86/Docs/SP-191212.zi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3gpp.org/ftp/tsg_sa/TSG_SA/TSGS_88E_Electronic/Docs/SP-200398.zi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3gpp.org/ftp/tsg_sa/TSG_SA/TSGs_92E_Electronic_2021_06/Docs/SP-210381.zip"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3gpp.org/ftp/tsg_sa/TSG_SA/TSGs_92E_Electronic_2021_06/Docs/SP-210374.zip"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3gpp.org/ftp/tsg_sa/TSG_SA/TSGs_92E_Electronic_2021_06/Docs/SP-210375.zi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3gpp.org/ftp/tsg_sa/TSG_SA/TSGs_92E_Electronic_2021_06/Docs/SP-210376.zi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3gpp.org/ftp/tsg_sa/TSG_SA/TSGS_83/Docs/SP-190040.zi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3gpp.org/ftp/tsg_sa/TSG_SA/TSGS_77/Docs/SP-170611.zi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3gpp.org/ftp/tsg_sa/TSG_SA/TSGS_85/Docs/SP-190642.zi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3gpp.org/ftp/tsg_sa/TSG_SA/TSGs_91E_Electronic/Docs/SP-210043.zi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3gpp.org/ftp/tsg_sa/TSG_SA/TSGs_92E_Electronic_2021_06/Docs/SP-210378.zi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3gpp.org/ftp/tsg_sa/TSG_SA/TSGS_88E_Electronic/Docs/SP-200399.zi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3gpp.org/ftp/tsg_sa/TSG_SA/TSGs_90E_Electronic/Docs/SP-200937.zip"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3gpp.org/ftp/tsg_sa/TSG_SA/TSGs_91E_Electronic/Docs/SP-210241.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jpe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8EE155D7-4578-4DE9-B201-A26BBC2A7B65}"/>
              </a:ext>
            </a:extLst>
          </p:cNvPr>
          <p:cNvSpPr>
            <a:spLocks noGrp="1" noChangeArrowheads="1"/>
          </p:cNvSpPr>
          <p:nvPr>
            <p:ph type="ctrTitle"/>
          </p:nvPr>
        </p:nvSpPr>
        <p:spPr>
          <a:xfrm>
            <a:off x="2182813" y="1671639"/>
            <a:ext cx="7772400" cy="1470025"/>
          </a:xfrm>
        </p:spPr>
        <p:txBody>
          <a:bodyPr>
            <a:normAutofit fontScale="90000"/>
          </a:bodyPr>
          <a:lstStyle/>
          <a:p>
            <a:pPr>
              <a:defRPr/>
            </a:pPr>
            <a:r>
              <a:rPr lang="en-GB" b="1" i="1" dirty="0">
                <a:effectLst>
                  <a:outerShdw blurRad="38100" dist="38100" dir="2700000" algn="tl">
                    <a:srgbClr val="C0C0C0"/>
                  </a:outerShdw>
                </a:effectLst>
              </a:rPr>
              <a:t>  </a:t>
            </a:r>
            <a:br>
              <a:rPr lang="en-GB" dirty="0"/>
            </a:br>
            <a:br>
              <a:rPr lang="en-US" sz="6000" b="1" dirty="0"/>
            </a:br>
            <a:r>
              <a:rPr lang="en-GB" sz="6000" dirty="0"/>
              <a:t> </a:t>
            </a:r>
            <a:r>
              <a:rPr lang="en-US" sz="5300" b="1" dirty="0"/>
              <a:t>TSG SA WG4 (SA4)</a:t>
            </a:r>
            <a:br>
              <a:rPr lang="en-US" sz="5300" b="1" dirty="0"/>
            </a:br>
            <a:r>
              <a:rPr lang="en-US" sz="5300" b="1" dirty="0"/>
              <a:t>Status Report at TSG SA#94-e</a:t>
            </a:r>
            <a:br>
              <a:rPr lang="en-GB" sz="6000" b="1" i="1" dirty="0"/>
            </a:br>
            <a:r>
              <a:rPr lang="en-GB" dirty="0">
                <a:latin typeface="Arial" pitchFamily="34" charset="0"/>
              </a:rPr>
              <a:t> </a:t>
            </a:r>
            <a:br>
              <a:rPr lang="en-US" dirty="0">
                <a:effectLst>
                  <a:outerShdw blurRad="38100" dist="38100" dir="2700000" algn="tl">
                    <a:srgbClr val="C0C0C0"/>
                  </a:outerShdw>
                </a:effectLst>
                <a:latin typeface="Arial" pitchFamily="34" charset="0"/>
              </a:rPr>
            </a:br>
            <a:br>
              <a:rPr lang="en-US" sz="2800" dirty="0">
                <a:effectLst>
                  <a:outerShdw blurRad="38100" dist="38100" dir="2700000" algn="tl">
                    <a:srgbClr val="C0C0C0"/>
                  </a:outerShdw>
                </a:effectLst>
              </a:rPr>
            </a:br>
            <a:endParaRPr lang="en-GB" sz="2800" dirty="0">
              <a:effectLst>
                <a:outerShdw blurRad="38100" dist="38100" dir="2700000" algn="tl">
                  <a:srgbClr val="C0C0C0"/>
                </a:outerShdw>
              </a:effectLst>
            </a:endParaRPr>
          </a:p>
        </p:txBody>
      </p:sp>
      <p:sp>
        <p:nvSpPr>
          <p:cNvPr id="5123" name="Subtitle 6">
            <a:extLst>
              <a:ext uri="{FF2B5EF4-FFF2-40B4-BE49-F238E27FC236}">
                <a16:creationId xmlns:a16="http://schemas.microsoft.com/office/drawing/2014/main" id="{CE970FC0-E315-4AAB-908E-5027477CC002}"/>
              </a:ext>
            </a:extLst>
          </p:cNvPr>
          <p:cNvSpPr>
            <a:spLocks noGrp="1"/>
          </p:cNvSpPr>
          <p:nvPr>
            <p:ph type="subTitle" idx="1"/>
          </p:nvPr>
        </p:nvSpPr>
        <p:spPr>
          <a:xfrm>
            <a:off x="2895600" y="4406900"/>
            <a:ext cx="6400800" cy="1752600"/>
          </a:xfrm>
        </p:spPr>
        <p:txBody>
          <a:bodyPr/>
          <a:lstStyle/>
          <a:p>
            <a:pPr>
              <a:lnSpc>
                <a:spcPct val="80000"/>
              </a:lnSpc>
            </a:pPr>
            <a:br>
              <a:rPr lang="en-US" altLang="en-US" sz="2000" dirty="0"/>
            </a:br>
            <a:r>
              <a:rPr lang="en-US" altLang="en-US" dirty="0">
                <a:latin typeface="Arial" panose="020B0604020202020204" pitchFamily="34" charset="0"/>
              </a:rPr>
              <a:t>Frédéric Gabin</a:t>
            </a:r>
          </a:p>
          <a:p>
            <a:pPr>
              <a:lnSpc>
                <a:spcPct val="80000"/>
              </a:lnSpc>
            </a:pPr>
            <a:endParaRPr lang="en-US" altLang="en-US" sz="1200" dirty="0">
              <a:latin typeface="Arial" panose="020B0604020202020204" pitchFamily="34" charset="0"/>
            </a:endParaRPr>
          </a:p>
          <a:p>
            <a:pPr>
              <a:lnSpc>
                <a:spcPct val="80000"/>
              </a:lnSpc>
            </a:pPr>
            <a:r>
              <a:rPr lang="en-US" altLang="en-US" sz="2000" dirty="0">
                <a:latin typeface="Arial" panose="020B0604020202020204" pitchFamily="34" charset="0"/>
              </a:rPr>
              <a:t>SA4 Chair (Dolby Laboratories Inc.)</a:t>
            </a:r>
          </a:p>
        </p:txBody>
      </p:sp>
      <p:sp>
        <p:nvSpPr>
          <p:cNvPr id="4" name="Subtitle 6">
            <a:extLst>
              <a:ext uri="{FF2B5EF4-FFF2-40B4-BE49-F238E27FC236}">
                <a16:creationId xmlns:a16="http://schemas.microsoft.com/office/drawing/2014/main" id="{A466663D-F8DD-4C2B-86B0-D8D110D84A17}"/>
              </a:ext>
            </a:extLst>
          </p:cNvPr>
          <p:cNvSpPr txBox="1">
            <a:spLocks/>
          </p:cNvSpPr>
          <p:nvPr/>
        </p:nvSpPr>
        <p:spPr bwMode="auto">
          <a:xfrm>
            <a:off x="2862263" y="3197225"/>
            <a:ext cx="64008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2800">
                <a:solidFill>
                  <a:schemeClr val="tx1"/>
                </a:solidFill>
                <a:latin typeface="+mn-lt"/>
                <a:ea typeface="+mn-ea"/>
                <a:cs typeface="+mn-cs"/>
              </a:defRPr>
            </a:lvl1pPr>
            <a:lvl2pPr marL="457200" indent="0" algn="ctr" rtl="0" eaLnBrk="0" fontAlgn="base" hangingPunct="0">
              <a:spcBef>
                <a:spcPct val="20000"/>
              </a:spcBef>
              <a:spcAft>
                <a:spcPct val="0"/>
              </a:spcAft>
              <a:buClr>
                <a:srgbClr val="C00000"/>
              </a:buClr>
              <a:buFont typeface="Arial" panose="020B0604020202020204" pitchFamily="34" charset="0"/>
              <a:buNone/>
              <a:defRPr sz="2400">
                <a:solidFill>
                  <a:schemeClr val="tx1"/>
                </a:solidFill>
                <a:latin typeface="+mn-lt"/>
              </a:defRPr>
            </a:lvl2pPr>
            <a:lvl3pPr marL="9144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3pPr>
            <a:lvl4pPr marL="1371600"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4pPr>
            <a:lvl5pPr marL="1828800" indent="0" algn="ctr" rtl="0" eaLnBrk="0" fontAlgn="base" hangingPunct="0">
              <a:spcBef>
                <a:spcPct val="20000"/>
              </a:spcBef>
              <a:spcAft>
                <a:spcPct val="0"/>
              </a:spcAft>
              <a:buFont typeface="Arial" panose="020B0604020202020204" pitchFamily="34" charset="0"/>
              <a:buNone/>
              <a:defRPr sz="1600">
                <a:solidFill>
                  <a:schemeClr val="tx1"/>
                </a:solidFill>
                <a:latin typeface="+mn-lt"/>
              </a:defRPr>
            </a:lvl5pPr>
            <a:lvl6pPr marL="2286000" indent="0" algn="ctr" rtl="0" eaLnBrk="0" fontAlgn="base" hangingPunct="0">
              <a:spcBef>
                <a:spcPct val="20000"/>
              </a:spcBef>
              <a:spcAft>
                <a:spcPct val="0"/>
              </a:spcAft>
              <a:buFont typeface="Arial" charset="0"/>
              <a:buNone/>
              <a:defRPr sz="1600">
                <a:solidFill>
                  <a:schemeClr val="tx1"/>
                </a:solidFill>
                <a:latin typeface="+mn-lt"/>
              </a:defRPr>
            </a:lvl6pPr>
            <a:lvl7pPr marL="2743200" indent="0" algn="ctr" rtl="0" eaLnBrk="0" fontAlgn="base" hangingPunct="0">
              <a:spcBef>
                <a:spcPct val="20000"/>
              </a:spcBef>
              <a:spcAft>
                <a:spcPct val="0"/>
              </a:spcAft>
              <a:buFont typeface="Arial" charset="0"/>
              <a:buNone/>
              <a:defRPr sz="1600">
                <a:solidFill>
                  <a:schemeClr val="tx1"/>
                </a:solidFill>
                <a:latin typeface="+mn-lt"/>
              </a:defRPr>
            </a:lvl7pPr>
            <a:lvl8pPr marL="3200400" indent="0" algn="ctr" rtl="0" eaLnBrk="0" fontAlgn="base" hangingPunct="0">
              <a:spcBef>
                <a:spcPct val="20000"/>
              </a:spcBef>
              <a:spcAft>
                <a:spcPct val="0"/>
              </a:spcAft>
              <a:buFont typeface="Arial" charset="0"/>
              <a:buNone/>
              <a:defRPr sz="1600">
                <a:solidFill>
                  <a:schemeClr val="tx1"/>
                </a:solidFill>
                <a:latin typeface="+mn-lt"/>
              </a:defRPr>
            </a:lvl8pPr>
            <a:lvl9pPr marL="3657600" indent="0" algn="ctr" rtl="0" eaLnBrk="0" fontAlgn="base" hangingPunct="0">
              <a:spcBef>
                <a:spcPct val="20000"/>
              </a:spcBef>
              <a:spcAft>
                <a:spcPct val="0"/>
              </a:spcAft>
              <a:buFont typeface="Arial" charset="0"/>
              <a:buNone/>
              <a:defRPr sz="1600">
                <a:solidFill>
                  <a:schemeClr val="tx1"/>
                </a:solidFill>
                <a:latin typeface="+mn-lt"/>
              </a:defRPr>
            </a:lvl9pPr>
          </a:lstStyle>
          <a:p>
            <a:pPr>
              <a:lnSpc>
                <a:spcPct val="80000"/>
              </a:lnSpc>
              <a:defRPr/>
            </a:pPr>
            <a:br>
              <a:rPr lang="en-US" altLang="en-US" sz="2000" kern="0" dirty="0"/>
            </a:br>
            <a:r>
              <a:rPr lang="en-US" altLang="en-US" sz="2000" kern="0" dirty="0">
                <a:solidFill>
                  <a:srgbClr val="FF0000"/>
                </a:solidFill>
                <a:latin typeface="Arial" panose="020B0604020202020204" pitchFamily="34" charset="0"/>
              </a:rPr>
              <a:t>(Agenda Item 4.4)</a:t>
            </a:r>
          </a:p>
          <a:p>
            <a:pPr>
              <a:lnSpc>
                <a:spcPct val="80000"/>
              </a:lnSpc>
              <a:defRPr/>
            </a:pPr>
            <a:endParaRPr lang="en-GB" altLang="en-US" sz="2000" kern="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features to completed items in </a:t>
            </a:r>
            <a:r>
              <a:rPr lang="en-US" altLang="en-US" dirty="0"/>
              <a:t>Rel-16 and earlier - 1</a:t>
            </a:r>
          </a:p>
        </p:txBody>
      </p:sp>
      <p:sp>
        <p:nvSpPr>
          <p:cNvPr id="2" name="Espace réservé du contenu 1">
            <a:extLst>
              <a:ext uri="{FF2B5EF4-FFF2-40B4-BE49-F238E27FC236}">
                <a16:creationId xmlns:a16="http://schemas.microsoft.com/office/drawing/2014/main" id="{8E835327-AD84-4B17-942A-FF509E39DBB2}"/>
              </a:ext>
            </a:extLst>
          </p:cNvPr>
          <p:cNvSpPr>
            <a:spLocks noGrp="1"/>
          </p:cNvSpPr>
          <p:nvPr>
            <p:ph idx="1"/>
          </p:nvPr>
        </p:nvSpPr>
        <p:spPr/>
        <p:txBody>
          <a:bodyPr/>
          <a:lstStyle/>
          <a:p>
            <a:r>
              <a:rPr lang="fr-FR" dirty="0"/>
              <a:t> Rel-12: SP-211345 "</a:t>
            </a:r>
            <a:r>
              <a:rPr lang="fr-FR" dirty="0" err="1"/>
              <a:t>CRs</a:t>
            </a:r>
            <a:r>
              <a:rPr lang="fr-FR" dirty="0"/>
              <a:t> for Corrections to EVS </a:t>
            </a:r>
            <a:r>
              <a:rPr lang="fr-FR" dirty="0" err="1"/>
              <a:t>Fixed</a:t>
            </a:r>
            <a:r>
              <a:rPr lang="fr-FR" dirty="0"/>
              <a:t>-Point &amp; alternative </a:t>
            </a:r>
            <a:r>
              <a:rPr lang="fr-FR" dirty="0" err="1"/>
              <a:t>Fixed</a:t>
            </a:r>
            <a:r>
              <a:rPr lang="fr-FR" dirty="0"/>
              <a:t> Point Source Code, </a:t>
            </a:r>
            <a:r>
              <a:rPr lang="fr-FR" dirty="0" err="1"/>
              <a:t>Floating</a:t>
            </a:r>
            <a:r>
              <a:rPr lang="fr-FR" dirty="0"/>
              <a:t> Point Source Code and Update of Test </a:t>
            </a:r>
            <a:r>
              <a:rPr lang="fr-FR" dirty="0" err="1"/>
              <a:t>Vectors</a:t>
            </a:r>
            <a:r>
              <a:rPr lang="fr-FR" dirty="0"/>
              <a:t> (26.442, 26.443, 26.444 and 26.452) [WI Code: EVS_codec-SA4]"</a:t>
            </a:r>
          </a:p>
          <a:p>
            <a:r>
              <a:rPr lang="fr-FR" dirty="0"/>
              <a:t> Rel-16: SP-211346 "CR for </a:t>
            </a:r>
            <a:r>
              <a:rPr lang="fr-FR" dirty="0" err="1"/>
              <a:t>reference</a:t>
            </a:r>
            <a:r>
              <a:rPr lang="fr-FR" dirty="0"/>
              <a:t> fixes to TV </a:t>
            </a:r>
            <a:r>
              <a:rPr lang="fr-FR" dirty="0" err="1"/>
              <a:t>Video</a:t>
            </a:r>
            <a:r>
              <a:rPr lang="fr-FR" dirty="0"/>
              <a:t> Profiles (26.116)[WI Code: TEI16, TVProf-SA4]"</a:t>
            </a:r>
          </a:p>
          <a:p>
            <a:endParaRPr lang="fr-FR" dirty="0"/>
          </a:p>
        </p:txBody>
      </p:sp>
    </p:spTree>
    <p:extLst>
      <p:ext uri="{BB962C8B-B14F-4D97-AF65-F5344CB8AC3E}">
        <p14:creationId xmlns:p14="http://schemas.microsoft.com/office/powerpoint/2010/main" val="1873196116"/>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6F4338-2C8B-45C5-BBCB-5CBF0403C383}"/>
              </a:ext>
            </a:extLst>
          </p:cNvPr>
          <p:cNvSpPr>
            <a:spLocks noGrp="1"/>
          </p:cNvSpPr>
          <p:nvPr>
            <p:ph type="title"/>
          </p:nvPr>
        </p:nvSpPr>
        <p:spPr/>
        <p:txBody>
          <a:bodyPr/>
          <a:lstStyle/>
          <a:p>
            <a:pPr marL="342900" indent="-342900">
              <a:lnSpc>
                <a:spcPct val="90000"/>
              </a:lnSpc>
            </a:pPr>
            <a:r>
              <a:rPr lang="en-US" altLang="en-US" dirty="0">
                <a:solidFill>
                  <a:srgbClr val="FF3300"/>
                </a:solidFill>
              </a:rPr>
              <a:t>CRs to completed items in </a:t>
            </a:r>
            <a:r>
              <a:rPr lang="en-US" altLang="en-US" dirty="0"/>
              <a:t>Rel-17</a:t>
            </a:r>
          </a:p>
        </p:txBody>
      </p:sp>
      <p:sp>
        <p:nvSpPr>
          <p:cNvPr id="2" name="Espace réservé du contenu 1">
            <a:extLst>
              <a:ext uri="{FF2B5EF4-FFF2-40B4-BE49-F238E27FC236}">
                <a16:creationId xmlns:a16="http://schemas.microsoft.com/office/drawing/2014/main" id="{C81F6A6D-8BAF-4BB8-AC46-2C73FC7322B0}"/>
              </a:ext>
            </a:extLst>
          </p:cNvPr>
          <p:cNvSpPr>
            <a:spLocks noGrp="1"/>
          </p:cNvSpPr>
          <p:nvPr>
            <p:ph idx="1"/>
          </p:nvPr>
        </p:nvSpPr>
        <p:spPr/>
        <p:txBody>
          <a:bodyPr/>
          <a:lstStyle/>
          <a:p>
            <a:r>
              <a:rPr lang="fr-FR" dirty="0"/>
              <a:t> SP-211347 "CR for </a:t>
            </a:r>
            <a:r>
              <a:rPr lang="fr-FR" dirty="0" err="1"/>
              <a:t>adding</a:t>
            </a:r>
            <a:r>
              <a:rPr lang="fr-FR" dirty="0"/>
              <a:t> </a:t>
            </a:r>
            <a:r>
              <a:rPr lang="fr-FR" dirty="0" err="1"/>
              <a:t>MMtel</a:t>
            </a:r>
            <a:r>
              <a:rPr lang="fr-FR" dirty="0"/>
              <a:t> Call Setup Time (26.114)[WI </a:t>
            </a:r>
            <a:r>
              <a:rPr lang="fr-FR" dirty="0" err="1"/>
              <a:t>Code:EQoE_MTSI</a:t>
            </a:r>
            <a:r>
              <a:rPr lang="fr-FR" dirty="0"/>
              <a:t>, TEI17 ]« , </a:t>
            </a:r>
            <a:r>
              <a:rPr lang="en-US" dirty="0"/>
              <a:t>adds a Call Setup Time </a:t>
            </a:r>
            <a:r>
              <a:rPr lang="en-US" dirty="0" err="1"/>
              <a:t>QoE</a:t>
            </a:r>
            <a:r>
              <a:rPr lang="en-US" dirty="0"/>
              <a:t> metric for mobile-originated calls.</a:t>
            </a:r>
            <a:endParaRPr lang="fr-FR" dirty="0"/>
          </a:p>
          <a:p>
            <a:r>
              <a:rPr lang="fr-FR" dirty="0"/>
              <a:t>SP-211348 "CR for inclusive </a:t>
            </a:r>
            <a:r>
              <a:rPr lang="fr-FR" dirty="0" err="1"/>
              <a:t>language</a:t>
            </a:r>
            <a:r>
              <a:rPr lang="fr-FR" dirty="0"/>
              <a:t> </a:t>
            </a:r>
            <a:r>
              <a:rPr lang="fr-FR" dirty="0" err="1"/>
              <a:t>review</a:t>
            </a:r>
            <a:r>
              <a:rPr lang="fr-FR" dirty="0"/>
              <a:t> (26.237)[WI Code: TEI17]« , </a:t>
            </a:r>
            <a:r>
              <a:rPr lang="fr-FR" dirty="0" err="1"/>
              <a:t>following</a:t>
            </a:r>
            <a:r>
              <a:rPr lang="fr-FR" dirty="0"/>
              <a:t> the Action Point </a:t>
            </a:r>
            <a:r>
              <a:rPr lang="fr-FR" dirty="0" err="1"/>
              <a:t>assigned</a:t>
            </a:r>
            <a:r>
              <a:rPr lang="fr-FR" dirty="0"/>
              <a:t> by SA#94</a:t>
            </a:r>
          </a:p>
          <a:p>
            <a:r>
              <a:rPr lang="fr-FR" dirty="0"/>
              <a:t>SP-211349 </a:t>
            </a:r>
            <a:r>
              <a:rPr lang="fr-FR" dirty="0" err="1"/>
              <a:t>CRs</a:t>
            </a:r>
            <a:r>
              <a:rPr lang="fr-FR" dirty="0"/>
              <a:t> for </a:t>
            </a:r>
            <a:r>
              <a:rPr lang="fr-FR" dirty="0" err="1"/>
              <a:t>supporting</a:t>
            </a:r>
            <a:r>
              <a:rPr lang="fr-FR" dirty="0"/>
              <a:t> network-</a:t>
            </a:r>
            <a:r>
              <a:rPr lang="fr-FR" dirty="0" err="1"/>
              <a:t>based</a:t>
            </a:r>
            <a:r>
              <a:rPr lang="fr-FR" dirty="0"/>
              <a:t> media </a:t>
            </a:r>
            <a:r>
              <a:rPr lang="fr-FR" dirty="0" err="1"/>
              <a:t>processing</a:t>
            </a:r>
            <a:r>
              <a:rPr lang="fr-FR" dirty="0"/>
              <a:t> in FLUS (26.238) [WI Code: E_FLUS, TEI17], </a:t>
            </a:r>
            <a:r>
              <a:rPr lang="en-US" dirty="0"/>
              <a:t>Extending the support for network-based media processing in Live Uplink Streaming.</a:t>
            </a:r>
            <a:endParaRPr lang="fr-FR" dirty="0"/>
          </a:p>
          <a:p>
            <a:endParaRPr lang="fr-FR" dirty="0"/>
          </a:p>
        </p:txBody>
      </p:sp>
    </p:spTree>
    <p:extLst>
      <p:ext uri="{BB962C8B-B14F-4D97-AF65-F5344CB8AC3E}">
        <p14:creationId xmlns:p14="http://schemas.microsoft.com/office/powerpoint/2010/main" val="1463756284"/>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11BEB4A5-87E6-44CD-907A-AA3CB48EAFB0}"/>
              </a:ext>
            </a:extLst>
          </p:cNvPr>
          <p:cNvSpPr txBox="1">
            <a:spLocks/>
          </p:cNvSpPr>
          <p:nvPr/>
        </p:nvSpPr>
        <p:spPr bwMode="auto">
          <a:xfrm>
            <a:off x="1970088" y="1339851"/>
            <a:ext cx="8018462"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0" indent="0">
              <a:spcBef>
                <a:spcPts val="1800"/>
              </a:spcBef>
              <a:buNone/>
              <a:defRPr/>
            </a:pPr>
            <a:endParaRPr lang="fi-FI" altLang="en-US" sz="2400" kern="0" dirty="0"/>
          </a:p>
          <a:p>
            <a:pPr>
              <a:spcBef>
                <a:spcPts val="1800"/>
              </a:spcBef>
              <a:defRPr/>
            </a:pPr>
            <a:endParaRPr lang="fi-FI" altLang="en-US" sz="2400" kern="0" dirty="0"/>
          </a:p>
        </p:txBody>
      </p:sp>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Rel-17 Work Items</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7" name="Table 3">
            <a:extLst>
              <a:ext uri="{FF2B5EF4-FFF2-40B4-BE49-F238E27FC236}">
                <a16:creationId xmlns:a16="http://schemas.microsoft.com/office/drawing/2014/main" id="{16422D9A-66C0-4955-8C85-ED1D9F430904}"/>
              </a:ext>
            </a:extLst>
          </p:cNvPr>
          <p:cNvGraphicFramePr>
            <a:graphicFrameLocks noGrp="1"/>
          </p:cNvGraphicFramePr>
          <p:nvPr>
            <p:extLst>
              <p:ext uri="{D42A27DB-BD31-4B8C-83A1-F6EECF244321}">
                <p14:modId xmlns:p14="http://schemas.microsoft.com/office/powerpoint/2010/main" val="2431916367"/>
              </p:ext>
            </p:extLst>
          </p:nvPr>
        </p:nvGraphicFramePr>
        <p:xfrm>
          <a:off x="604006" y="1526796"/>
          <a:ext cx="10863742" cy="404301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820003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Support of Immersive Teleconferencing and Telepresence for Remote Terminals (ITT4RT)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860012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Handsets Featuring Non-Traditional Earpieces  (</a:t>
                      </a:r>
                      <a:r>
                        <a:rPr lang="en-US" sz="1200" b="1" u="none" strike="noStrike" kern="1200" dirty="0" err="1">
                          <a:solidFill>
                            <a:schemeClr val="dk1"/>
                          </a:solidFill>
                          <a:effectLst/>
                          <a:latin typeface="+mn-lt"/>
                          <a:ea typeface="+mn-ea"/>
                          <a:cs typeface="+mn-cs"/>
                        </a:rPr>
                        <a:t>HaNTE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880012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Extension for headset interface tests of UE (</a:t>
                      </a:r>
                      <a:r>
                        <a:rPr lang="en-US" sz="1200" b="1" u="none" strike="noStrike" kern="1200" dirty="0" err="1">
                          <a:solidFill>
                            <a:schemeClr val="dk1"/>
                          </a:solidFill>
                          <a:effectLst/>
                          <a:latin typeface="+mn-lt"/>
                          <a:ea typeface="+mn-ea"/>
                          <a:cs typeface="+mn-cs"/>
                        </a:rPr>
                        <a:t>HInT</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r>
                        <a:rPr lang="en-GB" sz="900" b="0" i="0" u="none" strike="noStrike" dirty="0">
                          <a:solidFill>
                            <a:srgbClr val="00CC00"/>
                          </a:solidFill>
                          <a:effectLst/>
                          <a:latin typeface="Arial" panose="020B0604020202020204" pitchFamily="34" charset="0"/>
                        </a:rPr>
                        <a:t>Completed !</a:t>
                      </a:r>
                    </a:p>
                  </a:txBody>
                  <a:tcPr marL="6973" marR="6973" marT="6973" marB="0"/>
                </a:tc>
                <a:extLst>
                  <a:ext uri="{0D108BD9-81ED-4DB2-BD59-A6C34878D82A}">
                    <a16:rowId xmlns:a16="http://schemas.microsoft.com/office/drawing/2014/main" val="1879990620"/>
                  </a:ext>
                </a:extLst>
              </a:tr>
              <a:tr h="459826">
                <a:tc>
                  <a:txBody>
                    <a:bodyPr/>
                    <a:lstStyle/>
                    <a:p>
                      <a:pPr algn="ctr" fontAlgn="t"/>
                      <a:r>
                        <a:rPr lang="en-GB" sz="800" b="0" i="0" u="none" strike="noStrike" dirty="0">
                          <a:solidFill>
                            <a:srgbClr val="000000"/>
                          </a:solidFill>
                          <a:effectLst/>
                          <a:latin typeface="Arial" panose="020B0604020202020204" pitchFamily="34" charset="0"/>
                        </a:rPr>
                        <a:t>920011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8K Television over 5G (8K_TV_5G)</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40%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849091366"/>
                  </a:ext>
                </a:extLst>
              </a:tr>
              <a:tr h="459826">
                <a:tc>
                  <a:txBody>
                    <a:bodyPr/>
                    <a:lstStyle/>
                    <a:p>
                      <a:pPr algn="ctr" fontAlgn="t"/>
                      <a:r>
                        <a:rPr lang="en-GB" sz="800" b="0" i="0" u="none" strike="noStrike" dirty="0">
                          <a:solidFill>
                            <a:srgbClr val="000000"/>
                          </a:solidFill>
                          <a:effectLst/>
                          <a:latin typeface="Arial" panose="020B0604020202020204" pitchFamily="34" charset="0"/>
                        </a:rPr>
                        <a:t>920008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5GMS AF Event Exposure (EVEX)</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anticipated</a:t>
                      </a:r>
                    </a:p>
                  </a:txBody>
                  <a:tcPr marL="6973" marR="6973" marT="6973" marB="0"/>
                </a:tc>
                <a:extLst>
                  <a:ext uri="{0D108BD9-81ED-4DB2-BD59-A6C34878D82A}">
                    <a16:rowId xmlns:a16="http://schemas.microsoft.com/office/drawing/2014/main" val="3932884631"/>
                  </a:ext>
                </a:extLst>
              </a:tr>
              <a:tr h="459826">
                <a:tc>
                  <a:txBody>
                    <a:bodyPr/>
                    <a:lstStyle/>
                    <a:p>
                      <a:pPr algn="ctr" fontAlgn="t"/>
                      <a:r>
                        <a:rPr lang="en-GB" sz="800" b="0" i="0" u="none" strike="noStrike" dirty="0">
                          <a:solidFill>
                            <a:srgbClr val="000000"/>
                          </a:solidFill>
                          <a:effectLst/>
                          <a:latin typeface="Arial" panose="020B0604020202020204" pitchFamily="34" charset="0"/>
                        </a:rPr>
                        <a:t>920009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Edge Extensions to the 5G Media Streaming Architecture (5GMS_EDGE)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a:t>
                      </a:r>
                    </a:p>
                  </a:txBody>
                  <a:tcPr marL="6973" marR="6973" marT="6973" marB="0"/>
                </a:tc>
                <a:tc>
                  <a:txBody>
                    <a:bodyPr/>
                    <a:lstStyle/>
                    <a:p>
                      <a:pPr algn="l" fontAlgn="t"/>
                      <a:r>
                        <a:rPr lang="en-GB" sz="900" b="0" i="0" u="none" strike="noStrike" dirty="0">
                          <a:solidFill>
                            <a:srgbClr val="00CC00"/>
                          </a:solidFill>
                          <a:effectLst/>
                          <a:latin typeface="Arial" panose="020B0604020202020204" pitchFamily="34" charset="0"/>
                        </a:rPr>
                        <a:t>Completed !</a:t>
                      </a:r>
                    </a:p>
                  </a:txBody>
                  <a:tcPr marL="6973" marR="6973" marT="6973" marB="0"/>
                </a:tc>
                <a:extLst>
                  <a:ext uri="{0D108BD9-81ED-4DB2-BD59-A6C34878D82A}">
                    <a16:rowId xmlns:a16="http://schemas.microsoft.com/office/drawing/2014/main" val="564604280"/>
                  </a:ext>
                </a:extLst>
              </a:tr>
              <a:tr h="459826">
                <a:tc>
                  <a:txBody>
                    <a:bodyPr/>
                    <a:lstStyle/>
                    <a:p>
                      <a:pPr algn="ctr" fontAlgn="t"/>
                      <a:r>
                        <a:rPr lang="en-GB" sz="800" b="0" i="0" u="none" strike="noStrike" dirty="0">
                          <a:solidFill>
                            <a:srgbClr val="000000"/>
                          </a:solidFill>
                          <a:effectLst/>
                          <a:latin typeface="Arial" panose="020B0604020202020204" pitchFamily="34" charset="0"/>
                        </a:rPr>
                        <a:t>920010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User Service Architecture and related 5GMS Extensions (5MBUSA)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expected due to dependencies on other WGs</a:t>
                      </a:r>
                    </a:p>
                  </a:txBody>
                  <a:tcPr marL="6973" marR="6973" marT="6973" marB="0"/>
                </a:tc>
                <a:extLst>
                  <a:ext uri="{0D108BD9-81ED-4DB2-BD59-A6C34878D82A}">
                    <a16:rowId xmlns:a16="http://schemas.microsoft.com/office/drawing/2014/main" val="1012424162"/>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890009</a:t>
                      </a:r>
                    </a:p>
                  </a:txBody>
                  <a:tcPr marL="9525" marR="9525" marT="9525" marB="0"/>
                </a:tc>
                <a:tc>
                  <a:txBody>
                    <a:bodyPr/>
                    <a:lstStyle/>
                    <a:p>
                      <a:pPr algn="l" fontAlgn="t"/>
                      <a:r>
                        <a:rPr lang="en-GB" sz="1200" b="1" u="none" strike="noStrike" kern="1200" dirty="0">
                          <a:solidFill>
                            <a:schemeClr val="bg1">
                              <a:lumMod val="50000"/>
                            </a:schemeClr>
                          </a:solidFill>
                          <a:effectLst/>
                          <a:latin typeface="+mn-lt"/>
                          <a:ea typeface="+mn-ea"/>
                          <a:cs typeface="+mn-cs"/>
                        </a:rPr>
                        <a:t>Operation Points for 8K VR 360 Video over 5G (8K_VR_5G)</a:t>
                      </a: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100%</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09/21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SA#93</a:t>
                      </a:r>
                    </a:p>
                  </a:txBody>
                  <a:tcPr marL="6973" marR="6973" marT="6973" marB="0"/>
                </a:tc>
                <a:extLst>
                  <a:ext uri="{0D108BD9-81ED-4DB2-BD59-A6C34878D82A}">
                    <a16:rowId xmlns:a16="http://schemas.microsoft.com/office/drawing/2014/main" val="4216061510"/>
                  </a:ext>
                </a:extLst>
              </a:tr>
            </a:tbl>
          </a:graphicData>
        </a:graphic>
      </p:graphicFrame>
    </p:spTree>
    <p:extLst>
      <p:ext uri="{BB962C8B-B14F-4D97-AF65-F5344CB8AC3E}">
        <p14:creationId xmlns:p14="http://schemas.microsoft.com/office/powerpoint/2010/main" val="234849541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Support of Immersive Teleconferencing and Telepresence for Remote Terminals (ITT4RT)</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lvl="0" indent="0" fontAlgn="base">
              <a:lnSpc>
                <a:spcPct val="93000"/>
              </a:lnSpc>
              <a:spcBef>
                <a:spcPct val="15000"/>
              </a:spcBef>
              <a:spcAft>
                <a:spcPct val="15000"/>
              </a:spcAft>
              <a:buSzPct val="100000"/>
              <a:tabLst>
                <a:tab pos="285750" algn="l"/>
              </a:tabLst>
              <a:defRPr/>
            </a:pPr>
            <a:r>
              <a:rPr lang="en-US" altLang="en-US" sz="1400" dirty="0"/>
              <a:t> The objective of this Work Item is to specify VR support in MTSI in TS 26.114 and IMS-based Telepresence in TS 26.223 to enable support of an immersive experience for remote terminals joining teleconferencing and telepresence sessions. WID: </a:t>
            </a:r>
            <a:r>
              <a:rPr lang="en-US" sz="1400" u="sng" dirty="0">
                <a:hlinkClick r:id="rId2"/>
              </a:rPr>
              <a:t>SP-180985</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Progressed Draft CR to TS 26.114 for Phase 2 that adds the capability to recommend audio mixing gains to an ITT4RT Rx client using RTP header extensions and correct the ABNF syntax to comply with IETF guidelines;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Update to TR 26.862 that adds the capability to identify regions of the 360 degree video that should not be occluded by overlays rendered in the receiver’s viewport</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Update to TR 26.962 to incorporate guidelines for scalability and optimization of viewport-dependent processing (VDP)</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Approved an LS to MPEG requesting updates to the way media streams are referenced in their Scene Description specification</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Scheduled two telco sessions on 15 December 2021 and 2 February 2022</a:t>
            </a: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785147244"/>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820003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Support of Immersive Teleconferencing and Telepresence for Remote Terminals (ITT4RT)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199855567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Handsets Featuring Non-Traditional Earpieces  </a:t>
            </a:r>
            <a:r>
              <a:rPr lang="en-US" altLang="en-US" sz="3200" dirty="0"/>
              <a:t>(</a:t>
            </a:r>
            <a:r>
              <a:rPr lang="en-US" sz="3200" dirty="0" err="1"/>
              <a:t>HaNTE</a:t>
            </a:r>
            <a:r>
              <a:rPr lang="en-US" altLang="en-US" sz="3200" dirty="0"/>
              <a:t>)</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lvl="0" indent="0" fontAlgn="base">
              <a:lnSpc>
                <a:spcPct val="93000"/>
              </a:lnSpc>
              <a:spcBef>
                <a:spcPct val="15000"/>
              </a:spcBef>
              <a:spcAft>
                <a:spcPct val="15000"/>
              </a:spcAft>
              <a:buSzPct val="100000"/>
              <a:tabLst>
                <a:tab pos="285750" algn="l"/>
              </a:tabLst>
              <a:defRPr/>
            </a:pPr>
            <a:r>
              <a:rPr lang="en-US" altLang="en-US" sz="1400" dirty="0"/>
              <a:t> UEs supporting handset mode communication without a traditional earpiece to produce sound are becoming available in the market, and 3GPP specs require updates to allow for their appropriate testing. WID: </a:t>
            </a:r>
            <a:r>
              <a:rPr lang="fr-FR" sz="1400" dirty="0">
                <a:hlinkClick r:id="rId2"/>
              </a:rPr>
              <a:t>SP-191212</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Initial draft CRs on </a:t>
            </a:r>
            <a:r>
              <a:rPr lang="en-US" altLang="zh-CN" sz="1400" dirty="0" err="1">
                <a:cs typeface="Arial" pitchFamily="34" charset="0"/>
              </a:rPr>
              <a:t>HaNTE</a:t>
            </a:r>
            <a:r>
              <a:rPr lang="en-US" altLang="zh-CN" sz="1400" dirty="0">
                <a:cs typeface="Arial" pitchFamily="34" charset="0"/>
              </a:rPr>
              <a:t> have been reviewed, revised, and then noted.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New tests (RFR at max level, privacy, variation with fork positions) have been proposed, there are diverging views on whether they are needed or validated, and there are concerns on proposed changes impacting not just </a:t>
            </a:r>
            <a:r>
              <a:rPr lang="en-US" altLang="zh-CN" sz="1400" dirty="0" err="1">
                <a:cs typeface="Arial" pitchFamily="34" charset="0"/>
              </a:rPr>
              <a:t>HaNTE</a:t>
            </a:r>
            <a:r>
              <a:rPr lang="en-US" altLang="zh-CN" sz="1400" dirty="0">
                <a:cs typeface="Arial" pitchFamily="34" charset="0"/>
              </a:rPr>
              <a:t> UEs but also traditional UEs.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a:t>
            </a:r>
            <a:r>
              <a:rPr lang="en-US" altLang="zh-CN" sz="1400" dirty="0" err="1">
                <a:cs typeface="Arial" pitchFamily="34" charset="0"/>
              </a:rPr>
              <a:t>HaNTE</a:t>
            </a:r>
            <a:r>
              <a:rPr lang="en-US" altLang="zh-CN" sz="1400" dirty="0">
                <a:cs typeface="Arial" pitchFamily="34" charset="0"/>
              </a:rPr>
              <a:t> time plan has been updated , with one extra meeting cycle and one AH telco</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 CR to TR 26.801 documenting findings (round robin results, subjective experiment) was eventually not submitted, it is expected to be provided by the next meeting. </a:t>
            </a: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1841698472"/>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860012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Handsets Featuring Non-Traditional Earpieces  (</a:t>
                      </a:r>
                      <a:r>
                        <a:rPr lang="en-US" sz="1200" b="1" u="none" strike="noStrike" kern="1200" dirty="0" err="1">
                          <a:solidFill>
                            <a:schemeClr val="dk1"/>
                          </a:solidFill>
                          <a:effectLst/>
                          <a:latin typeface="+mn-lt"/>
                          <a:ea typeface="+mn-ea"/>
                          <a:cs typeface="+mn-cs"/>
                        </a:rPr>
                        <a:t>HaNTE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4198125406"/>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Extension for headset interface tests of UE </a:t>
            </a:r>
            <a:r>
              <a:rPr lang="en-US" altLang="en-US" sz="3200" dirty="0"/>
              <a:t>(</a:t>
            </a:r>
            <a:r>
              <a:rPr lang="en-US" sz="3200" dirty="0" err="1"/>
              <a:t>HInT</a:t>
            </a:r>
            <a:r>
              <a:rPr lang="en-US" altLang="en-US" sz="3200" dirty="0"/>
              <a:t>)</a:t>
            </a:r>
            <a:br>
              <a:rPr lang="en-US" altLang="en-US" sz="3200" dirty="0"/>
            </a:br>
            <a:r>
              <a:rPr lang="en-US" altLang="en-US" sz="3200" dirty="0">
                <a:solidFill>
                  <a:srgbClr val="00CC00"/>
                </a:solidFill>
              </a:rPr>
              <a:t>- Completed !</a:t>
            </a:r>
            <a:endParaRPr lang="fr-FR" dirty="0">
              <a:solidFill>
                <a:srgbClr val="00CC00"/>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lvl="0" indent="0" fontAlgn="base">
              <a:lnSpc>
                <a:spcPct val="93000"/>
              </a:lnSpc>
              <a:spcBef>
                <a:spcPct val="15000"/>
              </a:spcBef>
              <a:spcAft>
                <a:spcPct val="15000"/>
              </a:spcAft>
              <a:buSzPct val="100000"/>
              <a:tabLst>
                <a:tab pos="285750" algn="l"/>
              </a:tabLst>
              <a:defRPr/>
            </a:pPr>
            <a:r>
              <a:rPr lang="en-US" altLang="en-US" sz="1400" dirty="0"/>
              <a:t> </a:t>
            </a:r>
            <a:r>
              <a:rPr lang="en-US" sz="1400" dirty="0" err="1"/>
              <a:t>HInT</a:t>
            </a:r>
            <a:r>
              <a:rPr lang="en-US" sz="1400" dirty="0"/>
              <a:t> (Extension for headset interface tests of UE) Objective (summary): Update of TS 26.131 and TS 26.132 to include standardized analogue (wired) and digital (wired and wireless) headset interfaces definitions, setup of headset interface testing, new headset interface tests and new requirements and objectives of headset interface tests. WID: </a:t>
            </a:r>
            <a:r>
              <a:rPr lang="en-US" sz="1400" dirty="0">
                <a:hlinkClick r:id="rId2"/>
              </a:rPr>
              <a:t>SP-200398</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Two Rel-17 CRs to TS 26.131 and 26.132 (SP-211350) were agreed and are presented for approval.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Work Item is completed.</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 work item summary has been prepared by the rapporteur and has been endorsed by SA4.</a:t>
            </a: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3533537366"/>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880012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Extension for headset interface tests of UE (</a:t>
                      </a:r>
                      <a:r>
                        <a:rPr lang="en-US" sz="1200" b="1" u="none" strike="noStrike" kern="1200" dirty="0" err="1">
                          <a:solidFill>
                            <a:schemeClr val="dk1"/>
                          </a:solidFill>
                          <a:effectLst/>
                          <a:latin typeface="+mn-lt"/>
                          <a:ea typeface="+mn-ea"/>
                          <a:cs typeface="+mn-cs"/>
                        </a:rPr>
                        <a:t>HInT</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r>
                        <a:rPr lang="en-GB" sz="900" b="0" i="0" u="none" strike="noStrike" dirty="0">
                          <a:solidFill>
                            <a:srgbClr val="00CC00"/>
                          </a:solidFill>
                          <a:effectLst/>
                          <a:latin typeface="Arial" panose="020B0604020202020204" pitchFamily="34" charset="0"/>
                        </a:rPr>
                        <a:t>Completed !</a:t>
                      </a: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2181801405"/>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8K Television over 5G </a:t>
            </a:r>
            <a:r>
              <a:rPr lang="en-US" altLang="en-US" sz="3200" dirty="0"/>
              <a:t>(</a:t>
            </a:r>
            <a:r>
              <a:rPr lang="en-US" sz="3200" dirty="0"/>
              <a:t>8K_TV_5G</a:t>
            </a:r>
            <a:r>
              <a:rPr lang="en-US" altLang="en-US" sz="3200" dirty="0"/>
              <a:t>)</a:t>
            </a:r>
            <a:endParaRPr lang="fr-FR" dirty="0">
              <a:solidFill>
                <a:srgbClr val="00CC00"/>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438401"/>
            <a:ext cx="11068050" cy="3846514"/>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spcBef>
                <a:spcPts val="600"/>
              </a:spcBef>
              <a:defRPr/>
            </a:pPr>
            <a:r>
              <a:rPr lang="en-US" sz="1400" dirty="0"/>
              <a:t>The objective of this Work Item is to specify an HEVC-based 8K TV operation point in TS 26.116 as well as the corresponding media decoding capabilities for 5GMS in TS 26.511 in order to enable support for up to 8K video. WID: </a:t>
            </a:r>
            <a:r>
              <a:rPr lang="en-US" altLang="en-US" sz="1400" dirty="0">
                <a:cs typeface="Arial" panose="020B0604020202020204" pitchFamily="34" charset="0"/>
                <a:hlinkClick r:id="rId2"/>
              </a:rPr>
              <a:t>SP-210381</a:t>
            </a:r>
            <a:endParaRPr lang="en-US" sz="1400" dirty="0"/>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Reached a stable definition of the 8K Operation point and the 8K TV scenario.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Agreed a draft recommendation of 8K support in 5GMS.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7 source sequences, with both SDR and HDR versions, have been selected to be used for the video codec characterization.</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CR for 8K TV operation point(s) for TV Video profiles for TS 26.116.</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CR for 8K TV operation point(s) and decoding capabilities for 5G Media Streaming in TS 26.511.</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CR to TR 26.955 on anchor results for 8K TV HEVC.</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CR to TR 26.928 on typical traffic characteristics of such 8K TV video services for HEVC.</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Endorse work item summary.</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Communicate with MPEG, CTA WAVE, DVB, SCTE, 8K Association and ATSC to develop a CMAF profile for 8K HEVC and to obtain reference sequences, if appropriate. </a:t>
            </a: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4062287726"/>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920011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8K Television over 5G (8K_TV_5G)</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40%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204075299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5GMS AF Event Exposure </a:t>
            </a:r>
            <a:r>
              <a:rPr lang="en-US" altLang="en-US" sz="3200" dirty="0"/>
              <a:t>(</a:t>
            </a:r>
            <a:r>
              <a:rPr lang="en-US" sz="3200" dirty="0"/>
              <a:t>EVEX</a:t>
            </a:r>
            <a:r>
              <a:rPr lang="en-US" altLang="en-US" sz="3200" dirty="0"/>
              <a:t>)</a:t>
            </a:r>
            <a:endParaRPr lang="fr-FR" dirty="0">
              <a:solidFill>
                <a:srgbClr val="00CC00"/>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438401"/>
            <a:ext cx="11068050" cy="3846514"/>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spcBef>
                <a:spcPts val="600"/>
              </a:spcBef>
              <a:defRPr/>
            </a:pPr>
            <a:r>
              <a:rPr lang="en-US" sz="1400" dirty="0"/>
              <a:t>Objectives (summarized): define the media related data and formats for the media session data to be exposed by the 5GMS AF. Enhance the 5GMS AF data collection to support direct and indirect collection of UE data pertaining to media sessions. WID: </a:t>
            </a:r>
            <a:r>
              <a:rPr lang="en-US" altLang="en-US" sz="1400" dirty="0">
                <a:cs typeface="Arial" panose="020B0604020202020204" pitchFamily="34" charset="0"/>
                <a:hlinkClick r:id="rId2"/>
              </a:rPr>
              <a:t>SP-210374</a:t>
            </a:r>
            <a:endParaRPr lang="en-US" sz="1400" dirty="0"/>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Updated stage 2 and stage 3 draft specifications were produced:</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TS 26.531 v1.0.0 (Rel-17) Data Collection and Reporting; General Description and Architecture. Presented for information (SP-211342)</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TS 26.532 v0.2.0 (Rel-17) Data Collection and Reporting; Protocols and Formats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updates include General Description and Architecture, support of direct/indirect reporting, </a:t>
            </a:r>
            <a:r>
              <a:rPr lang="en-US" altLang="zh-CN" sz="1400" dirty="0" err="1">
                <a:cs typeface="Arial" pitchFamily="34" charset="0"/>
              </a:rPr>
              <a:t>Ndcaf</a:t>
            </a:r>
            <a:r>
              <a:rPr lang="en-US" altLang="zh-CN" sz="1400" dirty="0">
                <a:cs typeface="Arial" pitchFamily="34" charset="0"/>
              </a:rPr>
              <a:t> </a:t>
            </a:r>
            <a:r>
              <a:rPr lang="en-US" altLang="zh-CN" sz="1400" dirty="0" err="1">
                <a:cs typeface="Arial" pitchFamily="34" charset="0"/>
              </a:rPr>
              <a:t>DataReporting</a:t>
            </a:r>
            <a:r>
              <a:rPr lang="en-US" altLang="zh-CN" sz="1400" dirty="0">
                <a:cs typeface="Arial" pitchFamily="34" charset="0"/>
              </a:rPr>
              <a:t> and </a:t>
            </a:r>
            <a:r>
              <a:rPr lang="en-US" altLang="zh-CN" sz="1400" dirty="0" err="1">
                <a:cs typeface="Arial" pitchFamily="34" charset="0"/>
              </a:rPr>
              <a:t>Ndcaf_DataReportingProvisioning</a:t>
            </a:r>
            <a:r>
              <a:rPr lang="en-US" altLang="zh-CN" sz="1400" dirty="0">
                <a:cs typeface="Arial" pitchFamily="34" charset="0"/>
              </a:rPr>
              <a:t> Service Procedure</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on final 5GMS-related instances of EVEX CRs to TS 26.501 and TS 26.512</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on final EVEX-related </a:t>
            </a:r>
            <a:r>
              <a:rPr lang="en-US" altLang="zh-CN" sz="1400" dirty="0" err="1">
                <a:cs typeface="Arial" pitchFamily="34" charset="0"/>
              </a:rPr>
              <a:t>pCRs</a:t>
            </a:r>
            <a:r>
              <a:rPr lang="en-US" altLang="zh-CN" sz="1400" dirty="0">
                <a:cs typeface="Arial" pitchFamily="34" charset="0"/>
              </a:rPr>
              <a:t> to TS 26.531 and TS 26.532</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Produce TS 26.531 v2.0.0 and TS 26.532 v1.0.0 to be sent for approval</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Conclude EVEX-related LS exchanges with SA2, SA3, SA6, CT3 (a 3-way telco is planned 13 January)</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Prepare work item summary to be presented at SA#95</a:t>
            </a: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3384987781"/>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920008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5GMS AF Event Exposure (EVEX)</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anticipated</a:t>
                      </a: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3531992869"/>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GB" sz="3200" dirty="0"/>
              <a:t>Edge Extensions to the 5G Media Streaming Architecture </a:t>
            </a:r>
            <a:r>
              <a:rPr lang="en-US" altLang="en-US" sz="3200" dirty="0"/>
              <a:t>(</a:t>
            </a:r>
            <a:r>
              <a:rPr lang="en-GB" sz="3200" dirty="0"/>
              <a:t>5GMS_EDGE</a:t>
            </a:r>
            <a:r>
              <a:rPr lang="en-US" altLang="en-US" sz="3200" dirty="0"/>
              <a:t>) </a:t>
            </a:r>
            <a:r>
              <a:rPr lang="en-US" altLang="en-US" sz="3200" dirty="0">
                <a:solidFill>
                  <a:srgbClr val="00CC00"/>
                </a:solidFill>
              </a:rPr>
              <a:t>– Complete !</a:t>
            </a:r>
            <a:endParaRPr lang="fr-FR" dirty="0">
              <a:solidFill>
                <a:srgbClr val="00CC00"/>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438401"/>
            <a:ext cx="11068050" cy="3846514"/>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spcBef>
                <a:spcPts val="600"/>
              </a:spcBef>
              <a:defRPr/>
            </a:pPr>
            <a:r>
              <a:rPr lang="en-US" sz="1400" dirty="0"/>
              <a:t>Objectives (summarized): Extend the 5GMS architecture to support edge media processing according to the recommended architecture in TR 26.803 clause 6.2. WID: </a:t>
            </a:r>
            <a:r>
              <a:rPr lang="en-US" altLang="en-US" sz="1400" dirty="0">
                <a:cs typeface="Arial" panose="020B0604020202020204" pitchFamily="34" charset="0"/>
                <a:hlinkClick r:id="rId2"/>
              </a:rPr>
              <a:t>SP-210375 </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CR to TS 26.501 on the Support of Edge Media Processing in 5GMS was agreed and is presented for approval (SP-211351).</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An LS was sent to SA6 on the matter.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This Work Item is complete.</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 corresponding stage-3 work item was agreed</a:t>
            </a:r>
          </a:p>
          <a:p>
            <a:pPr marL="0" lvl="0" indent="0" fontAlgn="base">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3443164222"/>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920009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Edge Extensions to the 5G Media Streaming Architecture (5GMS_EDGE)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a:t>
                      </a:r>
                    </a:p>
                  </a:txBody>
                  <a:tcPr marL="6973" marR="6973" marT="6973" marB="0"/>
                </a:tc>
                <a:tc>
                  <a:txBody>
                    <a:bodyPr/>
                    <a:lstStyle/>
                    <a:p>
                      <a:pPr algn="l" fontAlgn="t"/>
                      <a:r>
                        <a:rPr lang="en-GB" sz="900" b="0" i="0" u="none" strike="noStrike" dirty="0">
                          <a:solidFill>
                            <a:srgbClr val="00CC00"/>
                          </a:solidFill>
                          <a:effectLst/>
                          <a:latin typeface="Arial" panose="020B0604020202020204" pitchFamily="34" charset="0"/>
                        </a:rPr>
                        <a:t>Completed !</a:t>
                      </a: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3872035065"/>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5G Multicast-Broadcast User Service Architecture and related 5GMS Extensions </a:t>
            </a:r>
            <a:r>
              <a:rPr lang="en-US" altLang="en-US" sz="3200" dirty="0"/>
              <a:t>(</a:t>
            </a:r>
            <a:r>
              <a:rPr lang="en-US" sz="3200" dirty="0"/>
              <a:t>5MBUSA</a:t>
            </a:r>
            <a:r>
              <a:rPr lang="en-US" altLang="en-US" sz="3200" dirty="0"/>
              <a:t>)</a:t>
            </a:r>
            <a:endParaRPr lang="fr-FR" dirty="0">
              <a:solidFill>
                <a:srgbClr val="00CC00"/>
              </a:solidFill>
            </a:endParaRP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438401"/>
            <a:ext cx="11068050" cy="3846514"/>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a:spcBef>
                <a:spcPts val="600"/>
              </a:spcBef>
              <a:defRPr/>
            </a:pPr>
            <a:r>
              <a:rPr lang="en-US" sz="1400" dirty="0"/>
              <a:t>Objectives (summarized): specify the 5MBS User Service architecture. Define relevant call flows and procedures to support 5GMS over 5MBS; 5GMS hybrid unicast/broadcast services; 5MBS usage independent of 5GMS. WID: </a:t>
            </a:r>
            <a:r>
              <a:rPr lang="en-US" altLang="en-US" sz="1400" dirty="0">
                <a:cs typeface="Arial" panose="020B0604020202020204" pitchFamily="34" charset="0"/>
                <a:hlinkClick r:id="rId2"/>
              </a:rPr>
              <a:t>SP-210376</a:t>
            </a:r>
            <a:r>
              <a:rPr lang="en-US" sz="1400" dirty="0"/>
              <a:t> </a:t>
            </a:r>
          </a:p>
          <a:p>
            <a:pPr marL="0" indent="0">
              <a:spcBef>
                <a:spcPts val="600"/>
              </a:spcBef>
              <a:buNone/>
              <a:defRPr/>
            </a:pP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r>
              <a:rPr lang="en-US" altLang="zh-CN" sz="1400" dirty="0">
                <a:cs typeface="Arial" pitchFamily="34" charset="0"/>
              </a:rPr>
              <a:t> </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Agreed on TS 26.502 v1.0.0 for information at SA#94 (</a:t>
            </a:r>
            <a:r>
              <a:rPr lang="en-US" altLang="en-US" sz="1400" dirty="0">
                <a:cs typeface="Arial" panose="020B0604020202020204" pitchFamily="34" charset="0"/>
              </a:rPr>
              <a:t>SP-211343) including updates on Procedures, MBS User Service Functional entity definition, overview of delivery methods and Deployment Models.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Revised WID in SP-211337 to defer some Stage 2 objectives to Rel-18.</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 stage-3 work item was agreed (SP-211335)</a:t>
            </a:r>
          </a:p>
          <a:p>
            <a:pPr marL="0" lvl="0" indent="0" fontAlgn="base">
              <a:lnSpc>
                <a:spcPct val="93000"/>
              </a:lnSpc>
              <a:spcBef>
                <a:spcPct val="15000"/>
              </a:spcBef>
              <a:spcAft>
                <a:spcPct val="15000"/>
              </a:spcAft>
              <a:buSzPct val="100000"/>
              <a:buNone/>
              <a:tabLst>
                <a:tab pos="285750" algn="l"/>
              </a:tabLst>
              <a:defRPr/>
            </a:pPr>
            <a:endParaRPr lang="en-GB" sz="1400" b="1" u="sng" dirty="0">
              <a:cs typeface="Arial" pitchFamily="34" charset="0"/>
            </a:endParaRPr>
          </a:p>
          <a:p>
            <a:pPr marL="0" indent="0">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draft TS 26.502 </a:t>
            </a:r>
            <a:r>
              <a:rPr lang="en-US" altLang="zh-CN" sz="1400" dirty="0" err="1">
                <a:cs typeface="Arial" pitchFamily="34" charset="0"/>
              </a:rPr>
              <a:t>pCRs</a:t>
            </a:r>
            <a:r>
              <a:rPr lang="en-US" altLang="zh-CN" sz="1400" dirty="0">
                <a:cs typeface="Arial" pitchFamily="34" charset="0"/>
              </a:rPr>
              <a:t> on 5G MBS User Service architecture, service operations at reference points Nmb10/, Nmb5, and Nmb2, procedures for 5G Multicast-Broadcast User Services, object distribution method and packet distribution method.</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on TS 26.502 v1.0.0 for approval at SA#95</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 CR to TS 26.501 on 5G Downlink Media Streaming over </a:t>
            </a:r>
            <a:r>
              <a:rPr lang="en-US" altLang="zh-CN" sz="1400" dirty="0" err="1">
                <a:cs typeface="Arial" pitchFamily="34" charset="0"/>
              </a:rPr>
              <a:t>eMBMS</a:t>
            </a: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3433389022"/>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920010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User Service Architecture and related 5GMS Extensions (5MBUSA)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An exception is expected due to dependencies on other WGs</a:t>
                      </a: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1259539026"/>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3B35329-BFCF-436F-8D48-FA81E821F100}"/>
              </a:ext>
            </a:extLst>
          </p:cNvPr>
          <p:cNvSpPr>
            <a:spLocks noGrp="1"/>
          </p:cNvSpPr>
          <p:nvPr>
            <p:ph type="title"/>
          </p:nvPr>
        </p:nvSpPr>
        <p:spPr/>
        <p:txBody>
          <a:bodyPr/>
          <a:lstStyle/>
          <a:p>
            <a:r>
              <a:rPr lang="en-GB" altLang="en-US"/>
              <a:t>Outline</a:t>
            </a:r>
          </a:p>
        </p:txBody>
      </p:sp>
      <p:sp>
        <p:nvSpPr>
          <p:cNvPr id="2" name="Espace réservé du contenu 1">
            <a:extLst>
              <a:ext uri="{FF2B5EF4-FFF2-40B4-BE49-F238E27FC236}">
                <a16:creationId xmlns:a16="http://schemas.microsoft.com/office/drawing/2014/main" id="{108D8350-CE6F-41B0-84B2-80DFA4E0AC7E}"/>
              </a:ext>
            </a:extLst>
          </p:cNvPr>
          <p:cNvSpPr>
            <a:spLocks noGrp="1"/>
          </p:cNvSpPr>
          <p:nvPr>
            <p:ph idx="1"/>
          </p:nvPr>
        </p:nvSpPr>
        <p:spPr/>
        <p:txBody>
          <a:bodyPr/>
          <a:lstStyle/>
          <a:p>
            <a:pPr>
              <a:lnSpc>
                <a:spcPct val="90000"/>
              </a:lnSpc>
              <a:spcBef>
                <a:spcPts val="500"/>
              </a:spcBef>
            </a:pPr>
            <a:r>
              <a:rPr lang="en-US" altLang="en-US" sz="2000" dirty="0"/>
              <a:t>General</a:t>
            </a:r>
          </a:p>
          <a:p>
            <a:pPr lvl="1">
              <a:lnSpc>
                <a:spcPct val="90000"/>
              </a:lnSpc>
              <a:spcBef>
                <a:spcPts val="300"/>
              </a:spcBef>
            </a:pPr>
            <a:r>
              <a:rPr lang="en-US" altLang="en-US" sz="1600" dirty="0"/>
              <a:t>Leadership and subgroups </a:t>
            </a:r>
          </a:p>
          <a:p>
            <a:pPr lvl="1">
              <a:lnSpc>
                <a:spcPct val="90000"/>
              </a:lnSpc>
              <a:spcBef>
                <a:spcPts val="300"/>
              </a:spcBef>
            </a:pPr>
            <a:r>
              <a:rPr lang="en-US" altLang="en-US" sz="1600" dirty="0"/>
              <a:t>Meetings and statistics</a:t>
            </a:r>
          </a:p>
          <a:p>
            <a:pPr lvl="1">
              <a:lnSpc>
                <a:spcPct val="90000"/>
              </a:lnSpc>
              <a:spcBef>
                <a:spcPts val="300"/>
              </a:spcBef>
            </a:pPr>
            <a:r>
              <a:rPr lang="en-US" altLang="en-US" sz="1600" dirty="0"/>
              <a:t>Progress highlights</a:t>
            </a:r>
          </a:p>
          <a:p>
            <a:pPr>
              <a:lnSpc>
                <a:spcPct val="90000"/>
              </a:lnSpc>
              <a:spcBef>
                <a:spcPts val="1500"/>
              </a:spcBef>
            </a:pPr>
            <a:r>
              <a:rPr lang="en-US" altLang="en-US" sz="2000" dirty="0"/>
              <a:t>Work progress </a:t>
            </a:r>
          </a:p>
          <a:p>
            <a:pPr lvl="1">
              <a:lnSpc>
                <a:spcPct val="90000"/>
              </a:lnSpc>
              <a:spcBef>
                <a:spcPts val="300"/>
              </a:spcBef>
            </a:pPr>
            <a:r>
              <a:rPr lang="en-US" altLang="en-US" sz="1600" dirty="0"/>
              <a:t>CRs to features in Rel-16 and earlier </a:t>
            </a:r>
          </a:p>
          <a:p>
            <a:pPr lvl="1">
              <a:lnSpc>
                <a:spcPct val="90000"/>
              </a:lnSpc>
              <a:spcBef>
                <a:spcPts val="300"/>
              </a:spcBef>
            </a:pPr>
            <a:r>
              <a:rPr lang="en-US" altLang="en-US" sz="1600" dirty="0"/>
              <a:t>CRs to completed items in Rel-17</a:t>
            </a:r>
          </a:p>
          <a:p>
            <a:pPr lvl="1">
              <a:lnSpc>
                <a:spcPct val="90000"/>
              </a:lnSpc>
              <a:spcBef>
                <a:spcPts val="300"/>
              </a:spcBef>
            </a:pPr>
            <a:r>
              <a:rPr lang="fi-FI" altLang="en-US" sz="1600" dirty="0"/>
              <a:t>Rel-17 Work Items</a:t>
            </a:r>
          </a:p>
          <a:p>
            <a:pPr lvl="1">
              <a:lnSpc>
                <a:spcPct val="90000"/>
              </a:lnSpc>
              <a:spcBef>
                <a:spcPts val="300"/>
              </a:spcBef>
            </a:pPr>
            <a:r>
              <a:rPr lang="fi-FI" altLang="en-US" sz="1600" dirty="0"/>
              <a:t>Rel-18 Work Items</a:t>
            </a:r>
          </a:p>
          <a:p>
            <a:pPr lvl="1">
              <a:lnSpc>
                <a:spcPct val="90000"/>
              </a:lnSpc>
              <a:spcBef>
                <a:spcPts val="300"/>
              </a:spcBef>
            </a:pPr>
            <a:r>
              <a:rPr lang="fi-FI" altLang="en-US" sz="1600" dirty="0"/>
              <a:t>Study Items</a:t>
            </a:r>
            <a:endParaRPr lang="en-US" altLang="en-US" sz="1600" dirty="0"/>
          </a:p>
          <a:p>
            <a:pPr>
              <a:lnSpc>
                <a:spcPct val="90000"/>
              </a:lnSpc>
              <a:spcBef>
                <a:spcPts val="1500"/>
              </a:spcBef>
            </a:pPr>
            <a:r>
              <a:rPr lang="fi-FI" altLang="en-US" sz="2000" dirty="0"/>
              <a:t>New Study and Work Items</a:t>
            </a:r>
          </a:p>
          <a:p>
            <a:pPr>
              <a:lnSpc>
                <a:spcPct val="90000"/>
              </a:lnSpc>
              <a:spcBef>
                <a:spcPts val="1500"/>
              </a:spcBef>
            </a:pPr>
            <a:r>
              <a:rPr lang="fi-FI" altLang="en-US" sz="2000" dirty="0"/>
              <a:t>IETF Dependencies</a:t>
            </a:r>
            <a:endParaRPr lang="en-US" altLang="en-US" sz="2000" dirty="0"/>
          </a:p>
          <a:p>
            <a:pPr>
              <a:lnSpc>
                <a:spcPct val="90000"/>
              </a:lnSpc>
              <a:spcBef>
                <a:spcPts val="1500"/>
              </a:spcBef>
            </a:pPr>
            <a:r>
              <a:rPr lang="en-US" altLang="en-US" sz="2000" dirty="0"/>
              <a:t>Summary of action items </a:t>
            </a:r>
          </a:p>
          <a:p>
            <a:pPr>
              <a:lnSpc>
                <a:spcPct val="90000"/>
              </a:lnSpc>
              <a:spcBef>
                <a:spcPts val="1500"/>
              </a:spcBef>
            </a:pPr>
            <a:r>
              <a:rPr lang="en-US" altLang="en-US" sz="2000" dirty="0"/>
              <a:t>SA4 Rel-18 Workshop # 2 summary report</a:t>
            </a:r>
          </a:p>
          <a:p>
            <a:endParaRPr lang="fr-FR" dirty="0"/>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11BEB4A5-87E6-44CD-907A-AA3CB48EAFB0}"/>
              </a:ext>
            </a:extLst>
          </p:cNvPr>
          <p:cNvSpPr txBox="1">
            <a:spLocks/>
          </p:cNvSpPr>
          <p:nvPr/>
        </p:nvSpPr>
        <p:spPr bwMode="auto">
          <a:xfrm>
            <a:off x="1970088" y="1339851"/>
            <a:ext cx="8018462"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0" indent="0">
              <a:spcBef>
                <a:spcPts val="1800"/>
              </a:spcBef>
              <a:buNone/>
              <a:defRPr/>
            </a:pPr>
            <a:endParaRPr lang="fi-FI" altLang="en-US" sz="2400" kern="0" dirty="0"/>
          </a:p>
          <a:p>
            <a:pPr>
              <a:spcBef>
                <a:spcPts val="1800"/>
              </a:spcBef>
              <a:defRPr/>
            </a:pPr>
            <a:endParaRPr lang="fi-FI" altLang="en-US" sz="2400" kern="0" dirty="0"/>
          </a:p>
        </p:txBody>
      </p:sp>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Rel-18 Work Items</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7" name="Table 3">
            <a:extLst>
              <a:ext uri="{FF2B5EF4-FFF2-40B4-BE49-F238E27FC236}">
                <a16:creationId xmlns:a16="http://schemas.microsoft.com/office/drawing/2014/main" id="{16422D9A-66C0-4955-8C85-ED1D9F430904}"/>
              </a:ext>
            </a:extLst>
          </p:cNvPr>
          <p:cNvGraphicFramePr>
            <a:graphicFrameLocks noGrp="1"/>
          </p:cNvGraphicFramePr>
          <p:nvPr>
            <p:extLst>
              <p:ext uri="{D42A27DB-BD31-4B8C-83A1-F6EECF244321}">
                <p14:modId xmlns:p14="http://schemas.microsoft.com/office/powerpoint/2010/main" val="852068862"/>
              </p:ext>
            </p:extLst>
          </p:nvPr>
        </p:nvGraphicFramePr>
        <p:xfrm>
          <a:off x="604006" y="1526796"/>
          <a:ext cx="10863742" cy="1284060"/>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830005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Terminal Audio quality performance and Test methods for Immersive Audio Services (ATIAS)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770024</a:t>
                      </a:r>
                    </a:p>
                  </a:txBody>
                  <a:tcPr marL="9525" marR="9525" marT="9525" marB="0"/>
                </a:tc>
                <a:tc>
                  <a:txBody>
                    <a:bodyPr/>
                    <a:lstStyle/>
                    <a:p>
                      <a:pPr algn="l" fontAlgn="t"/>
                      <a:r>
                        <a:rPr lang="en-GB" sz="1200" b="1" u="none" strike="noStrike" kern="1200" dirty="0">
                          <a:solidFill>
                            <a:schemeClr val="dk1"/>
                          </a:solidFill>
                          <a:effectLst/>
                          <a:latin typeface="+mn-lt"/>
                          <a:ea typeface="+mn-ea"/>
                          <a:cs typeface="+mn-cs"/>
                        </a:rPr>
                        <a:t>EVS Codec Extension for Immersive Voice and Audio Services (</a:t>
                      </a:r>
                      <a:r>
                        <a:rPr lang="en-GB" sz="1200" b="1" u="none" strike="noStrike" kern="1200" dirty="0" err="1">
                          <a:solidFill>
                            <a:schemeClr val="dk1"/>
                          </a:solidFill>
                          <a:effectLst/>
                          <a:latin typeface="+mn-lt"/>
                          <a:ea typeface="+mn-ea"/>
                          <a:cs typeface="+mn-cs"/>
                        </a:rPr>
                        <a:t>IVAS_Codec</a:t>
                      </a:r>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06/22 -&gt; 12/23</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bl>
          </a:graphicData>
        </a:graphic>
      </p:graphicFrame>
    </p:spTree>
    <p:extLst>
      <p:ext uri="{BB962C8B-B14F-4D97-AF65-F5344CB8AC3E}">
        <p14:creationId xmlns:p14="http://schemas.microsoft.com/office/powerpoint/2010/main" val="4169892443"/>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Terminal Audio quality performance and Test methods for Immersive Audio Services (ATIAS)</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The overall objective of this work item is to develop a set of test specifications similar to TS 26.131 and 26.132 for objective characterization of terminals for 3GPP immersive services. This covers both conversational services based on MTSI / telepresence and non-conversational services. The tests will be limited to the use of an acoustic or a digital / analog audio interface. WID: </a:t>
            </a:r>
            <a:r>
              <a:rPr lang="fr-FR" sz="1400" u="sng" dirty="0">
                <a:hlinkClick r:id="rId2"/>
              </a:rPr>
              <a:t>SP-190040</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No progress</a:t>
            </a:r>
          </a:p>
          <a:p>
            <a:pPr marL="0" lvl="0" indent="0" fontAlgn="base">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1034171832"/>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830005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Terminal Audio quality performance and Test methods for Immersive Audio Services (ATIAS)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3781680350"/>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EVS Codec Extension for Immersive Voice and Audio Services (</a:t>
            </a:r>
            <a:r>
              <a:rPr lang="en-US" altLang="en-US" sz="3200" dirty="0" err="1"/>
              <a:t>IVAS_Codec</a:t>
            </a:r>
            <a:r>
              <a:rPr lang="en-US" altLang="en-US" sz="3200" dirty="0"/>
              <a:t>)</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lvl="0" indent="0" fontAlgn="base">
              <a:lnSpc>
                <a:spcPct val="93000"/>
              </a:lnSpc>
              <a:spcBef>
                <a:spcPct val="15000"/>
              </a:spcBef>
              <a:spcAft>
                <a:spcPct val="15000"/>
              </a:spcAft>
              <a:buSzPct val="100000"/>
              <a:tabLst>
                <a:tab pos="285750" algn="l"/>
              </a:tabLst>
              <a:defRPr/>
            </a:pPr>
            <a:r>
              <a:rPr lang="en-US" altLang="en-US" sz="1400" dirty="0"/>
              <a:t> The overall objective of this work item is to develop a single general-purpose audio codec for immersive 4G and 5G services and applications including the VR use cases envisioned in 3GPP TR 26.918. WID: </a:t>
            </a:r>
            <a:r>
              <a:rPr lang="en-US" sz="1400" u="sng" dirty="0">
                <a:hlinkClick r:id="rId2"/>
              </a:rPr>
              <a:t>SP-170611</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Updates were agreed on IVAS Codec audio formats, bit rates, loudspeaker testing and performance requirements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Maseqin.com and Force responded to the call for labs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Further contributions addressed public collaboration and availability of spatial references </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It will be required to sign a first letter of intent (</a:t>
            </a:r>
            <a:r>
              <a:rPr lang="en-US" altLang="zh-CN" sz="1400" dirty="0" err="1">
                <a:cs typeface="Arial" pitchFamily="34" charset="0"/>
              </a:rPr>
              <a:t>LoI</a:t>
            </a:r>
            <a:r>
              <a:rPr lang="en-US" altLang="zh-CN" sz="1400" dirty="0">
                <a:cs typeface="Arial" pitchFamily="34" charset="0"/>
              </a:rPr>
              <a:t>) to submit a candidate codec signed by the proponent. This </a:t>
            </a:r>
            <a:r>
              <a:rPr lang="en-US" altLang="zh-CN" sz="1400" dirty="0" err="1">
                <a:cs typeface="Arial" pitchFamily="34" charset="0"/>
              </a:rPr>
              <a:t>LoI</a:t>
            </a:r>
            <a:r>
              <a:rPr lang="en-US" altLang="zh-CN" sz="1400" dirty="0">
                <a:cs typeface="Arial" pitchFamily="34" charset="0"/>
              </a:rPr>
              <a:t> commits the proponent to support the selection and characterization tests financially. Deadline and handling are TBD.</a:t>
            </a:r>
            <a:endParaRPr lang="en-US" altLang="zh-CN" sz="1400" dirty="0"/>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Other important info</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work Item targets Rel-18</a:t>
            </a:r>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1627446950"/>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770024</a:t>
                      </a:r>
                    </a:p>
                  </a:txBody>
                  <a:tcPr marL="9525" marR="9525" marT="9525" marB="0"/>
                </a:tc>
                <a:tc>
                  <a:txBody>
                    <a:bodyPr/>
                    <a:lstStyle/>
                    <a:p>
                      <a:pPr algn="l" fontAlgn="t"/>
                      <a:r>
                        <a:rPr lang="en-GB" sz="1200" b="1" u="none" strike="noStrike" kern="1200" dirty="0">
                          <a:solidFill>
                            <a:schemeClr val="dk1"/>
                          </a:solidFill>
                          <a:effectLst/>
                          <a:latin typeface="+mn-lt"/>
                          <a:ea typeface="+mn-ea"/>
                          <a:cs typeface="+mn-cs"/>
                        </a:rPr>
                        <a:t>EVS Codec Extension for Immersive Voice and Audio Services (</a:t>
                      </a:r>
                      <a:r>
                        <a:rPr lang="en-GB" sz="1200" b="1" u="none" strike="noStrike" kern="1200" dirty="0" err="1">
                          <a:solidFill>
                            <a:schemeClr val="dk1"/>
                          </a:solidFill>
                          <a:effectLst/>
                          <a:latin typeface="+mn-lt"/>
                          <a:ea typeface="+mn-ea"/>
                          <a:cs typeface="+mn-cs"/>
                        </a:rPr>
                        <a:t>IVAS_Codec</a:t>
                      </a:r>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06/22 -&gt; 12/23</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1332187051"/>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11BEB4A5-87E6-44CD-907A-AA3CB48EAFB0}"/>
              </a:ext>
            </a:extLst>
          </p:cNvPr>
          <p:cNvSpPr txBox="1">
            <a:spLocks/>
          </p:cNvSpPr>
          <p:nvPr/>
        </p:nvSpPr>
        <p:spPr bwMode="auto">
          <a:xfrm>
            <a:off x="1970088" y="1339851"/>
            <a:ext cx="8018462"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0" indent="0">
              <a:spcBef>
                <a:spcPts val="1800"/>
              </a:spcBef>
              <a:buNone/>
              <a:defRPr/>
            </a:pPr>
            <a:endParaRPr lang="fi-FI" altLang="en-US" sz="2400" kern="0" dirty="0"/>
          </a:p>
          <a:p>
            <a:pPr>
              <a:spcBef>
                <a:spcPts val="1800"/>
              </a:spcBef>
              <a:defRPr/>
            </a:pPr>
            <a:endParaRPr lang="fi-FI" altLang="en-US" sz="2400" kern="0" dirty="0"/>
          </a:p>
        </p:txBody>
      </p:sp>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work progress </a:t>
            </a:r>
            <a:br>
              <a:rPr lang="en-US" altLang="en-US" dirty="0"/>
            </a:br>
            <a:r>
              <a:rPr lang="en-US" altLang="en-US" dirty="0"/>
              <a:t>Study Items</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7" name="Table 3">
            <a:extLst>
              <a:ext uri="{FF2B5EF4-FFF2-40B4-BE49-F238E27FC236}">
                <a16:creationId xmlns:a16="http://schemas.microsoft.com/office/drawing/2014/main" id="{16422D9A-66C0-4955-8C85-ED1D9F430904}"/>
              </a:ext>
            </a:extLst>
          </p:cNvPr>
          <p:cNvGraphicFramePr>
            <a:graphicFrameLocks noGrp="1"/>
          </p:cNvGraphicFramePr>
          <p:nvPr>
            <p:extLst>
              <p:ext uri="{D42A27DB-BD31-4B8C-83A1-F6EECF244321}">
                <p14:modId xmlns:p14="http://schemas.microsoft.com/office/powerpoint/2010/main" val="4285226742"/>
              </p:ext>
            </p:extLst>
          </p:nvPr>
        </p:nvGraphicFramePr>
        <p:xfrm>
          <a:off x="604006" y="1526796"/>
          <a:ext cx="10863742" cy="312336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850004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VR Streaming Conformance and Guidelines (</a:t>
                      </a:r>
                      <a:r>
                        <a:rPr lang="en-US" sz="1200" b="1" u="none" strike="noStrike" kern="1200" dirty="0" err="1">
                          <a:solidFill>
                            <a:schemeClr val="dk1"/>
                          </a:solidFill>
                          <a:effectLst/>
                          <a:latin typeface="+mn-lt"/>
                          <a:ea typeface="+mn-ea"/>
                          <a:cs typeface="+mn-cs"/>
                        </a:rPr>
                        <a:t>FS_VR_CoGui</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75%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Video Codec Characteristics (FS_5GVideo)</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71277696"/>
                  </a:ext>
                </a:extLst>
              </a:tr>
              <a:tr h="459826">
                <a:tc>
                  <a:txBody>
                    <a:bodyPr/>
                    <a:lstStyle/>
                    <a:p>
                      <a:pPr algn="ctr" fontAlgn="t"/>
                      <a:r>
                        <a:rPr lang="en-GB" sz="800" b="0" i="0" u="none" strike="noStrike" dirty="0">
                          <a:solidFill>
                            <a:srgbClr val="000000"/>
                          </a:solidFill>
                          <a:effectLst/>
                          <a:latin typeface="Arial" panose="020B0604020202020204" pitchFamily="34" charset="0"/>
                        </a:rPr>
                        <a:t>880011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Glass-type AR/MR Devices (FS_5GSTAR)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569037942"/>
                  </a:ext>
                </a:extLst>
              </a:tr>
              <a:tr h="459826">
                <a:tc>
                  <a:txBody>
                    <a:bodyPr/>
                    <a:lstStyle/>
                    <a:p>
                      <a:pPr algn="ctr" fontAlgn="t"/>
                      <a:r>
                        <a:rPr lang="en-GB" sz="800" b="0" i="0" u="none" strike="noStrike" dirty="0">
                          <a:solidFill>
                            <a:srgbClr val="000000"/>
                          </a:solidFill>
                          <a:effectLst/>
                          <a:latin typeface="Arial" panose="020B0604020202020204" pitchFamily="34" charset="0"/>
                        </a:rPr>
                        <a:t>900029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extensions (FS_5GMS_EXT)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771779433"/>
                  </a:ext>
                </a:extLst>
              </a:tr>
              <a:tr h="459826">
                <a:tc>
                  <a:txBody>
                    <a:bodyPr/>
                    <a:lstStyle/>
                    <a:p>
                      <a:pPr algn="ctr" fontAlgn="t"/>
                      <a:r>
                        <a:rPr lang="en-GB" sz="800" b="0" i="0" u="none" strike="noStrike" dirty="0">
                          <a:solidFill>
                            <a:srgbClr val="000000"/>
                          </a:solidFill>
                          <a:effectLst/>
                          <a:latin typeface="Arial" panose="020B0604020202020204" pitchFamily="34" charset="0"/>
                        </a:rPr>
                        <a:t>910001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Media Production over 5G NPN (FS_NPN4AVProd)</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339744572"/>
                  </a:ext>
                </a:extLst>
              </a:tr>
            </a:tbl>
          </a:graphicData>
        </a:graphic>
      </p:graphicFrame>
    </p:spTree>
    <p:extLst>
      <p:ext uri="{BB962C8B-B14F-4D97-AF65-F5344CB8AC3E}">
        <p14:creationId xmlns:p14="http://schemas.microsoft.com/office/powerpoint/2010/main" val="2762009180"/>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Feasibility Study on VR Streaming Conformance and Guidelines </a:t>
            </a:r>
            <a:r>
              <a:rPr lang="en-US" altLang="en-US" sz="3200" dirty="0"/>
              <a:t>(</a:t>
            </a:r>
            <a:r>
              <a:rPr lang="en-US" sz="3200" dirty="0" err="1"/>
              <a:t>FS_VR_CoGui</a:t>
            </a:r>
            <a:r>
              <a:rPr lang="en-US" altLang="en-US" sz="3200" dirty="0"/>
              <a:t>)</a:t>
            </a:r>
            <a:endParaRPr lang="fr-FR"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lvl="0" indent="0" fontAlgn="base">
              <a:lnSpc>
                <a:spcPct val="93000"/>
              </a:lnSpc>
              <a:spcBef>
                <a:spcPct val="15000"/>
              </a:spcBef>
              <a:spcAft>
                <a:spcPct val="15000"/>
              </a:spcAft>
              <a:buSzPct val="100000"/>
              <a:tabLst>
                <a:tab pos="285750" algn="l"/>
              </a:tabLst>
              <a:defRPr/>
            </a:pPr>
            <a:r>
              <a:rPr lang="en-US" altLang="en-US" sz="1400" dirty="0"/>
              <a:t> </a:t>
            </a:r>
            <a:r>
              <a:rPr lang="fr-FR" sz="1400" dirty="0"/>
              <a:t>Objective: </a:t>
            </a:r>
            <a:r>
              <a:rPr lang="en-US" sz="1400" dirty="0"/>
              <a:t>provide content generation and usage guidelines for the technologies defined in TS 26.118. </a:t>
            </a:r>
            <a:r>
              <a:rPr lang="en-US" altLang="en-US" sz="1400" dirty="0"/>
              <a:t>WID: </a:t>
            </a:r>
            <a:r>
              <a:rPr lang="fr-FR" sz="1400" u="sng" dirty="0">
                <a:hlinkClick r:id="rId2"/>
              </a:rPr>
              <a:t>SP-190642</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Agreed to update the TR with information related to the viewport dependent tiled streaming results with head motion- aware margins and the availability of the Nokia OMAF player in its 2nd edition.</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TR 26.999 was considered technically complete but required more edits.</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Finalize TR 26.999 edits before presentation to SA for approval.</a:t>
            </a: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2647334381"/>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850004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VR Streaming Conformance and Guidelines (</a:t>
                      </a:r>
                      <a:r>
                        <a:rPr lang="en-US" sz="1200" b="1" u="none" strike="noStrike" kern="1200" dirty="0" err="1">
                          <a:solidFill>
                            <a:schemeClr val="dk1"/>
                          </a:solidFill>
                          <a:effectLst/>
                          <a:latin typeface="+mn-lt"/>
                          <a:ea typeface="+mn-ea"/>
                          <a:cs typeface="+mn-cs"/>
                        </a:rPr>
                        <a:t>FS_VR_CoGui</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3829639889"/>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sz="3200" dirty="0"/>
              <a:t>Feasibility Study on Typical Traffic Characteristics for XR Services and other Media (</a:t>
            </a:r>
            <a:r>
              <a:rPr lang="en-US" sz="3200" dirty="0" err="1"/>
              <a:t>FS_XRTraffic</a:t>
            </a:r>
            <a:r>
              <a:rPr 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a:t>
            </a:r>
            <a:r>
              <a:rPr lang="fr-FR" sz="1400" dirty="0"/>
              <a:t>Objective: </a:t>
            </a:r>
            <a:r>
              <a:rPr lang="en-US" sz="1400" dirty="0"/>
              <a:t>Collect and document traffic characteristics for different services, and additional information, such as codecs and protocols in use. Identify additional relevant XR and other media services and document their traffic characteristics. </a:t>
            </a:r>
            <a:r>
              <a:rPr lang="en-US" altLang="en-US" sz="1400" dirty="0"/>
              <a:t>WID: </a:t>
            </a:r>
            <a:r>
              <a:rPr lang="en-US" altLang="en-US" sz="1400" dirty="0">
                <a:cs typeface="Arial" panose="020B0604020202020204" pitchFamily="34" charset="0"/>
                <a:hlinkClick r:id="rId2"/>
              </a:rPr>
              <a:t>SP-210043</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Agreed version 1.0.0 of the draft TR 926 that incorporates additional material from the permanent document. The TR is presented to SA for information.</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CR to TR 26.925 on different Traffic Models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new TR 26.926 in version 2.0.0 (SP-211339) after having included all agreed information from the permanent document</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Communicate with other 3GPP groups and external organizations</a:t>
            </a: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160431966"/>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75%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3819298379"/>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5G Video Codec Characteristics </a:t>
            </a:r>
            <a:r>
              <a:rPr lang="en-US" sz="3200" dirty="0"/>
              <a:t>(</a:t>
            </a:r>
            <a:r>
              <a:rPr lang="en-US" altLang="en-US" sz="3200" dirty="0"/>
              <a:t>FS_5GVideo</a:t>
            </a:r>
            <a:r>
              <a:rPr 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a:t>
            </a:r>
            <a:r>
              <a:rPr lang="fr-FR" sz="1400" dirty="0"/>
              <a:t>Objective: </a:t>
            </a:r>
            <a:r>
              <a:rPr lang="en-US" sz="1400" dirty="0"/>
              <a:t>primarily to identify relevant interoperability requirements, performance characteristics and implementation constraints of video codecs in 5G services, and to characterize existing 3GPP video codecs, in particular H.264/AVC and H.265/HEVC in order to have a benchmark for the addition of potential future video codecs. </a:t>
            </a:r>
            <a:r>
              <a:rPr lang="en-US" altLang="en-US" sz="1400" dirty="0"/>
              <a:t>WID: </a:t>
            </a:r>
            <a:r>
              <a:rPr lang="en-US" altLang="en-US" sz="1400" dirty="0">
                <a:cs typeface="Arial" panose="020B0604020202020204" pitchFamily="34" charset="0"/>
                <a:hlinkClick r:id="rId2"/>
              </a:rPr>
              <a:t>SP-210378</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Good progress on TR 26.955 including multiple fixes, description of EVC software and configurations , VCC reference </a:t>
            </a:r>
            <a:r>
              <a:rPr lang="en-US" altLang="zh-CN" sz="1400" dirty="0" err="1">
                <a:cs typeface="Arial" pitchFamily="34" charset="0"/>
              </a:rPr>
              <a:t>sofware</a:t>
            </a:r>
            <a:r>
              <a:rPr lang="en-US" altLang="zh-CN" sz="1400" dirty="0">
                <a:cs typeface="Arial" pitchFamily="34" charset="0"/>
              </a:rPr>
              <a:t> (VTM) configurations.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metrics configuration files were agreed with updates. Corresponding scripts were checked.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HEVC anchors provided and verified for the 2 first scenarios.</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4 Ad Hoc </a:t>
            </a:r>
            <a:r>
              <a:rPr lang="en-US" altLang="zh-CN" sz="1400" dirty="0" err="1">
                <a:cs typeface="Arial" pitchFamily="34" charset="0"/>
              </a:rPr>
              <a:t>Telcos</a:t>
            </a:r>
            <a:r>
              <a:rPr lang="en-US" altLang="zh-CN" sz="1400" dirty="0">
                <a:cs typeface="Arial" pitchFamily="34" charset="0"/>
              </a:rPr>
              <a:t> are planned to perform all necessary characterization tasks for HEVC, AVC and new codecs. </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Document gaps and opportunities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Document the conclusions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on TR 26.955 v2.0.0 to be sent to SA for approval</a:t>
            </a: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1345258466"/>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Video Codec Characteristics (FS_5GVideo)</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75%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2113598731"/>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5G Glass-type AR/MR Devices </a:t>
            </a:r>
            <a:r>
              <a:rPr lang="en-US" sz="3200" dirty="0"/>
              <a:t>(</a:t>
            </a:r>
            <a:r>
              <a:rPr lang="en-US" altLang="en-US" sz="3200" dirty="0"/>
              <a:t>FS_5GSTAR</a:t>
            </a:r>
            <a:r>
              <a:rPr 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a:t>
            </a:r>
            <a:r>
              <a:rPr lang="en-US" sz="1400" dirty="0"/>
              <a:t>Objectives (summary): Provide formal definitions for the functional structures of AR glasses, describe key use cases for AR services over 5G, describe the architecture for media flow relevant to the use cases identified and Identify necessary content delivery transport protocols and capability exchange mechanisms, as well as suitable 5G system functionalities (e.g., device, edge, network) and QoS. </a:t>
            </a:r>
            <a:r>
              <a:rPr lang="en-US" altLang="en-US" sz="1400" dirty="0"/>
              <a:t>WID: </a:t>
            </a:r>
            <a:r>
              <a:rPr lang="en-US" sz="1400" dirty="0">
                <a:hlinkClick r:id="rId2"/>
              </a:rPr>
              <a:t>SP-200399</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Good progress on TR 26.998 including the description of scenario KPIs and QoS / definitions updates /  abbreviations / network AR latencies / streaming call flows.</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Extensive discussion on spatial computing for which definitions, impacts on the architecture, and dedicated call flows have been agreed. </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proposed conclusions are still to be refined according to the expected Release 18 priorities. </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4 Ad Hoc </a:t>
            </a:r>
            <a:r>
              <a:rPr lang="en-US" altLang="zh-CN" sz="1400" dirty="0" err="1">
                <a:cs typeface="Arial" pitchFamily="34" charset="0"/>
              </a:rPr>
              <a:t>Telcos</a:t>
            </a:r>
            <a:r>
              <a:rPr lang="en-US" altLang="zh-CN" sz="1400" dirty="0">
                <a:cs typeface="Arial" pitchFamily="34" charset="0"/>
              </a:rPr>
              <a:t> are planned to document all remaining items: Spatial computing, AR conversational, shared AR conversational experience.</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Document the potential normative works and conclusion</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on TR 26.998 v2.0.0 to be sent to SA plenary for approval</a:t>
            </a: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23232956"/>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880011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Glass-type AR/MR Devices (FS_5GSTAR)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12/21 -&gt; 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4108594033"/>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5G media streaming extensions </a:t>
            </a:r>
            <a:r>
              <a:rPr lang="en-US" sz="3200" dirty="0"/>
              <a:t>(</a:t>
            </a:r>
            <a:r>
              <a:rPr lang="en-US" altLang="en-US" sz="3200" dirty="0"/>
              <a:t>FS_5GMS_EXT</a:t>
            </a:r>
            <a:r>
              <a:rPr 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a:t>
            </a:r>
            <a:r>
              <a:rPr lang="en-US" sz="1400" dirty="0"/>
              <a:t>The objective of this study is in the context of the following potential improvements and extensions to 5G Media streaming: Content Preparation, Traffic Identification, Additional / New transport protocols, Uplink media streaming, Background traffic, Content Aware Streaming, Network Event usage, Per-application-authorization, Support for encrypted and high-value content, Scalable distribution of unicast Live Services. </a:t>
            </a:r>
            <a:r>
              <a:rPr lang="en-US" altLang="en-US" sz="1400" dirty="0"/>
              <a:t>WID: </a:t>
            </a:r>
            <a:r>
              <a:rPr lang="en-US" sz="1400" dirty="0">
                <a:hlinkClick r:id="rId2"/>
              </a:rPr>
              <a:t>SP-200937</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Good progress on TR 26.804 including pseudo CRs agreed on Potential Open Issues for Network Slicing Enhancements, HTTP/3 Deployment Architectures, HTTP/3 collaboration for uplink media streaming, HTTP/3 Candidate Solution, Potential solution for network slicing in 5GMS and additions for Key Topic Traffic Identification.</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The TR is presented for information to SA (SP-211340)</a:t>
            </a: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Document conclusions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TR 26.804 v2.0.0 to be sent to SA plenary for approval</a:t>
            </a: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2607152625"/>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900029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extensions (FS_5GMS_EXT)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50%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659007204"/>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Feasibility Study on Media Production over 5G NPN </a:t>
            </a:r>
            <a:r>
              <a:rPr lang="en-US" sz="3200" dirty="0"/>
              <a:t>(</a:t>
            </a:r>
            <a:r>
              <a:rPr lang="en-US" altLang="en-US" sz="3200" dirty="0"/>
              <a:t>FS_NPN4AVProd</a:t>
            </a:r>
            <a:r>
              <a:rPr lang="en-US" sz="3200" dirty="0"/>
              <a:t>)</a:t>
            </a:r>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a:t>
            </a:r>
            <a:r>
              <a:rPr lang="en-US" sz="1400" dirty="0"/>
              <a:t>The study will identify the relevant media production use cases (professional, semi-professional, production, contribution); develop one or several reference media production architecture(s); identify relevant QoS requirements for media production workflows; identify relevant 5G System features like NPNs, Network Slicing, QoS classes, network event reporting and assistance, etc. that are useful for media production. </a:t>
            </a:r>
            <a:r>
              <a:rPr lang="en-US" altLang="en-US" sz="1400" dirty="0"/>
              <a:t>WID: </a:t>
            </a:r>
            <a:r>
              <a:rPr lang="en-US" sz="1400" dirty="0">
                <a:hlinkClick r:id="rId2"/>
              </a:rPr>
              <a:t>SP-200241</a:t>
            </a:r>
            <a:endParaRPr lang="en-US" altLang="en-US" sz="1400" dirty="0">
              <a:cs typeface="Arial" panose="020B0604020202020204"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Progress in the last quarter</a:t>
            </a:r>
          </a:p>
          <a:p>
            <a:pPr marL="0" lvl="0" indent="0" fontAlgn="base">
              <a:lnSpc>
                <a:spcPct val="93000"/>
              </a:lnSpc>
              <a:spcBef>
                <a:spcPct val="15000"/>
              </a:spcBef>
              <a:spcAft>
                <a:spcPct val="15000"/>
              </a:spcAft>
              <a:buSzPct val="100000"/>
              <a:tabLst>
                <a:tab pos="285750" algn="l"/>
              </a:tabLst>
              <a:defRPr/>
            </a:pPr>
            <a:r>
              <a:rPr lang="en-US" altLang="zh-CN" sz="1400" dirty="0">
                <a:cs typeface="Arial" pitchFamily="34" charset="0"/>
              </a:rPr>
              <a:t>  TR 26.805 Study on Media Production over 5G NPN Systems (Release 17) progressed to v1.0.0 including aspects of QoS Separation and is presented to SA plenary for information (SP-211341).</a:t>
            </a:r>
          </a:p>
          <a:p>
            <a:pPr marL="0" lvl="0" indent="0" fontAlgn="base">
              <a:lnSpc>
                <a:spcPct val="93000"/>
              </a:lnSpc>
              <a:spcBef>
                <a:spcPct val="15000"/>
              </a:spcBef>
              <a:spcAft>
                <a:spcPct val="15000"/>
              </a:spcAft>
              <a:buSzPct val="100000"/>
              <a:buNone/>
              <a:tabLst>
                <a:tab pos="285750" algn="l"/>
              </a:tabLst>
              <a:defRPr/>
            </a:pPr>
            <a:endParaRPr lang="en-GB" sz="1400" b="1" u="sng" dirty="0">
              <a:cs typeface="Arial" pitchFamily="34" charset="0"/>
            </a:endParaRPr>
          </a:p>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Next steps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Continue reviewing existing use-cases, protocols and media orchestration &amp; control solutions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Progress key issues and potential solutions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on Study conclusions</a:t>
            </a:r>
          </a:p>
          <a:p>
            <a:pPr marL="0" indent="0">
              <a:lnSpc>
                <a:spcPct val="93000"/>
              </a:lnSpc>
              <a:spcBef>
                <a:spcPct val="15000"/>
              </a:spcBef>
              <a:spcAft>
                <a:spcPct val="15000"/>
              </a:spcAft>
              <a:buSzPct val="100000"/>
              <a:tabLst>
                <a:tab pos="285750" algn="l"/>
              </a:tabLst>
              <a:defRPr/>
            </a:pPr>
            <a:r>
              <a:rPr lang="en-US" altLang="zh-CN" sz="1400" dirty="0">
                <a:cs typeface="Arial" pitchFamily="34" charset="0"/>
              </a:rPr>
              <a:t>  Agree TR 26.805 v2.0.0 to be sent to SA plenary for approval</a:t>
            </a: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4143868137"/>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910001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Media Production over 5G NPN (FS_NPN4AVProd)</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275360788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a:t>SA4 leadership and subgroups</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Jayeeta Saha (MCC Support)</a:t>
            </a:r>
            <a:endParaRPr lang="fi-FI" sz="18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3" name="Table 2">
            <a:extLst>
              <a:ext uri="{FF2B5EF4-FFF2-40B4-BE49-F238E27FC236}">
                <a16:creationId xmlns:a16="http://schemas.microsoft.com/office/drawing/2014/main" id="{133C4F94-9324-43E5-9CD6-AC2A5CFB27D4}"/>
              </a:ext>
            </a:extLst>
          </p:cNvPr>
          <p:cNvGraphicFramePr>
            <a:graphicFrameLocks noGrp="1"/>
          </p:cNvGraphicFramePr>
          <p:nvPr>
            <p:extLst>
              <p:ext uri="{D42A27DB-BD31-4B8C-83A1-F6EECF244321}">
                <p14:modId xmlns:p14="http://schemas.microsoft.com/office/powerpoint/2010/main" val="2066429947"/>
              </p:ext>
            </p:extLst>
          </p:nvPr>
        </p:nvGraphicFramePr>
        <p:xfrm>
          <a:off x="2068514" y="4137287"/>
          <a:ext cx="7873999" cy="1260476"/>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898469">
                  <a:extLst>
                    <a:ext uri="{9D8B030D-6E8A-4147-A177-3AD203B41FA5}">
                      <a16:colId xmlns:a16="http://schemas.microsoft.com/office/drawing/2014/main" val="20002"/>
                    </a:ext>
                  </a:extLst>
                </a:gridCol>
                <a:gridCol w="1511400">
                  <a:extLst>
                    <a:ext uri="{9D8B030D-6E8A-4147-A177-3AD203B41FA5}">
                      <a16:colId xmlns:a16="http://schemas.microsoft.com/office/drawing/2014/main" val="20003"/>
                    </a:ext>
                  </a:extLst>
                </a:gridCol>
                <a:gridCol w="1325097">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Enhanced Voice Service (EVS)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GB" sz="1200" dirty="0">
                          <a:latin typeface="+mn-lt"/>
                          <a:cs typeface="Arial" panose="020B0604020202020204" pitchFamily="34" charset="0"/>
                        </a:rPr>
                        <a:t>Multimedia Telephony</a:t>
                      </a:r>
                      <a:r>
                        <a:rPr lang="en-US" sz="1200" dirty="0">
                          <a:latin typeface="+mn-lt"/>
                          <a:cs typeface="Arial" panose="020B0604020202020204" pitchFamily="34" charset="0"/>
                        </a:rPr>
                        <a:t> Service for IMS (MTSI) SWG</a:t>
                      </a:r>
                    </a:p>
                  </a:txBody>
                  <a:tcPr marL="91454" marR="91454" marT="45636" marB="45636" anchor="ctr"/>
                </a:tc>
                <a:tc>
                  <a:txBody>
                    <a:bodyPr/>
                    <a:lstStyle/>
                    <a:p>
                      <a:pPr>
                        <a:lnSpc>
                          <a:spcPct val="90000"/>
                        </a:lnSpc>
                      </a:pPr>
                      <a:r>
                        <a:rPr lang="en-US" sz="1200" dirty="0">
                          <a:latin typeface="+mn-lt"/>
                          <a:cs typeface="Arial" panose="020B0604020202020204" pitchFamily="34" charset="0"/>
                        </a:rPr>
                        <a:t>Speech Quality (SQ) SWG</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err="1">
                          <a:latin typeface="+mn-lt"/>
                          <a:cs typeface="Arial" panose="020B0604020202020204" pitchFamily="34" charset="0"/>
                        </a:rPr>
                        <a:t>Imre</a:t>
                      </a:r>
                      <a:r>
                        <a:rPr lang="en-GB" sz="1200" b="0" dirty="0">
                          <a:latin typeface="+mn-lt"/>
                          <a:cs typeface="Arial" panose="020B0604020202020204" pitchFamily="34" charset="0"/>
                        </a:rPr>
                        <a:t> </a:t>
                      </a:r>
                      <a:r>
                        <a:rPr lang="en-GB" sz="1200" b="0" dirty="0" err="1">
                          <a:latin typeface="+mn-lt"/>
                          <a:cs typeface="Arial" panose="020B0604020202020204" pitchFamily="34" charset="0"/>
                        </a:rPr>
                        <a:t>Varga</a:t>
                      </a:r>
                      <a:r>
                        <a:rPr lang="en-GB" sz="1200" b="0" dirty="0">
                          <a:latin typeface="+mn-lt"/>
                          <a:cs typeface="Arial" panose="020B0604020202020204" pitchFamily="34" charset="0"/>
                        </a:rPr>
                        <a:t> (Qualcomm CDMA Technologies, ETSI)</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11BEB4A5-87E6-44CD-907A-AA3CB48EAFB0}"/>
              </a:ext>
            </a:extLst>
          </p:cNvPr>
          <p:cNvSpPr txBox="1">
            <a:spLocks/>
          </p:cNvSpPr>
          <p:nvPr/>
        </p:nvSpPr>
        <p:spPr bwMode="auto">
          <a:xfrm>
            <a:off x="1970088" y="1339851"/>
            <a:ext cx="8018462"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Blip>
                <a:blip r:embed="rId2"/>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a:lstStyle>
          <a:p>
            <a:pPr marL="0" indent="0">
              <a:spcBef>
                <a:spcPts val="1800"/>
              </a:spcBef>
              <a:buNone/>
              <a:defRPr/>
            </a:pPr>
            <a:endParaRPr lang="fi-FI" altLang="en-US" sz="2400" kern="0" dirty="0"/>
          </a:p>
          <a:p>
            <a:pPr>
              <a:spcBef>
                <a:spcPts val="1800"/>
              </a:spcBef>
              <a:defRPr/>
            </a:pPr>
            <a:endParaRPr lang="fi-FI" altLang="en-US" sz="2400" kern="0" dirty="0"/>
          </a:p>
        </p:txBody>
      </p:sp>
      <p:sp>
        <p:nvSpPr>
          <p:cNvPr id="36867" name="Title 1">
            <a:extLst>
              <a:ext uri="{FF2B5EF4-FFF2-40B4-BE49-F238E27FC236}">
                <a16:creationId xmlns:a16="http://schemas.microsoft.com/office/drawing/2014/main" id="{40AB3C44-8A1D-4921-A803-B5281B64AC81}"/>
              </a:ext>
            </a:extLst>
          </p:cNvPr>
          <p:cNvSpPr>
            <a:spLocks noGrp="1"/>
          </p:cNvSpPr>
          <p:nvPr>
            <p:ph type="title"/>
          </p:nvPr>
        </p:nvSpPr>
        <p:spPr>
          <a:xfrm>
            <a:off x="2012950" y="196850"/>
            <a:ext cx="6827838" cy="1143000"/>
          </a:xfrm>
        </p:spPr>
        <p:txBody>
          <a:bodyPr/>
          <a:lstStyle/>
          <a:p>
            <a:r>
              <a:rPr lang="en-US" altLang="en-US" dirty="0"/>
              <a:t>Overview of new Items</a:t>
            </a:r>
          </a:p>
        </p:txBody>
      </p:sp>
      <p:sp>
        <p:nvSpPr>
          <p:cNvPr id="36868" name="TextBox 1">
            <a:extLst>
              <a:ext uri="{FF2B5EF4-FFF2-40B4-BE49-F238E27FC236}">
                <a16:creationId xmlns:a16="http://schemas.microsoft.com/office/drawing/2014/main" id="{09E1CCF1-C944-4CB7-A0DC-1126FA163F37}"/>
              </a:ext>
            </a:extLst>
          </p:cNvPr>
          <p:cNvSpPr txBox="1">
            <a:spLocks noChangeArrowheads="1"/>
          </p:cNvSpPr>
          <p:nvPr/>
        </p:nvSpPr>
        <p:spPr bwMode="auto">
          <a:xfrm>
            <a:off x="2455863" y="6083300"/>
            <a:ext cx="35226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spcBef>
                <a:spcPct val="0"/>
              </a:spcBef>
              <a:buFontTx/>
              <a:buNone/>
            </a:pPr>
            <a:r>
              <a:rPr lang="fi-FI" altLang="en-US" sz="800" dirty="0">
                <a:latin typeface="Arial" panose="020B0604020202020204" pitchFamily="34" charset="0"/>
              </a:rPr>
              <a:t>Note: Progress since last SA is shown with </a:t>
            </a:r>
            <a:r>
              <a:rPr lang="fi-FI" altLang="en-US" sz="800" dirty="0">
                <a:solidFill>
                  <a:srgbClr val="0000CC"/>
                </a:solidFill>
                <a:latin typeface="Arial" panose="020B0604020202020204" pitchFamily="34" charset="0"/>
              </a:rPr>
              <a:t>blue </a:t>
            </a:r>
            <a:r>
              <a:rPr lang="fi-FI" altLang="en-US" sz="800" dirty="0">
                <a:latin typeface="Arial" panose="020B0604020202020204" pitchFamily="34" charset="0"/>
              </a:rPr>
              <a:t>colour</a:t>
            </a:r>
            <a:r>
              <a:rPr lang="fi-FI" altLang="en-US" sz="800" dirty="0">
                <a:solidFill>
                  <a:srgbClr val="0000CC"/>
                </a:solidFill>
                <a:latin typeface="Arial" panose="020B0604020202020204" pitchFamily="34" charset="0"/>
              </a:rPr>
              <a:t>.</a:t>
            </a:r>
            <a:endParaRPr lang="en-US" altLang="en-US" sz="800" dirty="0">
              <a:solidFill>
                <a:srgbClr val="0000CC"/>
              </a:solidFill>
              <a:latin typeface="Arial" panose="020B0604020202020204" pitchFamily="34" charset="0"/>
            </a:endParaRPr>
          </a:p>
        </p:txBody>
      </p:sp>
      <p:graphicFrame>
        <p:nvGraphicFramePr>
          <p:cNvPr id="7" name="Table 3">
            <a:extLst>
              <a:ext uri="{FF2B5EF4-FFF2-40B4-BE49-F238E27FC236}">
                <a16:creationId xmlns:a16="http://schemas.microsoft.com/office/drawing/2014/main" id="{16422D9A-66C0-4955-8C85-ED1D9F430904}"/>
              </a:ext>
            </a:extLst>
          </p:cNvPr>
          <p:cNvGraphicFramePr>
            <a:graphicFrameLocks noGrp="1"/>
          </p:cNvGraphicFramePr>
          <p:nvPr>
            <p:extLst>
              <p:ext uri="{D42A27DB-BD31-4B8C-83A1-F6EECF244321}">
                <p14:modId xmlns:p14="http://schemas.microsoft.com/office/powerpoint/2010/main" val="4200397474"/>
              </p:ext>
            </p:extLst>
          </p:nvPr>
        </p:nvGraphicFramePr>
        <p:xfrm>
          <a:off x="604006" y="1526796"/>
          <a:ext cx="10863742" cy="174388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940008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Protocols (5MBP3)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Target Release: Rel-17</a:t>
                      </a: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940009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Edge Extensions to 5GMS Stage 3 (5GMS_EDGE_3)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Target Release: Rel-17</a:t>
                      </a: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940010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5G Media Service Enablers (FS_5G_MSE)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Target Release: Rel-18</a:t>
                      </a:r>
                    </a:p>
                  </a:txBody>
                  <a:tcPr marL="6973" marR="6973" marT="6973" marB="0"/>
                </a:tc>
                <a:extLst>
                  <a:ext uri="{0D108BD9-81ED-4DB2-BD59-A6C34878D82A}">
                    <a16:rowId xmlns:a16="http://schemas.microsoft.com/office/drawing/2014/main" val="1271277696"/>
                  </a:ext>
                </a:extLst>
              </a:tr>
            </a:tbl>
          </a:graphicData>
        </a:graphic>
      </p:graphicFrame>
    </p:spTree>
    <p:extLst>
      <p:ext uri="{BB962C8B-B14F-4D97-AF65-F5344CB8AC3E}">
        <p14:creationId xmlns:p14="http://schemas.microsoft.com/office/powerpoint/2010/main" val="2709121172"/>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New Work Item: 5G Multicast-Broadcast Protocols (5MBP3)</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a:t>
            </a:r>
            <a:r>
              <a:rPr lang="en-US" sz="1400" dirty="0"/>
              <a:t>Specify the stage 3 format and protocol for User Service Announcement (between MBSF and MBS Client), MBS distribution methods (between MBSTF and MBS Client) based on existing MBMS delivery methods i.e. Object distribution method and Packet distribution method, associated delivery procedures, and corresponding extensions to TS 26.512, TS 26.346 and TS 26.347 to support 5G Media Streaming via </a:t>
            </a:r>
            <a:r>
              <a:rPr lang="en-US" sz="1400" dirty="0" err="1"/>
              <a:t>eMBMS</a:t>
            </a:r>
            <a:r>
              <a:rPr lang="en-US" sz="1400" dirty="0"/>
              <a:t>.</a:t>
            </a:r>
          </a:p>
          <a:p>
            <a:pPr marL="0" indent="0">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  WID: SP-211335</a:t>
            </a:r>
          </a:p>
          <a:p>
            <a:pPr marL="0" indent="0">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  Supporting Individual Members: ATEME, BBC, Dolby Laboratories Inc., ENENSYS, Ericsson LM, </a:t>
            </a:r>
            <a:r>
              <a:rPr lang="en-US" altLang="en-US" sz="1400" dirty="0" err="1">
                <a:cs typeface="Arial" panose="020B0604020202020204" pitchFamily="34" charset="0"/>
              </a:rPr>
              <a:t>HuaWei</a:t>
            </a:r>
            <a:r>
              <a:rPr lang="en-US" altLang="en-US" sz="1400" dirty="0">
                <a:cs typeface="Arial" panose="020B0604020202020204" pitchFamily="34" charset="0"/>
              </a:rPr>
              <a:t> Technologies Co., Ltd, Orange, Qualcomm Incorporated, TELUS</a:t>
            </a:r>
          </a:p>
          <a:p>
            <a:pPr marL="0" indent="0">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indent="0">
              <a:lnSpc>
                <a:spcPct val="93000"/>
              </a:lnSpc>
              <a:spcBef>
                <a:spcPct val="15000"/>
              </a:spcBef>
              <a:spcAft>
                <a:spcPct val="15000"/>
              </a:spcAft>
              <a:buSzPct val="100000"/>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182794505"/>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940008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Protocols (5MBP3)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Target Release: Rel-17</a:t>
                      </a: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1948196055"/>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New Work Item: Edge Extensions to 5GMS Stage 3 (5GMS_EDGE_3)</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Based on 5GMS extended architecture TS 26.501 that now supports Edge media processing, e</a:t>
            </a:r>
            <a:r>
              <a:rPr lang="en-US" sz="1400" dirty="0"/>
              <a:t>xtend the M1 interface and APIs to support the provisioning of edge resources for media services, enhance the M5 interface and APIs to support the configuration, discovery, QoS support, tracking, and relocation of edge processing resources; define the 5GMS AF and 5GMS AS application context and the corresponding transfer procedures; introduce any other related stage 3 enablers for edge media processing</a:t>
            </a:r>
          </a:p>
          <a:p>
            <a:pPr marL="0" indent="0">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  WID: SP-211336</a:t>
            </a:r>
          </a:p>
          <a:p>
            <a:pPr marL="0" indent="0">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  Supporting Individual Members: Qualcomm Incorporated, Dolby Laboratories Inc., Samsung Electronics Co., Ltd., Tencent, Huawei Technologies Co., Ltd., MediaTek, BBC, Facebook</a:t>
            </a:r>
            <a:endParaRPr lang="en-US" altLang="zh-CN" sz="1400" dirty="0">
              <a:cs typeface="Arial" pitchFamily="34" charset="0"/>
            </a:endParaRPr>
          </a:p>
          <a:p>
            <a:pPr marL="0" indent="0">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849495376"/>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940009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Edge Extensions to 5GMS Stage 3 (5GMS_EDGE_3)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Target Release: Rel-17</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2623335541"/>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2A81A8-5C7E-4B5E-B955-EBF4BE0C600C}"/>
              </a:ext>
            </a:extLst>
          </p:cNvPr>
          <p:cNvSpPr>
            <a:spLocks noGrp="1"/>
          </p:cNvSpPr>
          <p:nvPr>
            <p:ph type="title"/>
          </p:nvPr>
        </p:nvSpPr>
        <p:spPr/>
        <p:txBody>
          <a:bodyPr/>
          <a:lstStyle/>
          <a:p>
            <a:r>
              <a:rPr lang="en-US" altLang="en-US" sz="3200" dirty="0"/>
              <a:t>New Study Item: Feasibility Study on 5G Media Service Enablers (FS_5G_MSE)</a:t>
            </a:r>
            <a:endParaRPr lang="en-US" sz="3200" dirty="0"/>
          </a:p>
        </p:txBody>
      </p:sp>
      <p:sp>
        <p:nvSpPr>
          <p:cNvPr id="3" name="Espace réservé du contenu 2">
            <a:extLst>
              <a:ext uri="{FF2B5EF4-FFF2-40B4-BE49-F238E27FC236}">
                <a16:creationId xmlns:a16="http://schemas.microsoft.com/office/drawing/2014/main" id="{65F9F2AB-B13E-42E2-987D-E48C9A0EA900}"/>
              </a:ext>
            </a:extLst>
          </p:cNvPr>
          <p:cNvSpPr>
            <a:spLocks noGrp="1"/>
          </p:cNvSpPr>
          <p:nvPr>
            <p:ph idx="1"/>
          </p:nvPr>
        </p:nvSpPr>
        <p:spPr>
          <a:xfrm>
            <a:off x="647701" y="2676525"/>
            <a:ext cx="11068050" cy="3608389"/>
          </a:xfrm>
        </p:spPr>
        <p:txBody>
          <a:bodyPr/>
          <a:lstStyle/>
          <a:p>
            <a:pPr marL="0" lvl="0" indent="0" fontAlgn="base">
              <a:lnSpc>
                <a:spcPct val="93000"/>
              </a:lnSpc>
              <a:spcBef>
                <a:spcPct val="15000"/>
              </a:spcBef>
              <a:spcAft>
                <a:spcPct val="15000"/>
              </a:spcAft>
              <a:buSzPct val="100000"/>
              <a:buNone/>
              <a:tabLst>
                <a:tab pos="285750" algn="l"/>
              </a:tabLst>
              <a:defRPr/>
            </a:pPr>
            <a:r>
              <a:rPr lang="en-GB" sz="1400" b="1" u="sng" dirty="0">
                <a:cs typeface="Arial" pitchFamily="34" charset="0"/>
              </a:rPr>
              <a:t>Purpose</a:t>
            </a:r>
          </a:p>
          <a:p>
            <a:pPr marL="0" indent="0">
              <a:lnSpc>
                <a:spcPct val="93000"/>
              </a:lnSpc>
              <a:spcBef>
                <a:spcPct val="15000"/>
              </a:spcBef>
              <a:spcAft>
                <a:spcPct val="15000"/>
              </a:spcAft>
              <a:buSzPct val="100000"/>
              <a:tabLst>
                <a:tab pos="285750" algn="l"/>
              </a:tabLst>
              <a:defRPr/>
            </a:pPr>
            <a:r>
              <a:rPr lang="en-US" altLang="en-US" sz="1400" dirty="0"/>
              <a:t>  In recent studies and specification work, it was identified that 5G Media functions and 5G System functions need to be made attractive for third-party applications, in particular those that include media delivery. Hence, it is important that these functions are accessible to third-party applications independent of a 3GPP service</a:t>
            </a:r>
          </a:p>
          <a:p>
            <a:pPr marL="0" indent="0">
              <a:lnSpc>
                <a:spcPct val="93000"/>
              </a:lnSpc>
              <a:spcBef>
                <a:spcPct val="15000"/>
              </a:spcBef>
              <a:spcAft>
                <a:spcPct val="15000"/>
              </a:spcAft>
              <a:buSzPct val="100000"/>
              <a:tabLst>
                <a:tab pos="285750" algn="l"/>
              </a:tabLst>
              <a:defRPr/>
            </a:pPr>
            <a:r>
              <a:rPr lang="en-US" altLang="en-US" sz="1400" dirty="0"/>
              <a:t> The objective of the study item is the definition of 5G Media Service Enablers, which includes among others </a:t>
            </a:r>
          </a:p>
          <a:p>
            <a:pPr marL="0" indent="0">
              <a:lnSpc>
                <a:spcPct val="93000"/>
              </a:lnSpc>
              <a:spcBef>
                <a:spcPct val="15000"/>
              </a:spcBef>
              <a:spcAft>
                <a:spcPct val="15000"/>
              </a:spcAft>
              <a:buSzPct val="100000"/>
              <a:tabLst>
                <a:tab pos="285750" algn="l"/>
              </a:tabLst>
              <a:defRPr/>
            </a:pPr>
            <a:r>
              <a:rPr lang="en-US" altLang="en-US" sz="1400" dirty="0"/>
              <a:t>  Definition of the principal properties of Media Service Enablers</a:t>
            </a:r>
          </a:p>
          <a:p>
            <a:pPr marL="0" indent="0">
              <a:lnSpc>
                <a:spcPct val="93000"/>
              </a:lnSpc>
              <a:spcBef>
                <a:spcPct val="15000"/>
              </a:spcBef>
              <a:spcAft>
                <a:spcPct val="15000"/>
              </a:spcAft>
              <a:buSzPct val="100000"/>
              <a:tabLst>
                <a:tab pos="285750" algn="l"/>
              </a:tabLst>
              <a:defRPr/>
            </a:pPr>
            <a:r>
              <a:rPr lang="en-US" altLang="en-US" sz="1400" dirty="0"/>
              <a:t>	Define minimum and typical functionalities of Media Service Enablers</a:t>
            </a:r>
          </a:p>
          <a:p>
            <a:pPr marL="0" indent="0">
              <a:lnSpc>
                <a:spcPct val="93000"/>
              </a:lnSpc>
              <a:spcBef>
                <a:spcPct val="15000"/>
              </a:spcBef>
              <a:spcAft>
                <a:spcPct val="15000"/>
              </a:spcAft>
              <a:buSzPct val="100000"/>
              <a:tabLst>
                <a:tab pos="285750" algn="l"/>
              </a:tabLst>
              <a:defRPr/>
            </a:pPr>
            <a:r>
              <a:rPr lang="en-US" altLang="en-US" sz="1400" dirty="0"/>
              <a:t>	Define a specification template for Media Service Enablers</a:t>
            </a:r>
          </a:p>
          <a:p>
            <a:pPr marL="0" indent="0">
              <a:lnSpc>
                <a:spcPct val="93000"/>
              </a:lnSpc>
              <a:spcBef>
                <a:spcPct val="15000"/>
              </a:spcBef>
              <a:spcAft>
                <a:spcPct val="15000"/>
              </a:spcAft>
              <a:buSzPct val="100000"/>
              <a:tabLst>
                <a:tab pos="285750" algn="l"/>
              </a:tabLst>
              <a:defRPr/>
            </a:pPr>
            <a:r>
              <a:rPr lang="en-US" altLang="en-US" sz="1400" dirty="0"/>
              <a:t>	Identify possibly relevant stage-2 and stage-3 work for Media Service Enablers</a:t>
            </a:r>
          </a:p>
          <a:p>
            <a:pPr marL="0" indent="0">
              <a:lnSpc>
                <a:spcPct val="93000"/>
              </a:lnSpc>
              <a:spcBef>
                <a:spcPct val="15000"/>
              </a:spcBef>
              <a:spcAft>
                <a:spcPct val="15000"/>
              </a:spcAft>
              <a:buSzPct val="100000"/>
              <a:tabLst>
                <a:tab pos="285750" algn="l"/>
              </a:tabLst>
              <a:defRPr/>
            </a:pPr>
            <a:r>
              <a:rPr lang="en-US" altLang="en-US" sz="1400" dirty="0"/>
              <a:t>	Collect a set of initially relevant Media Service Enablers for normative work</a:t>
            </a:r>
          </a:p>
          <a:p>
            <a:pPr marL="0" indent="0">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  WID: SP-211338</a:t>
            </a:r>
          </a:p>
          <a:p>
            <a:pPr marL="0" indent="0">
              <a:lnSpc>
                <a:spcPct val="93000"/>
              </a:lnSpc>
              <a:spcBef>
                <a:spcPct val="15000"/>
              </a:spcBef>
              <a:spcAft>
                <a:spcPct val="15000"/>
              </a:spcAft>
              <a:buSzPct val="100000"/>
              <a:tabLst>
                <a:tab pos="285750" algn="l"/>
              </a:tabLst>
              <a:defRPr/>
            </a:pPr>
            <a:r>
              <a:rPr lang="en-US" altLang="en-US" sz="1400" dirty="0">
                <a:cs typeface="Arial" panose="020B0604020202020204" pitchFamily="34" charset="0"/>
              </a:rPr>
              <a:t>  Supporting Individual Members: Qualcomm Incorporated, Dolby Laboratories Inc., Orange, Tencent, Facebook, Xiaomi, Samsung Electronics Co., LTD, Nokia Corporation, AT&amp;T </a:t>
            </a:r>
          </a:p>
          <a:p>
            <a:pPr marL="0" indent="0">
              <a:lnSpc>
                <a:spcPct val="93000"/>
              </a:lnSpc>
              <a:spcBef>
                <a:spcPct val="15000"/>
              </a:spcBef>
              <a:spcAft>
                <a:spcPct val="15000"/>
              </a:spcAft>
              <a:buSzPct val="100000"/>
              <a:buNone/>
              <a:tabLst>
                <a:tab pos="285750" algn="l"/>
              </a:tabLst>
              <a:defRPr/>
            </a:pPr>
            <a:endParaRPr lang="en-US" altLang="zh-CN" sz="1400" dirty="0">
              <a:cs typeface="Arial" pitchFamily="34" charset="0"/>
            </a:endParaRPr>
          </a:p>
          <a:p>
            <a:pPr marL="0" lvl="0" indent="0" fontAlgn="base">
              <a:lnSpc>
                <a:spcPct val="93000"/>
              </a:lnSpc>
              <a:spcBef>
                <a:spcPct val="15000"/>
              </a:spcBef>
              <a:spcAft>
                <a:spcPct val="15000"/>
              </a:spcAft>
              <a:buSzPct val="100000"/>
              <a:buNone/>
              <a:tabLst>
                <a:tab pos="285750" algn="l"/>
              </a:tabLst>
              <a:defRPr/>
            </a:pPr>
            <a:endParaRPr lang="en-US" altLang="zh-CN" sz="1400" dirty="0"/>
          </a:p>
          <a:p>
            <a:pPr marL="0" indent="0">
              <a:buNone/>
            </a:pPr>
            <a:endParaRPr lang="fr-FR" sz="1400" dirty="0"/>
          </a:p>
        </p:txBody>
      </p:sp>
      <p:graphicFrame>
        <p:nvGraphicFramePr>
          <p:cNvPr id="8" name="Table 3">
            <a:extLst>
              <a:ext uri="{FF2B5EF4-FFF2-40B4-BE49-F238E27FC236}">
                <a16:creationId xmlns:a16="http://schemas.microsoft.com/office/drawing/2014/main" id="{D9963457-7A3E-465D-A081-75B1B88FE864}"/>
              </a:ext>
            </a:extLst>
          </p:cNvPr>
          <p:cNvGraphicFramePr>
            <a:graphicFrameLocks noGrp="1"/>
          </p:cNvGraphicFramePr>
          <p:nvPr>
            <p:extLst>
              <p:ext uri="{D42A27DB-BD31-4B8C-83A1-F6EECF244321}">
                <p14:modId xmlns:p14="http://schemas.microsoft.com/office/powerpoint/2010/main" val="4274880878"/>
              </p:ext>
            </p:extLst>
          </p:nvPr>
        </p:nvGraphicFramePr>
        <p:xfrm>
          <a:off x="604006" y="1526796"/>
          <a:ext cx="10863742" cy="824234"/>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940010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5G Media Service Enablers (FS_5G_MSE)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Target Release: Rel-18</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bl>
          </a:graphicData>
        </a:graphic>
      </p:graphicFrame>
    </p:spTree>
    <p:extLst>
      <p:ext uri="{BB962C8B-B14F-4D97-AF65-F5344CB8AC3E}">
        <p14:creationId xmlns:p14="http://schemas.microsoft.com/office/powerpoint/2010/main" val="2639156096"/>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86C50518-DEA9-4CC6-B6A9-32EC81A15DFD}"/>
              </a:ext>
            </a:extLst>
          </p:cNvPr>
          <p:cNvSpPr>
            <a:spLocks noGrp="1"/>
          </p:cNvSpPr>
          <p:nvPr>
            <p:ph type="title"/>
          </p:nvPr>
        </p:nvSpPr>
        <p:spPr>
          <a:xfrm>
            <a:off x="1955800" y="398463"/>
            <a:ext cx="6827838" cy="704850"/>
          </a:xfrm>
        </p:spPr>
        <p:txBody>
          <a:bodyPr/>
          <a:lstStyle/>
          <a:p>
            <a:pPr>
              <a:lnSpc>
                <a:spcPct val="90000"/>
              </a:lnSpc>
            </a:pPr>
            <a:r>
              <a:rPr lang="fi-FI" altLang="en-US" dirty="0"/>
              <a:t>Dependencies on IETF drafts in SA4</a:t>
            </a:r>
            <a:endParaRPr lang="en-US" altLang="en-US" dirty="0"/>
          </a:p>
        </p:txBody>
      </p:sp>
      <p:sp>
        <p:nvSpPr>
          <p:cNvPr id="3" name="Content Placeholder 2">
            <a:extLst>
              <a:ext uri="{FF2B5EF4-FFF2-40B4-BE49-F238E27FC236}">
                <a16:creationId xmlns:a16="http://schemas.microsoft.com/office/drawing/2014/main" id="{4543591D-CBE1-4CCF-A10F-6BC80E874418}"/>
              </a:ext>
            </a:extLst>
          </p:cNvPr>
          <p:cNvSpPr>
            <a:spLocks noGrp="1"/>
          </p:cNvSpPr>
          <p:nvPr>
            <p:ph idx="1"/>
          </p:nvPr>
        </p:nvSpPr>
        <p:spPr>
          <a:xfrm>
            <a:off x="2027238" y="1222376"/>
            <a:ext cx="8585200" cy="4132263"/>
          </a:xfrm>
        </p:spPr>
        <p:txBody>
          <a:bodyPr/>
          <a:lstStyle/>
          <a:p>
            <a:pPr>
              <a:lnSpc>
                <a:spcPct val="85000"/>
              </a:lnSpc>
              <a:spcBef>
                <a:spcPts val="1200"/>
              </a:spcBef>
              <a:defRPr/>
            </a:pPr>
            <a:r>
              <a:rPr lang="en-GB" altLang="en-US" sz="1600" dirty="0"/>
              <a:t>No new dependency introduced </a:t>
            </a:r>
          </a:p>
          <a:p>
            <a:pPr>
              <a:lnSpc>
                <a:spcPct val="85000"/>
              </a:lnSpc>
              <a:spcBef>
                <a:spcPts val="1200"/>
              </a:spcBef>
              <a:defRPr/>
            </a:pPr>
            <a:r>
              <a:rPr lang="fi-FI" altLang="en-US" sz="1600" dirty="0">
                <a:cs typeface="Arial" panose="020B0604020202020204" pitchFamily="34" charset="0"/>
              </a:rPr>
              <a:t>All dependencies removed</a:t>
            </a:r>
          </a:p>
          <a:p>
            <a:pPr>
              <a:lnSpc>
                <a:spcPct val="85000"/>
              </a:lnSpc>
              <a:spcBef>
                <a:spcPts val="1200"/>
              </a:spcBef>
              <a:defRPr/>
            </a:pPr>
            <a:r>
              <a:rPr lang="en-GB" altLang="en-US" sz="1600" dirty="0"/>
              <a:t>IETF dependencies in SA4: new ones with </a:t>
            </a:r>
            <a:r>
              <a:rPr lang="en-GB" altLang="en-US" sz="1600" dirty="0">
                <a:solidFill>
                  <a:srgbClr val="FF0000"/>
                </a:solidFill>
              </a:rPr>
              <a:t>red colour</a:t>
            </a:r>
            <a:r>
              <a:rPr lang="en-GB" altLang="en-US" sz="1600" dirty="0"/>
              <a:t>, those removed with </a:t>
            </a:r>
            <a:r>
              <a:rPr lang="en-GB" altLang="en-US" sz="1600" dirty="0">
                <a:solidFill>
                  <a:srgbClr val="006600"/>
                </a:solidFill>
              </a:rPr>
              <a:t>green colour</a:t>
            </a:r>
            <a:r>
              <a:rPr lang="en-GB" altLang="en-US" sz="1600" dirty="0"/>
              <a:t>, and other updates by </a:t>
            </a:r>
            <a:r>
              <a:rPr lang="en-GB" altLang="en-US" sz="1600" dirty="0">
                <a:solidFill>
                  <a:srgbClr val="0000FF"/>
                </a:solidFill>
              </a:rPr>
              <a:t>blue colour</a:t>
            </a:r>
            <a:r>
              <a:rPr lang="en-GB" altLang="en-US" sz="1600" dirty="0"/>
              <a:t>:</a:t>
            </a:r>
          </a:p>
          <a:p>
            <a:pPr marL="0" indent="0">
              <a:spcBef>
                <a:spcPts val="600"/>
              </a:spcBef>
              <a:buNone/>
              <a:defRPr/>
            </a:pPr>
            <a:endParaRPr lang="en-GB" altLang="en-US" sz="1800" dirty="0"/>
          </a:p>
        </p:txBody>
      </p:sp>
      <p:graphicFrame>
        <p:nvGraphicFramePr>
          <p:cNvPr id="5" name="Table 4">
            <a:extLst>
              <a:ext uri="{FF2B5EF4-FFF2-40B4-BE49-F238E27FC236}">
                <a16:creationId xmlns:a16="http://schemas.microsoft.com/office/drawing/2014/main" id="{6A493079-1B61-46F9-88B0-EB1C89D9F1F7}"/>
              </a:ext>
            </a:extLst>
          </p:cNvPr>
          <p:cNvGraphicFramePr>
            <a:graphicFrameLocks noGrp="1"/>
          </p:cNvGraphicFramePr>
          <p:nvPr/>
        </p:nvGraphicFramePr>
        <p:xfrm>
          <a:off x="2114551" y="2928939"/>
          <a:ext cx="8281987" cy="558493"/>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2891">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72AF2F"/>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26438999"/>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1F7DEF2F-1E27-4045-857E-7F61676DE0D1}"/>
              </a:ext>
            </a:extLst>
          </p:cNvPr>
          <p:cNvSpPr>
            <a:spLocks noGrp="1"/>
          </p:cNvSpPr>
          <p:nvPr>
            <p:ph type="title"/>
          </p:nvPr>
        </p:nvSpPr>
        <p:spPr/>
        <p:txBody>
          <a:bodyPr/>
          <a:lstStyle/>
          <a:p>
            <a:r>
              <a:rPr lang="en-US" altLang="en-US" dirty="0"/>
              <a:t>Summary of action items</a:t>
            </a:r>
          </a:p>
        </p:txBody>
      </p:sp>
      <p:sp>
        <p:nvSpPr>
          <p:cNvPr id="3" name="Espace réservé du contenu 2">
            <a:extLst>
              <a:ext uri="{FF2B5EF4-FFF2-40B4-BE49-F238E27FC236}">
                <a16:creationId xmlns:a16="http://schemas.microsoft.com/office/drawing/2014/main" id="{977E90B1-601A-4188-AB44-98FAF9413D33}"/>
              </a:ext>
            </a:extLst>
          </p:cNvPr>
          <p:cNvSpPr>
            <a:spLocks noGrp="1"/>
          </p:cNvSpPr>
          <p:nvPr>
            <p:ph idx="1"/>
          </p:nvPr>
        </p:nvSpPr>
        <p:spPr/>
        <p:txBody>
          <a:bodyPr/>
          <a:lstStyle/>
          <a:p>
            <a:pPr eaLnBrk="1" hangingPunct="1">
              <a:lnSpc>
                <a:spcPct val="90000"/>
              </a:lnSpc>
              <a:spcBef>
                <a:spcPts val="2400"/>
              </a:spcBef>
            </a:pPr>
            <a:r>
              <a:rPr lang="en-GB" altLang="en-US" dirty="0"/>
              <a:t>Action Points from SA#93-e to SA4:</a:t>
            </a:r>
          </a:p>
          <a:p>
            <a:pPr lvl="1">
              <a:lnSpc>
                <a:spcPct val="90000"/>
              </a:lnSpc>
              <a:spcBef>
                <a:spcPts val="900"/>
              </a:spcBef>
            </a:pPr>
            <a:r>
              <a:rPr lang="en-US" altLang="fr-FR" sz="1800" dirty="0">
                <a:cs typeface="Arial" panose="020B0604020202020204" pitchFamily="34" charset="0"/>
              </a:rPr>
              <a:t>Reply LS on Inclusive language review (see SP-211348)</a:t>
            </a:r>
          </a:p>
          <a:p>
            <a:pPr eaLnBrk="1" hangingPunct="1">
              <a:lnSpc>
                <a:spcPct val="90000"/>
              </a:lnSpc>
              <a:spcBef>
                <a:spcPts val="3000"/>
              </a:spcBef>
            </a:pPr>
            <a:r>
              <a:rPr lang="en-GB" altLang="en-US" dirty="0"/>
              <a:t>Action items from SA4 to SA#94-e:</a:t>
            </a:r>
          </a:p>
          <a:p>
            <a:pPr lvl="1">
              <a:lnSpc>
                <a:spcPct val="90000"/>
              </a:lnSpc>
              <a:spcBef>
                <a:spcPts val="300"/>
              </a:spcBef>
            </a:pPr>
            <a:r>
              <a:rPr lang="en-US" altLang="en-US" sz="1800" dirty="0"/>
              <a:t>Approve all SA4 agreed CRs,</a:t>
            </a:r>
          </a:p>
          <a:p>
            <a:pPr lvl="1">
              <a:lnSpc>
                <a:spcPct val="90000"/>
              </a:lnSpc>
              <a:spcBef>
                <a:spcPts val="300"/>
              </a:spcBef>
            </a:pPr>
            <a:r>
              <a:rPr lang="en-US" altLang="en-US" sz="1800" dirty="0"/>
              <a:t>Approve 2 new WIDs and one new SID,</a:t>
            </a:r>
          </a:p>
          <a:p>
            <a:pPr lvl="1">
              <a:lnSpc>
                <a:spcPct val="90000"/>
              </a:lnSpc>
              <a:spcBef>
                <a:spcPts val="300"/>
              </a:spcBef>
            </a:pPr>
            <a:r>
              <a:rPr lang="en-US" altLang="en-US" sz="1800" dirty="0"/>
              <a:t>Approve one revised WID.</a:t>
            </a:r>
          </a:p>
          <a:p>
            <a:endParaRPr lang="fr-FR" dirty="0"/>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EA62F-77EA-4269-B2B3-149D052A00C8}"/>
              </a:ext>
            </a:extLst>
          </p:cNvPr>
          <p:cNvSpPr>
            <a:spLocks noGrp="1"/>
          </p:cNvSpPr>
          <p:nvPr>
            <p:ph type="title"/>
          </p:nvPr>
        </p:nvSpPr>
        <p:spPr/>
        <p:txBody>
          <a:bodyPr/>
          <a:lstStyle/>
          <a:p>
            <a:r>
              <a:rPr lang="en-US" altLang="en-US" dirty="0"/>
              <a:t>SA4 Rel-18 Workshop #2 (3rd November 2021)</a:t>
            </a:r>
          </a:p>
        </p:txBody>
      </p:sp>
      <p:sp>
        <p:nvSpPr>
          <p:cNvPr id="3" name="Content Placeholder 2">
            <a:extLst>
              <a:ext uri="{FF2B5EF4-FFF2-40B4-BE49-F238E27FC236}">
                <a16:creationId xmlns:a16="http://schemas.microsoft.com/office/drawing/2014/main" id="{66321AD9-6172-4EE6-8DF0-EEF44C736C79}"/>
              </a:ext>
            </a:extLst>
          </p:cNvPr>
          <p:cNvSpPr>
            <a:spLocks noGrp="1"/>
          </p:cNvSpPr>
          <p:nvPr>
            <p:ph idx="1"/>
          </p:nvPr>
        </p:nvSpPr>
        <p:spPr/>
        <p:txBody>
          <a:bodyPr/>
          <a:lstStyle/>
          <a:p>
            <a:r>
              <a:rPr lang="en-GB" dirty="0"/>
              <a:t> New and repeated guiding principles</a:t>
            </a:r>
          </a:p>
          <a:p>
            <a:pPr lvl="1"/>
            <a:r>
              <a:rPr lang="en-GB" sz="2000" dirty="0"/>
              <a:t>Prioritize Rel-17 completion at 3GPP SA4#116-e and SA4#117-e</a:t>
            </a:r>
          </a:p>
          <a:p>
            <a:pPr lvl="1"/>
            <a:r>
              <a:rPr lang="en-GB" sz="2000" dirty="0"/>
              <a:t>Rel-18 work justification based on</a:t>
            </a:r>
          </a:p>
          <a:p>
            <a:pPr lvl="2"/>
            <a:r>
              <a:rPr lang="en-GB" sz="1600" dirty="0"/>
              <a:t>Identified commercialization interests</a:t>
            </a:r>
          </a:p>
          <a:p>
            <a:pPr lvl="3"/>
            <a:r>
              <a:rPr lang="en-GB" sz="1100" dirty="0"/>
              <a:t>E.g. “</a:t>
            </a:r>
            <a:r>
              <a:rPr lang="en-US" sz="1100" dirty="0"/>
              <a:t>1 stop shop for AR glasses ecosystem.</a:t>
            </a:r>
            <a:r>
              <a:rPr lang="en-GB" sz="1100" dirty="0"/>
              <a:t>”</a:t>
            </a:r>
          </a:p>
          <a:p>
            <a:pPr lvl="2"/>
            <a:r>
              <a:rPr lang="en-US" sz="1600" dirty="0"/>
              <a:t>Study Item conclusions in SA4 but also SA1 and SA2</a:t>
            </a:r>
          </a:p>
          <a:p>
            <a:pPr lvl="2"/>
            <a:r>
              <a:rPr lang="en-US" sz="1600" dirty="0"/>
              <a:t>Unfinished work from previous work items</a:t>
            </a:r>
            <a:endParaRPr lang="en-GB" sz="1600" dirty="0"/>
          </a:p>
          <a:p>
            <a:pPr lvl="1"/>
            <a:r>
              <a:rPr lang="en-GB" sz="2000" dirty="0"/>
              <a:t>Specify Non-vertical framework for app integration &amp; service collaboration</a:t>
            </a:r>
          </a:p>
          <a:p>
            <a:pPr lvl="2"/>
            <a:r>
              <a:rPr lang="en-GB" sz="1600" dirty="0"/>
              <a:t>“Meet the needs of operators and OTTs”</a:t>
            </a:r>
          </a:p>
          <a:p>
            <a:pPr lvl="1"/>
            <a:r>
              <a:rPr lang="en-GB" sz="2000" dirty="0"/>
              <a:t>Leverage deployed multimedia technologies</a:t>
            </a:r>
          </a:p>
          <a:p>
            <a:pPr lvl="2"/>
            <a:r>
              <a:rPr lang="en-GB" sz="1600" dirty="0"/>
              <a:t>E.g. WebRTC</a:t>
            </a:r>
          </a:p>
          <a:p>
            <a:pPr lvl="1"/>
            <a:r>
              <a:rPr lang="en-US" sz="2000" dirty="0"/>
              <a:t>Provide support for implementation and deployment (tools, reference s/w, interop,…)</a:t>
            </a:r>
          </a:p>
          <a:p>
            <a:pPr lvl="2"/>
            <a:r>
              <a:rPr lang="en-US" sz="1600" dirty="0"/>
              <a:t>From 3GPP or through other industry fora and SDOs</a:t>
            </a:r>
            <a:endParaRPr lang="en-GB" dirty="0"/>
          </a:p>
        </p:txBody>
      </p:sp>
    </p:spTree>
    <p:extLst>
      <p:ext uri="{BB962C8B-B14F-4D97-AF65-F5344CB8AC3E}">
        <p14:creationId xmlns:p14="http://schemas.microsoft.com/office/powerpoint/2010/main" val="4010582972"/>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EA62F-77EA-4269-B2B3-149D052A00C8}"/>
              </a:ext>
            </a:extLst>
          </p:cNvPr>
          <p:cNvSpPr>
            <a:spLocks noGrp="1"/>
          </p:cNvSpPr>
          <p:nvPr>
            <p:ph type="title"/>
          </p:nvPr>
        </p:nvSpPr>
        <p:spPr/>
        <p:txBody>
          <a:bodyPr/>
          <a:lstStyle/>
          <a:p>
            <a:r>
              <a:rPr lang="en-US" altLang="en-US" dirty="0"/>
              <a:t>Summary of proposed items at WS#2</a:t>
            </a:r>
          </a:p>
        </p:txBody>
      </p:sp>
      <p:graphicFrame>
        <p:nvGraphicFramePr>
          <p:cNvPr id="6" name="Tableau 6">
            <a:extLst>
              <a:ext uri="{FF2B5EF4-FFF2-40B4-BE49-F238E27FC236}">
                <a16:creationId xmlns:a16="http://schemas.microsoft.com/office/drawing/2014/main" id="{27F4B999-E2A1-4474-813F-C250593928DC}"/>
              </a:ext>
            </a:extLst>
          </p:cNvPr>
          <p:cNvGraphicFramePr>
            <a:graphicFrameLocks noGrp="1"/>
          </p:cNvGraphicFramePr>
          <p:nvPr/>
        </p:nvGraphicFramePr>
        <p:xfrm>
          <a:off x="376518" y="1289132"/>
          <a:ext cx="10819381" cy="5113985"/>
        </p:xfrm>
        <a:graphic>
          <a:graphicData uri="http://schemas.openxmlformats.org/drawingml/2006/table">
            <a:tbl>
              <a:tblPr firstRow="1" bandRow="1">
                <a:tableStyleId>{21E4AEA4-8DFA-4A89-87EB-49C32662AFE0}</a:tableStyleId>
              </a:tblPr>
              <a:tblGrid>
                <a:gridCol w="1339816">
                  <a:extLst>
                    <a:ext uri="{9D8B030D-6E8A-4147-A177-3AD203B41FA5}">
                      <a16:colId xmlns:a16="http://schemas.microsoft.com/office/drawing/2014/main" val="3709564811"/>
                    </a:ext>
                  </a:extLst>
                </a:gridCol>
                <a:gridCol w="3961374">
                  <a:extLst>
                    <a:ext uri="{9D8B030D-6E8A-4147-A177-3AD203B41FA5}">
                      <a16:colId xmlns:a16="http://schemas.microsoft.com/office/drawing/2014/main" val="3222846271"/>
                    </a:ext>
                  </a:extLst>
                </a:gridCol>
                <a:gridCol w="3520080">
                  <a:extLst>
                    <a:ext uri="{9D8B030D-6E8A-4147-A177-3AD203B41FA5}">
                      <a16:colId xmlns:a16="http://schemas.microsoft.com/office/drawing/2014/main" val="3189050056"/>
                    </a:ext>
                  </a:extLst>
                </a:gridCol>
                <a:gridCol w="1998111">
                  <a:extLst>
                    <a:ext uri="{9D8B030D-6E8A-4147-A177-3AD203B41FA5}">
                      <a16:colId xmlns:a16="http://schemas.microsoft.com/office/drawing/2014/main" val="4068618907"/>
                    </a:ext>
                  </a:extLst>
                </a:gridCol>
              </a:tblGrid>
              <a:tr h="265837">
                <a:tc>
                  <a:txBody>
                    <a:bodyPr/>
                    <a:lstStyle/>
                    <a:p>
                      <a:r>
                        <a:rPr lang="fr-FR" sz="1200" dirty="0"/>
                        <a:t>Stage / Type</a:t>
                      </a:r>
                    </a:p>
                  </a:txBody>
                  <a:tcPr/>
                </a:tc>
                <a:tc>
                  <a:txBody>
                    <a:bodyPr/>
                    <a:lstStyle/>
                    <a:p>
                      <a:r>
                        <a:rPr lang="fr-FR" sz="1200" dirty="0" err="1"/>
                        <a:t>Title</a:t>
                      </a:r>
                      <a:endParaRPr lang="fr-FR" sz="1200" dirty="0"/>
                    </a:p>
                  </a:txBody>
                  <a:tcPr/>
                </a:tc>
                <a:tc>
                  <a:txBody>
                    <a:bodyPr/>
                    <a:lstStyle/>
                    <a:p>
                      <a:r>
                        <a:rPr lang="fr-FR" sz="1200" dirty="0"/>
                        <a:t>Justification</a:t>
                      </a:r>
                    </a:p>
                  </a:txBody>
                  <a:tcPr/>
                </a:tc>
                <a:tc>
                  <a:txBody>
                    <a:bodyPr/>
                    <a:lstStyle/>
                    <a:p>
                      <a:r>
                        <a:rPr lang="fr-FR" sz="1200" dirty="0"/>
                        <a:t>Reference</a:t>
                      </a:r>
                    </a:p>
                  </a:txBody>
                  <a:tcPr/>
                </a:tc>
                <a:extLst>
                  <a:ext uri="{0D108BD9-81ED-4DB2-BD59-A6C34878D82A}">
                    <a16:rowId xmlns:a16="http://schemas.microsoft.com/office/drawing/2014/main" val="2766022074"/>
                  </a:ext>
                </a:extLst>
              </a:tr>
              <a:tr h="320756">
                <a:tc>
                  <a:txBody>
                    <a:bodyPr/>
                    <a:lstStyle/>
                    <a:p>
                      <a:r>
                        <a:rPr lang="fr-FR" sz="1200" dirty="0"/>
                        <a:t>2 / SID</a:t>
                      </a:r>
                    </a:p>
                  </a:txBody>
                  <a:tcPr/>
                </a:tc>
                <a:tc>
                  <a:txBody>
                    <a:bodyPr/>
                    <a:lstStyle/>
                    <a:p>
                      <a:r>
                        <a:rPr lang="en-US" sz="1200" dirty="0"/>
                        <a:t>5G Media Service Enablers (FS_5G_MSE)</a:t>
                      </a:r>
                    </a:p>
                  </a:txBody>
                  <a:tcPr/>
                </a:tc>
                <a:tc>
                  <a:txBody>
                    <a:bodyPr/>
                    <a:lstStyle/>
                    <a:p>
                      <a:r>
                        <a:rPr lang="fr-FR" sz="1200" dirty="0"/>
                        <a:t>New / 5GMSA</a:t>
                      </a:r>
                    </a:p>
                  </a:txBody>
                  <a:tcPr/>
                </a:tc>
                <a:tc>
                  <a:txBody>
                    <a:bodyPr/>
                    <a:lstStyle/>
                    <a:p>
                      <a:r>
                        <a:rPr lang="fr-FR" sz="1200" dirty="0"/>
                        <a:t>S4WS-210020</a:t>
                      </a:r>
                    </a:p>
                  </a:txBody>
                  <a:tcPr/>
                </a:tc>
                <a:extLst>
                  <a:ext uri="{0D108BD9-81ED-4DB2-BD59-A6C34878D82A}">
                    <a16:rowId xmlns:a16="http://schemas.microsoft.com/office/drawing/2014/main" val="2790253673"/>
                  </a:ext>
                </a:extLst>
              </a:tr>
              <a:tr h="0">
                <a:tc>
                  <a:txBody>
                    <a:bodyPr/>
                    <a:lstStyle/>
                    <a:p>
                      <a:r>
                        <a:rPr lang="fr-FR" sz="1200" dirty="0"/>
                        <a:t>2 / WID</a:t>
                      </a:r>
                    </a:p>
                  </a:txBody>
                  <a:tcPr/>
                </a:tc>
                <a:tc>
                  <a:txBody>
                    <a:bodyPr/>
                    <a:lstStyle/>
                    <a:p>
                      <a:r>
                        <a:rPr lang="en-US" sz="1200" dirty="0"/>
                        <a:t>5G Augmented Reality Experiences Architecture (5G_AREA)</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FS_5GSTAR</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S4WS-210018</a:t>
                      </a:r>
                    </a:p>
                  </a:txBody>
                  <a:tcPr/>
                </a:tc>
                <a:extLst>
                  <a:ext uri="{0D108BD9-81ED-4DB2-BD59-A6C34878D82A}">
                    <a16:rowId xmlns:a16="http://schemas.microsoft.com/office/drawing/2014/main" val="1235116773"/>
                  </a:ext>
                </a:extLst>
              </a:tr>
              <a:tr h="0">
                <a:tc>
                  <a:txBody>
                    <a:bodyPr/>
                    <a:lstStyle/>
                    <a:p>
                      <a:r>
                        <a:rPr lang="fr-FR" sz="1200" dirty="0"/>
                        <a:t>3 / WID</a:t>
                      </a:r>
                    </a:p>
                  </a:txBody>
                  <a:tcPr/>
                </a:tc>
                <a:tc>
                  <a:txBody>
                    <a:bodyPr/>
                    <a:lstStyle/>
                    <a:p>
                      <a:pPr marL="0" marR="0" algn="l" defTabSz="914400" rtl="0" eaLnBrk="1" fontAlgn="t" latinLnBrk="0" hangingPunct="1">
                        <a:spcBef>
                          <a:spcPts val="0"/>
                        </a:spcBef>
                        <a:spcAft>
                          <a:spcPts val="0"/>
                        </a:spcAft>
                      </a:pPr>
                      <a:r>
                        <a:rPr lang="en-US" sz="1200" kern="1200" dirty="0">
                          <a:solidFill>
                            <a:schemeClr val="tx1"/>
                          </a:solidFill>
                          <a:effectLst/>
                        </a:rPr>
                        <a:t> Media Capabilities for Augmented Reality Glasses (</a:t>
                      </a:r>
                      <a:r>
                        <a:rPr lang="en-US" sz="1200" kern="1200" dirty="0" err="1">
                          <a:solidFill>
                            <a:schemeClr val="tx1"/>
                          </a:solidFill>
                          <a:effectLst/>
                        </a:rPr>
                        <a:t>MeCAR</a:t>
                      </a:r>
                      <a:r>
                        <a:rPr lang="en-US" sz="1200" kern="1200" dirty="0">
                          <a:solidFill>
                            <a:schemeClr val="tx1"/>
                          </a:solidFill>
                          <a:effectLst/>
                        </a:rPr>
                        <a:t>)</a:t>
                      </a:r>
                      <a:endParaRPr lang="en-US" sz="1200" kern="1200" dirty="0">
                        <a:solidFill>
                          <a:srgbClr val="0070C0"/>
                        </a:solidFill>
                        <a:effectLst/>
                        <a:latin typeface="Calibri" panose="020F0502020204030204" pitchFamily="34" charset="0"/>
                        <a:ea typeface="+mn-ea"/>
                        <a:cs typeface="+mn-cs"/>
                      </a:endParaRPr>
                    </a:p>
                  </a:txBody>
                  <a:tcPr marL="50800" marR="50800" marT="50800" marB="508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FS_5GSTAR</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S4WS-210019</a:t>
                      </a:r>
                    </a:p>
                  </a:txBody>
                  <a:tcPr/>
                </a:tc>
                <a:extLst>
                  <a:ext uri="{0D108BD9-81ED-4DB2-BD59-A6C34878D82A}">
                    <a16:rowId xmlns:a16="http://schemas.microsoft.com/office/drawing/2014/main" val="2755358897"/>
                  </a:ext>
                </a:extLst>
              </a:tr>
              <a:tr h="218685">
                <a:tc>
                  <a:txBody>
                    <a:bodyPr/>
                    <a:lstStyle/>
                    <a:p>
                      <a:r>
                        <a:rPr lang="fr-FR" sz="1200" dirty="0"/>
                        <a:t>3 / WID</a:t>
                      </a:r>
                    </a:p>
                  </a:txBody>
                  <a:tcPr/>
                </a:tc>
                <a:tc>
                  <a:txBody>
                    <a:bodyPr/>
                    <a:lstStyle/>
                    <a:p>
                      <a:pPr marL="0" marR="0" fontAlgn="t">
                        <a:spcBef>
                          <a:spcPts val="0"/>
                        </a:spcBef>
                        <a:spcAft>
                          <a:spcPts val="0"/>
                        </a:spcAft>
                      </a:pPr>
                      <a:r>
                        <a:rPr lang="en-US" sz="1200" dirty="0">
                          <a:effectLst/>
                        </a:rPr>
                        <a:t>5G/Immersive Real-Time Communications (5G-RTC/</a:t>
                      </a:r>
                      <a:r>
                        <a:rPr lang="en-US" sz="1200" dirty="0" err="1">
                          <a:effectLst/>
                        </a:rPr>
                        <a:t>iRTC</a:t>
                      </a:r>
                      <a:r>
                        <a:rPr lang="en-US" sz="1200" dirty="0">
                          <a:effectLst/>
                        </a:rPr>
                        <a:t>)</a:t>
                      </a:r>
                    </a:p>
                  </a:txBody>
                  <a:tcPr marL="50800" marR="50800" marT="50800" marB="508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FS_5GSTAR</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S4WS-210011</a:t>
                      </a:r>
                    </a:p>
                  </a:txBody>
                  <a:tcPr/>
                </a:tc>
                <a:extLst>
                  <a:ext uri="{0D108BD9-81ED-4DB2-BD59-A6C34878D82A}">
                    <a16:rowId xmlns:a16="http://schemas.microsoft.com/office/drawing/2014/main" val="17839815"/>
                  </a:ext>
                </a:extLst>
              </a:tr>
              <a:tr h="227595">
                <a:tc>
                  <a:txBody>
                    <a:bodyPr/>
                    <a:lstStyle/>
                    <a:p>
                      <a:r>
                        <a:rPr lang="fr-FR" sz="1200" dirty="0"/>
                        <a:t>3 / WID</a:t>
                      </a:r>
                    </a:p>
                  </a:txBody>
                  <a:tcPr/>
                </a:tc>
                <a:tc>
                  <a:txBody>
                    <a:bodyPr/>
                    <a:lstStyle/>
                    <a:p>
                      <a:pPr marL="0" marR="0" fontAlgn="t">
                        <a:spcBef>
                          <a:spcPts val="0"/>
                        </a:spcBef>
                        <a:spcAft>
                          <a:spcPts val="0"/>
                        </a:spcAft>
                      </a:pPr>
                      <a:r>
                        <a:rPr lang="en-US" sz="1200" dirty="0">
                          <a:effectLst/>
                        </a:rPr>
                        <a:t>Split-Rendering (</a:t>
                      </a:r>
                      <a:r>
                        <a:rPr lang="en-US" sz="1200" dirty="0" err="1">
                          <a:effectLst/>
                        </a:rPr>
                        <a:t>Split_XR</a:t>
                      </a:r>
                      <a:r>
                        <a:rPr lang="en-US" sz="1200" dirty="0">
                          <a:effectLst/>
                        </a:rPr>
                        <a:t>)</a:t>
                      </a:r>
                    </a:p>
                  </a:txBody>
                  <a:tcPr marL="50800" marR="50800" marT="50800" marB="50800"/>
                </a:tc>
                <a:tc>
                  <a:txBody>
                    <a:bodyPr/>
                    <a:lstStyle/>
                    <a:p>
                      <a:r>
                        <a:rPr lang="en-US" sz="1200" dirty="0"/>
                        <a:t>FS_5GSTAR</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S4WS-210027</a:t>
                      </a:r>
                    </a:p>
                  </a:txBody>
                  <a:tcPr/>
                </a:tc>
                <a:extLst>
                  <a:ext uri="{0D108BD9-81ED-4DB2-BD59-A6C34878D82A}">
                    <a16:rowId xmlns:a16="http://schemas.microsoft.com/office/drawing/2014/main" val="2103794059"/>
                  </a:ext>
                </a:extLst>
              </a:tr>
              <a:tr h="285404">
                <a:tc>
                  <a:txBody>
                    <a:bodyPr/>
                    <a:lstStyle/>
                    <a:p>
                      <a:r>
                        <a:rPr lang="fr-FR" sz="1200" dirty="0"/>
                        <a:t>3 / WID</a:t>
                      </a:r>
                    </a:p>
                  </a:txBody>
                  <a:tcPr/>
                </a:tc>
                <a:tc>
                  <a:txBody>
                    <a:bodyPr/>
                    <a:lstStyle/>
                    <a:p>
                      <a:pPr marL="0" marR="0" fontAlgn="t">
                        <a:spcBef>
                          <a:spcPts val="0"/>
                        </a:spcBef>
                        <a:spcAft>
                          <a:spcPts val="0"/>
                        </a:spcAft>
                      </a:pPr>
                      <a:r>
                        <a:rPr lang="en-US" sz="1200" dirty="0"/>
                        <a:t> Video Codec for 5G </a:t>
                      </a:r>
                      <a:r>
                        <a:rPr lang="en-US" sz="1200" dirty="0">
                          <a:effectLst/>
                        </a:rPr>
                        <a:t>(5GVideo)</a:t>
                      </a:r>
                    </a:p>
                  </a:txBody>
                  <a:tcPr marL="50800" marR="50800" marT="50800" marB="50800"/>
                </a:tc>
                <a:tc>
                  <a:txBody>
                    <a:bodyPr/>
                    <a:lstStyle/>
                    <a:p>
                      <a:r>
                        <a:rPr lang="fr-FR" sz="1200" dirty="0"/>
                        <a:t>FS_5GVideo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S4WS-210014</a:t>
                      </a:r>
                    </a:p>
                  </a:txBody>
                  <a:tcPr/>
                </a:tc>
                <a:extLst>
                  <a:ext uri="{0D108BD9-81ED-4DB2-BD59-A6C34878D82A}">
                    <a16:rowId xmlns:a16="http://schemas.microsoft.com/office/drawing/2014/main" val="3685845072"/>
                  </a:ext>
                </a:extLst>
              </a:tr>
              <a:tr h="277590">
                <a:tc>
                  <a:txBody>
                    <a:bodyPr/>
                    <a:lstStyle/>
                    <a:p>
                      <a:r>
                        <a:rPr lang="fr-FR" sz="1200" dirty="0"/>
                        <a:t>3 / WID</a:t>
                      </a:r>
                    </a:p>
                  </a:txBody>
                  <a:tcPr/>
                </a:tc>
                <a:tc>
                  <a:txBody>
                    <a:bodyPr/>
                    <a:lstStyle/>
                    <a:p>
                      <a:pPr marL="0" marR="0" fontAlgn="t">
                        <a:spcBef>
                          <a:spcPts val="0"/>
                        </a:spcBef>
                        <a:spcAft>
                          <a:spcPts val="0"/>
                        </a:spcAft>
                      </a:pPr>
                      <a:r>
                        <a:rPr lang="en-US" sz="1200" dirty="0">
                          <a:effectLst/>
                        </a:rPr>
                        <a:t>5GMS Enhancements, COPE, APEX, Network slicing, Multicast/Broadcast</a:t>
                      </a:r>
                    </a:p>
                  </a:txBody>
                  <a:tcPr marL="50800" marR="50800" marT="50800" marB="50800"/>
                </a:tc>
                <a:tc>
                  <a:txBody>
                    <a:bodyPr/>
                    <a:lstStyle/>
                    <a:p>
                      <a:r>
                        <a:rPr lang="en-US" sz="1200" dirty="0"/>
                        <a:t>FS_5GMS_EXT, 5MBUSA, 5GMS_EDGE</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S4WS-210027, S4WS-210016, S4WS-210015, S4WS-210025</a:t>
                      </a:r>
                    </a:p>
                  </a:txBody>
                  <a:tcPr/>
                </a:tc>
                <a:extLst>
                  <a:ext uri="{0D108BD9-81ED-4DB2-BD59-A6C34878D82A}">
                    <a16:rowId xmlns:a16="http://schemas.microsoft.com/office/drawing/2014/main" val="4097395438"/>
                  </a:ext>
                </a:extLst>
              </a:tr>
              <a:tr h="241376">
                <a:tc>
                  <a:txBody>
                    <a:bodyPr/>
                    <a:lstStyle/>
                    <a:p>
                      <a:r>
                        <a:rPr lang="fr-FR" sz="1200" dirty="0"/>
                        <a:t>3 / SID</a:t>
                      </a:r>
                    </a:p>
                  </a:txBody>
                  <a:tcPr/>
                </a:tc>
                <a:tc>
                  <a:txBody>
                    <a:bodyPr/>
                    <a:lstStyle/>
                    <a:p>
                      <a:pPr marL="0" marR="0" fontAlgn="t">
                        <a:spcBef>
                          <a:spcPts val="0"/>
                        </a:spcBef>
                        <a:spcAft>
                          <a:spcPts val="0"/>
                        </a:spcAft>
                      </a:pPr>
                      <a:r>
                        <a:rPr lang="en-US" sz="1200" dirty="0">
                          <a:effectLst/>
                        </a:rPr>
                        <a:t>Artificial Intelligence/Machine Learning (FS_AI4Media / FS_5GMAMS)</a:t>
                      </a:r>
                    </a:p>
                  </a:txBody>
                  <a:tcPr marL="50800" marR="50800" marT="50800" marB="50800"/>
                </a:tc>
                <a:tc>
                  <a:txBody>
                    <a:bodyPr/>
                    <a:lstStyle/>
                    <a:p>
                      <a:r>
                        <a:rPr lang="fr-FR" sz="1200" dirty="0"/>
                        <a:t>SA1 FS_AMMT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S4WS-210018, S4WS-210012</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dirty="0"/>
                    </a:p>
                  </a:txBody>
                  <a:tcPr/>
                </a:tc>
                <a:extLst>
                  <a:ext uri="{0D108BD9-81ED-4DB2-BD59-A6C34878D82A}">
                    <a16:rowId xmlns:a16="http://schemas.microsoft.com/office/drawing/2014/main" val="1209413867"/>
                  </a:ext>
                </a:extLst>
              </a:tr>
              <a:tr h="240507">
                <a:tc>
                  <a:txBody>
                    <a:bodyPr/>
                    <a:lstStyle/>
                    <a:p>
                      <a:r>
                        <a:rPr lang="fr-FR" sz="1200" dirty="0"/>
                        <a:t>3 / WID</a:t>
                      </a:r>
                    </a:p>
                  </a:txBody>
                  <a:tcPr/>
                </a:tc>
                <a:tc>
                  <a:txBody>
                    <a:bodyPr/>
                    <a:lstStyle/>
                    <a:p>
                      <a:pPr marL="0" marR="0" fontAlgn="t">
                        <a:spcBef>
                          <a:spcPts val="0"/>
                        </a:spcBef>
                        <a:spcAft>
                          <a:spcPts val="0"/>
                        </a:spcAft>
                      </a:pPr>
                      <a:r>
                        <a:rPr lang="en-US" sz="1200" dirty="0" err="1">
                          <a:effectLst/>
                        </a:rPr>
                        <a:t>IVAS_Codec</a:t>
                      </a:r>
                      <a:r>
                        <a:rPr lang="en-US" sz="1200" dirty="0">
                          <a:effectLst/>
                        </a:rPr>
                        <a:t> (extended from Rel-17)</a:t>
                      </a:r>
                    </a:p>
                  </a:txBody>
                  <a:tcPr marL="50800" marR="50800" marT="50800" marB="50800"/>
                </a:tc>
                <a:tc>
                  <a:txBody>
                    <a:bodyPr/>
                    <a:lstStyle/>
                    <a:p>
                      <a:r>
                        <a:rPr lang="fr-FR" sz="1200" dirty="0" err="1"/>
                        <a:t>IVAS_Codec</a:t>
                      </a:r>
                      <a:endParaRPr lang="fr-FR" sz="1200" dirty="0"/>
                    </a:p>
                  </a:txBody>
                  <a:tcPr/>
                </a:tc>
                <a:tc>
                  <a:txBody>
                    <a:bodyPr/>
                    <a:lstStyle/>
                    <a:p>
                      <a:r>
                        <a:rPr lang="fr-FR" sz="1200" dirty="0"/>
                        <a:t>-</a:t>
                      </a:r>
                    </a:p>
                  </a:txBody>
                  <a:tcPr/>
                </a:tc>
                <a:extLst>
                  <a:ext uri="{0D108BD9-81ED-4DB2-BD59-A6C34878D82A}">
                    <a16:rowId xmlns:a16="http://schemas.microsoft.com/office/drawing/2014/main" val="3983879419"/>
                  </a:ext>
                </a:extLst>
              </a:tr>
              <a:tr h="0">
                <a:tc>
                  <a:txBody>
                    <a:bodyPr/>
                    <a:lstStyle/>
                    <a:p>
                      <a:r>
                        <a:rPr lang="fr-FR" sz="1200" dirty="0"/>
                        <a:t>3 / WID</a:t>
                      </a:r>
                    </a:p>
                  </a:txBody>
                  <a:tcPr/>
                </a:tc>
                <a:tc>
                  <a:txBody>
                    <a:bodyPr/>
                    <a:lstStyle/>
                    <a:p>
                      <a:pPr marL="0" marR="0" fontAlgn="t">
                        <a:spcBef>
                          <a:spcPts val="0"/>
                        </a:spcBef>
                        <a:spcAft>
                          <a:spcPts val="0"/>
                        </a:spcAft>
                      </a:pPr>
                      <a:r>
                        <a:rPr lang="en-US" sz="1200" dirty="0">
                          <a:effectLst/>
                        </a:rPr>
                        <a:t>Augmented Reality Profiles for Streaming (</a:t>
                      </a:r>
                      <a:r>
                        <a:rPr lang="en-US" sz="1200" dirty="0" err="1">
                          <a:effectLst/>
                        </a:rPr>
                        <a:t>ARStream</a:t>
                      </a:r>
                      <a:r>
                        <a:rPr lang="en-US" sz="1200" dirty="0">
                          <a:effectLst/>
                        </a:rPr>
                        <a:t>)</a:t>
                      </a:r>
                    </a:p>
                  </a:txBody>
                  <a:tcPr marL="50800" marR="50800" marT="50800" marB="50800"/>
                </a:tc>
                <a:tc>
                  <a:txBody>
                    <a:bodyPr/>
                    <a:lstStyle/>
                    <a:p>
                      <a:r>
                        <a:rPr lang="fr-FR" sz="1200" dirty="0"/>
                        <a:t>FS_5GSTAR/FS_XR5G</a:t>
                      </a:r>
                    </a:p>
                  </a:txBody>
                  <a:tcPr/>
                </a:tc>
                <a:tc>
                  <a:txBody>
                    <a:bodyPr/>
                    <a:lstStyle/>
                    <a:p>
                      <a:r>
                        <a:rPr lang="fr-FR" sz="1200" dirty="0"/>
                        <a:t>S4WS-210013</a:t>
                      </a:r>
                    </a:p>
                  </a:txBody>
                  <a:tcPr/>
                </a:tc>
                <a:extLst>
                  <a:ext uri="{0D108BD9-81ED-4DB2-BD59-A6C34878D82A}">
                    <a16:rowId xmlns:a16="http://schemas.microsoft.com/office/drawing/2014/main" val="1316529250"/>
                  </a:ext>
                </a:extLst>
              </a:tr>
              <a:tr h="207853">
                <a:tc>
                  <a:txBody>
                    <a:bodyPr/>
                    <a:lstStyle/>
                    <a:p>
                      <a:r>
                        <a:rPr lang="fr-FR" sz="1200" dirty="0"/>
                        <a:t>3 / WID</a:t>
                      </a:r>
                    </a:p>
                  </a:txBody>
                  <a:tcPr/>
                </a:tc>
                <a:tc>
                  <a:txBody>
                    <a:bodyPr/>
                    <a:lstStyle/>
                    <a:p>
                      <a:pPr marL="0" marR="0" fontAlgn="t">
                        <a:spcBef>
                          <a:spcPts val="0"/>
                        </a:spcBef>
                        <a:spcAft>
                          <a:spcPts val="0"/>
                        </a:spcAft>
                      </a:pPr>
                      <a:r>
                        <a:rPr lang="en-US" sz="1200" dirty="0">
                          <a:effectLst/>
                        </a:rPr>
                        <a:t>Immersive Audio Front-end Capture (TBD)</a:t>
                      </a:r>
                    </a:p>
                  </a:txBody>
                  <a:tcPr marL="50800" marR="50800" marT="50800" marB="50800"/>
                </a:tc>
                <a:tc>
                  <a:txBody>
                    <a:bodyPr/>
                    <a:lstStyle/>
                    <a:p>
                      <a:r>
                        <a:rPr lang="fr-FR" sz="1200" dirty="0"/>
                        <a:t>FS_5GSTAR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S4WS-210019</a:t>
                      </a:r>
                    </a:p>
                  </a:txBody>
                  <a:tcPr/>
                </a:tc>
                <a:extLst>
                  <a:ext uri="{0D108BD9-81ED-4DB2-BD59-A6C34878D82A}">
                    <a16:rowId xmlns:a16="http://schemas.microsoft.com/office/drawing/2014/main" val="405202923"/>
                  </a:ext>
                </a:extLst>
              </a:tr>
              <a:tr h="275442">
                <a:tc>
                  <a:txBody>
                    <a:bodyPr/>
                    <a:lstStyle/>
                    <a:p>
                      <a:r>
                        <a:rPr lang="fr-FR" sz="1200" dirty="0"/>
                        <a:t>3 / WID</a:t>
                      </a:r>
                    </a:p>
                  </a:txBody>
                  <a:tcPr/>
                </a:tc>
                <a:tc>
                  <a:txBody>
                    <a:bodyPr/>
                    <a:lstStyle/>
                    <a:p>
                      <a:pPr marL="0" marR="0" fontAlgn="t">
                        <a:spcBef>
                          <a:spcPts val="0"/>
                        </a:spcBef>
                        <a:spcAft>
                          <a:spcPts val="0"/>
                        </a:spcAft>
                      </a:pPr>
                      <a:r>
                        <a:rPr lang="en-US" altLang="ko-Kore-US" sz="1200" dirty="0"/>
                        <a:t>IMS-based AR conversational services (IBACS)</a:t>
                      </a:r>
                      <a:endParaRPr lang="en-US" sz="1200" dirty="0">
                        <a:effectLst/>
                      </a:endParaRPr>
                    </a:p>
                  </a:txBody>
                  <a:tcPr marL="50800" marR="50800" marT="50800" marB="50800"/>
                </a:tc>
                <a:tc>
                  <a:txBody>
                    <a:bodyPr/>
                    <a:lstStyle/>
                    <a:p>
                      <a:r>
                        <a:rPr lang="fr-FR" sz="1200" dirty="0"/>
                        <a:t>SA1 R18 </a:t>
                      </a:r>
                      <a:r>
                        <a:rPr lang="fr-FR" sz="1200" dirty="0" err="1"/>
                        <a:t>eMMTEL</a:t>
                      </a:r>
                      <a:r>
                        <a:rPr lang="fr-FR" sz="1200" dirty="0"/>
                        <a:t> / SA2 R18 FS_NG_RTC / FS_5GSTAR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S4WS-210021</a:t>
                      </a:r>
                    </a:p>
                  </a:txBody>
                  <a:tcPr/>
                </a:tc>
                <a:extLst>
                  <a:ext uri="{0D108BD9-81ED-4DB2-BD59-A6C34878D82A}">
                    <a16:rowId xmlns:a16="http://schemas.microsoft.com/office/drawing/2014/main" val="1296862028"/>
                  </a:ext>
                </a:extLst>
              </a:tr>
              <a:tr h="176776">
                <a:tc>
                  <a:txBody>
                    <a:bodyPr/>
                    <a:lstStyle/>
                    <a:p>
                      <a:r>
                        <a:rPr lang="fr-FR" sz="1200" dirty="0"/>
                        <a:t>3 / WID</a:t>
                      </a:r>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fi-FI" sz="1200" dirty="0"/>
                        <a:t>Extended reality Real-Time Communication (XRTC)</a:t>
                      </a:r>
                      <a:endParaRPr lang="en-US" sz="1200" dirty="0">
                        <a:effectLst/>
                      </a:endParaRPr>
                    </a:p>
                  </a:txBody>
                  <a:tcPr marL="50800" marR="50800" marT="50800" marB="50800"/>
                </a:tc>
                <a:tc>
                  <a:txBody>
                    <a:bodyPr/>
                    <a:lstStyle/>
                    <a:p>
                      <a:r>
                        <a:rPr lang="en-FI" sz="1200" dirty="0">
                          <a:latin typeface="+mn-lt"/>
                        </a:rPr>
                        <a:t>ITT4RT</a:t>
                      </a:r>
                      <a:r>
                        <a:rPr lang="en-US" sz="1200" dirty="0">
                          <a:latin typeface="+mn-lt"/>
                        </a:rPr>
                        <a:t>/FS_5GSTAR/XR5G</a:t>
                      </a:r>
                      <a:endParaRPr lang="fr-FR"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S4WS-210026</a:t>
                      </a:r>
                    </a:p>
                  </a:txBody>
                  <a:tcPr/>
                </a:tc>
                <a:extLst>
                  <a:ext uri="{0D108BD9-81ED-4DB2-BD59-A6C34878D82A}">
                    <a16:rowId xmlns:a16="http://schemas.microsoft.com/office/drawing/2014/main" val="2491643395"/>
                  </a:ext>
                </a:extLst>
              </a:tr>
              <a:tr h="291425">
                <a:tc>
                  <a:txBody>
                    <a:bodyPr/>
                    <a:lstStyle/>
                    <a:p>
                      <a:r>
                        <a:rPr lang="fr-FR" sz="1200" dirty="0"/>
                        <a:t>3 / WID</a:t>
                      </a:r>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dirty="0">
                          <a:effectLst/>
                        </a:rPr>
                        <a:t>Enhancements to UE testing</a:t>
                      </a:r>
                    </a:p>
                  </a:txBody>
                  <a:tcPr marL="50800" marR="50800" marT="50800" marB="50800"/>
                </a:tc>
                <a:tc>
                  <a:txBody>
                    <a:bodyPr/>
                    <a:lstStyle/>
                    <a:p>
                      <a:r>
                        <a:rPr lang="fr-FR" sz="1200" dirty="0"/>
                        <a:t>New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S4WS-210025</a:t>
                      </a:r>
                    </a:p>
                  </a:txBody>
                  <a:tcPr/>
                </a:tc>
                <a:extLst>
                  <a:ext uri="{0D108BD9-81ED-4DB2-BD59-A6C34878D82A}">
                    <a16:rowId xmlns:a16="http://schemas.microsoft.com/office/drawing/2014/main" val="1608264243"/>
                  </a:ext>
                </a:extLst>
              </a:tr>
              <a:tr h="176776">
                <a:tc>
                  <a:txBody>
                    <a:bodyPr/>
                    <a:lstStyle/>
                    <a:p>
                      <a:r>
                        <a:rPr lang="fr-FR" sz="1200" dirty="0"/>
                        <a:t>3 / WID</a:t>
                      </a:r>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dirty="0">
                          <a:effectLst/>
                        </a:rPr>
                        <a:t>Media Production/Contribution over 5G </a:t>
                      </a:r>
                    </a:p>
                  </a:txBody>
                  <a:tcPr marL="50800" marR="50800" marT="50800" marB="5080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FS_NPN4AVPROD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S4WS-210025</a:t>
                      </a:r>
                    </a:p>
                  </a:txBody>
                  <a:tcPr/>
                </a:tc>
                <a:extLst>
                  <a:ext uri="{0D108BD9-81ED-4DB2-BD59-A6C34878D82A}">
                    <a16:rowId xmlns:a16="http://schemas.microsoft.com/office/drawing/2014/main" val="230015601"/>
                  </a:ext>
                </a:extLst>
              </a:tr>
            </a:tbl>
          </a:graphicData>
        </a:graphic>
      </p:graphicFrame>
    </p:spTree>
    <p:extLst>
      <p:ext uri="{BB962C8B-B14F-4D97-AF65-F5344CB8AC3E}">
        <p14:creationId xmlns:p14="http://schemas.microsoft.com/office/powerpoint/2010/main" val="583950039"/>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282102" y="245016"/>
            <a:ext cx="9503925" cy="716727"/>
          </a:xfrm>
        </p:spPr>
        <p:txBody>
          <a:bodyPr/>
          <a:lstStyle/>
          <a:p>
            <a:r>
              <a:rPr lang="en-US" altLang="en-US" dirty="0"/>
              <a:t>Immersive media types and formats (all TBD except </a:t>
            </a:r>
            <a:r>
              <a:rPr lang="en-US" altLang="en-US" dirty="0" err="1"/>
              <a:t>IVAS_Codec</a:t>
            </a:r>
            <a:r>
              <a:rPr lang="en-US" altLang="en-US" dirty="0"/>
              <a:t>/ATIAS)</a:t>
            </a:r>
          </a:p>
        </p:txBody>
      </p:sp>
      <p:sp>
        <p:nvSpPr>
          <p:cNvPr id="8243" name="TextBox 62"/>
          <p:cNvSpPr txBox="1">
            <a:spLocks noChangeArrowheads="1"/>
          </p:cNvSpPr>
          <p:nvPr/>
        </p:nvSpPr>
        <p:spPr bwMode="auto">
          <a:xfrm rot="20391721">
            <a:off x="2275969" y="1126971"/>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4" name="TextBox 64"/>
          <p:cNvSpPr txBox="1">
            <a:spLocks noChangeArrowheads="1"/>
          </p:cNvSpPr>
          <p:nvPr/>
        </p:nvSpPr>
        <p:spPr bwMode="auto">
          <a:xfrm rot="20391721">
            <a:off x="1358532" y="1134581"/>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a:t>6/21</a:t>
            </a:r>
          </a:p>
        </p:txBody>
      </p:sp>
      <p:sp>
        <p:nvSpPr>
          <p:cNvPr id="8248" name="TextBox 68"/>
          <p:cNvSpPr txBox="1">
            <a:spLocks noChangeArrowheads="1"/>
          </p:cNvSpPr>
          <p:nvPr/>
        </p:nvSpPr>
        <p:spPr bwMode="auto">
          <a:xfrm rot="20391721">
            <a:off x="3187104" y="1135357"/>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cxnSp>
        <p:nvCxnSpPr>
          <p:cNvPr id="53" name="Straight Connector 52"/>
          <p:cNvCxnSpPr>
            <a:cxnSpLocks/>
          </p:cNvCxnSpPr>
          <p:nvPr/>
        </p:nvCxnSpPr>
        <p:spPr>
          <a:xfrm flipH="1">
            <a:off x="1524486" y="1882493"/>
            <a:ext cx="27581" cy="3717822"/>
          </a:xfrm>
          <a:prstGeom prst="line">
            <a:avLst/>
          </a:prstGeom>
        </p:spPr>
        <p:style>
          <a:lnRef idx="1">
            <a:schemeClr val="dk1"/>
          </a:lnRef>
          <a:fillRef idx="0">
            <a:schemeClr val="dk1"/>
          </a:fillRef>
          <a:effectRef idx="0">
            <a:schemeClr val="dk1"/>
          </a:effectRef>
          <a:fontRef idx="minor">
            <a:schemeClr val="tx1"/>
          </a:fontRef>
        </p:style>
      </p:cxnSp>
      <p:sp>
        <p:nvSpPr>
          <p:cNvPr id="8219" name="TextBox 27"/>
          <p:cNvSpPr txBox="1">
            <a:spLocks noChangeArrowheads="1"/>
          </p:cNvSpPr>
          <p:nvPr/>
        </p:nvSpPr>
        <p:spPr bwMode="auto">
          <a:xfrm>
            <a:off x="1180539" y="1369895"/>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SA#92</a:t>
            </a:r>
          </a:p>
          <a:p>
            <a:pPr algn="ctr">
              <a:lnSpc>
                <a:spcPct val="100000"/>
              </a:lnSpc>
              <a:spcBef>
                <a:spcPct val="0"/>
              </a:spcBef>
              <a:buFontTx/>
              <a:buNone/>
            </a:pPr>
            <a:r>
              <a:rPr lang="en-US" altLang="en-US" sz="1200">
                <a:latin typeface="Arial" panose="020B0604020202020204" pitchFamily="34" charset="0"/>
              </a:rPr>
              <a:t>Q2/2021</a:t>
            </a:r>
          </a:p>
        </p:txBody>
      </p:sp>
      <p:cxnSp>
        <p:nvCxnSpPr>
          <p:cNvPr id="42" name="Straight Connector 41"/>
          <p:cNvCxnSpPr>
            <a:cxnSpLocks/>
          </p:cNvCxnSpPr>
          <p:nvPr/>
        </p:nvCxnSpPr>
        <p:spPr>
          <a:xfrm flipH="1">
            <a:off x="2450041" y="1873341"/>
            <a:ext cx="12326" cy="3697341"/>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2123851" y="1369895"/>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SA#93</a:t>
            </a:r>
          </a:p>
          <a:p>
            <a:pPr algn="ctr">
              <a:lnSpc>
                <a:spcPct val="100000"/>
              </a:lnSpc>
              <a:spcBef>
                <a:spcPct val="0"/>
              </a:spcBef>
              <a:buFontTx/>
              <a:buNone/>
            </a:pPr>
            <a:r>
              <a:rPr lang="en-US" altLang="en-US" sz="1200" dirty="0">
                <a:latin typeface="Arial" panose="020B0604020202020204" pitchFamily="34" charset="0"/>
              </a:rPr>
              <a:t>Q3/2021</a:t>
            </a:r>
          </a:p>
        </p:txBody>
      </p:sp>
      <p:cxnSp>
        <p:nvCxnSpPr>
          <p:cNvPr id="67" name="Straight Connector 66"/>
          <p:cNvCxnSpPr>
            <a:cxnSpLocks/>
          </p:cNvCxnSpPr>
          <p:nvPr/>
        </p:nvCxnSpPr>
        <p:spPr>
          <a:xfrm flipH="1">
            <a:off x="3396871" y="1882494"/>
            <a:ext cx="16200" cy="3688188"/>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3074549" y="1379048"/>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4122638"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a:cxnSpLocks/>
          </p:cNvCxnSpPr>
          <p:nvPr/>
        </p:nvCxnSpPr>
        <p:spPr>
          <a:xfrm flipH="1">
            <a:off x="4317204" y="1905916"/>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4003042"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5089670"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a:cxnSpLocks/>
          </p:cNvCxnSpPr>
          <p:nvPr/>
        </p:nvCxnSpPr>
        <p:spPr>
          <a:xfrm flipH="1">
            <a:off x="5318922" y="1882494"/>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4970074"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6056702"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a:cxnSpLocks/>
          </p:cNvCxnSpPr>
          <p:nvPr/>
        </p:nvCxnSpPr>
        <p:spPr>
          <a:xfrm>
            <a:off x="6302154" y="1887729"/>
            <a:ext cx="0" cy="3712586"/>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937106"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7008236"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a:cxnSpLocks/>
          </p:cNvCxnSpPr>
          <p:nvPr/>
        </p:nvCxnSpPr>
        <p:spPr>
          <a:xfrm flipH="1">
            <a:off x="7241080" y="1901682"/>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888640"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29" name="TextBox 68">
            <a:extLst>
              <a:ext uri="{FF2B5EF4-FFF2-40B4-BE49-F238E27FC236}">
                <a16:creationId xmlns:a16="http://schemas.microsoft.com/office/drawing/2014/main" id="{55967E70-1CEB-4554-B458-234B89EB2FE8}"/>
              </a:ext>
            </a:extLst>
          </p:cNvPr>
          <p:cNvSpPr txBox="1">
            <a:spLocks noChangeArrowheads="1"/>
          </p:cNvSpPr>
          <p:nvPr/>
        </p:nvSpPr>
        <p:spPr bwMode="auto">
          <a:xfrm rot="20391721">
            <a:off x="7962425"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0" name="Straight Connector 66">
            <a:extLst>
              <a:ext uri="{FF2B5EF4-FFF2-40B4-BE49-F238E27FC236}">
                <a16:creationId xmlns:a16="http://schemas.microsoft.com/office/drawing/2014/main" id="{3436775C-042F-4D2A-A466-05F0D55012F1}"/>
              </a:ext>
            </a:extLst>
          </p:cNvPr>
          <p:cNvCxnSpPr>
            <a:cxnSpLocks/>
          </p:cNvCxnSpPr>
          <p:nvPr/>
        </p:nvCxnSpPr>
        <p:spPr>
          <a:xfrm flipH="1">
            <a:off x="8156991" y="1905916"/>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31" name="TextBox 27">
            <a:extLst>
              <a:ext uri="{FF2B5EF4-FFF2-40B4-BE49-F238E27FC236}">
                <a16:creationId xmlns:a16="http://schemas.microsoft.com/office/drawing/2014/main" id="{5E2C714F-4CF7-4DC7-841B-F1D0C1EF4B96}"/>
              </a:ext>
            </a:extLst>
          </p:cNvPr>
          <p:cNvSpPr txBox="1">
            <a:spLocks noChangeArrowheads="1"/>
          </p:cNvSpPr>
          <p:nvPr/>
        </p:nvSpPr>
        <p:spPr bwMode="auto">
          <a:xfrm>
            <a:off x="7842829"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2" name="TextBox 68">
            <a:extLst>
              <a:ext uri="{FF2B5EF4-FFF2-40B4-BE49-F238E27FC236}">
                <a16:creationId xmlns:a16="http://schemas.microsoft.com/office/drawing/2014/main" id="{C0EA9658-8D64-4218-BB44-7624D8E3B382}"/>
              </a:ext>
            </a:extLst>
          </p:cNvPr>
          <p:cNvSpPr txBox="1">
            <a:spLocks noChangeArrowheads="1"/>
          </p:cNvSpPr>
          <p:nvPr/>
        </p:nvSpPr>
        <p:spPr bwMode="auto">
          <a:xfrm rot="20391721">
            <a:off x="8929457"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3" name="Straight Connector 66">
            <a:extLst>
              <a:ext uri="{FF2B5EF4-FFF2-40B4-BE49-F238E27FC236}">
                <a16:creationId xmlns:a16="http://schemas.microsoft.com/office/drawing/2014/main" id="{228E598B-FAC0-46DF-9C62-BC5948F812BE}"/>
              </a:ext>
            </a:extLst>
          </p:cNvPr>
          <p:cNvCxnSpPr>
            <a:cxnSpLocks/>
          </p:cNvCxnSpPr>
          <p:nvPr/>
        </p:nvCxnSpPr>
        <p:spPr>
          <a:xfrm flipH="1">
            <a:off x="9158709" y="1882494"/>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8D9A5540-6F5D-43D8-B198-21DCCDA87898}"/>
              </a:ext>
            </a:extLst>
          </p:cNvPr>
          <p:cNvSpPr txBox="1">
            <a:spLocks noChangeArrowheads="1"/>
          </p:cNvSpPr>
          <p:nvPr/>
        </p:nvSpPr>
        <p:spPr bwMode="auto">
          <a:xfrm>
            <a:off x="8809861" y="1384283"/>
            <a:ext cx="772968"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5" name="TextBox 68">
            <a:extLst>
              <a:ext uri="{FF2B5EF4-FFF2-40B4-BE49-F238E27FC236}">
                <a16:creationId xmlns:a16="http://schemas.microsoft.com/office/drawing/2014/main" id="{DC0895BD-9B79-4E4D-9C43-BA403A4D3A96}"/>
              </a:ext>
            </a:extLst>
          </p:cNvPr>
          <p:cNvSpPr txBox="1">
            <a:spLocks noChangeArrowheads="1"/>
          </p:cNvSpPr>
          <p:nvPr/>
        </p:nvSpPr>
        <p:spPr bwMode="auto">
          <a:xfrm rot="20391721">
            <a:off x="9896489"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6" name="Straight Connector 66">
            <a:extLst>
              <a:ext uri="{FF2B5EF4-FFF2-40B4-BE49-F238E27FC236}">
                <a16:creationId xmlns:a16="http://schemas.microsoft.com/office/drawing/2014/main" id="{DF74DB7E-6A64-492B-81B3-6C354EEC9E79}"/>
              </a:ext>
            </a:extLst>
          </p:cNvPr>
          <p:cNvCxnSpPr>
            <a:cxnSpLocks/>
          </p:cNvCxnSpPr>
          <p:nvPr/>
        </p:nvCxnSpPr>
        <p:spPr>
          <a:xfrm>
            <a:off x="10141941" y="1887729"/>
            <a:ext cx="0" cy="3712586"/>
          </a:xfrm>
          <a:prstGeom prst="line">
            <a:avLst/>
          </a:prstGeom>
        </p:spPr>
        <p:style>
          <a:lnRef idx="1">
            <a:schemeClr val="dk1"/>
          </a:lnRef>
          <a:fillRef idx="0">
            <a:schemeClr val="dk1"/>
          </a:fillRef>
          <a:effectRef idx="0">
            <a:schemeClr val="dk1"/>
          </a:effectRef>
          <a:fontRef idx="minor">
            <a:schemeClr val="tx1"/>
          </a:fontRef>
        </p:style>
      </p:cxnSp>
      <p:sp>
        <p:nvSpPr>
          <p:cNvPr id="38" name="TextBox 27">
            <a:extLst>
              <a:ext uri="{FF2B5EF4-FFF2-40B4-BE49-F238E27FC236}">
                <a16:creationId xmlns:a16="http://schemas.microsoft.com/office/drawing/2014/main" id="{05463F43-F588-47DB-B61B-8776E6C735F5}"/>
              </a:ext>
            </a:extLst>
          </p:cNvPr>
          <p:cNvSpPr txBox="1">
            <a:spLocks noChangeArrowheads="1"/>
          </p:cNvSpPr>
          <p:nvPr/>
        </p:nvSpPr>
        <p:spPr bwMode="auto">
          <a:xfrm>
            <a:off x="9776893"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39" name="TextBox 68">
            <a:extLst>
              <a:ext uri="{FF2B5EF4-FFF2-40B4-BE49-F238E27FC236}">
                <a16:creationId xmlns:a16="http://schemas.microsoft.com/office/drawing/2014/main" id="{3B00BCB3-1848-4DC9-B392-23B25430D02D}"/>
              </a:ext>
            </a:extLst>
          </p:cNvPr>
          <p:cNvSpPr txBox="1">
            <a:spLocks noChangeArrowheads="1"/>
          </p:cNvSpPr>
          <p:nvPr/>
        </p:nvSpPr>
        <p:spPr bwMode="auto">
          <a:xfrm rot="20391721">
            <a:off x="10848023" y="111995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0" name="Straight Connector 66">
            <a:extLst>
              <a:ext uri="{FF2B5EF4-FFF2-40B4-BE49-F238E27FC236}">
                <a16:creationId xmlns:a16="http://schemas.microsoft.com/office/drawing/2014/main" id="{E51DC554-8A0D-4F88-B518-E07F0E7914AC}"/>
              </a:ext>
            </a:extLst>
          </p:cNvPr>
          <p:cNvCxnSpPr>
            <a:cxnSpLocks/>
          </p:cNvCxnSpPr>
          <p:nvPr/>
        </p:nvCxnSpPr>
        <p:spPr>
          <a:xfrm flipH="1">
            <a:off x="11036743" y="1901682"/>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CB8007AB-A181-4FBC-85C6-6D886F8EDC41}"/>
              </a:ext>
            </a:extLst>
          </p:cNvPr>
          <p:cNvSpPr txBox="1">
            <a:spLocks noChangeArrowheads="1"/>
          </p:cNvSpPr>
          <p:nvPr/>
        </p:nvSpPr>
        <p:spPr bwMode="auto">
          <a:xfrm>
            <a:off x="10728427" y="138428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Q4/2024</a:t>
            </a:r>
          </a:p>
        </p:txBody>
      </p:sp>
      <p:graphicFrame>
        <p:nvGraphicFramePr>
          <p:cNvPr id="44" name="Diagramme 43">
            <a:extLst>
              <a:ext uri="{FF2B5EF4-FFF2-40B4-BE49-F238E27FC236}">
                <a16:creationId xmlns:a16="http://schemas.microsoft.com/office/drawing/2014/main" id="{C46B9EBE-78C0-41DE-9A98-EFDF277603EF}"/>
              </a:ext>
            </a:extLst>
          </p:cNvPr>
          <p:cNvGraphicFramePr/>
          <p:nvPr/>
        </p:nvGraphicFramePr>
        <p:xfrm>
          <a:off x="467771" y="2564225"/>
          <a:ext cx="3008102" cy="430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45" name="Groupe 44">
            <a:extLst>
              <a:ext uri="{FF2B5EF4-FFF2-40B4-BE49-F238E27FC236}">
                <a16:creationId xmlns:a16="http://schemas.microsoft.com/office/drawing/2014/main" id="{3A32860C-6870-4257-8121-4651C1BEFDD6}"/>
              </a:ext>
            </a:extLst>
          </p:cNvPr>
          <p:cNvGrpSpPr/>
          <p:nvPr/>
        </p:nvGrpSpPr>
        <p:grpSpPr>
          <a:xfrm>
            <a:off x="3355622" y="2564225"/>
            <a:ext cx="6786319" cy="894828"/>
            <a:chOff x="1" y="252"/>
            <a:chExt cx="5798817" cy="430381"/>
          </a:xfrm>
          <a:solidFill>
            <a:schemeClr val="accent2">
              <a:lumMod val="75000"/>
            </a:schemeClr>
          </a:solidFill>
        </p:grpSpPr>
        <p:sp>
          <p:nvSpPr>
            <p:cNvPr id="46" name="Flèche : chevron 45">
              <a:extLst>
                <a:ext uri="{FF2B5EF4-FFF2-40B4-BE49-F238E27FC236}">
                  <a16:creationId xmlns:a16="http://schemas.microsoft.com/office/drawing/2014/main" id="{EF2910D1-4C75-45DF-BDAB-AC9049FEE81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7" name="Flèche : chevron 4">
              <a:extLst>
                <a:ext uri="{FF2B5EF4-FFF2-40B4-BE49-F238E27FC236}">
                  <a16:creationId xmlns:a16="http://schemas.microsoft.com/office/drawing/2014/main" id="{42A2C2F7-BAE9-4A46-9633-F8D44A473825}"/>
                </a:ext>
              </a:extLst>
            </p:cNvPr>
            <p:cNvSpPr txBox="1"/>
            <p:nvPr/>
          </p:nvSpPr>
          <p:spPr>
            <a:xfrm>
              <a:off x="637304" y="87585"/>
              <a:ext cx="4228541"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600" dirty="0"/>
                <a:t>Video Codec for 5G </a:t>
              </a:r>
              <a:r>
                <a:rPr lang="en-US" sz="1600" dirty="0">
                  <a:effectLst/>
                </a:rPr>
                <a:t>(5GVideo) </a:t>
              </a:r>
              <a:endParaRPr lang="en-US" sz="1500" kern="1200" dirty="0"/>
            </a:p>
          </p:txBody>
        </p:sp>
      </p:grpSp>
      <p:grpSp>
        <p:nvGrpSpPr>
          <p:cNvPr id="49" name="Groupe 48">
            <a:extLst>
              <a:ext uri="{FF2B5EF4-FFF2-40B4-BE49-F238E27FC236}">
                <a16:creationId xmlns:a16="http://schemas.microsoft.com/office/drawing/2014/main" id="{AD7DD832-E06E-4C61-8988-C29EC87867C3}"/>
              </a:ext>
            </a:extLst>
          </p:cNvPr>
          <p:cNvGrpSpPr/>
          <p:nvPr/>
        </p:nvGrpSpPr>
        <p:grpSpPr>
          <a:xfrm>
            <a:off x="479047" y="3500665"/>
            <a:ext cx="6231028" cy="492842"/>
            <a:chOff x="1" y="252"/>
            <a:chExt cx="5798817" cy="430381"/>
          </a:xfrm>
          <a:solidFill>
            <a:schemeClr val="accent2">
              <a:lumMod val="75000"/>
            </a:schemeClr>
          </a:solidFill>
        </p:grpSpPr>
        <p:sp>
          <p:nvSpPr>
            <p:cNvPr id="50" name="Flèche : chevron 49">
              <a:extLst>
                <a:ext uri="{FF2B5EF4-FFF2-40B4-BE49-F238E27FC236}">
                  <a16:creationId xmlns:a16="http://schemas.microsoft.com/office/drawing/2014/main" id="{73C9134C-55DF-426B-B9F9-2C240D1EAAC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1" name="Flèche : chevron 4">
              <a:extLst>
                <a:ext uri="{FF2B5EF4-FFF2-40B4-BE49-F238E27FC236}">
                  <a16:creationId xmlns:a16="http://schemas.microsoft.com/office/drawing/2014/main" id="{B8152D2C-47BB-4AF8-A2E9-77B34C757538}"/>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IVAS codec / ATIAS / MTSI &amp; System updates</a:t>
              </a:r>
              <a:endParaRPr lang="en-US" sz="1500" kern="1200" dirty="0"/>
            </a:p>
          </p:txBody>
        </p:sp>
      </p:grpSp>
      <p:sp>
        <p:nvSpPr>
          <p:cNvPr id="86" name="Rounded Rectangle 33">
            <a:extLst>
              <a:ext uri="{FF2B5EF4-FFF2-40B4-BE49-F238E27FC236}">
                <a16:creationId xmlns:a16="http://schemas.microsoft.com/office/drawing/2014/main" id="{E667DEA0-BADA-46DB-8BF4-5B8FD5505DAD}"/>
              </a:ext>
            </a:extLst>
          </p:cNvPr>
          <p:cNvSpPr/>
          <p:nvPr/>
        </p:nvSpPr>
        <p:spPr>
          <a:xfrm>
            <a:off x="3029702" y="1938172"/>
            <a:ext cx="780479" cy="50684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R18</a:t>
            </a:r>
          </a:p>
          <a:p>
            <a:pPr algn="ctr">
              <a:defRPr/>
            </a:pPr>
            <a:r>
              <a:rPr lang="en-US" sz="1100" dirty="0"/>
              <a:t>stage 1</a:t>
            </a:r>
          </a:p>
          <a:p>
            <a:pPr algn="ctr">
              <a:defRPr/>
            </a:pPr>
            <a:r>
              <a:rPr lang="en-US" sz="1100" dirty="0"/>
              <a:t>Freeze</a:t>
            </a:r>
          </a:p>
        </p:txBody>
      </p:sp>
      <p:sp>
        <p:nvSpPr>
          <p:cNvPr id="87" name="Rounded Rectangle 33">
            <a:extLst>
              <a:ext uri="{FF2B5EF4-FFF2-40B4-BE49-F238E27FC236}">
                <a16:creationId xmlns:a16="http://schemas.microsoft.com/office/drawing/2014/main" id="{BCC712B3-AB5A-469C-8A0F-DB296BD4C3C4}"/>
              </a:ext>
            </a:extLst>
          </p:cNvPr>
          <p:cNvSpPr/>
          <p:nvPr/>
        </p:nvSpPr>
        <p:spPr>
          <a:xfrm>
            <a:off x="2034031" y="1938172"/>
            <a:ext cx="780479" cy="50684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R18</a:t>
            </a:r>
          </a:p>
          <a:p>
            <a:pPr algn="ctr">
              <a:defRPr/>
            </a:pPr>
            <a:r>
              <a:rPr lang="en-US" sz="1100" dirty="0"/>
              <a:t>stage 1</a:t>
            </a:r>
          </a:p>
          <a:p>
            <a:pPr algn="ctr">
              <a:defRPr/>
            </a:pPr>
            <a:r>
              <a:rPr lang="en-US" sz="1100" dirty="0"/>
              <a:t>~ 80%</a:t>
            </a:r>
          </a:p>
        </p:txBody>
      </p:sp>
      <p:grpSp>
        <p:nvGrpSpPr>
          <p:cNvPr id="56" name="Groupe 55">
            <a:extLst>
              <a:ext uri="{FF2B5EF4-FFF2-40B4-BE49-F238E27FC236}">
                <a16:creationId xmlns:a16="http://schemas.microsoft.com/office/drawing/2014/main" id="{3B2EA9F4-9DD4-4AF3-BCE2-CC63D33FEF0C}"/>
              </a:ext>
            </a:extLst>
          </p:cNvPr>
          <p:cNvGrpSpPr/>
          <p:nvPr/>
        </p:nvGrpSpPr>
        <p:grpSpPr>
          <a:xfrm>
            <a:off x="2368485" y="5400045"/>
            <a:ext cx="5890867" cy="413990"/>
            <a:chOff x="1" y="252"/>
            <a:chExt cx="5798817" cy="430381"/>
          </a:xfrm>
          <a:solidFill>
            <a:schemeClr val="accent2">
              <a:lumMod val="75000"/>
            </a:schemeClr>
          </a:solidFill>
        </p:grpSpPr>
        <p:sp>
          <p:nvSpPr>
            <p:cNvPr id="59" name="Flèche : chevron 58">
              <a:extLst>
                <a:ext uri="{FF2B5EF4-FFF2-40B4-BE49-F238E27FC236}">
                  <a16:creationId xmlns:a16="http://schemas.microsoft.com/office/drawing/2014/main" id="{F058B029-8DB6-499D-8A78-79A90EF24DCE}"/>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1" name="Flèche : chevron 4">
              <a:extLst>
                <a:ext uri="{FF2B5EF4-FFF2-40B4-BE49-F238E27FC236}">
                  <a16:creationId xmlns:a16="http://schemas.microsoft.com/office/drawing/2014/main" id="{D813ED89-450C-4104-83AC-D65F37DE59E6}"/>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marR="0" fontAlgn="t">
                <a:spcBef>
                  <a:spcPts val="0"/>
                </a:spcBef>
                <a:spcAft>
                  <a:spcPts val="0"/>
                </a:spcAft>
              </a:pPr>
              <a:r>
                <a:rPr lang="en-US" sz="1600" dirty="0">
                  <a:effectLst/>
                </a:rPr>
                <a:t>Artificial Intelligence/Machine Learning (FS_AI4Media / FS_AMM)</a:t>
              </a:r>
            </a:p>
          </p:txBody>
        </p:sp>
      </p:grpSp>
      <p:grpSp>
        <p:nvGrpSpPr>
          <p:cNvPr id="64" name="Groupe 63">
            <a:extLst>
              <a:ext uri="{FF2B5EF4-FFF2-40B4-BE49-F238E27FC236}">
                <a16:creationId xmlns:a16="http://schemas.microsoft.com/office/drawing/2014/main" id="{4DDE1CD4-6848-49B6-9779-04EFB45206C8}"/>
              </a:ext>
            </a:extLst>
          </p:cNvPr>
          <p:cNvGrpSpPr/>
          <p:nvPr/>
        </p:nvGrpSpPr>
        <p:grpSpPr>
          <a:xfrm>
            <a:off x="501986" y="3028169"/>
            <a:ext cx="3008099" cy="430884"/>
            <a:chOff x="1" y="1"/>
            <a:chExt cx="3008099" cy="430884"/>
          </a:xfrm>
        </p:grpSpPr>
        <p:sp>
          <p:nvSpPr>
            <p:cNvPr id="66" name="Flèche : chevron 65">
              <a:extLst>
                <a:ext uri="{FF2B5EF4-FFF2-40B4-BE49-F238E27FC236}">
                  <a16:creationId xmlns:a16="http://schemas.microsoft.com/office/drawing/2014/main" id="{2B30F26A-67C9-4F89-A332-62D15DE02711}"/>
                </a:ext>
              </a:extLst>
            </p:cNvPr>
            <p:cNvSpPr/>
            <p:nvPr/>
          </p:nvSpPr>
          <p:spPr>
            <a:xfrm>
              <a:off x="1" y="1"/>
              <a:ext cx="3008099" cy="430884"/>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1" name="Flèche : chevron 4">
              <a:extLst>
                <a:ext uri="{FF2B5EF4-FFF2-40B4-BE49-F238E27FC236}">
                  <a16:creationId xmlns:a16="http://schemas.microsoft.com/office/drawing/2014/main" id="{397C3F77-8678-4FA1-BC71-D78732DCECB3}"/>
                </a:ext>
              </a:extLst>
            </p:cNvPr>
            <p:cNvSpPr txBox="1"/>
            <p:nvPr/>
          </p:nvSpPr>
          <p:spPr>
            <a:xfrm>
              <a:off x="215443" y="1"/>
              <a:ext cx="2577215" cy="4308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sz="1400" kern="1200" dirty="0"/>
                <a:t>8K_VR_5G/8K_TV_5G</a:t>
              </a:r>
            </a:p>
          </p:txBody>
        </p:sp>
      </p:grpSp>
      <p:grpSp>
        <p:nvGrpSpPr>
          <p:cNvPr id="77" name="Groupe 65">
            <a:extLst>
              <a:ext uri="{FF2B5EF4-FFF2-40B4-BE49-F238E27FC236}">
                <a16:creationId xmlns:a16="http://schemas.microsoft.com/office/drawing/2014/main" id="{E837CE48-9A50-4A51-AD04-33141C0442A8}"/>
              </a:ext>
            </a:extLst>
          </p:cNvPr>
          <p:cNvGrpSpPr/>
          <p:nvPr/>
        </p:nvGrpSpPr>
        <p:grpSpPr>
          <a:xfrm>
            <a:off x="465569" y="4073091"/>
            <a:ext cx="2429216" cy="1250401"/>
            <a:chOff x="1757" y="0"/>
            <a:chExt cx="2045623" cy="430886"/>
          </a:xfrm>
        </p:grpSpPr>
        <p:sp>
          <p:nvSpPr>
            <p:cNvPr id="78" name="Flèche : chevron 70">
              <a:extLst>
                <a:ext uri="{FF2B5EF4-FFF2-40B4-BE49-F238E27FC236}">
                  <a16:creationId xmlns:a16="http://schemas.microsoft.com/office/drawing/2014/main" id="{482E3F7F-B59E-4440-A89D-6E6E75FA74D6}"/>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9" name="Flèche : chevron 4">
              <a:extLst>
                <a:ext uri="{FF2B5EF4-FFF2-40B4-BE49-F238E27FC236}">
                  <a16:creationId xmlns:a16="http://schemas.microsoft.com/office/drawing/2014/main" id="{86798B91-BC4A-410F-A583-FC4028EC2158}"/>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FS_5GSTAR </a:t>
              </a:r>
              <a:endParaRPr lang="en-US" sz="1400" kern="1200" dirty="0">
                <a:latin typeface="+mn-lt"/>
              </a:endParaRPr>
            </a:p>
          </p:txBody>
        </p:sp>
      </p:grpSp>
      <p:grpSp>
        <p:nvGrpSpPr>
          <p:cNvPr id="80" name="Groupe 90">
            <a:extLst>
              <a:ext uri="{FF2B5EF4-FFF2-40B4-BE49-F238E27FC236}">
                <a16:creationId xmlns:a16="http://schemas.microsoft.com/office/drawing/2014/main" id="{6F5FD9C5-620B-4B01-A18F-425014520A22}"/>
              </a:ext>
            </a:extLst>
          </p:cNvPr>
          <p:cNvGrpSpPr/>
          <p:nvPr/>
        </p:nvGrpSpPr>
        <p:grpSpPr>
          <a:xfrm>
            <a:off x="2373488" y="4057196"/>
            <a:ext cx="7694691" cy="1266296"/>
            <a:chOff x="1" y="252"/>
            <a:chExt cx="5798817" cy="430381"/>
          </a:xfrm>
          <a:solidFill>
            <a:schemeClr val="accent2">
              <a:lumMod val="75000"/>
            </a:schemeClr>
          </a:solidFill>
        </p:grpSpPr>
        <p:sp>
          <p:nvSpPr>
            <p:cNvPr id="81" name="Flèche : chevron 91">
              <a:extLst>
                <a:ext uri="{FF2B5EF4-FFF2-40B4-BE49-F238E27FC236}">
                  <a16:creationId xmlns:a16="http://schemas.microsoft.com/office/drawing/2014/main" id="{5F410727-3DC4-4C14-A297-49EB4BA20BD6}"/>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2" name="Flèche : chevron 4">
              <a:extLst>
                <a:ext uri="{FF2B5EF4-FFF2-40B4-BE49-F238E27FC236}">
                  <a16:creationId xmlns:a16="http://schemas.microsoft.com/office/drawing/2014/main" id="{5A2BA969-546F-4EA2-A3EC-63B1A08BB4F3}"/>
                </a:ext>
              </a:extLst>
            </p:cNvPr>
            <p:cNvSpPr txBox="1"/>
            <p:nvPr/>
          </p:nvSpPr>
          <p:spPr>
            <a:xfrm>
              <a:off x="475065" y="268537"/>
              <a:ext cx="4674360" cy="12178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600" dirty="0"/>
                <a:t>Media Capabilities for Augmented Reality Glasses (</a:t>
              </a:r>
              <a:r>
                <a:rPr lang="en-US" sz="1600" dirty="0" err="1"/>
                <a:t>MeCAR</a:t>
              </a:r>
              <a:r>
                <a:rPr lang="en-US" sz="1600" dirty="0"/>
                <a:t>)</a:t>
              </a:r>
            </a:p>
            <a:p>
              <a:pPr algn="ctr" defTabSz="666750">
                <a:lnSpc>
                  <a:spcPct val="90000"/>
                </a:lnSpc>
                <a:spcAft>
                  <a:spcPct val="35000"/>
                </a:spcAft>
              </a:pPr>
              <a:r>
                <a:rPr lang="en-US" sz="1600" dirty="0">
                  <a:effectLst/>
                </a:rPr>
                <a:t>Augmented Reality Profiles for Streaming (</a:t>
              </a:r>
              <a:r>
                <a:rPr lang="en-US" sz="1600" dirty="0" err="1">
                  <a:effectLst/>
                </a:rPr>
                <a:t>ARStream</a:t>
              </a:r>
              <a:r>
                <a:rPr lang="en-US" sz="1600" dirty="0">
                  <a:effectLst/>
                </a:rPr>
                <a:t>)</a:t>
              </a:r>
            </a:p>
            <a:p>
              <a:pPr algn="ctr" defTabSz="666750">
                <a:lnSpc>
                  <a:spcPct val="90000"/>
                </a:lnSpc>
                <a:spcAft>
                  <a:spcPct val="35000"/>
                </a:spcAft>
              </a:pPr>
              <a:r>
                <a:rPr lang="en-US" sz="1600" dirty="0">
                  <a:effectLst/>
                </a:rPr>
                <a:t>Immersive Audio Front-end Capture (TBD)</a:t>
              </a:r>
            </a:p>
            <a:p>
              <a:pPr algn="ctr" defTabSz="666750">
                <a:lnSpc>
                  <a:spcPct val="90000"/>
                </a:lnSpc>
                <a:spcAft>
                  <a:spcPct val="35000"/>
                </a:spcAft>
              </a:pPr>
              <a:endParaRPr lang="en-US" sz="1600" dirty="0">
                <a:effectLst/>
              </a:endParaRPr>
            </a:p>
            <a:p>
              <a:pPr marL="0" lvl="0" indent="0" algn="ctr" defTabSz="666750">
                <a:lnSpc>
                  <a:spcPct val="90000"/>
                </a:lnSpc>
                <a:spcBef>
                  <a:spcPct val="0"/>
                </a:spcBef>
                <a:spcAft>
                  <a:spcPct val="35000"/>
                </a:spcAft>
                <a:buNone/>
              </a:pPr>
              <a:endParaRPr lang="en-US" sz="1500" kern="1200" dirty="0"/>
            </a:p>
          </p:txBody>
        </p:sp>
      </p:grpSp>
      <p:grpSp>
        <p:nvGrpSpPr>
          <p:cNvPr id="76" name="Groupe 75">
            <a:extLst>
              <a:ext uri="{FF2B5EF4-FFF2-40B4-BE49-F238E27FC236}">
                <a16:creationId xmlns:a16="http://schemas.microsoft.com/office/drawing/2014/main" id="{E490C43B-B0D4-4660-9490-88B0367116AC}"/>
              </a:ext>
            </a:extLst>
          </p:cNvPr>
          <p:cNvGrpSpPr/>
          <p:nvPr/>
        </p:nvGrpSpPr>
        <p:grpSpPr>
          <a:xfrm>
            <a:off x="511857" y="5860602"/>
            <a:ext cx="2045623" cy="430886"/>
            <a:chOff x="1757" y="0"/>
            <a:chExt cx="2045623" cy="430886"/>
          </a:xfrm>
        </p:grpSpPr>
        <p:sp>
          <p:nvSpPr>
            <p:cNvPr id="83" name="Flèche : chevron 82">
              <a:extLst>
                <a:ext uri="{FF2B5EF4-FFF2-40B4-BE49-F238E27FC236}">
                  <a16:creationId xmlns:a16="http://schemas.microsoft.com/office/drawing/2014/main" id="{FB7A1631-B8DE-4CA0-A283-3E833330C662}"/>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1" name="Flèche : chevron 4">
              <a:extLst>
                <a:ext uri="{FF2B5EF4-FFF2-40B4-BE49-F238E27FC236}">
                  <a16:creationId xmlns:a16="http://schemas.microsoft.com/office/drawing/2014/main" id="{CAD3AA0B-CF97-4E0D-B95C-3FBB14AE7607}"/>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FS_TACMM  </a:t>
              </a:r>
              <a:endParaRPr lang="en-US" sz="1400" kern="1200" dirty="0">
                <a:latin typeface="+mn-lt"/>
              </a:endParaRPr>
            </a:p>
          </p:txBody>
        </p:sp>
      </p:grpSp>
      <p:grpSp>
        <p:nvGrpSpPr>
          <p:cNvPr id="92" name="Groupe 91">
            <a:extLst>
              <a:ext uri="{FF2B5EF4-FFF2-40B4-BE49-F238E27FC236}">
                <a16:creationId xmlns:a16="http://schemas.microsoft.com/office/drawing/2014/main" id="{477C65EC-5C4D-4965-9148-D9A23A87EF2B}"/>
              </a:ext>
            </a:extLst>
          </p:cNvPr>
          <p:cNvGrpSpPr/>
          <p:nvPr/>
        </p:nvGrpSpPr>
        <p:grpSpPr>
          <a:xfrm>
            <a:off x="2389889" y="5860602"/>
            <a:ext cx="5890867" cy="430381"/>
            <a:chOff x="1" y="252"/>
            <a:chExt cx="5798817" cy="430381"/>
          </a:xfrm>
          <a:solidFill>
            <a:schemeClr val="accent2">
              <a:lumMod val="75000"/>
            </a:schemeClr>
          </a:solidFill>
        </p:grpSpPr>
        <p:sp>
          <p:nvSpPr>
            <p:cNvPr id="93" name="Flèche : chevron 92">
              <a:extLst>
                <a:ext uri="{FF2B5EF4-FFF2-40B4-BE49-F238E27FC236}">
                  <a16:creationId xmlns:a16="http://schemas.microsoft.com/office/drawing/2014/main" id="{2FCFB5B4-EFA0-44AE-B825-D74EA716E852}"/>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4" name="Flèche : chevron 4">
              <a:extLst>
                <a:ext uri="{FF2B5EF4-FFF2-40B4-BE49-F238E27FC236}">
                  <a16:creationId xmlns:a16="http://schemas.microsoft.com/office/drawing/2014/main" id="{DAE28959-35D4-4E9E-ADF0-1BE56B528BF5}"/>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Tactile communications Stage 3</a:t>
              </a:r>
              <a:endParaRPr lang="en-US" sz="1500" kern="1200" dirty="0"/>
            </a:p>
          </p:txBody>
        </p:sp>
      </p:grpSp>
      <p:grpSp>
        <p:nvGrpSpPr>
          <p:cNvPr id="52" name="Groupe 51">
            <a:extLst>
              <a:ext uri="{FF2B5EF4-FFF2-40B4-BE49-F238E27FC236}">
                <a16:creationId xmlns:a16="http://schemas.microsoft.com/office/drawing/2014/main" id="{783A20B2-3410-4E35-AF57-F6EFA5B0EB32}"/>
              </a:ext>
            </a:extLst>
          </p:cNvPr>
          <p:cNvGrpSpPr/>
          <p:nvPr/>
        </p:nvGrpSpPr>
        <p:grpSpPr>
          <a:xfrm>
            <a:off x="490453" y="5396660"/>
            <a:ext cx="2045623" cy="447001"/>
            <a:chOff x="1757" y="0"/>
            <a:chExt cx="2045623" cy="430886"/>
          </a:xfrm>
        </p:grpSpPr>
        <p:sp>
          <p:nvSpPr>
            <p:cNvPr id="54" name="Flèche : chevron 53">
              <a:extLst>
                <a:ext uri="{FF2B5EF4-FFF2-40B4-BE49-F238E27FC236}">
                  <a16:creationId xmlns:a16="http://schemas.microsoft.com/office/drawing/2014/main" id="{3DBA72D3-4148-4433-BD73-ED2FBF288C36}"/>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5" name="Flèche : chevron 4">
              <a:extLst>
                <a:ext uri="{FF2B5EF4-FFF2-40B4-BE49-F238E27FC236}">
                  <a16:creationId xmlns:a16="http://schemas.microsoft.com/office/drawing/2014/main" id="{8E9B4BF1-3D59-479A-B5B3-5E0FD14D6408}"/>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FS_AMMT</a:t>
              </a:r>
              <a:endParaRPr lang="en-US" sz="1400" kern="1200" dirty="0">
                <a:latin typeface="+mn-lt"/>
              </a:endParaRPr>
            </a:p>
          </p:txBody>
        </p:sp>
      </p:grpSp>
    </p:spTree>
    <p:extLst>
      <p:ext uri="{BB962C8B-B14F-4D97-AF65-F5344CB8AC3E}">
        <p14:creationId xmlns:p14="http://schemas.microsoft.com/office/powerpoint/2010/main" val="376627907"/>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222830" y="313110"/>
            <a:ext cx="9618183" cy="871060"/>
          </a:xfrm>
        </p:spPr>
        <p:txBody>
          <a:bodyPr/>
          <a:lstStyle/>
          <a:p>
            <a:r>
              <a:rPr lang="en-US" altLang="en-US" dirty="0"/>
              <a:t>XR Architecture &amp; Services (all TBD)</a:t>
            </a:r>
          </a:p>
        </p:txBody>
      </p:sp>
      <p:sp>
        <p:nvSpPr>
          <p:cNvPr id="8243" name="TextBox 62"/>
          <p:cNvSpPr txBox="1">
            <a:spLocks noChangeArrowheads="1"/>
          </p:cNvSpPr>
          <p:nvPr/>
        </p:nvSpPr>
        <p:spPr bwMode="auto">
          <a:xfrm rot="20391721">
            <a:off x="2315087" y="1151400"/>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4" name="TextBox 64"/>
          <p:cNvSpPr txBox="1">
            <a:spLocks noChangeArrowheads="1"/>
          </p:cNvSpPr>
          <p:nvPr/>
        </p:nvSpPr>
        <p:spPr bwMode="auto">
          <a:xfrm rot="20391721">
            <a:off x="1397650" y="1159010"/>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a:t>6/21</a:t>
            </a:r>
          </a:p>
        </p:txBody>
      </p:sp>
      <p:sp>
        <p:nvSpPr>
          <p:cNvPr id="8248" name="TextBox 68"/>
          <p:cNvSpPr txBox="1">
            <a:spLocks noChangeArrowheads="1"/>
          </p:cNvSpPr>
          <p:nvPr/>
        </p:nvSpPr>
        <p:spPr bwMode="auto">
          <a:xfrm rot="20391721">
            <a:off x="3226222" y="1159786"/>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cxnSp>
        <p:nvCxnSpPr>
          <p:cNvPr id="53" name="Straight Connector 52"/>
          <p:cNvCxnSpPr>
            <a:cxnSpLocks/>
          </p:cNvCxnSpPr>
          <p:nvPr/>
        </p:nvCxnSpPr>
        <p:spPr>
          <a:xfrm flipH="1">
            <a:off x="1563604" y="1906922"/>
            <a:ext cx="27581" cy="3717822"/>
          </a:xfrm>
          <a:prstGeom prst="line">
            <a:avLst/>
          </a:prstGeom>
        </p:spPr>
        <p:style>
          <a:lnRef idx="1">
            <a:schemeClr val="dk1"/>
          </a:lnRef>
          <a:fillRef idx="0">
            <a:schemeClr val="dk1"/>
          </a:fillRef>
          <a:effectRef idx="0">
            <a:schemeClr val="dk1"/>
          </a:effectRef>
          <a:fontRef idx="minor">
            <a:schemeClr val="tx1"/>
          </a:fontRef>
        </p:style>
      </p:cxnSp>
      <p:sp>
        <p:nvSpPr>
          <p:cNvPr id="8219" name="TextBox 27"/>
          <p:cNvSpPr txBox="1">
            <a:spLocks noChangeArrowheads="1"/>
          </p:cNvSpPr>
          <p:nvPr/>
        </p:nvSpPr>
        <p:spPr bwMode="auto">
          <a:xfrm>
            <a:off x="1219657" y="1394324"/>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SA#92</a:t>
            </a:r>
          </a:p>
          <a:p>
            <a:pPr algn="ctr">
              <a:lnSpc>
                <a:spcPct val="100000"/>
              </a:lnSpc>
              <a:spcBef>
                <a:spcPct val="0"/>
              </a:spcBef>
              <a:buFontTx/>
              <a:buNone/>
            </a:pPr>
            <a:r>
              <a:rPr lang="en-US" altLang="en-US" sz="1200">
                <a:latin typeface="Arial" panose="020B0604020202020204" pitchFamily="34" charset="0"/>
              </a:rPr>
              <a:t>Q2/2021</a:t>
            </a:r>
          </a:p>
        </p:txBody>
      </p:sp>
      <p:cxnSp>
        <p:nvCxnSpPr>
          <p:cNvPr id="42" name="Straight Connector 41"/>
          <p:cNvCxnSpPr>
            <a:cxnSpLocks/>
          </p:cNvCxnSpPr>
          <p:nvPr/>
        </p:nvCxnSpPr>
        <p:spPr>
          <a:xfrm flipH="1">
            <a:off x="2489159" y="1897770"/>
            <a:ext cx="12326" cy="3697341"/>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2162969" y="1394324"/>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67" name="Straight Connector 66"/>
          <p:cNvCxnSpPr>
            <a:cxnSpLocks/>
          </p:cNvCxnSpPr>
          <p:nvPr/>
        </p:nvCxnSpPr>
        <p:spPr>
          <a:xfrm flipH="1">
            <a:off x="3435989" y="1906923"/>
            <a:ext cx="16200" cy="3688188"/>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3113667" y="1403477"/>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4161756"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a:cxnSpLocks/>
          </p:cNvCxnSpPr>
          <p:nvPr/>
        </p:nvCxnSpPr>
        <p:spPr>
          <a:xfrm flipH="1">
            <a:off x="4356322" y="1930345"/>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4042160"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5128788"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a:cxnSpLocks/>
          </p:cNvCxnSpPr>
          <p:nvPr/>
        </p:nvCxnSpPr>
        <p:spPr>
          <a:xfrm flipH="1">
            <a:off x="5358040" y="1906923"/>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5009192"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6095820"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a:cxnSpLocks/>
          </p:cNvCxnSpPr>
          <p:nvPr/>
        </p:nvCxnSpPr>
        <p:spPr>
          <a:xfrm>
            <a:off x="6341272" y="1912158"/>
            <a:ext cx="0" cy="3712586"/>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976224"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7047354"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a:cxnSpLocks/>
          </p:cNvCxnSpPr>
          <p:nvPr/>
        </p:nvCxnSpPr>
        <p:spPr>
          <a:xfrm flipH="1">
            <a:off x="7236074" y="1926111"/>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927758"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29" name="TextBox 68">
            <a:extLst>
              <a:ext uri="{FF2B5EF4-FFF2-40B4-BE49-F238E27FC236}">
                <a16:creationId xmlns:a16="http://schemas.microsoft.com/office/drawing/2014/main" id="{55967E70-1CEB-4554-B458-234B89EB2FE8}"/>
              </a:ext>
            </a:extLst>
          </p:cNvPr>
          <p:cNvSpPr txBox="1">
            <a:spLocks noChangeArrowheads="1"/>
          </p:cNvSpPr>
          <p:nvPr/>
        </p:nvSpPr>
        <p:spPr bwMode="auto">
          <a:xfrm rot="20391721">
            <a:off x="8001543"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0" name="Straight Connector 66">
            <a:extLst>
              <a:ext uri="{FF2B5EF4-FFF2-40B4-BE49-F238E27FC236}">
                <a16:creationId xmlns:a16="http://schemas.microsoft.com/office/drawing/2014/main" id="{3436775C-042F-4D2A-A466-05F0D55012F1}"/>
              </a:ext>
            </a:extLst>
          </p:cNvPr>
          <p:cNvCxnSpPr>
            <a:cxnSpLocks/>
          </p:cNvCxnSpPr>
          <p:nvPr/>
        </p:nvCxnSpPr>
        <p:spPr>
          <a:xfrm flipH="1">
            <a:off x="8196109" y="1930345"/>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31" name="TextBox 27">
            <a:extLst>
              <a:ext uri="{FF2B5EF4-FFF2-40B4-BE49-F238E27FC236}">
                <a16:creationId xmlns:a16="http://schemas.microsoft.com/office/drawing/2014/main" id="{5E2C714F-4CF7-4DC7-841B-F1D0C1EF4B96}"/>
              </a:ext>
            </a:extLst>
          </p:cNvPr>
          <p:cNvSpPr txBox="1">
            <a:spLocks noChangeArrowheads="1"/>
          </p:cNvSpPr>
          <p:nvPr/>
        </p:nvSpPr>
        <p:spPr bwMode="auto">
          <a:xfrm>
            <a:off x="7881947"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2" name="TextBox 68">
            <a:extLst>
              <a:ext uri="{FF2B5EF4-FFF2-40B4-BE49-F238E27FC236}">
                <a16:creationId xmlns:a16="http://schemas.microsoft.com/office/drawing/2014/main" id="{C0EA9658-8D64-4218-BB44-7624D8E3B382}"/>
              </a:ext>
            </a:extLst>
          </p:cNvPr>
          <p:cNvSpPr txBox="1">
            <a:spLocks noChangeArrowheads="1"/>
          </p:cNvSpPr>
          <p:nvPr/>
        </p:nvSpPr>
        <p:spPr bwMode="auto">
          <a:xfrm rot="20391721">
            <a:off x="8968575"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3" name="Straight Connector 66">
            <a:extLst>
              <a:ext uri="{FF2B5EF4-FFF2-40B4-BE49-F238E27FC236}">
                <a16:creationId xmlns:a16="http://schemas.microsoft.com/office/drawing/2014/main" id="{228E598B-FAC0-46DF-9C62-BC5948F812BE}"/>
              </a:ext>
            </a:extLst>
          </p:cNvPr>
          <p:cNvCxnSpPr>
            <a:cxnSpLocks/>
          </p:cNvCxnSpPr>
          <p:nvPr/>
        </p:nvCxnSpPr>
        <p:spPr>
          <a:xfrm flipH="1">
            <a:off x="9197827" y="1906923"/>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8D9A5540-6F5D-43D8-B198-21DCCDA87898}"/>
              </a:ext>
            </a:extLst>
          </p:cNvPr>
          <p:cNvSpPr txBox="1">
            <a:spLocks noChangeArrowheads="1"/>
          </p:cNvSpPr>
          <p:nvPr/>
        </p:nvSpPr>
        <p:spPr bwMode="auto">
          <a:xfrm>
            <a:off x="8848979" y="1408712"/>
            <a:ext cx="772968"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5" name="TextBox 68">
            <a:extLst>
              <a:ext uri="{FF2B5EF4-FFF2-40B4-BE49-F238E27FC236}">
                <a16:creationId xmlns:a16="http://schemas.microsoft.com/office/drawing/2014/main" id="{DC0895BD-9B79-4E4D-9C43-BA403A4D3A96}"/>
              </a:ext>
            </a:extLst>
          </p:cNvPr>
          <p:cNvSpPr txBox="1">
            <a:spLocks noChangeArrowheads="1"/>
          </p:cNvSpPr>
          <p:nvPr/>
        </p:nvSpPr>
        <p:spPr bwMode="auto">
          <a:xfrm rot="20391721">
            <a:off x="9935607"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6" name="Straight Connector 66">
            <a:extLst>
              <a:ext uri="{FF2B5EF4-FFF2-40B4-BE49-F238E27FC236}">
                <a16:creationId xmlns:a16="http://schemas.microsoft.com/office/drawing/2014/main" id="{DF74DB7E-6A64-492B-81B3-6C354EEC9E79}"/>
              </a:ext>
            </a:extLst>
          </p:cNvPr>
          <p:cNvCxnSpPr>
            <a:cxnSpLocks/>
          </p:cNvCxnSpPr>
          <p:nvPr/>
        </p:nvCxnSpPr>
        <p:spPr>
          <a:xfrm>
            <a:off x="10181059" y="1912158"/>
            <a:ext cx="0" cy="3712586"/>
          </a:xfrm>
          <a:prstGeom prst="line">
            <a:avLst/>
          </a:prstGeom>
        </p:spPr>
        <p:style>
          <a:lnRef idx="1">
            <a:schemeClr val="dk1"/>
          </a:lnRef>
          <a:fillRef idx="0">
            <a:schemeClr val="dk1"/>
          </a:fillRef>
          <a:effectRef idx="0">
            <a:schemeClr val="dk1"/>
          </a:effectRef>
          <a:fontRef idx="minor">
            <a:schemeClr val="tx1"/>
          </a:fontRef>
        </p:style>
      </p:cxnSp>
      <p:sp>
        <p:nvSpPr>
          <p:cNvPr id="38" name="TextBox 27">
            <a:extLst>
              <a:ext uri="{FF2B5EF4-FFF2-40B4-BE49-F238E27FC236}">
                <a16:creationId xmlns:a16="http://schemas.microsoft.com/office/drawing/2014/main" id="{05463F43-F588-47DB-B61B-8776E6C735F5}"/>
              </a:ext>
            </a:extLst>
          </p:cNvPr>
          <p:cNvSpPr txBox="1">
            <a:spLocks noChangeArrowheads="1"/>
          </p:cNvSpPr>
          <p:nvPr/>
        </p:nvSpPr>
        <p:spPr bwMode="auto">
          <a:xfrm>
            <a:off x="9816011"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39" name="TextBox 68">
            <a:extLst>
              <a:ext uri="{FF2B5EF4-FFF2-40B4-BE49-F238E27FC236}">
                <a16:creationId xmlns:a16="http://schemas.microsoft.com/office/drawing/2014/main" id="{3B00BCB3-1848-4DC9-B392-23B25430D02D}"/>
              </a:ext>
            </a:extLst>
          </p:cNvPr>
          <p:cNvSpPr txBox="1">
            <a:spLocks noChangeArrowheads="1"/>
          </p:cNvSpPr>
          <p:nvPr/>
        </p:nvSpPr>
        <p:spPr bwMode="auto">
          <a:xfrm rot="20391721">
            <a:off x="10887141" y="1144380"/>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0" name="Straight Connector 66">
            <a:extLst>
              <a:ext uri="{FF2B5EF4-FFF2-40B4-BE49-F238E27FC236}">
                <a16:creationId xmlns:a16="http://schemas.microsoft.com/office/drawing/2014/main" id="{E51DC554-8A0D-4F88-B518-E07F0E7914AC}"/>
              </a:ext>
            </a:extLst>
          </p:cNvPr>
          <p:cNvCxnSpPr>
            <a:cxnSpLocks/>
          </p:cNvCxnSpPr>
          <p:nvPr/>
        </p:nvCxnSpPr>
        <p:spPr>
          <a:xfrm flipH="1">
            <a:off x="11075861" y="1926111"/>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CB8007AB-A181-4FBC-85C6-6D886F8EDC41}"/>
              </a:ext>
            </a:extLst>
          </p:cNvPr>
          <p:cNvSpPr txBox="1">
            <a:spLocks noChangeArrowheads="1"/>
          </p:cNvSpPr>
          <p:nvPr/>
        </p:nvSpPr>
        <p:spPr bwMode="auto">
          <a:xfrm>
            <a:off x="10767545" y="1408712"/>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Q4/2024</a:t>
            </a:r>
          </a:p>
        </p:txBody>
      </p:sp>
      <p:graphicFrame>
        <p:nvGraphicFramePr>
          <p:cNvPr id="61" name="Diagramme 60">
            <a:extLst>
              <a:ext uri="{FF2B5EF4-FFF2-40B4-BE49-F238E27FC236}">
                <a16:creationId xmlns:a16="http://schemas.microsoft.com/office/drawing/2014/main" id="{1C0CC219-6A1D-4AA2-9467-5EFD36EB4ED2}"/>
              </a:ext>
            </a:extLst>
          </p:cNvPr>
          <p:cNvGraphicFramePr/>
          <p:nvPr/>
        </p:nvGraphicFramePr>
        <p:xfrm>
          <a:off x="489590" y="2117827"/>
          <a:ext cx="2049138" cy="4308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56" name="Groupe 55">
            <a:extLst>
              <a:ext uri="{FF2B5EF4-FFF2-40B4-BE49-F238E27FC236}">
                <a16:creationId xmlns:a16="http://schemas.microsoft.com/office/drawing/2014/main" id="{2D8A4782-41B5-41FB-802F-4C1AC5D83AC3}"/>
              </a:ext>
            </a:extLst>
          </p:cNvPr>
          <p:cNvGrpSpPr/>
          <p:nvPr/>
        </p:nvGrpSpPr>
        <p:grpSpPr>
          <a:xfrm>
            <a:off x="540792" y="5206689"/>
            <a:ext cx="2045623" cy="430886"/>
            <a:chOff x="1757" y="0"/>
            <a:chExt cx="2045623" cy="430886"/>
          </a:xfrm>
        </p:grpSpPr>
        <p:sp>
          <p:nvSpPr>
            <p:cNvPr id="59" name="Flèche : chevron 58">
              <a:extLst>
                <a:ext uri="{FF2B5EF4-FFF2-40B4-BE49-F238E27FC236}">
                  <a16:creationId xmlns:a16="http://schemas.microsoft.com/office/drawing/2014/main" id="{2D195B64-8A8F-4D20-88E8-FD979BEA8D44}"/>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4" name="Flèche : chevron 4">
              <a:extLst>
                <a:ext uri="{FF2B5EF4-FFF2-40B4-BE49-F238E27FC236}">
                  <a16:creationId xmlns:a16="http://schemas.microsoft.com/office/drawing/2014/main" id="{0543FBDD-A96C-4702-BA11-88803145758F}"/>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ITT4RT</a:t>
              </a:r>
              <a:endParaRPr lang="en-US" sz="1400" kern="1200" dirty="0">
                <a:latin typeface="+mn-lt"/>
              </a:endParaRPr>
            </a:p>
          </p:txBody>
        </p:sp>
      </p:grpSp>
      <p:grpSp>
        <p:nvGrpSpPr>
          <p:cNvPr id="52" name="Groupe 51">
            <a:extLst>
              <a:ext uri="{FF2B5EF4-FFF2-40B4-BE49-F238E27FC236}">
                <a16:creationId xmlns:a16="http://schemas.microsoft.com/office/drawing/2014/main" id="{D6B0A0EC-C369-476A-A844-E1017ECCB67D}"/>
              </a:ext>
            </a:extLst>
          </p:cNvPr>
          <p:cNvGrpSpPr/>
          <p:nvPr/>
        </p:nvGrpSpPr>
        <p:grpSpPr>
          <a:xfrm>
            <a:off x="2440627" y="4752789"/>
            <a:ext cx="7788810" cy="852076"/>
            <a:chOff x="1" y="252"/>
            <a:chExt cx="5798817" cy="430381"/>
          </a:xfrm>
          <a:solidFill>
            <a:schemeClr val="accent2">
              <a:lumMod val="75000"/>
            </a:schemeClr>
          </a:solidFill>
        </p:grpSpPr>
        <p:sp>
          <p:nvSpPr>
            <p:cNvPr id="54" name="Flèche : chevron 53">
              <a:extLst>
                <a:ext uri="{FF2B5EF4-FFF2-40B4-BE49-F238E27FC236}">
                  <a16:creationId xmlns:a16="http://schemas.microsoft.com/office/drawing/2014/main" id="{D21A23E2-BF4F-453F-B095-0051D2E037A6}"/>
                </a:ext>
              </a:extLst>
            </p:cNvPr>
            <p:cNvSpPr/>
            <p:nvPr/>
          </p:nvSpPr>
          <p:spPr>
            <a:xfrm>
              <a:off x="1" y="252"/>
              <a:ext cx="5798817" cy="430381"/>
            </a:xfrm>
            <a:prstGeom prst="chevron">
              <a:avLst>
                <a:gd name="adj" fmla="val 26572"/>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5" name="Flèche : chevron 4">
              <a:extLst>
                <a:ext uri="{FF2B5EF4-FFF2-40B4-BE49-F238E27FC236}">
                  <a16:creationId xmlns:a16="http://schemas.microsoft.com/office/drawing/2014/main" id="{9B77C4A7-12A0-42DF-B883-A06D85D39C27}"/>
                </a:ext>
              </a:extLst>
            </p:cNvPr>
            <p:cNvSpPr txBox="1"/>
            <p:nvPr/>
          </p:nvSpPr>
          <p:spPr>
            <a:xfrm>
              <a:off x="665740" y="87585"/>
              <a:ext cx="4606834"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fi-FI" sz="1600" dirty="0"/>
                <a:t>Extended reality Real-Time Communication (XRTC)</a:t>
              </a:r>
            </a:p>
          </p:txBody>
        </p:sp>
      </p:grpSp>
      <p:grpSp>
        <p:nvGrpSpPr>
          <p:cNvPr id="75" name="Groupe 89">
            <a:extLst>
              <a:ext uri="{FF2B5EF4-FFF2-40B4-BE49-F238E27FC236}">
                <a16:creationId xmlns:a16="http://schemas.microsoft.com/office/drawing/2014/main" id="{924B24A6-6296-4C99-9D44-60BDB377BB09}"/>
              </a:ext>
            </a:extLst>
          </p:cNvPr>
          <p:cNvGrpSpPr/>
          <p:nvPr/>
        </p:nvGrpSpPr>
        <p:grpSpPr>
          <a:xfrm>
            <a:off x="541373" y="4757512"/>
            <a:ext cx="2045623" cy="430886"/>
            <a:chOff x="1757" y="0"/>
            <a:chExt cx="2045623" cy="430886"/>
          </a:xfrm>
        </p:grpSpPr>
        <p:sp>
          <p:nvSpPr>
            <p:cNvPr id="76" name="Flèche : chevron 90">
              <a:extLst>
                <a:ext uri="{FF2B5EF4-FFF2-40B4-BE49-F238E27FC236}">
                  <a16:creationId xmlns:a16="http://schemas.microsoft.com/office/drawing/2014/main" id="{20E5DDE0-7145-4399-B6BD-37E7AD6959B5}"/>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7" name="Flèche : chevron 4">
              <a:extLst>
                <a:ext uri="{FF2B5EF4-FFF2-40B4-BE49-F238E27FC236}">
                  <a16:creationId xmlns:a16="http://schemas.microsoft.com/office/drawing/2014/main" id="{C190BD91-D63A-46B6-B5AC-078388143666}"/>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FS_5GSTAR</a:t>
              </a:r>
              <a:endParaRPr lang="en-US" sz="1400" kern="1200" dirty="0">
                <a:latin typeface="+mn-lt"/>
              </a:endParaRPr>
            </a:p>
          </p:txBody>
        </p:sp>
      </p:grpSp>
      <p:grpSp>
        <p:nvGrpSpPr>
          <p:cNvPr id="80" name="Groupe 79">
            <a:extLst>
              <a:ext uri="{FF2B5EF4-FFF2-40B4-BE49-F238E27FC236}">
                <a16:creationId xmlns:a16="http://schemas.microsoft.com/office/drawing/2014/main" id="{BA66A74D-FEF2-4256-A81D-7C65C64C4D9B}"/>
              </a:ext>
            </a:extLst>
          </p:cNvPr>
          <p:cNvGrpSpPr/>
          <p:nvPr/>
        </p:nvGrpSpPr>
        <p:grpSpPr>
          <a:xfrm>
            <a:off x="2397973" y="2586447"/>
            <a:ext cx="3938078" cy="430381"/>
            <a:chOff x="1" y="252"/>
            <a:chExt cx="5798817" cy="430381"/>
          </a:xfrm>
          <a:solidFill>
            <a:schemeClr val="accent2">
              <a:lumMod val="75000"/>
            </a:schemeClr>
          </a:solidFill>
        </p:grpSpPr>
        <p:sp>
          <p:nvSpPr>
            <p:cNvPr id="81" name="Flèche : chevron 80">
              <a:extLst>
                <a:ext uri="{FF2B5EF4-FFF2-40B4-BE49-F238E27FC236}">
                  <a16:creationId xmlns:a16="http://schemas.microsoft.com/office/drawing/2014/main" id="{0764BC9E-C7C3-4AD7-80F1-F8ABB77237A3}"/>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2" name="Flèche : chevron 4">
              <a:extLst>
                <a:ext uri="{FF2B5EF4-FFF2-40B4-BE49-F238E27FC236}">
                  <a16:creationId xmlns:a16="http://schemas.microsoft.com/office/drawing/2014/main" id="{B7598E56-B32C-4EC9-ACCD-B83249A5B809}"/>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a:r>
                <a:rPr lang="en-US" sz="1600" dirty="0"/>
                <a:t>5G Media Service Enablers (FS_5G_MSE)</a:t>
              </a:r>
            </a:p>
          </p:txBody>
        </p:sp>
      </p:grpSp>
      <p:grpSp>
        <p:nvGrpSpPr>
          <p:cNvPr id="83" name="Groupe 82">
            <a:extLst>
              <a:ext uri="{FF2B5EF4-FFF2-40B4-BE49-F238E27FC236}">
                <a16:creationId xmlns:a16="http://schemas.microsoft.com/office/drawing/2014/main" id="{9005F3D7-F9BE-4F8A-8C77-C4611233C1BA}"/>
              </a:ext>
            </a:extLst>
          </p:cNvPr>
          <p:cNvGrpSpPr/>
          <p:nvPr/>
        </p:nvGrpSpPr>
        <p:grpSpPr>
          <a:xfrm>
            <a:off x="2370972" y="2118333"/>
            <a:ext cx="5862400" cy="430381"/>
            <a:chOff x="1" y="252"/>
            <a:chExt cx="5798817" cy="430381"/>
          </a:xfrm>
          <a:solidFill>
            <a:schemeClr val="accent2">
              <a:lumMod val="75000"/>
            </a:schemeClr>
          </a:solidFill>
        </p:grpSpPr>
        <p:sp>
          <p:nvSpPr>
            <p:cNvPr id="94" name="Flèche : chevron 93">
              <a:extLst>
                <a:ext uri="{FF2B5EF4-FFF2-40B4-BE49-F238E27FC236}">
                  <a16:creationId xmlns:a16="http://schemas.microsoft.com/office/drawing/2014/main" id="{DC06E897-1030-4D31-AFB0-19480070CA7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5" name="Flèche : chevron 4">
              <a:extLst>
                <a:ext uri="{FF2B5EF4-FFF2-40B4-BE49-F238E27FC236}">
                  <a16:creationId xmlns:a16="http://schemas.microsoft.com/office/drawing/2014/main" id="{3AF8CD46-F3B3-4ECD-A674-3F41E1F1D746}"/>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defTabSz="666750">
                <a:lnSpc>
                  <a:spcPct val="90000"/>
                </a:lnSpc>
                <a:spcAft>
                  <a:spcPct val="35000"/>
                </a:spcAft>
              </a:pPr>
              <a:r>
                <a:rPr lang="en-US" sz="1500" dirty="0"/>
                <a:t>XR QoS, </a:t>
              </a:r>
              <a:r>
                <a:rPr lang="en-US" sz="1500" dirty="0" err="1"/>
                <a:t>QoE</a:t>
              </a:r>
              <a:r>
                <a:rPr lang="en-US" sz="1500" dirty="0"/>
                <a:t> Quality metrics</a:t>
              </a:r>
              <a:endParaRPr lang="en-US" sz="1500" kern="1200" dirty="0"/>
            </a:p>
          </p:txBody>
        </p:sp>
      </p:grpSp>
      <p:grpSp>
        <p:nvGrpSpPr>
          <p:cNvPr id="100" name="Groupe 99">
            <a:extLst>
              <a:ext uri="{FF2B5EF4-FFF2-40B4-BE49-F238E27FC236}">
                <a16:creationId xmlns:a16="http://schemas.microsoft.com/office/drawing/2014/main" id="{973F1941-7EDD-4CEC-8071-84D2EE6334D5}"/>
              </a:ext>
            </a:extLst>
          </p:cNvPr>
          <p:cNvGrpSpPr/>
          <p:nvPr/>
        </p:nvGrpSpPr>
        <p:grpSpPr>
          <a:xfrm>
            <a:off x="2413341" y="3037649"/>
            <a:ext cx="3992349" cy="668797"/>
            <a:chOff x="1" y="252"/>
            <a:chExt cx="5798817" cy="430381"/>
          </a:xfrm>
          <a:solidFill>
            <a:schemeClr val="accent2">
              <a:lumMod val="75000"/>
            </a:schemeClr>
          </a:solidFill>
        </p:grpSpPr>
        <p:sp>
          <p:nvSpPr>
            <p:cNvPr id="101" name="Flèche : chevron 100">
              <a:extLst>
                <a:ext uri="{FF2B5EF4-FFF2-40B4-BE49-F238E27FC236}">
                  <a16:creationId xmlns:a16="http://schemas.microsoft.com/office/drawing/2014/main" id="{FCED963A-4BC2-498A-804D-304FDDE3908D}"/>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2" name="Flèche : chevron 4">
              <a:extLst>
                <a:ext uri="{FF2B5EF4-FFF2-40B4-BE49-F238E27FC236}">
                  <a16:creationId xmlns:a16="http://schemas.microsoft.com/office/drawing/2014/main" id="{223F7304-B140-467F-8CEB-8AB3D672AFF2}"/>
                </a:ext>
              </a:extLst>
            </p:cNvPr>
            <p:cNvSpPr txBox="1"/>
            <p:nvPr/>
          </p:nvSpPr>
          <p:spPr>
            <a:xfrm>
              <a:off x="499290" y="87585"/>
              <a:ext cx="4777555"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a:r>
                <a:rPr lang="en-US" sz="1600" dirty="0"/>
                <a:t>5G Augmented Reality Experiences Architecture (5G_AREA)</a:t>
              </a:r>
              <a:endParaRPr lang="fr-FR" sz="1600" dirty="0"/>
            </a:p>
          </p:txBody>
        </p:sp>
      </p:grpSp>
      <p:grpSp>
        <p:nvGrpSpPr>
          <p:cNvPr id="66" name="Groupe 65">
            <a:extLst>
              <a:ext uri="{FF2B5EF4-FFF2-40B4-BE49-F238E27FC236}">
                <a16:creationId xmlns:a16="http://schemas.microsoft.com/office/drawing/2014/main" id="{E837CE48-9A50-4A51-AD04-33141C0442A8}"/>
              </a:ext>
            </a:extLst>
          </p:cNvPr>
          <p:cNvGrpSpPr/>
          <p:nvPr/>
        </p:nvGrpSpPr>
        <p:grpSpPr>
          <a:xfrm>
            <a:off x="507326" y="2606342"/>
            <a:ext cx="2021865" cy="1083683"/>
            <a:chOff x="1757" y="0"/>
            <a:chExt cx="2045623" cy="430886"/>
          </a:xfrm>
        </p:grpSpPr>
        <p:sp>
          <p:nvSpPr>
            <p:cNvPr id="71" name="Flèche : chevron 70">
              <a:extLst>
                <a:ext uri="{FF2B5EF4-FFF2-40B4-BE49-F238E27FC236}">
                  <a16:creationId xmlns:a16="http://schemas.microsoft.com/office/drawing/2014/main" id="{482E3F7F-B59E-4440-A89D-6E6E75FA74D6}"/>
                </a:ext>
              </a:extLst>
            </p:cNvPr>
            <p:cNvSpPr/>
            <p:nvPr/>
          </p:nvSpPr>
          <p:spPr>
            <a:xfrm>
              <a:off x="1757" y="0"/>
              <a:ext cx="2045623" cy="430886"/>
            </a:xfrm>
            <a:prstGeom prst="chevron">
              <a:avLst>
                <a:gd name="adj" fmla="val 22085"/>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4" name="Flèche : chevron 4">
              <a:extLst>
                <a:ext uri="{FF2B5EF4-FFF2-40B4-BE49-F238E27FC236}">
                  <a16:creationId xmlns:a16="http://schemas.microsoft.com/office/drawing/2014/main" id="{86798B91-BC4A-410F-A583-FC4028EC2158}"/>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FS_5GSTAR </a:t>
              </a:r>
              <a:endParaRPr lang="en-US" sz="1400" kern="1200" dirty="0">
                <a:latin typeface="+mn-lt"/>
              </a:endParaRPr>
            </a:p>
          </p:txBody>
        </p:sp>
      </p:grpSp>
      <p:grpSp>
        <p:nvGrpSpPr>
          <p:cNvPr id="86" name="Groupe 85">
            <a:extLst>
              <a:ext uri="{FF2B5EF4-FFF2-40B4-BE49-F238E27FC236}">
                <a16:creationId xmlns:a16="http://schemas.microsoft.com/office/drawing/2014/main" id="{DD8417E9-FF09-4DF3-A4A4-6A7888D332F9}"/>
              </a:ext>
            </a:extLst>
          </p:cNvPr>
          <p:cNvGrpSpPr/>
          <p:nvPr/>
        </p:nvGrpSpPr>
        <p:grpSpPr>
          <a:xfrm>
            <a:off x="6274223" y="2602581"/>
            <a:ext cx="3992349" cy="1119736"/>
            <a:chOff x="1" y="252"/>
            <a:chExt cx="5798817" cy="430381"/>
          </a:xfrm>
          <a:solidFill>
            <a:schemeClr val="accent2">
              <a:lumMod val="75000"/>
            </a:schemeClr>
          </a:solidFill>
        </p:grpSpPr>
        <p:sp>
          <p:nvSpPr>
            <p:cNvPr id="87" name="Flèche : chevron 86">
              <a:extLst>
                <a:ext uri="{FF2B5EF4-FFF2-40B4-BE49-F238E27FC236}">
                  <a16:creationId xmlns:a16="http://schemas.microsoft.com/office/drawing/2014/main" id="{6C353995-1849-41A7-96A8-9EA6A3322D44}"/>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8" name="Flèche : chevron 4">
              <a:extLst>
                <a:ext uri="{FF2B5EF4-FFF2-40B4-BE49-F238E27FC236}">
                  <a16:creationId xmlns:a16="http://schemas.microsoft.com/office/drawing/2014/main" id="{8BD50205-46C8-41E3-90C2-A3A61B7597CA}"/>
                </a:ext>
              </a:extLst>
            </p:cNvPr>
            <p:cNvSpPr txBox="1"/>
            <p:nvPr/>
          </p:nvSpPr>
          <p:spPr>
            <a:xfrm>
              <a:off x="1785262" y="87585"/>
              <a:ext cx="3046414"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marR="0" algn="ctr" fontAlgn="t">
                <a:spcBef>
                  <a:spcPts val="0"/>
                </a:spcBef>
                <a:spcAft>
                  <a:spcPts val="0"/>
                </a:spcAft>
              </a:pPr>
              <a:r>
                <a:rPr lang="en-US" sz="1600" dirty="0">
                  <a:effectLst/>
                </a:rPr>
                <a:t>5G/Immersive Real-Time Communications (5G-RTC/</a:t>
              </a:r>
              <a:r>
                <a:rPr lang="en-US" sz="1600" dirty="0" err="1">
                  <a:effectLst/>
                </a:rPr>
                <a:t>iRTC</a:t>
              </a:r>
              <a:r>
                <a:rPr lang="en-US" sz="1600" dirty="0">
                  <a:effectLst/>
                </a:rPr>
                <a:t>)</a:t>
              </a:r>
            </a:p>
          </p:txBody>
        </p:sp>
      </p:grpSp>
      <p:grpSp>
        <p:nvGrpSpPr>
          <p:cNvPr id="89" name="Groupe 88">
            <a:extLst>
              <a:ext uri="{FF2B5EF4-FFF2-40B4-BE49-F238E27FC236}">
                <a16:creationId xmlns:a16="http://schemas.microsoft.com/office/drawing/2014/main" id="{6282C145-1D2C-4200-AC90-A873F4603696}"/>
              </a:ext>
            </a:extLst>
          </p:cNvPr>
          <p:cNvGrpSpPr/>
          <p:nvPr/>
        </p:nvGrpSpPr>
        <p:grpSpPr>
          <a:xfrm>
            <a:off x="540792" y="4268036"/>
            <a:ext cx="2045623" cy="430886"/>
            <a:chOff x="1757" y="0"/>
            <a:chExt cx="2045623" cy="430886"/>
          </a:xfrm>
        </p:grpSpPr>
        <p:sp>
          <p:nvSpPr>
            <p:cNvPr id="90" name="Flèche : chevron 89">
              <a:extLst>
                <a:ext uri="{FF2B5EF4-FFF2-40B4-BE49-F238E27FC236}">
                  <a16:creationId xmlns:a16="http://schemas.microsoft.com/office/drawing/2014/main" id="{DE8208D9-736F-4BC1-B666-D15544AA7DFB}"/>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1" name="Flèche : chevron 4">
              <a:extLst>
                <a:ext uri="{FF2B5EF4-FFF2-40B4-BE49-F238E27FC236}">
                  <a16:creationId xmlns:a16="http://schemas.microsoft.com/office/drawing/2014/main" id="{ACD8AEC9-5CE0-425A-84AB-F4ABF99589E4}"/>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fr-FR" sz="1400" dirty="0"/>
                <a:t>SA1 R18 </a:t>
              </a:r>
              <a:r>
                <a:rPr lang="fr-FR" sz="1400" dirty="0" err="1"/>
                <a:t>eMMTEL</a:t>
              </a:r>
              <a:r>
                <a:rPr lang="fr-FR" sz="1400" dirty="0"/>
                <a:t> / SA2 R18 FS_NG_RTC </a:t>
              </a:r>
              <a:endParaRPr lang="en-US" sz="1400" kern="1200" dirty="0">
                <a:latin typeface="+mn-lt"/>
              </a:endParaRPr>
            </a:p>
          </p:txBody>
        </p:sp>
      </p:grpSp>
      <p:grpSp>
        <p:nvGrpSpPr>
          <p:cNvPr id="92" name="Groupe 91">
            <a:extLst>
              <a:ext uri="{FF2B5EF4-FFF2-40B4-BE49-F238E27FC236}">
                <a16:creationId xmlns:a16="http://schemas.microsoft.com/office/drawing/2014/main" id="{90F9DEF8-528D-4B0A-945E-E20480DA5032}"/>
              </a:ext>
            </a:extLst>
          </p:cNvPr>
          <p:cNvGrpSpPr/>
          <p:nvPr/>
        </p:nvGrpSpPr>
        <p:grpSpPr>
          <a:xfrm>
            <a:off x="2440627" y="3814136"/>
            <a:ext cx="7788810" cy="852076"/>
            <a:chOff x="1" y="252"/>
            <a:chExt cx="5798817" cy="430381"/>
          </a:xfrm>
          <a:solidFill>
            <a:schemeClr val="accent2">
              <a:lumMod val="75000"/>
            </a:schemeClr>
          </a:solidFill>
        </p:grpSpPr>
        <p:sp>
          <p:nvSpPr>
            <p:cNvPr id="93" name="Flèche : chevron 92">
              <a:extLst>
                <a:ext uri="{FF2B5EF4-FFF2-40B4-BE49-F238E27FC236}">
                  <a16:creationId xmlns:a16="http://schemas.microsoft.com/office/drawing/2014/main" id="{B4A0C342-416C-4680-8AE4-994DBBFF06F9}"/>
                </a:ext>
              </a:extLst>
            </p:cNvPr>
            <p:cNvSpPr/>
            <p:nvPr/>
          </p:nvSpPr>
          <p:spPr>
            <a:xfrm>
              <a:off x="1" y="252"/>
              <a:ext cx="5798817" cy="430381"/>
            </a:xfrm>
            <a:prstGeom prst="chevron">
              <a:avLst>
                <a:gd name="adj" fmla="val 26572"/>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6" name="Flèche : chevron 4">
              <a:extLst>
                <a:ext uri="{FF2B5EF4-FFF2-40B4-BE49-F238E27FC236}">
                  <a16:creationId xmlns:a16="http://schemas.microsoft.com/office/drawing/2014/main" id="{CFB45734-1F38-417C-ACFC-7660EB017A13}"/>
                </a:ext>
              </a:extLst>
            </p:cNvPr>
            <p:cNvSpPr txBox="1"/>
            <p:nvPr/>
          </p:nvSpPr>
          <p:spPr>
            <a:xfrm>
              <a:off x="665740" y="87585"/>
              <a:ext cx="4606834"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marR="0" algn="ctr" fontAlgn="t">
                <a:spcBef>
                  <a:spcPts val="0"/>
                </a:spcBef>
                <a:spcAft>
                  <a:spcPts val="0"/>
                </a:spcAft>
              </a:pPr>
              <a:r>
                <a:rPr lang="en-US" altLang="ko-Kore-US" sz="1600" dirty="0"/>
                <a:t>IMS-based AR conversational services (IBACS)</a:t>
              </a:r>
              <a:endParaRPr lang="en-US" sz="1600" dirty="0">
                <a:effectLst/>
              </a:endParaRPr>
            </a:p>
          </p:txBody>
        </p:sp>
      </p:grpSp>
      <p:grpSp>
        <p:nvGrpSpPr>
          <p:cNvPr id="97" name="Groupe 89">
            <a:extLst>
              <a:ext uri="{FF2B5EF4-FFF2-40B4-BE49-F238E27FC236}">
                <a16:creationId xmlns:a16="http://schemas.microsoft.com/office/drawing/2014/main" id="{18EB726F-E25E-4A89-AF24-C04A4E8985F6}"/>
              </a:ext>
            </a:extLst>
          </p:cNvPr>
          <p:cNvGrpSpPr/>
          <p:nvPr/>
        </p:nvGrpSpPr>
        <p:grpSpPr>
          <a:xfrm>
            <a:off x="541373" y="3818859"/>
            <a:ext cx="2045623" cy="430886"/>
            <a:chOff x="1757" y="0"/>
            <a:chExt cx="2045623" cy="430886"/>
          </a:xfrm>
        </p:grpSpPr>
        <p:sp>
          <p:nvSpPr>
            <p:cNvPr id="98" name="Flèche : chevron 90">
              <a:extLst>
                <a:ext uri="{FF2B5EF4-FFF2-40B4-BE49-F238E27FC236}">
                  <a16:creationId xmlns:a16="http://schemas.microsoft.com/office/drawing/2014/main" id="{3303FCB8-DD78-463B-94DC-ED9A29E74ED2}"/>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9" name="Flèche : chevron 4">
              <a:extLst>
                <a:ext uri="{FF2B5EF4-FFF2-40B4-BE49-F238E27FC236}">
                  <a16:creationId xmlns:a16="http://schemas.microsoft.com/office/drawing/2014/main" id="{CA892020-54D0-4205-9906-98E5420A00F2}"/>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FS_5GSTAR</a:t>
              </a:r>
              <a:endParaRPr lang="en-US" sz="1400" kern="1200" dirty="0">
                <a:latin typeface="+mn-lt"/>
              </a:endParaRPr>
            </a:p>
          </p:txBody>
        </p:sp>
      </p:grpSp>
      <p:grpSp>
        <p:nvGrpSpPr>
          <p:cNvPr id="103" name="Groupe 102">
            <a:extLst>
              <a:ext uri="{FF2B5EF4-FFF2-40B4-BE49-F238E27FC236}">
                <a16:creationId xmlns:a16="http://schemas.microsoft.com/office/drawing/2014/main" id="{CEF69300-77D0-495F-ACC2-49F9AB9587D3}"/>
              </a:ext>
            </a:extLst>
          </p:cNvPr>
          <p:cNvGrpSpPr/>
          <p:nvPr/>
        </p:nvGrpSpPr>
        <p:grpSpPr>
          <a:xfrm>
            <a:off x="2449140" y="5678944"/>
            <a:ext cx="5862400" cy="430381"/>
            <a:chOff x="1" y="252"/>
            <a:chExt cx="5798817" cy="430381"/>
          </a:xfrm>
          <a:solidFill>
            <a:schemeClr val="accent2">
              <a:lumMod val="75000"/>
            </a:schemeClr>
          </a:solidFill>
        </p:grpSpPr>
        <p:sp>
          <p:nvSpPr>
            <p:cNvPr id="104" name="Flèche : chevron 103">
              <a:extLst>
                <a:ext uri="{FF2B5EF4-FFF2-40B4-BE49-F238E27FC236}">
                  <a16:creationId xmlns:a16="http://schemas.microsoft.com/office/drawing/2014/main" id="{5969919E-7719-481C-84B6-84B5FB9CD268}"/>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5" name="Flèche : chevron 4">
              <a:extLst>
                <a:ext uri="{FF2B5EF4-FFF2-40B4-BE49-F238E27FC236}">
                  <a16:creationId xmlns:a16="http://schemas.microsoft.com/office/drawing/2014/main" id="{F06B34DC-9E55-40CD-9427-295CCA16C46E}"/>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algn="ctr" defTabSz="666750">
                <a:lnSpc>
                  <a:spcPct val="90000"/>
                </a:lnSpc>
                <a:spcAft>
                  <a:spcPct val="35000"/>
                </a:spcAft>
              </a:pPr>
              <a:r>
                <a:rPr lang="en-US" sz="1500" dirty="0"/>
                <a:t>Enhancements to UE testing</a:t>
              </a:r>
            </a:p>
          </p:txBody>
        </p:sp>
      </p:grpSp>
    </p:spTree>
    <p:extLst>
      <p:ext uri="{BB962C8B-B14F-4D97-AF65-F5344CB8AC3E}">
        <p14:creationId xmlns:p14="http://schemas.microsoft.com/office/powerpoint/2010/main" val="2951341166"/>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0EDA8E9-B981-40FE-A499-5C3A3FF7B430}"/>
              </a:ext>
            </a:extLst>
          </p:cNvPr>
          <p:cNvSpPr>
            <a:spLocks noGrp="1"/>
          </p:cNvSpPr>
          <p:nvPr>
            <p:ph type="title"/>
          </p:nvPr>
        </p:nvSpPr>
        <p:spPr/>
        <p:txBody>
          <a:bodyPr/>
          <a:lstStyle/>
          <a:p>
            <a:r>
              <a:rPr lang="en-US" altLang="en-US" dirty="0"/>
              <a:t>Meetings held since SA#93-e </a:t>
            </a:r>
          </a:p>
        </p:txBody>
      </p:sp>
      <p:sp>
        <p:nvSpPr>
          <p:cNvPr id="2" name="Espace réservé du contenu 1">
            <a:extLst>
              <a:ext uri="{FF2B5EF4-FFF2-40B4-BE49-F238E27FC236}">
                <a16:creationId xmlns:a16="http://schemas.microsoft.com/office/drawing/2014/main" id="{17C79130-A3BC-45EE-8B01-2DF31413434A}"/>
              </a:ext>
            </a:extLst>
          </p:cNvPr>
          <p:cNvSpPr>
            <a:spLocks noGrp="1"/>
          </p:cNvSpPr>
          <p:nvPr>
            <p:ph idx="1"/>
          </p:nvPr>
        </p:nvSpPr>
        <p:spPr/>
        <p:txBody>
          <a:bodyPr/>
          <a:lstStyle/>
          <a:p>
            <a:pPr>
              <a:defRPr/>
            </a:pPr>
            <a:r>
              <a:rPr lang="en-GB" altLang="en-US" sz="2400" dirty="0"/>
              <a:t>SWG conference calls (2 to 3 hours each)</a:t>
            </a:r>
          </a:p>
          <a:p>
            <a:pPr lvl="1">
              <a:lnSpc>
                <a:spcPct val="90000"/>
              </a:lnSpc>
              <a:spcBef>
                <a:spcPts val="200"/>
              </a:spcBef>
              <a:tabLst>
                <a:tab pos="1787525" algn="l"/>
                <a:tab pos="3671888" algn="l"/>
              </a:tabLst>
              <a:defRPr/>
            </a:pPr>
            <a:r>
              <a:rPr lang="en-US" sz="1600" dirty="0"/>
              <a:t>MBS SWG AH </a:t>
            </a:r>
            <a:r>
              <a:rPr lang="en-US" sz="1600" dirty="0" err="1"/>
              <a:t>Telcos</a:t>
            </a:r>
            <a:r>
              <a:rPr lang="en-US" sz="1600" dirty="0"/>
              <a:t>: 7, 21 and 28 October, 2 and 9 December</a:t>
            </a:r>
          </a:p>
          <a:p>
            <a:pPr lvl="1">
              <a:lnSpc>
                <a:spcPct val="90000"/>
              </a:lnSpc>
              <a:spcBef>
                <a:spcPts val="200"/>
              </a:spcBef>
              <a:tabLst>
                <a:tab pos="1787525" algn="l"/>
                <a:tab pos="3671888" algn="l"/>
              </a:tabLst>
              <a:defRPr/>
            </a:pPr>
            <a:r>
              <a:rPr lang="en-US" sz="1600" dirty="0"/>
              <a:t>Video SWG AH </a:t>
            </a:r>
            <a:r>
              <a:rPr lang="en-US" sz="1600" dirty="0" err="1"/>
              <a:t>Telcos</a:t>
            </a:r>
            <a:r>
              <a:rPr lang="en-US" sz="1600" dirty="0"/>
              <a:t>: 28 September, 5, 19 and 26 October, 30 November</a:t>
            </a:r>
          </a:p>
          <a:p>
            <a:pPr lvl="1">
              <a:lnSpc>
                <a:spcPct val="90000"/>
              </a:lnSpc>
              <a:spcBef>
                <a:spcPts val="200"/>
              </a:spcBef>
              <a:tabLst>
                <a:tab pos="1787525" algn="l"/>
                <a:tab pos="3671888" algn="l"/>
              </a:tabLst>
              <a:defRPr/>
            </a:pPr>
            <a:r>
              <a:rPr lang="en-US" sz="1600" dirty="0"/>
              <a:t>MTSI SWG AH </a:t>
            </a:r>
            <a:r>
              <a:rPr lang="en-US" sz="1600" dirty="0" err="1"/>
              <a:t>Telcos</a:t>
            </a:r>
            <a:r>
              <a:rPr lang="en-US" sz="1600" dirty="0"/>
              <a:t>: 29 September and 7 October.</a:t>
            </a:r>
          </a:p>
          <a:p>
            <a:pPr lvl="1">
              <a:lnSpc>
                <a:spcPct val="90000"/>
              </a:lnSpc>
              <a:spcBef>
                <a:spcPts val="200"/>
              </a:spcBef>
              <a:tabLst>
                <a:tab pos="1787525" algn="l"/>
                <a:tab pos="3671888" algn="l"/>
              </a:tabLst>
              <a:defRPr/>
            </a:pPr>
            <a:r>
              <a:rPr lang="en-US" sz="1600" dirty="0"/>
              <a:t>SQ SWH AH </a:t>
            </a:r>
            <a:r>
              <a:rPr lang="en-US" sz="1600" dirty="0" err="1"/>
              <a:t>Telcos</a:t>
            </a:r>
            <a:r>
              <a:rPr lang="en-US" sz="1600" dirty="0"/>
              <a:t>: 8, 11 and 29 October, 3 December</a:t>
            </a:r>
          </a:p>
          <a:p>
            <a:pPr>
              <a:lnSpc>
                <a:spcPct val="90000"/>
              </a:lnSpc>
              <a:spcBef>
                <a:spcPts val="200"/>
              </a:spcBef>
              <a:tabLst>
                <a:tab pos="1787525" algn="l"/>
                <a:tab pos="3671888" algn="l"/>
              </a:tabLst>
              <a:defRPr/>
            </a:pPr>
            <a:endParaRPr lang="en-US" altLang="en-US" sz="2000" dirty="0"/>
          </a:p>
          <a:p>
            <a:pPr>
              <a:lnSpc>
                <a:spcPct val="90000"/>
              </a:lnSpc>
              <a:spcBef>
                <a:spcPts val="200"/>
              </a:spcBef>
              <a:tabLst>
                <a:tab pos="1787525" algn="l"/>
                <a:tab pos="3671888" algn="l"/>
              </a:tabLst>
              <a:defRPr/>
            </a:pPr>
            <a:r>
              <a:rPr lang="en-US" altLang="en-US" sz="2400" dirty="0"/>
              <a:t>SA4 Release 18 Workshop #2 (telco)</a:t>
            </a:r>
          </a:p>
          <a:p>
            <a:pPr lvl="1">
              <a:lnSpc>
                <a:spcPct val="90000"/>
              </a:lnSpc>
              <a:spcBef>
                <a:spcPts val="200"/>
              </a:spcBef>
              <a:tabLst>
                <a:tab pos="1787525" algn="l"/>
                <a:tab pos="3671888" algn="l"/>
              </a:tabLst>
              <a:defRPr/>
            </a:pPr>
            <a:r>
              <a:rPr lang="en-US" altLang="en-US" sz="2000" dirty="0"/>
              <a:t>3</a:t>
            </a:r>
            <a:r>
              <a:rPr lang="en-US" altLang="en-US" sz="2000" baseline="30000" dirty="0"/>
              <a:t>rd</a:t>
            </a:r>
            <a:r>
              <a:rPr lang="en-US" altLang="en-US" sz="2000" dirty="0"/>
              <a:t> November 2021</a:t>
            </a:r>
          </a:p>
          <a:p>
            <a:pPr lvl="1">
              <a:lnSpc>
                <a:spcPct val="90000"/>
              </a:lnSpc>
              <a:spcBef>
                <a:spcPts val="200"/>
              </a:spcBef>
              <a:tabLst>
                <a:tab pos="1787525" algn="l"/>
                <a:tab pos="3671888" algn="l"/>
              </a:tabLst>
              <a:defRPr/>
            </a:pPr>
            <a:endParaRPr lang="en-GB" altLang="en-US" sz="1600" dirty="0"/>
          </a:p>
          <a:p>
            <a:pPr>
              <a:defRPr/>
            </a:pPr>
            <a:r>
              <a:rPr lang="fi-FI" sz="2400" dirty="0"/>
              <a:t>SA4 plenary meeting</a:t>
            </a:r>
            <a:endParaRPr lang="fr-FR" dirty="0"/>
          </a:p>
        </p:txBody>
      </p:sp>
      <p:graphicFrame>
        <p:nvGraphicFramePr>
          <p:cNvPr id="6" name="Table 5">
            <a:extLst>
              <a:ext uri="{FF2B5EF4-FFF2-40B4-BE49-F238E27FC236}">
                <a16:creationId xmlns:a16="http://schemas.microsoft.com/office/drawing/2014/main" id="{F6ACDE1B-EB61-45FA-A288-70753DE774A2}"/>
              </a:ext>
            </a:extLst>
          </p:cNvPr>
          <p:cNvGraphicFramePr>
            <a:graphicFrameLocks noGrp="1"/>
          </p:cNvGraphicFramePr>
          <p:nvPr>
            <p:extLst>
              <p:ext uri="{D42A27DB-BD31-4B8C-83A1-F6EECF244321}">
                <p14:modId xmlns:p14="http://schemas.microsoft.com/office/powerpoint/2010/main" val="704904450"/>
              </p:ext>
            </p:extLst>
          </p:nvPr>
        </p:nvGraphicFramePr>
        <p:xfrm>
          <a:off x="2076565" y="4772172"/>
          <a:ext cx="7559675" cy="794264"/>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2021</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SA4#116-e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GB" sz="1400" b="0" kern="1200" dirty="0">
                          <a:solidFill>
                            <a:schemeClr val="tx1"/>
                          </a:solidFill>
                          <a:effectLst/>
                          <a:latin typeface="+mn-lt"/>
                          <a:ea typeface="+mn-ea"/>
                          <a:cs typeface="+mn-cs"/>
                        </a:rPr>
                        <a:t>10</a:t>
                      </a:r>
                      <a:r>
                        <a:rPr lang="fr-FR" sz="1400" b="0" kern="1200" dirty="0">
                          <a:solidFill>
                            <a:schemeClr val="tx1"/>
                          </a:solidFill>
                          <a:effectLst/>
                          <a:latin typeface="+mn-lt"/>
                          <a:ea typeface="+mn-ea"/>
                          <a:cs typeface="+mn-cs"/>
                        </a:rPr>
                        <a:t> – </a:t>
                      </a:r>
                      <a:r>
                        <a:rPr lang="en-GB" sz="1400" b="0" kern="1200" dirty="0">
                          <a:solidFill>
                            <a:schemeClr val="tx1"/>
                          </a:solidFill>
                          <a:effectLst/>
                          <a:latin typeface="+mn-lt"/>
                          <a:ea typeface="+mn-ea"/>
                          <a:cs typeface="+mn-cs"/>
                        </a:rPr>
                        <a:t>19 November </a:t>
                      </a:r>
                      <a:r>
                        <a:rPr lang="en-US" sz="1400" b="0" kern="1200" dirty="0">
                          <a:solidFill>
                            <a:schemeClr val="tx1"/>
                          </a:solidFill>
                          <a:effectLst/>
                          <a:latin typeface="+mn-lt"/>
                          <a:ea typeface="+mn-ea"/>
                          <a:cs typeface="+mn-cs"/>
                        </a:rPr>
                        <a:t>2021</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endParaRPr lang="en-US" sz="1400" b="0" strike="sngStrike" dirty="0">
                        <a:solidFill>
                          <a:srgbClr val="FF0000"/>
                        </a:solidFill>
                        <a:latin typeface="+mn-lt"/>
                      </a:endParaRPr>
                    </a:p>
                  </a:txBody>
                  <a:tcPr marL="91429" marR="91429" marT="45667" marB="45667"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34489413"/>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3" name="TextBox 62"/>
          <p:cNvSpPr txBox="1">
            <a:spLocks noChangeArrowheads="1"/>
          </p:cNvSpPr>
          <p:nvPr/>
        </p:nvSpPr>
        <p:spPr bwMode="auto">
          <a:xfrm rot="20391721">
            <a:off x="2315087" y="1141632"/>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9/21</a:t>
            </a:r>
          </a:p>
        </p:txBody>
      </p:sp>
      <p:sp>
        <p:nvSpPr>
          <p:cNvPr id="8244" name="TextBox 64"/>
          <p:cNvSpPr txBox="1">
            <a:spLocks noChangeArrowheads="1"/>
          </p:cNvSpPr>
          <p:nvPr/>
        </p:nvSpPr>
        <p:spPr bwMode="auto">
          <a:xfrm rot="20391721">
            <a:off x="1397650" y="1149242"/>
            <a:ext cx="449686"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a:t>6/21</a:t>
            </a:r>
          </a:p>
        </p:txBody>
      </p:sp>
      <p:sp>
        <p:nvSpPr>
          <p:cNvPr id="8248" name="TextBox 68"/>
          <p:cNvSpPr txBox="1">
            <a:spLocks noChangeArrowheads="1"/>
          </p:cNvSpPr>
          <p:nvPr/>
        </p:nvSpPr>
        <p:spPr bwMode="auto">
          <a:xfrm rot="20391721">
            <a:off x="3226222" y="1150018"/>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cxnSp>
        <p:nvCxnSpPr>
          <p:cNvPr id="53" name="Straight Connector 52"/>
          <p:cNvCxnSpPr>
            <a:cxnSpLocks/>
          </p:cNvCxnSpPr>
          <p:nvPr/>
        </p:nvCxnSpPr>
        <p:spPr>
          <a:xfrm flipH="1">
            <a:off x="1563604" y="1897154"/>
            <a:ext cx="27581" cy="3717822"/>
          </a:xfrm>
          <a:prstGeom prst="line">
            <a:avLst/>
          </a:prstGeom>
        </p:spPr>
        <p:style>
          <a:lnRef idx="1">
            <a:schemeClr val="dk1"/>
          </a:lnRef>
          <a:fillRef idx="0">
            <a:schemeClr val="dk1"/>
          </a:fillRef>
          <a:effectRef idx="0">
            <a:schemeClr val="dk1"/>
          </a:effectRef>
          <a:fontRef idx="minor">
            <a:schemeClr val="tx1"/>
          </a:fontRef>
        </p:style>
      </p:cxnSp>
      <p:sp>
        <p:nvSpPr>
          <p:cNvPr id="8219" name="TextBox 27"/>
          <p:cNvSpPr txBox="1">
            <a:spLocks noChangeArrowheads="1"/>
          </p:cNvSpPr>
          <p:nvPr/>
        </p:nvSpPr>
        <p:spPr bwMode="auto">
          <a:xfrm>
            <a:off x="1219657" y="1384556"/>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SA#92</a:t>
            </a:r>
          </a:p>
          <a:p>
            <a:pPr algn="ctr">
              <a:lnSpc>
                <a:spcPct val="100000"/>
              </a:lnSpc>
              <a:spcBef>
                <a:spcPct val="0"/>
              </a:spcBef>
              <a:buFontTx/>
              <a:buNone/>
            </a:pPr>
            <a:r>
              <a:rPr lang="en-US" altLang="en-US" sz="1200">
                <a:latin typeface="Arial" panose="020B0604020202020204" pitchFamily="34" charset="0"/>
              </a:rPr>
              <a:t>Q2/2021</a:t>
            </a:r>
          </a:p>
        </p:txBody>
      </p:sp>
      <p:cxnSp>
        <p:nvCxnSpPr>
          <p:cNvPr id="42" name="Straight Connector 41"/>
          <p:cNvCxnSpPr>
            <a:cxnSpLocks/>
          </p:cNvCxnSpPr>
          <p:nvPr/>
        </p:nvCxnSpPr>
        <p:spPr>
          <a:xfrm flipH="1">
            <a:off x="2489159" y="1888002"/>
            <a:ext cx="12326" cy="3697341"/>
          </a:xfrm>
          <a:prstGeom prst="line">
            <a:avLst/>
          </a:prstGeom>
        </p:spPr>
        <p:style>
          <a:lnRef idx="1">
            <a:schemeClr val="dk1"/>
          </a:lnRef>
          <a:fillRef idx="0">
            <a:schemeClr val="dk1"/>
          </a:fillRef>
          <a:effectRef idx="0">
            <a:schemeClr val="dk1"/>
          </a:effectRef>
          <a:fontRef idx="minor">
            <a:schemeClr val="tx1"/>
          </a:fontRef>
        </p:style>
      </p:cxnSp>
      <p:sp>
        <p:nvSpPr>
          <p:cNvPr id="8234" name="TextBox 27"/>
          <p:cNvSpPr txBox="1">
            <a:spLocks noChangeArrowheads="1"/>
          </p:cNvSpPr>
          <p:nvPr/>
        </p:nvSpPr>
        <p:spPr bwMode="auto">
          <a:xfrm>
            <a:off x="2162969" y="1384556"/>
            <a:ext cx="719917" cy="443662"/>
          </a:xfrm>
          <a:prstGeom prst="rect">
            <a:avLst/>
          </a:prstGeom>
          <a:solidFill>
            <a:schemeClr val="bg1">
              <a:lumMod val="50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SA#93</a:t>
            </a:r>
          </a:p>
          <a:p>
            <a:pPr algn="ctr">
              <a:lnSpc>
                <a:spcPct val="100000"/>
              </a:lnSpc>
              <a:spcBef>
                <a:spcPct val="0"/>
              </a:spcBef>
              <a:buFontTx/>
              <a:buNone/>
            </a:pPr>
            <a:r>
              <a:rPr lang="en-US" altLang="en-US" sz="1200">
                <a:latin typeface="Arial" panose="020B0604020202020204" pitchFamily="34" charset="0"/>
              </a:rPr>
              <a:t>Q3/2021</a:t>
            </a:r>
          </a:p>
        </p:txBody>
      </p:sp>
      <p:cxnSp>
        <p:nvCxnSpPr>
          <p:cNvPr id="67" name="Straight Connector 66"/>
          <p:cNvCxnSpPr>
            <a:cxnSpLocks/>
          </p:cNvCxnSpPr>
          <p:nvPr/>
        </p:nvCxnSpPr>
        <p:spPr>
          <a:xfrm flipH="1">
            <a:off x="3435989" y="1897155"/>
            <a:ext cx="16200" cy="3688188"/>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3113667" y="1393709"/>
            <a:ext cx="719917" cy="443662"/>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4161756"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8" name="Straight Connector 66">
            <a:extLst>
              <a:ext uri="{FF2B5EF4-FFF2-40B4-BE49-F238E27FC236}">
                <a16:creationId xmlns:a16="http://schemas.microsoft.com/office/drawing/2014/main" id="{704A8F78-5ED0-4F0A-B9A0-29D6CF4D4766}"/>
              </a:ext>
            </a:extLst>
          </p:cNvPr>
          <p:cNvCxnSpPr>
            <a:cxnSpLocks/>
          </p:cNvCxnSpPr>
          <p:nvPr/>
        </p:nvCxnSpPr>
        <p:spPr>
          <a:xfrm flipH="1">
            <a:off x="4356322" y="1920577"/>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4042160"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5128788"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63" name="Straight Connector 66">
            <a:extLst>
              <a:ext uri="{FF2B5EF4-FFF2-40B4-BE49-F238E27FC236}">
                <a16:creationId xmlns:a16="http://schemas.microsoft.com/office/drawing/2014/main" id="{AFFF704A-1C79-4546-B5E2-2B1D23A267C1}"/>
              </a:ext>
            </a:extLst>
          </p:cNvPr>
          <p:cNvCxnSpPr>
            <a:cxnSpLocks/>
          </p:cNvCxnSpPr>
          <p:nvPr/>
        </p:nvCxnSpPr>
        <p:spPr>
          <a:xfrm flipH="1">
            <a:off x="5358040" y="1897155"/>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5009192"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6095820"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69" name="Straight Connector 66">
            <a:extLst>
              <a:ext uri="{FF2B5EF4-FFF2-40B4-BE49-F238E27FC236}">
                <a16:creationId xmlns:a16="http://schemas.microsoft.com/office/drawing/2014/main" id="{819D4052-0699-49AC-BD00-9C5F54CC176D}"/>
              </a:ext>
            </a:extLst>
          </p:cNvPr>
          <p:cNvCxnSpPr>
            <a:cxnSpLocks/>
          </p:cNvCxnSpPr>
          <p:nvPr/>
        </p:nvCxnSpPr>
        <p:spPr>
          <a:xfrm>
            <a:off x="6341272" y="1902390"/>
            <a:ext cx="0" cy="3712586"/>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5976224"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7047354"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73" name="Straight Connector 66">
            <a:extLst>
              <a:ext uri="{FF2B5EF4-FFF2-40B4-BE49-F238E27FC236}">
                <a16:creationId xmlns:a16="http://schemas.microsoft.com/office/drawing/2014/main" id="{2D1674DA-2260-4BF9-89D1-0899AF96151F}"/>
              </a:ext>
            </a:extLst>
          </p:cNvPr>
          <p:cNvCxnSpPr>
            <a:cxnSpLocks/>
          </p:cNvCxnSpPr>
          <p:nvPr/>
        </p:nvCxnSpPr>
        <p:spPr>
          <a:xfrm flipH="1">
            <a:off x="7236074" y="1916343"/>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6927758"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29" name="TextBox 68">
            <a:extLst>
              <a:ext uri="{FF2B5EF4-FFF2-40B4-BE49-F238E27FC236}">
                <a16:creationId xmlns:a16="http://schemas.microsoft.com/office/drawing/2014/main" id="{55967E70-1CEB-4554-B458-234B89EB2FE8}"/>
              </a:ext>
            </a:extLst>
          </p:cNvPr>
          <p:cNvSpPr txBox="1">
            <a:spLocks noChangeArrowheads="1"/>
          </p:cNvSpPr>
          <p:nvPr/>
        </p:nvSpPr>
        <p:spPr bwMode="auto">
          <a:xfrm rot="20391721">
            <a:off x="8001543"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30" name="Straight Connector 66">
            <a:extLst>
              <a:ext uri="{FF2B5EF4-FFF2-40B4-BE49-F238E27FC236}">
                <a16:creationId xmlns:a16="http://schemas.microsoft.com/office/drawing/2014/main" id="{3436775C-042F-4D2A-A466-05F0D55012F1}"/>
              </a:ext>
            </a:extLst>
          </p:cNvPr>
          <p:cNvCxnSpPr>
            <a:cxnSpLocks/>
          </p:cNvCxnSpPr>
          <p:nvPr/>
        </p:nvCxnSpPr>
        <p:spPr>
          <a:xfrm flipH="1">
            <a:off x="8196109" y="1920577"/>
            <a:ext cx="56956" cy="3618199"/>
          </a:xfrm>
          <a:prstGeom prst="line">
            <a:avLst/>
          </a:prstGeom>
        </p:spPr>
        <p:style>
          <a:lnRef idx="1">
            <a:schemeClr val="dk1"/>
          </a:lnRef>
          <a:fillRef idx="0">
            <a:schemeClr val="dk1"/>
          </a:fillRef>
          <a:effectRef idx="0">
            <a:schemeClr val="dk1"/>
          </a:effectRef>
          <a:fontRef idx="minor">
            <a:schemeClr val="tx1"/>
          </a:fontRef>
        </p:style>
      </p:cxnSp>
      <p:sp>
        <p:nvSpPr>
          <p:cNvPr id="31" name="TextBox 27">
            <a:extLst>
              <a:ext uri="{FF2B5EF4-FFF2-40B4-BE49-F238E27FC236}">
                <a16:creationId xmlns:a16="http://schemas.microsoft.com/office/drawing/2014/main" id="{5E2C714F-4CF7-4DC7-841B-F1D0C1EF4B96}"/>
              </a:ext>
            </a:extLst>
          </p:cNvPr>
          <p:cNvSpPr txBox="1">
            <a:spLocks noChangeArrowheads="1"/>
          </p:cNvSpPr>
          <p:nvPr/>
        </p:nvSpPr>
        <p:spPr bwMode="auto">
          <a:xfrm>
            <a:off x="7881947"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32" name="TextBox 68">
            <a:extLst>
              <a:ext uri="{FF2B5EF4-FFF2-40B4-BE49-F238E27FC236}">
                <a16:creationId xmlns:a16="http://schemas.microsoft.com/office/drawing/2014/main" id="{C0EA9658-8D64-4218-BB44-7624D8E3B382}"/>
              </a:ext>
            </a:extLst>
          </p:cNvPr>
          <p:cNvSpPr txBox="1">
            <a:spLocks noChangeArrowheads="1"/>
          </p:cNvSpPr>
          <p:nvPr/>
        </p:nvSpPr>
        <p:spPr bwMode="auto">
          <a:xfrm rot="20391721">
            <a:off x="8968575"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33" name="Straight Connector 66">
            <a:extLst>
              <a:ext uri="{FF2B5EF4-FFF2-40B4-BE49-F238E27FC236}">
                <a16:creationId xmlns:a16="http://schemas.microsoft.com/office/drawing/2014/main" id="{228E598B-FAC0-46DF-9C62-BC5948F812BE}"/>
              </a:ext>
            </a:extLst>
          </p:cNvPr>
          <p:cNvCxnSpPr>
            <a:cxnSpLocks/>
          </p:cNvCxnSpPr>
          <p:nvPr/>
        </p:nvCxnSpPr>
        <p:spPr>
          <a:xfrm flipH="1">
            <a:off x="9197827" y="1897155"/>
            <a:ext cx="32927" cy="3641621"/>
          </a:xfrm>
          <a:prstGeom prst="line">
            <a:avLst/>
          </a:prstGeom>
        </p:spPr>
        <p:style>
          <a:lnRef idx="1">
            <a:schemeClr val="dk1"/>
          </a:lnRef>
          <a:fillRef idx="0">
            <a:schemeClr val="dk1"/>
          </a:fillRef>
          <a:effectRef idx="0">
            <a:schemeClr val="dk1"/>
          </a:effectRef>
          <a:fontRef idx="minor">
            <a:schemeClr val="tx1"/>
          </a:fontRef>
        </p:style>
      </p:cxnSp>
      <p:sp>
        <p:nvSpPr>
          <p:cNvPr id="34" name="TextBox 27">
            <a:extLst>
              <a:ext uri="{FF2B5EF4-FFF2-40B4-BE49-F238E27FC236}">
                <a16:creationId xmlns:a16="http://schemas.microsoft.com/office/drawing/2014/main" id="{8D9A5540-6F5D-43D8-B198-21DCCDA87898}"/>
              </a:ext>
            </a:extLst>
          </p:cNvPr>
          <p:cNvSpPr txBox="1">
            <a:spLocks noChangeArrowheads="1"/>
          </p:cNvSpPr>
          <p:nvPr/>
        </p:nvSpPr>
        <p:spPr bwMode="auto">
          <a:xfrm>
            <a:off x="8848979" y="1398944"/>
            <a:ext cx="772968"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35" name="TextBox 68">
            <a:extLst>
              <a:ext uri="{FF2B5EF4-FFF2-40B4-BE49-F238E27FC236}">
                <a16:creationId xmlns:a16="http://schemas.microsoft.com/office/drawing/2014/main" id="{DC0895BD-9B79-4E4D-9C43-BA403A4D3A96}"/>
              </a:ext>
            </a:extLst>
          </p:cNvPr>
          <p:cNvSpPr txBox="1">
            <a:spLocks noChangeArrowheads="1"/>
          </p:cNvSpPr>
          <p:nvPr/>
        </p:nvSpPr>
        <p:spPr bwMode="auto">
          <a:xfrm rot="20391721">
            <a:off x="9935607"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36" name="Straight Connector 66">
            <a:extLst>
              <a:ext uri="{FF2B5EF4-FFF2-40B4-BE49-F238E27FC236}">
                <a16:creationId xmlns:a16="http://schemas.microsoft.com/office/drawing/2014/main" id="{DF74DB7E-6A64-492B-81B3-6C354EEC9E79}"/>
              </a:ext>
            </a:extLst>
          </p:cNvPr>
          <p:cNvCxnSpPr>
            <a:cxnSpLocks/>
          </p:cNvCxnSpPr>
          <p:nvPr/>
        </p:nvCxnSpPr>
        <p:spPr>
          <a:xfrm>
            <a:off x="10181059" y="1902390"/>
            <a:ext cx="0" cy="3712586"/>
          </a:xfrm>
          <a:prstGeom prst="line">
            <a:avLst/>
          </a:prstGeom>
        </p:spPr>
        <p:style>
          <a:lnRef idx="1">
            <a:schemeClr val="dk1"/>
          </a:lnRef>
          <a:fillRef idx="0">
            <a:schemeClr val="dk1"/>
          </a:fillRef>
          <a:effectRef idx="0">
            <a:schemeClr val="dk1"/>
          </a:effectRef>
          <a:fontRef idx="minor">
            <a:schemeClr val="tx1"/>
          </a:fontRef>
        </p:style>
      </p:cxnSp>
      <p:sp>
        <p:nvSpPr>
          <p:cNvPr id="38" name="TextBox 27">
            <a:extLst>
              <a:ext uri="{FF2B5EF4-FFF2-40B4-BE49-F238E27FC236}">
                <a16:creationId xmlns:a16="http://schemas.microsoft.com/office/drawing/2014/main" id="{05463F43-F588-47DB-B61B-8776E6C735F5}"/>
              </a:ext>
            </a:extLst>
          </p:cNvPr>
          <p:cNvSpPr txBox="1">
            <a:spLocks noChangeArrowheads="1"/>
          </p:cNvSpPr>
          <p:nvPr/>
        </p:nvSpPr>
        <p:spPr bwMode="auto">
          <a:xfrm>
            <a:off x="9816011"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39" name="TextBox 68">
            <a:extLst>
              <a:ext uri="{FF2B5EF4-FFF2-40B4-BE49-F238E27FC236}">
                <a16:creationId xmlns:a16="http://schemas.microsoft.com/office/drawing/2014/main" id="{3B00BCB3-1848-4DC9-B392-23B25430D02D}"/>
              </a:ext>
            </a:extLst>
          </p:cNvPr>
          <p:cNvSpPr txBox="1">
            <a:spLocks noChangeArrowheads="1"/>
          </p:cNvSpPr>
          <p:nvPr/>
        </p:nvSpPr>
        <p:spPr bwMode="auto">
          <a:xfrm rot="20391721">
            <a:off x="10887141" y="1134612"/>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40" name="Straight Connector 66">
            <a:extLst>
              <a:ext uri="{FF2B5EF4-FFF2-40B4-BE49-F238E27FC236}">
                <a16:creationId xmlns:a16="http://schemas.microsoft.com/office/drawing/2014/main" id="{E51DC554-8A0D-4F88-B518-E07F0E7914AC}"/>
              </a:ext>
            </a:extLst>
          </p:cNvPr>
          <p:cNvCxnSpPr>
            <a:cxnSpLocks/>
          </p:cNvCxnSpPr>
          <p:nvPr/>
        </p:nvCxnSpPr>
        <p:spPr>
          <a:xfrm flipH="1">
            <a:off x="11075861" y="1916343"/>
            <a:ext cx="60983" cy="3622433"/>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CB8007AB-A181-4FBC-85C6-6D886F8EDC41}"/>
              </a:ext>
            </a:extLst>
          </p:cNvPr>
          <p:cNvSpPr txBox="1">
            <a:spLocks noChangeArrowheads="1"/>
          </p:cNvSpPr>
          <p:nvPr/>
        </p:nvSpPr>
        <p:spPr bwMode="auto">
          <a:xfrm>
            <a:off x="10767545" y="1398944"/>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Q4/2024</a:t>
            </a:r>
          </a:p>
        </p:txBody>
      </p:sp>
      <p:graphicFrame>
        <p:nvGraphicFramePr>
          <p:cNvPr id="61" name="Diagramme 60">
            <a:extLst>
              <a:ext uri="{FF2B5EF4-FFF2-40B4-BE49-F238E27FC236}">
                <a16:creationId xmlns:a16="http://schemas.microsoft.com/office/drawing/2014/main" id="{1C0CC219-6A1D-4AA2-9467-5EFD36EB4ED2}"/>
              </a:ext>
            </a:extLst>
          </p:cNvPr>
          <p:cNvGraphicFramePr/>
          <p:nvPr/>
        </p:nvGraphicFramePr>
        <p:xfrm>
          <a:off x="489589" y="2108058"/>
          <a:ext cx="3918145" cy="86855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2" name="Groupe 74">
            <a:extLst>
              <a:ext uri="{FF2B5EF4-FFF2-40B4-BE49-F238E27FC236}">
                <a16:creationId xmlns:a16="http://schemas.microsoft.com/office/drawing/2014/main" id="{33C03673-6F46-4FB4-BA95-BB73585D93D0}"/>
              </a:ext>
            </a:extLst>
          </p:cNvPr>
          <p:cNvGrpSpPr/>
          <p:nvPr/>
        </p:nvGrpSpPr>
        <p:grpSpPr>
          <a:xfrm>
            <a:off x="468699" y="3467197"/>
            <a:ext cx="4862907" cy="429792"/>
            <a:chOff x="3360" y="547"/>
            <a:chExt cx="3911424" cy="429792"/>
          </a:xfrm>
        </p:grpSpPr>
        <p:sp>
          <p:nvSpPr>
            <p:cNvPr id="76" name="Flèche : chevron 75">
              <a:extLst>
                <a:ext uri="{FF2B5EF4-FFF2-40B4-BE49-F238E27FC236}">
                  <a16:creationId xmlns:a16="http://schemas.microsoft.com/office/drawing/2014/main" id="{ACBA9698-0ED4-44C3-9EF2-2D54D17B04E4}"/>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7" name="Flèche : chevron 4">
              <a:extLst>
                <a:ext uri="{FF2B5EF4-FFF2-40B4-BE49-F238E27FC236}">
                  <a16:creationId xmlns:a16="http://schemas.microsoft.com/office/drawing/2014/main" id="{E1331F0B-097A-48E2-9D16-82ED4F2DFFE6}"/>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5MBUSA (5G Multicast-Broadcast User Service Architecture and related 5GMS Extensions)</a:t>
              </a:r>
            </a:p>
          </p:txBody>
        </p:sp>
      </p:grpSp>
      <p:grpSp>
        <p:nvGrpSpPr>
          <p:cNvPr id="5" name="Groupe 45">
            <a:extLst>
              <a:ext uri="{FF2B5EF4-FFF2-40B4-BE49-F238E27FC236}">
                <a16:creationId xmlns:a16="http://schemas.microsoft.com/office/drawing/2014/main" id="{4A1AEDD4-33D5-4A21-9BFE-8046A8E3A88F}"/>
              </a:ext>
            </a:extLst>
          </p:cNvPr>
          <p:cNvGrpSpPr/>
          <p:nvPr/>
        </p:nvGrpSpPr>
        <p:grpSpPr>
          <a:xfrm>
            <a:off x="509955" y="4475172"/>
            <a:ext cx="3911424" cy="429792"/>
            <a:chOff x="3360" y="547"/>
            <a:chExt cx="3911424" cy="429792"/>
          </a:xfrm>
        </p:grpSpPr>
        <p:sp>
          <p:nvSpPr>
            <p:cNvPr id="47" name="Flèche : chevron 46">
              <a:extLst>
                <a:ext uri="{FF2B5EF4-FFF2-40B4-BE49-F238E27FC236}">
                  <a16:creationId xmlns:a16="http://schemas.microsoft.com/office/drawing/2014/main" id="{A87CC5AA-0A49-4693-83A7-AF4C6ED5AD28}"/>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8" name="Flèche : chevron 4">
              <a:extLst>
                <a:ext uri="{FF2B5EF4-FFF2-40B4-BE49-F238E27FC236}">
                  <a16:creationId xmlns:a16="http://schemas.microsoft.com/office/drawing/2014/main" id="{A60E8014-26FE-4CEB-8B43-54A691EF686C}"/>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FS_NPN4AVProd (Feasibility Study on Media Production over 5G NPN)</a:t>
              </a:r>
            </a:p>
          </p:txBody>
        </p:sp>
      </p:grpSp>
      <p:grpSp>
        <p:nvGrpSpPr>
          <p:cNvPr id="6" name="Groupe 48">
            <a:extLst>
              <a:ext uri="{FF2B5EF4-FFF2-40B4-BE49-F238E27FC236}">
                <a16:creationId xmlns:a16="http://schemas.microsoft.com/office/drawing/2014/main" id="{F2C715B4-7A11-42A1-A870-12FC380A4FB4}"/>
              </a:ext>
            </a:extLst>
          </p:cNvPr>
          <p:cNvGrpSpPr/>
          <p:nvPr/>
        </p:nvGrpSpPr>
        <p:grpSpPr>
          <a:xfrm>
            <a:off x="4250415" y="4464577"/>
            <a:ext cx="5890867" cy="430381"/>
            <a:chOff x="1" y="252"/>
            <a:chExt cx="5798817" cy="430381"/>
          </a:xfrm>
          <a:solidFill>
            <a:schemeClr val="accent2">
              <a:lumMod val="75000"/>
            </a:schemeClr>
          </a:solidFill>
        </p:grpSpPr>
        <p:sp>
          <p:nvSpPr>
            <p:cNvPr id="50" name="Flèche : chevron 49">
              <a:extLst>
                <a:ext uri="{FF2B5EF4-FFF2-40B4-BE49-F238E27FC236}">
                  <a16:creationId xmlns:a16="http://schemas.microsoft.com/office/drawing/2014/main" id="{E61CE82F-DD3A-4C66-A4E1-B23700124010}"/>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1" name="Flèche : chevron 4">
              <a:extLst>
                <a:ext uri="{FF2B5EF4-FFF2-40B4-BE49-F238E27FC236}">
                  <a16:creationId xmlns:a16="http://schemas.microsoft.com/office/drawing/2014/main" id="{524691A9-5144-4542-A730-5CF30B9494D4}"/>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NPN4AVPROD Stage 3 / 5GMS Uplink Enhancements / APEX</a:t>
              </a:r>
              <a:endParaRPr lang="en-US" sz="1500" kern="1200" dirty="0"/>
            </a:p>
          </p:txBody>
        </p:sp>
      </p:grpSp>
      <p:grpSp>
        <p:nvGrpSpPr>
          <p:cNvPr id="8" name="Groupe 58">
            <a:extLst>
              <a:ext uri="{FF2B5EF4-FFF2-40B4-BE49-F238E27FC236}">
                <a16:creationId xmlns:a16="http://schemas.microsoft.com/office/drawing/2014/main" id="{63940092-CAA4-40FE-9A8D-A9338A28E16C}"/>
              </a:ext>
            </a:extLst>
          </p:cNvPr>
          <p:cNvGrpSpPr/>
          <p:nvPr/>
        </p:nvGrpSpPr>
        <p:grpSpPr>
          <a:xfrm>
            <a:off x="5192616" y="3472110"/>
            <a:ext cx="4902474" cy="430381"/>
            <a:chOff x="1" y="252"/>
            <a:chExt cx="5798817" cy="430381"/>
          </a:xfrm>
          <a:solidFill>
            <a:schemeClr val="accent2">
              <a:lumMod val="75000"/>
            </a:schemeClr>
          </a:solidFill>
        </p:grpSpPr>
        <p:sp>
          <p:nvSpPr>
            <p:cNvPr id="64" name="Flèche : chevron 63">
              <a:extLst>
                <a:ext uri="{FF2B5EF4-FFF2-40B4-BE49-F238E27FC236}">
                  <a16:creationId xmlns:a16="http://schemas.microsoft.com/office/drawing/2014/main" id="{37F770E5-5311-4981-AD5B-D9EB1870C391}"/>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6" name="Flèche : chevron 4">
              <a:extLst>
                <a:ext uri="{FF2B5EF4-FFF2-40B4-BE49-F238E27FC236}">
                  <a16:creationId xmlns:a16="http://schemas.microsoft.com/office/drawing/2014/main" id="{DAA6063A-862F-4FC6-B934-204BF660F0F2}"/>
                </a:ext>
              </a:extLst>
            </p:cNvPr>
            <p:cNvSpPr txBox="1"/>
            <p:nvPr/>
          </p:nvSpPr>
          <p:spPr>
            <a:xfrm>
              <a:off x="497272" y="87585"/>
              <a:ext cx="4837580"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Further MBS enhancements: FTA, Hybrid…</a:t>
              </a:r>
              <a:endParaRPr lang="en-US" sz="1500" kern="1200" dirty="0"/>
            </a:p>
          </p:txBody>
        </p:sp>
      </p:grpSp>
      <p:grpSp>
        <p:nvGrpSpPr>
          <p:cNvPr id="9" name="Groupe 83">
            <a:extLst>
              <a:ext uri="{FF2B5EF4-FFF2-40B4-BE49-F238E27FC236}">
                <a16:creationId xmlns:a16="http://schemas.microsoft.com/office/drawing/2014/main" id="{4BBB073C-6931-4DCD-B4B5-D037CA6087EC}"/>
              </a:ext>
            </a:extLst>
          </p:cNvPr>
          <p:cNvGrpSpPr/>
          <p:nvPr/>
        </p:nvGrpSpPr>
        <p:grpSpPr>
          <a:xfrm>
            <a:off x="4402494" y="2105686"/>
            <a:ext cx="5704625" cy="1280204"/>
            <a:chOff x="1" y="252"/>
            <a:chExt cx="5798817" cy="430381"/>
          </a:xfrm>
          <a:solidFill>
            <a:schemeClr val="accent2">
              <a:lumMod val="75000"/>
            </a:schemeClr>
          </a:solidFill>
        </p:grpSpPr>
        <p:sp>
          <p:nvSpPr>
            <p:cNvPr id="85" name="Flèche : chevron 84">
              <a:extLst>
                <a:ext uri="{FF2B5EF4-FFF2-40B4-BE49-F238E27FC236}">
                  <a16:creationId xmlns:a16="http://schemas.microsoft.com/office/drawing/2014/main" id="{6C46916A-C9A7-4441-9C10-D314E83F1472}"/>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6" name="Flèche : chevron 4">
              <a:extLst>
                <a:ext uri="{FF2B5EF4-FFF2-40B4-BE49-F238E27FC236}">
                  <a16:creationId xmlns:a16="http://schemas.microsoft.com/office/drawing/2014/main" id="{9CA5C96D-5216-4392-BAFE-7FEB49C49198}"/>
                </a:ext>
              </a:extLst>
            </p:cNvPr>
            <p:cNvSpPr txBox="1"/>
            <p:nvPr/>
          </p:nvSpPr>
          <p:spPr>
            <a:xfrm>
              <a:off x="707459" y="129091"/>
              <a:ext cx="4480161" cy="221958"/>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marR="0" algn="ctr" fontAlgn="t">
                <a:spcBef>
                  <a:spcPts val="0"/>
                </a:spcBef>
                <a:spcAft>
                  <a:spcPts val="0"/>
                </a:spcAft>
              </a:pPr>
              <a:r>
                <a:rPr lang="en-US" sz="1600" dirty="0">
                  <a:effectLst/>
                </a:rPr>
                <a:t>5GMS Enhancements, COPE, Network slicing, </a:t>
              </a:r>
              <a:r>
                <a:rPr lang="en-US" sz="1600" dirty="0"/>
                <a:t>Low latency, Back channel</a:t>
              </a:r>
              <a:endParaRPr lang="en-US" sz="1600" dirty="0">
                <a:effectLst/>
              </a:endParaRPr>
            </a:p>
            <a:p>
              <a:pPr algn="ctr" fontAlgn="t">
                <a:spcBef>
                  <a:spcPts val="0"/>
                </a:spcBef>
                <a:spcAft>
                  <a:spcPts val="0"/>
                </a:spcAft>
              </a:pPr>
              <a:r>
                <a:rPr lang="en-US" sz="1600" dirty="0">
                  <a:effectLst/>
                </a:rPr>
                <a:t>Split-Rendering (</a:t>
              </a:r>
              <a:r>
                <a:rPr lang="en-US" sz="1600" dirty="0" err="1">
                  <a:effectLst/>
                </a:rPr>
                <a:t>Split_XR</a:t>
              </a:r>
              <a:r>
                <a:rPr lang="en-US" sz="1600" dirty="0">
                  <a:effectLst/>
                </a:rPr>
                <a:t>)</a:t>
              </a:r>
            </a:p>
            <a:p>
              <a:pPr marL="0" marR="0" algn="ctr" fontAlgn="t">
                <a:spcBef>
                  <a:spcPts val="0"/>
                </a:spcBef>
                <a:spcAft>
                  <a:spcPts val="0"/>
                </a:spcAft>
              </a:pPr>
              <a:endParaRPr lang="en-US" sz="1600" dirty="0">
                <a:effectLst/>
              </a:endParaRPr>
            </a:p>
          </p:txBody>
        </p:sp>
      </p:grpSp>
      <p:grpSp>
        <p:nvGrpSpPr>
          <p:cNvPr id="10" name="Groupe 86">
            <a:extLst>
              <a:ext uri="{FF2B5EF4-FFF2-40B4-BE49-F238E27FC236}">
                <a16:creationId xmlns:a16="http://schemas.microsoft.com/office/drawing/2014/main" id="{72402713-929B-4116-B446-58C24EB64C22}"/>
              </a:ext>
            </a:extLst>
          </p:cNvPr>
          <p:cNvGrpSpPr/>
          <p:nvPr/>
        </p:nvGrpSpPr>
        <p:grpSpPr>
          <a:xfrm>
            <a:off x="509955" y="3989646"/>
            <a:ext cx="3911424" cy="429792"/>
            <a:chOff x="3360" y="547"/>
            <a:chExt cx="3911424" cy="429792"/>
          </a:xfrm>
        </p:grpSpPr>
        <p:sp>
          <p:nvSpPr>
            <p:cNvPr id="88" name="Flèche : chevron 87">
              <a:extLst>
                <a:ext uri="{FF2B5EF4-FFF2-40B4-BE49-F238E27FC236}">
                  <a16:creationId xmlns:a16="http://schemas.microsoft.com/office/drawing/2014/main" id="{FE9E2D72-1F80-4008-88F1-57BF8820F385}"/>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9" name="Flèche : chevron 4">
              <a:extLst>
                <a:ext uri="{FF2B5EF4-FFF2-40B4-BE49-F238E27FC236}">
                  <a16:creationId xmlns:a16="http://schemas.microsoft.com/office/drawing/2014/main" id="{26884469-5570-4C05-BF7E-E5908A2A9C66}"/>
                </a:ext>
              </a:extLst>
            </p:cNvPr>
            <p:cNvSpPr txBox="1"/>
            <p:nvPr/>
          </p:nvSpPr>
          <p:spPr>
            <a:xfrm>
              <a:off x="218256" y="547"/>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5GMS AF Event Exposure (EVEX)</a:t>
              </a:r>
            </a:p>
          </p:txBody>
        </p:sp>
      </p:grpSp>
      <p:grpSp>
        <p:nvGrpSpPr>
          <p:cNvPr id="12" name="Groupe 98">
            <a:extLst>
              <a:ext uri="{FF2B5EF4-FFF2-40B4-BE49-F238E27FC236}">
                <a16:creationId xmlns:a16="http://schemas.microsoft.com/office/drawing/2014/main" id="{90449D24-5E3A-4D10-A57E-F1F304407C2B}"/>
              </a:ext>
            </a:extLst>
          </p:cNvPr>
          <p:cNvGrpSpPr/>
          <p:nvPr/>
        </p:nvGrpSpPr>
        <p:grpSpPr>
          <a:xfrm>
            <a:off x="540792" y="4954298"/>
            <a:ext cx="2045623" cy="430886"/>
            <a:chOff x="1757" y="0"/>
            <a:chExt cx="2045623" cy="430886"/>
          </a:xfrm>
        </p:grpSpPr>
        <p:sp>
          <p:nvSpPr>
            <p:cNvPr id="100" name="Flèche : chevron 99">
              <a:extLst>
                <a:ext uri="{FF2B5EF4-FFF2-40B4-BE49-F238E27FC236}">
                  <a16:creationId xmlns:a16="http://schemas.microsoft.com/office/drawing/2014/main" id="{D82BBA3B-0AF2-4543-B0BC-5784D043A227}"/>
                </a:ext>
              </a:extLst>
            </p:cNvPr>
            <p:cNvSpPr/>
            <p:nvPr/>
          </p:nvSpPr>
          <p:spPr>
            <a:xfrm>
              <a:off x="1757" y="0"/>
              <a:ext cx="2045623" cy="430886"/>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1" name="Flèche : chevron 4">
              <a:extLst>
                <a:ext uri="{FF2B5EF4-FFF2-40B4-BE49-F238E27FC236}">
                  <a16:creationId xmlns:a16="http://schemas.microsoft.com/office/drawing/2014/main" id="{D441DC0F-B9DB-458B-9F17-A7478D986EAD}"/>
                </a:ext>
              </a:extLst>
            </p:cNvPr>
            <p:cNvSpPr txBox="1"/>
            <p:nvPr/>
          </p:nvSpPr>
          <p:spPr>
            <a:xfrm>
              <a:off x="217200" y="0"/>
              <a:ext cx="1614737" cy="4308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SA1 FS_PIN</a:t>
              </a:r>
              <a:endParaRPr lang="en-US" sz="1400" kern="1200" dirty="0">
                <a:latin typeface="+mn-lt"/>
              </a:endParaRPr>
            </a:p>
          </p:txBody>
        </p:sp>
      </p:grpSp>
      <p:grpSp>
        <p:nvGrpSpPr>
          <p:cNvPr id="13" name="Groupe 101">
            <a:extLst>
              <a:ext uri="{FF2B5EF4-FFF2-40B4-BE49-F238E27FC236}">
                <a16:creationId xmlns:a16="http://schemas.microsoft.com/office/drawing/2014/main" id="{5202C983-33DD-4E46-BF65-9A99FED8F36F}"/>
              </a:ext>
            </a:extLst>
          </p:cNvPr>
          <p:cNvGrpSpPr/>
          <p:nvPr/>
        </p:nvGrpSpPr>
        <p:grpSpPr>
          <a:xfrm>
            <a:off x="2418824" y="4954298"/>
            <a:ext cx="5890867" cy="430381"/>
            <a:chOff x="1" y="252"/>
            <a:chExt cx="5798817" cy="430381"/>
          </a:xfrm>
          <a:solidFill>
            <a:schemeClr val="accent2">
              <a:lumMod val="75000"/>
            </a:schemeClr>
          </a:solidFill>
        </p:grpSpPr>
        <p:sp>
          <p:nvSpPr>
            <p:cNvPr id="103" name="Flèche : chevron 102">
              <a:extLst>
                <a:ext uri="{FF2B5EF4-FFF2-40B4-BE49-F238E27FC236}">
                  <a16:creationId xmlns:a16="http://schemas.microsoft.com/office/drawing/2014/main" id="{B1441952-A9AE-4967-8DD3-35E27E2BFEEB}"/>
                </a:ext>
              </a:extLst>
            </p:cNvPr>
            <p:cNvSpPr/>
            <p:nvPr/>
          </p:nvSpPr>
          <p:spPr>
            <a:xfrm>
              <a:off x="1" y="252"/>
              <a:ext cx="5798817" cy="430381"/>
            </a:xfrm>
            <a:prstGeom prst="chevron">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4" name="Flèche : chevron 4">
              <a:extLst>
                <a:ext uri="{FF2B5EF4-FFF2-40B4-BE49-F238E27FC236}">
                  <a16:creationId xmlns:a16="http://schemas.microsoft.com/office/drawing/2014/main" id="{E053E533-E73A-4022-BA52-E30F2BBC833A}"/>
                </a:ext>
              </a:extLst>
            </p:cNvPr>
            <p:cNvSpPr txBox="1"/>
            <p:nvPr/>
          </p:nvSpPr>
          <p:spPr>
            <a:xfrm>
              <a:off x="215192" y="87585"/>
              <a:ext cx="5368436" cy="26346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9050" tIns="9525" rIns="0" bIns="9525" numCol="1" spcCol="1270" anchor="ctr" anchorCtr="0">
              <a:noAutofit/>
            </a:bodyPr>
            <a:lstStyle/>
            <a:p>
              <a:pPr marL="0" lvl="0" indent="0" algn="ctr" defTabSz="666750">
                <a:lnSpc>
                  <a:spcPct val="90000"/>
                </a:lnSpc>
                <a:spcBef>
                  <a:spcPct val="0"/>
                </a:spcBef>
                <a:spcAft>
                  <a:spcPct val="35000"/>
                </a:spcAft>
                <a:buNone/>
              </a:pPr>
              <a:r>
                <a:rPr lang="en-US" sz="1500" dirty="0"/>
                <a:t>Media handling of Personal IoT Networks Stage 2/3</a:t>
              </a:r>
              <a:endParaRPr lang="en-US" sz="1500" kern="1200" dirty="0"/>
            </a:p>
          </p:txBody>
        </p:sp>
      </p:grpSp>
      <p:sp>
        <p:nvSpPr>
          <p:cNvPr id="75" name="Title 1"/>
          <p:cNvSpPr txBox="1">
            <a:spLocks/>
          </p:cNvSpPr>
          <p:nvPr/>
        </p:nvSpPr>
        <p:spPr bwMode="auto">
          <a:xfrm>
            <a:off x="214016" y="206062"/>
            <a:ext cx="9618183"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3200" i="0" u="none" strike="noStrike" kern="1200" cap="none" spc="0" normalizeH="0" baseline="0" noProof="0" dirty="0">
                <a:ln>
                  <a:noFill/>
                </a:ln>
                <a:solidFill>
                  <a:srgbClr val="FF0000"/>
                </a:solidFill>
                <a:effectLst/>
                <a:uLnTx/>
                <a:uFillTx/>
                <a:latin typeface="+mj-lt"/>
                <a:ea typeface="+mj-ea"/>
                <a:cs typeface="+mj-cs"/>
              </a:rPr>
              <a:t>Media distribution (all TBD)</a:t>
            </a:r>
          </a:p>
        </p:txBody>
      </p:sp>
      <p:grpSp>
        <p:nvGrpSpPr>
          <p:cNvPr id="84" name="Groupe 77">
            <a:extLst>
              <a:ext uri="{FF2B5EF4-FFF2-40B4-BE49-F238E27FC236}">
                <a16:creationId xmlns:a16="http://schemas.microsoft.com/office/drawing/2014/main" id="{B5CBC2D0-2B51-4C4A-93BE-FDE65D6F5D40}"/>
              </a:ext>
            </a:extLst>
          </p:cNvPr>
          <p:cNvGrpSpPr/>
          <p:nvPr/>
        </p:nvGrpSpPr>
        <p:grpSpPr>
          <a:xfrm>
            <a:off x="508661" y="3010484"/>
            <a:ext cx="3911424" cy="430342"/>
            <a:chOff x="3360" y="-3"/>
            <a:chExt cx="3911424" cy="430342"/>
          </a:xfrm>
        </p:grpSpPr>
        <p:sp>
          <p:nvSpPr>
            <p:cNvPr id="87" name="Flèche : chevron 86">
              <a:extLst>
                <a:ext uri="{FF2B5EF4-FFF2-40B4-BE49-F238E27FC236}">
                  <a16:creationId xmlns:a16="http://schemas.microsoft.com/office/drawing/2014/main" id="{421D217D-1490-4CDA-8F98-44E4C8B305BB}"/>
                </a:ext>
              </a:extLst>
            </p:cNvPr>
            <p:cNvSpPr/>
            <p:nvPr/>
          </p:nvSpPr>
          <p:spPr>
            <a:xfrm>
              <a:off x="3360" y="547"/>
              <a:ext cx="3911424" cy="429792"/>
            </a:xfrm>
            <a:prstGeom prst="chevr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0" name="Flèche : chevron 4">
              <a:extLst>
                <a:ext uri="{FF2B5EF4-FFF2-40B4-BE49-F238E27FC236}">
                  <a16:creationId xmlns:a16="http://schemas.microsoft.com/office/drawing/2014/main" id="{D9773DB4-0955-4373-BF68-581D583BC6A7}"/>
                </a:ext>
              </a:extLst>
            </p:cNvPr>
            <p:cNvSpPr txBox="1"/>
            <p:nvPr/>
          </p:nvSpPr>
          <p:spPr>
            <a:xfrm>
              <a:off x="130912" y="-3"/>
              <a:ext cx="3481632" cy="42979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en-US" altLang="en-US" sz="1400" kern="1200" dirty="0">
                  <a:latin typeface="+mn-lt"/>
                </a:rPr>
                <a:t>FS_5GMS_EXT (Study on 5G media streaming extensions)</a:t>
              </a:r>
            </a:p>
          </p:txBody>
        </p:sp>
      </p:grpSp>
    </p:spTree>
    <p:extLst>
      <p:ext uri="{BB962C8B-B14F-4D97-AF65-F5344CB8AC3E}">
        <p14:creationId xmlns:p14="http://schemas.microsoft.com/office/powerpoint/2010/main" val="543818610"/>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62AC140-58E4-429E-B6A7-A16F6CE62F2E}"/>
              </a:ext>
            </a:extLst>
          </p:cNvPr>
          <p:cNvSpPr>
            <a:spLocks noGrp="1"/>
          </p:cNvSpPr>
          <p:nvPr>
            <p:ph type="title"/>
          </p:nvPr>
        </p:nvSpPr>
        <p:spPr/>
        <p:txBody>
          <a:bodyPr/>
          <a:lstStyle/>
          <a:p>
            <a:r>
              <a:rPr lang="sv-SE" altLang="en-US" dirty="0"/>
              <a:t>Next steps</a:t>
            </a:r>
            <a:endParaRPr lang="en-US" altLang="en-US" dirty="0"/>
          </a:p>
        </p:txBody>
      </p:sp>
      <p:sp>
        <p:nvSpPr>
          <p:cNvPr id="17411" name="Content Placeholder 2">
            <a:extLst>
              <a:ext uri="{FF2B5EF4-FFF2-40B4-BE49-F238E27FC236}">
                <a16:creationId xmlns:a16="http://schemas.microsoft.com/office/drawing/2014/main" id="{3B74E3E3-8821-43AA-9960-9A2F7C0F15F6}"/>
              </a:ext>
            </a:extLst>
          </p:cNvPr>
          <p:cNvSpPr>
            <a:spLocks noGrp="1"/>
          </p:cNvSpPr>
          <p:nvPr>
            <p:ph idx="1"/>
          </p:nvPr>
        </p:nvSpPr>
        <p:spPr>
          <a:xfrm>
            <a:off x="838200" y="1825625"/>
            <a:ext cx="9401432" cy="4351338"/>
          </a:xfrm>
        </p:spPr>
        <p:txBody>
          <a:bodyPr>
            <a:noAutofit/>
          </a:bodyPr>
          <a:lstStyle/>
          <a:p>
            <a:pPr>
              <a:buFont typeface="Arial" panose="020B0604020202020204" pitchFamily="34" charset="0"/>
              <a:buChar char="•"/>
              <a:defRPr/>
            </a:pPr>
            <a:r>
              <a:rPr lang="sv-SE" altLang="en-US" sz="2000" dirty="0"/>
              <a:t>No online discussions about Rel-18 at SA4#116-e / priority is Rel-17 completion</a:t>
            </a:r>
          </a:p>
          <a:p>
            <a:pPr lvl="1">
              <a:defRPr/>
            </a:pPr>
            <a:r>
              <a:rPr lang="sv-SE" altLang="en-US" sz="1800" dirty="0"/>
              <a:t>Each SWG Chair to act as moderator for respective area over SWG reflector after SA4#116-e</a:t>
            </a:r>
          </a:p>
          <a:p>
            <a:pPr>
              <a:buFont typeface="Arial" panose="020B0604020202020204" pitchFamily="34" charset="0"/>
              <a:buChar char="•"/>
              <a:defRPr/>
            </a:pPr>
            <a:r>
              <a:rPr lang="sv-SE" altLang="en-US" sz="2000" dirty="0"/>
              <a:t>3rd SA4 Rel-18 workshop (27th January 2022)</a:t>
            </a:r>
          </a:p>
          <a:p>
            <a:pPr lvl="1">
              <a:defRPr/>
            </a:pPr>
            <a:r>
              <a:rPr lang="sv-SE" altLang="en-US" sz="1600" dirty="0"/>
              <a:t>For collecting more IM inputs</a:t>
            </a:r>
          </a:p>
          <a:p>
            <a:pPr lvl="1">
              <a:defRPr/>
            </a:pPr>
            <a:r>
              <a:rPr lang="sv-SE" altLang="en-US" sz="1600" dirty="0"/>
              <a:t>For adding details of identified items</a:t>
            </a:r>
          </a:p>
          <a:p>
            <a:pPr lvl="1">
              <a:defRPr/>
            </a:pPr>
            <a:r>
              <a:rPr lang="sv-SE" altLang="en-US" sz="1600" dirty="0"/>
              <a:t>Moderator to present a Rel-18 plan of their area as a result of discussion</a:t>
            </a:r>
          </a:p>
          <a:p>
            <a:pPr lvl="1">
              <a:defRPr/>
            </a:pPr>
            <a:r>
              <a:rPr lang="sv-SE" altLang="en-US" sz="1600" dirty="0"/>
              <a:t>Identify the priorities as a result</a:t>
            </a:r>
          </a:p>
          <a:p>
            <a:pPr lvl="1">
              <a:defRPr/>
            </a:pPr>
            <a:r>
              <a:rPr lang="sv-SE" altLang="en-US" sz="1600" dirty="0"/>
              <a:t>Draft WID/SIDs ahead of SA4#117-e</a:t>
            </a:r>
          </a:p>
          <a:p>
            <a:pPr>
              <a:buFont typeface="Arial" panose="020B0604020202020204" pitchFamily="34" charset="0"/>
              <a:buChar char="•"/>
              <a:defRPr/>
            </a:pPr>
            <a:r>
              <a:rPr lang="sv-SE" altLang="en-US" sz="2000" dirty="0"/>
              <a:t>~ 60% agreed Rel-18 plan at SA4#117-e (February 2022)</a:t>
            </a:r>
          </a:p>
          <a:p>
            <a:pPr lvl="1">
              <a:defRPr/>
            </a:pPr>
            <a:r>
              <a:rPr lang="sv-SE" altLang="en-US" sz="1400" dirty="0"/>
              <a:t>When Rel-17 is supposed to be functionaly frozen.</a:t>
            </a:r>
          </a:p>
          <a:p>
            <a:pPr>
              <a:buFont typeface="Arial" panose="020B0604020202020204" pitchFamily="34" charset="0"/>
              <a:buChar char="•"/>
              <a:defRPr/>
            </a:pPr>
            <a:r>
              <a:rPr lang="sv-SE" altLang="en-US" sz="2000" dirty="0"/>
              <a:t>100% agreed Rel-18 plan* at SA4#119-e (May 2022)</a:t>
            </a:r>
          </a:p>
          <a:p>
            <a:pPr lvl="1">
              <a:defRPr/>
            </a:pPr>
            <a:r>
              <a:rPr lang="sv-SE" altLang="en-US" sz="1400" dirty="0"/>
              <a:t>I.e. once Rel-17 is actually completed and all dependencies are resolved.</a:t>
            </a:r>
          </a:p>
          <a:p>
            <a:pPr marL="0" indent="0">
              <a:lnSpc>
                <a:spcPct val="100000"/>
              </a:lnSpc>
              <a:spcBef>
                <a:spcPct val="0"/>
              </a:spcBef>
              <a:buFontTx/>
              <a:buNone/>
              <a:defRPr/>
            </a:pPr>
            <a:endParaRPr lang="sv-SE" altLang="en-US" sz="1100" dirty="0"/>
          </a:p>
          <a:p>
            <a:pPr marL="0" indent="0">
              <a:lnSpc>
                <a:spcPct val="100000"/>
              </a:lnSpc>
              <a:spcBef>
                <a:spcPct val="0"/>
              </a:spcBef>
              <a:buFontTx/>
              <a:buNone/>
              <a:defRPr/>
            </a:pPr>
            <a:r>
              <a:rPr lang="sv-SE" altLang="en-US" sz="1100" dirty="0"/>
              <a:t>* An agreed comprehensive view of items to be conducted within Rel-18</a:t>
            </a:r>
          </a:p>
          <a:p>
            <a:pPr marL="0" indent="0">
              <a:buFontTx/>
              <a:buNone/>
              <a:defRPr/>
            </a:pPr>
            <a:endParaRPr lang="sv-SE" altLang="en-US" sz="2000" dirty="0"/>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- 1</a:t>
            </a:r>
          </a:p>
        </p:txBody>
      </p:sp>
      <p:sp>
        <p:nvSpPr>
          <p:cNvPr id="2" name="Espace réservé du contenu 1">
            <a:extLst>
              <a:ext uri="{FF2B5EF4-FFF2-40B4-BE49-F238E27FC236}">
                <a16:creationId xmlns:a16="http://schemas.microsoft.com/office/drawing/2014/main" id="{F6FAEB32-1D0C-41F9-A9E1-F9FBAD32225E}"/>
              </a:ext>
            </a:extLst>
          </p:cNvPr>
          <p:cNvSpPr>
            <a:spLocks noGrp="1"/>
          </p:cNvSpPr>
          <p:nvPr>
            <p:ph idx="1"/>
          </p:nvPr>
        </p:nvSpPr>
        <p:spPr/>
        <p:txBody>
          <a:bodyPr/>
          <a:lstStyle/>
          <a:p>
            <a:pPr>
              <a:lnSpc>
                <a:spcPct val="85000"/>
              </a:lnSpc>
              <a:spcBef>
                <a:spcPts val="3000"/>
              </a:spcBef>
            </a:pPr>
            <a:r>
              <a:rPr lang="en-GB" altLang="en-US" sz="2400" dirty="0"/>
              <a:t>SWG conference calls</a:t>
            </a:r>
            <a:endParaRPr lang="en-GB" altLang="en-US" sz="2000" dirty="0"/>
          </a:p>
          <a:p>
            <a:pPr lvl="1">
              <a:lnSpc>
                <a:spcPct val="90000"/>
              </a:lnSpc>
              <a:spcBef>
                <a:spcPts val="200"/>
              </a:spcBef>
              <a:tabLst>
                <a:tab pos="1787525" algn="l"/>
                <a:tab pos="3671888" algn="l"/>
              </a:tabLst>
              <a:defRPr/>
            </a:pPr>
            <a:r>
              <a:rPr lang="en-US" sz="1600" dirty="0"/>
              <a:t>MBS SWG AH </a:t>
            </a:r>
            <a:r>
              <a:rPr lang="en-US" sz="1600" dirty="0" err="1"/>
              <a:t>Telcos</a:t>
            </a:r>
            <a:r>
              <a:rPr lang="en-US" sz="1600" dirty="0"/>
              <a:t>: 16 December, 13 January (</a:t>
            </a:r>
            <a:r>
              <a:rPr lang="en-US" sz="1600" u="sng" dirty="0"/>
              <a:t>jointly with SA2 and CT3 on EVEX</a:t>
            </a:r>
            <a:r>
              <a:rPr lang="en-US" sz="1600" dirty="0"/>
              <a:t>) and 3 February</a:t>
            </a:r>
          </a:p>
          <a:p>
            <a:pPr lvl="1">
              <a:lnSpc>
                <a:spcPct val="90000"/>
              </a:lnSpc>
              <a:spcBef>
                <a:spcPts val="200"/>
              </a:spcBef>
              <a:tabLst>
                <a:tab pos="1787525" algn="l"/>
                <a:tab pos="3671888" algn="l"/>
              </a:tabLst>
              <a:defRPr/>
            </a:pPr>
            <a:r>
              <a:rPr lang="en-US" sz="1600" dirty="0"/>
              <a:t>Video SWG AH </a:t>
            </a:r>
            <a:r>
              <a:rPr lang="en-US" sz="1600" dirty="0" err="1"/>
              <a:t>Telcos</a:t>
            </a:r>
            <a:r>
              <a:rPr lang="en-US" sz="1600" dirty="0"/>
              <a:t>: 14 December, 11 January and 1 February.</a:t>
            </a:r>
          </a:p>
          <a:p>
            <a:pPr lvl="1">
              <a:lnSpc>
                <a:spcPct val="90000"/>
              </a:lnSpc>
              <a:spcBef>
                <a:spcPts val="200"/>
              </a:spcBef>
              <a:tabLst>
                <a:tab pos="1787525" algn="l"/>
                <a:tab pos="3671888" algn="l"/>
              </a:tabLst>
              <a:defRPr/>
            </a:pPr>
            <a:r>
              <a:rPr lang="en-US" sz="1600" dirty="0"/>
              <a:t>MTSI SWG AH </a:t>
            </a:r>
            <a:r>
              <a:rPr lang="en-US" sz="1600" dirty="0" err="1"/>
              <a:t>Telcos</a:t>
            </a:r>
            <a:r>
              <a:rPr lang="en-US" sz="1600" dirty="0"/>
              <a:t>: 15 December and 2 February</a:t>
            </a:r>
          </a:p>
          <a:p>
            <a:pPr>
              <a:lnSpc>
                <a:spcPct val="90000"/>
              </a:lnSpc>
              <a:spcBef>
                <a:spcPts val="200"/>
              </a:spcBef>
              <a:tabLst>
                <a:tab pos="1787525" algn="l"/>
                <a:tab pos="3671888" algn="l"/>
              </a:tabLst>
              <a:defRPr/>
            </a:pPr>
            <a:endParaRPr lang="en-US" altLang="en-US" sz="2400" dirty="0"/>
          </a:p>
          <a:p>
            <a:pPr>
              <a:lnSpc>
                <a:spcPct val="90000"/>
              </a:lnSpc>
              <a:spcBef>
                <a:spcPts val="200"/>
              </a:spcBef>
              <a:tabLst>
                <a:tab pos="1787525" algn="l"/>
                <a:tab pos="3671888" algn="l"/>
              </a:tabLst>
              <a:defRPr/>
            </a:pPr>
            <a:r>
              <a:rPr lang="en-US" altLang="en-US" sz="2400" dirty="0"/>
              <a:t>SA4 Release 18 Workshop #3 (telco)</a:t>
            </a:r>
          </a:p>
          <a:p>
            <a:pPr lvl="1">
              <a:lnSpc>
                <a:spcPct val="90000"/>
              </a:lnSpc>
              <a:spcBef>
                <a:spcPts val="200"/>
              </a:spcBef>
              <a:tabLst>
                <a:tab pos="1787525" algn="l"/>
                <a:tab pos="3671888" algn="l"/>
              </a:tabLst>
              <a:defRPr/>
            </a:pPr>
            <a:r>
              <a:rPr lang="en-US" altLang="en-US" sz="2000" dirty="0"/>
              <a:t>27</a:t>
            </a:r>
            <a:r>
              <a:rPr lang="en-US" altLang="en-US" sz="2000" baseline="30000" dirty="0"/>
              <a:t>th</a:t>
            </a:r>
            <a:r>
              <a:rPr lang="en-US" altLang="en-US" sz="2000" dirty="0"/>
              <a:t> January 2022</a:t>
            </a:r>
          </a:p>
        </p:txBody>
      </p:sp>
    </p:spTree>
    <p:extLst>
      <p:ext uri="{BB962C8B-B14F-4D97-AF65-F5344CB8AC3E}">
        <p14:creationId xmlns:p14="http://schemas.microsoft.com/office/powerpoint/2010/main" val="32378952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- 2</a:t>
            </a:r>
          </a:p>
        </p:txBody>
      </p:sp>
      <p:sp>
        <p:nvSpPr>
          <p:cNvPr id="2" name="Espace réservé du contenu 1">
            <a:extLst>
              <a:ext uri="{FF2B5EF4-FFF2-40B4-BE49-F238E27FC236}">
                <a16:creationId xmlns:a16="http://schemas.microsoft.com/office/drawing/2014/main" id="{0CDC92EC-0D32-4049-AC9B-97F54D40C8C4}"/>
              </a:ext>
            </a:extLst>
          </p:cNvPr>
          <p:cNvSpPr>
            <a:spLocks noGrp="1"/>
          </p:cNvSpPr>
          <p:nvPr>
            <p:ph idx="1"/>
          </p:nvPr>
        </p:nvSpPr>
        <p:spPr/>
        <p:txBody>
          <a:bodyPr/>
          <a:lstStyle/>
          <a:p>
            <a:pPr>
              <a:spcBef>
                <a:spcPts val="2800"/>
              </a:spcBef>
              <a:defRPr/>
            </a:pPr>
            <a:r>
              <a:rPr lang="en-GB" altLang="en-US" sz="2800" dirty="0"/>
              <a:t>SA4 plenary meetings (2022)</a:t>
            </a:r>
            <a:endParaRPr lang="en-GB" altLang="en-US" sz="2800" dirty="0">
              <a:solidFill>
                <a:srgbClr val="FF0000"/>
              </a:solidFill>
            </a:endParaRP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6" name="Table 5">
            <a:extLst>
              <a:ext uri="{FF2B5EF4-FFF2-40B4-BE49-F238E27FC236}">
                <a16:creationId xmlns:a16="http://schemas.microsoft.com/office/drawing/2014/main" id="{E3E3C60B-8F93-454E-92DC-03993A444770}"/>
              </a:ext>
            </a:extLst>
          </p:cNvPr>
          <p:cNvGraphicFramePr>
            <a:graphicFrameLocks noGrp="1"/>
          </p:cNvGraphicFramePr>
          <p:nvPr>
            <p:extLst>
              <p:ext uri="{D42A27DB-BD31-4B8C-83A1-F6EECF244321}">
                <p14:modId xmlns:p14="http://schemas.microsoft.com/office/powerpoint/2010/main" val="3229181856"/>
              </p:ext>
            </p:extLst>
          </p:nvPr>
        </p:nvGraphicFramePr>
        <p:xfrm>
          <a:off x="1068387" y="2273449"/>
          <a:ext cx="7559675" cy="2848946"/>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SA4#117-e</a:t>
                      </a:r>
                      <a:endParaRPr lang="en-US" sz="1400" b="0" dirty="0">
                        <a:solidFill>
                          <a:schemeClr val="tx1"/>
                        </a:solidFill>
                        <a:latin typeface="+mn-lt"/>
                      </a:endParaRPr>
                    </a:p>
                  </a:txBody>
                  <a:tcPr marL="91429" marR="91429" marT="45667" marB="45667"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E-meeting: 14-23 February 2022 </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SA4#118-e</a:t>
                      </a: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E-meeting: </a:t>
                      </a:r>
                      <a:r>
                        <a:rPr lang="en-US" sz="1400" b="0" dirty="0">
                          <a:solidFill>
                            <a:schemeClr val="tx1"/>
                          </a:solidFill>
                          <a:latin typeface="+mn-lt"/>
                        </a:rPr>
                        <a:t>6-14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SA4#119</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E-meeting: 11-20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83316123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F300B1-AB59-4A0C-B3CF-AE4B76FD58CF}"/>
              </a:ext>
            </a:extLst>
          </p:cNvPr>
          <p:cNvSpPr>
            <a:spLocks noGrp="1"/>
          </p:cNvSpPr>
          <p:nvPr>
            <p:ph type="title"/>
          </p:nvPr>
        </p:nvSpPr>
        <p:spPr/>
        <p:txBody>
          <a:bodyPr/>
          <a:lstStyle/>
          <a:p>
            <a:r>
              <a:rPr lang="en-US" altLang="en-US" dirty="0"/>
              <a:t>Calendar of future meetings - 3</a:t>
            </a:r>
          </a:p>
        </p:txBody>
      </p:sp>
      <p:sp>
        <p:nvSpPr>
          <p:cNvPr id="2" name="Espace réservé du contenu 1">
            <a:extLst>
              <a:ext uri="{FF2B5EF4-FFF2-40B4-BE49-F238E27FC236}">
                <a16:creationId xmlns:a16="http://schemas.microsoft.com/office/drawing/2014/main" id="{EF8D0A97-4522-4979-8B99-2DBB3DDA7FF7}"/>
              </a:ext>
            </a:extLst>
          </p:cNvPr>
          <p:cNvSpPr>
            <a:spLocks noGrp="1"/>
          </p:cNvSpPr>
          <p:nvPr>
            <p:ph idx="1"/>
          </p:nvPr>
        </p:nvSpPr>
        <p:spPr/>
        <p:txBody>
          <a:bodyPr/>
          <a:lstStyle/>
          <a:p>
            <a:pPr>
              <a:spcBef>
                <a:spcPts val="2800"/>
              </a:spcBef>
              <a:defRPr/>
            </a:pPr>
            <a:r>
              <a:rPr lang="en-GB" altLang="en-US" sz="2800" dirty="0"/>
              <a:t>SA4 plenary meetings (2023)</a:t>
            </a:r>
            <a:endParaRPr lang="en-GB" altLang="en-US" sz="2800" dirty="0">
              <a:solidFill>
                <a:srgbClr val="FF0000"/>
              </a:solidFill>
            </a:endParaRPr>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a:defRPr/>
            </a:pPr>
            <a:endParaRPr lang="en-GB" altLang="en-US" sz="2800" dirty="0"/>
          </a:p>
          <a:p>
            <a:pPr marL="0" indent="0">
              <a:buNone/>
              <a:defRPr/>
            </a:pPr>
            <a:endParaRPr lang="en-GB" altLang="en-US" sz="2800" dirty="0"/>
          </a:p>
          <a:p>
            <a:pPr>
              <a:defRPr/>
            </a:pPr>
            <a:endParaRPr lang="en-GB" altLang="en-US" sz="2800" dirty="0"/>
          </a:p>
          <a:p>
            <a:pPr>
              <a:defRPr/>
            </a:pPr>
            <a:endParaRPr lang="en-GB" altLang="en-US" sz="2800" dirty="0"/>
          </a:p>
          <a:p>
            <a:pPr>
              <a:lnSpc>
                <a:spcPct val="85000"/>
              </a:lnSpc>
              <a:spcBef>
                <a:spcPts val="3000"/>
              </a:spcBef>
              <a:tabLst>
                <a:tab pos="1787525" algn="l"/>
                <a:tab pos="3671888" algn="l"/>
              </a:tabLst>
              <a:defRPr/>
            </a:pPr>
            <a:endParaRPr lang="en-GB" altLang="en-US" sz="2800" dirty="0"/>
          </a:p>
          <a:p>
            <a:endParaRPr lang="fr-FR" dirty="0"/>
          </a:p>
        </p:txBody>
      </p:sp>
      <p:graphicFrame>
        <p:nvGraphicFramePr>
          <p:cNvPr id="6" name="Table 5">
            <a:extLst>
              <a:ext uri="{FF2B5EF4-FFF2-40B4-BE49-F238E27FC236}">
                <a16:creationId xmlns:a16="http://schemas.microsoft.com/office/drawing/2014/main" id="{B8CC87B0-D38B-4835-BD5C-EF799D7BAF97}"/>
              </a:ext>
            </a:extLst>
          </p:cNvPr>
          <p:cNvGraphicFramePr>
            <a:graphicFrameLocks noGrp="1"/>
          </p:cNvGraphicFramePr>
          <p:nvPr>
            <p:extLst>
              <p:ext uri="{D42A27DB-BD31-4B8C-83A1-F6EECF244321}">
                <p14:modId xmlns:p14="http://schemas.microsoft.com/office/powerpoint/2010/main" val="1816272428"/>
              </p:ext>
            </p:extLst>
          </p:nvPr>
        </p:nvGraphicFramePr>
        <p:xfrm>
          <a:off x="1320603" y="1996148"/>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Feb.- 1 Mar.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12-21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33203306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a:extLst>
              <a:ext uri="{FF2B5EF4-FFF2-40B4-BE49-F238E27FC236}">
                <a16:creationId xmlns:a16="http://schemas.microsoft.com/office/drawing/2014/main" id="{828B76F7-0ECF-4C8A-B212-EB85C2B617C0}"/>
              </a:ext>
            </a:extLst>
          </p:cNvPr>
          <p:cNvSpPr>
            <a:spLocks noGrp="1"/>
          </p:cNvSpPr>
          <p:nvPr>
            <p:ph type="title"/>
          </p:nvPr>
        </p:nvSpPr>
        <p:spPr/>
        <p:txBody>
          <a:bodyPr/>
          <a:lstStyle/>
          <a:p>
            <a:r>
              <a:rPr lang="en-US" altLang="en-US"/>
              <a:t>SA4 meeting statistics</a:t>
            </a:r>
          </a:p>
        </p:txBody>
      </p:sp>
      <p:pic>
        <p:nvPicPr>
          <p:cNvPr id="3" name="Image 2">
            <a:extLst>
              <a:ext uri="{FF2B5EF4-FFF2-40B4-BE49-F238E27FC236}">
                <a16:creationId xmlns:a16="http://schemas.microsoft.com/office/drawing/2014/main" id="{98BEE551-772B-4CBA-86C2-EBCEE596A9C8}"/>
              </a:ext>
            </a:extLst>
          </p:cNvPr>
          <p:cNvPicPr>
            <a:picLocks noChangeAspect="1"/>
          </p:cNvPicPr>
          <p:nvPr/>
        </p:nvPicPr>
        <p:blipFill>
          <a:blip r:embed="rId2"/>
          <a:stretch>
            <a:fillRect/>
          </a:stretch>
        </p:blipFill>
        <p:spPr>
          <a:xfrm>
            <a:off x="528107" y="2281568"/>
            <a:ext cx="5377393" cy="2777402"/>
          </a:xfrm>
          <a:prstGeom prst="rect">
            <a:avLst/>
          </a:prstGeom>
        </p:spPr>
      </p:pic>
      <p:pic>
        <p:nvPicPr>
          <p:cNvPr id="4" name="Image 3">
            <a:extLst>
              <a:ext uri="{FF2B5EF4-FFF2-40B4-BE49-F238E27FC236}">
                <a16:creationId xmlns:a16="http://schemas.microsoft.com/office/drawing/2014/main" id="{FFEB8A73-8655-46AB-A18B-EA481F86A843}"/>
              </a:ext>
            </a:extLst>
          </p:cNvPr>
          <p:cNvPicPr>
            <a:picLocks noChangeAspect="1"/>
          </p:cNvPicPr>
          <p:nvPr/>
        </p:nvPicPr>
        <p:blipFill>
          <a:blip r:embed="rId3"/>
          <a:stretch>
            <a:fillRect/>
          </a:stretch>
        </p:blipFill>
        <p:spPr>
          <a:xfrm>
            <a:off x="6229350" y="2281568"/>
            <a:ext cx="5353809" cy="2777402"/>
          </a:xfrm>
          <a:prstGeom prst="rect">
            <a:avLst/>
          </a:prstGeom>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6686F00-52E9-4596-9400-3A8BA5119086}"/>
              </a:ext>
            </a:extLst>
          </p:cNvPr>
          <p:cNvSpPr>
            <a:spLocks noGrp="1"/>
          </p:cNvSpPr>
          <p:nvPr>
            <p:ph type="title"/>
          </p:nvPr>
        </p:nvSpPr>
        <p:spPr/>
        <p:txBody>
          <a:bodyPr/>
          <a:lstStyle/>
          <a:p>
            <a:r>
              <a:rPr lang="en-US" altLang="en-US"/>
              <a:t>SA4 progress highlights </a:t>
            </a:r>
          </a:p>
        </p:txBody>
      </p:sp>
      <p:sp>
        <p:nvSpPr>
          <p:cNvPr id="2" name="Espace réservé du contenu 1">
            <a:extLst>
              <a:ext uri="{FF2B5EF4-FFF2-40B4-BE49-F238E27FC236}">
                <a16:creationId xmlns:a16="http://schemas.microsoft.com/office/drawing/2014/main" id="{276E1530-8589-41DD-88C5-7BD0BB317467}"/>
              </a:ext>
            </a:extLst>
          </p:cNvPr>
          <p:cNvSpPr>
            <a:spLocks noGrp="1"/>
          </p:cNvSpPr>
          <p:nvPr>
            <p:ph idx="1"/>
          </p:nvPr>
        </p:nvSpPr>
        <p:spPr/>
        <p:txBody>
          <a:bodyPr/>
          <a:lstStyle/>
          <a:p>
            <a:r>
              <a:rPr lang="en-US" altLang="en-US" sz="2000" dirty="0"/>
              <a:t>SA4 Rel-18 workshop #2 held 3</a:t>
            </a:r>
            <a:r>
              <a:rPr lang="en-US" altLang="en-US" sz="2000" baseline="30000" dirty="0"/>
              <a:t>rd</a:t>
            </a:r>
            <a:r>
              <a:rPr lang="en-US" altLang="en-US" sz="2000" dirty="0"/>
              <a:t> November to progress Rel-18 planning. A further Workshop is planned 27</a:t>
            </a:r>
            <a:r>
              <a:rPr lang="en-US" altLang="en-US" sz="2000" baseline="30000" dirty="0"/>
              <a:t>th</a:t>
            </a:r>
            <a:r>
              <a:rPr lang="en-US" altLang="en-US" sz="2000" dirty="0"/>
              <a:t> January. In regular meetings, priority is given to Rel-17 completion.</a:t>
            </a:r>
          </a:p>
          <a:p>
            <a:r>
              <a:rPr lang="en-US" sz="2000" dirty="0"/>
              <a:t>Several fixes to EVS codec fixed and floating source code versions.</a:t>
            </a:r>
          </a:p>
          <a:p>
            <a:r>
              <a:rPr lang="fr-FR" sz="2000" dirty="0"/>
              <a:t>Rel-17 updates to </a:t>
            </a:r>
            <a:r>
              <a:rPr lang="fr-FR" sz="2000" dirty="0" err="1"/>
              <a:t>completed</a:t>
            </a:r>
            <a:r>
              <a:rPr lang="fr-FR" sz="2000" dirty="0"/>
              <a:t> items </a:t>
            </a:r>
            <a:r>
              <a:rPr lang="fr-FR" sz="2000" dirty="0" err="1"/>
              <a:t>with</a:t>
            </a:r>
            <a:r>
              <a:rPr lang="fr-FR" sz="2000" dirty="0"/>
              <a:t> </a:t>
            </a:r>
            <a:r>
              <a:rPr lang="en-US" sz="2000" dirty="0"/>
              <a:t>addition of Call Setup Time </a:t>
            </a:r>
            <a:r>
              <a:rPr lang="en-US" sz="2000" dirty="0" err="1"/>
              <a:t>QoE</a:t>
            </a:r>
            <a:r>
              <a:rPr lang="en-US" sz="2000" dirty="0"/>
              <a:t> metric for mobile-originated calls and network-based media processing in Live Uplink Streaming.</a:t>
            </a:r>
          </a:p>
          <a:p>
            <a:r>
              <a:rPr lang="fr-FR" sz="2000" dirty="0"/>
              <a:t>Inclusive </a:t>
            </a:r>
            <a:r>
              <a:rPr lang="fr-FR" sz="2000" dirty="0" err="1"/>
              <a:t>language</a:t>
            </a:r>
            <a:r>
              <a:rPr lang="fr-FR" sz="2000" dirty="0"/>
              <a:t> </a:t>
            </a:r>
            <a:r>
              <a:rPr lang="fr-FR" sz="2000" dirty="0" err="1"/>
              <a:t>review</a:t>
            </a:r>
            <a:r>
              <a:rPr lang="fr-FR" sz="2000" dirty="0"/>
              <a:t> </a:t>
            </a:r>
            <a:r>
              <a:rPr lang="fr-FR" sz="2000" dirty="0" err="1"/>
              <a:t>completed</a:t>
            </a:r>
            <a:r>
              <a:rPr lang="fr-FR" sz="2000" dirty="0"/>
              <a:t> as </a:t>
            </a:r>
            <a:r>
              <a:rPr lang="fr-FR" sz="2000" dirty="0" err="1"/>
              <a:t>requested</a:t>
            </a:r>
            <a:r>
              <a:rPr lang="fr-FR" sz="2000" dirty="0"/>
              <a:t> by SA#94</a:t>
            </a:r>
          </a:p>
          <a:p>
            <a:r>
              <a:rPr lang="en-US" sz="2000" dirty="0"/>
              <a:t>Completed Rel-17 work on Extension for headset interface tests of UE (</a:t>
            </a:r>
            <a:r>
              <a:rPr lang="en-US" sz="2000" dirty="0" err="1"/>
              <a:t>HInT</a:t>
            </a:r>
            <a:r>
              <a:rPr lang="en-US" sz="2000" dirty="0"/>
              <a:t> ) that now includes a standardized analogue (wired) and digital (wired and wireless) headset interfaces</a:t>
            </a:r>
          </a:p>
          <a:p>
            <a:r>
              <a:rPr lang="en-US" sz="2000" dirty="0"/>
              <a:t>Completed Rel-17 work on Edge Extensions to the 5G Media Streaming Architecture (5GMS_EDGE). The corresponding new WID on Edge Extensions to 5GMS Stage 3 (5GMS_EDGE_3) was agreed.</a:t>
            </a:r>
          </a:p>
          <a:p>
            <a:r>
              <a:rPr lang="en-US" altLang="en-US" sz="2000" dirty="0"/>
              <a:t>New Work Item agreed on 5G Multicast-Broadcast Protocols (5MBP3) based on conclusions of </a:t>
            </a:r>
            <a:r>
              <a:rPr lang="en-US" sz="2000" dirty="0"/>
              <a:t>5G Multicast-Broadcast User Service Architecture and related 5GMS Extensions </a:t>
            </a:r>
            <a:r>
              <a:rPr lang="en-US" altLang="en-US" sz="2000" dirty="0"/>
              <a:t>(</a:t>
            </a:r>
            <a:r>
              <a:rPr lang="en-US" sz="2000" dirty="0"/>
              <a:t>5MBUSA</a:t>
            </a:r>
            <a:r>
              <a:rPr lang="en-US" altLang="en-US" sz="2000" dirty="0"/>
              <a:t>)</a:t>
            </a:r>
            <a:endParaRPr lang="en-US" sz="2000" dirty="0"/>
          </a:p>
          <a:p>
            <a:endParaRPr lang="en-US" sz="2000" dirty="0"/>
          </a:p>
          <a:p>
            <a:endParaRPr lang="en-US" sz="2000" dirty="0"/>
          </a:p>
          <a:p>
            <a:endParaRPr lang="fr-FR" sz="2000" dirty="0"/>
          </a:p>
        </p:txBody>
      </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A382C1-8D34-41E2-AE7D-C7A1F0A6CDFD}">
  <ds:schemaRefs>
    <ds:schemaRef ds:uri="http://purl.org/dc/terms/"/>
    <ds:schemaRef ds:uri="http://schemas.microsoft.com/office/2006/metadata/properties"/>
    <ds:schemaRef ds:uri="http://purl.org/dc/dcmitype/"/>
    <ds:schemaRef ds:uri="http://schemas.microsoft.com/office/2006/documentManagement/types"/>
    <ds:schemaRef ds:uri="7c28629c-29d3-4904-ae90-4b38e6ab8730"/>
    <ds:schemaRef ds:uri="http://schemas.microsoft.com/office/infopath/2007/PartnerControls"/>
    <ds:schemaRef ds:uri="http://purl.org/dc/elements/1.1/"/>
    <ds:schemaRef ds:uri="http://www.w3.org/XML/1998/namespace"/>
    <ds:schemaRef ds:uri="http://schemas.openxmlformats.org/package/2006/metadata/core-properties"/>
    <ds:schemaRef ds:uri="d36af664-2dfc-46e0-99b9-b4775a37cfc8"/>
  </ds:schemaRefs>
</ds:datastoreItem>
</file>

<file path=customXml/itemProps2.xml><?xml version="1.0" encoding="utf-8"?>
<ds:datastoreItem xmlns:ds="http://schemas.openxmlformats.org/officeDocument/2006/customXml" ds:itemID="{A116FCB1-8F34-4320-992F-FF9AB90D52D9}">
  <ds:schemaRefs>
    <ds:schemaRef ds:uri="http://schemas.microsoft.com/sharepoint/v3/contenttype/forms"/>
  </ds:schemaRefs>
</ds:datastoreItem>
</file>

<file path=customXml/itemProps3.xml><?xml version="1.0" encoding="utf-8"?>
<ds:datastoreItem xmlns:ds="http://schemas.openxmlformats.org/officeDocument/2006/customXml" ds:itemID="{BD02810A-A5B3-4801-94E4-10D646DD87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86884</TotalTime>
  <Words>6182</Words>
  <Application>Microsoft Office PowerPoint</Application>
  <PresentationFormat>Grand écran</PresentationFormat>
  <Paragraphs>942</Paragraphs>
  <Slides>41</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41</vt:i4>
      </vt:variant>
    </vt:vector>
  </HeadingPairs>
  <TitlesOfParts>
    <vt:vector size="46" baseType="lpstr">
      <vt:lpstr>Arial</vt:lpstr>
      <vt:lpstr>Arial </vt:lpstr>
      <vt:lpstr>Calibri</vt:lpstr>
      <vt:lpstr>Times New Roman</vt:lpstr>
      <vt:lpstr>Office Theme</vt:lpstr>
      <vt:lpstr>     TSG SA WG4 (SA4) Status Report at TSG SA#94-e    </vt:lpstr>
      <vt:lpstr>Outline</vt:lpstr>
      <vt:lpstr>SA4 leadership and subgroups</vt:lpstr>
      <vt:lpstr>Meetings held since SA#93-e </vt:lpstr>
      <vt:lpstr>Calendar of future meetings - 1</vt:lpstr>
      <vt:lpstr>Calendar of future meetings - 2</vt:lpstr>
      <vt:lpstr>Calendar of future meetings - 3</vt:lpstr>
      <vt:lpstr>SA4 meeting statistics</vt:lpstr>
      <vt:lpstr>SA4 progress highlights </vt:lpstr>
      <vt:lpstr>CRs to features to completed items in Rel-16 and earlier - 1</vt:lpstr>
      <vt:lpstr>CRs to completed items in Rel-17</vt:lpstr>
      <vt:lpstr>Overview of work progress  Rel-17 Work Items</vt:lpstr>
      <vt:lpstr>Support of Immersive Teleconferencing and Telepresence for Remote Terminals (ITT4RT)</vt:lpstr>
      <vt:lpstr>Handsets Featuring Non-Traditional Earpieces  (HaNTE)</vt:lpstr>
      <vt:lpstr>Extension for headset interface tests of UE (HInT) - Completed !</vt:lpstr>
      <vt:lpstr>8K Television over 5G (8K_TV_5G)</vt:lpstr>
      <vt:lpstr>5GMS AF Event Exposure (EVEX)</vt:lpstr>
      <vt:lpstr>Edge Extensions to the 5G Media Streaming Architecture (5GMS_EDGE) – Complete !</vt:lpstr>
      <vt:lpstr>5G Multicast-Broadcast User Service Architecture and related 5GMS Extensions (5MBUSA)</vt:lpstr>
      <vt:lpstr>Overview of work progress  Rel-18 Work Items</vt:lpstr>
      <vt:lpstr>Terminal Audio quality performance and Test methods for Immersive Audio Services (ATIAS)</vt:lpstr>
      <vt:lpstr>EVS Codec Extension for Immersive Voice and Audio Services (IVAS_Codec)</vt:lpstr>
      <vt:lpstr>Overview of work progress  Study Items</vt:lpstr>
      <vt:lpstr>Feasibility Study on VR Streaming Conformance and Guidelines (FS_VR_CoGui)</vt:lpstr>
      <vt:lpstr>Feasibility Study on Typical Traffic Characteristics for XR Services and other Media (FS_XRTraffic)</vt:lpstr>
      <vt:lpstr>Feasibility Study on 5G Video Codec Characteristics (FS_5GVideo)</vt:lpstr>
      <vt:lpstr>Feasibility Study on 5G Glass-type AR/MR Devices (FS_5GSTAR)</vt:lpstr>
      <vt:lpstr>5G media streaming extensions (FS_5GMS_EXT)</vt:lpstr>
      <vt:lpstr>Feasibility Study on Media Production over 5G NPN (FS_NPN4AVProd)</vt:lpstr>
      <vt:lpstr>Overview of new Items</vt:lpstr>
      <vt:lpstr>New Work Item: 5G Multicast-Broadcast Protocols (5MBP3)</vt:lpstr>
      <vt:lpstr>New Work Item: Edge Extensions to 5GMS Stage 3 (5GMS_EDGE_3)</vt:lpstr>
      <vt:lpstr>New Study Item: Feasibility Study on 5G Media Service Enablers (FS_5G_MSE)</vt:lpstr>
      <vt:lpstr>Dependencies on IETF drafts in SA4</vt:lpstr>
      <vt:lpstr>Summary of action items</vt:lpstr>
      <vt:lpstr>SA4 Rel-18 Workshop #2 (3rd November 2021)</vt:lpstr>
      <vt:lpstr>Summary of proposed items at WS#2</vt:lpstr>
      <vt:lpstr>Immersive media types and formats (all TBD except IVAS_Codec/ATIAS)</vt:lpstr>
      <vt:lpstr>XR Architecture &amp; Services (all TBD)</vt:lpstr>
      <vt:lpstr>Présentation PowerPoint</vt:lpstr>
      <vt:lpstr>Next steps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Gabin, Frederic</cp:lastModifiedBy>
  <cp:revision>2580</cp:revision>
  <cp:lastPrinted>2016-09-13T11:31:59Z</cp:lastPrinted>
  <dcterms:created xsi:type="dcterms:W3CDTF">2008-08-30T09:32:10Z</dcterms:created>
  <dcterms:modified xsi:type="dcterms:W3CDTF">2021-12-07T23:52:50Z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pdateProcess">
    <vt:lpwstr>End</vt:lpwstr>
  </property>
  <property fmtid="{D5CDD505-2E9C-101B-9397-08002B2CF9AE}" pid="3" name="ContentTypeId">
    <vt:lpwstr>0x0101004814B433DB9B594885F4112FE4976328</vt:lpwstr>
  </property>
</Properties>
</file>