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16"/>
  </p:notesMasterIdLst>
  <p:handoutMasterIdLst>
    <p:handoutMasterId r:id="rId17"/>
  </p:handoutMasterIdLst>
  <p:sldIdLst>
    <p:sldId id="256" r:id="rId5"/>
    <p:sldId id="260" r:id="rId6"/>
    <p:sldId id="259" r:id="rId7"/>
    <p:sldId id="258" r:id="rId8"/>
    <p:sldId id="758" r:id="rId9"/>
    <p:sldId id="760" r:id="rId10"/>
    <p:sldId id="763" r:id="rId11"/>
    <p:sldId id="761" r:id="rId12"/>
    <p:sldId id="752" r:id="rId13"/>
    <p:sldId id="762" r:id="rId14"/>
    <p:sldId id="764" r:id="rId15"/>
  </p:sldIdLst>
  <p:sldSz cx="9906000" cy="6858000" type="A4"/>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6063" autoAdjust="0"/>
    <p:restoredTop sz="94210" autoAdjust="0"/>
  </p:normalViewPr>
  <p:slideViewPr>
    <p:cSldViewPr>
      <p:cViewPr varScale="1">
        <p:scale>
          <a:sx n="127" d="100"/>
          <a:sy n="127" d="100"/>
        </p:scale>
        <p:origin x="1962" y="126"/>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908050" y="844550"/>
            <a:ext cx="491331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501377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742950" y="2130425"/>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228600"/>
            <a:ext cx="22479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28600"/>
            <a:ext cx="65913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29200" y="1143000"/>
            <a:ext cx="4419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457200" y="228600"/>
            <a:ext cx="895985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7772400" y="6124575"/>
            <a:ext cx="1724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457200" y="1143000"/>
            <a:ext cx="8991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5"/>
            <a:ext cx="9906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xStyles>
    <p:title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6-e/Docs/S4-211418.zip" TargetMode="External"/><Relationship Id="rId2" Type="http://schemas.openxmlformats.org/officeDocument/2006/relationships/hyperlink" Target="https://www.3gpp.org/ftp/TSG_SA/WG4_CODEC/TSGS4_116-e/Docs/S4-211527.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hyperlink" Target="https://photos.google.com/search/_cAF1QipPWg~uXgKKChrKVcWJ4z3YDRg~uA8SS81erA_Alan%20Sharpley/photo/AF1QipP8HQ_bsEgLRroHkYJwrBRK9gs6i2tUzRG8cGqO"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73050" y="1052513"/>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#116-e</a:t>
            </a:r>
          </a:p>
          <a:p>
            <a:pPr algn="ctr">
              <a:lnSpc>
                <a:spcPct val="100000"/>
              </a:lnSpc>
              <a:spcBef>
                <a:spcPts val="60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10-19 November, 2021</a:t>
            </a:r>
          </a:p>
          <a:p>
            <a:pPr algn="ctr">
              <a:lnSpc>
                <a:spcPct val="100000"/>
              </a:lnSpc>
              <a:spcBef>
                <a:spcPts val="600"/>
              </a:spcBef>
              <a:buFontTx/>
              <a:buNone/>
            </a:pPr>
            <a:r>
              <a:rPr lang="en-US" altLang="en-US" sz="2800" b="0" dirty="0">
                <a:solidFill>
                  <a:srgbClr val="000099"/>
                </a:solidFill>
                <a:latin typeface="Arial" panose="020B0604020202020204" pitchFamily="34" charset="0"/>
                <a:cs typeface="Arial" panose="020B0604020202020204" pitchFamily="34" charset="0"/>
              </a:rPr>
              <a:t>Electronic Meeting</a:t>
            </a:r>
          </a:p>
          <a:p>
            <a:pPr algn="ctr">
              <a:lnSpc>
                <a:spcPct val="100000"/>
              </a:lnSpc>
              <a:spcBef>
                <a:spcPts val="5400"/>
              </a:spcBef>
              <a:buFontTx/>
              <a:buNone/>
            </a:pPr>
            <a:r>
              <a:rPr lang="en-GB" altLang="en-US" sz="3200" b="0" dirty="0">
                <a:solidFill>
                  <a:srgbClr val="000099"/>
                </a:solidFill>
                <a:latin typeface="Arial" panose="020B0604020202020204" pitchFamily="34" charset="0"/>
                <a:cs typeface="Arial" panose="020B0604020202020204" pitchFamily="34" charset="0"/>
              </a:rPr>
              <a:t>Hosted by MCC (email/</a:t>
            </a:r>
            <a:r>
              <a:rPr lang="en-GB" altLang="en-US" sz="3200" b="0" dirty="0" err="1">
                <a:solidFill>
                  <a:srgbClr val="000099"/>
                </a:solidFill>
                <a:latin typeface="Arial" panose="020B0604020202020204" pitchFamily="34" charset="0"/>
                <a:cs typeface="Arial" panose="020B0604020202020204" pitchFamily="34" charset="0"/>
              </a:rPr>
              <a:t>telcos</a:t>
            </a:r>
            <a:r>
              <a:rPr lang="en-GB" altLang="en-US" sz="3200" b="0" dirty="0">
                <a:solidFill>
                  <a:srgbClr val="000099"/>
                </a:solidFill>
                <a:latin typeface="Arial" panose="020B0604020202020204" pitchFamily="34" charset="0"/>
                <a:cs typeface="Arial" panose="020B0604020202020204" pitchFamily="34" charset="0"/>
              </a:rPr>
              <a:t>)</a:t>
            </a:r>
            <a:br>
              <a:rPr lang="en-GB" altLang="en-US" sz="3200" b="0" dirty="0">
                <a:solidFill>
                  <a:srgbClr val="000099"/>
                </a:solidFill>
                <a:latin typeface="Arial" panose="020B0604020202020204" pitchFamily="34" charset="0"/>
                <a:cs typeface="Arial" panose="020B0604020202020204" pitchFamily="34" charset="0"/>
              </a:rPr>
            </a:b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S4-211436, SA4 Chair.</a:t>
            </a: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FontTx/>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388"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SA4 participation </a:t>
            </a:r>
            <a:r>
              <a:rPr lang="en-US" sz="3600" dirty="0">
                <a:solidFill>
                  <a:srgbClr val="000099"/>
                </a:solidFill>
                <a:latin typeface="Arial" panose="020B0604020202020204" pitchFamily="34" charset="0"/>
                <a:cs typeface="Arial" panose="020B0604020202020204" pitchFamily="34" charset="0"/>
              </a:rPr>
              <a:t>to industry events and workshops</a:t>
            </a: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29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spcBef>
                <a:spcPts val="600"/>
              </a:spcBef>
              <a:defRPr/>
            </a:pPr>
            <a:r>
              <a:rPr lang="en-GB" altLang="en-US" sz="1800" b="0" kern="0" dirty="0"/>
              <a:t>Reference: </a:t>
            </a:r>
            <a:r>
              <a:rPr lang="pt-BR" altLang="en-US" sz="1800" b="0" kern="0" dirty="0"/>
              <a:t>ISO/IEC JTC 1/SC 29/WG 3 N00346 / </a:t>
            </a:r>
            <a:r>
              <a:rPr lang="en-US" altLang="en-US" sz="1800" b="0" kern="0" dirty="0"/>
              <a:t>Draft Program for Workshop on Streamed Media in Immersive Scene Description from ISO/IEC JTC 1/SC 29/WG 3 “MPEG Systems“</a:t>
            </a:r>
          </a:p>
          <a:p>
            <a:pPr lvl="1">
              <a:spcBef>
                <a:spcPts val="600"/>
              </a:spcBef>
              <a:defRPr/>
            </a:pPr>
            <a:r>
              <a:rPr lang="en-US" altLang="en-US" sz="1800" b="0" kern="0" dirty="0"/>
              <a:t>Dates: September 29</a:t>
            </a:r>
            <a:r>
              <a:rPr lang="en-US" altLang="en-US" sz="1800" b="0" kern="0" baseline="30000" dirty="0"/>
              <a:t>th</a:t>
            </a:r>
            <a:r>
              <a:rPr lang="en-US" altLang="en-US" sz="1800" b="0" kern="0" dirty="0"/>
              <a:t> – 30</a:t>
            </a:r>
            <a:r>
              <a:rPr lang="en-US" altLang="en-US" sz="1800" b="0" kern="0" baseline="30000" dirty="0"/>
              <a:t>th</a:t>
            </a:r>
            <a:r>
              <a:rPr lang="en-US" altLang="en-US" sz="1800" b="0" kern="0" dirty="0"/>
              <a:t> 2021</a:t>
            </a:r>
          </a:p>
          <a:p>
            <a:pPr lvl="1">
              <a:spcBef>
                <a:spcPts val="600"/>
              </a:spcBef>
              <a:defRPr/>
            </a:pPr>
            <a:r>
              <a:rPr lang="en-US" altLang="en-US" sz="1800" b="0" kern="0" dirty="0"/>
              <a:t>Participation endorsed at SA4#115-e</a:t>
            </a:r>
          </a:p>
          <a:p>
            <a:pPr lvl="1">
              <a:spcBef>
                <a:spcPts val="600"/>
              </a:spcBef>
              <a:defRPr/>
            </a:pPr>
            <a:r>
              <a:rPr lang="en-US" altLang="en-US" sz="1800" b="0" kern="0" dirty="0"/>
              <a:t>Presentation: </a:t>
            </a:r>
            <a:r>
              <a:rPr lang="en-US" altLang="en-US" sz="1800" b="0" kern="0" dirty="0">
                <a:hlinkClick r:id="rId2"/>
              </a:rPr>
              <a:t>S4-211527</a:t>
            </a:r>
            <a:endParaRPr lang="en-US" altLang="en-US" sz="1800" b="0" kern="0" dirty="0"/>
          </a:p>
          <a:p>
            <a:pPr>
              <a:spcBef>
                <a:spcPts val="600"/>
              </a:spcBef>
              <a:defRPr/>
            </a:pPr>
            <a:r>
              <a:rPr lang="en-US" altLang="en-US" sz="1800" b="0" kern="0" dirty="0"/>
              <a:t>The World Conference on the VR Industry was held in Nanchang Jiangxi Province, China) highlighting the latest achievements in the field of Virtual Reality and other immersive experiences.</a:t>
            </a:r>
          </a:p>
          <a:p>
            <a:pPr lvl="1">
              <a:spcBef>
                <a:spcPts val="600"/>
              </a:spcBef>
              <a:defRPr/>
            </a:pPr>
            <a:r>
              <a:rPr lang="en-US" altLang="en-US" sz="1800" b="0" kern="0" dirty="0"/>
              <a:t>Dates: October 19th-20th 2021</a:t>
            </a:r>
          </a:p>
          <a:p>
            <a:pPr lvl="1">
              <a:spcBef>
                <a:spcPts val="600"/>
              </a:spcBef>
              <a:defRPr/>
            </a:pPr>
            <a:r>
              <a:rPr lang="en-US" altLang="en-US" sz="1800" b="0" kern="0" dirty="0"/>
              <a:t>SA4 leadership was invited 8</a:t>
            </a:r>
            <a:r>
              <a:rPr lang="en-US" altLang="en-US" sz="1800" b="0" kern="0" baseline="30000" dirty="0"/>
              <a:t>th</a:t>
            </a:r>
            <a:r>
              <a:rPr lang="en-US" altLang="en-US" sz="1800" b="0" kern="0" dirty="0"/>
              <a:t> Sep. 2021 to present the progress that 3GPP is making in the XR domain</a:t>
            </a:r>
          </a:p>
          <a:p>
            <a:pPr lvl="1">
              <a:spcBef>
                <a:spcPts val="600"/>
              </a:spcBef>
              <a:defRPr/>
            </a:pPr>
            <a:r>
              <a:rPr lang="en-US" altLang="en-US" sz="1800" b="0" kern="0" dirty="0"/>
              <a:t>Presentation: </a:t>
            </a:r>
            <a:r>
              <a:rPr lang="en-US" altLang="en-US" sz="1800" b="0" kern="0" dirty="0">
                <a:hlinkClick r:id="rId3"/>
              </a:rPr>
              <a:t>S4-211418</a:t>
            </a:r>
            <a:endParaRPr lang="en-US" altLang="en-US" sz="1800" b="0" kern="0" dirty="0"/>
          </a:p>
          <a:p>
            <a:pPr lvl="1">
              <a:spcBef>
                <a:spcPts val="600"/>
              </a:spcBef>
              <a:defRPr/>
            </a:pPr>
            <a:endParaRPr lang="en-US" altLang="en-US" sz="1800" b="0" kern="0" dirty="0"/>
          </a:p>
          <a:p>
            <a:pPr marL="0" indent="0">
              <a:spcBef>
                <a:spcPts val="600"/>
              </a:spcBef>
              <a:buFontTx/>
              <a:buNone/>
              <a:defRPr/>
            </a:pPr>
            <a:endParaRPr lang="en-GB" altLang="en-US" sz="1800" b="0" kern="0" dirty="0"/>
          </a:p>
        </p:txBody>
      </p:sp>
    </p:spTree>
    <p:extLst>
      <p:ext uri="{BB962C8B-B14F-4D97-AF65-F5344CB8AC3E}">
        <p14:creationId xmlns:p14="http://schemas.microsoft.com/office/powerpoint/2010/main" val="891329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sz="3600" kern="0" dirty="0">
                <a:solidFill>
                  <a:srgbClr val="000099"/>
                </a:solidFill>
                <a:latin typeface="Arial" panose="020B0604020202020204" pitchFamily="34" charset="0"/>
                <a:cs typeface="Arial" panose="020B0604020202020204" pitchFamily="34" charset="0"/>
              </a:rPr>
              <a:t>Alan Sharpley</a:t>
            </a:r>
          </a:p>
          <a:p>
            <a:pPr>
              <a:defRPr/>
            </a:pPr>
            <a:r>
              <a:rPr lang="fi-FI" kern="0" dirty="0">
                <a:solidFill>
                  <a:srgbClr val="000099"/>
                </a:solidFill>
                <a:latin typeface="Arial" panose="020B0604020202020204" pitchFamily="34" charset="0"/>
                <a:cs typeface="Arial" panose="020B0604020202020204" pitchFamily="34" charset="0"/>
              </a:rPr>
              <a:t>1946 - 2021</a:t>
            </a:r>
            <a:endParaRPr lang="en-US" sz="3600" dirty="0">
              <a:solidFill>
                <a:srgbClr val="000099"/>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3244397" y="1529024"/>
            <a:ext cx="3744416" cy="3358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marL="0" indent="0" algn="just">
              <a:spcBef>
                <a:spcPts val="600"/>
              </a:spcBef>
              <a:buNone/>
              <a:defRPr/>
            </a:pPr>
            <a:r>
              <a:rPr lang="en-US" altLang="en-US" sz="1600" b="0" kern="0" dirty="0"/>
              <a:t>Alan Sharpley passed away 24</a:t>
            </a:r>
            <a:r>
              <a:rPr lang="en-US" altLang="en-US" sz="1600" b="0" kern="0" baseline="30000" dirty="0"/>
              <a:t>th</a:t>
            </a:r>
            <a:r>
              <a:rPr lang="en-US" altLang="en-US" sz="1600" b="0" kern="0" dirty="0"/>
              <a:t> October 2021. </a:t>
            </a:r>
          </a:p>
          <a:p>
            <a:pPr marL="0" indent="0" algn="just">
              <a:spcBef>
                <a:spcPts val="600"/>
              </a:spcBef>
              <a:buNone/>
              <a:defRPr/>
            </a:pPr>
            <a:r>
              <a:rPr lang="en-US" altLang="en-US" sz="1600" b="0" kern="0" dirty="0"/>
              <a:t>He was a great contributor to SA4 success thanks to his speech and audio subjective testing expertise with his company </a:t>
            </a:r>
            <a:r>
              <a:rPr lang="en-US" altLang="en-US" sz="1600" b="0" kern="0" dirty="0" err="1"/>
              <a:t>Dynastat</a:t>
            </a:r>
            <a:r>
              <a:rPr lang="en-US" altLang="en-US" sz="1600" b="0" kern="0" dirty="0"/>
              <a:t> throughout the years. He was a great colleague and for many of us he was also a good friend. </a:t>
            </a:r>
          </a:p>
          <a:p>
            <a:pPr marL="0" indent="0" algn="just">
              <a:spcBef>
                <a:spcPts val="600"/>
              </a:spcBef>
              <a:buNone/>
              <a:defRPr/>
            </a:pPr>
            <a:r>
              <a:rPr lang="en-US" altLang="en-US" sz="1600" b="0" kern="0" dirty="0"/>
              <a:t>He attended our last Face-to-Face meeting, 3GPP SA4#107, in Wroclaw in January 2020.</a:t>
            </a:r>
          </a:p>
          <a:p>
            <a:pPr marL="0" indent="0" algn="just">
              <a:spcBef>
                <a:spcPts val="600"/>
              </a:spcBef>
              <a:buNone/>
              <a:defRPr/>
            </a:pPr>
            <a:r>
              <a:rPr lang="en-US" altLang="en-US" sz="1600" b="0" kern="0" dirty="0"/>
              <a:t>Let’s pay tribute to our colleague Alan and have our thoughts with his wife, Ann.</a:t>
            </a:r>
            <a:endParaRPr lang="en-US" sz="1600" dirty="0">
              <a:hlinkClick r:id="rId2"/>
            </a:endParaRPr>
          </a:p>
          <a:p>
            <a:pPr algn="just">
              <a:spcBef>
                <a:spcPts val="600"/>
              </a:spcBef>
              <a:defRPr/>
            </a:pPr>
            <a:endParaRPr lang="en-US" altLang="en-US" sz="1600" b="0" kern="0" dirty="0"/>
          </a:p>
          <a:p>
            <a:pPr algn="just">
              <a:spcBef>
                <a:spcPts val="600"/>
              </a:spcBef>
              <a:defRPr/>
            </a:pPr>
            <a:endParaRPr lang="en-US" altLang="en-US" sz="1600" b="0" kern="0" dirty="0"/>
          </a:p>
          <a:p>
            <a:pPr algn="just">
              <a:spcBef>
                <a:spcPts val="600"/>
              </a:spcBef>
              <a:defRPr/>
            </a:pPr>
            <a:endParaRPr lang="en-US" altLang="en-US" sz="1600" b="0" kern="0" dirty="0"/>
          </a:p>
          <a:p>
            <a:pPr algn="just">
              <a:spcBef>
                <a:spcPts val="600"/>
              </a:spcBef>
              <a:defRPr/>
            </a:pPr>
            <a:endParaRPr lang="en-GB" altLang="en-US" sz="1600" b="0" kern="0" dirty="0"/>
          </a:p>
        </p:txBody>
      </p:sp>
      <p:pic>
        <p:nvPicPr>
          <p:cNvPr id="3" name="Image 2">
            <a:extLst>
              <a:ext uri="{FF2B5EF4-FFF2-40B4-BE49-F238E27FC236}">
                <a16:creationId xmlns:a16="http://schemas.microsoft.com/office/drawing/2014/main" id="{301B73C5-DE84-40AD-8084-1FD6AA5B58A6}"/>
              </a:ext>
            </a:extLst>
          </p:cNvPr>
          <p:cNvPicPr>
            <a:picLocks noChangeAspect="1"/>
          </p:cNvPicPr>
          <p:nvPr/>
        </p:nvPicPr>
        <p:blipFill>
          <a:blip r:embed="rId3"/>
          <a:stretch>
            <a:fillRect/>
          </a:stretch>
        </p:blipFill>
        <p:spPr>
          <a:xfrm>
            <a:off x="603394" y="4919991"/>
            <a:ext cx="2447210" cy="1835408"/>
          </a:xfrm>
          <a:prstGeom prst="rect">
            <a:avLst/>
          </a:prstGeom>
        </p:spPr>
      </p:pic>
      <p:pic>
        <p:nvPicPr>
          <p:cNvPr id="7" name="Image 6" descr="Une image contenant personne, mur, intérieur, homme&#10;&#10;Description générée automatiquement">
            <a:extLst>
              <a:ext uri="{FF2B5EF4-FFF2-40B4-BE49-F238E27FC236}">
                <a16:creationId xmlns:a16="http://schemas.microsoft.com/office/drawing/2014/main" id="{A1A7B2C1-31B1-49FC-8D54-947BE466F4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394" y="372781"/>
            <a:ext cx="1779966" cy="2373288"/>
          </a:xfrm>
          <a:prstGeom prst="rect">
            <a:avLst/>
          </a:prstGeom>
        </p:spPr>
      </p:pic>
      <p:pic>
        <p:nvPicPr>
          <p:cNvPr id="9" name="Image 8" descr="Une image contenant personne, homme, posant, gens&#10;&#10;Description générée automatiquement">
            <a:extLst>
              <a:ext uri="{FF2B5EF4-FFF2-40B4-BE49-F238E27FC236}">
                <a16:creationId xmlns:a16="http://schemas.microsoft.com/office/drawing/2014/main" id="{A5920DBF-6657-462C-9559-40A42943FE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4834" y="4919991"/>
            <a:ext cx="2447210" cy="1835408"/>
          </a:xfrm>
          <a:prstGeom prst="rect">
            <a:avLst/>
          </a:prstGeom>
        </p:spPr>
      </p:pic>
      <p:pic>
        <p:nvPicPr>
          <p:cNvPr id="13" name="Image 12">
            <a:extLst>
              <a:ext uri="{FF2B5EF4-FFF2-40B4-BE49-F238E27FC236}">
                <a16:creationId xmlns:a16="http://schemas.microsoft.com/office/drawing/2014/main" id="{90D94740-6CF8-4437-85A9-1F3044380E35}"/>
              </a:ext>
            </a:extLst>
          </p:cNvPr>
          <p:cNvPicPr>
            <a:picLocks noChangeAspect="1"/>
          </p:cNvPicPr>
          <p:nvPr/>
        </p:nvPicPr>
        <p:blipFill>
          <a:blip r:embed="rId6"/>
          <a:stretch>
            <a:fillRect/>
          </a:stretch>
        </p:blipFill>
        <p:spPr>
          <a:xfrm>
            <a:off x="7253030" y="304451"/>
            <a:ext cx="2460956" cy="3108350"/>
          </a:xfrm>
          <a:prstGeom prst="rect">
            <a:avLst/>
          </a:prstGeom>
        </p:spPr>
      </p:pic>
      <p:pic>
        <p:nvPicPr>
          <p:cNvPr id="15" name="Image 14" descr="Une image contenant ciel, extérieur, personne&#10;&#10;Description générée automatiquement">
            <a:extLst>
              <a:ext uri="{FF2B5EF4-FFF2-40B4-BE49-F238E27FC236}">
                <a16:creationId xmlns:a16="http://schemas.microsoft.com/office/drawing/2014/main" id="{72EEC2C7-D5E4-4233-A741-0C2426FD55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394" y="2900112"/>
            <a:ext cx="2460956" cy="1845717"/>
          </a:xfrm>
          <a:prstGeom prst="rect">
            <a:avLst/>
          </a:prstGeom>
        </p:spPr>
      </p:pic>
      <p:pic>
        <p:nvPicPr>
          <p:cNvPr id="17" name="Image 16" descr="Une image contenant meubles, tapis, intérieur, plancher&#10;&#10;Description générée automatiquement">
            <a:extLst>
              <a:ext uri="{FF2B5EF4-FFF2-40B4-BE49-F238E27FC236}">
                <a16:creationId xmlns:a16="http://schemas.microsoft.com/office/drawing/2014/main" id="{D583EF25-22C9-400B-B788-D9E31CD18C1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23454" y="3839044"/>
            <a:ext cx="2384594" cy="2620493"/>
          </a:xfrm>
          <a:prstGeom prst="rect">
            <a:avLst/>
          </a:prstGeom>
        </p:spPr>
      </p:pic>
    </p:spTree>
    <p:extLst>
      <p:ext uri="{BB962C8B-B14F-4D97-AF65-F5344CB8AC3E}">
        <p14:creationId xmlns:p14="http://schemas.microsoft.com/office/powerpoint/2010/main" val="11320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2294BB87-AE80-499B-8D01-9B955E78B4D3}"/>
              </a:ext>
            </a:extLst>
          </p:cNvPr>
          <p:cNvSpPr txBox="1"/>
          <p:nvPr/>
        </p:nvSpPr>
        <p:spPr>
          <a:xfrm>
            <a:off x="849313" y="1241425"/>
            <a:ext cx="8351837" cy="4200525"/>
          </a:xfrm>
          <a:prstGeom prst="rect">
            <a:avLst/>
          </a:prstGeom>
          <a:noFill/>
        </p:spPr>
        <p:txBody>
          <a:bodyPr>
            <a:spAutoFit/>
          </a:bodyPr>
          <a:lstStyle/>
          <a:p>
            <a:pPr>
              <a:defRPr/>
            </a:pPr>
            <a:r>
              <a:rPr lang="en-US" sz="18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1800" b="0" dirty="0">
              <a:solidFill>
                <a:srgbClr val="000099"/>
              </a:solidFill>
            </a:endParaRPr>
          </a:p>
          <a:p>
            <a:pPr>
              <a:defRPr/>
            </a:pPr>
            <a:r>
              <a:rPr lang="en-US" sz="1800" i="1" dirty="0">
                <a:solidFill>
                  <a:srgbClr val="000099"/>
                </a:solidFill>
              </a:rPr>
              <a:t>Delegates are asked to take note that they are thereby invited:</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investigate whether their organization or any other organization owns IPRs which were, or were likely to become Essential in respect of the work of 3GPP.</a:t>
            </a:r>
            <a:endParaRPr lang="en-US" sz="1800" b="0" dirty="0">
              <a:solidFill>
                <a:srgbClr val="000099"/>
              </a:solidFill>
            </a:endParaRPr>
          </a:p>
          <a:p>
            <a:pPr marL="285750" indent="-285750">
              <a:spcBef>
                <a:spcPts val="600"/>
              </a:spcBef>
              <a:buFont typeface="Arial" panose="020B0604020202020204" pitchFamily="34" charset="0"/>
              <a:buChar char="•"/>
              <a:defRPr/>
            </a:pPr>
            <a:r>
              <a:rPr lang="en-US" sz="1800" i="1" dirty="0">
                <a:solidFill>
                  <a:srgbClr val="000099"/>
                </a:solidFill>
              </a:rPr>
              <a:t>to notify their respective Organizational Partners of all potential IPRs, e.g., for ETSI, by means of the IPR Information Statement and the Licensing declaration forms"</a:t>
            </a:r>
            <a:endParaRPr lang="en-US" sz="1800" b="0" dirty="0">
              <a:solidFill>
                <a:srgbClr val="000099"/>
              </a:solidFill>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457200" y="295275"/>
            <a:ext cx="8959850" cy="685800"/>
          </a:xfrm>
        </p:spPr>
        <p:txBody>
          <a:bodyPr/>
          <a:lstStyle/>
          <a:p>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9219" name="Content Placeholder 2">
            <a:extLst>
              <a:ext uri="{FF2B5EF4-FFF2-40B4-BE49-F238E27FC236}">
                <a16:creationId xmlns:a16="http://schemas.microsoft.com/office/drawing/2014/main" id="{58EDBE05-B8A8-48A9-AF89-B65C486C5FAB}"/>
              </a:ext>
            </a:extLst>
          </p:cNvPr>
          <p:cNvSpPr>
            <a:spLocks noGrp="1" noChangeArrowheads="1"/>
          </p:cNvSpPr>
          <p:nvPr>
            <p:ph idx="1"/>
          </p:nvPr>
        </p:nvSpPr>
        <p:spPr>
          <a:xfrm>
            <a:off x="868363" y="1268413"/>
            <a:ext cx="7900987" cy="3097212"/>
          </a:xfrm>
        </p:spPr>
        <p:txBody>
          <a:bodyPr/>
          <a:lstStyle/>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sz="1800"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a:p>
            <a:pPr marL="0" indent="0">
              <a:spcBef>
                <a:spcPts val="1200"/>
              </a:spcBef>
              <a:buFontTx/>
              <a:buNone/>
            </a:pPr>
            <a:br>
              <a:rPr lang="en-US" altLang="en-US" sz="1600" dirty="0"/>
            </a:br>
            <a:br>
              <a:rPr lang="en-US" altLang="en-US" sz="1600" dirty="0"/>
            </a:br>
            <a:endParaRPr lang="en-US" altLang="en-US" sz="1600" dirty="0"/>
          </a:p>
          <a:p>
            <a:pPr marL="0" indent="0">
              <a:buFontTx/>
              <a:buNone/>
            </a:pPr>
            <a:endParaRPr lang="en-GB" altLang="en-US" sz="1600" b="1" dirty="0">
              <a:solidFill>
                <a:srgbClr val="000099"/>
              </a:solidFill>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9313" y="1241425"/>
            <a:ext cx="8351837" cy="2846933"/>
          </a:xfrm>
          <a:prstGeom prst="rect">
            <a:avLst/>
          </a:prstGeom>
          <a:noFill/>
        </p:spPr>
        <p:txBody>
          <a:bodyPr>
            <a:spAutoFit/>
          </a:bodyPr>
          <a:lstStyle/>
          <a:p>
            <a:pPr marL="285750" indent="-285750">
              <a:spcBef>
                <a:spcPts val="600"/>
              </a:spcBef>
              <a:buFontTx/>
              <a:buChar char="-"/>
              <a:defRPr/>
            </a:pPr>
            <a:r>
              <a:rPr lang="en-US" sz="1800" dirty="0">
                <a:solidFill>
                  <a:srgbClr val="000099"/>
                </a:solidFill>
                <a:latin typeface="Arial" charset="0"/>
              </a:rPr>
              <a:t>SWG Ad Hoc </a:t>
            </a:r>
            <a:r>
              <a:rPr lang="en-US" sz="1800" dirty="0" err="1">
                <a:solidFill>
                  <a:srgbClr val="000099"/>
                </a:solidFill>
                <a:latin typeface="Arial" charset="0"/>
              </a:rPr>
              <a:t>Telcos</a:t>
            </a:r>
            <a:r>
              <a:rPr lang="en-US" sz="1800" dirty="0">
                <a:solidFill>
                  <a:srgbClr val="000099"/>
                </a:solidFill>
                <a:latin typeface="Arial" charset="0"/>
              </a:rPr>
              <a:t> </a:t>
            </a:r>
          </a:p>
          <a:p>
            <a:pPr marL="285750" indent="-285750">
              <a:spcBef>
                <a:spcPts val="600"/>
              </a:spcBef>
              <a:buFontTx/>
              <a:buChar char="-"/>
              <a:defRPr/>
            </a:pPr>
            <a:r>
              <a:rPr lang="en-US" sz="1800" dirty="0">
                <a:solidFill>
                  <a:srgbClr val="000099"/>
                </a:solidFill>
                <a:latin typeface="Arial" charset="0"/>
              </a:rPr>
              <a:t>Meeting calendar </a:t>
            </a:r>
          </a:p>
          <a:p>
            <a:pPr marL="285750" indent="-285750">
              <a:spcBef>
                <a:spcPts val="600"/>
              </a:spcBef>
              <a:buFontTx/>
              <a:buChar char="-"/>
              <a:defRPr/>
            </a:pPr>
            <a:r>
              <a:rPr lang="en-US" sz="1800" dirty="0">
                <a:solidFill>
                  <a:srgbClr val="000099"/>
                </a:solidFill>
                <a:latin typeface="Arial" charset="0"/>
              </a:rPr>
              <a:t>IETF dependencies</a:t>
            </a:r>
          </a:p>
          <a:p>
            <a:pPr marL="285750" indent="-285750">
              <a:spcBef>
                <a:spcPts val="600"/>
              </a:spcBef>
              <a:buFontTx/>
              <a:buChar char="-"/>
              <a:defRPr/>
            </a:pPr>
            <a:r>
              <a:rPr lang="en-US" sz="1800" dirty="0">
                <a:solidFill>
                  <a:srgbClr val="000099"/>
                </a:solidFill>
                <a:latin typeface="Arial" charset="0"/>
              </a:rPr>
              <a:t>SA4 participation to industry events and workshops</a:t>
            </a:r>
          </a:p>
          <a:p>
            <a:pPr marL="285750" indent="-285750">
              <a:spcBef>
                <a:spcPts val="600"/>
              </a:spcBef>
              <a:buFontTx/>
              <a:buChar char="-"/>
              <a:defRPr/>
            </a:pPr>
            <a:r>
              <a:rPr lang="en-US" sz="1800" dirty="0">
                <a:solidFill>
                  <a:srgbClr val="000099"/>
                </a:solidFill>
                <a:latin typeface="Arial" charset="0"/>
              </a:rPr>
              <a:t>TS/TR Rapporteurs</a:t>
            </a:r>
          </a:p>
          <a:p>
            <a:pPr marL="742950" lvl="1" indent="-285750">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415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0" y="1809750"/>
            <a:ext cx="9906000" cy="0"/>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a:p>
        </p:txBody>
      </p:sp>
      <p:sp>
        <p:nvSpPr>
          <p:cNvPr id="8" name="TextBox 7">
            <a:extLst>
              <a:ext uri="{FF2B5EF4-FFF2-40B4-BE49-F238E27FC236}">
                <a16:creationId xmlns:a16="http://schemas.microsoft.com/office/drawing/2014/main" id="{6D851B02-9BAD-4EF7-924C-A38AED351AE0}"/>
              </a:ext>
            </a:extLst>
          </p:cNvPr>
          <p:cNvSpPr txBox="1"/>
          <p:nvPr/>
        </p:nvSpPr>
        <p:spPr>
          <a:xfrm>
            <a:off x="848544" y="1484784"/>
            <a:ext cx="8351837" cy="723275"/>
          </a:xfrm>
          <a:prstGeom prst="rect">
            <a:avLst/>
          </a:prstGeom>
          <a:noFill/>
        </p:spPr>
        <p:txBody>
          <a:bodyPr>
            <a:spAutoFit/>
          </a:bodyPr>
          <a:lstStyle/>
          <a:p>
            <a:pPr marL="285750" indent="-285750">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848543" y="1556792"/>
            <a:ext cx="8351837" cy="4308872"/>
          </a:xfrm>
          <a:prstGeom prst="rect">
            <a:avLst/>
          </a:prstGeom>
          <a:noFill/>
        </p:spPr>
        <p:txBody>
          <a:bodyPr>
            <a:spAutoFit/>
          </a:bodyPr>
          <a:lstStyle/>
          <a:p>
            <a:pPr>
              <a:spcBef>
                <a:spcPts val="600"/>
              </a:spcBef>
              <a:defRPr/>
            </a:pPr>
            <a:r>
              <a:rPr lang="en-US" sz="1200" dirty="0">
                <a:solidFill>
                  <a:srgbClr val="000099"/>
                </a:solidFill>
                <a:latin typeface="Arial" charset="0"/>
              </a:rPr>
              <a:t>Dear all, and WI/SI rapporteurs in particular, when preparing post-SA4#116-e WI/SI work plans, please beware of the following guidelines:</a:t>
            </a:r>
          </a:p>
          <a:p>
            <a:pPr>
              <a:spcBef>
                <a:spcPts val="600"/>
              </a:spcBef>
              <a:defRPr/>
            </a:pPr>
            <a:r>
              <a:rPr lang="en-US" sz="1200" dirty="0">
                <a:solidFill>
                  <a:srgbClr val="000099"/>
                </a:solidFill>
                <a:latin typeface="Arial" charset="0"/>
              </a:rPr>
              <a:t>1) Available weeks</a:t>
            </a:r>
          </a:p>
          <a:p>
            <a:pPr>
              <a:spcBef>
                <a:spcPts val="600"/>
              </a:spcBef>
              <a:defRPr/>
            </a:pPr>
            <a:r>
              <a:rPr lang="en-US" sz="1200" dirty="0">
                <a:solidFill>
                  <a:srgbClr val="000099"/>
                </a:solidFill>
                <a:latin typeface="Arial" charset="0"/>
              </a:rPr>
              <a:t>According to a decision by 3GPP SA#90-e, meetings are not allowed during certain weeks. Here is the proposed list of available weeks for SA4 AH meetings:</a:t>
            </a:r>
          </a:p>
          <a:p>
            <a:pPr marL="285750" indent="-285750">
              <a:spcBef>
                <a:spcPts val="600"/>
              </a:spcBef>
              <a:buFontTx/>
              <a:buChar char="-"/>
              <a:defRPr/>
            </a:pPr>
            <a:r>
              <a:rPr lang="en-US" sz="1200" dirty="0">
                <a:solidFill>
                  <a:srgbClr val="000099"/>
                </a:solidFill>
                <a:latin typeface="Arial" charset="0"/>
              </a:rPr>
              <a:t>29 Nov. - 3 Dec. 2021</a:t>
            </a:r>
          </a:p>
          <a:p>
            <a:pPr marL="285750" indent="-285750">
              <a:spcBef>
                <a:spcPts val="600"/>
              </a:spcBef>
              <a:buFontTx/>
              <a:buChar char="-"/>
              <a:defRPr/>
            </a:pPr>
            <a:r>
              <a:rPr lang="en-US" sz="1200" dirty="0">
                <a:solidFill>
                  <a:srgbClr val="000099"/>
                </a:solidFill>
                <a:latin typeface="Arial" charset="0"/>
              </a:rPr>
              <a:t>6 - 10 Dec. 2021 (Note: MPEG AHG)</a:t>
            </a:r>
          </a:p>
          <a:p>
            <a:pPr marL="285750" indent="-285750">
              <a:spcBef>
                <a:spcPts val="600"/>
              </a:spcBef>
              <a:buFontTx/>
              <a:buChar char="-"/>
              <a:defRPr/>
            </a:pPr>
            <a:r>
              <a:rPr lang="en-US" sz="1200" dirty="0">
                <a:solidFill>
                  <a:srgbClr val="000099"/>
                </a:solidFill>
                <a:latin typeface="Arial" charset="0"/>
              </a:rPr>
              <a:t>13 – 17 Dec. 2021 (Note: 3GPP SA) </a:t>
            </a:r>
            <a:r>
              <a:rPr lang="en-US" sz="1200" strike="sngStrike" dirty="0">
                <a:solidFill>
                  <a:srgbClr val="FF0000"/>
                </a:solidFill>
                <a:latin typeface="Arial" charset="0"/>
              </a:rPr>
              <a:t>-&gt; Video SWG possibly on 21 Dec.</a:t>
            </a:r>
          </a:p>
          <a:p>
            <a:pPr marL="285750" indent="-285750">
              <a:spcBef>
                <a:spcPts val="600"/>
              </a:spcBef>
              <a:buFontTx/>
              <a:buChar char="-"/>
              <a:defRPr/>
            </a:pPr>
            <a:r>
              <a:rPr lang="en-US" sz="1200" dirty="0">
                <a:solidFill>
                  <a:srgbClr val="000099"/>
                </a:solidFill>
                <a:latin typeface="Arial" charset="0"/>
              </a:rPr>
              <a:t>10 – 14 Jan. 2022</a:t>
            </a:r>
          </a:p>
          <a:p>
            <a:pPr marL="285750" indent="-285750">
              <a:spcBef>
                <a:spcPts val="600"/>
              </a:spcBef>
              <a:buFontTx/>
              <a:buChar char="-"/>
              <a:defRPr/>
            </a:pPr>
            <a:r>
              <a:rPr lang="en-US" sz="1200" strike="sngStrike" dirty="0">
                <a:solidFill>
                  <a:srgbClr val="FF0000"/>
                </a:solidFill>
                <a:latin typeface="Arial" charset="0"/>
              </a:rPr>
              <a:t>24 – 28 Jan. 2022</a:t>
            </a:r>
          </a:p>
          <a:p>
            <a:pPr marL="285750" indent="-285750">
              <a:spcBef>
                <a:spcPts val="600"/>
              </a:spcBef>
              <a:buFontTx/>
              <a:buChar char="-"/>
              <a:defRPr/>
            </a:pPr>
            <a:r>
              <a:rPr lang="en-US" sz="1200" dirty="0">
                <a:solidFill>
                  <a:srgbClr val="000099"/>
                </a:solidFill>
                <a:latin typeface="Arial" charset="0"/>
              </a:rPr>
              <a:t>31 Jan. – 4 Feb. 2022 </a:t>
            </a:r>
            <a:r>
              <a:rPr lang="en-US" sz="1200" strike="sngStrike" dirty="0">
                <a:solidFill>
                  <a:srgbClr val="FF0000"/>
                </a:solidFill>
                <a:latin typeface="Arial" charset="0"/>
              </a:rPr>
              <a:t>(Note: 3GPP SA4 Rel-18 workshop #3 2</a:t>
            </a:r>
            <a:r>
              <a:rPr lang="en-US" sz="1200" strike="sngStrike" baseline="30000" dirty="0">
                <a:solidFill>
                  <a:srgbClr val="FF0000"/>
                </a:solidFill>
                <a:latin typeface="Arial" charset="0"/>
              </a:rPr>
              <a:t>nd</a:t>
            </a:r>
            <a:r>
              <a:rPr lang="en-US" sz="1200" strike="sngStrike" dirty="0">
                <a:solidFill>
                  <a:srgbClr val="FF0000"/>
                </a:solidFill>
                <a:latin typeface="Arial" charset="0"/>
              </a:rPr>
              <a:t> Feb. 2022)</a:t>
            </a:r>
          </a:p>
          <a:p>
            <a:pPr>
              <a:spcBef>
                <a:spcPts val="600"/>
              </a:spcBef>
              <a:defRPr/>
            </a:pPr>
            <a:r>
              <a:rPr lang="en-US" sz="1200" dirty="0">
                <a:solidFill>
                  <a:srgbClr val="000099"/>
                </a:solidFill>
                <a:latin typeface="Arial" charset="0"/>
              </a:rPr>
              <a:t>2) Preferred day of the week per SWG</a:t>
            </a:r>
          </a:p>
          <a:p>
            <a:pPr marL="285750" indent="-285750">
              <a:spcBef>
                <a:spcPts val="600"/>
              </a:spcBef>
              <a:buFontTx/>
              <a:buChar char="-"/>
              <a:defRPr/>
            </a:pPr>
            <a:r>
              <a:rPr lang="en-US" sz="1200" dirty="0">
                <a:solidFill>
                  <a:srgbClr val="000099"/>
                </a:solidFill>
                <a:latin typeface="Arial" charset="0"/>
              </a:rPr>
              <a:t>Monday – SQ or EVS SWG</a:t>
            </a:r>
          </a:p>
          <a:p>
            <a:pPr marL="285750" indent="-285750">
              <a:spcBef>
                <a:spcPts val="600"/>
              </a:spcBef>
              <a:buFontTx/>
              <a:buChar char="-"/>
              <a:defRPr/>
            </a:pPr>
            <a:r>
              <a:rPr lang="en-US" sz="1200" dirty="0">
                <a:solidFill>
                  <a:srgbClr val="000099"/>
                </a:solidFill>
                <a:latin typeface="Arial" charset="0"/>
              </a:rPr>
              <a:t>Tuesday – Video SWG</a:t>
            </a:r>
          </a:p>
          <a:p>
            <a:pPr marL="285750" indent="-285750">
              <a:spcBef>
                <a:spcPts val="600"/>
              </a:spcBef>
              <a:buFontTx/>
              <a:buChar char="-"/>
              <a:defRPr/>
            </a:pPr>
            <a:r>
              <a:rPr lang="en-US" sz="1200" dirty="0">
                <a:solidFill>
                  <a:srgbClr val="000099"/>
                </a:solidFill>
                <a:latin typeface="Arial" charset="0"/>
              </a:rPr>
              <a:t>Wednesday – MTSI SWG</a:t>
            </a:r>
          </a:p>
          <a:p>
            <a:pPr marL="285750" indent="-285750">
              <a:spcBef>
                <a:spcPts val="600"/>
              </a:spcBef>
              <a:buFontTx/>
              <a:buChar char="-"/>
              <a:defRPr/>
            </a:pPr>
            <a:r>
              <a:rPr lang="en-US" sz="1200" dirty="0">
                <a:solidFill>
                  <a:srgbClr val="000099"/>
                </a:solidFill>
                <a:latin typeface="Arial" charset="0"/>
              </a:rPr>
              <a:t>Thursday – MBS SWG</a:t>
            </a:r>
          </a:p>
          <a:p>
            <a:pPr marL="285750" indent="-285750">
              <a:spcBef>
                <a:spcPts val="600"/>
              </a:spcBef>
              <a:buFontTx/>
              <a:buChar char="-"/>
              <a:defRPr/>
            </a:pPr>
            <a:r>
              <a:rPr lang="en-US" sz="1200" dirty="0">
                <a:solidFill>
                  <a:srgbClr val="000099"/>
                </a:solidFill>
                <a:latin typeface="Arial" charset="0"/>
              </a:rPr>
              <a:t>Friday –  SQ or EVS SWG</a:t>
            </a:r>
          </a:p>
        </p:txBody>
      </p:sp>
    </p:spTree>
    <p:extLst>
      <p:ext uri="{BB962C8B-B14F-4D97-AF65-F5344CB8AC3E}">
        <p14:creationId xmlns:p14="http://schemas.microsoft.com/office/powerpoint/2010/main" val="1557021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endParaRPr lang="fr-FR" altLang="fr-FR" dirty="0">
              <a:solidFill>
                <a:srgbClr val="000099"/>
              </a:solidFill>
              <a:latin typeface="Arial" panose="020B0604020202020204" pitchFamily="34" charset="0"/>
              <a:cs typeface="Arial" panose="020B0604020202020204" pitchFamily="34" charset="0"/>
            </a:endParaRP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r>
              <a:rPr lang="fr-FR" dirty="0"/>
              <a:t>Updates:</a:t>
            </a:r>
          </a:p>
          <a:p>
            <a:pPr lvl="1"/>
            <a:r>
              <a:rPr lang="fr-FR" dirty="0"/>
              <a:t>ETSI can no longer </a:t>
            </a:r>
            <a:r>
              <a:rPr lang="fr-FR" dirty="0" err="1"/>
              <a:t>offer</a:t>
            </a:r>
            <a:r>
              <a:rPr lang="fr-FR" dirty="0"/>
              <a:t> to host SA4#117 as Face-to-Face</a:t>
            </a:r>
          </a:p>
          <a:p>
            <a:pPr lvl="1"/>
            <a:r>
              <a:rPr lang="fr-FR" dirty="0"/>
              <a:t>PCG &amp;OP </a:t>
            </a:r>
            <a:r>
              <a:rPr lang="fr-FR" dirty="0" err="1"/>
              <a:t>October</a:t>
            </a:r>
            <a:r>
              <a:rPr lang="fr-FR" dirty="0"/>
              <a:t> 2021 meeting </a:t>
            </a:r>
            <a:r>
              <a:rPr lang="fr-FR" dirty="0" err="1"/>
              <a:t>decision</a:t>
            </a:r>
            <a:r>
              <a:rPr lang="fr-FR" dirty="0"/>
              <a:t>:</a:t>
            </a: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3GPP TSG and WG chairs are tasked by PCG to come up with a parallel e-meeting calendar to the already existing (f2f-based) 3GPP calendar for the years of 2022 and 2023. The e-calendar calendar planning should be based on the agreed Rel-18 timeline and should start from the TSG dates and then progress to the WGs. </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All future 3GPP meetings should initially be planned as f2f meetings and introduced like that into the 3GPP calendar. The parallel e-meeting calendar should not be part of the official 3GPP calendar.</a:t>
            </a:r>
            <a:endParaRPr lang="en-US" sz="1800" dirty="0">
              <a:effectLst/>
              <a:latin typeface="Calibri" panose="020F0502020204030204" pitchFamily="34" charset="0"/>
              <a:ea typeface="Calibri" panose="020F0502020204030204" pitchFamily="34" charset="0"/>
            </a:endParaRPr>
          </a:p>
          <a:p>
            <a:pPr marL="1300162" lvl="1">
              <a:spcBef>
                <a:spcPts val="0"/>
              </a:spcBef>
              <a:spcAft>
                <a:spcPts val="0"/>
              </a:spcAft>
            </a:pPr>
            <a:r>
              <a:rPr lang="en-AU" sz="1800" i="1" dirty="0">
                <a:effectLst/>
                <a:latin typeface="Calibri" panose="020F0502020204030204" pitchFamily="34" charset="0"/>
                <a:ea typeface="Calibri" panose="020F0502020204030204" pitchFamily="34" charset="0"/>
              </a:rPr>
              <a:t>Once it is decided that a meeting should not be held as f2f meeting, but as e-meeting (“converted to e-meeting”), the related f2f meeting should be removed from the official 3GPP calendar and the e-meeting should be introduced into the 3GPP calendar instead.</a:t>
            </a:r>
            <a:endParaRPr lang="en-US" sz="1800" dirty="0">
              <a:effectLst/>
              <a:latin typeface="Calibri" panose="020F0502020204030204" pitchFamily="34" charset="0"/>
              <a:ea typeface="Calibri" panose="020F0502020204030204" pitchFamily="34" charset="0"/>
            </a:endParaRPr>
          </a:p>
          <a:p>
            <a:pPr lvl="1"/>
            <a:endParaRPr lang="fr-FR" dirty="0"/>
          </a:p>
        </p:txBody>
      </p:sp>
    </p:spTree>
    <p:extLst>
      <p:ext uri="{BB962C8B-B14F-4D97-AF65-F5344CB8AC3E}">
        <p14:creationId xmlns:p14="http://schemas.microsoft.com/office/powerpoint/2010/main" val="37917172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2022</a:t>
            </a:r>
          </a:p>
        </p:txBody>
      </p:sp>
      <p:sp>
        <p:nvSpPr>
          <p:cNvPr id="2" name="Espace réservé du contenu 1">
            <a:extLst>
              <a:ext uri="{FF2B5EF4-FFF2-40B4-BE49-F238E27FC236}">
                <a16:creationId xmlns:a16="http://schemas.microsoft.com/office/drawing/2014/main" id="{4938256F-2BEE-4D73-BE29-793CB2105DC9}"/>
              </a:ext>
            </a:extLst>
          </p:cNvPr>
          <p:cNvSpPr>
            <a:spLocks noGrp="1"/>
          </p:cNvSpPr>
          <p:nvPr>
            <p:ph idx="1"/>
          </p:nvPr>
        </p:nvSpPr>
        <p:spPr/>
        <p:txBody>
          <a:bodyPr/>
          <a:lstStyle/>
          <a:p>
            <a:pPr lvl="1"/>
            <a:endParaRPr lang="fr-FR" dirty="0"/>
          </a:p>
        </p:txBody>
      </p:sp>
      <p:graphicFrame>
        <p:nvGraphicFramePr>
          <p:cNvPr id="6" name="Table 5">
            <a:extLst>
              <a:ext uri="{FF2B5EF4-FFF2-40B4-BE49-F238E27FC236}">
                <a16:creationId xmlns:a16="http://schemas.microsoft.com/office/drawing/2014/main" id="{45565AA4-27DD-44FC-93CF-968BB735D6BA}"/>
              </a:ext>
            </a:extLst>
          </p:cNvPr>
          <p:cNvGraphicFramePr>
            <a:graphicFrameLocks noGrp="1"/>
          </p:cNvGraphicFramePr>
          <p:nvPr>
            <p:extLst>
              <p:ext uri="{D42A27DB-BD31-4B8C-83A1-F6EECF244321}">
                <p14:modId xmlns:p14="http://schemas.microsoft.com/office/powerpoint/2010/main" val="2869079581"/>
              </p:ext>
            </p:extLst>
          </p:nvPr>
        </p:nvGraphicFramePr>
        <p:xfrm>
          <a:off x="1136576" y="1844824"/>
          <a:ext cx="7559675" cy="417219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rPr>
                        <a:t>SA4 Rel-18 Workshop #3</a:t>
                      </a: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rgbClr val="FF0000"/>
                          </a:solidFill>
                          <a:effectLst/>
                          <a:latin typeface="+mn-lt"/>
                          <a:ea typeface="+mn-ea"/>
                          <a:cs typeface="+mn-cs"/>
                        </a:rPr>
                        <a:t>27 January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rgbClr val="FF0000"/>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202574421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a:t>
                      </a:r>
                      <a:r>
                        <a:rPr lang="fi-FI" sz="1400" b="0" strike="sngStrike" dirty="0">
                          <a:solidFill>
                            <a:srgbClr val="FF0000"/>
                          </a:solidFill>
                          <a:latin typeface="+mn-lt"/>
                        </a:rPr>
                        <a:t>/</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F2F: 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strike="sngStrike" kern="1200" dirty="0">
                          <a:solidFill>
                            <a:srgbClr val="FF0000"/>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 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Host: ETSI, Venue: Sophia-Antipolis, France</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strike="sngStrike" dirty="0">
                          <a:solidFill>
                            <a:srgbClr val="FF0000"/>
                          </a:solidFill>
                          <a:latin typeface="+mn-lt"/>
                          <a:cs typeface="Arial" panose="020B0604020202020204" pitchFamily="34" charset="0"/>
                        </a:rPr>
                        <a:t>OR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 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 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 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 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514067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7F1DAFF-44F2-403B-A0C4-480F7D342B38}"/>
              </a:ext>
            </a:extLst>
          </p:cNvPr>
          <p:cNvSpPr>
            <a:spLocks noGrp="1" noChangeArrowheads="1"/>
          </p:cNvSpPr>
          <p:nvPr>
            <p:ph type="title"/>
          </p:nvPr>
        </p:nvSpPr>
        <p:spPr/>
        <p:txBody>
          <a:bodyPr/>
          <a:lstStyle/>
          <a:p>
            <a:r>
              <a:rPr lang="fr-FR" altLang="fr-FR" dirty="0">
                <a:solidFill>
                  <a:srgbClr val="000099"/>
                </a:solidFill>
                <a:latin typeface="Arial" panose="020B0604020202020204" pitchFamily="34" charset="0"/>
                <a:cs typeface="Arial" panose="020B0604020202020204" pitchFamily="34" charset="0"/>
              </a:rPr>
              <a:t>Meeting </a:t>
            </a:r>
            <a:r>
              <a:rPr lang="fr-FR" altLang="fr-FR" dirty="0" err="1">
                <a:solidFill>
                  <a:srgbClr val="000099"/>
                </a:solidFill>
                <a:latin typeface="Arial" panose="020B0604020202020204" pitchFamily="34" charset="0"/>
                <a:cs typeface="Arial" panose="020B0604020202020204" pitchFamily="34" charset="0"/>
              </a:rPr>
              <a:t>Calendar</a:t>
            </a:r>
            <a:r>
              <a:rPr lang="fr-FR" altLang="fr-FR" dirty="0">
                <a:solidFill>
                  <a:srgbClr val="000099"/>
                </a:solidFill>
                <a:latin typeface="Arial" panose="020B0604020202020204" pitchFamily="34" charset="0"/>
                <a:cs typeface="Arial" panose="020B0604020202020204" pitchFamily="34" charset="0"/>
              </a:rPr>
              <a:t> 2023</a:t>
            </a:r>
          </a:p>
        </p:txBody>
      </p:sp>
      <p:graphicFrame>
        <p:nvGraphicFramePr>
          <p:cNvPr id="6" name="Table 5">
            <a:extLst>
              <a:ext uri="{FF2B5EF4-FFF2-40B4-BE49-F238E27FC236}">
                <a16:creationId xmlns:a16="http://schemas.microsoft.com/office/drawing/2014/main" id="{36DC4B5E-000E-4FD8-B5E0-108A588F7710}"/>
              </a:ext>
            </a:extLst>
          </p:cNvPr>
          <p:cNvGraphicFramePr>
            <a:graphicFrameLocks noGrp="1"/>
          </p:cNvGraphicFramePr>
          <p:nvPr>
            <p:extLst>
              <p:ext uri="{D42A27DB-BD31-4B8C-83A1-F6EECF244321}">
                <p14:modId xmlns:p14="http://schemas.microsoft.com/office/powerpoint/2010/main" val="2730314239"/>
              </p:ext>
            </p:extLst>
          </p:nvPr>
        </p:nvGraphicFramePr>
        <p:xfrm>
          <a:off x="920552" y="1710397"/>
          <a:ext cx="7559675" cy="413283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2023</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SA4#122/-e</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20-24 Feb.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20 Feb.- 1 Mar.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SA4#123</a:t>
                      </a:r>
                      <a:r>
                        <a:rPr lang="en-US" sz="1400" b="0" dirty="0">
                          <a:solidFill>
                            <a:srgbClr val="FF0000"/>
                          </a:solidFill>
                          <a:latin typeface="+mn-lt"/>
                          <a:cs typeface="Arial" panose="020B0604020202020204" pitchFamily="34" charset="0"/>
                        </a:rPr>
                        <a:t>/-e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17-21 April 2023</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E-meeting: 12-21 April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SA4#124</a:t>
                      </a:r>
                      <a:r>
                        <a:rPr lang="en-US" sz="1400" b="0" dirty="0">
                          <a:solidFill>
                            <a:srgbClr val="FF0000"/>
                          </a:solidFill>
                          <a:latin typeface="+mn-lt"/>
                          <a:cs typeface="Arial" panose="020B0604020202020204" pitchFamily="34" charset="0"/>
                        </a:rPr>
                        <a:t>/-e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22-26 May 2023</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rgbClr val="FF0000"/>
                          </a:solidFill>
                          <a:effectLst/>
                          <a:latin typeface="+mn-lt"/>
                          <a:ea typeface="Calibri" panose="020F0502020204030204" pitchFamily="34" charset="0"/>
                          <a:cs typeface="Arial" panose="020B0604020202020204" pitchFamily="34" charset="0"/>
                        </a:rPr>
                        <a:t>E-meeting: 17-26 May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SA4#125/-e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21-25 August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16-25 August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SA4#126/-e</a:t>
                      </a:r>
                    </a:p>
                  </a:txBody>
                  <a:tcPr marL="91429" marR="91429" marT="45667" marB="45667" anchor="ctr"/>
                </a:tc>
                <a:tc>
                  <a:txBody>
                    <a:bodyPr/>
                    <a:lstStyle/>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F2F:  13-17 Nov. 2023</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OR, </a:t>
                      </a:r>
                    </a:p>
                    <a:p>
                      <a:pPr marL="0" marR="0">
                        <a:spcBef>
                          <a:spcPts val="0"/>
                        </a:spcBef>
                        <a:spcAft>
                          <a:spcPts val="0"/>
                        </a:spcAft>
                      </a:pPr>
                      <a:r>
                        <a:rPr lang="en-US" sz="1400" dirty="0">
                          <a:solidFill>
                            <a:schemeClr val="tx1"/>
                          </a:solidFill>
                          <a:effectLst/>
                          <a:latin typeface="+mn-lt"/>
                          <a:ea typeface="Calibri" panose="020F0502020204030204" pitchFamily="34" charset="0"/>
                          <a:cs typeface="Arial" panose="020B0604020202020204" pitchFamily="34" charset="0"/>
                        </a:rPr>
                        <a:t>E-meeting: 8-17 Nov. 2023</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408651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0F8D346-D16A-48D3-B80A-3EC79B3161B1}"/>
              </a:ext>
            </a:extLst>
          </p:cNvPr>
          <p:cNvSpPr txBox="1">
            <a:spLocks/>
          </p:cNvSpPr>
          <p:nvPr/>
        </p:nvSpPr>
        <p:spPr bwMode="auto">
          <a:xfrm>
            <a:off x="431800" y="398463"/>
            <a:ext cx="8440738"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lgn="ctr" defTabSz="762000"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00" algn="ctr" defTabSz="762000" rtl="0" eaLnBrk="0" fontAlgn="base" hangingPunct="0">
              <a:lnSpc>
                <a:spcPct val="90000"/>
              </a:lnSpc>
              <a:spcBef>
                <a:spcPct val="0"/>
              </a:spcBef>
              <a:spcAft>
                <a:spcPct val="0"/>
              </a:spcAft>
              <a:defRPr sz="3600" b="1">
                <a:solidFill>
                  <a:schemeClr val="tx1"/>
                </a:solidFill>
                <a:latin typeface="Rotis Sans Serif for Nokia" pitchFamily="34" charset="0"/>
              </a:defRPr>
            </a:lvl9pPr>
          </a:lstStyle>
          <a:p>
            <a:pPr>
              <a:defRPr/>
            </a:pPr>
            <a:r>
              <a:rPr lang="fi-FI" altLang="en-US" kern="0" dirty="0">
                <a:solidFill>
                  <a:srgbClr val="000099"/>
                </a:solidFill>
                <a:latin typeface="Arial" panose="020B0604020202020204" pitchFamily="34" charset="0"/>
                <a:cs typeface="Arial" panose="020B0604020202020204" pitchFamily="34" charset="0"/>
              </a:rPr>
              <a:t>Dependencies on IETF drafts in SA4</a:t>
            </a:r>
            <a:endParaRPr lang="en-US" altLang="en-US" kern="0" dirty="0">
              <a:solidFill>
                <a:srgbClr val="000099"/>
              </a:solidFill>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F8C07C48-0821-441D-B9CA-5F1E9E16F1AF}"/>
              </a:ext>
            </a:extLst>
          </p:cNvPr>
          <p:cNvSpPr txBox="1">
            <a:spLocks/>
          </p:cNvSpPr>
          <p:nvPr/>
        </p:nvSpPr>
        <p:spPr bwMode="auto">
          <a:xfrm>
            <a:off x="503238" y="1222375"/>
            <a:ext cx="8585200" cy="413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280988" indent="-280988" algn="l" defTabSz="762000"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50" indent="-195263" algn="l" defTabSz="762000"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63" indent="-195263" algn="l" defTabSz="762000"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4988" indent="-277813" algn="l" defTabSz="762000" rtl="0" eaLnBrk="0" fontAlgn="base" hangingPunct="0">
              <a:spcBef>
                <a:spcPct val="20000"/>
              </a:spcBef>
              <a:spcAft>
                <a:spcPct val="0"/>
              </a:spcAft>
              <a:buChar char="–"/>
              <a:defRPr sz="2000">
                <a:solidFill>
                  <a:schemeClr val="tx1"/>
                </a:solidFill>
                <a:latin typeface="+mn-lt"/>
              </a:defRPr>
            </a:lvl4pPr>
            <a:lvl5pPr marL="2286000" indent="-280988" algn="l" defTabSz="762000" rtl="0" eaLnBrk="0" fontAlgn="base" hangingPunct="0">
              <a:spcBef>
                <a:spcPct val="20000"/>
              </a:spcBef>
              <a:spcAft>
                <a:spcPct val="0"/>
              </a:spcAft>
              <a:buChar char="»"/>
              <a:defRPr sz="2000">
                <a:solidFill>
                  <a:schemeClr val="tx1"/>
                </a:solidFill>
                <a:latin typeface="+mn-lt"/>
              </a:defRPr>
            </a:lvl5pPr>
            <a:lvl6pPr marL="2743200" indent="-280988" algn="l" defTabSz="762000" rtl="0" eaLnBrk="0" fontAlgn="base" hangingPunct="0">
              <a:spcBef>
                <a:spcPct val="20000"/>
              </a:spcBef>
              <a:spcAft>
                <a:spcPct val="0"/>
              </a:spcAft>
              <a:buChar char="»"/>
              <a:defRPr sz="2000">
                <a:solidFill>
                  <a:schemeClr val="tx1"/>
                </a:solidFill>
                <a:latin typeface="+mn-lt"/>
              </a:defRPr>
            </a:lvl6pPr>
            <a:lvl7pPr marL="3200400" indent="-280988" algn="l" defTabSz="762000" rtl="0" eaLnBrk="0" fontAlgn="base" hangingPunct="0">
              <a:spcBef>
                <a:spcPct val="20000"/>
              </a:spcBef>
              <a:spcAft>
                <a:spcPct val="0"/>
              </a:spcAft>
              <a:buChar char="»"/>
              <a:defRPr sz="2000">
                <a:solidFill>
                  <a:schemeClr val="tx1"/>
                </a:solidFill>
                <a:latin typeface="+mn-lt"/>
              </a:defRPr>
            </a:lvl7pPr>
            <a:lvl8pPr marL="3657600" indent="-280988" algn="l" defTabSz="762000" rtl="0" eaLnBrk="0" fontAlgn="base" hangingPunct="0">
              <a:spcBef>
                <a:spcPct val="20000"/>
              </a:spcBef>
              <a:spcAft>
                <a:spcPct val="0"/>
              </a:spcAft>
              <a:buChar char="»"/>
              <a:defRPr sz="2000">
                <a:solidFill>
                  <a:schemeClr val="tx1"/>
                </a:solidFill>
                <a:latin typeface="+mn-lt"/>
              </a:defRPr>
            </a:lvl8pPr>
            <a:lvl9pPr marL="4114800" indent="-280988" algn="l" defTabSz="762000" rtl="0" eaLnBrk="0" fontAlgn="base" hangingPunct="0">
              <a:spcBef>
                <a:spcPct val="20000"/>
              </a:spcBef>
              <a:spcAft>
                <a:spcPct val="0"/>
              </a:spcAft>
              <a:buChar char="»"/>
              <a:defRPr sz="2000">
                <a:solidFill>
                  <a:schemeClr val="tx1"/>
                </a:solidFill>
                <a:latin typeface="+mn-lt"/>
              </a:defRPr>
            </a:lvl9pPr>
          </a:lstStyle>
          <a:p>
            <a:pPr>
              <a:lnSpc>
                <a:spcPct val="85000"/>
              </a:lnSpc>
              <a:spcBef>
                <a:spcPts val="1200"/>
              </a:spcBef>
              <a:defRPr/>
            </a:pPr>
            <a:r>
              <a:rPr lang="en-GB" altLang="en-US" sz="1600" b="0" kern="0" dirty="0"/>
              <a:t>IETF dependencies in SA4: No new dependency introduced </a:t>
            </a:r>
          </a:p>
          <a:p>
            <a:pPr>
              <a:lnSpc>
                <a:spcPct val="85000"/>
              </a:lnSpc>
              <a:spcBef>
                <a:spcPts val="1200"/>
              </a:spcBef>
              <a:defRPr/>
            </a:pPr>
            <a:r>
              <a:rPr lang="fi-FI" altLang="en-US" sz="1600" b="0" kern="0" dirty="0">
                <a:cs typeface="Arial" panose="020B0604020202020204" pitchFamily="34" charset="0"/>
              </a:rPr>
              <a:t>No new dependencies removed</a:t>
            </a:r>
          </a:p>
          <a:p>
            <a:pPr>
              <a:lnSpc>
                <a:spcPct val="85000"/>
              </a:lnSpc>
              <a:spcBef>
                <a:spcPts val="1200"/>
              </a:spcBef>
              <a:defRPr/>
            </a:pPr>
            <a:r>
              <a:rPr lang="en-GB" altLang="en-US" sz="1600" b="0" kern="0" dirty="0"/>
              <a:t>new ones with </a:t>
            </a:r>
            <a:r>
              <a:rPr lang="en-GB" altLang="en-US" sz="1600" b="0" kern="0" dirty="0">
                <a:solidFill>
                  <a:srgbClr val="FF0000"/>
                </a:solidFill>
              </a:rPr>
              <a:t>red colour</a:t>
            </a:r>
            <a:r>
              <a:rPr lang="en-GB" altLang="en-US" sz="1600" b="0" kern="0" dirty="0"/>
              <a:t>, those removed with </a:t>
            </a:r>
            <a:r>
              <a:rPr lang="en-GB" altLang="en-US" sz="1600" b="0" kern="0" dirty="0">
                <a:solidFill>
                  <a:schemeClr val="accent2"/>
                </a:solidFill>
              </a:rPr>
              <a:t>green colour</a:t>
            </a:r>
            <a:r>
              <a:rPr lang="en-GB" altLang="en-US" sz="1600" b="0" kern="0" dirty="0"/>
              <a:t>, and other updates by </a:t>
            </a:r>
            <a:r>
              <a:rPr lang="en-GB" altLang="en-US" sz="1600" b="0" kern="0" dirty="0">
                <a:solidFill>
                  <a:srgbClr val="0000FF"/>
                </a:solidFill>
              </a:rPr>
              <a:t>blue colour</a:t>
            </a:r>
            <a:r>
              <a:rPr lang="en-GB" altLang="en-US" sz="1600" b="0" kern="0" dirty="0"/>
              <a:t>:</a:t>
            </a:r>
          </a:p>
          <a:p>
            <a:pPr marL="0" indent="0">
              <a:spcBef>
                <a:spcPts val="600"/>
              </a:spcBef>
              <a:buFontTx/>
              <a:buNone/>
              <a:defRPr/>
            </a:pPr>
            <a:endParaRPr lang="en-GB" altLang="en-US" sz="1800" b="0" kern="0" dirty="0"/>
          </a:p>
        </p:txBody>
      </p:sp>
      <p:graphicFrame>
        <p:nvGraphicFramePr>
          <p:cNvPr id="6" name="Table 5">
            <a:extLst>
              <a:ext uri="{FF2B5EF4-FFF2-40B4-BE49-F238E27FC236}">
                <a16:creationId xmlns:a16="http://schemas.microsoft.com/office/drawing/2014/main" id="{34B21DB4-A4F4-46AF-B790-F92C631E43EE}"/>
              </a:ext>
            </a:extLst>
          </p:cNvPr>
          <p:cNvGraphicFramePr>
            <a:graphicFrameLocks noGrp="1"/>
          </p:cNvGraphicFramePr>
          <p:nvPr>
            <p:extLst>
              <p:ext uri="{D42A27DB-BD31-4B8C-83A1-F6EECF244321}">
                <p14:modId xmlns:p14="http://schemas.microsoft.com/office/powerpoint/2010/main" val="1154007179"/>
              </p:ext>
            </p:extLst>
          </p:nvPr>
        </p:nvGraphicFramePr>
        <p:xfrm>
          <a:off x="590550" y="2928938"/>
          <a:ext cx="8281987" cy="734095"/>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891">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0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sngStrike" cap="none" normalizeH="0" baseline="0" dirty="0">
                        <a:ln>
                          <a:noFill/>
                        </a:ln>
                        <a:solidFill>
                          <a:schemeClr val="accent2"/>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78" marB="3597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12305</TotalTime>
  <Pages>15</Pages>
  <Words>1193</Words>
  <Application>Microsoft Office PowerPoint</Application>
  <PresentationFormat>Format A4 (210 x 297 mm)</PresentationFormat>
  <Paragraphs>134</Paragraphs>
  <Slides>11</Slides>
  <Notes>4</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Arial</vt:lpstr>
      <vt:lpstr>Calibri</vt:lpstr>
      <vt:lpstr>Rotis Sans Serif for Nokia</vt:lpstr>
      <vt:lpstr>Blank Presentation A4</vt:lpstr>
      <vt:lpstr>Présentation PowerPoint</vt:lpstr>
      <vt:lpstr>Call for IPRs </vt:lpstr>
      <vt:lpstr>Statement regarding competition law</vt:lpstr>
      <vt:lpstr>Issues for immediate attention</vt:lpstr>
      <vt:lpstr>SWG Ad Hoc Telcos</vt:lpstr>
      <vt:lpstr>Meeting Calendar</vt:lpstr>
      <vt:lpstr>Meeting Calendar 2022</vt:lpstr>
      <vt:lpstr>Meeting Calendar 2023</vt:lpstr>
      <vt:lpstr>Présentation PowerPoint</vt:lpstr>
      <vt:lpstr>Présentation PowerPoint</vt:lpstr>
      <vt:lpstr>Présentation PowerPoint</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464</cp:revision>
  <cp:lastPrinted>1999-04-27T06:51:51Z</cp:lastPrinted>
  <dcterms:created xsi:type="dcterms:W3CDTF">2002-09-29T21:39:56Z</dcterms:created>
  <dcterms:modified xsi:type="dcterms:W3CDTF">2021-11-10T07:57:42Z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