
<file path=[Content_Types].xml><?xml version="1.0" encoding="utf-8"?>
<Types xmlns="http://schemas.openxmlformats.org/package/2006/content-types">
  <Default Extension="gif" ContentType="image/gi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5305" r:id="rId4"/>
  </p:sldMasterIdLst>
  <p:notesMasterIdLst>
    <p:notesMasterId r:id="rId13"/>
  </p:notesMasterIdLst>
  <p:handoutMasterIdLst>
    <p:handoutMasterId r:id="rId14"/>
  </p:handoutMasterIdLst>
  <p:sldIdLst>
    <p:sldId id="445" r:id="rId5"/>
    <p:sldId id="446" r:id="rId6"/>
    <p:sldId id="447" r:id="rId7"/>
    <p:sldId id="459" r:id="rId8"/>
    <p:sldId id="461" r:id="rId9"/>
    <p:sldId id="455" r:id="rId10"/>
    <p:sldId id="460" r:id="rId11"/>
    <p:sldId id="439" r:id="rId12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BECCE8F7-B084-4B23-8CD3-49B7D87A467D}">
          <p14:sldIdLst>
            <p14:sldId id="445"/>
            <p14:sldId id="446"/>
            <p14:sldId id="447"/>
            <p14:sldId id="459"/>
            <p14:sldId id="461"/>
            <p14:sldId id="455"/>
            <p14:sldId id="460"/>
            <p14:sldId id="43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1D254"/>
    <a:srgbClr val="2A6EA8"/>
    <a:srgbClr val="FFFFFF"/>
    <a:srgbClr val="FF6600"/>
    <a:srgbClr val="1A4669"/>
    <a:srgbClr val="C6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354" autoAdjust="0"/>
    <p:restoredTop sz="95889" autoAdjust="0"/>
  </p:normalViewPr>
  <p:slideViewPr>
    <p:cSldViewPr snapToGrid="0" showGuides="1">
      <p:cViewPr varScale="1">
        <p:scale>
          <a:sx n="69" d="100"/>
          <a:sy n="69" d="100"/>
        </p:scale>
        <p:origin x="746" y="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>
        <p:scale>
          <a:sx n="150" d="100"/>
          <a:sy n="150" d="100"/>
        </p:scale>
        <p:origin x="1116" y="-2607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69F0E574-D5E5-42E5-8871-9EA236ED0418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BA0AB36-4B70-4581-BE64-63AA70ACA8A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C4BFCF03-F91D-4C08-ACB2-C156330128F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8A7CB7F-FA31-4DCA-BE50-73124A97FE75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6A01AD0-D987-43EA-88A8-B332DDC59B48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9CA8F975-62B6-4D29-9497-C4239419F27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1B832733-B917-4D36-86B7-13FA4D8615BC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4D257E03-96B2-4237-BC9C-8088699C005E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86AEB4D8-0183-4E88-B123-2AB507B78DF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9653EBD-7A18-4705-9F8A-47B527E653F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14ED718-A1F5-4F84-B0CC-84281BA312C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2CB175A-CCF7-4340-A462-55EAE47CFBDD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5828114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2BE95C3-7B72-4413-839B-5A1FCCD4B7D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6333963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8DD754-77B0-4F47-A8DB-815F037AB9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DB7C28-51FC-4B42-8455-E61B60DB5B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3301386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5E54B6-A402-48CE-AC60-170C706231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63857712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46269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3013B12-28F4-4BED-AC0E-02168ADCBE8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1D017C7-4781-495A-90E1-A20058A8846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9AC4A928-9492-4498-B7EA-FFCB3E5C8321}" type="slidenum">
              <a:rPr lang="en-GB" altLang="en-US"/>
              <a:pPr>
                <a:defRPr/>
              </a:pPr>
              <a:t>‹N°›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90948316"/>
      </p:ext>
    </p:extLst>
  </p:cSld>
  <p:clrMapOvr>
    <a:masterClrMapping/>
  </p:clrMapOvr>
  <p:hf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6394441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1622A28D-91FF-424D-9A85-3D92302E7DB9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B6DBCF18-D575-4F93-8162-3ADADE4C87E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92EE7BBB-86C4-46F9-ABAA-9947F158819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0DEAEC1E-84A2-48EF-A1E5-55F2235ABA0A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7FC3C839-C9C2-4CE6-8345-973B003AC03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2020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C60B5DA1-387A-4F0C-9B12-B9F05790505D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320A1963-80C5-45FD-8F33-240A40EFEBA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3D531E3E-2C22-4EFA-8A5B-5D71AA69E0A5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pPr>
                <a:defRPr/>
              </a:pPr>
              <a:t>‹N°›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A31594D-628B-4CF5-89E2-2A31F528B6F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7475" y="6372225"/>
            <a:ext cx="40243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>
                <a:ln w="0"/>
                <a:latin typeface="Calibri" panose="020F0502020204030204" pitchFamily="34" charset="0"/>
                <a:ea typeface="华文细黑"/>
              </a:rPr>
              <a:t>S4-201477, SA4#111-e, Electronic meeting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413" r:id="rId1"/>
    <p:sldLayoutId id="2147485414" r:id="rId2"/>
    <p:sldLayoutId id="2147485419" r:id="rId3"/>
    <p:sldLayoutId id="2147485415" r:id="rId4"/>
    <p:sldLayoutId id="2147485416" r:id="rId5"/>
    <p:sldLayoutId id="2147485418" r:id="rId6"/>
    <p:sldLayoutId id="2147485420" r:id="rId7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10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sa/TSG_SA/TSGs_89E_Electronic/Docs/SP-200858.zip" TargetMode="External"/><Relationship Id="rId3" Type="http://schemas.openxmlformats.org/officeDocument/2006/relationships/hyperlink" Target="https://www.3gpp.org/ftp/tsg_ran/TSG_RAN/TSGR_89e/Docs" TargetMode="External"/><Relationship Id="rId7" Type="http://schemas.openxmlformats.org/officeDocument/2006/relationships/hyperlink" Target="https://www.3gpp.org/ftp/tsg_sa/TSG_SA/TSGs_89E_Electronic/Docs/SP-200890.zip" TargetMode="External"/><Relationship Id="rId2" Type="http://schemas.openxmlformats.org/officeDocument/2006/relationships/hyperlink" Target="https://www.3gpp.org/ftp/tsg_sa/TSG_SA/TSGs_89E_Electronic/Docs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sa/TSG_SA/TSGs_89E_Electronic/Docs/SP-200658.zip" TargetMode="External"/><Relationship Id="rId5" Type="http://schemas.openxmlformats.org/officeDocument/2006/relationships/hyperlink" Target="https://www.3gpp.org/ftp/tsg_sa/TSG_SA/TSGs_89E_Electronic/Report" TargetMode="External"/><Relationship Id="rId4" Type="http://schemas.openxmlformats.org/officeDocument/2006/relationships/hyperlink" Target="https://www.3gpp.org/ftp/tsg_ct/TSG_CT/TSGC_89e/Docs" TargetMode="External"/><Relationship Id="rId9" Type="http://schemas.openxmlformats.org/officeDocument/2006/relationships/hyperlink" Target="https://www.3gpp.org/ftp/tsg_sa/TSG_SA/TSGs_89E_Electronic/Docs/SP-200823.zip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89E_Electronic/Docs/SP-200823.zip" TargetMode="External"/><Relationship Id="rId2" Type="http://schemas.openxmlformats.org/officeDocument/2006/relationships/hyperlink" Target="https://www.3gpp.org/ftp/tsg_sa/TSG_SA/TSGs_89E_Electronic/Docs/SP-200888.zip" TargetMode="Externa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D6F74BBF-6643-4D12-BB2C-2105504062A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altLang="sv-SE" dirty="0"/>
              <a:t>Brief report from SA#89-e on SA4 topics</a:t>
            </a:r>
          </a:p>
        </p:txBody>
      </p:sp>
      <p:sp>
        <p:nvSpPr>
          <p:cNvPr id="5123" name="Subtitle 2">
            <a:extLst>
              <a:ext uri="{FF2B5EF4-FFF2-40B4-BE49-F238E27FC236}">
                <a16:creationId xmlns:a16="http://schemas.microsoft.com/office/drawing/2014/main" id="{6076546E-D892-4ECA-A62B-AF382ED7CF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>
                <a:latin typeface="Arial" panose="020B0604020202020204" pitchFamily="34" charset="0"/>
              </a:rPr>
              <a:t>Frédéric Gabin, </a:t>
            </a:r>
            <a:r>
              <a:rPr lang="en-US" altLang="en-US" sz="2000" dirty="0">
                <a:latin typeface="Arial" panose="020B0604020202020204" pitchFamily="34" charset="0"/>
              </a:rPr>
              <a:t>SA4 Chairman, Dolby Laboratories Inc., ETSI</a:t>
            </a: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Arial" panose="020B0604020202020204" pitchFamily="34" charset="0"/>
              </a:rPr>
              <a:t>SA4#111-e, 11-20 November 2020, Electronic Meeting.</a:t>
            </a:r>
          </a:p>
          <a:p>
            <a:pPr>
              <a:lnSpc>
                <a:spcPct val="80000"/>
              </a:lnSpc>
            </a:pPr>
            <a:r>
              <a:rPr lang="en-US" altLang="en-US" sz="2000" dirty="0" err="1">
                <a:latin typeface="Arial" panose="020B0604020202020204" pitchFamily="34" charset="0"/>
              </a:rPr>
              <a:t>Tdoc</a:t>
            </a:r>
            <a:r>
              <a:rPr lang="en-US" altLang="en-US" sz="2000" dirty="0">
                <a:latin typeface="Arial" panose="020B0604020202020204" pitchFamily="34" charset="0"/>
              </a:rPr>
              <a:t>: S4-201477</a:t>
            </a:r>
            <a:endParaRPr lang="sv-SE" altLang="sv-SE" sz="2000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A0BF4D-B165-4C49-88D3-062043E4C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Outline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F639F3-3BD3-4C77-B720-4DF4ADD219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General information</a:t>
            </a:r>
          </a:p>
          <a:p>
            <a:r>
              <a:rPr lang="sv-SE" dirty="0"/>
              <a:t>Outcome of SA4 submissions</a:t>
            </a:r>
          </a:p>
          <a:p>
            <a:r>
              <a:rPr lang="sv-SE" dirty="0"/>
              <a:t>Planning</a:t>
            </a:r>
          </a:p>
          <a:p>
            <a:r>
              <a:rPr lang="sv-SE" dirty="0"/>
              <a:t>Timeline</a:t>
            </a:r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021875202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6EA62F-77EA-4269-B2B3-149D052A00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General information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321AD9-6172-4EE6-8DF0-EEF44C736C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u="sng" dirty="0"/>
              <a:t>Input</a:t>
            </a:r>
          </a:p>
          <a:p>
            <a:pPr lvl="1"/>
            <a:r>
              <a:rPr lang="en-GB" sz="2000" dirty="0"/>
              <a:t>The SA#88-e documents: </a:t>
            </a:r>
            <a:r>
              <a:rPr lang="en-US" sz="2000" dirty="0">
                <a:hlinkClick r:id="rId2"/>
              </a:rPr>
              <a:t>https://www.3gpp.org/ftp/tsg_sa/TSG_SA/TSGs_89E_Electronic/Docs</a:t>
            </a:r>
            <a:r>
              <a:rPr lang="en-US" sz="2000" dirty="0"/>
              <a:t> </a:t>
            </a:r>
          </a:p>
          <a:p>
            <a:pPr lvl="1"/>
            <a:endParaRPr lang="en-GB" sz="2000" dirty="0">
              <a:highlight>
                <a:srgbClr val="FFFF00"/>
              </a:highlight>
            </a:endParaRPr>
          </a:p>
          <a:p>
            <a:pPr lvl="1"/>
            <a:r>
              <a:rPr lang="en-GB" sz="2000" dirty="0"/>
              <a:t>The RAN#88-e documents: </a:t>
            </a:r>
            <a:r>
              <a:rPr lang="en-US" sz="2000" dirty="0">
                <a:hlinkClick r:id="rId3"/>
              </a:rPr>
              <a:t>https://www.3gpp.org/ftp/tsg_ran/TSG_RAN/TSGR_89e/Docs</a:t>
            </a:r>
            <a:r>
              <a:rPr lang="en-US" sz="2000" dirty="0"/>
              <a:t> </a:t>
            </a:r>
          </a:p>
          <a:p>
            <a:pPr lvl="1"/>
            <a:endParaRPr lang="en-GB" sz="2000" dirty="0">
              <a:highlight>
                <a:srgbClr val="FFFF00"/>
              </a:highlight>
            </a:endParaRPr>
          </a:p>
          <a:p>
            <a:pPr lvl="1"/>
            <a:r>
              <a:rPr lang="en-GB" sz="2000" dirty="0"/>
              <a:t>The CT#88-e documents: </a:t>
            </a:r>
            <a:r>
              <a:rPr lang="en-US" sz="2000" dirty="0">
                <a:hlinkClick r:id="rId4"/>
              </a:rPr>
              <a:t>https://www.3gpp.org/ftp/tsg_ct/TSG_CT/TSGC_89e/Docs</a:t>
            </a:r>
            <a:r>
              <a:rPr lang="en-US" sz="2000" dirty="0"/>
              <a:t> </a:t>
            </a:r>
            <a:endParaRPr lang="fr-FR" sz="2000" dirty="0"/>
          </a:p>
          <a:p>
            <a:pPr lvl="1"/>
            <a:endParaRPr lang="en-GB" sz="2000" dirty="0">
              <a:highlight>
                <a:srgbClr val="FFFF00"/>
              </a:highlight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1235D6-695C-4AE1-8BD0-6DA98BE0EE81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r>
              <a:rPr lang="sv-SE" sz="2400" u="sng" dirty="0"/>
              <a:t>Reports</a:t>
            </a:r>
          </a:p>
          <a:p>
            <a:pPr lvl="1"/>
            <a:r>
              <a:rPr lang="en-GB" sz="2000" dirty="0"/>
              <a:t>SA#89-e report: </a:t>
            </a:r>
            <a:r>
              <a:rPr lang="en-US" sz="2000" dirty="0">
                <a:hlinkClick r:id="rId5"/>
              </a:rPr>
              <a:t>https://www.3gpp.org/ftp/tsg_sa/TSG_SA/TSGs_89E_Electronic/Report</a:t>
            </a:r>
            <a:r>
              <a:rPr lang="en-US" sz="2000" dirty="0"/>
              <a:t> </a:t>
            </a:r>
          </a:p>
          <a:p>
            <a:pPr lvl="1"/>
            <a:endParaRPr lang="en-GB" sz="2000" dirty="0">
              <a:highlight>
                <a:srgbClr val="FFFF00"/>
              </a:highlight>
            </a:endParaRPr>
          </a:p>
          <a:p>
            <a:pPr lvl="1"/>
            <a:r>
              <a:rPr lang="en-GB" sz="2000" dirty="0"/>
              <a:t>SA4 report to SA: </a:t>
            </a:r>
            <a:r>
              <a:rPr lang="en-GB" sz="2000" dirty="0">
                <a:hlinkClick r:id="rId6"/>
              </a:rPr>
              <a:t>SP-200658</a:t>
            </a:r>
            <a:endParaRPr lang="en-US" sz="2000" dirty="0"/>
          </a:p>
          <a:p>
            <a:pPr lvl="1"/>
            <a:r>
              <a:rPr lang="en-US" sz="2000" dirty="0"/>
              <a:t>RAN report to SA: </a:t>
            </a:r>
            <a:r>
              <a:rPr lang="en-GB" sz="2000" dirty="0">
                <a:hlinkClick r:id="rId7"/>
              </a:rPr>
              <a:t>SP-200890</a:t>
            </a:r>
            <a:endParaRPr lang="en-US" sz="2000" dirty="0"/>
          </a:p>
          <a:p>
            <a:pPr lvl="1"/>
            <a:r>
              <a:rPr lang="en-US" sz="2000" dirty="0"/>
              <a:t>CT report to SA: </a:t>
            </a:r>
            <a:r>
              <a:rPr lang="en-US" sz="2000" dirty="0">
                <a:hlinkClick r:id="rId8"/>
              </a:rPr>
              <a:t>SP-200858</a:t>
            </a:r>
            <a:endParaRPr lang="en-US" sz="2000" dirty="0"/>
          </a:p>
          <a:p>
            <a:pPr lvl="1"/>
            <a:r>
              <a:rPr lang="en-US" sz="2000" dirty="0"/>
              <a:t>Workplan: </a:t>
            </a:r>
            <a:r>
              <a:rPr lang="en-US" sz="2000" dirty="0">
                <a:hlinkClick r:id="rId9"/>
              </a:rPr>
              <a:t>SP-200823</a:t>
            </a:r>
            <a:endParaRPr lang="en-US" sz="2000" dirty="0"/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085006794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F0ABC1-E959-40A4-87E2-B56926DFE3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Outcome of SA4 submissions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1E2C71D-159C-4427-AF4A-F930C16488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All SA4 documents to SA were noted/agreed/approved/endorsed as requested.</a:t>
            </a:r>
          </a:p>
          <a:p>
            <a:endParaRPr lang="en-GB" dirty="0"/>
          </a:p>
          <a:p>
            <a:pPr lvl="1"/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60202944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AACEED66-FF88-4A70-A1A4-57E9B63A1F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Other aspects – SA4 calendar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25565F96-112B-4BE6-9572-C65D6BF76F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fr-FR" dirty="0"/>
          </a:p>
          <a:p>
            <a:endParaRPr lang="en-US" dirty="0"/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08513D3F-B9B7-4547-A7ED-2ABD1EDD22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3232182"/>
              </p:ext>
            </p:extLst>
          </p:nvPr>
        </p:nvGraphicFramePr>
        <p:xfrm>
          <a:off x="2352582" y="1888711"/>
          <a:ext cx="6616700" cy="7030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466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453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2462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83682">
                <a:tc>
                  <a:txBody>
                    <a:bodyPr/>
                    <a:lstStyle/>
                    <a:p>
                      <a:pPr marL="36000">
                        <a:lnSpc>
                          <a:spcPct val="90000"/>
                        </a:lnSpc>
                      </a:pPr>
                      <a:r>
                        <a:rPr lang="fi-FI" sz="1400" dirty="0"/>
                        <a:t>Meeting 2020</a:t>
                      </a:r>
                      <a:endParaRPr lang="en-US" sz="1400" dirty="0"/>
                    </a:p>
                  </a:txBody>
                  <a:tcPr marL="91443" marR="91443" marT="45715" marB="45715" anchor="ctr"/>
                </a:tc>
                <a:tc>
                  <a:txBody>
                    <a:bodyPr/>
                    <a:lstStyle/>
                    <a:p>
                      <a:pPr marL="36000">
                        <a:lnSpc>
                          <a:spcPct val="90000"/>
                        </a:lnSpc>
                      </a:pPr>
                      <a:r>
                        <a:rPr lang="fi-FI" sz="1400" dirty="0"/>
                        <a:t>Dates </a:t>
                      </a:r>
                      <a:endParaRPr lang="en-US" sz="1400" dirty="0"/>
                    </a:p>
                  </a:txBody>
                  <a:tcPr marL="91443" marR="91443" marT="45715" marB="45715" anchor="ctr"/>
                </a:tc>
                <a:tc>
                  <a:txBody>
                    <a:bodyPr/>
                    <a:lstStyle/>
                    <a:p>
                      <a:pPr marL="36000">
                        <a:lnSpc>
                          <a:spcPct val="90000"/>
                        </a:lnSpc>
                      </a:pPr>
                      <a:r>
                        <a:rPr lang="fi-FI" sz="1400" dirty="0"/>
                        <a:t>Venue and Host</a:t>
                      </a:r>
                      <a:endParaRPr lang="en-US" sz="1400" dirty="0"/>
                    </a:p>
                  </a:txBody>
                  <a:tcPr marL="91443" marR="91443" marT="45715" marB="45715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9377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i-FI" sz="1400" b="0" dirty="0">
                          <a:solidFill>
                            <a:schemeClr val="tx1"/>
                          </a:solidFill>
                          <a:latin typeface="+mn-lt"/>
                        </a:rPr>
                        <a:t>SA4#111</a:t>
                      </a:r>
                      <a:r>
                        <a:rPr lang="fi-FI" sz="1400" b="0" dirty="0">
                          <a:solidFill>
                            <a:srgbClr val="FF0000"/>
                          </a:solidFill>
                          <a:latin typeface="+mn-lt"/>
                        </a:rPr>
                        <a:t>-e</a:t>
                      </a:r>
                      <a:endParaRPr lang="en-US" sz="1400" b="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91443" marR="91443" marT="45715" marB="45715" anchor="ctr"/>
                </a:tc>
                <a:tc>
                  <a:txBody>
                    <a:bodyPr/>
                    <a:lstStyle/>
                    <a:p>
                      <a:pPr marL="36000" algn="l">
                        <a:lnSpc>
                          <a:spcPct val="90000"/>
                        </a:lnSpc>
                        <a:spcBef>
                          <a:spcPts val="0"/>
                        </a:spcBef>
                      </a:pPr>
                      <a:r>
                        <a:rPr lang="en-US" sz="1400" b="0" dirty="0">
                          <a:solidFill>
                            <a:srgbClr val="FF0000"/>
                          </a:solidFill>
                          <a:latin typeface="+mn-lt"/>
                        </a:rPr>
                        <a:t>11-20</a:t>
                      </a: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</a:rPr>
                        <a:t> November 2020</a:t>
                      </a:r>
                    </a:p>
                  </a:txBody>
                  <a:tcPr marL="91443" marR="91443" marT="45715" marB="45715"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strike="noStrike" dirty="0">
                          <a:solidFill>
                            <a:srgbClr val="FF0000"/>
                          </a:solidFill>
                          <a:latin typeface="+mn-lt"/>
                        </a:rPr>
                        <a:t>E-Meeting</a:t>
                      </a:r>
                    </a:p>
                  </a:txBody>
                  <a:tcPr marL="91443" marR="91443" marT="45715" marB="45715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8" name="Table 5">
            <a:extLst>
              <a:ext uri="{FF2B5EF4-FFF2-40B4-BE49-F238E27FC236}">
                <a16:creationId xmlns:a16="http://schemas.microsoft.com/office/drawing/2014/main" id="{614C2F7D-AC91-4E14-A1AA-329EBDBEC70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27443"/>
              </p:ext>
            </p:extLst>
          </p:nvPr>
        </p:nvGraphicFramePr>
        <p:xfrm>
          <a:off x="2352582" y="2726707"/>
          <a:ext cx="6616700" cy="29310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466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453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2462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83682">
                <a:tc>
                  <a:txBody>
                    <a:bodyPr/>
                    <a:lstStyle/>
                    <a:p>
                      <a:pPr marL="36000">
                        <a:lnSpc>
                          <a:spcPct val="90000"/>
                        </a:lnSpc>
                      </a:pPr>
                      <a:r>
                        <a:rPr lang="fi-FI" sz="1400" dirty="0"/>
                        <a:t>Meetings 2021</a:t>
                      </a:r>
                      <a:endParaRPr lang="en-US" sz="1400" dirty="0"/>
                    </a:p>
                  </a:txBody>
                  <a:tcPr marL="91443" marR="91443" marT="45715" marB="45715" anchor="ctr"/>
                </a:tc>
                <a:tc>
                  <a:txBody>
                    <a:bodyPr/>
                    <a:lstStyle/>
                    <a:p>
                      <a:pPr marL="36000">
                        <a:lnSpc>
                          <a:spcPct val="90000"/>
                        </a:lnSpc>
                      </a:pPr>
                      <a:r>
                        <a:rPr lang="fi-FI" sz="1400" dirty="0"/>
                        <a:t>Dates </a:t>
                      </a:r>
                      <a:endParaRPr lang="en-US" sz="1400" dirty="0"/>
                    </a:p>
                  </a:txBody>
                  <a:tcPr marL="91443" marR="91443" marT="45715" marB="45715" anchor="ctr"/>
                </a:tc>
                <a:tc>
                  <a:txBody>
                    <a:bodyPr/>
                    <a:lstStyle/>
                    <a:p>
                      <a:pPr marL="36000">
                        <a:lnSpc>
                          <a:spcPct val="90000"/>
                        </a:lnSpc>
                      </a:pPr>
                      <a:r>
                        <a:rPr lang="fi-FI" sz="1400" dirty="0"/>
                        <a:t>Venue and Host</a:t>
                      </a:r>
                      <a:endParaRPr lang="en-US" sz="1400" dirty="0"/>
                    </a:p>
                  </a:txBody>
                  <a:tcPr marL="91443" marR="91443" marT="45715" marB="45715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1611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i-FI" sz="1400" b="0" dirty="0">
                          <a:solidFill>
                            <a:schemeClr val="tx1"/>
                          </a:solidFill>
                          <a:latin typeface="+mn-lt"/>
                        </a:rPr>
                        <a:t>SA4#112</a:t>
                      </a:r>
                      <a:r>
                        <a:rPr lang="fi-FI" sz="1400" b="0" dirty="0">
                          <a:solidFill>
                            <a:srgbClr val="FF0000"/>
                          </a:solidFill>
                          <a:latin typeface="+mn-lt"/>
                        </a:rPr>
                        <a:t>-e</a:t>
                      </a:r>
                      <a:endParaRPr lang="en-US" sz="1400" b="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36000" algn="l">
                        <a:lnSpc>
                          <a:spcPct val="90000"/>
                        </a:lnSpc>
                        <a:spcBef>
                          <a:spcPts val="0"/>
                        </a:spcBef>
                      </a:pPr>
                      <a:r>
                        <a:rPr lang="en-US" sz="14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[27 January TBD]</a:t>
                      </a:r>
                      <a:r>
                        <a:rPr lang="en-US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0" strike="sng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fr-FR" sz="1400" b="0" strike="sng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– </a:t>
                      </a:r>
                      <a:r>
                        <a:rPr lang="en-US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 </a:t>
                      </a:r>
                      <a:r>
                        <a:rPr lang="en-US" sz="14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or [3-12 TBD] </a:t>
                      </a:r>
                      <a:r>
                        <a:rPr lang="en-US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February 2021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</a:rPr>
                        <a:t>Host: </a:t>
                      </a:r>
                      <a:r>
                        <a:rPr lang="en-US" sz="1400" b="0" dirty="0">
                          <a:solidFill>
                            <a:srgbClr val="FF0000"/>
                          </a:solidFill>
                          <a:latin typeface="+mn-lt"/>
                        </a:rPr>
                        <a:t>MCC, Electronic meeting*</a:t>
                      </a:r>
                    </a:p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strike="sngStrike" dirty="0">
                          <a:solidFill>
                            <a:schemeClr val="tx1"/>
                          </a:solidFill>
                          <a:latin typeface="+mn-lt"/>
                        </a:rPr>
                        <a:t>Dolby, Venue: San Francisco, CA, USA</a:t>
                      </a:r>
                      <a:endParaRPr lang="en-US" sz="1400" b="1" strike="sngStrike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918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i-FI" sz="1400" b="0" dirty="0">
                          <a:solidFill>
                            <a:schemeClr val="tx1"/>
                          </a:solidFill>
                          <a:latin typeface="+mn-lt"/>
                        </a:rPr>
                        <a:t>SA4#113</a:t>
                      </a:r>
                      <a:r>
                        <a:rPr lang="fi-FI" sz="1400" b="0" dirty="0">
                          <a:solidFill>
                            <a:srgbClr val="FF0000"/>
                          </a:solidFill>
                          <a:latin typeface="+mn-lt"/>
                        </a:rPr>
                        <a:t>-e</a:t>
                      </a:r>
                      <a:endParaRPr lang="en-US" sz="1400" b="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360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[7 TBD] </a:t>
                      </a:r>
                      <a:r>
                        <a:rPr lang="en-US" sz="1400" b="0" strike="sng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  <a:r>
                        <a:rPr lang="fr-FR" sz="1400" b="0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– </a:t>
                      </a:r>
                      <a:r>
                        <a:rPr lang="en-US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16 April 2021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</a:rPr>
                        <a:t>Host: </a:t>
                      </a:r>
                      <a:r>
                        <a:rPr lang="en-US" sz="1400" b="0" dirty="0">
                          <a:solidFill>
                            <a:srgbClr val="FF0000"/>
                          </a:solidFill>
                          <a:latin typeface="+mn-lt"/>
                        </a:rPr>
                        <a:t>MCC, Electronic meeting*</a:t>
                      </a:r>
                    </a:p>
                    <a:p>
                      <a:pPr marL="360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strike="sngStrike" dirty="0">
                          <a:solidFill>
                            <a:schemeClr val="tx1"/>
                          </a:solidFill>
                          <a:latin typeface="+mn-lt"/>
                        </a:rPr>
                        <a:t>[EF3], Venue: [Fully electronic?]</a:t>
                      </a:r>
                      <a:endParaRPr lang="en-US" sz="1400" b="1" strike="sngStrike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5209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i-FI" sz="1400" b="0" dirty="0">
                          <a:solidFill>
                            <a:schemeClr val="tx1"/>
                          </a:solidFill>
                          <a:latin typeface="+mn-lt"/>
                        </a:rPr>
                        <a:t>SA4#114</a:t>
                      </a:r>
                      <a:r>
                        <a:rPr lang="fi-FI" sz="1400" b="0" dirty="0">
                          <a:solidFill>
                            <a:srgbClr val="FF0000"/>
                          </a:solidFill>
                          <a:latin typeface="+mn-lt"/>
                        </a:rPr>
                        <a:t>-e</a:t>
                      </a:r>
                      <a:endParaRPr lang="en-US" sz="1400" b="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36000" algn="l">
                        <a:lnSpc>
                          <a:spcPct val="90000"/>
                        </a:lnSpc>
                        <a:spcBef>
                          <a:spcPts val="0"/>
                        </a:spcBef>
                      </a:pPr>
                      <a:r>
                        <a:rPr lang="en-US" sz="14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[19 TBD] </a:t>
                      </a:r>
                      <a:r>
                        <a:rPr lang="fr-FR" sz="1400" b="0" strike="sng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24</a:t>
                      </a:r>
                      <a:r>
                        <a:rPr lang="fr-FR" sz="1400" b="0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– 28 May </a:t>
                      </a:r>
                      <a:r>
                        <a:rPr lang="en-US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2021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</a:rPr>
                        <a:t>Host: </a:t>
                      </a:r>
                      <a:r>
                        <a:rPr lang="en-US" sz="1400" b="0" dirty="0">
                          <a:solidFill>
                            <a:srgbClr val="FF0000"/>
                          </a:solidFill>
                          <a:latin typeface="+mn-lt"/>
                        </a:rPr>
                        <a:t>MCC, Electronic meeting*</a:t>
                      </a:r>
                    </a:p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strike="sngStrike" dirty="0">
                          <a:solidFill>
                            <a:schemeClr val="tx1"/>
                          </a:solidFill>
                          <a:latin typeface="+mn-lt"/>
                        </a:rPr>
                        <a:t>Samsung, Venue: TBD</a:t>
                      </a:r>
                      <a:endParaRPr lang="en-US" sz="1400" b="1" strike="sngStrike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9377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i-FI" sz="1400" b="0" dirty="0">
                          <a:solidFill>
                            <a:schemeClr val="tx1"/>
                          </a:solidFill>
                          <a:latin typeface="+mn-lt"/>
                        </a:rPr>
                        <a:t>SA4#115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36000" algn="l">
                        <a:lnSpc>
                          <a:spcPct val="90000"/>
                        </a:lnSpc>
                        <a:spcBef>
                          <a:spcPts val="0"/>
                        </a:spcBef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23 – 27 August </a:t>
                      </a:r>
                      <a:r>
                        <a:rPr lang="en-US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2021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</a:rPr>
                        <a:t>Host: </a:t>
                      </a:r>
                      <a:r>
                        <a:rPr lang="en-US" sz="1400" b="0" dirty="0">
                          <a:solidFill>
                            <a:srgbClr val="FF0000"/>
                          </a:solidFill>
                          <a:latin typeface="+mn-lt"/>
                        </a:rPr>
                        <a:t>Samsung</a:t>
                      </a: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</a:rPr>
                        <a:t>, Venue: TBD</a:t>
                      </a:r>
                      <a:endParaRPr lang="en-US" sz="14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9377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i-FI" sz="1400" b="0" dirty="0">
                          <a:solidFill>
                            <a:schemeClr val="tx1"/>
                          </a:solidFill>
                          <a:latin typeface="+mn-lt"/>
                        </a:rPr>
                        <a:t>SA4#116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36000" algn="l">
                        <a:lnSpc>
                          <a:spcPct val="90000"/>
                        </a:lnSpc>
                        <a:spcBef>
                          <a:spcPts val="0"/>
                        </a:spcBef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15</a:t>
                      </a:r>
                      <a:r>
                        <a:rPr lang="fr-FR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– </a:t>
                      </a: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19 November </a:t>
                      </a:r>
                      <a:r>
                        <a:rPr lang="en-US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2021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</a:rPr>
                        <a:t>Host: EF3, Venue: Marbella, Spain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" name="Rectangle 1">
            <a:extLst>
              <a:ext uri="{FF2B5EF4-FFF2-40B4-BE49-F238E27FC236}">
                <a16:creationId xmlns:a16="http://schemas.microsoft.com/office/drawing/2014/main" id="{CCF67340-732C-4DC9-A703-E46FD8BAE48F}"/>
              </a:ext>
            </a:extLst>
          </p:cNvPr>
          <p:cNvSpPr/>
          <p:nvPr/>
        </p:nvSpPr>
        <p:spPr>
          <a:xfrm>
            <a:off x="251689" y="5705092"/>
            <a:ext cx="116886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dirty="0">
                <a:solidFill>
                  <a:srgbClr val="FF0000"/>
                </a:solidFill>
              </a:rPr>
              <a:t>*</a:t>
            </a:r>
            <a:r>
              <a:rPr lang="en-US" dirty="0"/>
              <a:t>Note that the e-meeting may be converted back to Face-to-face meeting if COVID-19 situation allows and a host is identified.</a:t>
            </a:r>
          </a:p>
        </p:txBody>
      </p:sp>
    </p:spTree>
    <p:extLst>
      <p:ext uri="{BB962C8B-B14F-4D97-AF65-F5344CB8AC3E}">
        <p14:creationId xmlns:p14="http://schemas.microsoft.com/office/powerpoint/2010/main" val="3842334945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2DF839-AA8A-418B-B492-2BF275D1DA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Planning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6D7967-E6EE-4B47-8F96-83A287842A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sz="2400" dirty="0"/>
              <a:t>Release 16 timeline</a:t>
            </a:r>
          </a:p>
          <a:p>
            <a:pPr lvl="1"/>
            <a:r>
              <a:rPr lang="en-US" altLang="en-US" sz="2000" dirty="0"/>
              <a:t>Stage 3: Freezing date was June 2020</a:t>
            </a:r>
          </a:p>
          <a:p>
            <a:pPr lvl="1"/>
            <a:r>
              <a:rPr lang="en-US" altLang="en-US" sz="2000" dirty="0">
                <a:solidFill>
                  <a:srgbClr val="000000"/>
                </a:solidFill>
              </a:rPr>
              <a:t>Dec 2020 (TSG#89): </a:t>
            </a:r>
            <a:r>
              <a:rPr lang="en-US" altLang="en-US" sz="1600" dirty="0"/>
              <a:t>RAN4</a:t>
            </a:r>
            <a:r>
              <a:rPr lang="en-US" altLang="en-US" sz="1600" dirty="0">
                <a:solidFill>
                  <a:srgbClr val="000000"/>
                </a:solidFill>
              </a:rPr>
              <a:t> (performance part) Freeze</a:t>
            </a:r>
          </a:p>
          <a:p>
            <a:r>
              <a:rPr lang="sv-SE" sz="2400" dirty="0"/>
              <a:t>Release 17 timeline</a:t>
            </a:r>
          </a:p>
          <a:p>
            <a:pPr lvl="1"/>
            <a:r>
              <a:rPr lang="sv-SE" sz="2000" dirty="0"/>
              <a:t>Next milestone: </a:t>
            </a:r>
            <a:r>
              <a:rPr lang="en-US" altLang="en-US" sz="2000" dirty="0"/>
              <a:t>Dec 2020 (TSG#90): </a:t>
            </a:r>
            <a:r>
              <a:rPr lang="en-US" altLang="en-US" sz="1600" dirty="0"/>
              <a:t>Stage 2 Freeze</a:t>
            </a:r>
            <a:endParaRPr lang="en-US" altLang="en-US" dirty="0"/>
          </a:p>
          <a:p>
            <a:pPr lvl="1"/>
            <a:r>
              <a:rPr lang="sv-SE" sz="2000" dirty="0"/>
              <a:t>Shift of Stage 2 freeze (by at least 3 months) to be decided at SA#90-e</a:t>
            </a:r>
          </a:p>
          <a:p>
            <a:pPr lvl="1"/>
            <a:r>
              <a:rPr lang="en-US" sz="2000" dirty="0"/>
              <a:t>See TD </a:t>
            </a:r>
            <a:r>
              <a:rPr lang="en-US" sz="2000" dirty="0">
                <a:hlinkClick r:id="rId2"/>
              </a:rPr>
              <a:t>SP-200888</a:t>
            </a:r>
            <a:r>
              <a:rPr lang="en-US" sz="2000" dirty="0"/>
              <a:t> (LS OUT) LS on Rel-17 schedule. (Source: TSG SA). </a:t>
            </a:r>
            <a:r>
              <a:rPr lang="nb-NO" sz="2000" dirty="0"/>
              <a:t>To: SA WG1, SA WG2, SA WG3, </a:t>
            </a:r>
            <a:r>
              <a:rPr lang="nb-NO" sz="2000" b="1" dirty="0"/>
              <a:t>SA WG4</a:t>
            </a:r>
            <a:r>
              <a:rPr lang="nb-NO" sz="2000" dirty="0"/>
              <a:t>, SA WG5, SA WG6, TSG CT. CC: TSG RAN.</a:t>
            </a:r>
            <a:endParaRPr lang="sv-SE" sz="2000" dirty="0"/>
          </a:p>
          <a:p>
            <a:r>
              <a:rPr lang="sv-SE" sz="2400" dirty="0"/>
              <a:t>Release 18 planning</a:t>
            </a:r>
          </a:p>
          <a:p>
            <a:pPr lvl="1"/>
            <a:r>
              <a:rPr lang="en-US" sz="2000" dirty="0"/>
              <a:t>There is currently no official timeline.</a:t>
            </a:r>
          </a:p>
          <a:p>
            <a:pPr lvl="1"/>
            <a:r>
              <a:rPr lang="fr-FR" altLang="en-US" sz="2000" dirty="0"/>
              <a:t>SA1 </a:t>
            </a:r>
            <a:r>
              <a:rPr lang="fr-FR" altLang="en-US" sz="2000" dirty="0" err="1"/>
              <a:t>chair’s</a:t>
            </a:r>
            <a:r>
              <a:rPr lang="fr-FR" altLang="en-US" sz="2000" dirty="0"/>
              <a:t> </a:t>
            </a:r>
            <a:r>
              <a:rPr lang="fr-FR" altLang="en-US" sz="2000" dirty="0" err="1"/>
              <a:t>proposal</a:t>
            </a:r>
            <a:r>
              <a:rPr lang="fr-FR" altLang="en-US" sz="2000" dirty="0"/>
              <a:t>: Stage 1 Rel-18 Freeze by 09/2021 (TSG#93)</a:t>
            </a:r>
            <a:endParaRPr lang="sv-SE" sz="2000" dirty="0"/>
          </a:p>
          <a:p>
            <a:r>
              <a:rPr lang="sv-SE" sz="2400" dirty="0"/>
              <a:t>Work plan available in </a:t>
            </a:r>
            <a:r>
              <a:rPr lang="en-US" sz="2400" dirty="0">
                <a:hlinkClick r:id="rId3"/>
              </a:rPr>
              <a:t>SP-200823</a:t>
            </a:r>
            <a:endParaRPr lang="en-US" sz="2400" dirty="0"/>
          </a:p>
          <a:p>
            <a:endParaRPr lang="sv-SE" sz="2400" dirty="0"/>
          </a:p>
        </p:txBody>
      </p:sp>
    </p:spTree>
    <p:extLst>
      <p:ext uri="{BB962C8B-B14F-4D97-AF65-F5344CB8AC3E}">
        <p14:creationId xmlns:p14="http://schemas.microsoft.com/office/powerpoint/2010/main" val="2647509428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3" name="Title 1"/>
          <p:cNvSpPr>
            <a:spLocks noGrp="1"/>
          </p:cNvSpPr>
          <p:nvPr>
            <p:ph type="title"/>
          </p:nvPr>
        </p:nvSpPr>
        <p:spPr>
          <a:xfrm>
            <a:off x="1360966" y="371475"/>
            <a:ext cx="9618183" cy="1325563"/>
          </a:xfrm>
        </p:spPr>
        <p:txBody>
          <a:bodyPr/>
          <a:lstStyle/>
          <a:p>
            <a:r>
              <a:rPr lang="en-US" altLang="en-US" dirty="0"/>
              <a:t>Timeline</a:t>
            </a:r>
          </a:p>
        </p:txBody>
      </p:sp>
      <p:sp>
        <p:nvSpPr>
          <p:cNvPr id="8236" name="TextBox 2"/>
          <p:cNvSpPr txBox="1">
            <a:spLocks noChangeArrowheads="1"/>
          </p:cNvSpPr>
          <p:nvPr/>
        </p:nvSpPr>
        <p:spPr bwMode="auto">
          <a:xfrm rot="20391721">
            <a:off x="2582298" y="1794015"/>
            <a:ext cx="449686" cy="266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/>
              <a:t>9/19</a:t>
            </a:r>
          </a:p>
        </p:txBody>
      </p:sp>
      <p:sp>
        <p:nvSpPr>
          <p:cNvPr id="8237" name="TextBox 44"/>
          <p:cNvSpPr txBox="1">
            <a:spLocks noChangeArrowheads="1"/>
          </p:cNvSpPr>
          <p:nvPr/>
        </p:nvSpPr>
        <p:spPr bwMode="auto">
          <a:xfrm rot="20391721">
            <a:off x="3472739" y="1804694"/>
            <a:ext cx="528815" cy="266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/>
              <a:t>12/19</a:t>
            </a:r>
          </a:p>
        </p:txBody>
      </p:sp>
      <p:sp>
        <p:nvSpPr>
          <p:cNvPr id="8238" name="TextBox 53"/>
          <p:cNvSpPr txBox="1">
            <a:spLocks noChangeArrowheads="1"/>
          </p:cNvSpPr>
          <p:nvPr/>
        </p:nvSpPr>
        <p:spPr bwMode="auto">
          <a:xfrm rot="20391721">
            <a:off x="4543588" y="1803169"/>
            <a:ext cx="449686" cy="266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/>
              <a:t>3/20</a:t>
            </a:r>
          </a:p>
        </p:txBody>
      </p:sp>
      <p:sp>
        <p:nvSpPr>
          <p:cNvPr id="8239" name="TextBox 55"/>
          <p:cNvSpPr txBox="1">
            <a:spLocks noChangeArrowheads="1"/>
          </p:cNvSpPr>
          <p:nvPr/>
        </p:nvSpPr>
        <p:spPr bwMode="auto">
          <a:xfrm rot="20391721">
            <a:off x="5473593" y="1813847"/>
            <a:ext cx="449686" cy="266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/>
              <a:t>6/20</a:t>
            </a:r>
          </a:p>
        </p:txBody>
      </p:sp>
      <p:sp>
        <p:nvSpPr>
          <p:cNvPr id="8240" name="TextBox 59"/>
          <p:cNvSpPr txBox="1">
            <a:spLocks noChangeArrowheads="1"/>
          </p:cNvSpPr>
          <p:nvPr/>
        </p:nvSpPr>
        <p:spPr bwMode="auto">
          <a:xfrm rot="20391721">
            <a:off x="6278662" y="1790965"/>
            <a:ext cx="449686" cy="266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/>
              <a:t>9/20</a:t>
            </a:r>
          </a:p>
        </p:txBody>
      </p:sp>
      <p:sp>
        <p:nvSpPr>
          <p:cNvPr id="8241" name="TextBox 60"/>
          <p:cNvSpPr txBox="1">
            <a:spLocks noChangeArrowheads="1"/>
          </p:cNvSpPr>
          <p:nvPr/>
        </p:nvSpPr>
        <p:spPr bwMode="auto">
          <a:xfrm rot="20391721">
            <a:off x="7192758" y="1850463"/>
            <a:ext cx="528815" cy="266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/>
              <a:t>12/20</a:t>
            </a:r>
          </a:p>
        </p:txBody>
      </p:sp>
      <p:sp>
        <p:nvSpPr>
          <p:cNvPr id="8242" name="TextBox 61"/>
          <p:cNvSpPr txBox="1">
            <a:spLocks noChangeArrowheads="1"/>
          </p:cNvSpPr>
          <p:nvPr/>
        </p:nvSpPr>
        <p:spPr bwMode="auto">
          <a:xfrm rot="20391721">
            <a:off x="8239951" y="1800119"/>
            <a:ext cx="449686" cy="266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/>
              <a:t>3/21</a:t>
            </a:r>
          </a:p>
        </p:txBody>
      </p:sp>
      <p:sp>
        <p:nvSpPr>
          <p:cNvPr id="8243" name="TextBox 62"/>
          <p:cNvSpPr txBox="1">
            <a:spLocks noChangeArrowheads="1"/>
          </p:cNvSpPr>
          <p:nvPr/>
        </p:nvSpPr>
        <p:spPr bwMode="auto">
          <a:xfrm rot="20391721">
            <a:off x="10053387" y="1821477"/>
            <a:ext cx="449686" cy="266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/>
              <a:t>9/21</a:t>
            </a:r>
          </a:p>
        </p:txBody>
      </p:sp>
      <p:sp>
        <p:nvSpPr>
          <p:cNvPr id="8244" name="TextBox 64"/>
          <p:cNvSpPr txBox="1">
            <a:spLocks noChangeArrowheads="1"/>
          </p:cNvSpPr>
          <p:nvPr/>
        </p:nvSpPr>
        <p:spPr bwMode="auto">
          <a:xfrm rot="20391721">
            <a:off x="9135950" y="1813847"/>
            <a:ext cx="449686" cy="266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/>
              <a:t>6/21</a:t>
            </a:r>
          </a:p>
        </p:txBody>
      </p:sp>
      <p:sp>
        <p:nvSpPr>
          <p:cNvPr id="8245" name="TextBox 65"/>
          <p:cNvSpPr txBox="1">
            <a:spLocks noChangeArrowheads="1"/>
          </p:cNvSpPr>
          <p:nvPr/>
        </p:nvSpPr>
        <p:spPr bwMode="auto">
          <a:xfrm rot="20391721">
            <a:off x="1771316" y="1829866"/>
            <a:ext cx="449686" cy="266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/>
              <a:t>6/19</a:t>
            </a:r>
          </a:p>
        </p:txBody>
      </p:sp>
      <p:sp>
        <p:nvSpPr>
          <p:cNvPr id="8248" name="TextBox 68"/>
          <p:cNvSpPr txBox="1">
            <a:spLocks noChangeArrowheads="1"/>
          </p:cNvSpPr>
          <p:nvPr/>
        </p:nvSpPr>
        <p:spPr bwMode="auto">
          <a:xfrm rot="20391721">
            <a:off x="10964522" y="1829863"/>
            <a:ext cx="528815" cy="266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/>
              <a:t>12/21</a:t>
            </a:r>
          </a:p>
        </p:txBody>
      </p:sp>
      <p:cxnSp>
        <p:nvCxnSpPr>
          <p:cNvPr id="31" name="Straight Connector 30"/>
          <p:cNvCxnSpPr/>
          <p:nvPr/>
        </p:nvCxnSpPr>
        <p:spPr>
          <a:xfrm flipH="1">
            <a:off x="1893400" y="2552607"/>
            <a:ext cx="32528" cy="35683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 flipH="1">
            <a:off x="2816011" y="2552607"/>
            <a:ext cx="31050" cy="35683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 flipH="1">
            <a:off x="3737144" y="2552607"/>
            <a:ext cx="31050" cy="35683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 flipH="1">
            <a:off x="4658279" y="2552607"/>
            <a:ext cx="32528" cy="35683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 flipH="1">
            <a:off x="5579411" y="2552607"/>
            <a:ext cx="32528" cy="35683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 flipH="1">
            <a:off x="6500546" y="2552607"/>
            <a:ext cx="32528" cy="35683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 flipH="1">
            <a:off x="7421677" y="2552607"/>
            <a:ext cx="32528" cy="35683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 flipH="1">
            <a:off x="8375340" y="2552607"/>
            <a:ext cx="32528" cy="35683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 flipH="1">
            <a:off x="9263945" y="2552607"/>
            <a:ext cx="32528" cy="35683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252" name="TextBox 7"/>
          <p:cNvSpPr txBox="1">
            <a:spLocks noChangeArrowheads="1"/>
          </p:cNvSpPr>
          <p:nvPr/>
        </p:nvSpPr>
        <p:spPr bwMode="auto">
          <a:xfrm>
            <a:off x="1565969" y="2049161"/>
            <a:ext cx="719918" cy="44366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en-US" sz="1200" dirty="0">
                <a:latin typeface="Arial" panose="020B0604020202020204" pitchFamily="34" charset="0"/>
              </a:rPr>
              <a:t>SA#84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en-US" sz="1200" dirty="0">
                <a:latin typeface="Arial" panose="020B0604020202020204" pitchFamily="34" charset="0"/>
              </a:rPr>
              <a:t>Q2/2019</a:t>
            </a:r>
          </a:p>
        </p:txBody>
      </p:sp>
      <p:sp>
        <p:nvSpPr>
          <p:cNvPr id="8205" name="TextBox 8"/>
          <p:cNvSpPr txBox="1">
            <a:spLocks noChangeArrowheads="1"/>
          </p:cNvSpPr>
          <p:nvPr/>
        </p:nvSpPr>
        <p:spPr bwMode="auto">
          <a:xfrm>
            <a:off x="2490060" y="2049161"/>
            <a:ext cx="719918" cy="443662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SA#85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Q3/2019</a:t>
            </a:r>
          </a:p>
        </p:txBody>
      </p:sp>
      <p:sp>
        <p:nvSpPr>
          <p:cNvPr id="8206" name="TextBox 9"/>
          <p:cNvSpPr txBox="1">
            <a:spLocks noChangeArrowheads="1"/>
          </p:cNvSpPr>
          <p:nvPr/>
        </p:nvSpPr>
        <p:spPr bwMode="auto">
          <a:xfrm>
            <a:off x="3414150" y="2049161"/>
            <a:ext cx="719918" cy="443662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SA#86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Q4/2019</a:t>
            </a:r>
          </a:p>
        </p:txBody>
      </p:sp>
      <p:sp>
        <p:nvSpPr>
          <p:cNvPr id="8207" name="TextBox 10"/>
          <p:cNvSpPr txBox="1">
            <a:spLocks noChangeArrowheads="1"/>
          </p:cNvSpPr>
          <p:nvPr/>
        </p:nvSpPr>
        <p:spPr bwMode="auto">
          <a:xfrm>
            <a:off x="4338241" y="2049161"/>
            <a:ext cx="719918" cy="443662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SA#87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Q1/2020</a:t>
            </a:r>
          </a:p>
        </p:txBody>
      </p:sp>
      <p:sp>
        <p:nvSpPr>
          <p:cNvPr id="8208" name="TextBox 11"/>
          <p:cNvSpPr txBox="1">
            <a:spLocks noChangeArrowheads="1"/>
          </p:cNvSpPr>
          <p:nvPr/>
        </p:nvSpPr>
        <p:spPr bwMode="auto">
          <a:xfrm>
            <a:off x="5262332" y="2049161"/>
            <a:ext cx="719918" cy="443662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SA#88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Q2/2020</a:t>
            </a:r>
          </a:p>
        </p:txBody>
      </p:sp>
      <p:sp>
        <p:nvSpPr>
          <p:cNvPr id="8209" name="TextBox 12"/>
          <p:cNvSpPr txBox="1">
            <a:spLocks noChangeArrowheads="1"/>
          </p:cNvSpPr>
          <p:nvPr/>
        </p:nvSpPr>
        <p:spPr bwMode="auto">
          <a:xfrm>
            <a:off x="6186423" y="2049161"/>
            <a:ext cx="719918" cy="443662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SA#89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Q3/2020</a:t>
            </a:r>
          </a:p>
        </p:txBody>
      </p:sp>
      <p:sp>
        <p:nvSpPr>
          <p:cNvPr id="8210" name="TextBox 13"/>
          <p:cNvSpPr txBox="1">
            <a:spLocks noChangeArrowheads="1"/>
          </p:cNvSpPr>
          <p:nvPr/>
        </p:nvSpPr>
        <p:spPr bwMode="auto">
          <a:xfrm>
            <a:off x="7109775" y="2049161"/>
            <a:ext cx="719917" cy="443662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SA#90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Q4/2020</a:t>
            </a:r>
          </a:p>
        </p:txBody>
      </p:sp>
      <p:sp>
        <p:nvSpPr>
          <p:cNvPr id="8211" name="TextBox 14"/>
          <p:cNvSpPr txBox="1">
            <a:spLocks noChangeArrowheads="1"/>
          </p:cNvSpPr>
          <p:nvPr/>
        </p:nvSpPr>
        <p:spPr bwMode="auto">
          <a:xfrm>
            <a:off x="8033866" y="2049161"/>
            <a:ext cx="719917" cy="443662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SA#91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Q1/2021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1520806" y="2673129"/>
            <a:ext cx="768844" cy="773475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00" dirty="0"/>
              <a:t>R16 stage 2</a:t>
            </a:r>
          </a:p>
          <a:p>
            <a:pPr algn="ctr">
              <a:defRPr/>
            </a:pPr>
            <a:r>
              <a:rPr lang="en-US" sz="1100" dirty="0"/>
              <a:t>freeze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5221649" y="2673129"/>
            <a:ext cx="767365" cy="773475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00" dirty="0"/>
              <a:t>R16 stage 3 &amp; code </a:t>
            </a:r>
          </a:p>
          <a:p>
            <a:pPr algn="ctr">
              <a:defRPr/>
            </a:pPr>
            <a:r>
              <a:rPr lang="en-US" sz="1100" dirty="0"/>
              <a:t>freeze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3368987" y="3592657"/>
            <a:ext cx="768844" cy="77195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100" dirty="0"/>
              <a:t>R17 stage 1</a:t>
            </a:r>
          </a:p>
          <a:p>
            <a:pPr algn="ctr">
              <a:defRPr/>
            </a:pPr>
            <a:r>
              <a:rPr lang="en-US" sz="1100" dirty="0"/>
              <a:t>freeze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7061124" y="3591131"/>
            <a:ext cx="767364" cy="77195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100" dirty="0"/>
              <a:t>R17 stage 2</a:t>
            </a:r>
          </a:p>
          <a:p>
            <a:pPr algn="ctr">
              <a:defRPr/>
            </a:pPr>
            <a:r>
              <a:rPr lang="en-US" sz="1100" dirty="0"/>
              <a:t>freeze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2444896" y="3592657"/>
            <a:ext cx="768844" cy="77195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100" dirty="0"/>
              <a:t>R17</a:t>
            </a:r>
          </a:p>
          <a:p>
            <a:pPr algn="ctr">
              <a:defRPr/>
            </a:pPr>
            <a:r>
              <a:rPr lang="en-US" sz="1100" dirty="0"/>
              <a:t>stage 1</a:t>
            </a:r>
          </a:p>
          <a:p>
            <a:pPr algn="ctr">
              <a:defRPr/>
            </a:pPr>
            <a:r>
              <a:rPr lang="en-US" sz="1100" dirty="0"/>
              <a:t>~ 80%</a:t>
            </a:r>
          </a:p>
        </p:txBody>
      </p:sp>
      <p:sp>
        <p:nvSpPr>
          <p:cNvPr id="8219" name="TextBox 27"/>
          <p:cNvSpPr txBox="1">
            <a:spLocks noChangeArrowheads="1"/>
          </p:cNvSpPr>
          <p:nvPr/>
        </p:nvSpPr>
        <p:spPr bwMode="auto">
          <a:xfrm>
            <a:off x="8957957" y="2049161"/>
            <a:ext cx="719917" cy="443662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SA#92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Q2/2021</a:t>
            </a:r>
          </a:p>
        </p:txBody>
      </p:sp>
      <p:sp>
        <p:nvSpPr>
          <p:cNvPr id="8222" name="TextBox 19"/>
          <p:cNvSpPr txBox="1">
            <a:spLocks noChangeArrowheads="1"/>
          </p:cNvSpPr>
          <p:nvPr/>
        </p:nvSpPr>
        <p:spPr bwMode="auto">
          <a:xfrm>
            <a:off x="346842" y="3761662"/>
            <a:ext cx="906017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 dirty="0">
                <a:latin typeface="Arial" panose="020B0604020202020204" pitchFamily="34" charset="0"/>
              </a:rPr>
              <a:t>SA Rel-17  </a:t>
            </a:r>
            <a:br>
              <a:rPr lang="en-US" altLang="en-US" sz="1100" dirty="0">
                <a:latin typeface="Arial" panose="020B0604020202020204" pitchFamily="34" charset="0"/>
              </a:rPr>
            </a:br>
            <a:r>
              <a:rPr lang="en-US" altLang="en-US" sz="1100" dirty="0">
                <a:latin typeface="Arial" panose="020B0604020202020204" pitchFamily="34" charset="0"/>
              </a:rPr>
              <a:t>Schedule</a:t>
            </a:r>
          </a:p>
        </p:txBody>
      </p:sp>
      <p:sp>
        <p:nvSpPr>
          <p:cNvPr id="8224" name="TextBox 32"/>
          <p:cNvSpPr txBox="1">
            <a:spLocks noChangeArrowheads="1"/>
          </p:cNvSpPr>
          <p:nvPr/>
        </p:nvSpPr>
        <p:spPr bwMode="auto">
          <a:xfrm>
            <a:off x="346842" y="2764665"/>
            <a:ext cx="757241" cy="414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 dirty="0">
                <a:latin typeface="Arial" panose="020B0604020202020204" pitchFamily="34" charset="0"/>
              </a:rPr>
              <a:t>Rel-16 </a:t>
            </a:r>
            <a:br>
              <a:rPr lang="en-US" altLang="en-US" sz="1100" dirty="0">
                <a:latin typeface="Arial" panose="020B0604020202020204" pitchFamily="34" charset="0"/>
              </a:rPr>
            </a:br>
            <a:r>
              <a:rPr lang="en-US" altLang="en-US" sz="1100" dirty="0">
                <a:latin typeface="Arial" panose="020B0604020202020204" pitchFamily="34" charset="0"/>
              </a:rPr>
              <a:t>Schedule 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3587813" y="4611754"/>
            <a:ext cx="1296683" cy="773475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100" dirty="0"/>
              <a:t>R18</a:t>
            </a:r>
          </a:p>
          <a:p>
            <a:pPr algn="ctr">
              <a:defRPr/>
            </a:pPr>
            <a:r>
              <a:rPr lang="en-US" sz="1100" dirty="0"/>
              <a:t>stage 1</a:t>
            </a:r>
          </a:p>
          <a:p>
            <a:pPr algn="ctr">
              <a:defRPr/>
            </a:pPr>
            <a:r>
              <a:rPr lang="en-US" sz="1100" dirty="0"/>
              <a:t>Initial input</a:t>
            </a:r>
          </a:p>
        </p:txBody>
      </p:sp>
      <p:sp>
        <p:nvSpPr>
          <p:cNvPr id="8226" name="TextBox 37"/>
          <p:cNvSpPr txBox="1">
            <a:spLocks noChangeArrowheads="1"/>
          </p:cNvSpPr>
          <p:nvPr/>
        </p:nvSpPr>
        <p:spPr bwMode="auto">
          <a:xfrm>
            <a:off x="346842" y="4660573"/>
            <a:ext cx="785609" cy="414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>
                <a:latin typeface="Arial" panose="020B0604020202020204" pitchFamily="34" charset="0"/>
              </a:rPr>
              <a:t>Rel-18 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>
                <a:latin typeface="Arial" panose="020B0604020202020204" pitchFamily="34" charset="0"/>
              </a:rPr>
              <a:t>(unknown)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217201" y="2879084"/>
            <a:ext cx="950704" cy="25140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sz="1100" dirty="0"/>
              <a:t>exceptions</a:t>
            </a:r>
            <a:endParaRPr lang="en-US" sz="2000" dirty="0"/>
          </a:p>
        </p:txBody>
      </p:sp>
      <p:sp>
        <p:nvSpPr>
          <p:cNvPr id="41" name="Rounded Rectangle 40"/>
          <p:cNvSpPr/>
          <p:nvPr/>
        </p:nvSpPr>
        <p:spPr>
          <a:xfrm>
            <a:off x="1331553" y="3592657"/>
            <a:ext cx="1057160" cy="771950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100" dirty="0"/>
              <a:t>start/ ongoing:</a:t>
            </a:r>
          </a:p>
          <a:p>
            <a:pPr algn="ctr">
              <a:defRPr/>
            </a:pPr>
            <a:r>
              <a:rPr lang="en-US" sz="1100" dirty="0"/>
              <a:t>S1 normative</a:t>
            </a:r>
          </a:p>
          <a:p>
            <a:pPr algn="ctr">
              <a:defRPr/>
            </a:pPr>
            <a:r>
              <a:rPr lang="en-US" sz="1100" dirty="0"/>
              <a:t>S2 studies</a:t>
            </a:r>
          </a:p>
        </p:txBody>
      </p:sp>
      <p:cxnSp>
        <p:nvCxnSpPr>
          <p:cNvPr id="42" name="Straight Connector 41"/>
          <p:cNvCxnSpPr/>
          <p:nvPr/>
        </p:nvCxnSpPr>
        <p:spPr>
          <a:xfrm flipH="1">
            <a:off x="10207257" y="2552607"/>
            <a:ext cx="32528" cy="356836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234" name="TextBox 27"/>
          <p:cNvSpPr txBox="1">
            <a:spLocks noChangeArrowheads="1"/>
          </p:cNvSpPr>
          <p:nvPr/>
        </p:nvSpPr>
        <p:spPr bwMode="auto">
          <a:xfrm>
            <a:off x="9901269" y="2049161"/>
            <a:ext cx="719917" cy="443662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SA#93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Q3/2021</a:t>
            </a:r>
          </a:p>
        </p:txBody>
      </p:sp>
      <p:cxnSp>
        <p:nvCxnSpPr>
          <p:cNvPr id="67" name="Straight Connector 66"/>
          <p:cNvCxnSpPr/>
          <p:nvPr/>
        </p:nvCxnSpPr>
        <p:spPr>
          <a:xfrm flipH="1">
            <a:off x="11157961" y="2561760"/>
            <a:ext cx="32528" cy="356836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247" name="TextBox 27"/>
          <p:cNvSpPr txBox="1">
            <a:spLocks noChangeArrowheads="1"/>
          </p:cNvSpPr>
          <p:nvPr/>
        </p:nvSpPr>
        <p:spPr bwMode="auto">
          <a:xfrm>
            <a:off x="10851967" y="2058314"/>
            <a:ext cx="719917" cy="443662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SA#94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Q4/2021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9846363" y="3591131"/>
            <a:ext cx="767364" cy="77195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100" dirty="0"/>
              <a:t>R17 stage 3</a:t>
            </a:r>
          </a:p>
          <a:p>
            <a:pPr algn="ctr">
              <a:defRPr/>
            </a:pPr>
            <a:r>
              <a:rPr lang="en-US" sz="1100" dirty="0"/>
              <a:t>freeze</a:t>
            </a:r>
          </a:p>
        </p:txBody>
      </p:sp>
      <p:sp>
        <p:nvSpPr>
          <p:cNvPr id="59" name="Rounded Rectangle 58"/>
          <p:cNvSpPr/>
          <p:nvPr/>
        </p:nvSpPr>
        <p:spPr>
          <a:xfrm>
            <a:off x="10792631" y="3591131"/>
            <a:ext cx="768844" cy="77195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100" dirty="0"/>
              <a:t>R17 code</a:t>
            </a:r>
          </a:p>
          <a:p>
            <a:pPr algn="ctr">
              <a:defRPr/>
            </a:pPr>
            <a:r>
              <a:rPr lang="en-US" sz="1100" dirty="0"/>
              <a:t>freeze</a:t>
            </a:r>
          </a:p>
        </p:txBody>
      </p:sp>
      <p:sp>
        <p:nvSpPr>
          <p:cNvPr id="64" name="TextBox 1">
            <a:extLst>
              <a:ext uri="{FF2B5EF4-FFF2-40B4-BE49-F238E27FC236}">
                <a16:creationId xmlns:a16="http://schemas.microsoft.com/office/drawing/2014/main" id="{18B3EA7F-B39D-40D0-9CD1-DD5ABABD3345}"/>
              </a:ext>
            </a:extLst>
          </p:cNvPr>
          <p:cNvSpPr txBox="1"/>
          <p:nvPr/>
        </p:nvSpPr>
        <p:spPr>
          <a:xfrm>
            <a:off x="5850703" y="2934161"/>
            <a:ext cx="950704" cy="25140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sz="1100" dirty="0"/>
              <a:t>exceptions</a:t>
            </a:r>
            <a:endParaRPr lang="en-US" sz="2000" dirty="0"/>
          </a:p>
        </p:txBody>
      </p:sp>
      <p:sp>
        <p:nvSpPr>
          <p:cNvPr id="54" name="Rounded Rectangle 33">
            <a:extLst>
              <a:ext uri="{FF2B5EF4-FFF2-40B4-BE49-F238E27FC236}">
                <a16:creationId xmlns:a16="http://schemas.microsoft.com/office/drawing/2014/main" id="{056F2B17-AA1E-4693-8C9D-9EBA5AB2C857}"/>
              </a:ext>
            </a:extLst>
          </p:cNvPr>
          <p:cNvSpPr/>
          <p:nvPr/>
        </p:nvSpPr>
        <p:spPr>
          <a:xfrm>
            <a:off x="9840707" y="4565573"/>
            <a:ext cx="780479" cy="773475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100" dirty="0"/>
              <a:t>R18</a:t>
            </a:r>
          </a:p>
          <a:p>
            <a:pPr algn="ctr">
              <a:defRPr/>
            </a:pPr>
            <a:r>
              <a:rPr lang="en-US" sz="1100" dirty="0"/>
              <a:t>stage 1</a:t>
            </a:r>
          </a:p>
          <a:p>
            <a:pPr algn="ctr">
              <a:defRPr/>
            </a:pPr>
            <a:r>
              <a:rPr lang="en-US" sz="1100" dirty="0"/>
              <a:t>Freeze TBD</a:t>
            </a:r>
          </a:p>
        </p:txBody>
      </p:sp>
      <p:sp>
        <p:nvSpPr>
          <p:cNvPr id="3" name="Flèche : droite rayée 2">
            <a:extLst>
              <a:ext uri="{FF2B5EF4-FFF2-40B4-BE49-F238E27FC236}">
                <a16:creationId xmlns:a16="http://schemas.microsoft.com/office/drawing/2014/main" id="{E89A9060-31D4-4680-B012-30418ADF4442}"/>
              </a:ext>
            </a:extLst>
          </p:cNvPr>
          <p:cNvSpPr/>
          <p:nvPr/>
        </p:nvSpPr>
        <p:spPr>
          <a:xfrm>
            <a:off x="7634626" y="3483434"/>
            <a:ext cx="1629319" cy="987341"/>
          </a:xfrm>
          <a:prstGeom prst="stripedRightArrow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>
                <a:solidFill>
                  <a:srgbClr val="FF0000"/>
                </a:solidFill>
              </a:rPr>
              <a:t>Shift 3+ </a:t>
            </a:r>
            <a:r>
              <a:rPr lang="fr-FR" sz="1400" dirty="0" err="1">
                <a:solidFill>
                  <a:srgbClr val="FF0000"/>
                </a:solidFill>
              </a:rPr>
              <a:t>months</a:t>
            </a:r>
            <a:r>
              <a:rPr lang="fr-FR" sz="1400" dirty="0">
                <a:solidFill>
                  <a:srgbClr val="FF0000"/>
                </a:solidFill>
              </a:rPr>
              <a:t> TBD</a:t>
            </a:r>
          </a:p>
        </p:txBody>
      </p:sp>
      <p:sp>
        <p:nvSpPr>
          <p:cNvPr id="55" name="Rounded Rectangle 33">
            <a:extLst>
              <a:ext uri="{FF2B5EF4-FFF2-40B4-BE49-F238E27FC236}">
                <a16:creationId xmlns:a16="http://schemas.microsoft.com/office/drawing/2014/main" id="{ADB89471-F0FC-4FD0-9008-00C6A0B6AEFC}"/>
              </a:ext>
            </a:extLst>
          </p:cNvPr>
          <p:cNvSpPr/>
          <p:nvPr/>
        </p:nvSpPr>
        <p:spPr>
          <a:xfrm>
            <a:off x="8889573" y="4552380"/>
            <a:ext cx="780479" cy="773475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100" dirty="0"/>
              <a:t>R18</a:t>
            </a:r>
          </a:p>
          <a:p>
            <a:pPr algn="ctr">
              <a:defRPr/>
            </a:pPr>
            <a:r>
              <a:rPr lang="en-US" sz="1100" dirty="0"/>
              <a:t>stage 1</a:t>
            </a:r>
          </a:p>
          <a:p>
            <a:pPr algn="ctr">
              <a:defRPr/>
            </a:pPr>
            <a:r>
              <a:rPr lang="en-US" sz="1100" dirty="0"/>
              <a:t>~ 80%</a:t>
            </a:r>
          </a:p>
          <a:p>
            <a:pPr algn="ctr">
              <a:defRPr/>
            </a:pPr>
            <a:r>
              <a:rPr lang="en-US" sz="1100" dirty="0"/>
              <a:t> TBD</a:t>
            </a:r>
          </a:p>
        </p:txBody>
      </p:sp>
    </p:spTree>
    <p:extLst>
      <p:ext uri="{BB962C8B-B14F-4D97-AF65-F5344CB8AC3E}">
        <p14:creationId xmlns:p14="http://schemas.microsoft.com/office/powerpoint/2010/main" val="487826040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A62AC140-58E4-429E-B6A7-A16F6CE62F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en-US"/>
              <a:t>Thank You!</a:t>
            </a:r>
            <a:endParaRPr lang="en-US" altLang="en-US"/>
          </a:p>
        </p:txBody>
      </p:sp>
      <p:sp>
        <p:nvSpPr>
          <p:cNvPr id="17411" name="Content Placeholder 2">
            <a:extLst>
              <a:ext uri="{FF2B5EF4-FFF2-40B4-BE49-F238E27FC236}">
                <a16:creationId xmlns:a16="http://schemas.microsoft.com/office/drawing/2014/main" id="{3B74E3E3-8821-43AA-9960-9A2F7C0F15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124450" cy="4351338"/>
          </a:xfrm>
        </p:spPr>
        <p:txBody>
          <a:bodyPr>
            <a:normAutofit lnSpcReduction="10000"/>
          </a:bodyPr>
          <a:lstStyle/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Frédéric Gabin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3GPP SA4 Chairman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mail: frederic.gabin@dolby.com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phone: +33 678448575</a:t>
            </a:r>
          </a:p>
          <a:p>
            <a:pPr marL="0" indent="0">
              <a:buFontTx/>
              <a:buNone/>
              <a:defRPr/>
            </a:pPr>
            <a:endParaRPr lang="sv-SE" altLang="en-US" dirty="0"/>
          </a:p>
        </p:txBody>
      </p:sp>
      <p:pic>
        <p:nvPicPr>
          <p:cNvPr id="8196" name="Picture 3">
            <a:extLst>
              <a:ext uri="{FF2B5EF4-FFF2-40B4-BE49-F238E27FC236}">
                <a16:creationId xmlns:a16="http://schemas.microsoft.com/office/drawing/2014/main" id="{94301D49-B92C-4755-AF23-C63A418E47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988" y="1943100"/>
            <a:ext cx="8863012" cy="300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C7EC6EB72709A4BBD33974080D0AD8A" ma:contentTypeVersion="11" ma:contentTypeDescription="Create a new document." ma:contentTypeScope="" ma:versionID="6d7296509cd556138004764a18fb1ed1">
  <xsd:schema xmlns:xsd="http://www.w3.org/2001/XMLSchema" xmlns:xs="http://www.w3.org/2001/XMLSchema" xmlns:p="http://schemas.microsoft.com/office/2006/metadata/properties" xmlns:ns2="e491cd96-4138-4db9-bee4-fef1313a6c46" xmlns:ns3="5ec47afc-8ad7-4c75-bd3d-b4e32f22a2ab" targetNamespace="http://schemas.microsoft.com/office/2006/metadata/properties" ma:root="true" ma:fieldsID="c31d96acfd4df2e0223c77d4cf25bbd2" ns2:_="" ns3:_="">
    <xsd:import namespace="e491cd96-4138-4db9-bee4-fef1313a6c46"/>
    <xsd:import namespace="5ec47afc-8ad7-4c75-bd3d-b4e32f22a2a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491cd96-4138-4db9-bee4-fef1313a6c46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c47afc-8ad7-4c75-bd3d-b4e32f22a2a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99B797D-523D-4FD7-9545-1790D18AC6C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18A9FE4-C404-41F8-9804-B555F1113F06}">
  <ds:schemaRefs>
    <ds:schemaRef ds:uri="http://purl.org/dc/elements/1.1/"/>
    <ds:schemaRef ds:uri="http://purl.org/dc/terms/"/>
    <ds:schemaRef ds:uri="e491cd96-4138-4db9-bee4-fef1313a6c46"/>
    <ds:schemaRef ds:uri="http://purl.org/dc/dcmitype/"/>
    <ds:schemaRef ds:uri="5ec47afc-8ad7-4c75-bd3d-b4e32f22a2a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DD563390-AB45-40AE-A659-3CAC22FC533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491cd96-4138-4db9-bee4-fef1313a6c46"/>
    <ds:schemaRef ds:uri="5ec47afc-8ad7-4c75-bd3d-b4e32f22a2a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647</Words>
  <Application>Microsoft Office PowerPoint</Application>
  <PresentationFormat>Grand écran</PresentationFormat>
  <Paragraphs>149</Paragraphs>
  <Slides>8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Times New Roman</vt:lpstr>
      <vt:lpstr>Office Theme</vt:lpstr>
      <vt:lpstr>Brief report from SA#89-e on SA4 topics</vt:lpstr>
      <vt:lpstr>Outline</vt:lpstr>
      <vt:lpstr>General information</vt:lpstr>
      <vt:lpstr>Outcome of SA4 submissions</vt:lpstr>
      <vt:lpstr>Other aspects – SA4 calendar</vt:lpstr>
      <vt:lpstr>Planning</vt:lpstr>
      <vt:lpstr>Timeline</vt:lpstr>
      <vt:lpstr>Thank You!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cp:lastModifiedBy/>
  <cp:revision>1</cp:revision>
  <dcterms:created xsi:type="dcterms:W3CDTF">2019-05-22T07:33:39Z</dcterms:created>
  <dcterms:modified xsi:type="dcterms:W3CDTF">2020-11-09T20:47:16Z</dcterms:modified>
  <cp:contentStatus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0x0101002C7EC6EB72709A4BBD33974080D0AD8A</vt:lpwstr>
  </property>
</Properties>
</file>