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8" r:id="rId9"/>
    <p:sldId id="759" r:id="rId10"/>
    <p:sldId id="761" r:id="rId11"/>
    <p:sldId id="755" r:id="rId12"/>
    <p:sldId id="760" r:id="rId13"/>
    <p:sldId id="75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040" autoAdjust="0"/>
    <p:restoredTop sz="94221" autoAdjust="0"/>
  </p:normalViewPr>
  <p:slideViewPr>
    <p:cSldViewPr>
      <p:cViewPr varScale="1">
        <p:scale>
          <a:sx n="73" d="100"/>
          <a:sy n="73" d="100"/>
        </p:scale>
        <p:origin x="1514" y="36"/>
      </p:cViewPr>
      <p:guideLst>
        <p:guide orient="horz" pos="2160"/>
        <p:guide pos="3120"/>
      </p:guideLst>
    </p:cSldViewPr>
  </p:slideViewPr>
  <p:outlineViewPr>
    <p:cViewPr>
      <p:scale>
        <a:sx n="33" d="100"/>
        <a:sy n="33" d="100"/>
      </p:scale>
      <p:origin x="0" y="-4536"/>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705767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959464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#111-e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11-20 November, 2020</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p>
          <a:p>
            <a:pPr algn="ctr">
              <a:lnSpc>
                <a:spcPct val="100000"/>
              </a:lnSpc>
              <a:spcBef>
                <a:spcPts val="5400"/>
              </a:spcBef>
              <a:buFontTx/>
              <a:buNone/>
            </a:pP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S4-201473,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t>Dependencies on IETF drafts in SA4</a:t>
            </a:r>
            <a:endParaRPr lang="en-US" altLang="en-US" kern="0" dirty="0"/>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No new dependency introduced </a:t>
            </a:r>
          </a:p>
          <a:p>
            <a:pPr>
              <a:lnSpc>
                <a:spcPct val="85000"/>
              </a:lnSpc>
              <a:spcBef>
                <a:spcPts val="1200"/>
              </a:spcBef>
              <a:defRPr/>
            </a:pPr>
            <a:r>
              <a:rPr lang="fi-FI" altLang="en-US" sz="1600" b="0" kern="0" dirty="0">
                <a:solidFill>
                  <a:schemeClr val="accent2"/>
                </a:solidFill>
                <a:cs typeface="Arial" panose="020B0604020202020204" pitchFamily="34" charset="0"/>
              </a:rPr>
              <a:t>No new dependency removed</a:t>
            </a:r>
          </a:p>
          <a:p>
            <a:pPr>
              <a:lnSpc>
                <a:spcPct val="85000"/>
              </a:lnSpc>
              <a:spcBef>
                <a:spcPts val="1200"/>
              </a:spcBef>
              <a:defRPr/>
            </a:pPr>
            <a:r>
              <a:rPr lang="en-GB" altLang="en-US" sz="1600" b="0" kern="0" dirty="0"/>
              <a:t>IETF dependencies in SA4: 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rgbClr val="006600"/>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2417492270"/>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49299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ways of working</a:t>
            </a:r>
          </a:p>
          <a:p>
            <a:pPr marL="285750" indent="-285750">
              <a:spcBef>
                <a:spcPts val="600"/>
              </a:spcBef>
              <a:buFontTx/>
              <a:buChar char="-"/>
              <a:defRPr/>
            </a:pPr>
            <a:r>
              <a:rPr lang="en-US" sz="1800" dirty="0">
                <a:solidFill>
                  <a:srgbClr val="000099"/>
                </a:solidFill>
                <a:latin typeface="Arial" charset="0"/>
              </a:rPr>
              <a:t>Meeting </a:t>
            </a:r>
            <a:r>
              <a:rPr lang="en-US" sz="1800">
                <a:solidFill>
                  <a:srgbClr val="000099"/>
                </a:solidFill>
                <a:latin typeface="Arial" charset="0"/>
              </a:rPr>
              <a:t>calendar </a:t>
            </a:r>
          </a:p>
          <a:p>
            <a:pPr marL="285750" indent="-285750">
              <a:spcBef>
                <a:spcPts val="600"/>
              </a:spcBef>
              <a:buFontTx/>
              <a:buChar char="-"/>
              <a:defRPr/>
            </a:pPr>
            <a:r>
              <a:rPr lang="en-US" sz="1800">
                <a:solidFill>
                  <a:srgbClr val="000099"/>
                </a:solidFill>
                <a:latin typeface="Arial" charset="0"/>
              </a:rPr>
              <a:t>IETF </a:t>
            </a:r>
            <a:r>
              <a:rPr lang="en-US" sz="1800" dirty="0">
                <a:solidFill>
                  <a:srgbClr val="000099"/>
                </a:solidFill>
                <a:latin typeface="Arial" charset="0"/>
              </a:rPr>
              <a:t>dependencies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- 1</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662815"/>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Rapporteurs are advised for their planning that guidelines have been agreed on which days of the week are preferred to plan SWG AH </a:t>
            </a:r>
            <a:r>
              <a:rPr lang="en-US" sz="1800" dirty="0" err="1">
                <a:solidFill>
                  <a:srgbClr val="000099"/>
                </a:solidFill>
                <a:latin typeface="Arial" charset="0"/>
              </a:rPr>
              <a:t>telcos</a:t>
            </a:r>
            <a:r>
              <a:rPr lang="en-US" sz="1800" dirty="0">
                <a:solidFill>
                  <a:srgbClr val="000099"/>
                </a:solidFill>
                <a:latin typeface="Arial" charset="0"/>
              </a:rPr>
              <a:t>:</a:t>
            </a:r>
          </a:p>
          <a:p>
            <a:pPr marL="742950" lvl="1" indent="-285750">
              <a:spcBef>
                <a:spcPts val="600"/>
              </a:spcBef>
              <a:buFontTx/>
              <a:buChar char="-"/>
              <a:defRPr/>
            </a:pPr>
            <a:r>
              <a:rPr lang="en-US" sz="1800" dirty="0">
                <a:solidFill>
                  <a:srgbClr val="000099"/>
                </a:solidFill>
                <a:latin typeface="Arial" charset="0"/>
              </a:rPr>
              <a:t>Monday – SQ or EVS SWG</a:t>
            </a:r>
          </a:p>
          <a:p>
            <a:pPr marL="742950" lvl="1" indent="-285750">
              <a:spcBef>
                <a:spcPts val="600"/>
              </a:spcBef>
              <a:buFontTx/>
              <a:buChar char="-"/>
              <a:defRPr/>
            </a:pPr>
            <a:r>
              <a:rPr lang="en-US" sz="1800" dirty="0">
                <a:solidFill>
                  <a:srgbClr val="000099"/>
                </a:solidFill>
                <a:latin typeface="Arial" charset="0"/>
              </a:rPr>
              <a:t>Tuesday – Video SWG</a:t>
            </a:r>
          </a:p>
          <a:p>
            <a:pPr marL="742950" lvl="1" indent="-285750">
              <a:spcBef>
                <a:spcPts val="600"/>
              </a:spcBef>
              <a:buFontTx/>
              <a:buChar char="-"/>
              <a:defRPr/>
            </a:pPr>
            <a:r>
              <a:rPr lang="en-US" sz="1800" dirty="0">
                <a:solidFill>
                  <a:srgbClr val="000099"/>
                </a:solidFill>
                <a:latin typeface="Arial" charset="0"/>
              </a:rPr>
              <a:t>Wednesday – MTSI SWG</a:t>
            </a:r>
          </a:p>
          <a:p>
            <a:pPr marL="742950" lvl="1" indent="-285750">
              <a:spcBef>
                <a:spcPts val="600"/>
              </a:spcBef>
              <a:buFontTx/>
              <a:buChar char="-"/>
              <a:defRPr/>
            </a:pPr>
            <a:r>
              <a:rPr lang="en-US" sz="1800" dirty="0">
                <a:solidFill>
                  <a:srgbClr val="000099"/>
                </a:solidFill>
                <a:latin typeface="Arial" charset="0"/>
              </a:rPr>
              <a:t>Thursday – MBS SWG</a:t>
            </a:r>
          </a:p>
          <a:p>
            <a:pPr marL="742950" lvl="1" indent="-285750">
              <a:spcBef>
                <a:spcPts val="600"/>
              </a:spcBef>
              <a:buFontTx/>
              <a:buChar char="-"/>
              <a:defRPr/>
            </a:pPr>
            <a:r>
              <a:rPr lang="en-US" sz="1800" dirty="0">
                <a:solidFill>
                  <a:srgbClr val="000099"/>
                </a:solidFill>
                <a:latin typeface="Arial" charset="0"/>
              </a:rPr>
              <a:t>Friday –  SQ or EVS SWG</a:t>
            </a:r>
          </a:p>
          <a:p>
            <a:pPr marL="285750" indent="-285750">
              <a:spcBef>
                <a:spcPts val="600"/>
              </a:spcBef>
              <a:buFontTx/>
              <a:buChar char="-"/>
              <a:defRPr/>
            </a:pPr>
            <a:r>
              <a:rPr lang="en-US" sz="1800" dirty="0" err="1">
                <a:solidFill>
                  <a:srgbClr val="000099"/>
                </a:solidFill>
                <a:latin typeface="Arial" charset="0"/>
              </a:rPr>
              <a:t>Tdocs</a:t>
            </a:r>
            <a:r>
              <a:rPr lang="en-US" sz="1800" dirty="0">
                <a:solidFill>
                  <a:srgbClr val="000099"/>
                </a:solidFill>
                <a:latin typeface="Arial" charset="0"/>
              </a:rPr>
              <a:t> should be circulated on the appropriate email reflector (MBS SWG </a:t>
            </a:r>
            <a:r>
              <a:rPr lang="en-US" sz="1800" dirty="0" err="1">
                <a:solidFill>
                  <a:srgbClr val="000099"/>
                </a:solidFill>
                <a:latin typeface="Arial" charset="0"/>
              </a:rPr>
              <a:t>Tdocs</a:t>
            </a:r>
            <a:r>
              <a:rPr lang="en-US" sz="1800" dirty="0">
                <a:solidFill>
                  <a:srgbClr val="000099"/>
                </a:solidFill>
                <a:latin typeface="Arial" charset="0"/>
              </a:rPr>
              <a:t> on MBS SWG email reflector, MTSI SWG </a:t>
            </a:r>
            <a:r>
              <a:rPr lang="en-US" sz="1800" dirty="0" err="1">
                <a:solidFill>
                  <a:srgbClr val="000099"/>
                </a:solidFill>
                <a:latin typeface="Arial" charset="0"/>
              </a:rPr>
              <a:t>Tdocs</a:t>
            </a:r>
            <a:r>
              <a:rPr lang="en-US" sz="1800" dirty="0">
                <a:solidFill>
                  <a:srgbClr val="000099"/>
                </a:solidFill>
                <a:latin typeface="Arial" charset="0"/>
              </a:rPr>
              <a:t> on MTSI SWG email reflector etc.), including calendar invitation and agendas, unless there is a good reason to use the SA4 reflector.</a:t>
            </a:r>
          </a:p>
          <a:p>
            <a:pPr marL="285750" indent="-285750">
              <a:spcBef>
                <a:spcPts val="600"/>
              </a:spcBef>
              <a:buFontTx/>
              <a:buChar char="-"/>
              <a:defRPr/>
            </a:pP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- 2</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585871"/>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Active weeks for SWG AH </a:t>
            </a:r>
            <a:r>
              <a:rPr lang="en-US" sz="1800" dirty="0" err="1">
                <a:solidFill>
                  <a:srgbClr val="000099"/>
                </a:solidFill>
                <a:latin typeface="Arial" charset="0"/>
              </a:rPr>
              <a:t>Telcos</a:t>
            </a:r>
            <a:r>
              <a:rPr lang="en-US" sz="1800" dirty="0">
                <a:solidFill>
                  <a:srgbClr val="000099"/>
                </a:solidFill>
                <a:latin typeface="Arial" charset="0"/>
              </a:rPr>
              <a:t> between SA4#111-e and SA4#112-e:</a:t>
            </a:r>
          </a:p>
          <a:p>
            <a:pPr marL="742950" lvl="1" indent="-285750">
              <a:spcBef>
                <a:spcPts val="600"/>
              </a:spcBef>
              <a:buFontTx/>
              <a:buChar char="-"/>
              <a:defRPr/>
            </a:pPr>
            <a:r>
              <a:rPr lang="en-US" sz="1800" dirty="0">
                <a:solidFill>
                  <a:srgbClr val="000099"/>
                </a:solidFill>
                <a:latin typeface="Arial" charset="0"/>
              </a:rPr>
              <a:t>The goal was to make sure we could guarantee a break – i.e. a period without calls - , even for delegates  that attend different SWGs. We also removed any collision with MPEG and allowed enough time before SA4#112-e to handle SWG AH </a:t>
            </a:r>
            <a:r>
              <a:rPr lang="en-US" sz="1800" dirty="0" err="1">
                <a:solidFill>
                  <a:srgbClr val="000099"/>
                </a:solidFill>
                <a:latin typeface="Arial" charset="0"/>
              </a:rPr>
              <a:t>Tdocs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Here are the proposed weeks:</a:t>
            </a:r>
          </a:p>
          <a:p>
            <a:pPr marL="742950" lvl="1" indent="-285750">
              <a:spcBef>
                <a:spcPts val="600"/>
              </a:spcBef>
              <a:buFontTx/>
              <a:buChar char="-"/>
              <a:defRPr/>
            </a:pPr>
            <a:r>
              <a:rPr lang="en-US" sz="1800" dirty="0">
                <a:solidFill>
                  <a:srgbClr val="000099"/>
                </a:solidFill>
                <a:latin typeface="Arial" charset="0"/>
              </a:rPr>
              <a:t>Week 49 starting 30th Nov. 2020</a:t>
            </a:r>
          </a:p>
          <a:p>
            <a:pPr marL="742950" lvl="1" indent="-285750">
              <a:spcBef>
                <a:spcPts val="600"/>
              </a:spcBef>
              <a:buFontTx/>
              <a:buChar char="-"/>
              <a:defRPr/>
            </a:pPr>
            <a:r>
              <a:rPr lang="en-US" sz="1800" dirty="0">
                <a:solidFill>
                  <a:srgbClr val="000099"/>
                </a:solidFill>
                <a:latin typeface="Arial" charset="0"/>
              </a:rPr>
              <a:t>Week 50 starting 7th Dec. 2020 -&gt; note SA#90-e will take place 8-14 Dec. 2020.</a:t>
            </a:r>
          </a:p>
          <a:p>
            <a:pPr marL="742950" lvl="1" indent="-285750">
              <a:spcBef>
                <a:spcPts val="600"/>
              </a:spcBef>
              <a:buFontTx/>
              <a:buChar char="-"/>
              <a:defRPr/>
            </a:pPr>
            <a:r>
              <a:rPr lang="en-US" sz="1800" dirty="0">
                <a:solidFill>
                  <a:srgbClr val="000099"/>
                </a:solidFill>
                <a:latin typeface="Arial" charset="0"/>
              </a:rPr>
              <a:t>Week 51 starting 14th Dec. 2020</a:t>
            </a:r>
          </a:p>
          <a:p>
            <a:pPr marL="742950" lvl="1" indent="-285750">
              <a:spcBef>
                <a:spcPts val="600"/>
              </a:spcBef>
              <a:buFontTx/>
              <a:buChar char="-"/>
              <a:defRPr/>
            </a:pPr>
            <a:r>
              <a:rPr lang="en-US" sz="1800" dirty="0">
                <a:solidFill>
                  <a:srgbClr val="000099"/>
                </a:solidFill>
                <a:latin typeface="Arial" charset="0"/>
              </a:rPr>
              <a:t>Week 4 starting 18th Jan. 2021 -&gt; only if SA4#112 takes place 3-12 Feb. 2021.</a:t>
            </a:r>
          </a:p>
          <a:p>
            <a:pPr marL="285750" indent="-285750">
              <a:spcBef>
                <a:spcPts val="600"/>
              </a:spcBef>
              <a:buFontTx/>
              <a:buChar char="-"/>
              <a:defRPr/>
            </a:pPr>
            <a:r>
              <a:rPr lang="en-US" sz="1800" dirty="0">
                <a:solidFill>
                  <a:srgbClr val="000099"/>
                </a:solidFill>
                <a:latin typeface="Arial" charset="0"/>
              </a:rPr>
              <a:t>Note: this means there will be 3 or 4 AH </a:t>
            </a:r>
            <a:r>
              <a:rPr lang="en-US" sz="1800" dirty="0" err="1">
                <a:solidFill>
                  <a:srgbClr val="000099"/>
                </a:solidFill>
                <a:latin typeface="Arial" charset="0"/>
              </a:rPr>
              <a:t>telcos</a:t>
            </a:r>
            <a:r>
              <a:rPr lang="en-US" sz="1800" dirty="0">
                <a:solidFill>
                  <a:srgbClr val="000099"/>
                </a:solidFill>
                <a:latin typeface="Arial" charset="0"/>
              </a:rPr>
              <a:t> per SWGs</a:t>
            </a: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2439985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- 3</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46276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TSG leader’s guidance:</a:t>
            </a:r>
          </a:p>
          <a:p>
            <a:pPr marL="285750" indent="-285750">
              <a:spcBef>
                <a:spcPts val="600"/>
              </a:spcBef>
              <a:buFontTx/>
              <a:buChar char="-"/>
              <a:defRPr/>
            </a:pPr>
            <a:r>
              <a:rPr lang="en-US" sz="1800" dirty="0">
                <a:solidFill>
                  <a:srgbClr val="000099"/>
                </a:solidFill>
                <a:latin typeface="Arial" charset="0"/>
              </a:rPr>
              <a:t>Inactive periods are installed between meetings to allow proper internal preparation and observe key regional holidays</a:t>
            </a:r>
          </a:p>
          <a:p>
            <a:pPr marL="285750" indent="-285750">
              <a:spcBef>
                <a:spcPts val="600"/>
              </a:spcBef>
              <a:buFontTx/>
              <a:buChar char="-"/>
              <a:defRPr/>
            </a:pPr>
            <a:r>
              <a:rPr lang="en-US" sz="1800" dirty="0">
                <a:solidFill>
                  <a:srgbClr val="000099"/>
                </a:solidFill>
                <a:latin typeface="Arial" charset="0"/>
              </a:rPr>
              <a:t>No email discussions are allowed on any WG reflector or TSG_RAN or </a:t>
            </a:r>
            <a:r>
              <a:rPr lang="en-US" sz="1800" dirty="0" err="1">
                <a:solidFill>
                  <a:srgbClr val="000099"/>
                </a:solidFill>
                <a:latin typeface="Arial" charset="0"/>
              </a:rPr>
              <a:t>TSG_RAN_Drafts</a:t>
            </a:r>
            <a:r>
              <a:rPr lang="en-US" sz="1800" dirty="0">
                <a:solidFill>
                  <a:srgbClr val="000099"/>
                </a:solidFill>
                <a:latin typeface="Arial" charset="0"/>
              </a:rPr>
              <a:t> reflector during these periods.</a:t>
            </a:r>
          </a:p>
          <a:p>
            <a:pPr marL="285750" indent="-285750">
              <a:spcBef>
                <a:spcPts val="600"/>
              </a:spcBef>
              <a:buFontTx/>
              <a:buChar char="-"/>
              <a:defRPr/>
            </a:pPr>
            <a:r>
              <a:rPr lang="en-US" sz="1800" dirty="0">
                <a:solidFill>
                  <a:srgbClr val="000099"/>
                </a:solidFill>
                <a:latin typeface="Arial" charset="0"/>
              </a:rPr>
              <a:t>No GTW sessions are allowed, not even informal ones.</a:t>
            </a:r>
          </a:p>
          <a:p>
            <a:pPr marL="742950" lvl="1" indent="-285750">
              <a:spcBef>
                <a:spcPts val="600"/>
              </a:spcBef>
              <a:buFontTx/>
              <a:buChar char="-"/>
              <a:defRPr/>
            </a:pPr>
            <a:r>
              <a:rPr lang="en-US" sz="1800" dirty="0">
                <a:solidFill>
                  <a:srgbClr val="000099"/>
                </a:solidFill>
                <a:latin typeface="Arial" charset="0"/>
              </a:rPr>
              <a:t>23-29/Nov (Thanksgiving)</a:t>
            </a:r>
          </a:p>
          <a:p>
            <a:pPr marL="742950" lvl="1" indent="-285750">
              <a:spcBef>
                <a:spcPts val="600"/>
              </a:spcBef>
              <a:buFontTx/>
              <a:buChar char="-"/>
              <a:defRPr/>
            </a:pPr>
            <a:r>
              <a:rPr lang="en-US" sz="1800" dirty="0">
                <a:solidFill>
                  <a:srgbClr val="000099"/>
                </a:solidFill>
                <a:latin typeface="Arial" charset="0"/>
              </a:rPr>
              <a:t>21/Dec – 3/January (</a:t>
            </a:r>
            <a:r>
              <a:rPr lang="en-US" sz="1800" dirty="0" err="1">
                <a:solidFill>
                  <a:srgbClr val="000099"/>
                </a:solidFill>
                <a:latin typeface="Arial" charset="0"/>
              </a:rPr>
              <a:t>Christmas+New</a:t>
            </a:r>
            <a:r>
              <a:rPr lang="en-US" sz="1800" dirty="0">
                <a:solidFill>
                  <a:srgbClr val="000099"/>
                </a:solidFill>
                <a:latin typeface="Arial" charset="0"/>
              </a:rPr>
              <a:t> Year)</a:t>
            </a:r>
          </a:p>
          <a:p>
            <a:pPr marL="742950" lvl="1" indent="-285750">
              <a:spcBef>
                <a:spcPts val="600"/>
              </a:spcBef>
              <a:buFontTx/>
              <a:buChar char="-"/>
              <a:defRPr/>
            </a:pPr>
            <a:r>
              <a:rPr lang="en-US" sz="1800" dirty="0">
                <a:solidFill>
                  <a:srgbClr val="000099"/>
                </a:solidFill>
                <a:latin typeface="Arial" charset="0"/>
              </a:rPr>
              <a:t>8-21/Feb (Lunar New Year) </a:t>
            </a:r>
          </a:p>
          <a:p>
            <a:pPr marL="1200150" lvl="2" indent="-285750">
              <a:spcBef>
                <a:spcPts val="600"/>
              </a:spcBef>
              <a:buFontTx/>
              <a:buChar char="-"/>
              <a:defRPr/>
            </a:pPr>
            <a:r>
              <a:rPr lang="en-US" sz="1800" dirty="0">
                <a:solidFill>
                  <a:srgbClr val="000099"/>
                </a:solidFill>
                <a:latin typeface="Arial" charset="0"/>
              </a:rPr>
              <a:t>note: reads 11-17 Feb. from other sources</a:t>
            </a:r>
          </a:p>
          <a:p>
            <a:pPr marL="742950" lvl="1" indent="-285750">
              <a:spcBef>
                <a:spcPts val="600"/>
              </a:spcBef>
              <a:buFontTx/>
              <a:buChar char="-"/>
              <a:defRPr/>
            </a:pPr>
            <a:r>
              <a:rPr lang="en-US" sz="1800" dirty="0">
                <a:solidFill>
                  <a:srgbClr val="000099"/>
                </a:solidFill>
                <a:latin typeface="Arial" charset="0"/>
              </a:rPr>
              <a:t>29/March – 5/April (Easter)</a:t>
            </a:r>
          </a:p>
          <a:p>
            <a:pPr marL="742950" lvl="1" indent="-285750">
              <a:spcBef>
                <a:spcPts val="600"/>
              </a:spcBef>
              <a:buFontTx/>
              <a:buChar char="-"/>
              <a:defRPr/>
            </a:pPr>
            <a:r>
              <a:rPr lang="en-US" sz="1800" dirty="0">
                <a:solidFill>
                  <a:srgbClr val="000099"/>
                </a:solidFill>
                <a:latin typeface="Arial" charset="0"/>
              </a:rPr>
              <a:t>26/April-9/May</a:t>
            </a: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35464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a:t>Calendar 2021</a:t>
            </a:r>
          </a:p>
        </p:txBody>
      </p:sp>
      <p:sp>
        <p:nvSpPr>
          <p:cNvPr id="2" name="Espace réservé du contenu 1">
            <a:extLst>
              <a:ext uri="{FF2B5EF4-FFF2-40B4-BE49-F238E27FC236}">
                <a16:creationId xmlns:a16="http://schemas.microsoft.com/office/drawing/2014/main" id="{1426274F-17E7-464D-9281-0B39C37569D3}"/>
              </a:ext>
            </a:extLst>
          </p:cNvPr>
          <p:cNvSpPr>
            <a:spLocks noGrp="1"/>
          </p:cNvSpPr>
          <p:nvPr>
            <p:ph sz="half" idx="1"/>
          </p:nvPr>
        </p:nvSpPr>
        <p:spPr>
          <a:xfrm>
            <a:off x="709005" y="4869160"/>
            <a:ext cx="8456240" cy="1311424"/>
          </a:xfrm>
        </p:spPr>
        <p:txBody>
          <a:bodyPr/>
          <a:lstStyle/>
          <a:p>
            <a:r>
              <a:rPr lang="en-US" dirty="0"/>
              <a:t>*Note that the e-meeting may be converted back to Face-to-face meeting if COVID-19 situation allows and a host is identified.</a:t>
            </a:r>
          </a:p>
        </p:txBody>
      </p:sp>
      <p:graphicFrame>
        <p:nvGraphicFramePr>
          <p:cNvPr id="6" name="Table 5">
            <a:extLst>
              <a:ext uri="{FF2B5EF4-FFF2-40B4-BE49-F238E27FC236}">
                <a16:creationId xmlns:a16="http://schemas.microsoft.com/office/drawing/2014/main" id="{D26E52AE-353B-4606-916E-E679BDFFB54C}"/>
              </a:ext>
            </a:extLst>
          </p:cNvPr>
          <p:cNvGraphicFramePr>
            <a:graphicFrameLocks noGrp="1"/>
          </p:cNvGraphicFramePr>
          <p:nvPr>
            <p:extLst>
              <p:ext uri="{D42A27DB-BD31-4B8C-83A1-F6EECF244321}">
                <p14:modId xmlns:p14="http://schemas.microsoft.com/office/powerpoint/2010/main" val="2440663683"/>
              </p:ext>
            </p:extLst>
          </p:nvPr>
        </p:nvGraphicFramePr>
        <p:xfrm>
          <a:off x="1065213" y="1916113"/>
          <a:ext cx="7559675" cy="230854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[27 January TBD]</a:t>
                      </a:r>
                      <a:r>
                        <a:rPr lang="en-US" sz="1400" b="0" kern="1200" dirty="0">
                          <a:solidFill>
                            <a:schemeClr val="dk1"/>
                          </a:solidFill>
                          <a:effectLst/>
                          <a:latin typeface="+mn-lt"/>
                          <a:ea typeface="+mn-ea"/>
                          <a:cs typeface="+mn-cs"/>
                        </a:rPr>
                        <a:t> </a:t>
                      </a:r>
                      <a:r>
                        <a:rPr lang="en-US" sz="1400" b="0" strike="sngStrike" kern="1200" dirty="0">
                          <a:solidFill>
                            <a:schemeClr val="dk1"/>
                          </a:solidFill>
                          <a:effectLst/>
                          <a:latin typeface="+mn-lt"/>
                          <a:ea typeface="+mn-ea"/>
                          <a:cs typeface="+mn-cs"/>
                        </a:rPr>
                        <a:t>1</a:t>
                      </a:r>
                      <a:r>
                        <a:rPr lang="fr-FR" sz="1400" b="0" strike="sng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5 </a:t>
                      </a:r>
                      <a:r>
                        <a:rPr lang="en-US" sz="1400" b="0" kern="1200" dirty="0">
                          <a:solidFill>
                            <a:srgbClr val="FF0000"/>
                          </a:solidFill>
                          <a:effectLst/>
                          <a:latin typeface="+mn-lt"/>
                          <a:ea typeface="+mn-ea"/>
                          <a:cs typeface="+mn-cs"/>
                        </a:rPr>
                        <a:t>or </a:t>
                      </a:r>
                      <a:r>
                        <a:rPr lang="en-US" sz="1400" b="0" kern="1200">
                          <a:solidFill>
                            <a:srgbClr val="FF0000"/>
                          </a:solidFill>
                          <a:effectLst/>
                          <a:latin typeface="+mn-lt"/>
                          <a:ea typeface="+mn-ea"/>
                          <a:cs typeface="+mn-cs"/>
                        </a:rPr>
                        <a:t>[3-12 TBD] </a:t>
                      </a:r>
                      <a:r>
                        <a:rPr lang="en-US" sz="1400" b="0" kern="1200" dirty="0">
                          <a:solidFill>
                            <a:schemeClr val="dk1"/>
                          </a:solidFill>
                          <a:effectLst/>
                          <a:latin typeface="+mn-lt"/>
                          <a:ea typeface="+mn-ea"/>
                          <a:cs typeface="+mn-cs"/>
                        </a:rPr>
                        <a:t>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0000"/>
                          </a:solidFill>
                          <a:effectLst/>
                          <a:latin typeface="+mn-lt"/>
                          <a:ea typeface="+mn-ea"/>
                          <a:cs typeface="+mn-cs"/>
                        </a:rPr>
                        <a:t>[7 TBD] </a:t>
                      </a:r>
                      <a:r>
                        <a:rPr lang="en-US" sz="1400" b="0" strike="sngStrike" kern="1200" dirty="0">
                          <a:solidFill>
                            <a:schemeClr val="dk1"/>
                          </a:solidFill>
                          <a:effectLst/>
                          <a:latin typeface="+mn-lt"/>
                          <a:ea typeface="+mn-ea"/>
                          <a:cs typeface="+mn-cs"/>
                        </a:rPr>
                        <a:t>12</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16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[19 TBD] </a:t>
                      </a:r>
                      <a:r>
                        <a:rPr lang="fr-FR" sz="1400" b="0" strike="sngStrike" kern="1200" dirty="0">
                          <a:solidFill>
                            <a:schemeClr val="dk1"/>
                          </a:solidFill>
                          <a:effectLst/>
                          <a:latin typeface="+mn-lt"/>
                          <a:ea typeface="+mn-ea"/>
                          <a:cs typeface="+mn-cs"/>
                        </a:rPr>
                        <a:t>24</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28 May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23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Samsung, Venue: TBD</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t>Calendar</a:t>
            </a:r>
            <a:r>
              <a:rPr lang="fr-FR" altLang="fr-FR" dirty="0"/>
              <a:t> 2022</a:t>
            </a:r>
          </a:p>
        </p:txBody>
      </p:sp>
      <p:sp>
        <p:nvSpPr>
          <p:cNvPr id="2" name="Espace réservé du contenu 1">
            <a:extLst>
              <a:ext uri="{FF2B5EF4-FFF2-40B4-BE49-F238E27FC236}">
                <a16:creationId xmlns:a16="http://schemas.microsoft.com/office/drawing/2014/main" id="{1426274F-17E7-464D-9281-0B39C37569D3}"/>
              </a:ext>
            </a:extLst>
          </p:cNvPr>
          <p:cNvSpPr>
            <a:spLocks noGrp="1"/>
          </p:cNvSpPr>
          <p:nvPr>
            <p:ph sz="half" idx="1"/>
          </p:nvPr>
        </p:nvSpPr>
        <p:spPr>
          <a:xfrm>
            <a:off x="709005" y="4869160"/>
            <a:ext cx="8456240" cy="1311424"/>
          </a:xfrm>
        </p:spPr>
        <p:txBody>
          <a:bodyPr/>
          <a:lstStyle/>
          <a:p>
            <a:r>
              <a:rPr lang="en-US" dirty="0"/>
              <a:t>2022 meeting planning should start at SA4#111-e</a:t>
            </a:r>
          </a:p>
          <a:p>
            <a:r>
              <a:rPr lang="en-US" dirty="0"/>
              <a:t>See TSG+RAN WG proposed dates attached</a:t>
            </a:r>
          </a:p>
        </p:txBody>
      </p:sp>
      <p:graphicFrame>
        <p:nvGraphicFramePr>
          <p:cNvPr id="6" name="Table 5">
            <a:extLst>
              <a:ext uri="{FF2B5EF4-FFF2-40B4-BE49-F238E27FC236}">
                <a16:creationId xmlns:a16="http://schemas.microsoft.com/office/drawing/2014/main" id="{D26E52AE-353B-4606-916E-E679BDFFB54C}"/>
              </a:ext>
            </a:extLst>
          </p:cNvPr>
          <p:cNvGraphicFramePr>
            <a:graphicFrameLocks noGrp="1"/>
          </p:cNvGraphicFramePr>
          <p:nvPr>
            <p:extLst>
              <p:ext uri="{D42A27DB-BD31-4B8C-83A1-F6EECF244321}">
                <p14:modId xmlns:p14="http://schemas.microsoft.com/office/powerpoint/2010/main" val="3486944121"/>
              </p:ext>
            </p:extLst>
          </p:nvPr>
        </p:nvGraphicFramePr>
        <p:xfrm>
          <a:off x="1065213" y="1916113"/>
          <a:ext cx="7559675" cy="2222500"/>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XX-YY February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SA4#118</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XX-YY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SA4#119</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SA4#120</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SA4#121</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November 2022</a:t>
                      </a:r>
                      <a:endParaRPr lang="en-US" sz="1400" b="0" kern="1200" dirty="0">
                        <a:solidFill>
                          <a:schemeClr val="dk1"/>
                        </a:solidFill>
                        <a:effectLst/>
                        <a:latin typeface="+mn-lt"/>
                        <a:ea typeface="+mn-ea"/>
                        <a:cs typeface="+mn-cs"/>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91717292"/>
      </p:ext>
    </p:extLst>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9" ma:contentTypeDescription="Create a new document." ma:contentTypeScope="" ma:versionID="e8a9d905c0cd20df03a1f5e7ee5f07b0">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166b59f4c13042e88e08f41979a6873c"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FDB97B-A997-451D-8C5A-827D9FDFE0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11003</TotalTime>
  <Pages>15</Pages>
  <Words>1221</Words>
  <Application>Microsoft Office PowerPoint</Application>
  <PresentationFormat>Format A4 (210 x 297 mm)</PresentationFormat>
  <Paragraphs>170</Paragraphs>
  <Slides>10</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SWG Ad Hoc Telcos - 1</vt:lpstr>
      <vt:lpstr>SWG Ad Hoc Telcos - 2</vt:lpstr>
      <vt:lpstr>SWG Ad Hoc Telcos - 3</vt:lpstr>
      <vt:lpstr>Calendar 2021</vt:lpstr>
      <vt:lpstr>Calendar 2022</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419</cp:revision>
  <cp:lastPrinted>1999-04-27T06:51:51Z</cp:lastPrinted>
  <dcterms:created xsi:type="dcterms:W3CDTF">2002-09-29T21:39:56Z</dcterms:created>
  <dcterms:modified xsi:type="dcterms:W3CDTF">2020-11-09T19:59:38Z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0x0101002C7EC6EB72709A4BBD33974080D0AD8A</vt:lpwstr>
  </property>
</Properties>
</file>