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4"/>
  </p:notesMasterIdLst>
  <p:handoutMasterIdLst>
    <p:handoutMasterId r:id="rId25"/>
  </p:handoutMasterIdLst>
  <p:sldIdLst>
    <p:sldId id="362" r:id="rId5"/>
    <p:sldId id="406" r:id="rId6"/>
    <p:sldId id="371" r:id="rId7"/>
    <p:sldId id="415" r:id="rId8"/>
    <p:sldId id="4607" r:id="rId9"/>
    <p:sldId id="459" r:id="rId10"/>
    <p:sldId id="4606" r:id="rId11"/>
    <p:sldId id="1256" r:id="rId12"/>
    <p:sldId id="1257" r:id="rId13"/>
    <p:sldId id="1263" r:id="rId14"/>
    <p:sldId id="1262" r:id="rId15"/>
    <p:sldId id="1268" r:id="rId16"/>
    <p:sldId id="1269" r:id="rId17"/>
    <p:sldId id="932" r:id="rId18"/>
    <p:sldId id="1665" r:id="rId19"/>
    <p:sldId id="4603" r:id="rId20"/>
    <p:sldId id="18127" r:id="rId21"/>
    <p:sldId id="395" r:id="rId22"/>
    <p:sldId id="396"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75AB25-4826-4C34-BA11-0D69E9C320CA}" v="36" dt="2020-04-27T17:58:52.5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07" autoAdjust="0"/>
    <p:restoredTop sz="94679" autoAdjust="0"/>
  </p:normalViewPr>
  <p:slideViewPr>
    <p:cSldViewPr snapToGrid="0">
      <p:cViewPr varScale="1">
        <p:scale>
          <a:sx n="100" d="100"/>
          <a:sy n="100" d="100"/>
        </p:scale>
        <p:origin x="720"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ChangeArrowheads="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2FA5D642-7D5C-47F6-8556-13347EFCC838}" type="slidenum">
              <a:rPr lang="en-GB" altLang="en-US">
                <a:latin typeface="Times New Roman" pitchFamily="18" charset="0"/>
              </a:rPr>
              <a:pPr/>
              <a:t>3</a:t>
            </a:fld>
            <a:endParaRPr lang="en-GB" altLang="en-US">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12</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5150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5213"/>
            <a:ext cx="2971800" cy="45878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e Regular"/>
                <a:ea typeface="+mn-ea"/>
                <a:cs typeface="Microsoft Sans Serif" panose="020B0604020202020204" pitchFamily="34" charset="0"/>
              </a:rPr>
              <a:t>Qualcomm Technologies, Inc.</a:t>
            </a: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2DE84-53E6-4A15-B2E3-13D2185F4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icrosoft Sans Serif"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icrosoft Sans Serif" panose="020B0604020202020204" pitchFamily="34" charset="0"/>
            </a:endParaRPr>
          </a:p>
        </p:txBody>
      </p:sp>
    </p:spTree>
    <p:extLst>
      <p:ext uri="{BB962C8B-B14F-4D97-AF65-F5344CB8AC3E}">
        <p14:creationId xmlns:p14="http://schemas.microsoft.com/office/powerpoint/2010/main" val="1708523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pPr lvl="0"/>
            <a:r>
              <a:rPr lang="en-US" dirty="0"/>
              <a:t>Power &amp; thermal efficiency is essential for XR</a:t>
            </a:r>
          </a:p>
          <a:p>
            <a:pPr lvl="0"/>
            <a:r>
              <a:rPr lang="en-US" dirty="0"/>
              <a:t>The XR headset needs to be appropriate wear &amp; use all day, as this is difficult because:</a:t>
            </a:r>
          </a:p>
          <a:p>
            <a:pPr lvl="0"/>
            <a:r>
              <a:rPr lang="en-US" dirty="0"/>
              <a:t>- XR workloads are very challenging</a:t>
            </a:r>
          </a:p>
          <a:p>
            <a:pPr lvl="0"/>
            <a:r>
              <a:rPr lang="en-US" dirty="0"/>
              <a:t>   * Very compute intensive</a:t>
            </a:r>
          </a:p>
          <a:p>
            <a:pPr lvl="0"/>
            <a:r>
              <a:rPr lang="en-US" dirty="0"/>
              <a:t>   * Complex concurrencies</a:t>
            </a:r>
          </a:p>
          <a:p>
            <a:pPr lvl="0"/>
            <a:r>
              <a:rPr lang="en-US" dirty="0"/>
              <a:t>   * Always-on</a:t>
            </a:r>
          </a:p>
          <a:p>
            <a:pPr lvl="0"/>
            <a:r>
              <a:rPr lang="en-US" dirty="0"/>
              <a:t>   * Real-time </a:t>
            </a:r>
          </a:p>
          <a:p>
            <a:pPr lvl="0"/>
            <a:r>
              <a:rPr lang="en-US" dirty="0"/>
              <a:t>- Yet this all must happen with a highly constrained mobile, wearable environment</a:t>
            </a:r>
          </a:p>
          <a:p>
            <a:pPr lvl="0"/>
            <a:r>
              <a:rPr lang="en-US" dirty="0"/>
              <a:t>   * Must be thermally efficient for sleek, ultra-light designs</a:t>
            </a:r>
          </a:p>
          <a:p>
            <a:pPr lvl="0"/>
            <a:r>
              <a:rPr lang="en-US" dirty="0"/>
              <a:t>   * Requires long battery life for all-day use</a:t>
            </a:r>
          </a:p>
          <a:p>
            <a:pPr lvl="0"/>
            <a:r>
              <a:rPr lang="en-US" dirty="0"/>
              <a:t>   * Able to be quickly recharged at least 1,000 times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2472459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2002681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a:xfrm>
            <a:off x="495300" y="6532896"/>
            <a:ext cx="10489691" cy="118174"/>
          </a:xfrm>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11188223"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68414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E8DEA80B-6B03-41C9-828E-E552BF5E06AA}"/>
              </a:ext>
            </a:extLst>
          </p:cNvPr>
          <p:cNvSpPr>
            <a:spLocks noGrp="1"/>
          </p:cNvSpPr>
          <p:nvPr>
            <p:ph type="ftr" sz="quarter" idx="10"/>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11795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890587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3"/>
            <a:ext cx="11184467" cy="4830763"/>
          </a:xfrm>
        </p:spPr>
        <p:txBody>
          <a:bodyPr/>
          <a:lstStyle/>
          <a:p>
            <a:pPr lvl="0"/>
            <a:endParaRPr lang="en-GB" noProof="0"/>
          </a:p>
        </p:txBody>
      </p:sp>
    </p:spTree>
    <p:extLst>
      <p:ext uri="{BB962C8B-B14F-4D97-AF65-F5344CB8AC3E}">
        <p14:creationId xmlns:p14="http://schemas.microsoft.com/office/powerpoint/2010/main" val="3273494049"/>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BE254-951D-496D-9D6C-F6B8979F69C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11093D-0235-41A3-AD6F-DFF42EBCACCA}"/>
              </a:ext>
            </a:extLst>
          </p:cNvPr>
          <p:cNvSpPr>
            <a:spLocks noGrp="1"/>
          </p:cNvSpPr>
          <p:nvPr>
            <p:ph type="dt" sz="half" idx="10"/>
          </p:nvPr>
        </p:nvSpPr>
        <p:spPr/>
        <p:txBody>
          <a:bodyPr/>
          <a:lstStyle/>
          <a:p>
            <a:fld id="{974136CF-6067-4F03-875E-E17200A4B029}" type="datetimeFigureOut">
              <a:rPr lang="en-US" smtClean="0"/>
              <a:t>5/12/2020</a:t>
            </a:fld>
            <a:endParaRPr lang="en-US"/>
          </a:p>
        </p:txBody>
      </p:sp>
      <p:sp>
        <p:nvSpPr>
          <p:cNvPr id="4" name="Footer Placeholder 3">
            <a:extLst>
              <a:ext uri="{FF2B5EF4-FFF2-40B4-BE49-F238E27FC236}">
                <a16:creationId xmlns:a16="http://schemas.microsoft.com/office/drawing/2014/main" id="{64A2C622-F4A9-4694-9E16-1FFB663616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59AD613-65C7-457E-AF63-0BEEE3F9B06C}"/>
              </a:ext>
            </a:extLst>
          </p:cNvPr>
          <p:cNvSpPr>
            <a:spLocks noGrp="1"/>
          </p:cNvSpPr>
          <p:nvPr>
            <p:ph type="sldNum" sz="quarter" idx="12"/>
          </p:nvPr>
        </p:nvSpPr>
        <p:spPr/>
        <p:txBody>
          <a:bodyPr/>
          <a:lstStyle/>
          <a:p>
            <a:fld id="{3CB9A250-0591-44BA-B4C3-5196FD2DD8F1}" type="slidenum">
              <a:rPr lang="en-US" smtClean="0"/>
              <a:t>‹#›</a:t>
            </a:fld>
            <a:endParaRPr lang="en-US"/>
          </a:p>
        </p:txBody>
      </p:sp>
    </p:spTree>
    <p:extLst>
      <p:ext uri="{BB962C8B-B14F-4D97-AF65-F5344CB8AC3E}">
        <p14:creationId xmlns:p14="http://schemas.microsoft.com/office/powerpoint/2010/main" val="2087825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6641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02512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1075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sp>
        <p:nvSpPr>
          <p:cNvPr id="10" name="Rectangle 11">
            <a:extLst>
              <a:ext uri="{FF2B5EF4-FFF2-40B4-BE49-F238E27FC236}">
                <a16:creationId xmlns:a16="http://schemas.microsoft.com/office/drawing/2014/main" id="{487E43C1-7FD7-4237-B7B7-FF2895546F9C}"/>
              </a:ext>
            </a:extLst>
          </p:cNvPr>
          <p:cNvSpPr>
            <a:spLocks noChangeArrowheads="1"/>
          </p:cNvSpPr>
          <p:nvPr userDrawn="1"/>
        </p:nvSpPr>
        <p:spPr bwMode="auto">
          <a:xfrm>
            <a:off x="3875088" y="6370638"/>
            <a:ext cx="39354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GB" altLang="en-US" sz="1200" dirty="0" err="1">
                <a:latin typeface="Calibri" panose="020F0502020204030204" pitchFamily="34" charset="0"/>
              </a:rPr>
              <a:t>InterSDO</a:t>
            </a:r>
            <a:r>
              <a:rPr lang="en-GB" altLang="en-US" sz="1200" dirty="0">
                <a:latin typeface="Calibri" panose="020F0502020204030204" pitchFamily="34" charset="0"/>
              </a:rPr>
              <a:t> April 2020</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8274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rPr>
              <a:t>April 2020</a:t>
            </a:r>
          </a:p>
        </p:txBody>
      </p:sp>
      <p:pic>
        <p:nvPicPr>
          <p:cNvPr id="1033" name="Picture 1"/>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a:latin typeface="Calibri" pitchFamily="34" charset="0"/>
              </a:rPr>
              <a:pPr/>
              <a:t>‹#›</a:t>
            </a:fld>
            <a:endParaRPr lang="en-GB" altLang="en-US" sz="140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7" r:id="rId5"/>
    <p:sldLayoutId id="2147485238" r:id="rId6"/>
    <p:sldLayoutId id="2147485239" r:id="rId7"/>
    <p:sldLayoutId id="2147485241" r:id="rId8"/>
    <p:sldLayoutId id="2147485242" r:id="rId9"/>
    <p:sldLayoutId id="2147485243" r:id="rId10"/>
    <p:sldLayoutId id="2147485244" r:id="rId11"/>
    <p:sldLayoutId id="2147485245" r:id="rId12"/>
  </p:sldLayoutIdLst>
  <p:transition>
    <p:wipe dir="r"/>
  </p:transition>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cid:image001.jpg@01D2725F.2A10A840" TargetMode="External"/><Relationship Id="rId7" Type="http://schemas.openxmlformats.org/officeDocument/2006/relationships/image" Target="../media/image27.png"/><Relationship Id="rId2" Type="http://schemas.openxmlformats.org/officeDocument/2006/relationships/image" Target="../media/image24.jpeg"/><Relationship Id="rId1" Type="http://schemas.openxmlformats.org/officeDocument/2006/relationships/slideLayout" Target="../slideLayouts/slideLayout11.xml"/><Relationship Id="rId6" Type="http://schemas.openxmlformats.org/officeDocument/2006/relationships/image" Target="cid:image002.jpg@01D2725F.2A10A840" TargetMode="External"/><Relationship Id="rId5" Type="http://schemas.openxmlformats.org/officeDocument/2006/relationships/image" Target="../media/image26.jpeg"/><Relationship Id="rId4" Type="http://schemas.openxmlformats.org/officeDocument/2006/relationships/image" Target="../media/image25.png"/><Relationship Id="rId9" Type="http://schemas.openxmlformats.org/officeDocument/2006/relationships/image" Target="cid:image003.jpg@01D2725F.2A10A840"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image" Target="../media/image34.jpeg"/><Relationship Id="rId13" Type="http://schemas.openxmlformats.org/officeDocument/2006/relationships/image" Target="../media/image39.png"/><Relationship Id="rId3" Type="http://schemas.openxmlformats.org/officeDocument/2006/relationships/image" Target="../media/image29.jpeg"/><Relationship Id="rId7" Type="http://schemas.openxmlformats.org/officeDocument/2006/relationships/image" Target="../media/image33.jpeg"/><Relationship Id="rId12"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32.png"/><Relationship Id="rId11" Type="http://schemas.openxmlformats.org/officeDocument/2006/relationships/image" Target="../media/image37.jpeg"/><Relationship Id="rId5" Type="http://schemas.openxmlformats.org/officeDocument/2006/relationships/image" Target="../media/image31.png"/><Relationship Id="rId15" Type="http://schemas.openxmlformats.org/officeDocument/2006/relationships/image" Target="../media/image41.jpeg"/><Relationship Id="rId10" Type="http://schemas.openxmlformats.org/officeDocument/2006/relationships/image" Target="../media/image36.png"/><Relationship Id="rId4" Type="http://schemas.openxmlformats.org/officeDocument/2006/relationships/image" Target="../media/image30.jpeg"/><Relationship Id="rId9" Type="http://schemas.openxmlformats.org/officeDocument/2006/relationships/image" Target="../media/image35.png"/><Relationship Id="rId1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1.jpeg"/><Relationship Id="rId18" Type="http://schemas.openxmlformats.org/officeDocument/2006/relationships/image" Target="../media/image16.jpeg"/><Relationship Id="rId3" Type="http://schemas.openxmlformats.org/officeDocument/2006/relationships/image" Target="../media/image4.png"/><Relationship Id="rId21" Type="http://schemas.openxmlformats.org/officeDocument/2006/relationships/image" Target="../media/image19.PNG"/><Relationship Id="rId7" Type="http://schemas.openxmlformats.org/officeDocument/2006/relationships/hyperlink" Target="http://images.google.co.jp/imgres?imgurl=http://www.interlinknetworks.com/graphics/WIFI_Alliance_Logo.gif&amp;imgrefurl=http://www.interlinknetworks.com/partners/a4-4.htm&amp;h=100&amp;w=119&amp;sz=2&amp;tbnid=6UGOnGAl1PAJ:&amp;tbnh=69&amp;tbnw=83&amp;hl=ja&amp;start=6&amp;prev=/images?q=WiFi+alliance+logo&amp;hl=ja&amp;lr=&amp;rls=GGLD,GGLD:2004-28,GGLD:en&amp;sa=N" TargetMode="External"/><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image" Target="../media/image3.jpeg"/><Relationship Id="rId16" Type="http://schemas.openxmlformats.org/officeDocument/2006/relationships/image" Target="../media/image14.jpeg"/><Relationship Id="rId20"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9.jpeg"/><Relationship Id="rId5" Type="http://schemas.openxmlformats.org/officeDocument/2006/relationships/image" Target="../media/image5.png"/><Relationship Id="rId15" Type="http://schemas.openxmlformats.org/officeDocument/2006/relationships/image" Target="../media/image13.jpeg"/><Relationship Id="rId10" Type="http://schemas.openxmlformats.org/officeDocument/2006/relationships/image" Target="../media/image8.png"/><Relationship Id="rId19" Type="http://schemas.openxmlformats.org/officeDocument/2006/relationships/image" Target="../media/image17.jpeg"/><Relationship Id="rId4" Type="http://schemas.openxmlformats.org/officeDocument/2006/relationships/hyperlink" Target="http://www.openmobilealliance.org/" TargetMode="External"/><Relationship Id="rId9" Type="http://schemas.openxmlformats.org/officeDocument/2006/relationships/hyperlink" Target="http://www.ieee.org/portal/site/iportals?WT.mc_id=ft_home" TargetMode="External"/><Relationship Id="rId14"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specifications/67-releases" TargetMode="External"/><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23.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887413" y="1709738"/>
            <a:ext cx="9147175" cy="2852737"/>
          </a:xfrm>
        </p:spPr>
        <p:txBody>
          <a:bodyPr/>
          <a:lstStyle/>
          <a:p>
            <a:pPr eaLnBrk="1" hangingPunct="1"/>
            <a:r>
              <a:rPr lang="en-GB" altLang="en-US" dirty="0"/>
              <a:t>3GPP and 5G</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de-DE" altLang="en-US" dirty="0"/>
              <a:t>Thomas Stockhammer</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4715AA0-F534-46DA-923A-642B37263F36}"/>
              </a:ext>
            </a:extLst>
          </p:cNvPr>
          <p:cNvSpPr/>
          <p:nvPr/>
        </p:nvSpPr>
        <p:spPr>
          <a:xfrm>
            <a:off x="28055" y="4121581"/>
            <a:ext cx="719918" cy="1899800"/>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Release -17 &amp; MPEG</a:t>
            </a:r>
          </a:p>
        </p:txBody>
      </p:sp>
      <p:sp>
        <p:nvSpPr>
          <p:cNvPr id="59" name="Arrow: Right 58">
            <a:extLst>
              <a:ext uri="{FF2B5EF4-FFF2-40B4-BE49-F238E27FC236}">
                <a16:creationId xmlns:a16="http://schemas.microsoft.com/office/drawing/2014/main" id="{754EDDCD-7FAB-4CD5-975F-F8BDD592BE13}"/>
              </a:ext>
            </a:extLst>
          </p:cNvPr>
          <p:cNvSpPr/>
          <p:nvPr/>
        </p:nvSpPr>
        <p:spPr>
          <a:xfrm>
            <a:off x="806518" y="2592889"/>
            <a:ext cx="4056322" cy="63374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exception</a:t>
            </a: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203" name="Title 1"/>
          <p:cNvSpPr>
            <a:spLocks noGrp="1"/>
          </p:cNvSpPr>
          <p:nvPr>
            <p:ph type="title"/>
          </p:nvPr>
        </p:nvSpPr>
        <p:spPr/>
        <p:txBody>
          <a:bodyPr/>
          <a:lstStyle/>
          <a:p>
            <a:r>
              <a:rPr lang="en-US" altLang="en-US" dirty="0"/>
              <a:t>Timeline for 5G Video</a:t>
            </a:r>
          </a:p>
        </p:txBody>
      </p:sp>
      <p:sp>
        <p:nvSpPr>
          <p:cNvPr id="3" name="Subtitle 2">
            <a:extLst>
              <a:ext uri="{FF2B5EF4-FFF2-40B4-BE49-F238E27FC236}">
                <a16:creationId xmlns:a16="http://schemas.microsoft.com/office/drawing/2014/main" id="{68496B45-719C-4FE8-9C68-CBFAA784EC90}"/>
              </a:ext>
            </a:extLst>
          </p:cNvPr>
          <p:cNvSpPr>
            <a:spLocks noGrp="1"/>
          </p:cNvSpPr>
          <p:nvPr>
            <p:ph type="subTitle" idx="1"/>
          </p:nvPr>
        </p:nvSpPr>
        <p:spPr/>
        <p:txBody>
          <a:bodyPr/>
          <a:lstStyle/>
          <a:p>
            <a:endParaRPr lang="de-DE"/>
          </a:p>
        </p:txBody>
      </p:sp>
      <p:grpSp>
        <p:nvGrpSpPr>
          <p:cNvPr id="60" name="Group 59">
            <a:extLst>
              <a:ext uri="{FF2B5EF4-FFF2-40B4-BE49-F238E27FC236}">
                <a16:creationId xmlns:a16="http://schemas.microsoft.com/office/drawing/2014/main" id="{853777F7-6CF6-4C68-80C4-9442CA674119}"/>
              </a:ext>
            </a:extLst>
          </p:cNvPr>
          <p:cNvGrpSpPr/>
          <p:nvPr/>
        </p:nvGrpSpPr>
        <p:grpSpPr>
          <a:xfrm>
            <a:off x="787371" y="1949573"/>
            <a:ext cx="10005915" cy="4080961"/>
            <a:chOff x="1565969" y="2049161"/>
            <a:chExt cx="10005915" cy="4080961"/>
          </a:xfrm>
        </p:grpSpPr>
        <p:cxnSp>
          <p:nvCxnSpPr>
            <p:cNvPr id="61" name="Straight Connector 60">
              <a:extLst>
                <a:ext uri="{FF2B5EF4-FFF2-40B4-BE49-F238E27FC236}">
                  <a16:creationId xmlns:a16="http://schemas.microsoft.com/office/drawing/2014/main" id="{3C21EF8B-5E98-4855-8C85-5AA413FC0F7D}"/>
                </a:ext>
              </a:extLst>
            </p:cNvPr>
            <p:cNvCxnSpPr/>
            <p:nvPr/>
          </p:nvCxnSpPr>
          <p:spPr>
            <a:xfrm flipH="1">
              <a:off x="1893400"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a:extLst>
                <a:ext uri="{FF2B5EF4-FFF2-40B4-BE49-F238E27FC236}">
                  <a16:creationId xmlns:a16="http://schemas.microsoft.com/office/drawing/2014/main" id="{FB2D0403-084F-420F-A83F-123BBD129AE1}"/>
                </a:ext>
              </a:extLst>
            </p:cNvPr>
            <p:cNvCxnSpPr/>
            <p:nvPr/>
          </p:nvCxnSpPr>
          <p:spPr>
            <a:xfrm flipH="1">
              <a:off x="2816011" y="2552607"/>
              <a:ext cx="31050" cy="3568363"/>
            </a:xfrm>
            <a:prstGeom prst="line">
              <a:avLst/>
            </a:prstGeom>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D977BA55-DBFA-4A2D-8C71-7C61D75E93FD}"/>
                </a:ext>
              </a:extLst>
            </p:cNvPr>
            <p:cNvCxnSpPr/>
            <p:nvPr/>
          </p:nvCxnSpPr>
          <p:spPr>
            <a:xfrm flipH="1">
              <a:off x="3737144" y="2552607"/>
              <a:ext cx="31050" cy="3568363"/>
            </a:xfrm>
            <a:prstGeom prst="line">
              <a:avLst/>
            </a:prstGeom>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10991D23-2557-4DA1-BAE4-1C75995C23E5}"/>
                </a:ext>
              </a:extLst>
            </p:cNvPr>
            <p:cNvCxnSpPr/>
            <p:nvPr/>
          </p:nvCxnSpPr>
          <p:spPr>
            <a:xfrm flipH="1">
              <a:off x="4658279"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E9137E18-00BE-494C-80D6-949386A55C2B}"/>
                </a:ext>
              </a:extLst>
            </p:cNvPr>
            <p:cNvCxnSpPr/>
            <p:nvPr/>
          </p:nvCxnSpPr>
          <p:spPr>
            <a:xfrm flipH="1">
              <a:off x="5579411"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A6FD9A56-3C1D-41B5-9F2C-6F8CEE6E0CB8}"/>
                </a:ext>
              </a:extLst>
            </p:cNvPr>
            <p:cNvCxnSpPr/>
            <p:nvPr/>
          </p:nvCxnSpPr>
          <p:spPr>
            <a:xfrm flipH="1">
              <a:off x="6500546"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6F3E044F-C617-4308-A4CD-BCC0835907AA}"/>
                </a:ext>
              </a:extLst>
            </p:cNvPr>
            <p:cNvCxnSpPr/>
            <p:nvPr/>
          </p:nvCxnSpPr>
          <p:spPr>
            <a:xfrm flipH="1">
              <a:off x="7421677"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03276BBF-B179-48E1-A56D-A3093E90CD76}"/>
                </a:ext>
              </a:extLst>
            </p:cNvPr>
            <p:cNvCxnSpPr/>
            <p:nvPr/>
          </p:nvCxnSpPr>
          <p:spPr>
            <a:xfrm flipH="1">
              <a:off x="8375340"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97D59389-5810-4B8C-A171-D423DFDA1575}"/>
                </a:ext>
              </a:extLst>
            </p:cNvPr>
            <p:cNvCxnSpPr/>
            <p:nvPr/>
          </p:nvCxnSpPr>
          <p:spPr>
            <a:xfrm flipH="1">
              <a:off x="9263945" y="2552607"/>
              <a:ext cx="32528" cy="3568363"/>
            </a:xfrm>
            <a:prstGeom prst="line">
              <a:avLst/>
            </a:prstGeom>
          </p:spPr>
          <p:style>
            <a:lnRef idx="1">
              <a:schemeClr val="dk1"/>
            </a:lnRef>
            <a:fillRef idx="0">
              <a:schemeClr val="dk1"/>
            </a:fillRef>
            <a:effectRef idx="0">
              <a:schemeClr val="dk1"/>
            </a:effectRef>
            <a:fontRef idx="minor">
              <a:schemeClr val="tx1"/>
            </a:fontRef>
          </p:style>
        </p:cxnSp>
        <p:sp>
          <p:nvSpPr>
            <p:cNvPr id="71" name="TextBox 7">
              <a:extLst>
                <a:ext uri="{FF2B5EF4-FFF2-40B4-BE49-F238E27FC236}">
                  <a16:creationId xmlns:a16="http://schemas.microsoft.com/office/drawing/2014/main" id="{AADB0850-0474-4166-B0B1-B585F24339F4}"/>
                </a:ext>
              </a:extLst>
            </p:cNvPr>
            <p:cNvSpPr txBox="1">
              <a:spLocks noChangeArrowheads="1"/>
            </p:cNvSpPr>
            <p:nvPr/>
          </p:nvSpPr>
          <p:spPr bwMode="auto">
            <a:xfrm>
              <a:off x="1565969" y="2049161"/>
              <a:ext cx="719918" cy="443662"/>
            </a:xfrm>
            <a:prstGeom prst="rect">
              <a:avLst/>
            </a:prstGeom>
            <a:solidFill>
              <a:schemeClr val="bg1">
                <a:lumMod val="8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SA#84</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Q2/2019</a:t>
              </a:r>
            </a:p>
          </p:txBody>
        </p:sp>
        <p:sp>
          <p:nvSpPr>
            <p:cNvPr id="72" name="TextBox 8">
              <a:extLst>
                <a:ext uri="{FF2B5EF4-FFF2-40B4-BE49-F238E27FC236}">
                  <a16:creationId xmlns:a16="http://schemas.microsoft.com/office/drawing/2014/main" id="{0ED7F566-B09C-4F65-8E34-10163C17A5D5}"/>
                </a:ext>
              </a:extLst>
            </p:cNvPr>
            <p:cNvSpPr txBox="1">
              <a:spLocks noChangeArrowheads="1"/>
            </p:cNvSpPr>
            <p:nvPr/>
          </p:nvSpPr>
          <p:spPr bwMode="auto">
            <a:xfrm>
              <a:off x="2490060"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SA#85</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Q3/2019</a:t>
              </a:r>
            </a:p>
          </p:txBody>
        </p:sp>
        <p:sp>
          <p:nvSpPr>
            <p:cNvPr id="73" name="TextBox 9">
              <a:extLst>
                <a:ext uri="{FF2B5EF4-FFF2-40B4-BE49-F238E27FC236}">
                  <a16:creationId xmlns:a16="http://schemas.microsoft.com/office/drawing/2014/main" id="{E9EE9362-504C-4858-9945-A6D55484ED4F}"/>
                </a:ext>
              </a:extLst>
            </p:cNvPr>
            <p:cNvSpPr txBox="1">
              <a:spLocks noChangeArrowheads="1"/>
            </p:cNvSpPr>
            <p:nvPr/>
          </p:nvSpPr>
          <p:spPr bwMode="auto">
            <a:xfrm>
              <a:off x="3414150"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SA#86</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Q4/2019</a:t>
              </a:r>
            </a:p>
          </p:txBody>
        </p:sp>
        <p:sp>
          <p:nvSpPr>
            <p:cNvPr id="74" name="TextBox 10">
              <a:extLst>
                <a:ext uri="{FF2B5EF4-FFF2-40B4-BE49-F238E27FC236}">
                  <a16:creationId xmlns:a16="http://schemas.microsoft.com/office/drawing/2014/main" id="{D01B4340-9702-4E39-905D-B7FEAE7BFFE9}"/>
                </a:ext>
              </a:extLst>
            </p:cNvPr>
            <p:cNvSpPr txBox="1">
              <a:spLocks noChangeArrowheads="1"/>
            </p:cNvSpPr>
            <p:nvPr/>
          </p:nvSpPr>
          <p:spPr bwMode="auto">
            <a:xfrm>
              <a:off x="4338241"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SA#87</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Q1/2020</a:t>
              </a:r>
            </a:p>
          </p:txBody>
        </p:sp>
        <p:sp>
          <p:nvSpPr>
            <p:cNvPr id="75" name="TextBox 11">
              <a:extLst>
                <a:ext uri="{FF2B5EF4-FFF2-40B4-BE49-F238E27FC236}">
                  <a16:creationId xmlns:a16="http://schemas.microsoft.com/office/drawing/2014/main" id="{4700BAB5-32F5-43AB-9490-E457C224097F}"/>
                </a:ext>
              </a:extLst>
            </p:cNvPr>
            <p:cNvSpPr txBox="1">
              <a:spLocks noChangeArrowheads="1"/>
            </p:cNvSpPr>
            <p:nvPr/>
          </p:nvSpPr>
          <p:spPr bwMode="auto">
            <a:xfrm>
              <a:off x="5262332"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SA#88</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Q2/2020</a:t>
              </a:r>
            </a:p>
          </p:txBody>
        </p:sp>
        <p:sp>
          <p:nvSpPr>
            <p:cNvPr id="76" name="TextBox 12">
              <a:extLst>
                <a:ext uri="{FF2B5EF4-FFF2-40B4-BE49-F238E27FC236}">
                  <a16:creationId xmlns:a16="http://schemas.microsoft.com/office/drawing/2014/main" id="{21D64A1F-FF82-48B5-B3EA-9DDE00DF2E77}"/>
                </a:ext>
              </a:extLst>
            </p:cNvPr>
            <p:cNvSpPr txBox="1">
              <a:spLocks noChangeArrowheads="1"/>
            </p:cNvSpPr>
            <p:nvPr/>
          </p:nvSpPr>
          <p:spPr bwMode="auto">
            <a:xfrm>
              <a:off x="6186423"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SA#89</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Q3/2020</a:t>
              </a:r>
            </a:p>
          </p:txBody>
        </p:sp>
        <p:sp>
          <p:nvSpPr>
            <p:cNvPr id="77" name="TextBox 13">
              <a:extLst>
                <a:ext uri="{FF2B5EF4-FFF2-40B4-BE49-F238E27FC236}">
                  <a16:creationId xmlns:a16="http://schemas.microsoft.com/office/drawing/2014/main" id="{B0E8F966-93B4-4C23-8909-7CC62A83474A}"/>
                </a:ext>
              </a:extLst>
            </p:cNvPr>
            <p:cNvSpPr txBox="1">
              <a:spLocks noChangeArrowheads="1"/>
            </p:cNvSpPr>
            <p:nvPr/>
          </p:nvSpPr>
          <p:spPr bwMode="auto">
            <a:xfrm>
              <a:off x="7109775"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SA#90</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Q4/2020</a:t>
              </a:r>
            </a:p>
          </p:txBody>
        </p:sp>
        <p:sp>
          <p:nvSpPr>
            <p:cNvPr id="78" name="TextBox 14">
              <a:extLst>
                <a:ext uri="{FF2B5EF4-FFF2-40B4-BE49-F238E27FC236}">
                  <a16:creationId xmlns:a16="http://schemas.microsoft.com/office/drawing/2014/main" id="{EBFB0DBA-2B7E-463D-A538-BD808B8DEC0C}"/>
                </a:ext>
              </a:extLst>
            </p:cNvPr>
            <p:cNvSpPr txBox="1">
              <a:spLocks noChangeArrowheads="1"/>
            </p:cNvSpPr>
            <p:nvPr/>
          </p:nvSpPr>
          <p:spPr bwMode="auto">
            <a:xfrm>
              <a:off x="8033866"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Q1/2021</a:t>
              </a:r>
            </a:p>
          </p:txBody>
        </p:sp>
        <p:sp>
          <p:nvSpPr>
            <p:cNvPr id="85" name="TextBox 27">
              <a:extLst>
                <a:ext uri="{FF2B5EF4-FFF2-40B4-BE49-F238E27FC236}">
                  <a16:creationId xmlns:a16="http://schemas.microsoft.com/office/drawing/2014/main" id="{766C2FB0-DC22-42B1-8580-C6142B17E00B}"/>
                </a:ext>
              </a:extLst>
            </p:cNvPr>
            <p:cNvSpPr txBox="1">
              <a:spLocks noChangeArrowheads="1"/>
            </p:cNvSpPr>
            <p:nvPr/>
          </p:nvSpPr>
          <p:spPr bwMode="auto">
            <a:xfrm>
              <a:off x="8957957"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SA#92</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Q2/2021</a:t>
              </a:r>
            </a:p>
          </p:txBody>
        </p:sp>
        <p:cxnSp>
          <p:nvCxnSpPr>
            <p:cNvPr id="99" name="Straight Connector 98">
              <a:extLst>
                <a:ext uri="{FF2B5EF4-FFF2-40B4-BE49-F238E27FC236}">
                  <a16:creationId xmlns:a16="http://schemas.microsoft.com/office/drawing/2014/main" id="{74009000-D091-4C23-989D-AC0DFC8F4830}"/>
                </a:ext>
              </a:extLst>
            </p:cNvPr>
            <p:cNvCxnSpPr/>
            <p:nvPr/>
          </p:nvCxnSpPr>
          <p:spPr>
            <a:xfrm flipH="1">
              <a:off x="10207257" y="255260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100" name="TextBox 27">
              <a:extLst>
                <a:ext uri="{FF2B5EF4-FFF2-40B4-BE49-F238E27FC236}">
                  <a16:creationId xmlns:a16="http://schemas.microsoft.com/office/drawing/2014/main" id="{35880905-1B27-4B42-A146-95683ECE5F2E}"/>
                </a:ext>
              </a:extLst>
            </p:cNvPr>
            <p:cNvSpPr txBox="1">
              <a:spLocks noChangeArrowheads="1"/>
            </p:cNvSpPr>
            <p:nvPr/>
          </p:nvSpPr>
          <p:spPr bwMode="auto">
            <a:xfrm>
              <a:off x="9901269"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SA#93</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Q3/2021</a:t>
              </a:r>
            </a:p>
          </p:txBody>
        </p:sp>
        <p:cxnSp>
          <p:nvCxnSpPr>
            <p:cNvPr id="101" name="Straight Connector 100">
              <a:extLst>
                <a:ext uri="{FF2B5EF4-FFF2-40B4-BE49-F238E27FC236}">
                  <a16:creationId xmlns:a16="http://schemas.microsoft.com/office/drawing/2014/main" id="{1509B8A8-ECA0-4869-AC0F-B0E826ABA673}"/>
                </a:ext>
              </a:extLst>
            </p:cNvPr>
            <p:cNvCxnSpPr/>
            <p:nvPr/>
          </p:nvCxnSpPr>
          <p:spPr>
            <a:xfrm flipH="1">
              <a:off x="11157961" y="2561760"/>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102" name="TextBox 27">
              <a:extLst>
                <a:ext uri="{FF2B5EF4-FFF2-40B4-BE49-F238E27FC236}">
                  <a16:creationId xmlns:a16="http://schemas.microsoft.com/office/drawing/2014/main" id="{9AFB0D3E-EB08-4C49-BF89-05B2B1C5F237}"/>
                </a:ext>
              </a:extLst>
            </p:cNvPr>
            <p:cNvSpPr txBox="1">
              <a:spLocks noChangeArrowheads="1"/>
            </p:cNvSpPr>
            <p:nvPr/>
          </p:nvSpPr>
          <p:spPr bwMode="auto">
            <a:xfrm>
              <a:off x="10851967" y="2058314"/>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SA#94</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Q4/2021</a:t>
              </a:r>
            </a:p>
          </p:txBody>
        </p:sp>
      </p:grpSp>
      <p:sp>
        <p:nvSpPr>
          <p:cNvPr id="2" name="Arrow: Right 1">
            <a:extLst>
              <a:ext uri="{FF2B5EF4-FFF2-40B4-BE49-F238E27FC236}">
                <a16:creationId xmlns:a16="http://schemas.microsoft.com/office/drawing/2014/main" id="{1E2761EB-338F-44F3-80FA-8EF950100F0F}"/>
              </a:ext>
            </a:extLst>
          </p:cNvPr>
          <p:cNvSpPr/>
          <p:nvPr/>
        </p:nvSpPr>
        <p:spPr>
          <a:xfrm>
            <a:off x="787372" y="2592882"/>
            <a:ext cx="3154333" cy="6337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rPr>
              <a:t>5GMS3 </a:t>
            </a:r>
            <a:r>
              <a:rPr kumimoji="0" lang="de-DE" sz="1800" b="0" i="0" u="none" strike="noStrike" kern="1200" cap="none" spc="0" normalizeH="0" baseline="0" noProof="0" dirty="0" err="1">
                <a:ln>
                  <a:noFill/>
                </a:ln>
                <a:solidFill>
                  <a:prstClr val="white"/>
                </a:solidFill>
                <a:effectLst/>
                <a:uLnTx/>
                <a:uFillTx/>
                <a:latin typeface="Calibri" panose="020F0502020204030204"/>
                <a:ea typeface="+mn-ea"/>
                <a:cs typeface="+mn-cs"/>
              </a:rPr>
              <a:t>with</a:t>
            </a:r>
            <a:r>
              <a:rPr lang="de-DE" dirty="0">
                <a:solidFill>
                  <a:prstClr val="white"/>
                </a:solidFill>
                <a:latin typeface="Calibri" panose="020F0502020204030204"/>
              </a:rPr>
              <a:t> AVC/HEVC </a:t>
            </a:r>
            <a:r>
              <a:rPr lang="de-DE" dirty="0" err="1">
                <a:solidFill>
                  <a:prstClr val="white"/>
                </a:solidFill>
                <a:latin typeface="Calibri" panose="020F0502020204030204"/>
              </a:rPr>
              <a:t>only</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Arrow: Right 49">
            <a:extLst>
              <a:ext uri="{FF2B5EF4-FFF2-40B4-BE49-F238E27FC236}">
                <a16:creationId xmlns:a16="http://schemas.microsoft.com/office/drawing/2014/main" id="{65391A43-5869-4D87-95C7-0C14BB93B6FB}"/>
              </a:ext>
            </a:extLst>
          </p:cNvPr>
          <p:cNvSpPr/>
          <p:nvPr/>
        </p:nvSpPr>
        <p:spPr>
          <a:xfrm>
            <a:off x="3909348" y="3804709"/>
            <a:ext cx="2756808" cy="633743"/>
          </a:xfrm>
          <a:prstGeom prst="rightArrow">
            <a:avLst>
              <a:gd name="adj1" fmla="val 65929"/>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rPr>
              <a:t>5G Video </a:t>
            </a:r>
            <a:r>
              <a:rPr kumimoji="0" lang="de-DE" sz="1600" b="0" i="0" u="none" strike="noStrike" kern="1200" cap="none" spc="0" normalizeH="0" baseline="0" noProof="0" dirty="0" err="1">
                <a:ln>
                  <a:noFill/>
                </a:ln>
                <a:solidFill>
                  <a:prstClr val="white"/>
                </a:solidFill>
                <a:effectLst/>
                <a:uLnTx/>
                <a:uFillTx/>
                <a:latin typeface="Calibri" panose="020F0502020204030204"/>
                <a:ea typeface="+mn-ea"/>
                <a:cs typeface="+mn-cs"/>
              </a:rPr>
              <a:t>Characterization</a:t>
            </a:r>
            <a:endPar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Arrow: Right 56">
            <a:extLst>
              <a:ext uri="{FF2B5EF4-FFF2-40B4-BE49-F238E27FC236}">
                <a16:creationId xmlns:a16="http://schemas.microsoft.com/office/drawing/2014/main" id="{F2E35996-FC6B-4022-9D6C-0C82654D5332}"/>
              </a:ext>
            </a:extLst>
          </p:cNvPr>
          <p:cNvSpPr/>
          <p:nvPr/>
        </p:nvSpPr>
        <p:spPr>
          <a:xfrm>
            <a:off x="6650993" y="4390740"/>
            <a:ext cx="1815657" cy="735568"/>
          </a:xfrm>
          <a:prstGeom prst="rightArrow">
            <a:avLst>
              <a:gd name="adj1" fmla="val 6592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white"/>
                </a:solidFill>
                <a:effectLst/>
                <a:uLnTx/>
                <a:uFillTx/>
                <a:latin typeface="Calibri" panose="020F0502020204030204"/>
                <a:ea typeface="+mn-ea"/>
                <a:cs typeface="+mn-cs"/>
              </a:rPr>
              <a:t>EVC in 5G?</a:t>
            </a:r>
          </a:p>
        </p:txBody>
      </p:sp>
      <p:sp>
        <p:nvSpPr>
          <p:cNvPr id="6" name="TextBox 5">
            <a:extLst>
              <a:ext uri="{FF2B5EF4-FFF2-40B4-BE49-F238E27FC236}">
                <a16:creationId xmlns:a16="http://schemas.microsoft.com/office/drawing/2014/main" id="{D016D869-12CC-4866-9320-5781B3E7152D}"/>
              </a:ext>
            </a:extLst>
          </p:cNvPr>
          <p:cNvSpPr txBox="1"/>
          <p:nvPr/>
        </p:nvSpPr>
        <p:spPr>
          <a:xfrm>
            <a:off x="2894446" y="6101106"/>
            <a:ext cx="922047"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SA4#107</a:t>
            </a:r>
          </a:p>
        </p:txBody>
      </p:sp>
      <p:sp>
        <p:nvSpPr>
          <p:cNvPr id="67" name="TextBox 66">
            <a:extLst>
              <a:ext uri="{FF2B5EF4-FFF2-40B4-BE49-F238E27FC236}">
                <a16:creationId xmlns:a16="http://schemas.microsoft.com/office/drawing/2014/main" id="{96C62EBB-E4FB-4B84-B5CD-0FEF8E2ADE81}"/>
              </a:ext>
            </a:extLst>
          </p:cNvPr>
          <p:cNvSpPr txBox="1"/>
          <p:nvPr/>
        </p:nvSpPr>
        <p:spPr>
          <a:xfrm>
            <a:off x="3890029" y="5804134"/>
            <a:ext cx="922047"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SA4#108</a:t>
            </a:r>
          </a:p>
        </p:txBody>
      </p:sp>
      <p:sp>
        <p:nvSpPr>
          <p:cNvPr id="105" name="TextBox 104">
            <a:extLst>
              <a:ext uri="{FF2B5EF4-FFF2-40B4-BE49-F238E27FC236}">
                <a16:creationId xmlns:a16="http://schemas.microsoft.com/office/drawing/2014/main" id="{1485C088-9DC0-4739-BDA5-7CDA9EDD4DE1}"/>
              </a:ext>
            </a:extLst>
          </p:cNvPr>
          <p:cNvSpPr txBox="1"/>
          <p:nvPr/>
        </p:nvSpPr>
        <p:spPr>
          <a:xfrm>
            <a:off x="3890028" y="6101106"/>
            <a:ext cx="922047"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SA4#109</a:t>
            </a:r>
          </a:p>
        </p:txBody>
      </p:sp>
      <p:sp>
        <p:nvSpPr>
          <p:cNvPr id="106" name="TextBox 105">
            <a:extLst>
              <a:ext uri="{FF2B5EF4-FFF2-40B4-BE49-F238E27FC236}">
                <a16:creationId xmlns:a16="http://schemas.microsoft.com/office/drawing/2014/main" id="{78E7CA25-B561-49C8-A21D-B71150E81B58}"/>
              </a:ext>
            </a:extLst>
          </p:cNvPr>
          <p:cNvSpPr txBox="1"/>
          <p:nvPr/>
        </p:nvSpPr>
        <p:spPr>
          <a:xfrm>
            <a:off x="4831609" y="6101105"/>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SA4#110</a:t>
            </a:r>
          </a:p>
        </p:txBody>
      </p:sp>
      <p:sp>
        <p:nvSpPr>
          <p:cNvPr id="107" name="TextBox 106">
            <a:extLst>
              <a:ext uri="{FF2B5EF4-FFF2-40B4-BE49-F238E27FC236}">
                <a16:creationId xmlns:a16="http://schemas.microsoft.com/office/drawing/2014/main" id="{CA2FE413-42F5-4668-A63D-9429733A8D53}"/>
              </a:ext>
            </a:extLst>
          </p:cNvPr>
          <p:cNvSpPr txBox="1"/>
          <p:nvPr/>
        </p:nvSpPr>
        <p:spPr>
          <a:xfrm>
            <a:off x="5745423" y="6090219"/>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SA4#111</a:t>
            </a:r>
          </a:p>
        </p:txBody>
      </p:sp>
      <p:sp>
        <p:nvSpPr>
          <p:cNvPr id="108" name="TextBox 107">
            <a:extLst>
              <a:ext uri="{FF2B5EF4-FFF2-40B4-BE49-F238E27FC236}">
                <a16:creationId xmlns:a16="http://schemas.microsoft.com/office/drawing/2014/main" id="{96023D57-6A66-401A-B4C2-4CFFA3CC048F}"/>
              </a:ext>
            </a:extLst>
          </p:cNvPr>
          <p:cNvSpPr txBox="1"/>
          <p:nvPr/>
        </p:nvSpPr>
        <p:spPr>
          <a:xfrm>
            <a:off x="6678979" y="6080214"/>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SA4#112</a:t>
            </a:r>
          </a:p>
        </p:txBody>
      </p:sp>
      <p:sp>
        <p:nvSpPr>
          <p:cNvPr id="109" name="TextBox 108">
            <a:extLst>
              <a:ext uri="{FF2B5EF4-FFF2-40B4-BE49-F238E27FC236}">
                <a16:creationId xmlns:a16="http://schemas.microsoft.com/office/drawing/2014/main" id="{A15F60E2-FF50-4C05-A08E-DB0013FFD9D3}"/>
              </a:ext>
            </a:extLst>
          </p:cNvPr>
          <p:cNvSpPr txBox="1"/>
          <p:nvPr/>
        </p:nvSpPr>
        <p:spPr>
          <a:xfrm>
            <a:off x="7593783" y="5809806"/>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SA4#113</a:t>
            </a:r>
          </a:p>
        </p:txBody>
      </p:sp>
      <p:sp>
        <p:nvSpPr>
          <p:cNvPr id="110" name="TextBox 109">
            <a:extLst>
              <a:ext uri="{FF2B5EF4-FFF2-40B4-BE49-F238E27FC236}">
                <a16:creationId xmlns:a16="http://schemas.microsoft.com/office/drawing/2014/main" id="{33FA00A1-5C62-44CD-8DBA-51AE4BEC48EB}"/>
              </a:ext>
            </a:extLst>
          </p:cNvPr>
          <p:cNvSpPr txBox="1"/>
          <p:nvPr/>
        </p:nvSpPr>
        <p:spPr>
          <a:xfrm>
            <a:off x="7609165" y="6096777"/>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SA4#114</a:t>
            </a:r>
          </a:p>
        </p:txBody>
      </p:sp>
      <p:sp>
        <p:nvSpPr>
          <p:cNvPr id="111" name="TextBox 110">
            <a:extLst>
              <a:ext uri="{FF2B5EF4-FFF2-40B4-BE49-F238E27FC236}">
                <a16:creationId xmlns:a16="http://schemas.microsoft.com/office/drawing/2014/main" id="{C5B5C989-D2DC-4FD9-B4E5-E0CC2AFDF800}"/>
              </a:ext>
            </a:extLst>
          </p:cNvPr>
          <p:cNvSpPr txBox="1"/>
          <p:nvPr/>
        </p:nvSpPr>
        <p:spPr>
          <a:xfrm>
            <a:off x="8518191" y="6077430"/>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SA4#115</a:t>
            </a:r>
          </a:p>
        </p:txBody>
      </p:sp>
      <p:cxnSp>
        <p:nvCxnSpPr>
          <p:cNvPr id="112" name="Connector: Elbow 111">
            <a:extLst>
              <a:ext uri="{FF2B5EF4-FFF2-40B4-BE49-F238E27FC236}">
                <a16:creationId xmlns:a16="http://schemas.microsoft.com/office/drawing/2014/main" id="{1A6CC4A4-C24F-47E8-8376-777FB63DC8E7}"/>
              </a:ext>
            </a:extLst>
          </p:cNvPr>
          <p:cNvCxnSpPr>
            <a:cxnSpLocks/>
            <a:stCxn id="50" idx="3"/>
          </p:cNvCxnSpPr>
          <p:nvPr/>
        </p:nvCxnSpPr>
        <p:spPr>
          <a:xfrm>
            <a:off x="6666156" y="4121581"/>
            <a:ext cx="151103" cy="377991"/>
          </a:xfrm>
          <a:prstGeom prst="bentConnector2">
            <a:avLst/>
          </a:prstGeom>
          <a:ln>
            <a:tailEnd type="triangle"/>
          </a:ln>
        </p:spPr>
        <p:style>
          <a:lnRef idx="3">
            <a:schemeClr val="dk1"/>
          </a:lnRef>
          <a:fillRef idx="0">
            <a:schemeClr val="dk1"/>
          </a:fillRef>
          <a:effectRef idx="2">
            <a:schemeClr val="dk1"/>
          </a:effectRef>
          <a:fontRef idx="minor">
            <a:schemeClr val="tx1"/>
          </a:fontRef>
        </p:style>
      </p:cxnSp>
      <p:sp>
        <p:nvSpPr>
          <p:cNvPr id="117" name="Arrow: Right 116">
            <a:extLst>
              <a:ext uri="{FF2B5EF4-FFF2-40B4-BE49-F238E27FC236}">
                <a16:creationId xmlns:a16="http://schemas.microsoft.com/office/drawing/2014/main" id="{C033859B-776A-443D-97DB-E3E4621ECEC7}"/>
              </a:ext>
            </a:extLst>
          </p:cNvPr>
          <p:cNvSpPr/>
          <p:nvPr/>
        </p:nvSpPr>
        <p:spPr>
          <a:xfrm>
            <a:off x="10403868" y="3754630"/>
            <a:ext cx="1597990" cy="633742"/>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rPr>
              <a:t>MPEG</a:t>
            </a:r>
          </a:p>
        </p:txBody>
      </p:sp>
      <p:sp>
        <p:nvSpPr>
          <p:cNvPr id="118" name="Arrow: Right 117">
            <a:extLst>
              <a:ext uri="{FF2B5EF4-FFF2-40B4-BE49-F238E27FC236}">
                <a16:creationId xmlns:a16="http://schemas.microsoft.com/office/drawing/2014/main" id="{623C32F0-084E-42F8-A0E1-820BAB14FB8D}"/>
              </a:ext>
            </a:extLst>
          </p:cNvPr>
          <p:cNvSpPr/>
          <p:nvPr/>
        </p:nvSpPr>
        <p:spPr>
          <a:xfrm>
            <a:off x="10411891" y="3031965"/>
            <a:ext cx="1597990" cy="63374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rPr>
              <a:t>3GPP Study</a:t>
            </a:r>
          </a:p>
        </p:txBody>
      </p:sp>
      <p:sp>
        <p:nvSpPr>
          <p:cNvPr id="119" name="Arrow: Right 118">
            <a:extLst>
              <a:ext uri="{FF2B5EF4-FFF2-40B4-BE49-F238E27FC236}">
                <a16:creationId xmlns:a16="http://schemas.microsoft.com/office/drawing/2014/main" id="{CAC24924-3303-4E18-881C-F38AFBD96B18}"/>
              </a:ext>
            </a:extLst>
          </p:cNvPr>
          <p:cNvSpPr/>
          <p:nvPr/>
        </p:nvSpPr>
        <p:spPr>
          <a:xfrm>
            <a:off x="10403182" y="4444486"/>
            <a:ext cx="1597990" cy="6337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de-DE" dirty="0">
                <a:solidFill>
                  <a:prstClr val="white"/>
                </a:solidFill>
                <a:latin typeface="Calibri" panose="020F0502020204030204"/>
              </a:rPr>
              <a:t>Normative</a:t>
            </a:r>
            <a:endPar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Arrow: Right 54">
            <a:extLst>
              <a:ext uri="{FF2B5EF4-FFF2-40B4-BE49-F238E27FC236}">
                <a16:creationId xmlns:a16="http://schemas.microsoft.com/office/drawing/2014/main" id="{2B43E558-0493-4BB4-9BC7-1B8876C58F89}"/>
              </a:ext>
            </a:extLst>
          </p:cNvPr>
          <p:cNvSpPr/>
          <p:nvPr/>
        </p:nvSpPr>
        <p:spPr>
          <a:xfrm>
            <a:off x="787371" y="3198159"/>
            <a:ext cx="3107143" cy="63374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eaLnBrk="0" fontAlgn="base" hangingPunct="0">
              <a:spcBef>
                <a:spcPct val="0"/>
              </a:spcBef>
              <a:spcAft>
                <a:spcPct val="0"/>
              </a:spcAft>
            </a:pPr>
            <a:r>
              <a:rPr lang="de-DE" dirty="0">
                <a:solidFill>
                  <a:prstClr val="white"/>
                </a:solidFill>
                <a:latin typeface="Calibri" panose="020F0502020204030204"/>
              </a:rPr>
              <a:t>FS_5GXR and </a:t>
            </a:r>
            <a:r>
              <a:rPr lang="de-DE" dirty="0" err="1">
                <a:solidFill>
                  <a:prstClr val="white"/>
                </a:solidFill>
                <a:latin typeface="Calibri" panose="020F0502020204030204"/>
              </a:rPr>
              <a:t>FS_TyTraC</a:t>
            </a:r>
            <a:endParaRPr lang="de-DE" dirty="0">
              <a:solidFill>
                <a:prstClr val="white"/>
              </a:solidFill>
              <a:latin typeface="Calibri" panose="020F0502020204030204"/>
            </a:endParaRPr>
          </a:p>
        </p:txBody>
      </p:sp>
      <p:sp>
        <p:nvSpPr>
          <p:cNvPr id="56" name="Rectangle 55">
            <a:extLst>
              <a:ext uri="{FF2B5EF4-FFF2-40B4-BE49-F238E27FC236}">
                <a16:creationId xmlns:a16="http://schemas.microsoft.com/office/drawing/2014/main" id="{1067702F-6A95-4FBB-BA46-3E8843E8E30F}"/>
              </a:ext>
            </a:extLst>
          </p:cNvPr>
          <p:cNvSpPr/>
          <p:nvPr/>
        </p:nvSpPr>
        <p:spPr>
          <a:xfrm>
            <a:off x="12846" y="2576122"/>
            <a:ext cx="719918" cy="1325451"/>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Release -16</a:t>
            </a:r>
          </a:p>
        </p:txBody>
      </p:sp>
      <p:cxnSp>
        <p:nvCxnSpPr>
          <p:cNvPr id="81" name="Connector: Elbow 80">
            <a:extLst>
              <a:ext uri="{FF2B5EF4-FFF2-40B4-BE49-F238E27FC236}">
                <a16:creationId xmlns:a16="http://schemas.microsoft.com/office/drawing/2014/main" id="{9404E876-6195-440F-9FF1-18C2A3A79A95}"/>
              </a:ext>
            </a:extLst>
          </p:cNvPr>
          <p:cNvCxnSpPr>
            <a:cxnSpLocks/>
            <a:stCxn id="59" idx="3"/>
            <a:endCxn id="50" idx="0"/>
          </p:cNvCxnSpPr>
          <p:nvPr/>
        </p:nvCxnSpPr>
        <p:spPr>
          <a:xfrm>
            <a:off x="4862840" y="2909760"/>
            <a:ext cx="1486445" cy="894949"/>
          </a:xfrm>
          <a:prstGeom prst="bentConnector2">
            <a:avLst/>
          </a:prstGeom>
          <a:ln>
            <a:tailEnd type="triangle"/>
          </a:ln>
        </p:spPr>
        <p:style>
          <a:lnRef idx="3">
            <a:schemeClr val="dk1"/>
          </a:lnRef>
          <a:fillRef idx="0">
            <a:schemeClr val="dk1"/>
          </a:fillRef>
          <a:effectRef idx="2">
            <a:schemeClr val="dk1"/>
          </a:effectRef>
          <a:fontRef idx="minor">
            <a:schemeClr val="tx1"/>
          </a:fontRef>
        </p:style>
      </p:cxnSp>
      <p:sp>
        <p:nvSpPr>
          <p:cNvPr id="82" name="Arrow: Right 81">
            <a:extLst>
              <a:ext uri="{FF2B5EF4-FFF2-40B4-BE49-F238E27FC236}">
                <a16:creationId xmlns:a16="http://schemas.microsoft.com/office/drawing/2014/main" id="{2EBCF875-1F0C-458A-AA06-4C1E41515594}"/>
              </a:ext>
            </a:extLst>
          </p:cNvPr>
          <p:cNvSpPr/>
          <p:nvPr/>
        </p:nvSpPr>
        <p:spPr>
          <a:xfrm>
            <a:off x="1275884" y="4436129"/>
            <a:ext cx="4478591" cy="633742"/>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Character-</a:t>
            </a:r>
            <a:b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ization</a:t>
            </a: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9" name="Arrow: Right 78">
            <a:extLst>
              <a:ext uri="{FF2B5EF4-FFF2-40B4-BE49-F238E27FC236}">
                <a16:creationId xmlns:a16="http://schemas.microsoft.com/office/drawing/2014/main" id="{97CD6460-58D7-4234-A480-F64A24B83FB4}"/>
              </a:ext>
            </a:extLst>
          </p:cNvPr>
          <p:cNvSpPr/>
          <p:nvPr/>
        </p:nvSpPr>
        <p:spPr>
          <a:xfrm>
            <a:off x="633419" y="4437301"/>
            <a:ext cx="4207836" cy="633742"/>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eaLnBrk="0" fontAlgn="base" hangingPunct="0">
              <a:spcBef>
                <a:spcPct val="0"/>
              </a:spcBef>
              <a:spcAft>
                <a:spcPct val="0"/>
              </a:spcAft>
            </a:pPr>
            <a:r>
              <a:rPr lang="de-DE" dirty="0">
                <a:solidFill>
                  <a:prstClr val="white"/>
                </a:solidFill>
                <a:latin typeface="Calibri" panose="020F0502020204030204"/>
              </a:rPr>
              <a:t>Essential Video Coding</a:t>
            </a:r>
          </a:p>
        </p:txBody>
      </p:sp>
      <p:sp>
        <p:nvSpPr>
          <p:cNvPr id="83" name="Arrow: Right 82">
            <a:extLst>
              <a:ext uri="{FF2B5EF4-FFF2-40B4-BE49-F238E27FC236}">
                <a16:creationId xmlns:a16="http://schemas.microsoft.com/office/drawing/2014/main" id="{AEA3D825-F925-4A65-896D-044877CFB267}"/>
              </a:ext>
            </a:extLst>
          </p:cNvPr>
          <p:cNvSpPr/>
          <p:nvPr/>
        </p:nvSpPr>
        <p:spPr>
          <a:xfrm>
            <a:off x="2150698" y="5032778"/>
            <a:ext cx="4478591" cy="633742"/>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Character-</a:t>
            </a:r>
            <a:b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ization</a:t>
            </a: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0" name="Arrow: Right 79">
            <a:extLst>
              <a:ext uri="{FF2B5EF4-FFF2-40B4-BE49-F238E27FC236}">
                <a16:creationId xmlns:a16="http://schemas.microsoft.com/office/drawing/2014/main" id="{025AF5C3-D6B9-4260-A191-1222EA307D55}"/>
              </a:ext>
            </a:extLst>
          </p:cNvPr>
          <p:cNvSpPr/>
          <p:nvPr/>
        </p:nvSpPr>
        <p:spPr>
          <a:xfrm>
            <a:off x="631738" y="5034255"/>
            <a:ext cx="5073512" cy="633742"/>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eaLnBrk="0" fontAlgn="base" hangingPunct="0">
              <a:spcBef>
                <a:spcPct val="0"/>
              </a:spcBef>
              <a:spcAft>
                <a:spcPct val="0"/>
              </a:spcAft>
            </a:pPr>
            <a:r>
              <a:rPr lang="de-DE" dirty="0">
                <a:solidFill>
                  <a:prstClr val="white"/>
                </a:solidFill>
                <a:latin typeface="Calibri" panose="020F0502020204030204"/>
              </a:rPr>
              <a:t>Versatile Video Coding</a:t>
            </a:r>
          </a:p>
        </p:txBody>
      </p:sp>
      <p:cxnSp>
        <p:nvCxnSpPr>
          <p:cNvPr id="84" name="Connector: Elbow 83">
            <a:extLst>
              <a:ext uri="{FF2B5EF4-FFF2-40B4-BE49-F238E27FC236}">
                <a16:creationId xmlns:a16="http://schemas.microsoft.com/office/drawing/2014/main" id="{58830CC3-9A0B-4E20-9CBE-8E64B1F7F3ED}"/>
              </a:ext>
            </a:extLst>
          </p:cNvPr>
          <p:cNvCxnSpPr>
            <a:cxnSpLocks/>
            <a:stCxn id="82" idx="3"/>
            <a:endCxn id="50" idx="2"/>
          </p:cNvCxnSpPr>
          <p:nvPr/>
        </p:nvCxnSpPr>
        <p:spPr>
          <a:xfrm flipV="1">
            <a:off x="5754475" y="4438452"/>
            <a:ext cx="594810" cy="314548"/>
          </a:xfrm>
          <a:prstGeom prst="bentConnector2">
            <a:avLst/>
          </a:prstGeom>
          <a:ln>
            <a:tailEnd type="triangle"/>
          </a:ln>
        </p:spPr>
        <p:style>
          <a:lnRef idx="3">
            <a:schemeClr val="dk1"/>
          </a:lnRef>
          <a:fillRef idx="0">
            <a:schemeClr val="dk1"/>
          </a:fillRef>
          <a:effectRef idx="2">
            <a:schemeClr val="dk1"/>
          </a:effectRef>
          <a:fontRef idx="minor">
            <a:schemeClr val="tx1"/>
          </a:fontRef>
        </p:style>
      </p:cxnSp>
      <p:cxnSp>
        <p:nvCxnSpPr>
          <p:cNvPr id="86" name="Connector: Elbow 85">
            <a:extLst>
              <a:ext uri="{FF2B5EF4-FFF2-40B4-BE49-F238E27FC236}">
                <a16:creationId xmlns:a16="http://schemas.microsoft.com/office/drawing/2014/main" id="{8712B4A8-480B-437A-9EB0-0F58363BC9BC}"/>
              </a:ext>
            </a:extLst>
          </p:cNvPr>
          <p:cNvCxnSpPr>
            <a:cxnSpLocks/>
            <a:stCxn id="82" idx="3"/>
            <a:endCxn id="57" idx="1"/>
          </p:cNvCxnSpPr>
          <p:nvPr/>
        </p:nvCxnSpPr>
        <p:spPr>
          <a:xfrm>
            <a:off x="5754475" y="4753000"/>
            <a:ext cx="896518" cy="5524"/>
          </a:xfrm>
          <a:prstGeom prst="bentConnector3">
            <a:avLst>
              <a:gd name="adj1" fmla="val 50000"/>
            </a:avLst>
          </a:prstGeom>
          <a:ln>
            <a:tailEnd type="triangle"/>
          </a:ln>
        </p:spPr>
        <p:style>
          <a:lnRef idx="3">
            <a:schemeClr val="dk1"/>
          </a:lnRef>
          <a:fillRef idx="0">
            <a:schemeClr val="dk1"/>
          </a:fillRef>
          <a:effectRef idx="2">
            <a:schemeClr val="dk1"/>
          </a:effectRef>
          <a:fontRef idx="minor">
            <a:schemeClr val="tx1"/>
          </a:fontRef>
        </p:style>
      </p:cxnSp>
      <p:sp>
        <p:nvSpPr>
          <p:cNvPr id="87" name="Arrow: Right 86">
            <a:extLst>
              <a:ext uri="{FF2B5EF4-FFF2-40B4-BE49-F238E27FC236}">
                <a16:creationId xmlns:a16="http://schemas.microsoft.com/office/drawing/2014/main" id="{03B87F8E-B3ED-4ACB-AEA1-80B18897C32F}"/>
              </a:ext>
            </a:extLst>
          </p:cNvPr>
          <p:cNvSpPr/>
          <p:nvPr/>
        </p:nvSpPr>
        <p:spPr>
          <a:xfrm>
            <a:off x="6628421" y="4984883"/>
            <a:ext cx="1838229" cy="735568"/>
          </a:xfrm>
          <a:prstGeom prst="rightArrow">
            <a:avLst>
              <a:gd name="adj1" fmla="val 6592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de-DE" sz="1400" dirty="0">
                <a:solidFill>
                  <a:prstClr val="white"/>
                </a:solidFill>
                <a:latin typeface="Calibri" panose="020F0502020204030204"/>
              </a:rPr>
              <a:t>V</a:t>
            </a:r>
            <a:r>
              <a:rPr kumimoji="0" lang="de-DE" sz="1400" b="0" i="0" u="none" strike="noStrike" kern="1200" cap="none" spc="0" normalizeH="0" baseline="0" noProof="0" dirty="0">
                <a:ln>
                  <a:noFill/>
                </a:ln>
                <a:solidFill>
                  <a:prstClr val="white"/>
                </a:solidFill>
                <a:effectLst/>
                <a:uLnTx/>
                <a:uFillTx/>
                <a:latin typeface="Calibri" panose="020F0502020204030204"/>
                <a:ea typeface="+mn-ea"/>
                <a:cs typeface="+mn-cs"/>
              </a:rPr>
              <a:t>VC in 5G?</a:t>
            </a:r>
          </a:p>
        </p:txBody>
      </p:sp>
      <p:sp>
        <p:nvSpPr>
          <p:cNvPr id="88" name="Cloud 87">
            <a:extLst>
              <a:ext uri="{FF2B5EF4-FFF2-40B4-BE49-F238E27FC236}">
                <a16:creationId xmlns:a16="http://schemas.microsoft.com/office/drawing/2014/main" id="{6BA50DEF-C502-48E3-B85C-BED1501EE9D7}"/>
              </a:ext>
            </a:extLst>
          </p:cNvPr>
          <p:cNvSpPr/>
          <p:nvPr/>
        </p:nvSpPr>
        <p:spPr>
          <a:xfrm>
            <a:off x="1441124" y="5665566"/>
            <a:ext cx="1286172" cy="711630"/>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prstClr val="white"/>
                </a:solidFill>
                <a:effectLst/>
                <a:uLnTx/>
                <a:uFillTx/>
                <a:latin typeface="Calibri" panose="020F0502020204030204"/>
                <a:ea typeface="+mn-ea"/>
                <a:cs typeface="+mn-cs"/>
              </a:rPr>
              <a:t>AV1, AVS2</a:t>
            </a:r>
          </a:p>
        </p:txBody>
      </p:sp>
      <p:sp>
        <p:nvSpPr>
          <p:cNvPr id="89" name="Cloud 88">
            <a:extLst>
              <a:ext uri="{FF2B5EF4-FFF2-40B4-BE49-F238E27FC236}">
                <a16:creationId xmlns:a16="http://schemas.microsoft.com/office/drawing/2014/main" id="{25C21E9B-BA94-4E3A-8C96-17874BCC9DB6}"/>
              </a:ext>
            </a:extLst>
          </p:cNvPr>
          <p:cNvSpPr/>
          <p:nvPr/>
        </p:nvSpPr>
        <p:spPr>
          <a:xfrm>
            <a:off x="10559091" y="5313792"/>
            <a:ext cx="1450790" cy="711630"/>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prstClr val="white"/>
                </a:solidFill>
                <a:effectLst/>
                <a:uLnTx/>
                <a:uFillTx/>
                <a:latin typeface="Calibri" panose="020F0502020204030204"/>
                <a:ea typeface="+mn-ea"/>
                <a:cs typeface="+mn-cs"/>
              </a:rPr>
              <a:t>External </a:t>
            </a:r>
            <a:r>
              <a:rPr kumimoji="0" lang="de-DE" sz="1200" b="0" i="0" u="none" strike="noStrike" kern="1200" cap="none" spc="0" normalizeH="0" baseline="0" noProof="0" dirty="0" err="1">
                <a:ln>
                  <a:noFill/>
                </a:ln>
                <a:solidFill>
                  <a:prstClr val="white"/>
                </a:solidFill>
                <a:effectLst/>
                <a:uLnTx/>
                <a:uFillTx/>
                <a:latin typeface="Calibri" panose="020F0502020204030204"/>
                <a:ea typeface="+mn-ea"/>
                <a:cs typeface="+mn-cs"/>
              </a:rPr>
              <a:t>to</a:t>
            </a:r>
            <a:r>
              <a:rPr kumimoji="0" lang="de-DE" sz="1200" b="0" i="0" u="none" strike="noStrike" kern="1200" cap="none" spc="0" normalizeH="0" baseline="0" noProof="0" dirty="0">
                <a:ln>
                  <a:noFill/>
                </a:ln>
                <a:solidFill>
                  <a:prstClr val="white"/>
                </a:solidFill>
                <a:effectLst/>
                <a:uLnTx/>
                <a:uFillTx/>
                <a:latin typeface="Calibri" panose="020F0502020204030204"/>
                <a:ea typeface="+mn-ea"/>
                <a:cs typeface="+mn-cs"/>
              </a:rPr>
              <a:t> 3GPP/MPEG</a:t>
            </a:r>
          </a:p>
        </p:txBody>
      </p:sp>
      <p:sp>
        <p:nvSpPr>
          <p:cNvPr id="90" name="Cloud 89">
            <a:extLst>
              <a:ext uri="{FF2B5EF4-FFF2-40B4-BE49-F238E27FC236}">
                <a16:creationId xmlns:a16="http://schemas.microsoft.com/office/drawing/2014/main" id="{A5F28E0D-BE25-44A2-9919-1B32A32B1B93}"/>
              </a:ext>
            </a:extLst>
          </p:cNvPr>
          <p:cNvSpPr/>
          <p:nvPr/>
        </p:nvSpPr>
        <p:spPr>
          <a:xfrm>
            <a:off x="7619504" y="3330440"/>
            <a:ext cx="1286172" cy="711630"/>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prstClr val="white"/>
                </a:solidFill>
                <a:effectLst/>
                <a:uLnTx/>
                <a:uFillTx/>
                <a:latin typeface="Calibri" panose="020F0502020204030204"/>
                <a:ea typeface="+mn-ea"/>
                <a:cs typeface="+mn-cs"/>
              </a:rPr>
              <a:t>AV2, AVS3</a:t>
            </a:r>
          </a:p>
        </p:txBody>
      </p:sp>
    </p:spTree>
    <p:extLst>
      <p:ext uri="{BB962C8B-B14F-4D97-AF65-F5344CB8AC3E}">
        <p14:creationId xmlns:p14="http://schemas.microsoft.com/office/powerpoint/2010/main" val="242635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82984BD-B3D3-4E27-BDEB-4FD613AF8B74}"/>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F61C92D9-474C-4AAA-B5C6-97F29ABA42CD}"/>
              </a:ext>
            </a:extLst>
          </p:cNvPr>
          <p:cNvSpPr>
            <a:spLocks noGrp="1"/>
          </p:cNvSpPr>
          <p:nvPr>
            <p:ph type="title"/>
          </p:nvPr>
        </p:nvSpPr>
        <p:spPr>
          <a:xfrm>
            <a:off x="495300" y="565125"/>
            <a:ext cx="11187112" cy="439479"/>
          </a:xfrm>
        </p:spPr>
        <p:txBody>
          <a:bodyPr/>
          <a:lstStyle/>
          <a:p>
            <a:r>
              <a:rPr lang="de-DE" dirty="0" err="1"/>
              <a:t>Objectives</a:t>
            </a:r>
            <a:r>
              <a:rPr lang="de-DE" dirty="0"/>
              <a:t> – 5G Video Study</a:t>
            </a:r>
          </a:p>
        </p:txBody>
      </p:sp>
      <p:sp>
        <p:nvSpPr>
          <p:cNvPr id="4" name="Content Placeholder 3">
            <a:extLst>
              <a:ext uri="{FF2B5EF4-FFF2-40B4-BE49-F238E27FC236}">
                <a16:creationId xmlns:a16="http://schemas.microsoft.com/office/drawing/2014/main" id="{5F3EEA33-987A-43CA-A1DC-C5AF5F504662}"/>
              </a:ext>
            </a:extLst>
          </p:cNvPr>
          <p:cNvSpPr>
            <a:spLocks noGrp="1"/>
          </p:cNvSpPr>
          <p:nvPr>
            <p:ph sz="quarter" idx="14"/>
          </p:nvPr>
        </p:nvSpPr>
        <p:spPr/>
        <p:txBody>
          <a:bodyPr>
            <a:normAutofit fontScale="62500" lnSpcReduction="20000"/>
          </a:bodyPr>
          <a:lstStyle/>
          <a:p>
            <a:pPr marL="136525" lvl="0" indent="-136525" hangingPunct="0"/>
            <a:r>
              <a:rPr lang="en-US" dirty="0"/>
              <a:t>Collect a subset of </a:t>
            </a:r>
            <a:r>
              <a:rPr lang="en-US" dirty="0">
                <a:highlight>
                  <a:srgbClr val="FFFF00"/>
                </a:highlight>
              </a:rPr>
              <a:t>relevant scenarios for video codecs </a:t>
            </a:r>
            <a:r>
              <a:rPr lang="en-US" dirty="0"/>
              <a:t>in 5G-based services and applications, including video formats (resolution, frame rates, color space, etc.), encoding and decoding requirements, adaptive streaming requirements, predominantly based on scenarios defined for 5G media streaming as well as for TR 26.925 and TR 26.928. </a:t>
            </a:r>
            <a:endParaRPr lang="de-DE" dirty="0"/>
          </a:p>
          <a:p>
            <a:pPr marL="136525" lvl="0" indent="-136525" hangingPunct="0"/>
            <a:r>
              <a:rPr lang="en-US" dirty="0"/>
              <a:t>Collect </a:t>
            </a:r>
            <a:r>
              <a:rPr lang="en-US" dirty="0">
                <a:highlight>
                  <a:srgbClr val="FFFF00"/>
                </a:highlight>
              </a:rPr>
              <a:t>relevant and exemplary test conditions and material </a:t>
            </a:r>
            <a:r>
              <a:rPr lang="en-US" dirty="0"/>
              <a:t>for such scenarios, including test sequences.</a:t>
            </a:r>
            <a:endParaRPr lang="de-DE" dirty="0"/>
          </a:p>
          <a:p>
            <a:pPr marL="136525" lvl="0" indent="-136525" hangingPunct="0"/>
            <a:r>
              <a:rPr lang="en-US" dirty="0"/>
              <a:t>Define </a:t>
            </a:r>
            <a:r>
              <a:rPr lang="en-US" dirty="0">
                <a:highlight>
                  <a:srgbClr val="FFFF00"/>
                </a:highlight>
              </a:rPr>
              <a:t>performance metrics for such scenarios </a:t>
            </a:r>
            <a:r>
              <a:rPr lang="en-US" dirty="0"/>
              <a:t>with focus on objective performance metrics.</a:t>
            </a:r>
            <a:endParaRPr lang="de-DE" dirty="0"/>
          </a:p>
          <a:p>
            <a:pPr marL="136525" lvl="0" indent="-136525" hangingPunct="0"/>
            <a:r>
              <a:rPr lang="en-US" dirty="0"/>
              <a:t>Collect relevant </a:t>
            </a:r>
            <a:r>
              <a:rPr lang="en-US" dirty="0">
                <a:highlight>
                  <a:srgbClr val="FFFF00"/>
                </a:highlight>
              </a:rPr>
              <a:t>interoperability functionalities and enabling elements </a:t>
            </a:r>
            <a:r>
              <a:rPr lang="en-US" dirty="0"/>
              <a:t>for video codecs in different 5G services such as MTSI and Telepresence (i.e. RTP based conversational communications), or 5G media streaming (e.g. based on DASH/CMAF) supporting the identified scenarios.</a:t>
            </a:r>
            <a:endParaRPr lang="de-DE" dirty="0"/>
          </a:p>
          <a:p>
            <a:pPr marL="136525" lvl="0" indent="-136525" hangingPunct="0"/>
            <a:r>
              <a:rPr lang="en-US" dirty="0"/>
              <a:t>Collect relevant criteria and key performance indicators for the integration of video codecs in 5G processing platforms, taking into account factors such as encoding and decoding complexity in the context of the defined scenarios.</a:t>
            </a:r>
            <a:endParaRPr lang="de-DE" dirty="0"/>
          </a:p>
          <a:p>
            <a:pPr marL="136525" lvl="0" indent="-136525" hangingPunct="0"/>
            <a:r>
              <a:rPr lang="en-US" dirty="0"/>
              <a:t>Characterize the </a:t>
            </a:r>
            <a:r>
              <a:rPr lang="en-US" dirty="0">
                <a:highlight>
                  <a:srgbClr val="FFFF00"/>
                </a:highlight>
              </a:rPr>
              <a:t>existing codecs H.264/AVC and H.265/HEVC </a:t>
            </a:r>
            <a:r>
              <a:rPr lang="en-US" dirty="0"/>
              <a:t>in the context of the above scenarios and document the findings in a consistent manner.</a:t>
            </a:r>
            <a:endParaRPr lang="de-DE" dirty="0"/>
          </a:p>
          <a:p>
            <a:pPr marL="136525" lvl="0" indent="-136525" hangingPunct="0"/>
            <a:r>
              <a:rPr lang="en-US" dirty="0"/>
              <a:t>Identify </a:t>
            </a:r>
            <a:r>
              <a:rPr lang="en-US" dirty="0">
                <a:highlight>
                  <a:srgbClr val="FFFF00"/>
                </a:highlight>
              </a:rPr>
              <a:t>gaps and deficiencies of existing codecs </a:t>
            </a:r>
            <a:r>
              <a:rPr lang="en-US" dirty="0"/>
              <a:t>in such use cases and derive requirements for potential new codecs.</a:t>
            </a:r>
            <a:endParaRPr lang="de-DE" dirty="0"/>
          </a:p>
          <a:p>
            <a:pPr marL="136525" lvl="0" indent="-136525" hangingPunct="0"/>
            <a:r>
              <a:rPr lang="en-US" dirty="0"/>
              <a:t>Collect </a:t>
            </a:r>
            <a:r>
              <a:rPr lang="en-US" dirty="0">
                <a:highlight>
                  <a:srgbClr val="FFFF00"/>
                </a:highlight>
              </a:rPr>
              <a:t>initial information on how new codecs under development in ISO/IEC SC29 WG11 (MPEG)/JVET (in particular including VVC and EVC)</a:t>
            </a:r>
            <a:r>
              <a:rPr lang="en-US" dirty="0"/>
              <a:t> may meet the above criteria based on the characterization results provided for example by ISO/IEC SC29 WG11 (MPEG)/JVET.</a:t>
            </a:r>
            <a:endParaRPr lang="de-DE" dirty="0"/>
          </a:p>
          <a:p>
            <a:endParaRPr lang="de-DE" b="1" dirty="0"/>
          </a:p>
        </p:txBody>
      </p:sp>
    </p:spTree>
    <p:extLst>
      <p:ext uri="{BB962C8B-B14F-4D97-AF65-F5344CB8AC3E}">
        <p14:creationId xmlns:p14="http://schemas.microsoft.com/office/powerpoint/2010/main" val="3482788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p:txBody>
          <a:bodyPr/>
          <a:lstStyle/>
          <a:p>
            <a:r>
              <a:rPr lang="en-US" sz="5800" dirty="0"/>
              <a:t>Extended Reality in 5G</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idx="1"/>
          </p:nvPr>
        </p:nvSpPr>
        <p:spPr/>
        <p:txBody>
          <a:bodyPr/>
          <a:lstStyle/>
          <a:p>
            <a:r>
              <a:rPr lang="en-US" dirty="0"/>
              <a:t>Rel-16 Study and Next Steps</a:t>
            </a:r>
          </a:p>
        </p:txBody>
      </p:sp>
    </p:spTree>
    <p:extLst>
      <p:ext uri="{BB962C8B-B14F-4D97-AF65-F5344CB8AC3E}">
        <p14:creationId xmlns:p14="http://schemas.microsoft.com/office/powerpoint/2010/main" val="230557968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6759" y="565872"/>
            <a:ext cx="11184199" cy="439365"/>
          </a:xfrm>
        </p:spPr>
        <p:txBody>
          <a:bodyPr/>
          <a:lstStyle/>
          <a:p>
            <a:r>
              <a:rPr lang="de-DE" dirty="0"/>
              <a:t>FS_XR5G (</a:t>
            </a:r>
            <a:r>
              <a:rPr lang="de-DE" dirty="0" err="1"/>
              <a:t>eXtended</a:t>
            </a:r>
            <a:r>
              <a:rPr lang="de-DE" dirty="0"/>
              <a:t> Reality (XR) in 5G)</a:t>
            </a:r>
            <a:endParaRPr lang="en-US" dirty="0"/>
          </a:p>
        </p:txBody>
      </p:sp>
      <p:sp>
        <p:nvSpPr>
          <p:cNvPr id="5" name="Content Placeholder 4"/>
          <p:cNvSpPr>
            <a:spLocks noGrp="1"/>
          </p:cNvSpPr>
          <p:nvPr>
            <p:ph idx="14"/>
          </p:nvPr>
        </p:nvSpPr>
        <p:spPr>
          <a:xfrm>
            <a:off x="496759" y="1873046"/>
            <a:ext cx="11184199" cy="4219678"/>
          </a:xfrm>
        </p:spPr>
        <p:txBody>
          <a:bodyPr>
            <a:normAutofit fontScale="92500" lnSpcReduction="10000"/>
          </a:bodyPr>
          <a:lstStyle/>
          <a:p>
            <a:pPr>
              <a:lnSpc>
                <a:spcPct val="100000"/>
              </a:lnSpc>
              <a:spcBef>
                <a:spcPts val="600"/>
              </a:spcBef>
            </a:pPr>
            <a:r>
              <a:rPr lang="en-US" dirty="0"/>
              <a:t>Study:</a:t>
            </a:r>
          </a:p>
          <a:p>
            <a:pPr lvl="1">
              <a:lnSpc>
                <a:spcPct val="100000"/>
              </a:lnSpc>
              <a:spcBef>
                <a:spcPts val="600"/>
              </a:spcBef>
            </a:pPr>
            <a:r>
              <a:rPr lang="en-US" dirty="0"/>
              <a:t>Define Extended Reality and Terms in 3GPP, including quality-of-experience with XR services</a:t>
            </a:r>
          </a:p>
          <a:p>
            <a:pPr lvl="1">
              <a:lnSpc>
                <a:spcPct val="100000"/>
              </a:lnSpc>
              <a:spcBef>
                <a:spcPts val="600"/>
              </a:spcBef>
            </a:pPr>
            <a:r>
              <a:rPr lang="en-US" dirty="0"/>
              <a:t>Collects the technologies in the context of XR and their potential relation to 5G System</a:t>
            </a:r>
          </a:p>
          <a:p>
            <a:pPr lvl="1">
              <a:lnSpc>
                <a:spcPct val="100000"/>
              </a:lnSpc>
              <a:spcBef>
                <a:spcPts val="600"/>
              </a:spcBef>
            </a:pPr>
            <a:r>
              <a:rPr lang="en-US" dirty="0"/>
              <a:t>Collects 23 use cases in the context of XR and 5G that are analyzed in terms of potential specification needs</a:t>
            </a:r>
          </a:p>
          <a:p>
            <a:pPr lvl="1">
              <a:lnSpc>
                <a:spcPct val="100000"/>
              </a:lnSpc>
              <a:spcBef>
                <a:spcPts val="600"/>
              </a:spcBef>
            </a:pPr>
            <a:r>
              <a:rPr lang="en-US" dirty="0"/>
              <a:t>Breaks down the use cases in architectures, functions and interfaces</a:t>
            </a:r>
          </a:p>
          <a:p>
            <a:pPr lvl="1">
              <a:lnSpc>
                <a:spcPct val="100000"/>
              </a:lnSpc>
              <a:spcBef>
                <a:spcPts val="600"/>
              </a:spcBef>
            </a:pPr>
            <a:r>
              <a:rPr lang="en-US" dirty="0"/>
              <a:t>Create specific conclusions on normative work in Rel-17</a:t>
            </a:r>
          </a:p>
          <a:p>
            <a:pPr lvl="1">
              <a:lnSpc>
                <a:spcPct val="100000"/>
              </a:lnSpc>
              <a:spcBef>
                <a:spcPts val="600"/>
              </a:spcBef>
            </a:pPr>
            <a:r>
              <a:rPr lang="en-US" dirty="0"/>
              <a:t>Support other 3GPP groups on the definition of system and radio specifications for XR</a:t>
            </a:r>
            <a:endParaRPr lang="de-DE" dirty="0"/>
          </a:p>
          <a:p>
            <a:pPr>
              <a:lnSpc>
                <a:spcPct val="100000"/>
              </a:lnSpc>
              <a:spcBef>
                <a:spcPts val="600"/>
              </a:spcBef>
            </a:pPr>
            <a:r>
              <a:rPr lang="de-DE" dirty="0" err="1"/>
              <a:t>Detailed</a:t>
            </a:r>
            <a:r>
              <a:rPr lang="de-DE" dirty="0"/>
              <a:t> Technical Report </a:t>
            </a:r>
            <a:r>
              <a:rPr lang="de-DE" dirty="0" err="1"/>
              <a:t>completed</a:t>
            </a:r>
            <a:r>
              <a:rPr lang="de-DE" dirty="0"/>
              <a:t> in March 2020</a:t>
            </a:r>
          </a:p>
          <a:p>
            <a:pPr lvl="1">
              <a:lnSpc>
                <a:spcPct val="100000"/>
              </a:lnSpc>
              <a:spcBef>
                <a:spcPts val="600"/>
              </a:spcBef>
            </a:pPr>
            <a:r>
              <a:rPr lang="de-DE" dirty="0"/>
              <a:t>TR 26.928:  http://www.3gpp.org/ftp//Specs/archive/26_series/26.928/26928-g00.zip</a:t>
            </a:r>
          </a:p>
          <a:p>
            <a:pPr lvl="1">
              <a:lnSpc>
                <a:spcPct val="100000"/>
              </a:lnSpc>
              <a:spcBef>
                <a:spcPts val="600"/>
              </a:spcBef>
            </a:pPr>
            <a:endParaRPr lang="de-DE" dirty="0"/>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6759" y="6532088"/>
            <a:ext cx="10486959" cy="11814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Tree>
    <p:extLst>
      <p:ext uri="{BB962C8B-B14F-4D97-AF65-F5344CB8AC3E}">
        <p14:creationId xmlns:p14="http://schemas.microsoft.com/office/powerpoint/2010/main" val="413508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64EDFD-8B0E-FF4B-B83F-F6E44940596E}"/>
              </a:ext>
            </a:extLst>
          </p:cNvPr>
          <p:cNvSpPr>
            <a:spLocks noGrp="1"/>
          </p:cNvSpPr>
          <p:nvPr>
            <p:ph type="title"/>
          </p:nvPr>
        </p:nvSpPr>
        <p:spPr/>
        <p:txBody>
          <a:bodyPr/>
          <a:lstStyle/>
          <a:p>
            <a:pPr algn="l"/>
            <a:r>
              <a:rPr lang="en-US" dirty="0"/>
              <a:t>Terms and Definitions</a:t>
            </a:r>
          </a:p>
        </p:txBody>
      </p:sp>
      <p:pic>
        <p:nvPicPr>
          <p:cNvPr id="9" name="Picture 4" descr="cid:image001.jpg@01D2725F.2A10A840">
            <a:extLst>
              <a:ext uri="{FF2B5EF4-FFF2-40B4-BE49-F238E27FC236}">
                <a16:creationId xmlns:a16="http://schemas.microsoft.com/office/drawing/2014/main" id="{24B71DEE-9A68-C145-A820-B38C473E0BBD}"/>
              </a:ext>
            </a:extLst>
          </p:cNvPr>
          <p:cNvPicPr>
            <a:picLocks noGrp="1" noChangeAspect="1" noChangeArrowheads="1"/>
          </p:cNvPicPr>
          <p:nvPr>
            <p:ph idx="4294967295"/>
          </p:nvPr>
        </p:nvPicPr>
        <p:blipFill>
          <a:blip r:embed="rId2" r:link="rId3">
            <a:extLst>
              <a:ext uri="{28A0092B-C50C-407E-A947-70E740481C1C}">
                <a14:useLocalDpi xmlns:a14="http://schemas.microsoft.com/office/drawing/2010/main"/>
              </a:ext>
            </a:extLst>
          </a:blip>
          <a:srcRect/>
          <a:stretch>
            <a:fillRect/>
          </a:stretch>
        </p:blipFill>
        <p:spPr bwMode="auto">
          <a:xfrm>
            <a:off x="2015521" y="1368319"/>
            <a:ext cx="1858479" cy="2604409"/>
          </a:xfrm>
          <a:prstGeom prst="rect">
            <a:avLst/>
          </a:prstGeom>
          <a:noFill/>
          <a:extLst>
            <a:ext uri="{909E8E84-426E-40DD-AFC4-6F175D3DCCD1}">
              <a14:hiddenFill xmlns:a14="http://schemas.microsoft.com/office/drawing/2010/main">
                <a:solidFill>
                  <a:srgbClr val="FFFFFF"/>
                </a:solidFill>
              </a14:hiddenFill>
            </a:ext>
          </a:extLst>
        </p:spPr>
      </p:pic>
      <p:pic>
        <p:nvPicPr>
          <p:cNvPr id="4" name="Content Placeholder 5">
            <a:extLst>
              <a:ext uri="{FF2B5EF4-FFF2-40B4-BE49-F238E27FC236}">
                <a16:creationId xmlns:a16="http://schemas.microsoft.com/office/drawing/2014/main" id="{16109F14-3AA8-A64C-A3D6-BF72EC161A76}"/>
              </a:ext>
            </a:extLst>
          </p:cNvPr>
          <p:cNvPicPr/>
          <p:nvPr/>
        </p:nvPicPr>
        <p:blipFill>
          <a:blip r:embed="rId4" cstate="screen">
            <a:extLst>
              <a:ext uri="{28A0092B-C50C-407E-A947-70E740481C1C}">
                <a14:useLocalDpi xmlns:a14="http://schemas.microsoft.com/office/drawing/2010/main"/>
              </a:ext>
            </a:extLst>
          </a:blip>
          <a:srcRect/>
          <a:stretch>
            <a:fillRect/>
          </a:stretch>
        </p:blipFill>
        <p:spPr bwMode="auto">
          <a:xfrm>
            <a:off x="7957872" y="234704"/>
            <a:ext cx="3979971" cy="3975161"/>
          </a:xfrm>
          <a:prstGeom prst="rect">
            <a:avLst/>
          </a:prstGeom>
          <a:noFill/>
          <a:ln>
            <a:noFill/>
          </a:ln>
        </p:spPr>
      </p:pic>
      <p:cxnSp>
        <p:nvCxnSpPr>
          <p:cNvPr id="7" name="Connecteur droit 6">
            <a:extLst>
              <a:ext uri="{FF2B5EF4-FFF2-40B4-BE49-F238E27FC236}">
                <a16:creationId xmlns:a16="http://schemas.microsoft.com/office/drawing/2014/main" id="{7BF467FE-9391-124A-92C6-567EB9A13C37}"/>
              </a:ext>
            </a:extLst>
          </p:cNvPr>
          <p:cNvCxnSpPr/>
          <p:nvPr/>
        </p:nvCxnSpPr>
        <p:spPr>
          <a:xfrm>
            <a:off x="4618107" y="1950627"/>
            <a:ext cx="0" cy="4275686"/>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E6D9EF3C-2608-EE4E-A9AF-FEA55F8F9FD2}"/>
              </a:ext>
            </a:extLst>
          </p:cNvPr>
          <p:cNvCxnSpPr>
            <a:cxnSpLocks/>
          </p:cNvCxnSpPr>
          <p:nvPr/>
        </p:nvCxnSpPr>
        <p:spPr>
          <a:xfrm flipH="1">
            <a:off x="1163007" y="3986259"/>
            <a:ext cx="69102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3" descr="cid:image002.jpg@01D2725F.2A10A840">
            <a:extLst>
              <a:ext uri="{FF2B5EF4-FFF2-40B4-BE49-F238E27FC236}">
                <a16:creationId xmlns:a16="http://schemas.microsoft.com/office/drawing/2014/main" id="{494CBDAC-3D26-8A4C-AE8E-CDB96B7EF157}"/>
              </a:ext>
            </a:extLst>
          </p:cNvPr>
          <p:cNvPicPr>
            <a:picLocks noChangeAspect="1" noChangeArrowheads="1"/>
          </p:cNvPicPr>
          <p:nvPr/>
        </p:nvPicPr>
        <p:blipFill>
          <a:blip r:embed="rId5" r:link="rId6">
            <a:extLst>
              <a:ext uri="{28A0092B-C50C-407E-A947-70E740481C1C}">
                <a14:useLocalDpi xmlns:a14="http://schemas.microsoft.com/office/drawing/2010/main"/>
              </a:ext>
            </a:extLst>
          </a:blip>
          <a:srcRect/>
          <a:stretch>
            <a:fillRect/>
          </a:stretch>
        </p:blipFill>
        <p:spPr bwMode="auto">
          <a:xfrm>
            <a:off x="4842729" y="1396897"/>
            <a:ext cx="2794286" cy="25622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a:extLst>
              <a:ext uri="{FF2B5EF4-FFF2-40B4-BE49-F238E27FC236}">
                <a16:creationId xmlns:a16="http://schemas.microsoft.com/office/drawing/2014/main" id="{660B1B1B-84D0-1848-A0B1-2948BC405CBF}"/>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585484" y="4103706"/>
            <a:ext cx="2468237" cy="216351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 descr="cid:image003.jpg@01D2725F.2A10A840">
            <a:extLst>
              <a:ext uri="{FF2B5EF4-FFF2-40B4-BE49-F238E27FC236}">
                <a16:creationId xmlns:a16="http://schemas.microsoft.com/office/drawing/2014/main" id="{20F9E6FE-C1A5-4841-894B-275A3F1B7C45}"/>
              </a:ext>
            </a:extLst>
          </p:cNvPr>
          <p:cNvPicPr>
            <a:picLocks noChangeAspect="1" noChangeArrowheads="1"/>
          </p:cNvPicPr>
          <p:nvPr/>
        </p:nvPicPr>
        <p:blipFill>
          <a:blip r:embed="rId8" r:link="rId9">
            <a:extLst>
              <a:ext uri="{28A0092B-C50C-407E-A947-70E740481C1C}">
                <a14:useLocalDpi xmlns:a14="http://schemas.microsoft.com/office/drawing/2010/main"/>
              </a:ext>
            </a:extLst>
          </a:blip>
          <a:srcRect/>
          <a:stretch>
            <a:fillRect/>
          </a:stretch>
        </p:blipFill>
        <p:spPr bwMode="auto">
          <a:xfrm>
            <a:off x="5214487" y="4088470"/>
            <a:ext cx="2422529" cy="2178752"/>
          </a:xfrm>
          <a:prstGeom prst="rect">
            <a:avLst/>
          </a:prstGeom>
          <a:noFill/>
          <a:extLst>
            <a:ext uri="{909E8E84-426E-40DD-AFC4-6F175D3DCCD1}">
              <a14:hiddenFill xmlns:a14="http://schemas.microsoft.com/office/drawing/2010/main">
                <a:solidFill>
                  <a:srgbClr val="FFFFFF"/>
                </a:solidFill>
              </a14:hiddenFill>
            </a:ext>
          </a:extLst>
        </p:spPr>
      </p:pic>
      <p:sp>
        <p:nvSpPr>
          <p:cNvPr id="13" name="ZoneTexte 12">
            <a:extLst>
              <a:ext uri="{FF2B5EF4-FFF2-40B4-BE49-F238E27FC236}">
                <a16:creationId xmlns:a16="http://schemas.microsoft.com/office/drawing/2014/main" id="{28CBD439-5542-2B41-87D1-ECE46C9FE370}"/>
              </a:ext>
            </a:extLst>
          </p:cNvPr>
          <p:cNvSpPr txBox="1"/>
          <p:nvPr/>
        </p:nvSpPr>
        <p:spPr>
          <a:xfrm rot="19830380">
            <a:off x="1107628" y="2046897"/>
            <a:ext cx="778977" cy="35077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679" dirty="0"/>
              <a:t>3DOF</a:t>
            </a:r>
            <a:endParaRPr lang="en-US" sz="2159" dirty="0"/>
          </a:p>
        </p:txBody>
      </p:sp>
      <p:sp>
        <p:nvSpPr>
          <p:cNvPr id="14" name="ZoneTexte 13">
            <a:extLst>
              <a:ext uri="{FF2B5EF4-FFF2-40B4-BE49-F238E27FC236}">
                <a16:creationId xmlns:a16="http://schemas.microsoft.com/office/drawing/2014/main" id="{77CC88F3-2978-7345-8024-FBCC49F07075}"/>
              </a:ext>
            </a:extLst>
          </p:cNvPr>
          <p:cNvSpPr txBox="1"/>
          <p:nvPr/>
        </p:nvSpPr>
        <p:spPr>
          <a:xfrm rot="19830380">
            <a:off x="4872505" y="1354435"/>
            <a:ext cx="943244" cy="35077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679" dirty="0"/>
              <a:t>3DOF+</a:t>
            </a:r>
          </a:p>
        </p:txBody>
      </p:sp>
      <p:sp>
        <p:nvSpPr>
          <p:cNvPr id="15" name="ZoneTexte 14">
            <a:extLst>
              <a:ext uri="{FF2B5EF4-FFF2-40B4-BE49-F238E27FC236}">
                <a16:creationId xmlns:a16="http://schemas.microsoft.com/office/drawing/2014/main" id="{998DDE86-2D49-1848-97D1-0DBFABF3F77D}"/>
              </a:ext>
            </a:extLst>
          </p:cNvPr>
          <p:cNvSpPr txBox="1"/>
          <p:nvPr/>
        </p:nvSpPr>
        <p:spPr>
          <a:xfrm rot="19830380">
            <a:off x="801445" y="4377597"/>
            <a:ext cx="1240358" cy="60923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679" dirty="0"/>
              <a:t>Windowed 6DOF</a:t>
            </a:r>
          </a:p>
        </p:txBody>
      </p:sp>
      <p:sp>
        <p:nvSpPr>
          <p:cNvPr id="16" name="ZoneTexte 15">
            <a:extLst>
              <a:ext uri="{FF2B5EF4-FFF2-40B4-BE49-F238E27FC236}">
                <a16:creationId xmlns:a16="http://schemas.microsoft.com/office/drawing/2014/main" id="{24248EFC-2AA5-B340-96AA-BB80140ADEE0}"/>
              </a:ext>
            </a:extLst>
          </p:cNvPr>
          <p:cNvSpPr txBox="1"/>
          <p:nvPr/>
        </p:nvSpPr>
        <p:spPr>
          <a:xfrm rot="19830380">
            <a:off x="4993476" y="4284247"/>
            <a:ext cx="778977" cy="35077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679" dirty="0"/>
              <a:t>6DOF</a:t>
            </a:r>
            <a:endParaRPr lang="en-US" sz="2159" dirty="0"/>
          </a:p>
        </p:txBody>
      </p:sp>
      <p:sp>
        <p:nvSpPr>
          <p:cNvPr id="3" name="TextBox 2">
            <a:extLst>
              <a:ext uri="{FF2B5EF4-FFF2-40B4-BE49-F238E27FC236}">
                <a16:creationId xmlns:a16="http://schemas.microsoft.com/office/drawing/2014/main" id="{EF5D9599-A8EA-496E-8B76-AE553E4F00D1}"/>
              </a:ext>
            </a:extLst>
          </p:cNvPr>
          <p:cNvSpPr txBox="1"/>
          <p:nvPr/>
        </p:nvSpPr>
        <p:spPr>
          <a:xfrm>
            <a:off x="8412700" y="4804050"/>
            <a:ext cx="1001616"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Time Warp</a:t>
            </a:r>
          </a:p>
        </p:txBody>
      </p:sp>
      <p:sp>
        <p:nvSpPr>
          <p:cNvPr id="17" name="TextBox 16">
            <a:extLst>
              <a:ext uri="{FF2B5EF4-FFF2-40B4-BE49-F238E27FC236}">
                <a16:creationId xmlns:a16="http://schemas.microsoft.com/office/drawing/2014/main" id="{37D63333-A291-446C-A08C-78A4F237EB84}"/>
              </a:ext>
            </a:extLst>
          </p:cNvPr>
          <p:cNvSpPr txBox="1"/>
          <p:nvPr/>
        </p:nvSpPr>
        <p:spPr>
          <a:xfrm>
            <a:off x="9113557" y="5414099"/>
            <a:ext cx="557700"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SLAM</a:t>
            </a:r>
          </a:p>
        </p:txBody>
      </p:sp>
      <p:sp>
        <p:nvSpPr>
          <p:cNvPr id="18" name="TextBox 17">
            <a:extLst>
              <a:ext uri="{FF2B5EF4-FFF2-40B4-BE49-F238E27FC236}">
                <a16:creationId xmlns:a16="http://schemas.microsoft.com/office/drawing/2014/main" id="{A6915641-3D4C-4BE3-AA88-3BD089B361F3}"/>
              </a:ext>
            </a:extLst>
          </p:cNvPr>
          <p:cNvSpPr txBox="1"/>
          <p:nvPr/>
        </p:nvSpPr>
        <p:spPr>
          <a:xfrm>
            <a:off x="10746056" y="4103708"/>
            <a:ext cx="865397"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Presence</a:t>
            </a:r>
          </a:p>
        </p:txBody>
      </p:sp>
      <p:sp>
        <p:nvSpPr>
          <p:cNvPr id="19" name="TextBox 18">
            <a:extLst>
              <a:ext uri="{FF2B5EF4-FFF2-40B4-BE49-F238E27FC236}">
                <a16:creationId xmlns:a16="http://schemas.microsoft.com/office/drawing/2014/main" id="{B3DD52B5-8831-4815-BC98-CD1C24144708}"/>
              </a:ext>
            </a:extLst>
          </p:cNvPr>
          <p:cNvSpPr txBox="1"/>
          <p:nvPr/>
        </p:nvSpPr>
        <p:spPr>
          <a:xfrm>
            <a:off x="10987613" y="4953113"/>
            <a:ext cx="786870"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Tracking</a:t>
            </a:r>
          </a:p>
        </p:txBody>
      </p:sp>
      <p:sp>
        <p:nvSpPr>
          <p:cNvPr id="20" name="TextBox 19">
            <a:extLst>
              <a:ext uri="{FF2B5EF4-FFF2-40B4-BE49-F238E27FC236}">
                <a16:creationId xmlns:a16="http://schemas.microsoft.com/office/drawing/2014/main" id="{A7922C61-E376-4224-A436-AE05C332CF18}"/>
              </a:ext>
            </a:extLst>
          </p:cNvPr>
          <p:cNvSpPr txBox="1"/>
          <p:nvPr/>
        </p:nvSpPr>
        <p:spPr>
          <a:xfrm>
            <a:off x="9189959" y="6226315"/>
            <a:ext cx="1057706"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Point Cloud</a:t>
            </a:r>
          </a:p>
        </p:txBody>
      </p:sp>
      <p:sp>
        <p:nvSpPr>
          <p:cNvPr id="21" name="TextBox 20">
            <a:extLst>
              <a:ext uri="{FF2B5EF4-FFF2-40B4-BE49-F238E27FC236}">
                <a16:creationId xmlns:a16="http://schemas.microsoft.com/office/drawing/2014/main" id="{C0C09009-109C-4990-A98F-31BBD4EF2D19}"/>
              </a:ext>
            </a:extLst>
          </p:cNvPr>
          <p:cNvSpPr txBox="1"/>
          <p:nvPr/>
        </p:nvSpPr>
        <p:spPr>
          <a:xfrm>
            <a:off x="10746055" y="5587050"/>
            <a:ext cx="717958" cy="23628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0" tIns="0" rIns="0" bIns="0" rtlCol="0">
            <a:spAutoFit/>
          </a:bodyPr>
          <a:lstStyle/>
          <a:p>
            <a:pPr algn="l">
              <a:lnSpc>
                <a:spcPct val="96000"/>
              </a:lnSpc>
            </a:pPr>
            <a:r>
              <a:rPr lang="de-DE" sz="1600" dirty="0" err="1">
                <a:solidFill>
                  <a:schemeClr val="tx2"/>
                </a:solidFill>
                <a:latin typeface="Microsoft Sans Serif"/>
                <a:cs typeface="Microsoft Sans Serif" panose="020B0604020202020204" pitchFamily="34" charset="0"/>
              </a:rPr>
              <a:t>Meshes</a:t>
            </a:r>
            <a:endParaRPr lang="de-DE"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239465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0.7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animEffect transition="in" filter="fade">
                                      <p:cBhvr>
                                        <p:cTn id="9" dur="500"/>
                                        <p:tgtEl>
                                          <p:spTgt spid="8"/>
                                        </p:tgtEl>
                                      </p:cBhvr>
                                    </p:animEffect>
                                  </p:childTnLst>
                                </p:cTn>
                              </p:par>
                              <p:par>
                                <p:cTn id="10" presetID="21" presetClass="entr" presetSubtype="1"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BE1EDB6-7A0B-4F2E-9E62-1B6714DFFCEF}"/>
              </a:ext>
            </a:extLst>
          </p:cNvPr>
          <p:cNvSpPr>
            <a:spLocks noGrp="1"/>
          </p:cNvSpPr>
          <p:nvPr>
            <p:ph type="ftr" sz="quarter" idx="3"/>
          </p:nvPr>
        </p:nvSpPr>
        <p:spPr>
          <a:xfrm>
            <a:off x="494190" y="6484546"/>
            <a:ext cx="10223343" cy="189801"/>
          </a:xfrm>
          <a:prstGeom prst="rect">
            <a:avLst/>
          </a:prstGeom>
        </p:spPr>
        <p:txBody>
          <a:bodyPr vert="horz" wrap="square" lIns="0" tIns="0" rIns="0" bIns="0" rtlCol="0" anchor="b">
            <a:noAutofit/>
          </a:bodyPr>
          <a:lstStyle>
            <a:defPPr>
              <a:defRPr lang="en-US"/>
            </a:defPPr>
            <a:lvl1pPr marL="0" algn="l" defTabSz="914400" rtl="0" eaLnBrk="1" latinLnBrk="0" hangingPunct="1">
              <a:lnSpc>
                <a:spcPct val="107000"/>
              </a:lnSpc>
              <a:defRPr sz="8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Broadthinking 2019</a:t>
            </a:r>
            <a:endParaRPr lang="en-US" dirty="0"/>
          </a:p>
        </p:txBody>
      </p:sp>
      <p:graphicFrame>
        <p:nvGraphicFramePr>
          <p:cNvPr id="5" name="Table 4">
            <a:extLst>
              <a:ext uri="{FF2B5EF4-FFF2-40B4-BE49-F238E27FC236}">
                <a16:creationId xmlns:a16="http://schemas.microsoft.com/office/drawing/2014/main" id="{981FBF3C-015F-4A93-86DF-4901D3B4DFD0}"/>
              </a:ext>
            </a:extLst>
          </p:cNvPr>
          <p:cNvGraphicFramePr>
            <a:graphicFrameLocks noGrp="1"/>
          </p:cNvGraphicFramePr>
          <p:nvPr/>
        </p:nvGraphicFramePr>
        <p:xfrm>
          <a:off x="62533" y="894"/>
          <a:ext cx="12127883" cy="6797796"/>
        </p:xfrm>
        <a:graphic>
          <a:graphicData uri="http://schemas.openxmlformats.org/drawingml/2006/table">
            <a:tbl>
              <a:tblPr firstRow="1" bandRow="1">
                <a:tableStyleId>{5C22544A-7EE6-4342-B048-85BDC9FD1C3A}</a:tableStyleId>
              </a:tblPr>
              <a:tblGrid>
                <a:gridCol w="596693">
                  <a:extLst>
                    <a:ext uri="{9D8B030D-6E8A-4147-A177-3AD203B41FA5}">
                      <a16:colId xmlns:a16="http://schemas.microsoft.com/office/drawing/2014/main" val="3257992620"/>
                    </a:ext>
                  </a:extLst>
                </a:gridCol>
                <a:gridCol w="2610199">
                  <a:extLst>
                    <a:ext uri="{9D8B030D-6E8A-4147-A177-3AD203B41FA5}">
                      <a16:colId xmlns:a16="http://schemas.microsoft.com/office/drawing/2014/main" val="2517649755"/>
                    </a:ext>
                  </a:extLst>
                </a:gridCol>
                <a:gridCol w="1302193">
                  <a:extLst>
                    <a:ext uri="{9D8B030D-6E8A-4147-A177-3AD203B41FA5}">
                      <a16:colId xmlns:a16="http://schemas.microsoft.com/office/drawing/2014/main" val="4152760611"/>
                    </a:ext>
                  </a:extLst>
                </a:gridCol>
                <a:gridCol w="1234167">
                  <a:extLst>
                    <a:ext uri="{9D8B030D-6E8A-4147-A177-3AD203B41FA5}">
                      <a16:colId xmlns:a16="http://schemas.microsoft.com/office/drawing/2014/main" val="3536322254"/>
                    </a:ext>
                  </a:extLst>
                </a:gridCol>
                <a:gridCol w="2448899">
                  <a:extLst>
                    <a:ext uri="{9D8B030D-6E8A-4147-A177-3AD203B41FA5}">
                      <a16:colId xmlns:a16="http://schemas.microsoft.com/office/drawing/2014/main" val="740239882"/>
                    </a:ext>
                  </a:extLst>
                </a:gridCol>
                <a:gridCol w="3935732">
                  <a:extLst>
                    <a:ext uri="{9D8B030D-6E8A-4147-A177-3AD203B41FA5}">
                      <a16:colId xmlns:a16="http://schemas.microsoft.com/office/drawing/2014/main" val="856342137"/>
                    </a:ext>
                  </a:extLst>
                </a:gridCol>
              </a:tblGrid>
              <a:tr h="167596">
                <a:tc>
                  <a:txBody>
                    <a:bodyPr/>
                    <a:lstStyle/>
                    <a:p>
                      <a:pPr>
                        <a:spcAft>
                          <a:spcPts val="0"/>
                        </a:spcAft>
                      </a:pPr>
                      <a:r>
                        <a:rPr lang="en-GB" sz="1100">
                          <a:effectLst/>
                        </a:rPr>
                        <a:t>No</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Use Case</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Type</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Experience</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Delivery</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Device</a:t>
                      </a:r>
                      <a:endParaRPr lang="de-DE" sz="1100" dirty="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486137199"/>
                  </a:ext>
                </a:extLst>
              </a:tr>
              <a:tr h="167596">
                <a:tc>
                  <a:txBody>
                    <a:bodyPr/>
                    <a:lstStyle/>
                    <a:p>
                      <a:pPr>
                        <a:spcAft>
                          <a:spcPts val="0"/>
                        </a:spcAft>
                      </a:pPr>
                      <a:r>
                        <a:rPr lang="en-GB" sz="1100">
                          <a:effectLst/>
                        </a:rPr>
                        <a:t>1</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 Image Messaging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Upload and Download</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85020112"/>
                  </a:ext>
                </a:extLst>
              </a:tr>
              <a:tr h="335193">
                <a:tc>
                  <a:txBody>
                    <a:bodyPr/>
                    <a:lstStyle/>
                    <a:p>
                      <a:pPr>
                        <a:spcAft>
                          <a:spcPts val="0"/>
                        </a:spcAft>
                      </a:pPr>
                      <a:r>
                        <a:rPr lang="en-GB" sz="1100">
                          <a:effectLst/>
                        </a:rPr>
                        <a:t>2</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Sharing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MR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Local, Messaging Download and Upload</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4095002951"/>
                  </a:ext>
                </a:extLst>
              </a:tr>
              <a:tr h="226791">
                <a:tc>
                  <a:txBody>
                    <a:bodyPr/>
                    <a:lstStyle/>
                    <a:p>
                      <a:pPr>
                        <a:spcAft>
                          <a:spcPts val="0"/>
                        </a:spcAft>
                      </a:pPr>
                      <a:r>
                        <a:rPr lang="en-GB" sz="1100">
                          <a:effectLst/>
                        </a:rPr>
                        <a:t>3</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Streaming of Immersive 6DoF</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Streaming, Interactive, Split</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HMD with a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928570080"/>
                  </a:ext>
                </a:extLst>
              </a:tr>
              <a:tr h="335193">
                <a:tc>
                  <a:txBody>
                    <a:bodyPr/>
                    <a:lstStyle/>
                    <a:p>
                      <a:pPr>
                        <a:spcAft>
                          <a:spcPts val="0"/>
                        </a:spcAft>
                      </a:pPr>
                      <a:r>
                        <a:rPr lang="en-GB" sz="1100" dirty="0">
                          <a:effectLst/>
                        </a:rPr>
                        <a:t>4</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Emotional Streaming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2D, AR and 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2D, 3DoF+,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a:t>
                      </a:r>
                      <a:br>
                        <a:rPr lang="en-GB" sz="1100">
                          <a:effectLst/>
                        </a:rPr>
                      </a:br>
                      <a:r>
                        <a:rPr lang="en-GB" sz="1100">
                          <a:effectLst/>
                        </a:rPr>
                        <a:t>Interactive, Split</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 and HMD</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624174521"/>
                  </a:ext>
                </a:extLst>
              </a:tr>
              <a:tr h="180594">
                <a:tc>
                  <a:txBody>
                    <a:bodyPr/>
                    <a:lstStyle/>
                    <a:p>
                      <a:pPr>
                        <a:spcAft>
                          <a:spcPts val="0"/>
                        </a:spcAft>
                      </a:pPr>
                      <a:r>
                        <a:rPr lang="en-GB" sz="1100">
                          <a:effectLst/>
                        </a:rPr>
                        <a:t>5</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Untethered Immersive Online Gaming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 Interactive, Split</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HMD with a Gaming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633225648"/>
                  </a:ext>
                </a:extLst>
              </a:tr>
              <a:tr h="167596">
                <a:tc>
                  <a:txBody>
                    <a:bodyPr/>
                    <a:lstStyle/>
                    <a:p>
                      <a:pPr>
                        <a:spcAft>
                          <a:spcPts val="0"/>
                        </a:spcAft>
                      </a:pPr>
                      <a:r>
                        <a:rPr lang="en-GB" sz="1100">
                          <a:effectLst/>
                        </a:rPr>
                        <a:t>6</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Video Game Live Streaming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 Split</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2D screen or HMD with a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86167306"/>
                  </a:ext>
                </a:extLst>
              </a:tr>
              <a:tr h="189284">
                <a:tc>
                  <a:txBody>
                    <a:bodyPr/>
                    <a:lstStyle/>
                    <a:p>
                      <a:pPr>
                        <a:spcAft>
                          <a:spcPts val="0"/>
                        </a:spcAft>
                      </a:pPr>
                      <a:r>
                        <a:rPr lang="en-GB" sz="1100">
                          <a:effectLst/>
                        </a:rPr>
                        <a:t>7</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Real-time 3D Communication</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 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932089630"/>
                  </a:ext>
                </a:extLst>
              </a:tr>
              <a:tr h="364481">
                <a:tc>
                  <a:txBody>
                    <a:bodyPr/>
                    <a:lstStyle/>
                    <a:p>
                      <a:pPr>
                        <a:spcAft>
                          <a:spcPts val="0"/>
                        </a:spcAft>
                      </a:pPr>
                      <a:r>
                        <a:rPr lang="en-GB" sz="1100">
                          <a:effectLst/>
                        </a:rPr>
                        <a:t>8</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guided assistant at remote location (industrial services)</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2D video + AR</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 (2D + 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Local, Streaming, Interactive, 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5G AR Glasses, 5G touchscreen computer or tablet</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6662523"/>
                  </a:ext>
                </a:extLst>
              </a:tr>
              <a:tr h="502789">
                <a:tc>
                  <a:txBody>
                    <a:bodyPr/>
                    <a:lstStyle/>
                    <a:p>
                      <a:pPr>
                        <a:spcAft>
                          <a:spcPts val="0"/>
                        </a:spcAft>
                      </a:pPr>
                      <a:r>
                        <a:rPr lang="en-GB" sz="1100">
                          <a:effectLst/>
                        </a:rPr>
                        <a:t>9</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Police Critical Mission with 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AR, VR</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 to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Local, Streaming, Interactive, Conversational, Group Communication</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5G AR Glasses/Helmet, VR camera/microphone, Audio stereo headset, 5G accurate positioning</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873366146"/>
                  </a:ext>
                </a:extLst>
              </a:tr>
              <a:tr h="335193">
                <a:tc>
                  <a:txBody>
                    <a:bodyPr/>
                    <a:lstStyle/>
                    <a:p>
                      <a:pPr>
                        <a:spcAft>
                          <a:spcPts val="0"/>
                        </a:spcAft>
                      </a:pPr>
                      <a:r>
                        <a:rPr lang="en-GB" sz="1100">
                          <a:effectLst/>
                        </a:rPr>
                        <a:t>10</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Online shopping from a catalogue – downloading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Download</a:t>
                      </a:r>
                      <a:br>
                        <a:rPr lang="en-GB" sz="1100">
                          <a:effectLst/>
                        </a:rPr>
                      </a:b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Glasses, Rendering system, Tablet (or smartphone), Capture device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026182062"/>
                  </a:ext>
                </a:extLst>
              </a:tr>
              <a:tr h="335193">
                <a:tc>
                  <a:txBody>
                    <a:bodyPr/>
                    <a:lstStyle/>
                    <a:p>
                      <a:pPr>
                        <a:spcAft>
                          <a:spcPts val="0"/>
                        </a:spcAft>
                      </a:pPr>
                      <a:r>
                        <a:rPr lang="en-GB" sz="1100">
                          <a:effectLst/>
                        </a:rPr>
                        <a:t>11</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Real-time communication with the shop assistant</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Interactive, Conversational</a:t>
                      </a:r>
                      <a:br>
                        <a:rPr lang="en-GB" sz="1100">
                          <a:effectLst/>
                        </a:rPr>
                      </a:b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Glasses, Rendering system, Tablet (or smartphone), Capture device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026480292"/>
                  </a:ext>
                </a:extLst>
              </a:tr>
              <a:tr h="167596">
                <a:tc>
                  <a:txBody>
                    <a:bodyPr/>
                    <a:lstStyle/>
                    <a:p>
                      <a:pPr>
                        <a:spcAft>
                          <a:spcPts val="0"/>
                        </a:spcAft>
                      </a:pPr>
                      <a:r>
                        <a:rPr lang="en-GB" sz="1100">
                          <a:effectLst/>
                        </a:rPr>
                        <a:t>12</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360-degree conference meeting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MR, 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Mobile / Laptop</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610582492"/>
                  </a:ext>
                </a:extLst>
              </a:tr>
              <a:tr h="199783">
                <a:tc>
                  <a:txBody>
                    <a:bodyPr/>
                    <a:lstStyle/>
                    <a:p>
                      <a:pPr>
                        <a:spcAft>
                          <a:spcPts val="0"/>
                        </a:spcAft>
                      </a:pPr>
                      <a:r>
                        <a:rPr lang="en-GB" sz="1100">
                          <a:effectLst/>
                        </a:rPr>
                        <a:t>13</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 shared experience</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MR, 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3DoF+, 6DoF</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 </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Mobile / Laptop</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1437009461"/>
                  </a:ext>
                </a:extLst>
              </a:tr>
              <a:tr h="335193">
                <a:tc>
                  <a:txBody>
                    <a:bodyPr/>
                    <a:lstStyle/>
                    <a:p>
                      <a:pPr>
                        <a:spcAft>
                          <a:spcPts val="0"/>
                        </a:spcAft>
                      </a:pPr>
                      <a:r>
                        <a:rPr lang="en-GB" sz="1100">
                          <a:effectLst/>
                        </a:rPr>
                        <a:t>14</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 VR conferencing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Interactive, 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 gear with binaural playback and HMD video playback, Call server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142548999"/>
                  </a:ext>
                </a:extLst>
              </a:tr>
              <a:tr h="243590">
                <a:tc>
                  <a:txBody>
                    <a:bodyPr/>
                    <a:lstStyle/>
                    <a:p>
                      <a:pPr>
                        <a:spcAft>
                          <a:spcPts val="0"/>
                        </a:spcAft>
                      </a:pPr>
                      <a:r>
                        <a:rPr lang="en-GB" sz="1100">
                          <a:effectLst/>
                        </a:rPr>
                        <a:t>15</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XR Meeting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VR, XR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Interactive Conversational</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 HMD, Glasses, headphones</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516108334"/>
                  </a:ext>
                </a:extLst>
              </a:tr>
              <a:tr h="335193">
                <a:tc>
                  <a:txBody>
                    <a:bodyPr/>
                    <a:lstStyle/>
                    <a:p>
                      <a:pPr>
                        <a:spcAft>
                          <a:spcPts val="0"/>
                        </a:spcAft>
                      </a:pPr>
                      <a:r>
                        <a:rPr lang="en-GB" sz="1100">
                          <a:effectLst/>
                        </a:rPr>
                        <a:t>16</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Convention / Poster Session</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VR, MR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Interactive, Conversational</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 HMD, AR Glasses, VR controller/pointing device, headphones</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1089838806"/>
                  </a:ext>
                </a:extLst>
              </a:tr>
              <a:tr h="167596">
                <a:tc>
                  <a:txBody>
                    <a:bodyPr/>
                    <a:lstStyle/>
                    <a:p>
                      <a:pPr>
                        <a:spcAft>
                          <a:spcPts val="0"/>
                        </a:spcAft>
                      </a:pPr>
                      <a:r>
                        <a:rPr lang="en-GB" sz="1100">
                          <a:effectLst/>
                        </a:rPr>
                        <a:t>17</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animated avatar calls</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2D, 3DoF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Phone, HMD, Glasses, headphones</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4003234884"/>
                  </a:ext>
                </a:extLst>
              </a:tr>
              <a:tr h="335193">
                <a:tc>
                  <a:txBody>
                    <a:bodyPr/>
                    <a:lstStyle/>
                    <a:p>
                      <a:pPr>
                        <a:spcAft>
                          <a:spcPts val="0"/>
                        </a:spcAft>
                      </a:pPr>
                      <a:r>
                        <a:rPr lang="en-GB" sz="1100">
                          <a:effectLst/>
                        </a:rPr>
                        <a:t>18</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Online shopping from a catalogue – downloading</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Download</a:t>
                      </a:r>
                      <a:br>
                        <a:rPr lang="en-GB" sz="1100">
                          <a:effectLst/>
                        </a:rPr>
                      </a:b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Glasses, Rendering system, Tablet (or smartphone), Capture device</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698106293"/>
                  </a:ext>
                </a:extLst>
              </a:tr>
              <a:tr h="335193">
                <a:tc>
                  <a:txBody>
                    <a:bodyPr/>
                    <a:lstStyle/>
                    <a:p>
                      <a:pPr>
                        <a:spcAft>
                          <a:spcPts val="0"/>
                        </a:spcAft>
                      </a:pPr>
                      <a:r>
                        <a:rPr lang="en-GB" sz="1100">
                          <a:effectLst/>
                        </a:rPr>
                        <a:t>19</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Front-facing camera video multi-party calls</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Smartphone with front-facing camera, headset</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1703875948"/>
                  </a:ext>
                </a:extLst>
              </a:tr>
              <a:tr h="316796">
                <a:tc>
                  <a:txBody>
                    <a:bodyPr/>
                    <a:lstStyle/>
                    <a:p>
                      <a:pPr>
                        <a:spcAft>
                          <a:spcPts val="0"/>
                        </a:spcAft>
                      </a:pPr>
                      <a:r>
                        <a:rPr lang="en-GB" sz="1100">
                          <a:effectLst/>
                        </a:rPr>
                        <a:t>20</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Streaming with Localization Registry</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Social AR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 Interactive, Conversational</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AR glasses with binaural audio playback support</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024636268"/>
                  </a:ext>
                </a:extLst>
              </a:tr>
              <a:tr h="335193">
                <a:tc>
                  <a:txBody>
                    <a:bodyPr/>
                    <a:lstStyle/>
                    <a:p>
                      <a:pPr>
                        <a:spcAft>
                          <a:spcPts val="0"/>
                        </a:spcAft>
                      </a:pPr>
                      <a:r>
                        <a:rPr lang="en-GB" sz="1100">
                          <a:effectLst/>
                        </a:rPr>
                        <a:t>21</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Immersive 6DoF Streaming with Social Interaction</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 and Social 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3DoF+, 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Streaming, Interactive, Conversational, Split</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HMD with a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950002435"/>
                  </a:ext>
                </a:extLst>
              </a:tr>
              <a:tr h="189255">
                <a:tc>
                  <a:txBody>
                    <a:bodyPr/>
                    <a:lstStyle/>
                    <a:p>
                      <a:pPr>
                        <a:spcAft>
                          <a:spcPts val="0"/>
                        </a:spcAft>
                      </a:pPr>
                      <a:r>
                        <a:rPr lang="en-GB" sz="1100">
                          <a:effectLst/>
                        </a:rPr>
                        <a:t>22</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5G Online Gaming Party</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VR</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6DoF</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Streaming, Interactive, Split, D2D</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a:effectLst/>
                        </a:rPr>
                        <a:t>HMD with a Gaming controller</a:t>
                      </a:r>
                      <a:endParaRPr lang="de-DE" sz="110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3260548881"/>
                  </a:ext>
                </a:extLst>
              </a:tr>
              <a:tr h="528974">
                <a:tc>
                  <a:txBody>
                    <a:bodyPr/>
                    <a:lstStyle/>
                    <a:p>
                      <a:pPr>
                        <a:spcAft>
                          <a:spcPts val="0"/>
                        </a:spcAft>
                      </a:pPr>
                      <a:r>
                        <a:rPr lang="en-GB" sz="1100">
                          <a:effectLst/>
                        </a:rPr>
                        <a:t>23</a:t>
                      </a:r>
                      <a:endParaRPr lang="de-DE" sz="110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Spatial Shared Data</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AR</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6DoF</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Streaming, Interactive, Conversational, Split</a:t>
                      </a:r>
                      <a:endParaRPr lang="de-DE" sz="1100" dirty="0">
                        <a:effectLst/>
                        <a:latin typeface="Times New Roman" panose="02020603050405020304" pitchFamily="18" charset="0"/>
                        <a:ea typeface="Times New Roman" panose="02020603050405020304" pitchFamily="18" charset="0"/>
                      </a:endParaRPr>
                    </a:p>
                  </a:txBody>
                  <a:tcPr marL="42983" marR="42983" marT="0" marB="0"/>
                </a:tc>
                <a:tc>
                  <a:txBody>
                    <a:bodyPr/>
                    <a:lstStyle/>
                    <a:p>
                      <a:pPr>
                        <a:spcAft>
                          <a:spcPts val="0"/>
                        </a:spcAft>
                      </a:pPr>
                      <a:r>
                        <a:rPr lang="en-GB" sz="1100" dirty="0">
                          <a:effectLst/>
                        </a:rPr>
                        <a:t>HMD, AR Glasses</a:t>
                      </a:r>
                      <a:endParaRPr lang="de-DE" sz="1100" dirty="0">
                        <a:effectLst/>
                        <a:latin typeface="Times New Roman" panose="02020603050405020304" pitchFamily="18" charset="0"/>
                        <a:ea typeface="Times New Roman" panose="02020603050405020304" pitchFamily="18" charset="0"/>
                      </a:endParaRPr>
                    </a:p>
                  </a:txBody>
                  <a:tcPr marL="42983" marR="42983" marT="0" marB="0"/>
                </a:tc>
                <a:extLst>
                  <a:ext uri="{0D108BD9-81ED-4DB2-BD59-A6C34878D82A}">
                    <a16:rowId xmlns:a16="http://schemas.microsoft.com/office/drawing/2014/main" val="2303825719"/>
                  </a:ext>
                </a:extLst>
              </a:tr>
            </a:tbl>
          </a:graphicData>
        </a:graphic>
      </p:graphicFrame>
    </p:spTree>
    <p:extLst>
      <p:ext uri="{BB962C8B-B14F-4D97-AF65-F5344CB8AC3E}">
        <p14:creationId xmlns:p14="http://schemas.microsoft.com/office/powerpoint/2010/main" val="54034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2" descr="Ähnliches Foto">
            <a:extLst>
              <a:ext uri="{FF2B5EF4-FFF2-40B4-BE49-F238E27FC236}">
                <a16:creationId xmlns:a16="http://schemas.microsoft.com/office/drawing/2014/main" id="{27644CDE-9983-441A-8512-58E838EB2CC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9750" y="4078152"/>
            <a:ext cx="910703" cy="512270"/>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Ähnliches Foto">
            <a:extLst>
              <a:ext uri="{FF2B5EF4-FFF2-40B4-BE49-F238E27FC236}">
                <a16:creationId xmlns:a16="http://schemas.microsoft.com/office/drawing/2014/main" id="{CFBDAB1A-3D93-4985-AFF9-245DAB98E4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1693" y="2863203"/>
            <a:ext cx="910703" cy="512270"/>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2" descr="Image result for VR HMD icon">
            <a:extLst>
              <a:ext uri="{FF2B5EF4-FFF2-40B4-BE49-F238E27FC236}">
                <a16:creationId xmlns:a16="http://schemas.microsoft.com/office/drawing/2014/main" id="{FF0D13FE-5FB1-4849-9FB8-C90534BB0898}"/>
              </a:ext>
            </a:extLst>
          </p:cNvPr>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6471" t="8929" r="15784" b="22043"/>
          <a:stretch/>
        </p:blipFill>
        <p:spPr bwMode="auto">
          <a:xfrm>
            <a:off x="4985569" y="363256"/>
            <a:ext cx="1499533" cy="88761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5">
            <a:extLst>
              <a:ext uri="{FF2B5EF4-FFF2-40B4-BE49-F238E27FC236}">
                <a16:creationId xmlns:a16="http://schemas.microsoft.com/office/drawing/2014/main" id="{CE90445D-5089-164B-992E-BB0B86C001B2}"/>
              </a:ext>
            </a:extLst>
          </p:cNvPr>
          <p:cNvPicPr>
            <a:picLocks noChangeAspect="1"/>
          </p:cNvPicPr>
          <p:nvPr/>
        </p:nvPicPr>
        <p:blipFill>
          <a:blip r:embed="rId5"/>
          <a:stretch>
            <a:fillRect/>
          </a:stretch>
        </p:blipFill>
        <p:spPr>
          <a:xfrm>
            <a:off x="2905025" y="419795"/>
            <a:ext cx="1404546" cy="1014394"/>
          </a:xfrm>
          <a:prstGeom prst="rect">
            <a:avLst/>
          </a:prstGeom>
        </p:spPr>
      </p:pic>
      <p:pic>
        <p:nvPicPr>
          <p:cNvPr id="27" name="Picture 10" descr="Image result for smartphone icon">
            <a:extLst>
              <a:ext uri="{FF2B5EF4-FFF2-40B4-BE49-F238E27FC236}">
                <a16:creationId xmlns:a16="http://schemas.microsoft.com/office/drawing/2014/main" id="{B7CC358E-A0F6-492D-8C3E-D3037D1C1C24}"/>
              </a:ext>
            </a:extLst>
          </p:cNvPr>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30568" y="1448756"/>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Ähnliches Foto">
            <a:extLst>
              <a:ext uri="{FF2B5EF4-FFF2-40B4-BE49-F238E27FC236}">
                <a16:creationId xmlns:a16="http://schemas.microsoft.com/office/drawing/2014/main" id="{191C8824-FF63-4E32-B7AC-12E7ACB7925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25163" y="1838976"/>
            <a:ext cx="307177" cy="172787"/>
          </a:xfrm>
          <a:prstGeom prst="rect">
            <a:avLst/>
          </a:prstGeom>
          <a:noFill/>
          <a:extLst>
            <a:ext uri="{909E8E84-426E-40DD-AFC4-6F175D3DCCD1}">
              <a14:hiddenFill xmlns:a14="http://schemas.microsoft.com/office/drawing/2010/main">
                <a:solidFill>
                  <a:srgbClr val="FFFFFF"/>
                </a:solidFill>
              </a14:hiddenFill>
            </a:ext>
          </a:extLst>
        </p:spPr>
      </p:pic>
      <p:sp>
        <p:nvSpPr>
          <p:cNvPr id="3" name="Flowchart: Magnetic Disk 2">
            <a:extLst>
              <a:ext uri="{FF2B5EF4-FFF2-40B4-BE49-F238E27FC236}">
                <a16:creationId xmlns:a16="http://schemas.microsoft.com/office/drawing/2014/main" id="{D04047B0-C109-4A9D-B741-10BF98AD325B}"/>
              </a:ext>
            </a:extLst>
          </p:cNvPr>
          <p:cNvSpPr/>
          <p:nvPr/>
        </p:nvSpPr>
        <p:spPr>
          <a:xfrm>
            <a:off x="3910944" y="1590371"/>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34" name="Picture 2" descr="Ähnliches Foto">
            <a:extLst>
              <a:ext uri="{FF2B5EF4-FFF2-40B4-BE49-F238E27FC236}">
                <a16:creationId xmlns:a16="http://schemas.microsoft.com/office/drawing/2014/main" id="{48646DFE-5D77-45FF-AC68-3D811D197E7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10092" y="1800709"/>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a:extLst>
              <a:ext uri="{FF2B5EF4-FFF2-40B4-BE49-F238E27FC236}">
                <a16:creationId xmlns:a16="http://schemas.microsoft.com/office/drawing/2014/main" id="{7E4C6715-0FD1-479F-BD44-93C41DD7F869}"/>
              </a:ext>
            </a:extLst>
          </p:cNvPr>
          <p:cNvSpPr/>
          <p:nvPr/>
        </p:nvSpPr>
        <p:spPr>
          <a:xfrm>
            <a:off x="3852167" y="1717918"/>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36" name="Rectangle 35">
            <a:extLst>
              <a:ext uri="{FF2B5EF4-FFF2-40B4-BE49-F238E27FC236}">
                <a16:creationId xmlns:a16="http://schemas.microsoft.com/office/drawing/2014/main" id="{3F6481F1-285B-4F5E-AD41-505B1A3538D8}"/>
              </a:ext>
            </a:extLst>
          </p:cNvPr>
          <p:cNvSpPr/>
          <p:nvPr/>
        </p:nvSpPr>
        <p:spPr>
          <a:xfrm>
            <a:off x="2987784" y="1478944"/>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37" name="Picture 10" descr="Image result for smartphone icon">
            <a:extLst>
              <a:ext uri="{FF2B5EF4-FFF2-40B4-BE49-F238E27FC236}">
                <a16:creationId xmlns:a16="http://schemas.microsoft.com/office/drawing/2014/main" id="{61AC2949-7027-447C-8A16-754ED4AB4A0F}"/>
              </a:ext>
            </a:extLst>
          </p:cNvPr>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68264" y="1691736"/>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Ähnliches Foto">
            <a:extLst>
              <a:ext uri="{FF2B5EF4-FFF2-40B4-BE49-F238E27FC236}">
                <a16:creationId xmlns:a16="http://schemas.microsoft.com/office/drawing/2014/main" id="{FBD4F7CD-3AAA-4E37-8F4D-92162BA3FFD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62859" y="2081956"/>
            <a:ext cx="307177" cy="172787"/>
          </a:xfrm>
          <a:prstGeom prst="rect">
            <a:avLst/>
          </a:prstGeom>
          <a:noFill/>
          <a:extLst>
            <a:ext uri="{909E8E84-426E-40DD-AFC4-6F175D3DCCD1}">
              <a14:hiddenFill xmlns:a14="http://schemas.microsoft.com/office/drawing/2010/main">
                <a:solidFill>
                  <a:srgbClr val="FFFFFF"/>
                </a:solidFill>
              </a14:hiddenFill>
            </a:ext>
          </a:extLst>
        </p:spPr>
      </p:pic>
      <p:sp>
        <p:nvSpPr>
          <p:cNvPr id="41" name="Flowchart: Magnetic Disk 40">
            <a:extLst>
              <a:ext uri="{FF2B5EF4-FFF2-40B4-BE49-F238E27FC236}">
                <a16:creationId xmlns:a16="http://schemas.microsoft.com/office/drawing/2014/main" id="{CB866B1C-66E0-4207-A0D4-F245C88395CB}"/>
              </a:ext>
            </a:extLst>
          </p:cNvPr>
          <p:cNvSpPr/>
          <p:nvPr/>
        </p:nvSpPr>
        <p:spPr>
          <a:xfrm>
            <a:off x="6106283" y="1781527"/>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45" name="Picture 2" descr="Ähnliches Foto">
            <a:extLst>
              <a:ext uri="{FF2B5EF4-FFF2-40B4-BE49-F238E27FC236}">
                <a16:creationId xmlns:a16="http://schemas.microsoft.com/office/drawing/2014/main" id="{647F7126-7D1D-4064-85E1-B1BB8127105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05431" y="1991865"/>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46">
            <a:extLst>
              <a:ext uri="{FF2B5EF4-FFF2-40B4-BE49-F238E27FC236}">
                <a16:creationId xmlns:a16="http://schemas.microsoft.com/office/drawing/2014/main" id="{D8F924FD-DF4E-4826-ABB7-734C481C031C}"/>
              </a:ext>
            </a:extLst>
          </p:cNvPr>
          <p:cNvSpPr/>
          <p:nvPr/>
        </p:nvSpPr>
        <p:spPr>
          <a:xfrm>
            <a:off x="6047506" y="1909074"/>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48" name="Rectangle 47">
            <a:extLst>
              <a:ext uri="{FF2B5EF4-FFF2-40B4-BE49-F238E27FC236}">
                <a16:creationId xmlns:a16="http://schemas.microsoft.com/office/drawing/2014/main" id="{9F16001D-FD9B-4CA8-BC79-1F759F487946}"/>
              </a:ext>
            </a:extLst>
          </p:cNvPr>
          <p:cNvSpPr/>
          <p:nvPr/>
        </p:nvSpPr>
        <p:spPr>
          <a:xfrm>
            <a:off x="5325480" y="1721924"/>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4" name="Lightning Bolt 3">
            <a:extLst>
              <a:ext uri="{FF2B5EF4-FFF2-40B4-BE49-F238E27FC236}">
                <a16:creationId xmlns:a16="http://schemas.microsoft.com/office/drawing/2014/main" id="{72543787-767C-40A1-9BC3-2663F9A5DFF8}"/>
              </a:ext>
            </a:extLst>
          </p:cNvPr>
          <p:cNvSpPr/>
          <p:nvPr/>
        </p:nvSpPr>
        <p:spPr>
          <a:xfrm>
            <a:off x="5606255" y="1248375"/>
            <a:ext cx="561550" cy="445853"/>
          </a:xfrm>
          <a:prstGeom prst="lightningBolt">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err="1"/>
          </a:p>
        </p:txBody>
      </p:sp>
      <p:pic>
        <p:nvPicPr>
          <p:cNvPr id="49" name="Picture 2" descr="Image result for VR HMD icon">
            <a:extLst>
              <a:ext uri="{FF2B5EF4-FFF2-40B4-BE49-F238E27FC236}">
                <a16:creationId xmlns:a16="http://schemas.microsoft.com/office/drawing/2014/main" id="{1F517519-5F66-4129-99F6-A0175DDC6F57}"/>
              </a:ext>
            </a:extLst>
          </p:cNvPr>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6471" t="8929" r="15784" b="22043"/>
          <a:stretch/>
        </p:blipFill>
        <p:spPr bwMode="auto">
          <a:xfrm>
            <a:off x="7422791" y="305795"/>
            <a:ext cx="1499533" cy="887611"/>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10" descr="Image result for smartphone icon">
            <a:extLst>
              <a:ext uri="{FF2B5EF4-FFF2-40B4-BE49-F238E27FC236}">
                <a16:creationId xmlns:a16="http://schemas.microsoft.com/office/drawing/2014/main" id="{B22B97C2-A966-4E21-AE83-45E1DA39D9AD}"/>
              </a:ext>
            </a:extLst>
          </p:cNvPr>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40322" y="1573312"/>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Ähnliches Foto">
            <a:extLst>
              <a:ext uri="{FF2B5EF4-FFF2-40B4-BE49-F238E27FC236}">
                <a16:creationId xmlns:a16="http://schemas.microsoft.com/office/drawing/2014/main" id="{9516DA23-4033-4B89-9A13-D9069D64A66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34917" y="1963532"/>
            <a:ext cx="307177" cy="172787"/>
          </a:xfrm>
          <a:prstGeom prst="rect">
            <a:avLst/>
          </a:prstGeom>
          <a:noFill/>
          <a:extLst>
            <a:ext uri="{909E8E84-426E-40DD-AFC4-6F175D3DCCD1}">
              <a14:hiddenFill xmlns:a14="http://schemas.microsoft.com/office/drawing/2010/main">
                <a:solidFill>
                  <a:srgbClr val="FFFFFF"/>
                </a:solidFill>
              </a14:hiddenFill>
            </a:ext>
          </a:extLst>
        </p:spPr>
      </p:pic>
      <p:sp>
        <p:nvSpPr>
          <p:cNvPr id="52" name="Flowchart: Magnetic Disk 51">
            <a:extLst>
              <a:ext uri="{FF2B5EF4-FFF2-40B4-BE49-F238E27FC236}">
                <a16:creationId xmlns:a16="http://schemas.microsoft.com/office/drawing/2014/main" id="{1D28FB36-337C-4C4D-B88D-C5E11C530EBD}"/>
              </a:ext>
            </a:extLst>
          </p:cNvPr>
          <p:cNvSpPr/>
          <p:nvPr/>
        </p:nvSpPr>
        <p:spPr>
          <a:xfrm>
            <a:off x="8543505" y="1724066"/>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53" name="Picture 2" descr="Ähnliches Foto">
            <a:extLst>
              <a:ext uri="{FF2B5EF4-FFF2-40B4-BE49-F238E27FC236}">
                <a16:creationId xmlns:a16="http://schemas.microsoft.com/office/drawing/2014/main" id="{84D3FEBF-8ACE-4625-817F-63608844010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42653" y="1934404"/>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a:extLst>
              <a:ext uri="{FF2B5EF4-FFF2-40B4-BE49-F238E27FC236}">
                <a16:creationId xmlns:a16="http://schemas.microsoft.com/office/drawing/2014/main" id="{9EC9E931-7AEB-47CA-80D7-CDA47638B0FA}"/>
              </a:ext>
            </a:extLst>
          </p:cNvPr>
          <p:cNvSpPr/>
          <p:nvPr/>
        </p:nvSpPr>
        <p:spPr>
          <a:xfrm>
            <a:off x="8484728" y="1851613"/>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55" name="Rectangle 54">
            <a:extLst>
              <a:ext uri="{FF2B5EF4-FFF2-40B4-BE49-F238E27FC236}">
                <a16:creationId xmlns:a16="http://schemas.microsoft.com/office/drawing/2014/main" id="{266326A2-0CD2-4489-968F-7CB91EC1878A}"/>
              </a:ext>
            </a:extLst>
          </p:cNvPr>
          <p:cNvSpPr/>
          <p:nvPr/>
        </p:nvSpPr>
        <p:spPr>
          <a:xfrm>
            <a:off x="7797538" y="1603500"/>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56" name="Lightning Bolt 55">
            <a:extLst>
              <a:ext uri="{FF2B5EF4-FFF2-40B4-BE49-F238E27FC236}">
                <a16:creationId xmlns:a16="http://schemas.microsoft.com/office/drawing/2014/main" id="{186D15AC-D58C-4480-A5E5-DD321C0500C5}"/>
              </a:ext>
            </a:extLst>
          </p:cNvPr>
          <p:cNvSpPr/>
          <p:nvPr/>
        </p:nvSpPr>
        <p:spPr>
          <a:xfrm>
            <a:off x="8043477" y="1190914"/>
            <a:ext cx="561550" cy="445853"/>
          </a:xfrm>
          <a:prstGeom prst="lightningBolt">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err="1"/>
          </a:p>
        </p:txBody>
      </p:sp>
      <p:sp>
        <p:nvSpPr>
          <p:cNvPr id="57" name="Rectangle 56">
            <a:extLst>
              <a:ext uri="{FF2B5EF4-FFF2-40B4-BE49-F238E27FC236}">
                <a16:creationId xmlns:a16="http://schemas.microsoft.com/office/drawing/2014/main" id="{AFB61170-15A7-4FA8-B20D-373021C4DA0A}"/>
              </a:ext>
            </a:extLst>
          </p:cNvPr>
          <p:cNvSpPr/>
          <p:nvPr/>
        </p:nvSpPr>
        <p:spPr>
          <a:xfrm>
            <a:off x="7981954" y="588438"/>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3074" name="Picture 2" descr="Bildergebnis für Tracker symbol">
            <a:extLst>
              <a:ext uri="{FF2B5EF4-FFF2-40B4-BE49-F238E27FC236}">
                <a16:creationId xmlns:a16="http://schemas.microsoft.com/office/drawing/2014/main" id="{111036E1-CC05-4E5D-9F59-56E3C609A4B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35862" y="716778"/>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Bildergebnis für Tracker symbol">
            <a:extLst>
              <a:ext uri="{FF2B5EF4-FFF2-40B4-BE49-F238E27FC236}">
                <a16:creationId xmlns:a16="http://schemas.microsoft.com/office/drawing/2014/main" id="{E4749908-35C9-4707-BA70-904047E4A02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89529" y="676926"/>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Bildergebnis für Tracker symbol">
            <a:extLst>
              <a:ext uri="{FF2B5EF4-FFF2-40B4-BE49-F238E27FC236}">
                <a16:creationId xmlns:a16="http://schemas.microsoft.com/office/drawing/2014/main" id="{EA39721C-0AEF-4976-A918-334C11F72542}"/>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94345" y="656999"/>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2" descr="Image result for VR HMD icon">
            <a:extLst>
              <a:ext uri="{FF2B5EF4-FFF2-40B4-BE49-F238E27FC236}">
                <a16:creationId xmlns:a16="http://schemas.microsoft.com/office/drawing/2014/main" id="{F6DDE9B6-0272-4C5D-AAEC-73F28DA8F920}"/>
              </a:ext>
            </a:extLst>
          </p:cNvPr>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6471" t="8929" r="15784" b="22043"/>
          <a:stretch/>
        </p:blipFill>
        <p:spPr bwMode="auto">
          <a:xfrm>
            <a:off x="9654706" y="1610967"/>
            <a:ext cx="1499533" cy="887611"/>
          </a:xfrm>
          <a:prstGeom prst="rect">
            <a:avLst/>
          </a:prstGeom>
          <a:noFill/>
          <a:extLst>
            <a:ext uri="{909E8E84-426E-40dd-AFC4-6F175D3DCCD1}">
              <a14:hiddenFill xmlns:a14="http://schemas.microsoft.com/office/drawing/2010/main" xmlns="">
                <a:solidFill>
                  <a:srgbClr val="FFFFFF"/>
                </a:solidFill>
              </a14:hiddenFill>
            </a:ext>
          </a:extLst>
        </p:spPr>
      </p:pic>
      <p:sp>
        <p:nvSpPr>
          <p:cNvPr id="62" name="Rectangle 61">
            <a:extLst>
              <a:ext uri="{FF2B5EF4-FFF2-40B4-BE49-F238E27FC236}">
                <a16:creationId xmlns:a16="http://schemas.microsoft.com/office/drawing/2014/main" id="{B04AB6FB-B07A-481D-9080-00E034AE2160}"/>
              </a:ext>
            </a:extLst>
          </p:cNvPr>
          <p:cNvSpPr/>
          <p:nvPr/>
        </p:nvSpPr>
        <p:spPr>
          <a:xfrm>
            <a:off x="10194509" y="1744645"/>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63" name="Picture 2" descr="Bildergebnis für Tracker symbol">
            <a:extLst>
              <a:ext uri="{FF2B5EF4-FFF2-40B4-BE49-F238E27FC236}">
                <a16:creationId xmlns:a16="http://schemas.microsoft.com/office/drawing/2014/main" id="{BB9C7B59-3810-4475-9AC3-86212CC91D0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826260" y="1962171"/>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Ähnliches Foto">
            <a:extLst>
              <a:ext uri="{FF2B5EF4-FFF2-40B4-BE49-F238E27FC236}">
                <a16:creationId xmlns:a16="http://schemas.microsoft.com/office/drawing/2014/main" id="{B7BF77AC-BB5E-4A91-94DC-79D27EF8499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75284" y="2094682"/>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6" name="Cloud 5">
            <a:extLst>
              <a:ext uri="{FF2B5EF4-FFF2-40B4-BE49-F238E27FC236}">
                <a16:creationId xmlns:a16="http://schemas.microsoft.com/office/drawing/2014/main" id="{571E4A8E-C5BF-4CA0-8A63-7C408740CE34}"/>
              </a:ext>
            </a:extLst>
          </p:cNvPr>
          <p:cNvSpPr/>
          <p:nvPr/>
        </p:nvSpPr>
        <p:spPr>
          <a:xfrm>
            <a:off x="1113283" y="3366894"/>
            <a:ext cx="10161018" cy="736690"/>
          </a:xfrm>
          <a:prstGeom prst="cloud">
            <a:avLst/>
          </a:prstGeom>
          <a:ln/>
        </p:spPr>
        <p:style>
          <a:lnRef idx="3">
            <a:schemeClr val="lt1"/>
          </a:lnRef>
          <a:fillRef idx="1">
            <a:schemeClr val="accent4"/>
          </a:fillRef>
          <a:effectRef idx="1">
            <a:schemeClr val="accent4"/>
          </a:effectRef>
          <a:fontRef idx="minor">
            <a:schemeClr val="lt1"/>
          </a:fontRef>
        </p:style>
        <p:txBody>
          <a:bodyPr rtlCol="0" anchor="ctr"/>
          <a:lstStyle/>
          <a:p>
            <a:pPr algn="ctr"/>
            <a:endParaRPr lang="de-DE" dirty="0" err="1"/>
          </a:p>
        </p:txBody>
      </p:sp>
      <p:sp>
        <p:nvSpPr>
          <p:cNvPr id="67" name="Rectangle 66">
            <a:extLst>
              <a:ext uri="{FF2B5EF4-FFF2-40B4-BE49-F238E27FC236}">
                <a16:creationId xmlns:a16="http://schemas.microsoft.com/office/drawing/2014/main" id="{44974D47-0A85-44F7-BBC2-A6D3DD0EC3FE}"/>
              </a:ext>
            </a:extLst>
          </p:cNvPr>
          <p:cNvSpPr/>
          <p:nvPr/>
        </p:nvSpPr>
        <p:spPr>
          <a:xfrm>
            <a:off x="4731376" y="3573266"/>
            <a:ext cx="3005320"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 Network Resources</a:t>
            </a:r>
          </a:p>
        </p:txBody>
      </p:sp>
      <p:cxnSp>
        <p:nvCxnSpPr>
          <p:cNvPr id="8" name="Straight Connector 7">
            <a:extLst>
              <a:ext uri="{FF2B5EF4-FFF2-40B4-BE49-F238E27FC236}">
                <a16:creationId xmlns:a16="http://schemas.microsoft.com/office/drawing/2014/main" id="{E16A9AC1-1AFA-45BD-B600-41A518EEB793}"/>
              </a:ext>
            </a:extLst>
          </p:cNvPr>
          <p:cNvCxnSpPr>
            <a:cxnSpLocks/>
            <a:stCxn id="106" idx="3"/>
            <a:endCxn id="65" idx="1"/>
          </p:cNvCxnSpPr>
          <p:nvPr/>
        </p:nvCxnSpPr>
        <p:spPr>
          <a:xfrm>
            <a:off x="1554133" y="2450646"/>
            <a:ext cx="4457560" cy="668692"/>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8" name="Straight Connector 67">
            <a:extLst>
              <a:ext uri="{FF2B5EF4-FFF2-40B4-BE49-F238E27FC236}">
                <a16:creationId xmlns:a16="http://schemas.microsoft.com/office/drawing/2014/main" id="{F3875035-79B7-4783-9816-8E9D38E51D8B}"/>
              </a:ext>
            </a:extLst>
          </p:cNvPr>
          <p:cNvCxnSpPr>
            <a:cxnSpLocks/>
            <a:stCxn id="34" idx="2"/>
            <a:endCxn id="65" idx="1"/>
          </p:cNvCxnSpPr>
          <p:nvPr/>
        </p:nvCxnSpPr>
        <p:spPr>
          <a:xfrm>
            <a:off x="4458109" y="1967228"/>
            <a:ext cx="1553584" cy="1152110"/>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3" name="Straight Connector 72">
            <a:extLst>
              <a:ext uri="{FF2B5EF4-FFF2-40B4-BE49-F238E27FC236}">
                <a16:creationId xmlns:a16="http://schemas.microsoft.com/office/drawing/2014/main" id="{F3F4B2A0-264A-43FF-9B9B-6827C87ABA08}"/>
              </a:ext>
            </a:extLst>
          </p:cNvPr>
          <p:cNvCxnSpPr>
            <a:cxnSpLocks/>
            <a:stCxn id="37" idx="2"/>
            <a:endCxn id="65" idx="1"/>
          </p:cNvCxnSpPr>
          <p:nvPr/>
        </p:nvCxnSpPr>
        <p:spPr>
          <a:xfrm>
            <a:off x="5606257" y="2335490"/>
            <a:ext cx="405436" cy="783848"/>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4" name="Straight Connector 73">
            <a:extLst>
              <a:ext uri="{FF2B5EF4-FFF2-40B4-BE49-F238E27FC236}">
                <a16:creationId xmlns:a16="http://schemas.microsoft.com/office/drawing/2014/main" id="{6F8A6305-600D-4635-AFAC-D4986BCA8363}"/>
              </a:ext>
            </a:extLst>
          </p:cNvPr>
          <p:cNvCxnSpPr>
            <a:cxnSpLocks/>
            <a:stCxn id="45" idx="2"/>
            <a:endCxn id="65" idx="1"/>
          </p:cNvCxnSpPr>
          <p:nvPr/>
        </p:nvCxnSpPr>
        <p:spPr>
          <a:xfrm flipH="1">
            <a:off x="6011693" y="2158384"/>
            <a:ext cx="641755" cy="960954"/>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7" name="Straight Connector 76">
            <a:extLst>
              <a:ext uri="{FF2B5EF4-FFF2-40B4-BE49-F238E27FC236}">
                <a16:creationId xmlns:a16="http://schemas.microsoft.com/office/drawing/2014/main" id="{7728E144-7560-4810-9C2A-F9E45DEB1B85}"/>
              </a:ext>
            </a:extLst>
          </p:cNvPr>
          <p:cNvCxnSpPr>
            <a:cxnSpLocks/>
            <a:stCxn id="50" idx="2"/>
            <a:endCxn id="65" idx="3"/>
          </p:cNvCxnSpPr>
          <p:nvPr/>
        </p:nvCxnSpPr>
        <p:spPr>
          <a:xfrm flipH="1">
            <a:off x="6922396" y="2217066"/>
            <a:ext cx="1155919" cy="902272"/>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0" name="Straight Connector 79">
            <a:extLst>
              <a:ext uri="{FF2B5EF4-FFF2-40B4-BE49-F238E27FC236}">
                <a16:creationId xmlns:a16="http://schemas.microsoft.com/office/drawing/2014/main" id="{0BD6CBBC-6967-4C39-89BB-304A239549D7}"/>
              </a:ext>
            </a:extLst>
          </p:cNvPr>
          <p:cNvCxnSpPr>
            <a:cxnSpLocks/>
            <a:stCxn id="53" idx="2"/>
            <a:endCxn id="65" idx="3"/>
          </p:cNvCxnSpPr>
          <p:nvPr/>
        </p:nvCxnSpPr>
        <p:spPr>
          <a:xfrm flipH="1">
            <a:off x="6922396" y="2100923"/>
            <a:ext cx="2168274" cy="1018415"/>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5" name="Straight Connector 84">
            <a:extLst>
              <a:ext uri="{FF2B5EF4-FFF2-40B4-BE49-F238E27FC236}">
                <a16:creationId xmlns:a16="http://schemas.microsoft.com/office/drawing/2014/main" id="{326CB29B-A976-4307-BFF7-A19FAA70DB93}"/>
              </a:ext>
            </a:extLst>
          </p:cNvPr>
          <p:cNvCxnSpPr>
            <a:cxnSpLocks/>
            <a:stCxn id="64" idx="1"/>
            <a:endCxn id="65" idx="3"/>
          </p:cNvCxnSpPr>
          <p:nvPr/>
        </p:nvCxnSpPr>
        <p:spPr>
          <a:xfrm flipH="1">
            <a:off x="6922396" y="2177942"/>
            <a:ext cx="3552888" cy="941396"/>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05" name="Picture 104">
            <a:extLst>
              <a:ext uri="{FF2B5EF4-FFF2-40B4-BE49-F238E27FC236}">
                <a16:creationId xmlns:a16="http://schemas.microsoft.com/office/drawing/2014/main" id="{634F9A40-4A82-4D8F-89C3-0EDA8D8F16FA}"/>
              </a:ext>
            </a:extLst>
          </p:cNvPr>
          <p:cNvPicPr>
            <a:picLocks noChangeAspect="1"/>
          </p:cNvPicPr>
          <p:nvPr/>
        </p:nvPicPr>
        <p:blipFill>
          <a:blip r:embed="rId10"/>
          <a:stretch>
            <a:fillRect/>
          </a:stretch>
        </p:blipFill>
        <p:spPr>
          <a:xfrm>
            <a:off x="1116100" y="2177942"/>
            <a:ext cx="1726683" cy="917300"/>
          </a:xfrm>
          <a:prstGeom prst="rect">
            <a:avLst/>
          </a:prstGeom>
        </p:spPr>
      </p:pic>
      <p:pic>
        <p:nvPicPr>
          <p:cNvPr id="106" name="Picture 2" descr="Ähnliches Foto">
            <a:extLst>
              <a:ext uri="{FF2B5EF4-FFF2-40B4-BE49-F238E27FC236}">
                <a16:creationId xmlns:a16="http://schemas.microsoft.com/office/drawing/2014/main" id="{83819DBD-1AC2-40C6-853F-89A52CBE0934}"/>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20916711">
            <a:off x="1153230" y="2376745"/>
            <a:ext cx="404889" cy="227750"/>
          </a:xfrm>
          <a:prstGeom prst="rect">
            <a:avLst/>
          </a:prstGeom>
          <a:noFill/>
          <a:extLst>
            <a:ext uri="{909E8E84-426E-40DD-AFC4-6F175D3DCCD1}">
              <a14:hiddenFill xmlns:a14="http://schemas.microsoft.com/office/drawing/2010/main">
                <a:solidFill>
                  <a:srgbClr val="FFFFFF"/>
                </a:solidFill>
              </a14:hiddenFill>
            </a:ext>
          </a:extLst>
        </p:spPr>
      </p:pic>
      <p:sp>
        <p:nvSpPr>
          <p:cNvPr id="107" name="Rectangle 106">
            <a:extLst>
              <a:ext uri="{FF2B5EF4-FFF2-40B4-BE49-F238E27FC236}">
                <a16:creationId xmlns:a16="http://schemas.microsoft.com/office/drawing/2014/main" id="{ECA0E4CD-0845-4838-A6D7-89265363A779}"/>
              </a:ext>
            </a:extLst>
          </p:cNvPr>
          <p:cNvSpPr/>
          <p:nvPr/>
        </p:nvSpPr>
        <p:spPr>
          <a:xfrm>
            <a:off x="1482571" y="2250322"/>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cxnSp>
        <p:nvCxnSpPr>
          <p:cNvPr id="109" name="Straight Connector 108">
            <a:extLst>
              <a:ext uri="{FF2B5EF4-FFF2-40B4-BE49-F238E27FC236}">
                <a16:creationId xmlns:a16="http://schemas.microsoft.com/office/drawing/2014/main" id="{089DF3E3-6F2A-4BC7-990C-44C7C7FF2D33}"/>
              </a:ext>
            </a:extLst>
          </p:cNvPr>
          <p:cNvCxnSpPr>
            <a:cxnSpLocks/>
            <a:stCxn id="27" idx="2"/>
            <a:endCxn id="65" idx="1"/>
          </p:cNvCxnSpPr>
          <p:nvPr/>
        </p:nvCxnSpPr>
        <p:spPr>
          <a:xfrm>
            <a:off x="3268561" y="2092510"/>
            <a:ext cx="2743132" cy="1026828"/>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2073" name="Rectangle 2072">
            <a:extLst>
              <a:ext uri="{FF2B5EF4-FFF2-40B4-BE49-F238E27FC236}">
                <a16:creationId xmlns:a16="http://schemas.microsoft.com/office/drawing/2014/main" id="{ED835709-2561-45DA-997A-95CE7CA93F19}"/>
              </a:ext>
            </a:extLst>
          </p:cNvPr>
          <p:cNvSpPr/>
          <p:nvPr/>
        </p:nvSpPr>
        <p:spPr>
          <a:xfrm>
            <a:off x="1197994" y="1693476"/>
            <a:ext cx="1172116" cy="369332"/>
          </a:xfrm>
          <a:prstGeom prst="rect">
            <a:avLst/>
          </a:prstGeom>
        </p:spPr>
        <p:txBody>
          <a:bodyPr wrap="none">
            <a:spAutoFit/>
          </a:bodyPr>
          <a:lstStyle/>
          <a:p>
            <a:r>
              <a:rPr lang="en-US" dirty="0">
                <a:solidFill>
                  <a:schemeClr val="accent2">
                    <a:lumMod val="75000"/>
                  </a:schemeClr>
                </a:solidFill>
              </a:rPr>
              <a:t>XR5G-P1</a:t>
            </a:r>
            <a:endParaRPr lang="de-DE" dirty="0"/>
          </a:p>
        </p:txBody>
      </p:sp>
      <p:sp>
        <p:nvSpPr>
          <p:cNvPr id="115" name="Rectangle 114">
            <a:extLst>
              <a:ext uri="{FF2B5EF4-FFF2-40B4-BE49-F238E27FC236}">
                <a16:creationId xmlns:a16="http://schemas.microsoft.com/office/drawing/2014/main" id="{B0D078F2-EA87-4C9A-8E2C-E8A3E65DF391}"/>
              </a:ext>
            </a:extLst>
          </p:cNvPr>
          <p:cNvSpPr/>
          <p:nvPr/>
        </p:nvSpPr>
        <p:spPr>
          <a:xfrm>
            <a:off x="2936196" y="18120"/>
            <a:ext cx="1172116" cy="369332"/>
          </a:xfrm>
          <a:prstGeom prst="rect">
            <a:avLst/>
          </a:prstGeom>
        </p:spPr>
        <p:txBody>
          <a:bodyPr wrap="none">
            <a:spAutoFit/>
          </a:bodyPr>
          <a:lstStyle/>
          <a:p>
            <a:r>
              <a:rPr lang="en-US" dirty="0">
                <a:solidFill>
                  <a:schemeClr val="accent2">
                    <a:lumMod val="75000"/>
                  </a:schemeClr>
                </a:solidFill>
              </a:rPr>
              <a:t>XR5G-V1</a:t>
            </a:r>
            <a:endParaRPr lang="de-DE" dirty="0"/>
          </a:p>
        </p:txBody>
      </p:sp>
      <p:sp>
        <p:nvSpPr>
          <p:cNvPr id="116" name="Rectangle 115">
            <a:extLst>
              <a:ext uri="{FF2B5EF4-FFF2-40B4-BE49-F238E27FC236}">
                <a16:creationId xmlns:a16="http://schemas.microsoft.com/office/drawing/2014/main" id="{BD9D7FE8-CF5E-4143-A372-D23BC7D5BCBE}"/>
              </a:ext>
            </a:extLst>
          </p:cNvPr>
          <p:cNvSpPr/>
          <p:nvPr/>
        </p:nvSpPr>
        <p:spPr>
          <a:xfrm>
            <a:off x="5179493" y="14433"/>
            <a:ext cx="1172116" cy="369332"/>
          </a:xfrm>
          <a:prstGeom prst="rect">
            <a:avLst/>
          </a:prstGeom>
        </p:spPr>
        <p:txBody>
          <a:bodyPr wrap="none">
            <a:spAutoFit/>
          </a:bodyPr>
          <a:lstStyle/>
          <a:p>
            <a:r>
              <a:rPr lang="en-US" dirty="0">
                <a:solidFill>
                  <a:schemeClr val="accent2">
                    <a:lumMod val="75000"/>
                  </a:schemeClr>
                </a:solidFill>
              </a:rPr>
              <a:t>XR5G-V2</a:t>
            </a:r>
            <a:endParaRPr lang="de-DE" dirty="0"/>
          </a:p>
        </p:txBody>
      </p:sp>
      <p:pic>
        <p:nvPicPr>
          <p:cNvPr id="117" name="Picture 2" descr="Bildergebnis für Tracker symbol">
            <a:extLst>
              <a:ext uri="{FF2B5EF4-FFF2-40B4-BE49-F238E27FC236}">
                <a16:creationId xmlns:a16="http://schemas.microsoft.com/office/drawing/2014/main" id="{93AB0A7C-98FA-4A1E-BC52-46882839B45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70342" y="2403029"/>
            <a:ext cx="257779" cy="257779"/>
          </a:xfrm>
          <a:prstGeom prst="rect">
            <a:avLst/>
          </a:prstGeom>
          <a:noFill/>
          <a:extLst>
            <a:ext uri="{909E8E84-426E-40DD-AFC4-6F175D3DCCD1}">
              <a14:hiddenFill xmlns:a14="http://schemas.microsoft.com/office/drawing/2010/main">
                <a:solidFill>
                  <a:srgbClr val="FFFFFF"/>
                </a:solidFill>
              </a14:hiddenFill>
            </a:ext>
          </a:extLst>
        </p:spPr>
      </p:pic>
      <p:sp>
        <p:nvSpPr>
          <p:cNvPr id="118" name="Rectangle 117">
            <a:extLst>
              <a:ext uri="{FF2B5EF4-FFF2-40B4-BE49-F238E27FC236}">
                <a16:creationId xmlns:a16="http://schemas.microsoft.com/office/drawing/2014/main" id="{5B01A375-259B-4A88-AC39-ACBD9EB33905}"/>
              </a:ext>
            </a:extLst>
          </p:cNvPr>
          <p:cNvSpPr/>
          <p:nvPr/>
        </p:nvSpPr>
        <p:spPr>
          <a:xfrm>
            <a:off x="7593387" y="18120"/>
            <a:ext cx="1172116" cy="369332"/>
          </a:xfrm>
          <a:prstGeom prst="rect">
            <a:avLst/>
          </a:prstGeom>
        </p:spPr>
        <p:txBody>
          <a:bodyPr wrap="none">
            <a:spAutoFit/>
          </a:bodyPr>
          <a:lstStyle/>
          <a:p>
            <a:r>
              <a:rPr lang="en-US" dirty="0">
                <a:solidFill>
                  <a:schemeClr val="accent2">
                    <a:lumMod val="75000"/>
                  </a:schemeClr>
                </a:solidFill>
              </a:rPr>
              <a:t>XR5G-V3</a:t>
            </a:r>
            <a:endParaRPr lang="de-DE" dirty="0"/>
          </a:p>
        </p:txBody>
      </p:sp>
      <p:sp>
        <p:nvSpPr>
          <p:cNvPr id="119" name="Rectangle 118">
            <a:extLst>
              <a:ext uri="{FF2B5EF4-FFF2-40B4-BE49-F238E27FC236}">
                <a16:creationId xmlns:a16="http://schemas.microsoft.com/office/drawing/2014/main" id="{A1F91B17-E839-4075-BF0B-8674201A05FF}"/>
              </a:ext>
            </a:extLst>
          </p:cNvPr>
          <p:cNvSpPr/>
          <p:nvPr/>
        </p:nvSpPr>
        <p:spPr>
          <a:xfrm>
            <a:off x="9889226" y="1285648"/>
            <a:ext cx="1172116" cy="369332"/>
          </a:xfrm>
          <a:prstGeom prst="rect">
            <a:avLst/>
          </a:prstGeom>
        </p:spPr>
        <p:txBody>
          <a:bodyPr wrap="none">
            <a:spAutoFit/>
          </a:bodyPr>
          <a:lstStyle/>
          <a:p>
            <a:r>
              <a:rPr lang="en-US" dirty="0">
                <a:solidFill>
                  <a:schemeClr val="accent2">
                    <a:lumMod val="75000"/>
                  </a:schemeClr>
                </a:solidFill>
              </a:rPr>
              <a:t>XR5G-V4</a:t>
            </a:r>
            <a:endParaRPr lang="de-DE" dirty="0"/>
          </a:p>
        </p:txBody>
      </p:sp>
      <p:pic>
        <p:nvPicPr>
          <p:cNvPr id="120" name="Picture 119">
            <a:extLst>
              <a:ext uri="{FF2B5EF4-FFF2-40B4-BE49-F238E27FC236}">
                <a16:creationId xmlns:a16="http://schemas.microsoft.com/office/drawing/2014/main" id="{B9CDE394-9953-44D3-9931-85A0C25001A7}"/>
              </a:ext>
            </a:extLst>
          </p:cNvPr>
          <p:cNvPicPr>
            <a:picLocks noChangeAspect="1"/>
          </p:cNvPicPr>
          <p:nvPr/>
        </p:nvPicPr>
        <p:blipFill>
          <a:blip r:embed="rId12"/>
          <a:stretch>
            <a:fillRect/>
          </a:stretch>
        </p:blipFill>
        <p:spPr>
          <a:xfrm>
            <a:off x="582464" y="4729303"/>
            <a:ext cx="971669" cy="1071328"/>
          </a:xfrm>
          <a:prstGeom prst="rect">
            <a:avLst/>
          </a:prstGeom>
        </p:spPr>
      </p:pic>
      <p:pic>
        <p:nvPicPr>
          <p:cNvPr id="121" name="Picture 2" descr="Ähnliches Foto">
            <a:extLst>
              <a:ext uri="{FF2B5EF4-FFF2-40B4-BE49-F238E27FC236}">
                <a16:creationId xmlns:a16="http://schemas.microsoft.com/office/drawing/2014/main" id="{9986473A-7E58-4D55-B8D0-A0AAE042DCEC}"/>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642935">
            <a:off x="706780" y="5516385"/>
            <a:ext cx="404889" cy="227750"/>
          </a:xfrm>
          <a:prstGeom prst="rect">
            <a:avLst/>
          </a:prstGeom>
          <a:noFill/>
          <a:extLst>
            <a:ext uri="{909E8E84-426E-40DD-AFC4-6F175D3DCCD1}">
              <a14:hiddenFill xmlns:a14="http://schemas.microsoft.com/office/drawing/2010/main">
                <a:solidFill>
                  <a:srgbClr val="FFFFFF"/>
                </a:solidFill>
              </a14:hiddenFill>
            </a:ext>
          </a:extLst>
        </p:spPr>
      </p:pic>
      <p:sp>
        <p:nvSpPr>
          <p:cNvPr id="122" name="Rectangle 121">
            <a:extLst>
              <a:ext uri="{FF2B5EF4-FFF2-40B4-BE49-F238E27FC236}">
                <a16:creationId xmlns:a16="http://schemas.microsoft.com/office/drawing/2014/main" id="{6CC59D99-A3F6-434A-A8C5-FF36D0294FEC}"/>
              </a:ext>
            </a:extLst>
          </p:cNvPr>
          <p:cNvSpPr/>
          <p:nvPr/>
        </p:nvSpPr>
        <p:spPr>
          <a:xfrm>
            <a:off x="684644" y="4792172"/>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123" name="Rectangle 122">
            <a:extLst>
              <a:ext uri="{FF2B5EF4-FFF2-40B4-BE49-F238E27FC236}">
                <a16:creationId xmlns:a16="http://schemas.microsoft.com/office/drawing/2014/main" id="{9C84F2BA-F8A4-4BA1-9ACC-2A275EE7863B}"/>
              </a:ext>
            </a:extLst>
          </p:cNvPr>
          <p:cNvSpPr/>
          <p:nvPr/>
        </p:nvSpPr>
        <p:spPr>
          <a:xfrm>
            <a:off x="405520" y="5945128"/>
            <a:ext cx="1172116" cy="369332"/>
          </a:xfrm>
          <a:prstGeom prst="rect">
            <a:avLst/>
          </a:prstGeom>
        </p:spPr>
        <p:txBody>
          <a:bodyPr wrap="none">
            <a:spAutoFit/>
          </a:bodyPr>
          <a:lstStyle/>
          <a:p>
            <a:r>
              <a:rPr lang="en-US" dirty="0">
                <a:solidFill>
                  <a:schemeClr val="accent2">
                    <a:lumMod val="75000"/>
                  </a:schemeClr>
                </a:solidFill>
              </a:rPr>
              <a:t>XR5G-P1</a:t>
            </a:r>
            <a:endParaRPr lang="de-DE" dirty="0"/>
          </a:p>
        </p:txBody>
      </p:sp>
      <p:pic>
        <p:nvPicPr>
          <p:cNvPr id="125" name="Picture 124">
            <a:extLst>
              <a:ext uri="{FF2B5EF4-FFF2-40B4-BE49-F238E27FC236}">
                <a16:creationId xmlns:a16="http://schemas.microsoft.com/office/drawing/2014/main" id="{55A563E3-8689-4D13-9178-CF79C57EEBF0}"/>
              </a:ext>
            </a:extLst>
          </p:cNvPr>
          <p:cNvPicPr>
            <a:picLocks noChangeAspect="1"/>
          </p:cNvPicPr>
          <p:nvPr/>
        </p:nvPicPr>
        <p:blipFill>
          <a:blip r:embed="rId13"/>
          <a:stretch>
            <a:fillRect/>
          </a:stretch>
        </p:blipFill>
        <p:spPr>
          <a:xfrm>
            <a:off x="2128121" y="5480729"/>
            <a:ext cx="1887454" cy="720664"/>
          </a:xfrm>
          <a:prstGeom prst="rect">
            <a:avLst/>
          </a:prstGeom>
        </p:spPr>
      </p:pic>
      <p:pic>
        <p:nvPicPr>
          <p:cNvPr id="127" name="Picture 10" descr="Image result for smartphone icon">
            <a:extLst>
              <a:ext uri="{FF2B5EF4-FFF2-40B4-BE49-F238E27FC236}">
                <a16:creationId xmlns:a16="http://schemas.microsoft.com/office/drawing/2014/main" id="{51AF9A56-50EA-4728-931A-D1234ECE001C}"/>
              </a:ext>
            </a:extLst>
          </p:cNvPr>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37517" y="4713955"/>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2" descr="Ähnliches Foto">
            <a:extLst>
              <a:ext uri="{FF2B5EF4-FFF2-40B4-BE49-F238E27FC236}">
                <a16:creationId xmlns:a16="http://schemas.microsoft.com/office/drawing/2014/main" id="{4CABEE96-4046-4FA2-A725-71AC0C382B46}"/>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332112" y="4799369"/>
            <a:ext cx="258293" cy="145290"/>
          </a:xfrm>
          <a:prstGeom prst="rect">
            <a:avLst/>
          </a:prstGeom>
          <a:noFill/>
          <a:extLst>
            <a:ext uri="{909E8E84-426E-40DD-AFC4-6F175D3DCCD1}">
              <a14:hiddenFill xmlns:a14="http://schemas.microsoft.com/office/drawing/2010/main">
                <a:solidFill>
                  <a:srgbClr val="FFFFFF"/>
                </a:solidFill>
              </a14:hiddenFill>
            </a:ext>
          </a:extLst>
        </p:spPr>
      </p:pic>
      <p:sp>
        <p:nvSpPr>
          <p:cNvPr id="129" name="Flowchart: Magnetic Disk 128">
            <a:extLst>
              <a:ext uri="{FF2B5EF4-FFF2-40B4-BE49-F238E27FC236}">
                <a16:creationId xmlns:a16="http://schemas.microsoft.com/office/drawing/2014/main" id="{8A236D11-B31D-471D-8983-2EAAFABECE6F}"/>
              </a:ext>
            </a:extLst>
          </p:cNvPr>
          <p:cNvSpPr/>
          <p:nvPr/>
        </p:nvSpPr>
        <p:spPr>
          <a:xfrm>
            <a:off x="3117893" y="4855570"/>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130" name="Picture 2" descr="Ähnliches Foto">
            <a:extLst>
              <a:ext uri="{FF2B5EF4-FFF2-40B4-BE49-F238E27FC236}">
                <a16:creationId xmlns:a16="http://schemas.microsoft.com/office/drawing/2014/main" id="{55D932EE-410E-41C1-9872-4AC57EC6A5B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17041" y="5065908"/>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131" name="Rectangle 130">
            <a:extLst>
              <a:ext uri="{FF2B5EF4-FFF2-40B4-BE49-F238E27FC236}">
                <a16:creationId xmlns:a16="http://schemas.microsoft.com/office/drawing/2014/main" id="{00276D2D-7447-400B-B123-4856F27ECA17}"/>
              </a:ext>
            </a:extLst>
          </p:cNvPr>
          <p:cNvSpPr/>
          <p:nvPr/>
        </p:nvSpPr>
        <p:spPr>
          <a:xfrm>
            <a:off x="3059116" y="4983117"/>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132" name="Rectangle 131">
            <a:extLst>
              <a:ext uri="{FF2B5EF4-FFF2-40B4-BE49-F238E27FC236}">
                <a16:creationId xmlns:a16="http://schemas.microsoft.com/office/drawing/2014/main" id="{313B04CE-BB96-46BB-9880-1F2B2391AA0A}"/>
              </a:ext>
            </a:extLst>
          </p:cNvPr>
          <p:cNvSpPr/>
          <p:nvPr/>
        </p:nvSpPr>
        <p:spPr>
          <a:xfrm>
            <a:off x="2177523" y="4983117"/>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cxnSp>
        <p:nvCxnSpPr>
          <p:cNvPr id="2075" name="Connector: Curved 2074">
            <a:extLst>
              <a:ext uri="{FF2B5EF4-FFF2-40B4-BE49-F238E27FC236}">
                <a16:creationId xmlns:a16="http://schemas.microsoft.com/office/drawing/2014/main" id="{82332427-8004-4766-A8AD-53CEE141348E}"/>
              </a:ext>
            </a:extLst>
          </p:cNvPr>
          <p:cNvCxnSpPr>
            <a:cxnSpLocks/>
            <a:stCxn id="125" idx="1"/>
          </p:cNvCxnSpPr>
          <p:nvPr/>
        </p:nvCxnSpPr>
        <p:spPr>
          <a:xfrm rot="10800000" flipH="1">
            <a:off x="2128120" y="5357709"/>
            <a:ext cx="930995" cy="483352"/>
          </a:xfrm>
          <a:prstGeom prst="curvedConnector3">
            <a:avLst>
              <a:gd name="adj1" fmla="val -24554"/>
            </a:avLst>
          </a:prstGeom>
          <a:ln>
            <a:headEnd w="lg" len="lg"/>
            <a:tailEnd type="none"/>
          </a:ln>
        </p:spPr>
        <p:style>
          <a:lnRef idx="3">
            <a:schemeClr val="accent1"/>
          </a:lnRef>
          <a:fillRef idx="0">
            <a:schemeClr val="accent1"/>
          </a:fillRef>
          <a:effectRef idx="2">
            <a:schemeClr val="accent1"/>
          </a:effectRef>
          <a:fontRef idx="minor">
            <a:schemeClr val="tx1"/>
          </a:fontRef>
        </p:style>
      </p:cxnSp>
      <p:cxnSp>
        <p:nvCxnSpPr>
          <p:cNvPr id="140" name="Straight Connector 139">
            <a:extLst>
              <a:ext uri="{FF2B5EF4-FFF2-40B4-BE49-F238E27FC236}">
                <a16:creationId xmlns:a16="http://schemas.microsoft.com/office/drawing/2014/main" id="{11FF2C76-44D9-44A6-A550-AC3B8CB8035F}"/>
              </a:ext>
            </a:extLst>
          </p:cNvPr>
          <p:cNvCxnSpPr>
            <a:cxnSpLocks/>
            <a:stCxn id="127" idx="0"/>
            <a:endCxn id="124" idx="1"/>
          </p:cNvCxnSpPr>
          <p:nvPr/>
        </p:nvCxnSpPr>
        <p:spPr>
          <a:xfrm flipV="1">
            <a:off x="2475510" y="4334287"/>
            <a:ext cx="3554240" cy="379668"/>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4" name="Straight Connector 143">
            <a:extLst>
              <a:ext uri="{FF2B5EF4-FFF2-40B4-BE49-F238E27FC236}">
                <a16:creationId xmlns:a16="http://schemas.microsoft.com/office/drawing/2014/main" id="{07F0EC36-B3E6-45ED-AC30-41D153CD80AB}"/>
              </a:ext>
            </a:extLst>
          </p:cNvPr>
          <p:cNvCxnSpPr>
            <a:cxnSpLocks/>
            <a:stCxn id="129" idx="4"/>
            <a:endCxn id="124" idx="1"/>
          </p:cNvCxnSpPr>
          <p:nvPr/>
        </p:nvCxnSpPr>
        <p:spPr>
          <a:xfrm flipV="1">
            <a:off x="3875531" y="4334287"/>
            <a:ext cx="2154219" cy="736333"/>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49" name="Picture 148">
            <a:extLst>
              <a:ext uri="{FF2B5EF4-FFF2-40B4-BE49-F238E27FC236}">
                <a16:creationId xmlns:a16="http://schemas.microsoft.com/office/drawing/2014/main" id="{8ABC545B-74F2-4343-9AAE-C54B9E3849BE}"/>
              </a:ext>
            </a:extLst>
          </p:cNvPr>
          <p:cNvPicPr>
            <a:picLocks noChangeAspect="1"/>
          </p:cNvPicPr>
          <p:nvPr/>
        </p:nvPicPr>
        <p:blipFill>
          <a:blip r:embed="rId13"/>
          <a:stretch>
            <a:fillRect/>
          </a:stretch>
        </p:blipFill>
        <p:spPr>
          <a:xfrm>
            <a:off x="4593191" y="5945128"/>
            <a:ext cx="1887454" cy="720664"/>
          </a:xfrm>
          <a:prstGeom prst="rect">
            <a:avLst/>
          </a:prstGeom>
        </p:spPr>
      </p:pic>
      <p:pic>
        <p:nvPicPr>
          <p:cNvPr id="150" name="Picture 10" descr="Image result for smartphone icon">
            <a:extLst>
              <a:ext uri="{FF2B5EF4-FFF2-40B4-BE49-F238E27FC236}">
                <a16:creationId xmlns:a16="http://schemas.microsoft.com/office/drawing/2014/main" id="{4BB6FCBB-C4DB-4BDC-80CF-F743D137BE34}"/>
              </a:ext>
            </a:extLst>
          </p:cNvPr>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02587" y="5178354"/>
            <a:ext cx="675985" cy="643754"/>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2" descr="Ähnliches Foto">
            <a:extLst>
              <a:ext uri="{FF2B5EF4-FFF2-40B4-BE49-F238E27FC236}">
                <a16:creationId xmlns:a16="http://schemas.microsoft.com/office/drawing/2014/main" id="{EA6F3A7D-221A-4670-A810-88B086E2BCFC}"/>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797182" y="5263768"/>
            <a:ext cx="258293" cy="145290"/>
          </a:xfrm>
          <a:prstGeom prst="rect">
            <a:avLst/>
          </a:prstGeom>
          <a:noFill/>
          <a:extLst>
            <a:ext uri="{909E8E84-426E-40DD-AFC4-6F175D3DCCD1}">
              <a14:hiddenFill xmlns:a14="http://schemas.microsoft.com/office/drawing/2010/main">
                <a:solidFill>
                  <a:srgbClr val="FFFFFF"/>
                </a:solidFill>
              </a14:hiddenFill>
            </a:ext>
          </a:extLst>
        </p:spPr>
      </p:pic>
      <p:sp>
        <p:nvSpPr>
          <p:cNvPr id="152" name="Flowchart: Magnetic Disk 151">
            <a:extLst>
              <a:ext uri="{FF2B5EF4-FFF2-40B4-BE49-F238E27FC236}">
                <a16:creationId xmlns:a16="http://schemas.microsoft.com/office/drawing/2014/main" id="{458B54BA-BD54-4815-BF07-9B980F4ACC40}"/>
              </a:ext>
            </a:extLst>
          </p:cNvPr>
          <p:cNvSpPr/>
          <p:nvPr/>
        </p:nvSpPr>
        <p:spPr>
          <a:xfrm>
            <a:off x="5582963" y="5319969"/>
            <a:ext cx="757638" cy="430100"/>
          </a:xfrm>
          <a:prstGeom prst="flowChartMagneticDisk">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p>
        </p:txBody>
      </p:sp>
      <p:pic>
        <p:nvPicPr>
          <p:cNvPr id="153" name="Picture 2" descr="Ähnliches Foto">
            <a:extLst>
              <a:ext uri="{FF2B5EF4-FFF2-40B4-BE49-F238E27FC236}">
                <a16:creationId xmlns:a16="http://schemas.microsoft.com/office/drawing/2014/main" id="{8FAD9FE4-665C-4A6E-9806-D8E8161C7E8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82111" y="5530307"/>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154" name="Rectangle 153">
            <a:extLst>
              <a:ext uri="{FF2B5EF4-FFF2-40B4-BE49-F238E27FC236}">
                <a16:creationId xmlns:a16="http://schemas.microsoft.com/office/drawing/2014/main" id="{921029E5-80FD-4321-9A7C-B8C9D8F832D4}"/>
              </a:ext>
            </a:extLst>
          </p:cNvPr>
          <p:cNvSpPr/>
          <p:nvPr/>
        </p:nvSpPr>
        <p:spPr>
          <a:xfrm>
            <a:off x="5524186" y="5447516"/>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155" name="Rectangle 154">
            <a:extLst>
              <a:ext uri="{FF2B5EF4-FFF2-40B4-BE49-F238E27FC236}">
                <a16:creationId xmlns:a16="http://schemas.microsoft.com/office/drawing/2014/main" id="{D449CCA8-8E80-49D0-8C42-A8D56140D973}"/>
              </a:ext>
            </a:extLst>
          </p:cNvPr>
          <p:cNvSpPr/>
          <p:nvPr/>
        </p:nvSpPr>
        <p:spPr>
          <a:xfrm>
            <a:off x="4642593" y="5447516"/>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sp>
        <p:nvSpPr>
          <p:cNvPr id="157" name="Lightning Bolt 156">
            <a:extLst>
              <a:ext uri="{FF2B5EF4-FFF2-40B4-BE49-F238E27FC236}">
                <a16:creationId xmlns:a16="http://schemas.microsoft.com/office/drawing/2014/main" id="{60FC234C-9F45-46CA-A468-7993BE67B10A}"/>
              </a:ext>
            </a:extLst>
          </p:cNvPr>
          <p:cNvSpPr/>
          <p:nvPr/>
        </p:nvSpPr>
        <p:spPr>
          <a:xfrm rot="14751714">
            <a:off x="5241213" y="5723984"/>
            <a:ext cx="443291" cy="321707"/>
          </a:xfrm>
          <a:prstGeom prst="lightningBolt">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err="1"/>
          </a:p>
        </p:txBody>
      </p:sp>
      <p:cxnSp>
        <p:nvCxnSpPr>
          <p:cNvPr id="158" name="Straight Connector 157">
            <a:extLst>
              <a:ext uri="{FF2B5EF4-FFF2-40B4-BE49-F238E27FC236}">
                <a16:creationId xmlns:a16="http://schemas.microsoft.com/office/drawing/2014/main" id="{F410DB5D-05D3-4F41-9699-4414719BA51E}"/>
              </a:ext>
            </a:extLst>
          </p:cNvPr>
          <p:cNvCxnSpPr>
            <a:cxnSpLocks/>
            <a:stCxn id="153" idx="0"/>
            <a:endCxn id="124" idx="2"/>
          </p:cNvCxnSpPr>
          <p:nvPr/>
        </p:nvCxnSpPr>
        <p:spPr>
          <a:xfrm flipV="1">
            <a:off x="6130128" y="4590422"/>
            <a:ext cx="354974" cy="939885"/>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61" name="Straight Connector 160">
            <a:extLst>
              <a:ext uri="{FF2B5EF4-FFF2-40B4-BE49-F238E27FC236}">
                <a16:creationId xmlns:a16="http://schemas.microsoft.com/office/drawing/2014/main" id="{13812D3B-348E-43E8-9598-2251B1400E06}"/>
              </a:ext>
            </a:extLst>
          </p:cNvPr>
          <p:cNvCxnSpPr>
            <a:cxnSpLocks/>
            <a:stCxn id="150" idx="0"/>
            <a:endCxn id="124" idx="2"/>
          </p:cNvCxnSpPr>
          <p:nvPr/>
        </p:nvCxnSpPr>
        <p:spPr>
          <a:xfrm flipV="1">
            <a:off x="4940580" y="4590422"/>
            <a:ext cx="1544522" cy="587932"/>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64" name="Picture 2" descr="Bildergebnis für Tracker symbol">
            <a:extLst>
              <a:ext uri="{FF2B5EF4-FFF2-40B4-BE49-F238E27FC236}">
                <a16:creationId xmlns:a16="http://schemas.microsoft.com/office/drawing/2014/main" id="{2931609C-201E-4E04-A37A-DF1B1320F8F2}"/>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16266" y="5642536"/>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2" descr="Bildergebnis für Tracker symbol">
            <a:extLst>
              <a:ext uri="{FF2B5EF4-FFF2-40B4-BE49-F238E27FC236}">
                <a16:creationId xmlns:a16="http://schemas.microsoft.com/office/drawing/2014/main" id="{B8B8F37D-4316-4325-A993-50D2DE24530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872349" y="6129794"/>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66" name="Picture 4" descr="Image result for AR HMD icon">
            <a:extLst>
              <a:ext uri="{FF2B5EF4-FFF2-40B4-BE49-F238E27FC236}">
                <a16:creationId xmlns:a16="http://schemas.microsoft.com/office/drawing/2014/main" id="{AED652AC-1246-438F-8640-AD94918DDEFE}"/>
              </a:ext>
            </a:extLst>
          </p:cNvPr>
          <p:cNvPicPr>
            <a:picLocks noChangeAspect="1" noChangeArrowheads="1"/>
          </p:cNvPicPr>
          <p:nvPr/>
        </p:nvPicPr>
        <p:blipFill rotWithShape="1">
          <a:blip r:embed="rId15" cstate="print">
            <a:duotone>
              <a:schemeClr val="accent1">
                <a:shade val="45000"/>
                <a:satMod val="135000"/>
              </a:schemeClr>
              <a:prstClr val="white"/>
            </a:duotone>
            <a:extLst>
              <a:ext uri="{28A0092B-C50C-407E-A947-70E740481C1C}">
                <a14:useLocalDpi xmlns:a14="http://schemas.microsoft.com/office/drawing/2010/main" val="0"/>
              </a:ext>
            </a:extLst>
          </a:blip>
          <a:srcRect l="7273" t="13966" r="9812" b="24315"/>
          <a:stretch/>
        </p:blipFill>
        <p:spPr bwMode="auto">
          <a:xfrm>
            <a:off x="8765503" y="5082191"/>
            <a:ext cx="1350996" cy="893900"/>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2" descr="Image result for VR HMD icon">
            <a:extLst>
              <a:ext uri="{FF2B5EF4-FFF2-40B4-BE49-F238E27FC236}">
                <a16:creationId xmlns:a16="http://schemas.microsoft.com/office/drawing/2014/main" id="{07EFB351-B78B-408E-BF7A-19F7E0120900}"/>
              </a:ext>
            </a:extLst>
          </p:cNvPr>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6471" t="8929" r="15784" b="22043"/>
          <a:stretch/>
        </p:blipFill>
        <p:spPr bwMode="auto">
          <a:xfrm>
            <a:off x="6876146" y="5335985"/>
            <a:ext cx="1499533" cy="887611"/>
          </a:xfrm>
          <a:prstGeom prst="rect">
            <a:avLst/>
          </a:prstGeom>
          <a:noFill/>
          <a:extLst>
            <a:ext uri="{909E8E84-426E-40dd-AFC4-6F175D3DCCD1}">
              <a14:hiddenFill xmlns:a14="http://schemas.microsoft.com/office/drawing/2010/main" xmlns="">
                <a:solidFill>
                  <a:srgbClr val="FFFFFF"/>
                </a:solidFill>
              </a14:hiddenFill>
            </a:ext>
          </a:extLst>
        </p:spPr>
      </p:pic>
      <p:sp>
        <p:nvSpPr>
          <p:cNvPr id="95" name="Action Button: Video 94">
            <a:hlinkClick r:id="" action="ppaction://noaction" highlightClick="1"/>
            <a:extLst>
              <a:ext uri="{FF2B5EF4-FFF2-40B4-BE49-F238E27FC236}">
                <a16:creationId xmlns:a16="http://schemas.microsoft.com/office/drawing/2014/main" id="{3548966F-ED57-4B07-9772-E3FEEEAAB878}"/>
              </a:ext>
            </a:extLst>
          </p:cNvPr>
          <p:cNvSpPr/>
          <p:nvPr/>
        </p:nvSpPr>
        <p:spPr>
          <a:xfrm>
            <a:off x="7865375" y="5626904"/>
            <a:ext cx="271596" cy="256627"/>
          </a:xfrm>
          <a:prstGeom prst="actionButtonMovie">
            <a:avLst/>
          </a:prstGeom>
          <a:solidFill>
            <a:schemeClr val="accent1"/>
          </a:solid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err="1"/>
          </a:p>
        </p:txBody>
      </p:sp>
      <p:sp>
        <p:nvSpPr>
          <p:cNvPr id="169" name="Rectangle 168">
            <a:extLst>
              <a:ext uri="{FF2B5EF4-FFF2-40B4-BE49-F238E27FC236}">
                <a16:creationId xmlns:a16="http://schemas.microsoft.com/office/drawing/2014/main" id="{C2640903-7F0B-4948-9DE9-F8F889464177}"/>
              </a:ext>
            </a:extLst>
          </p:cNvPr>
          <p:cNvSpPr/>
          <p:nvPr/>
        </p:nvSpPr>
        <p:spPr>
          <a:xfrm>
            <a:off x="7339749" y="5780044"/>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170" name="Picture 2" descr="Bildergebnis für Tracker symbol">
            <a:extLst>
              <a:ext uri="{FF2B5EF4-FFF2-40B4-BE49-F238E27FC236}">
                <a16:creationId xmlns:a16="http://schemas.microsoft.com/office/drawing/2014/main" id="{DEE43C78-F5F4-4B58-BC99-7A029547A33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19446" y="5869400"/>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71" name="Picture 2" descr="Ähnliches Foto">
            <a:extLst>
              <a:ext uri="{FF2B5EF4-FFF2-40B4-BE49-F238E27FC236}">
                <a16:creationId xmlns:a16="http://schemas.microsoft.com/office/drawing/2014/main" id="{7F03E9C2-31EA-4F38-9E10-2C304F69BE7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92108" y="5600444"/>
            <a:ext cx="296034" cy="166519"/>
          </a:xfrm>
          <a:prstGeom prst="rect">
            <a:avLst/>
          </a:prstGeom>
          <a:noFill/>
          <a:extLst>
            <a:ext uri="{909E8E84-426E-40DD-AFC4-6F175D3DCCD1}">
              <a14:hiddenFill xmlns:a14="http://schemas.microsoft.com/office/drawing/2010/main">
                <a:solidFill>
                  <a:srgbClr val="FFFFFF"/>
                </a:solidFill>
              </a14:hiddenFill>
            </a:ext>
          </a:extLst>
        </p:spPr>
      </p:pic>
      <p:cxnSp>
        <p:nvCxnSpPr>
          <p:cNvPr id="172" name="Straight Connector 171">
            <a:extLst>
              <a:ext uri="{FF2B5EF4-FFF2-40B4-BE49-F238E27FC236}">
                <a16:creationId xmlns:a16="http://schemas.microsoft.com/office/drawing/2014/main" id="{A5A3E964-3B9F-4B58-95DB-F48611FD8FDA}"/>
              </a:ext>
            </a:extLst>
          </p:cNvPr>
          <p:cNvCxnSpPr>
            <a:cxnSpLocks/>
            <a:stCxn id="171" idx="1"/>
            <a:endCxn id="124" idx="3"/>
          </p:cNvCxnSpPr>
          <p:nvPr/>
        </p:nvCxnSpPr>
        <p:spPr>
          <a:xfrm flipH="1" flipV="1">
            <a:off x="6940453" y="4334287"/>
            <a:ext cx="551655" cy="1349417"/>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75" name="Rectangle 174">
            <a:extLst>
              <a:ext uri="{FF2B5EF4-FFF2-40B4-BE49-F238E27FC236}">
                <a16:creationId xmlns:a16="http://schemas.microsoft.com/office/drawing/2014/main" id="{13BD0DD3-CF59-48BF-A39B-DF1076021042}"/>
              </a:ext>
            </a:extLst>
          </p:cNvPr>
          <p:cNvSpPr/>
          <p:nvPr/>
        </p:nvSpPr>
        <p:spPr>
          <a:xfrm>
            <a:off x="7119446" y="6269394"/>
            <a:ext cx="1172116" cy="369332"/>
          </a:xfrm>
          <a:prstGeom prst="rect">
            <a:avLst/>
          </a:prstGeom>
        </p:spPr>
        <p:txBody>
          <a:bodyPr wrap="none">
            <a:spAutoFit/>
          </a:bodyPr>
          <a:lstStyle/>
          <a:p>
            <a:r>
              <a:rPr lang="en-US" dirty="0">
                <a:solidFill>
                  <a:schemeClr val="accent2">
                    <a:lumMod val="75000"/>
                  </a:schemeClr>
                </a:solidFill>
              </a:rPr>
              <a:t>XR5G-A3</a:t>
            </a:r>
            <a:endParaRPr lang="de-DE" dirty="0"/>
          </a:p>
        </p:txBody>
      </p:sp>
      <p:sp>
        <p:nvSpPr>
          <p:cNvPr id="176" name="Rectangle 175">
            <a:extLst>
              <a:ext uri="{FF2B5EF4-FFF2-40B4-BE49-F238E27FC236}">
                <a16:creationId xmlns:a16="http://schemas.microsoft.com/office/drawing/2014/main" id="{2475F4C9-1F36-40CA-8D06-4CD65C14C8D8}"/>
              </a:ext>
            </a:extLst>
          </p:cNvPr>
          <p:cNvSpPr/>
          <p:nvPr/>
        </p:nvSpPr>
        <p:spPr>
          <a:xfrm>
            <a:off x="9150408" y="5441363"/>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pic>
        <p:nvPicPr>
          <p:cNvPr id="177" name="Picture 2" descr="Bildergebnis für Tracker symbol">
            <a:extLst>
              <a:ext uri="{FF2B5EF4-FFF2-40B4-BE49-F238E27FC236}">
                <a16:creationId xmlns:a16="http://schemas.microsoft.com/office/drawing/2014/main" id="{6345E3C3-84C0-4C47-86B0-D4E85C49E4A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028097" y="5530719"/>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2" descr="Ähnliches Foto">
            <a:extLst>
              <a:ext uri="{FF2B5EF4-FFF2-40B4-BE49-F238E27FC236}">
                <a16:creationId xmlns:a16="http://schemas.microsoft.com/office/drawing/2014/main" id="{94FA451A-1A4E-4357-ACAA-60C48264D53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1392" y="5301523"/>
            <a:ext cx="296034" cy="166519"/>
          </a:xfrm>
          <a:prstGeom prst="rect">
            <a:avLst/>
          </a:prstGeom>
          <a:noFill/>
          <a:extLst>
            <a:ext uri="{909E8E84-426E-40DD-AFC4-6F175D3DCCD1}">
              <a14:hiddenFill xmlns:a14="http://schemas.microsoft.com/office/drawing/2010/main">
                <a:solidFill>
                  <a:srgbClr val="FFFFFF"/>
                </a:solidFill>
              </a14:hiddenFill>
            </a:ext>
          </a:extLst>
        </p:spPr>
      </p:pic>
      <p:cxnSp>
        <p:nvCxnSpPr>
          <p:cNvPr id="179" name="Straight Connector 178">
            <a:extLst>
              <a:ext uri="{FF2B5EF4-FFF2-40B4-BE49-F238E27FC236}">
                <a16:creationId xmlns:a16="http://schemas.microsoft.com/office/drawing/2014/main" id="{82B97F9C-0BAE-421D-8462-A804EBF7FD49}"/>
              </a:ext>
            </a:extLst>
          </p:cNvPr>
          <p:cNvCxnSpPr>
            <a:cxnSpLocks/>
            <a:stCxn id="178" idx="0"/>
            <a:endCxn id="124" idx="3"/>
          </p:cNvCxnSpPr>
          <p:nvPr/>
        </p:nvCxnSpPr>
        <p:spPr>
          <a:xfrm flipH="1" flipV="1">
            <a:off x="6940453" y="4334287"/>
            <a:ext cx="2338956" cy="967236"/>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85" name="Rectangle 184">
            <a:extLst>
              <a:ext uri="{FF2B5EF4-FFF2-40B4-BE49-F238E27FC236}">
                <a16:creationId xmlns:a16="http://schemas.microsoft.com/office/drawing/2014/main" id="{1B152274-A33B-4FEC-9756-0A48C5635B83}"/>
              </a:ext>
            </a:extLst>
          </p:cNvPr>
          <p:cNvSpPr/>
          <p:nvPr/>
        </p:nvSpPr>
        <p:spPr>
          <a:xfrm>
            <a:off x="2177523" y="6244409"/>
            <a:ext cx="1172116" cy="369332"/>
          </a:xfrm>
          <a:prstGeom prst="rect">
            <a:avLst/>
          </a:prstGeom>
        </p:spPr>
        <p:txBody>
          <a:bodyPr wrap="none">
            <a:spAutoFit/>
          </a:bodyPr>
          <a:lstStyle/>
          <a:p>
            <a:r>
              <a:rPr lang="en-US" dirty="0">
                <a:solidFill>
                  <a:schemeClr val="accent2">
                    <a:lumMod val="75000"/>
                  </a:schemeClr>
                </a:solidFill>
              </a:rPr>
              <a:t>XR5G-A1</a:t>
            </a:r>
            <a:endParaRPr lang="de-DE" dirty="0"/>
          </a:p>
        </p:txBody>
      </p:sp>
      <p:sp>
        <p:nvSpPr>
          <p:cNvPr id="186" name="Rectangle 185">
            <a:extLst>
              <a:ext uri="{FF2B5EF4-FFF2-40B4-BE49-F238E27FC236}">
                <a16:creationId xmlns:a16="http://schemas.microsoft.com/office/drawing/2014/main" id="{EB594A3A-FF0E-4A22-AA07-4AE847679C68}"/>
              </a:ext>
            </a:extLst>
          </p:cNvPr>
          <p:cNvSpPr/>
          <p:nvPr/>
        </p:nvSpPr>
        <p:spPr>
          <a:xfrm>
            <a:off x="4445692" y="6534096"/>
            <a:ext cx="1172116" cy="369332"/>
          </a:xfrm>
          <a:prstGeom prst="rect">
            <a:avLst/>
          </a:prstGeom>
        </p:spPr>
        <p:txBody>
          <a:bodyPr wrap="none">
            <a:spAutoFit/>
          </a:bodyPr>
          <a:lstStyle/>
          <a:p>
            <a:r>
              <a:rPr lang="en-US" dirty="0">
                <a:solidFill>
                  <a:schemeClr val="accent2">
                    <a:lumMod val="75000"/>
                  </a:schemeClr>
                </a:solidFill>
              </a:rPr>
              <a:t>XR5G-A2</a:t>
            </a:r>
            <a:endParaRPr lang="de-DE" dirty="0"/>
          </a:p>
        </p:txBody>
      </p:sp>
      <p:sp>
        <p:nvSpPr>
          <p:cNvPr id="191" name="Rectangle 190">
            <a:extLst>
              <a:ext uri="{FF2B5EF4-FFF2-40B4-BE49-F238E27FC236}">
                <a16:creationId xmlns:a16="http://schemas.microsoft.com/office/drawing/2014/main" id="{2ED9B376-B7D1-44CA-BB3C-084BFD92AE04}"/>
              </a:ext>
            </a:extLst>
          </p:cNvPr>
          <p:cNvSpPr/>
          <p:nvPr/>
        </p:nvSpPr>
        <p:spPr>
          <a:xfrm>
            <a:off x="8965480" y="5931265"/>
            <a:ext cx="1172116" cy="369332"/>
          </a:xfrm>
          <a:prstGeom prst="rect">
            <a:avLst/>
          </a:prstGeom>
        </p:spPr>
        <p:txBody>
          <a:bodyPr wrap="none">
            <a:spAutoFit/>
          </a:bodyPr>
          <a:lstStyle/>
          <a:p>
            <a:r>
              <a:rPr lang="en-US" dirty="0">
                <a:solidFill>
                  <a:schemeClr val="accent2">
                    <a:lumMod val="75000"/>
                  </a:schemeClr>
                </a:solidFill>
              </a:rPr>
              <a:t>XR5G-A4</a:t>
            </a:r>
            <a:endParaRPr lang="de-DE" dirty="0"/>
          </a:p>
        </p:txBody>
      </p:sp>
      <p:pic>
        <p:nvPicPr>
          <p:cNvPr id="193" name="Picture 192">
            <a:extLst>
              <a:ext uri="{FF2B5EF4-FFF2-40B4-BE49-F238E27FC236}">
                <a16:creationId xmlns:a16="http://schemas.microsoft.com/office/drawing/2014/main" id="{AA81F92C-D3D1-4B50-8187-1F7803996008}"/>
              </a:ext>
            </a:extLst>
          </p:cNvPr>
          <p:cNvPicPr>
            <a:picLocks noChangeAspect="1"/>
          </p:cNvPicPr>
          <p:nvPr/>
        </p:nvPicPr>
        <p:blipFill>
          <a:blip r:embed="rId13"/>
          <a:stretch>
            <a:fillRect/>
          </a:stretch>
        </p:blipFill>
        <p:spPr>
          <a:xfrm>
            <a:off x="9827591" y="4397353"/>
            <a:ext cx="1887454" cy="720664"/>
          </a:xfrm>
          <a:prstGeom prst="rect">
            <a:avLst/>
          </a:prstGeom>
        </p:spPr>
      </p:pic>
      <p:pic>
        <p:nvPicPr>
          <p:cNvPr id="194" name="Picture 2" descr="Bildergebnis für Tracker symbol">
            <a:extLst>
              <a:ext uri="{FF2B5EF4-FFF2-40B4-BE49-F238E27FC236}">
                <a16:creationId xmlns:a16="http://schemas.microsoft.com/office/drawing/2014/main" id="{058EDA25-2DC2-4372-948D-AF97F96BECC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106749" y="4582019"/>
            <a:ext cx="257779" cy="257779"/>
          </a:xfrm>
          <a:prstGeom prst="rect">
            <a:avLst/>
          </a:prstGeom>
          <a:noFill/>
          <a:extLst>
            <a:ext uri="{909E8E84-426E-40DD-AFC4-6F175D3DCCD1}">
              <a14:hiddenFill xmlns:a14="http://schemas.microsoft.com/office/drawing/2010/main">
                <a:solidFill>
                  <a:srgbClr val="FFFFFF"/>
                </a:solidFill>
              </a14:hiddenFill>
            </a:ext>
          </a:extLst>
        </p:spPr>
      </p:pic>
      <p:pic>
        <p:nvPicPr>
          <p:cNvPr id="195" name="Picture 2" descr="Ähnliches Foto">
            <a:extLst>
              <a:ext uri="{FF2B5EF4-FFF2-40B4-BE49-F238E27FC236}">
                <a16:creationId xmlns:a16="http://schemas.microsoft.com/office/drawing/2014/main" id="{BE5786E6-43F2-4F07-A363-134CBB6CADB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763655" y="4537704"/>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196" name="Rectangle 195">
            <a:extLst>
              <a:ext uri="{FF2B5EF4-FFF2-40B4-BE49-F238E27FC236}">
                <a16:creationId xmlns:a16="http://schemas.microsoft.com/office/drawing/2014/main" id="{3814686E-F865-4F6D-8DD2-F1CE57828BE0}"/>
              </a:ext>
            </a:extLst>
          </p:cNvPr>
          <p:cNvSpPr/>
          <p:nvPr/>
        </p:nvSpPr>
        <p:spPr>
          <a:xfrm>
            <a:off x="10623301" y="4670441"/>
            <a:ext cx="561551" cy="338554"/>
          </a:xfrm>
          <a:prstGeom prst="rect">
            <a:avLst/>
          </a:prstGeom>
          <a:noFill/>
        </p:spPr>
        <p:txBody>
          <a:bodyPr wrap="square" lIns="91440" tIns="45720" rIns="91440" bIns="45720">
            <a:spAutoFit/>
          </a:bodyPr>
          <a:lstStyle/>
          <a:p>
            <a:pPr algn="ctr"/>
            <a:r>
              <a:rPr lang="en-US" sz="1600" b="1" spc="50" dirty="0">
                <a:ln w="0"/>
                <a:solidFill>
                  <a:schemeClr val="bg2"/>
                </a:solidFill>
                <a:effectLst>
                  <a:innerShdw blurRad="63500" dist="50800" dir="13500000">
                    <a:srgbClr val="000000">
                      <a:alpha val="50000"/>
                    </a:srgbClr>
                  </a:innerShdw>
                </a:effectLst>
              </a:rPr>
              <a:t>XR</a:t>
            </a:r>
          </a:p>
        </p:txBody>
      </p:sp>
      <p:cxnSp>
        <p:nvCxnSpPr>
          <p:cNvPr id="197" name="Straight Connector 196">
            <a:extLst>
              <a:ext uri="{FF2B5EF4-FFF2-40B4-BE49-F238E27FC236}">
                <a16:creationId xmlns:a16="http://schemas.microsoft.com/office/drawing/2014/main" id="{0D6326CB-C68A-4AE9-AFDB-7D8C1301F458}"/>
              </a:ext>
            </a:extLst>
          </p:cNvPr>
          <p:cNvCxnSpPr>
            <a:cxnSpLocks/>
            <a:stCxn id="195" idx="1"/>
            <a:endCxn id="124" idx="3"/>
          </p:cNvCxnSpPr>
          <p:nvPr/>
        </p:nvCxnSpPr>
        <p:spPr>
          <a:xfrm flipH="1" flipV="1">
            <a:off x="6940453" y="4334287"/>
            <a:ext cx="2823202" cy="286677"/>
          </a:xfrm>
          <a:prstGeom prst="line">
            <a:avLst/>
          </a:prstGeom>
          <a:ln w="9525" cap="flat" cmpd="sng" algn="ctr">
            <a:solidFill>
              <a:schemeClr val="accent1"/>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200" name="Rectangle 199">
            <a:extLst>
              <a:ext uri="{FF2B5EF4-FFF2-40B4-BE49-F238E27FC236}">
                <a16:creationId xmlns:a16="http://schemas.microsoft.com/office/drawing/2014/main" id="{7B299611-81B1-4946-9421-EC1FE0104CDE}"/>
              </a:ext>
            </a:extLst>
          </p:cNvPr>
          <p:cNvSpPr/>
          <p:nvPr/>
        </p:nvSpPr>
        <p:spPr>
          <a:xfrm>
            <a:off x="10437420" y="5119350"/>
            <a:ext cx="1172116" cy="369332"/>
          </a:xfrm>
          <a:prstGeom prst="rect">
            <a:avLst/>
          </a:prstGeom>
        </p:spPr>
        <p:txBody>
          <a:bodyPr wrap="none">
            <a:spAutoFit/>
          </a:bodyPr>
          <a:lstStyle/>
          <a:p>
            <a:r>
              <a:rPr lang="en-US" dirty="0">
                <a:solidFill>
                  <a:schemeClr val="accent2">
                    <a:lumMod val="75000"/>
                  </a:schemeClr>
                </a:solidFill>
              </a:rPr>
              <a:t>XR5G-A5</a:t>
            </a:r>
            <a:endParaRPr lang="de-DE" dirty="0"/>
          </a:p>
        </p:txBody>
      </p:sp>
      <p:pic>
        <p:nvPicPr>
          <p:cNvPr id="208" name="Picture 2" descr="Ähnliches Foto">
            <a:extLst>
              <a:ext uri="{FF2B5EF4-FFF2-40B4-BE49-F238E27FC236}">
                <a16:creationId xmlns:a16="http://schemas.microsoft.com/office/drawing/2014/main" id="{29A0CE56-E454-4660-BA52-D71993A815C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603373" y="5966848"/>
            <a:ext cx="296034" cy="166519"/>
          </a:xfrm>
          <a:prstGeom prst="rect">
            <a:avLst/>
          </a:prstGeom>
          <a:noFill/>
          <a:extLst>
            <a:ext uri="{909E8E84-426E-40DD-AFC4-6F175D3DCCD1}">
              <a14:hiddenFill xmlns:a14="http://schemas.microsoft.com/office/drawing/2010/main">
                <a:solidFill>
                  <a:srgbClr val="FFFFFF"/>
                </a:solidFill>
              </a14:hiddenFill>
            </a:ext>
          </a:extLst>
        </p:spPr>
      </p:pic>
      <p:sp>
        <p:nvSpPr>
          <p:cNvPr id="209" name="Rectangle 208">
            <a:extLst>
              <a:ext uri="{FF2B5EF4-FFF2-40B4-BE49-F238E27FC236}">
                <a16:creationId xmlns:a16="http://schemas.microsoft.com/office/drawing/2014/main" id="{5ADB6A6D-DCC1-41B9-915E-C1C12451190E}"/>
              </a:ext>
            </a:extLst>
          </p:cNvPr>
          <p:cNvSpPr/>
          <p:nvPr/>
        </p:nvSpPr>
        <p:spPr>
          <a:xfrm>
            <a:off x="10928334" y="5942677"/>
            <a:ext cx="1225015" cy="276999"/>
          </a:xfrm>
          <a:prstGeom prst="rect">
            <a:avLst/>
          </a:prstGeom>
        </p:spPr>
        <p:txBody>
          <a:bodyPr wrap="none">
            <a:spAutoFit/>
          </a:bodyPr>
          <a:lstStyle/>
          <a:p>
            <a:r>
              <a:rPr lang="en-US" sz="1200" dirty="0">
                <a:solidFill>
                  <a:schemeClr val="accent2">
                    <a:lumMod val="75000"/>
                  </a:schemeClr>
                </a:solidFill>
              </a:rPr>
              <a:t>5G Technology</a:t>
            </a:r>
            <a:endParaRPr lang="de-DE" sz="1200" dirty="0"/>
          </a:p>
        </p:txBody>
      </p:sp>
      <p:sp>
        <p:nvSpPr>
          <p:cNvPr id="210" name="Rectangle 209">
            <a:extLst>
              <a:ext uri="{FF2B5EF4-FFF2-40B4-BE49-F238E27FC236}">
                <a16:creationId xmlns:a16="http://schemas.microsoft.com/office/drawing/2014/main" id="{60897AA0-CF05-4B0E-9AAA-B1DFE9D80664}"/>
              </a:ext>
            </a:extLst>
          </p:cNvPr>
          <p:cNvSpPr/>
          <p:nvPr/>
        </p:nvSpPr>
        <p:spPr>
          <a:xfrm>
            <a:off x="10416417" y="6189361"/>
            <a:ext cx="561551" cy="261610"/>
          </a:xfrm>
          <a:prstGeom prst="rect">
            <a:avLst/>
          </a:prstGeom>
          <a:noFill/>
        </p:spPr>
        <p:txBody>
          <a:bodyPr wrap="square" lIns="91440" tIns="45720" rIns="91440" bIns="45720">
            <a:spAutoFit/>
          </a:bodyPr>
          <a:lstStyle/>
          <a:p>
            <a:pPr algn="ctr"/>
            <a:r>
              <a:rPr lang="en-US" sz="1100" b="1" spc="50" dirty="0">
                <a:ln w="0"/>
                <a:solidFill>
                  <a:schemeClr val="bg2"/>
                </a:solidFill>
                <a:effectLst>
                  <a:innerShdw blurRad="63500" dist="50800" dir="13500000">
                    <a:srgbClr val="000000">
                      <a:alpha val="50000"/>
                    </a:srgbClr>
                  </a:innerShdw>
                </a:effectLst>
              </a:rPr>
              <a:t>XR</a:t>
            </a:r>
          </a:p>
        </p:txBody>
      </p:sp>
      <p:sp>
        <p:nvSpPr>
          <p:cNvPr id="211" name="Rectangle 210">
            <a:extLst>
              <a:ext uri="{FF2B5EF4-FFF2-40B4-BE49-F238E27FC236}">
                <a16:creationId xmlns:a16="http://schemas.microsoft.com/office/drawing/2014/main" id="{0D518BC5-A8A4-4A59-B245-397DB7D700E6}"/>
              </a:ext>
            </a:extLst>
          </p:cNvPr>
          <p:cNvSpPr/>
          <p:nvPr/>
        </p:nvSpPr>
        <p:spPr>
          <a:xfrm>
            <a:off x="10943210" y="6190760"/>
            <a:ext cx="917239" cy="276999"/>
          </a:xfrm>
          <a:prstGeom prst="rect">
            <a:avLst/>
          </a:prstGeom>
        </p:spPr>
        <p:txBody>
          <a:bodyPr wrap="none">
            <a:spAutoFit/>
          </a:bodyPr>
          <a:lstStyle/>
          <a:p>
            <a:r>
              <a:rPr lang="en-US" sz="1200" dirty="0">
                <a:solidFill>
                  <a:schemeClr val="accent2">
                    <a:lumMod val="75000"/>
                  </a:schemeClr>
                </a:solidFill>
              </a:rPr>
              <a:t>XR Engine</a:t>
            </a:r>
            <a:endParaRPr lang="de-DE" sz="1200" dirty="0"/>
          </a:p>
        </p:txBody>
      </p:sp>
      <p:pic>
        <p:nvPicPr>
          <p:cNvPr id="212" name="Picture 2" descr="Bildergebnis für Tracker symbol">
            <a:extLst>
              <a:ext uri="{FF2B5EF4-FFF2-40B4-BE49-F238E27FC236}">
                <a16:creationId xmlns:a16="http://schemas.microsoft.com/office/drawing/2014/main" id="{EB49A546-F24C-4E76-9394-A98F4C9A812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68302" y="6479842"/>
            <a:ext cx="257779" cy="257779"/>
          </a:xfrm>
          <a:prstGeom prst="rect">
            <a:avLst/>
          </a:prstGeom>
          <a:noFill/>
          <a:extLst>
            <a:ext uri="{909E8E84-426E-40DD-AFC4-6F175D3DCCD1}">
              <a14:hiddenFill xmlns:a14="http://schemas.microsoft.com/office/drawing/2010/main">
                <a:solidFill>
                  <a:srgbClr val="FFFFFF"/>
                </a:solidFill>
              </a14:hiddenFill>
            </a:ext>
          </a:extLst>
        </p:spPr>
      </p:pic>
      <p:sp>
        <p:nvSpPr>
          <p:cNvPr id="213" name="Rectangle 212">
            <a:extLst>
              <a:ext uri="{FF2B5EF4-FFF2-40B4-BE49-F238E27FC236}">
                <a16:creationId xmlns:a16="http://schemas.microsoft.com/office/drawing/2014/main" id="{A1C6C6F1-4BDD-48E9-9C4A-36A33D9C365A}"/>
              </a:ext>
            </a:extLst>
          </p:cNvPr>
          <p:cNvSpPr/>
          <p:nvPr/>
        </p:nvSpPr>
        <p:spPr>
          <a:xfrm>
            <a:off x="10940474" y="6441546"/>
            <a:ext cx="774571" cy="276999"/>
          </a:xfrm>
          <a:prstGeom prst="rect">
            <a:avLst/>
          </a:prstGeom>
        </p:spPr>
        <p:txBody>
          <a:bodyPr wrap="none">
            <a:spAutoFit/>
          </a:bodyPr>
          <a:lstStyle/>
          <a:p>
            <a:r>
              <a:rPr lang="en-US" sz="1200" dirty="0">
                <a:solidFill>
                  <a:schemeClr val="accent2">
                    <a:lumMod val="75000"/>
                  </a:schemeClr>
                </a:solidFill>
              </a:rPr>
              <a:t>Tracking</a:t>
            </a:r>
            <a:endParaRPr lang="de-DE" sz="1200" dirty="0"/>
          </a:p>
        </p:txBody>
      </p:sp>
      <p:sp>
        <p:nvSpPr>
          <p:cNvPr id="2" name="TextBox 1">
            <a:extLst>
              <a:ext uri="{FF2B5EF4-FFF2-40B4-BE49-F238E27FC236}">
                <a16:creationId xmlns:a16="http://schemas.microsoft.com/office/drawing/2014/main" id="{289BDF1D-B688-461F-A0F1-319A2FBA606D}"/>
              </a:ext>
            </a:extLst>
          </p:cNvPr>
          <p:cNvSpPr txBox="1"/>
          <p:nvPr/>
        </p:nvSpPr>
        <p:spPr>
          <a:xfrm>
            <a:off x="684644" y="419795"/>
            <a:ext cx="1185698" cy="827919"/>
          </a:xfrm>
          <a:prstGeom prst="rect">
            <a:avLst/>
          </a:prstGeom>
          <a:noFill/>
          <a:ln>
            <a:noFill/>
          </a:ln>
        </p:spPr>
        <p:txBody>
          <a:bodyPr wrap="square" lIns="137160" tIns="91440" rIns="0" bIns="91440" rtlCol="0">
            <a:spAutoFit/>
          </a:bodyPr>
          <a:lstStyle/>
          <a:p>
            <a:pPr algn="l">
              <a:lnSpc>
                <a:spcPct val="95000"/>
              </a:lnSpc>
              <a:spcBef>
                <a:spcPts val="1200"/>
              </a:spcBef>
            </a:pPr>
            <a:r>
              <a:rPr lang="de-DE" sz="4400" dirty="0">
                <a:solidFill>
                  <a:schemeClr val="accent1"/>
                </a:solidFill>
              </a:rPr>
              <a:t>VR</a:t>
            </a:r>
          </a:p>
        </p:txBody>
      </p:sp>
      <p:sp>
        <p:nvSpPr>
          <p:cNvPr id="108" name="TextBox 107">
            <a:extLst>
              <a:ext uri="{FF2B5EF4-FFF2-40B4-BE49-F238E27FC236}">
                <a16:creationId xmlns:a16="http://schemas.microsoft.com/office/drawing/2014/main" id="{232A46B1-C91C-4459-854D-7F5936418FFF}"/>
              </a:ext>
            </a:extLst>
          </p:cNvPr>
          <p:cNvSpPr txBox="1"/>
          <p:nvPr/>
        </p:nvSpPr>
        <p:spPr>
          <a:xfrm>
            <a:off x="79166" y="3925991"/>
            <a:ext cx="1185698" cy="827919"/>
          </a:xfrm>
          <a:prstGeom prst="rect">
            <a:avLst/>
          </a:prstGeom>
          <a:noFill/>
          <a:ln>
            <a:noFill/>
          </a:ln>
        </p:spPr>
        <p:txBody>
          <a:bodyPr wrap="square" lIns="137160" tIns="91440" rIns="0" bIns="91440" rtlCol="0">
            <a:spAutoFit/>
          </a:bodyPr>
          <a:lstStyle/>
          <a:p>
            <a:pPr algn="l">
              <a:lnSpc>
                <a:spcPct val="95000"/>
              </a:lnSpc>
              <a:spcBef>
                <a:spcPts val="1200"/>
              </a:spcBef>
            </a:pPr>
            <a:r>
              <a:rPr lang="de-DE" sz="4400" dirty="0">
                <a:solidFill>
                  <a:schemeClr val="accent1"/>
                </a:solidFill>
              </a:rPr>
              <a:t>AR</a:t>
            </a:r>
          </a:p>
        </p:txBody>
      </p:sp>
    </p:spTree>
    <p:extLst>
      <p:ext uri="{BB962C8B-B14F-4D97-AF65-F5344CB8AC3E}">
        <p14:creationId xmlns:p14="http://schemas.microsoft.com/office/powerpoint/2010/main" val="34708965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Pie 9">
            <a:extLst>
              <a:ext uri="{FF2B5EF4-FFF2-40B4-BE49-F238E27FC236}">
                <a16:creationId xmlns:a16="http://schemas.microsoft.com/office/drawing/2014/main" id="{5FD5878E-1910-403F-A766-41709941EF9E}"/>
              </a:ext>
            </a:extLst>
          </p:cNvPr>
          <p:cNvSpPr/>
          <p:nvPr/>
        </p:nvSpPr>
        <p:spPr>
          <a:xfrm>
            <a:off x="3616065" y="1492861"/>
            <a:ext cx="5036664" cy="5215488"/>
          </a:xfrm>
          <a:prstGeom prst="pie">
            <a:avLst>
              <a:gd name="adj1" fmla="val 16206696"/>
              <a:gd name="adj2" fmla="val 1102"/>
            </a:avLst>
          </a:prstGeom>
          <a:gradFill flip="none" rotWithShape="1">
            <a:gsLst>
              <a:gs pos="70000">
                <a:schemeClr val="accent2">
                  <a:alpha val="15000"/>
                </a:schemeClr>
              </a:gs>
              <a:gs pos="82000">
                <a:schemeClr val="accent2">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900" b="0" i="0" u="none" strike="noStrike" kern="1200" cap="none" spc="0" normalizeH="0" baseline="0" noProof="0" dirty="0" err="1">
              <a:ln>
                <a:noFill/>
              </a:ln>
              <a:solidFill>
                <a:srgbClr val="FFFFFF"/>
              </a:solidFill>
              <a:effectLst/>
              <a:uLnTx/>
              <a:uFillTx/>
              <a:latin typeface="Microsoft Sans Serif"/>
              <a:ea typeface="+mn-ea"/>
              <a:cs typeface="+mn-cs"/>
            </a:endParaRPr>
          </a:p>
        </p:txBody>
      </p:sp>
      <p:sp>
        <p:nvSpPr>
          <p:cNvPr id="82" name="Pie 190">
            <a:extLst>
              <a:ext uri="{FF2B5EF4-FFF2-40B4-BE49-F238E27FC236}">
                <a16:creationId xmlns:a16="http://schemas.microsoft.com/office/drawing/2014/main" id="{8D7D9E92-3B31-4BD4-8390-B9A0BF038CCE}"/>
              </a:ext>
            </a:extLst>
          </p:cNvPr>
          <p:cNvSpPr/>
          <p:nvPr/>
        </p:nvSpPr>
        <p:spPr>
          <a:xfrm flipH="1">
            <a:off x="3534126" y="1492861"/>
            <a:ext cx="5036664" cy="5215488"/>
          </a:xfrm>
          <a:prstGeom prst="pie">
            <a:avLst>
              <a:gd name="adj1" fmla="val 16193876"/>
              <a:gd name="adj2" fmla="val 1102"/>
            </a:avLst>
          </a:prstGeom>
          <a:gradFill flip="none" rotWithShape="1">
            <a:gsLst>
              <a:gs pos="68000">
                <a:schemeClr val="accent2">
                  <a:alpha val="15000"/>
                </a:schemeClr>
              </a:gs>
              <a:gs pos="84000">
                <a:schemeClr val="accent2">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900" b="0" i="0" u="none" strike="noStrike" kern="1200" cap="none" spc="0" normalizeH="0" baseline="0" noProof="0" dirty="0" err="1">
              <a:ln>
                <a:noFill/>
              </a:ln>
              <a:solidFill>
                <a:srgbClr val="FFFFFF"/>
              </a:solidFill>
              <a:effectLst/>
              <a:uLnTx/>
              <a:uFillTx/>
              <a:latin typeface="Microsoft Sans Serif"/>
              <a:ea typeface="+mn-ea"/>
              <a:cs typeface="+mn-cs"/>
            </a:endParaRPr>
          </a:p>
        </p:txBody>
      </p:sp>
      <p:sp>
        <p:nvSpPr>
          <p:cNvPr id="87" name="Arc 86">
            <a:extLst>
              <a:ext uri="{FF2B5EF4-FFF2-40B4-BE49-F238E27FC236}">
                <a16:creationId xmlns:a16="http://schemas.microsoft.com/office/drawing/2014/main" id="{EA458471-A800-4AF3-BC38-9BBF7996EB22}"/>
              </a:ext>
            </a:extLst>
          </p:cNvPr>
          <p:cNvSpPr/>
          <p:nvPr/>
        </p:nvSpPr>
        <p:spPr>
          <a:xfrm>
            <a:off x="3542079" y="1492861"/>
            <a:ext cx="5095838" cy="5094693"/>
          </a:xfrm>
          <a:prstGeom prst="arc">
            <a:avLst>
              <a:gd name="adj1" fmla="val 10689227"/>
              <a:gd name="adj2" fmla="val 16151484"/>
            </a:avLst>
          </a:prstGeom>
          <a:ln w="12700" cap="rnd">
            <a:solidFill>
              <a:schemeClr val="accent1"/>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804104" rtl="0" eaLnBrk="1" fontAlgn="auto" latinLnBrk="0" hangingPunct="1">
              <a:lnSpc>
                <a:spcPct val="100000"/>
              </a:lnSpc>
              <a:spcBef>
                <a:spcPts val="0"/>
              </a:spcBef>
              <a:spcAft>
                <a:spcPts val="900"/>
              </a:spcAft>
              <a:buClrTx/>
              <a:buSzTx/>
              <a:buFontTx/>
              <a:buNone/>
              <a:tabLst/>
              <a:defRPr/>
            </a:pPr>
            <a:endParaRPr kumimoji="0" lang="en-US" sz="2400" b="0" i="0" u="none" strike="noStrike" kern="1200" cap="none" spc="0" normalizeH="0" baseline="0" noProof="0">
              <a:ln>
                <a:noFill/>
              </a:ln>
              <a:solidFill>
                <a:srgbClr val="0033A0">
                  <a:lumMod val="75000"/>
                </a:srgbClr>
              </a:solidFill>
              <a:effectLst/>
              <a:uLnTx/>
              <a:uFillTx/>
              <a:latin typeface="Microsoft Sans Serif"/>
              <a:ea typeface="+mn-ea"/>
              <a:cs typeface="+mn-cs"/>
            </a:endParaRPr>
          </a:p>
        </p:txBody>
      </p:sp>
      <p:sp>
        <p:nvSpPr>
          <p:cNvPr id="88" name="Arc 87">
            <a:extLst>
              <a:ext uri="{FF2B5EF4-FFF2-40B4-BE49-F238E27FC236}">
                <a16:creationId xmlns:a16="http://schemas.microsoft.com/office/drawing/2014/main" id="{236583F9-E610-4DB3-894F-DFDAF67E16A9}"/>
              </a:ext>
            </a:extLst>
          </p:cNvPr>
          <p:cNvSpPr/>
          <p:nvPr/>
        </p:nvSpPr>
        <p:spPr>
          <a:xfrm>
            <a:off x="3542079" y="1492861"/>
            <a:ext cx="5095838" cy="5094693"/>
          </a:xfrm>
          <a:prstGeom prst="arc">
            <a:avLst>
              <a:gd name="adj1" fmla="val 16270246"/>
              <a:gd name="adj2" fmla="val 151838"/>
            </a:avLst>
          </a:prstGeom>
          <a:ln w="12700" cap="rnd">
            <a:solidFill>
              <a:srgbClr val="6693FD"/>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804104" rtl="0" eaLnBrk="1" fontAlgn="auto" latinLnBrk="0" hangingPunct="1">
              <a:lnSpc>
                <a:spcPct val="100000"/>
              </a:lnSpc>
              <a:spcBef>
                <a:spcPts val="0"/>
              </a:spcBef>
              <a:spcAft>
                <a:spcPts val="900"/>
              </a:spcAft>
              <a:buClrTx/>
              <a:buSzTx/>
              <a:buFontTx/>
              <a:buNone/>
              <a:tabLst/>
              <a:defRPr/>
            </a:pPr>
            <a:endParaRPr kumimoji="0" lang="en-US" sz="2400" b="0" i="0" u="none" strike="noStrike" kern="1200" cap="none" spc="0" normalizeH="0" baseline="0" noProof="0">
              <a:ln>
                <a:noFill/>
              </a:ln>
              <a:solidFill>
                <a:srgbClr val="0033A0">
                  <a:lumMod val="75000"/>
                </a:srgbClr>
              </a:solidFill>
              <a:effectLst/>
              <a:uLnTx/>
              <a:uFillTx/>
              <a:latin typeface="Microsoft Sans Serif"/>
              <a:ea typeface="+mn-ea"/>
              <a:cs typeface="+mn-cs"/>
            </a:endParaRPr>
          </a:p>
        </p:txBody>
      </p:sp>
      <p:sp>
        <p:nvSpPr>
          <p:cNvPr id="89" name="TextBox 88">
            <a:extLst>
              <a:ext uri="{FF2B5EF4-FFF2-40B4-BE49-F238E27FC236}">
                <a16:creationId xmlns:a16="http://schemas.microsoft.com/office/drawing/2014/main" id="{DC31B1E7-B297-4BEE-867A-58D8DD2ED325}"/>
              </a:ext>
            </a:extLst>
          </p:cNvPr>
          <p:cNvSpPr txBox="1"/>
          <p:nvPr/>
        </p:nvSpPr>
        <p:spPr>
          <a:xfrm>
            <a:off x="3001048" y="2818353"/>
            <a:ext cx="738820" cy="15965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107000"/>
              </a:lnSpc>
              <a:spcBef>
                <a:spcPts val="3000"/>
              </a:spcBef>
              <a:spcAft>
                <a:spcPts val="900"/>
              </a:spcAft>
              <a:buClrTx/>
              <a:buSzTx/>
              <a:buFontTx/>
              <a:buNone/>
              <a:tabLst/>
              <a:defRPr/>
            </a:pPr>
            <a:r>
              <a:rPr kumimoji="0" lang="en-US" sz="1050" b="0" i="0" u="none" strike="noStrike" kern="1200" cap="none" spc="0" normalizeH="0" baseline="0" noProof="0" dirty="0">
                <a:ln>
                  <a:noFill/>
                </a:ln>
                <a:solidFill>
                  <a:srgbClr val="3253DC"/>
                </a:solidFill>
                <a:effectLst/>
                <a:uLnTx/>
                <a:uFillTx/>
                <a:latin typeface="Microsoft Sans Serif"/>
                <a:ea typeface="+mn-ea"/>
                <a:cs typeface="Microsoft Sans Serif" panose="020B0604020202020204" pitchFamily="34" charset="0"/>
              </a:rPr>
              <a:t>Always-on </a:t>
            </a:r>
          </a:p>
        </p:txBody>
      </p:sp>
      <p:sp>
        <p:nvSpPr>
          <p:cNvPr id="90" name="TextBox 89">
            <a:extLst>
              <a:ext uri="{FF2B5EF4-FFF2-40B4-BE49-F238E27FC236}">
                <a16:creationId xmlns:a16="http://schemas.microsoft.com/office/drawing/2014/main" id="{3FDC5BFC-C1A3-420F-B2A5-BE90013E4FA3}"/>
              </a:ext>
            </a:extLst>
          </p:cNvPr>
          <p:cNvSpPr txBox="1"/>
          <p:nvPr/>
        </p:nvSpPr>
        <p:spPr>
          <a:xfrm>
            <a:off x="2863161" y="1939052"/>
            <a:ext cx="1564698" cy="15965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107000"/>
              </a:lnSpc>
              <a:spcBef>
                <a:spcPts val="3000"/>
              </a:spcBef>
              <a:spcAft>
                <a:spcPts val="900"/>
              </a:spcAft>
              <a:buClrTx/>
              <a:buSzTx/>
              <a:buFontTx/>
              <a:buNone/>
              <a:tabLst/>
              <a:defRPr/>
            </a:pPr>
            <a:r>
              <a:rPr kumimoji="0" lang="en-US" sz="1050" b="0" i="0" u="none" strike="noStrike" kern="1200" cap="none" spc="0" normalizeH="0" baseline="0" noProof="0" dirty="0">
                <a:ln>
                  <a:noFill/>
                </a:ln>
                <a:solidFill>
                  <a:srgbClr val="3253DC"/>
                </a:solidFill>
                <a:effectLst/>
                <a:uLnTx/>
                <a:uFillTx/>
                <a:latin typeface="Microsoft Sans Serif"/>
                <a:ea typeface="+mn-ea"/>
                <a:cs typeface="Microsoft Sans Serif" panose="020B0604020202020204" pitchFamily="34" charset="0"/>
              </a:rPr>
              <a:t>Complex concurrencies</a:t>
            </a:r>
          </a:p>
        </p:txBody>
      </p:sp>
      <p:sp>
        <p:nvSpPr>
          <p:cNvPr id="91" name="TextBox 90">
            <a:extLst>
              <a:ext uri="{FF2B5EF4-FFF2-40B4-BE49-F238E27FC236}">
                <a16:creationId xmlns:a16="http://schemas.microsoft.com/office/drawing/2014/main" id="{CD06BCF2-FA82-4268-A36C-579C569C1737}"/>
              </a:ext>
            </a:extLst>
          </p:cNvPr>
          <p:cNvSpPr txBox="1"/>
          <p:nvPr/>
        </p:nvSpPr>
        <p:spPr>
          <a:xfrm>
            <a:off x="3332682" y="2346959"/>
            <a:ext cx="680806" cy="15965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107000"/>
              </a:lnSpc>
              <a:spcBef>
                <a:spcPts val="3000"/>
              </a:spcBef>
              <a:spcAft>
                <a:spcPts val="900"/>
              </a:spcAft>
              <a:buClrTx/>
              <a:buSzTx/>
              <a:buFontTx/>
              <a:buNone/>
              <a:tabLst/>
              <a:defRPr/>
            </a:pPr>
            <a:r>
              <a:rPr kumimoji="0" lang="en-US" sz="1050" b="0" i="0" u="none" strike="noStrike" kern="1200" cap="none" spc="0" normalizeH="0" baseline="0" noProof="0" dirty="0">
                <a:ln>
                  <a:noFill/>
                </a:ln>
                <a:solidFill>
                  <a:srgbClr val="3253DC"/>
                </a:solidFill>
                <a:effectLst/>
                <a:uLnTx/>
                <a:uFillTx/>
                <a:latin typeface="Microsoft Sans Serif"/>
                <a:ea typeface="+mn-ea"/>
                <a:cs typeface="Microsoft Sans Serif" panose="020B0604020202020204" pitchFamily="34" charset="0"/>
              </a:rPr>
              <a:t>Real-time</a:t>
            </a:r>
          </a:p>
        </p:txBody>
      </p:sp>
      <p:sp>
        <p:nvSpPr>
          <p:cNvPr id="92" name="TextBox 91">
            <a:extLst>
              <a:ext uri="{FF2B5EF4-FFF2-40B4-BE49-F238E27FC236}">
                <a16:creationId xmlns:a16="http://schemas.microsoft.com/office/drawing/2014/main" id="{58BA8EDD-4E6E-4C80-8FB8-712D694C5628}"/>
              </a:ext>
            </a:extLst>
          </p:cNvPr>
          <p:cNvSpPr txBox="1"/>
          <p:nvPr/>
        </p:nvSpPr>
        <p:spPr>
          <a:xfrm>
            <a:off x="3680341" y="1569056"/>
            <a:ext cx="1290461" cy="159659"/>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107000"/>
              </a:lnSpc>
              <a:spcBef>
                <a:spcPts val="3000"/>
              </a:spcBef>
              <a:spcAft>
                <a:spcPts val="900"/>
              </a:spcAft>
              <a:buClrTx/>
              <a:buSzTx/>
              <a:buFontTx/>
              <a:buNone/>
              <a:tabLst/>
              <a:defRPr/>
            </a:pPr>
            <a:r>
              <a:rPr kumimoji="0" lang="en-US" sz="1050" b="0" i="0" u="none" strike="noStrike" kern="1200" cap="none" spc="0" normalizeH="0" baseline="0" noProof="0" dirty="0">
                <a:ln>
                  <a:noFill/>
                </a:ln>
                <a:solidFill>
                  <a:srgbClr val="3253DC"/>
                </a:solidFill>
                <a:effectLst/>
                <a:uLnTx/>
                <a:uFillTx/>
                <a:latin typeface="Microsoft Sans Serif"/>
                <a:ea typeface="+mn-ea"/>
                <a:cs typeface="Microsoft Sans Serif" panose="020B0604020202020204" pitchFamily="34" charset="0"/>
              </a:rPr>
              <a:t>Compute intensive</a:t>
            </a:r>
          </a:p>
        </p:txBody>
      </p:sp>
      <p:sp>
        <p:nvSpPr>
          <p:cNvPr id="93" name="TextBox 92">
            <a:extLst>
              <a:ext uri="{FF2B5EF4-FFF2-40B4-BE49-F238E27FC236}">
                <a16:creationId xmlns:a16="http://schemas.microsoft.com/office/drawing/2014/main" id="{7B153D9D-C9B2-44BA-8D3C-B83CE0889BD0}"/>
              </a:ext>
            </a:extLst>
          </p:cNvPr>
          <p:cNvSpPr txBox="1"/>
          <p:nvPr/>
        </p:nvSpPr>
        <p:spPr>
          <a:xfrm>
            <a:off x="2404590" y="3373723"/>
            <a:ext cx="1113235" cy="143822"/>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89000"/>
              </a:lnSpc>
              <a:spcBef>
                <a:spcPts val="3000"/>
              </a:spcBef>
              <a:spcAft>
                <a:spcPts val="900"/>
              </a:spcAft>
              <a:buClrTx/>
              <a:buSzTx/>
              <a:buFontTx/>
              <a:buNone/>
              <a:tabLst/>
              <a:defRPr/>
            </a:pPr>
            <a:r>
              <a:rPr kumimoji="0" lang="en-US" sz="1050" b="0" i="0" u="none" strike="noStrike" kern="1200" cap="none" spc="0" normalizeH="0" baseline="0" noProof="0" dirty="0">
                <a:ln>
                  <a:noFill/>
                </a:ln>
                <a:solidFill>
                  <a:srgbClr val="3253DC"/>
                </a:solidFill>
                <a:effectLst/>
                <a:uLnTx/>
                <a:uFillTx/>
                <a:latin typeface="Microsoft Sans Serif"/>
                <a:ea typeface="+mn-ea"/>
                <a:cs typeface="Microsoft Sans Serif" panose="020B0604020202020204" pitchFamily="34" charset="0"/>
              </a:rPr>
              <a:t>Latency sensitive</a:t>
            </a:r>
          </a:p>
        </p:txBody>
      </p:sp>
      <p:sp>
        <p:nvSpPr>
          <p:cNvPr id="94" name="TextBox 93">
            <a:extLst>
              <a:ext uri="{FF2B5EF4-FFF2-40B4-BE49-F238E27FC236}">
                <a16:creationId xmlns:a16="http://schemas.microsoft.com/office/drawing/2014/main" id="{8D81D2EB-87B1-4C0A-A63E-2C5985E933B7}"/>
              </a:ext>
            </a:extLst>
          </p:cNvPr>
          <p:cNvSpPr txBox="1"/>
          <p:nvPr/>
        </p:nvSpPr>
        <p:spPr>
          <a:xfrm>
            <a:off x="4643167" y="1959484"/>
            <a:ext cx="1307898" cy="413703"/>
          </a:xfrm>
          <a:prstGeom prst="rect">
            <a:avLst/>
          </a:prstGeom>
          <a:noFill/>
        </p:spPr>
        <p:txBody>
          <a:bodyPr wrap="square" lIns="0" tIns="0" rIns="0" bIns="0" rtlCol="0">
            <a:spAutoFit/>
          </a:bodyPr>
          <a:lstStyle/>
          <a:p>
            <a:pPr marL="0" marR="0" lvl="0" indent="0" algn="r" defTabSz="914400" rtl="0" eaLnBrk="1" fontAlgn="auto" latinLnBrk="0" hangingPunct="1">
              <a:lnSpc>
                <a:spcPct val="96000"/>
              </a:lnSpc>
              <a:spcBef>
                <a:spcPts val="0"/>
              </a:spcBef>
              <a:spcAft>
                <a:spcPts val="450"/>
              </a:spcAft>
              <a:buClrTx/>
              <a:buSzTx/>
              <a:buFontTx/>
              <a:buNone/>
              <a:tabLst/>
              <a:defRPr/>
            </a:pPr>
            <a:r>
              <a:rPr kumimoji="0" lang="en-US" sz="1400" b="0" i="0" u="none" strike="noStrike" kern="1200" cap="none" spc="0" normalizeH="0" baseline="0" noProof="0" dirty="0">
                <a:ln>
                  <a:noFill/>
                </a:ln>
                <a:solidFill>
                  <a:srgbClr val="3253DC"/>
                </a:solidFill>
                <a:effectLst/>
                <a:uLnTx/>
                <a:uFillTx/>
                <a:latin typeface="Microsoft Sans Serif" panose="020B0604020202020204" pitchFamily="34" charset="0"/>
                <a:ea typeface="+mn-ea"/>
                <a:cs typeface="Microsoft Sans Serif" panose="020B0604020202020204" pitchFamily="34" charset="0"/>
              </a:rPr>
              <a:t>Complex</a:t>
            </a:r>
            <a:br>
              <a:rPr kumimoji="0" lang="en-US" sz="1400" b="0" i="0" u="none" strike="noStrike" kern="1200" cap="none" spc="0" normalizeH="0" baseline="0" noProof="0" dirty="0">
                <a:ln>
                  <a:noFill/>
                </a:ln>
                <a:solidFill>
                  <a:srgbClr val="3253DC"/>
                </a:solidFill>
                <a:effectLst/>
                <a:uLnTx/>
                <a:uFillTx/>
                <a:latin typeface="Microsoft Sans Serif" panose="020B0604020202020204" pitchFamily="34" charset="0"/>
                <a:ea typeface="+mn-ea"/>
                <a:cs typeface="Microsoft Sans Serif" panose="020B0604020202020204" pitchFamily="34" charset="0"/>
              </a:rPr>
            </a:br>
            <a:r>
              <a:rPr kumimoji="0" lang="en-US" sz="1400" b="0" i="0" u="none" strike="noStrike" kern="1200" cap="none" spc="0" normalizeH="0" baseline="0" noProof="0" dirty="0">
                <a:ln>
                  <a:noFill/>
                </a:ln>
                <a:solidFill>
                  <a:srgbClr val="3253DC"/>
                </a:solidFill>
                <a:effectLst/>
                <a:uLnTx/>
                <a:uFillTx/>
                <a:latin typeface="Microsoft Sans Serif" panose="020B0604020202020204" pitchFamily="34" charset="0"/>
                <a:ea typeface="+mn-ea"/>
                <a:cs typeface="Microsoft Sans Serif" panose="020B0604020202020204" pitchFamily="34" charset="0"/>
              </a:rPr>
              <a:t>XR workloads</a:t>
            </a:r>
          </a:p>
        </p:txBody>
      </p:sp>
      <p:sp>
        <p:nvSpPr>
          <p:cNvPr id="95" name="TextBox 94">
            <a:extLst>
              <a:ext uri="{FF2B5EF4-FFF2-40B4-BE49-F238E27FC236}">
                <a16:creationId xmlns:a16="http://schemas.microsoft.com/office/drawing/2014/main" id="{95E1D3DE-2DE8-4090-BC30-874BE589FC31}"/>
              </a:ext>
            </a:extLst>
          </p:cNvPr>
          <p:cNvSpPr txBox="1"/>
          <p:nvPr/>
        </p:nvSpPr>
        <p:spPr>
          <a:xfrm>
            <a:off x="6221647" y="1974809"/>
            <a:ext cx="1209224" cy="413703"/>
          </a:xfrm>
          <a:prstGeom prst="rect">
            <a:avLst/>
          </a:prstGeom>
          <a:noFill/>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450"/>
              </a:spcAft>
              <a:buClrTx/>
              <a:buSzTx/>
              <a:buFontTx/>
              <a:buNone/>
              <a:tabLst/>
              <a:defRPr/>
            </a:pPr>
            <a:r>
              <a:rPr kumimoji="0" lang="en-US" sz="1400" b="0" i="0" u="none" strike="noStrike" kern="1200" cap="none" spc="0" normalizeH="0" baseline="0" noProof="0" dirty="0">
                <a:ln>
                  <a:noFill/>
                </a:ln>
                <a:solidFill>
                  <a:srgbClr val="6693FD"/>
                </a:solidFill>
                <a:effectLst/>
                <a:uLnTx/>
                <a:uFillTx/>
                <a:latin typeface="Microsoft Sans Serif" panose="020B0604020202020204" pitchFamily="34" charset="0"/>
                <a:ea typeface="+mn-ea"/>
                <a:cs typeface="Microsoft Sans Serif" panose="020B0604020202020204" pitchFamily="34" charset="0"/>
              </a:rPr>
              <a:t>Challenging XR form factor</a:t>
            </a:r>
          </a:p>
        </p:txBody>
      </p:sp>
      <p:sp>
        <p:nvSpPr>
          <p:cNvPr id="96" name="TextBox 95">
            <a:extLst>
              <a:ext uri="{FF2B5EF4-FFF2-40B4-BE49-F238E27FC236}">
                <a16:creationId xmlns:a16="http://schemas.microsoft.com/office/drawing/2014/main" id="{2CB72EB2-891E-40F7-9B37-B212688DD4C3}"/>
              </a:ext>
            </a:extLst>
          </p:cNvPr>
          <p:cNvSpPr txBox="1"/>
          <p:nvPr/>
        </p:nvSpPr>
        <p:spPr>
          <a:xfrm>
            <a:off x="8031369" y="2177931"/>
            <a:ext cx="1209224" cy="332527"/>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107000"/>
              </a:lnSpc>
              <a:spcBef>
                <a:spcPts val="3000"/>
              </a:spcBef>
              <a:spcAft>
                <a:spcPts val="900"/>
              </a:spcAft>
              <a:buClrTx/>
              <a:buSzTx/>
              <a:buFontTx/>
              <a:buNone/>
              <a:tabLst/>
              <a:defRPr/>
            </a:pPr>
            <a:r>
              <a:rPr kumimoji="0" lang="en-US" sz="1050" b="0" i="0" u="none" strike="noStrike" kern="1200" cap="none" spc="0" normalizeH="0" baseline="0" noProof="0" dirty="0">
                <a:ln>
                  <a:noFill/>
                </a:ln>
                <a:solidFill>
                  <a:srgbClr val="6693FD"/>
                </a:solidFill>
                <a:effectLst/>
                <a:uLnTx/>
                <a:uFillTx/>
                <a:latin typeface="Microsoft Sans Serif"/>
                <a:ea typeface="+mn-ea"/>
                <a:cs typeface="Microsoft Sans Serif" panose="020B0604020202020204" pitchFamily="34" charset="0"/>
              </a:rPr>
              <a:t>Long battery life</a:t>
            </a:r>
            <a:br>
              <a:rPr kumimoji="0" lang="en-US" sz="1050" b="0" i="0" u="none" strike="noStrike" kern="1200" cap="none" spc="0" normalizeH="0" baseline="0" noProof="0" dirty="0">
                <a:ln>
                  <a:noFill/>
                </a:ln>
                <a:solidFill>
                  <a:srgbClr val="6693FD"/>
                </a:solidFill>
                <a:effectLst/>
                <a:uLnTx/>
                <a:uFillTx/>
                <a:latin typeface="Microsoft Sans Serif"/>
                <a:ea typeface="+mn-ea"/>
                <a:cs typeface="Microsoft Sans Serif" panose="020B0604020202020204" pitchFamily="34" charset="0"/>
              </a:rPr>
            </a:br>
            <a:r>
              <a:rPr kumimoji="0" lang="en-US" sz="1050" b="0" i="0" u="none" strike="noStrike" kern="1200" cap="none" spc="0" normalizeH="0" baseline="0" noProof="0" dirty="0">
                <a:ln>
                  <a:noFill/>
                </a:ln>
                <a:solidFill>
                  <a:srgbClr val="6693FD"/>
                </a:solidFill>
                <a:effectLst/>
                <a:uLnTx/>
                <a:uFillTx/>
                <a:latin typeface="Microsoft Sans Serif"/>
                <a:ea typeface="+mn-ea"/>
                <a:cs typeface="Microsoft Sans Serif" panose="020B0604020202020204" pitchFamily="34" charset="0"/>
              </a:rPr>
              <a:t>for all-day use</a:t>
            </a:r>
          </a:p>
        </p:txBody>
      </p:sp>
      <p:sp>
        <p:nvSpPr>
          <p:cNvPr id="97" name="TextBox 96">
            <a:extLst>
              <a:ext uri="{FF2B5EF4-FFF2-40B4-BE49-F238E27FC236}">
                <a16:creationId xmlns:a16="http://schemas.microsoft.com/office/drawing/2014/main" id="{22EC7AE0-D0B5-4F55-ABDF-2F05A075468F}"/>
              </a:ext>
            </a:extLst>
          </p:cNvPr>
          <p:cNvSpPr txBox="1"/>
          <p:nvPr/>
        </p:nvSpPr>
        <p:spPr>
          <a:xfrm>
            <a:off x="8531262" y="3184299"/>
            <a:ext cx="1162448" cy="332527"/>
          </a:xfrm>
          <a:prstGeom prst="rect">
            <a:avLst/>
          </a:prstGeom>
          <a:noFill/>
        </p:spPr>
        <p:txBody>
          <a:bodyPr wrap="square" lIns="0" tIns="0" rIns="0" bIns="0" rtlCol="0" anchor="ctr" anchorCtr="0">
            <a:spAutoFit/>
          </a:bodyPr>
          <a:lstStyle/>
          <a:p>
            <a:pPr marL="0" marR="0" lvl="0" indent="0" algn="ctr" defTabSz="804104" rtl="0" eaLnBrk="1" fontAlgn="auto" latinLnBrk="0" hangingPunct="1">
              <a:lnSpc>
                <a:spcPct val="107000"/>
              </a:lnSpc>
              <a:spcBef>
                <a:spcPts val="0"/>
              </a:spcBef>
              <a:spcAft>
                <a:spcPts val="900"/>
              </a:spcAft>
              <a:buClrTx/>
              <a:buSzTx/>
              <a:buFontTx/>
              <a:buNone/>
              <a:tabLst/>
              <a:defRPr/>
            </a:pPr>
            <a:r>
              <a:rPr kumimoji="0" lang="en-US" sz="1050" b="0" i="0" u="none" strike="noStrike" kern="1200" cap="none" spc="0" normalizeH="0" baseline="0" noProof="0" dirty="0">
                <a:ln>
                  <a:noFill/>
                </a:ln>
                <a:solidFill>
                  <a:srgbClr val="6693FD"/>
                </a:solidFill>
                <a:effectLst/>
                <a:uLnTx/>
                <a:uFillTx/>
                <a:latin typeface="Microsoft Sans Serif"/>
                <a:ea typeface="+mn-ea"/>
                <a:cs typeface="Microsoft Sans Serif" panose="020B0604020202020204" pitchFamily="34" charset="0"/>
              </a:rPr>
              <a:t>Storag</a:t>
            </a:r>
            <a:r>
              <a:rPr kumimoji="0" lang="en-US" sz="1050" b="0" i="0" u="none" strike="noStrike" kern="1200" cap="none" spc="100" normalizeH="0" baseline="0" noProof="0" dirty="0">
                <a:ln>
                  <a:noFill/>
                </a:ln>
                <a:solidFill>
                  <a:srgbClr val="6693FD"/>
                </a:solidFill>
                <a:effectLst/>
                <a:uLnTx/>
                <a:uFillTx/>
                <a:latin typeface="Microsoft Sans Serif"/>
                <a:ea typeface="+mn-ea"/>
                <a:cs typeface="Microsoft Sans Serif" panose="020B0604020202020204" pitchFamily="34" charset="0"/>
              </a:rPr>
              <a:t>e/</a:t>
            </a:r>
            <a:r>
              <a:rPr kumimoji="0" lang="en-US" sz="1050" b="0" i="0" u="none" strike="noStrike" kern="1200" cap="none" spc="0" normalizeH="0" baseline="0" noProof="0" dirty="0">
                <a:ln>
                  <a:noFill/>
                </a:ln>
                <a:solidFill>
                  <a:srgbClr val="6693FD"/>
                </a:solidFill>
                <a:effectLst/>
                <a:uLnTx/>
                <a:uFillTx/>
                <a:latin typeface="Microsoft Sans Serif"/>
                <a:ea typeface="+mn-ea"/>
                <a:cs typeface="Microsoft Sans Serif" panose="020B0604020202020204" pitchFamily="34" charset="0"/>
              </a:rPr>
              <a:t>memory </a:t>
            </a:r>
            <a:br>
              <a:rPr kumimoji="0" lang="en-US" sz="1050" b="0" i="0" u="none" strike="noStrike" kern="1200" cap="none" spc="0" normalizeH="0" baseline="0" noProof="0" dirty="0">
                <a:ln>
                  <a:noFill/>
                </a:ln>
                <a:solidFill>
                  <a:srgbClr val="6693FD"/>
                </a:solidFill>
                <a:effectLst/>
                <a:uLnTx/>
                <a:uFillTx/>
                <a:latin typeface="Microsoft Sans Serif"/>
                <a:ea typeface="+mn-ea"/>
                <a:cs typeface="Microsoft Sans Serif" panose="020B0604020202020204" pitchFamily="34" charset="0"/>
              </a:rPr>
            </a:br>
            <a:r>
              <a:rPr kumimoji="0" lang="en-US" sz="1050" b="0" i="0" u="none" strike="noStrike" kern="1200" cap="none" spc="0" normalizeH="0" baseline="0" noProof="0" dirty="0">
                <a:ln>
                  <a:noFill/>
                </a:ln>
                <a:solidFill>
                  <a:srgbClr val="6693FD"/>
                </a:solidFill>
                <a:effectLst/>
                <a:uLnTx/>
                <a:uFillTx/>
                <a:latin typeface="Microsoft Sans Serif"/>
                <a:ea typeface="+mn-ea"/>
                <a:cs typeface="Microsoft Sans Serif" panose="020B0604020202020204" pitchFamily="34" charset="0"/>
              </a:rPr>
              <a:t>bandwidth</a:t>
            </a:r>
          </a:p>
        </p:txBody>
      </p:sp>
      <p:sp>
        <p:nvSpPr>
          <p:cNvPr id="98" name="TextBox 97">
            <a:extLst>
              <a:ext uri="{FF2B5EF4-FFF2-40B4-BE49-F238E27FC236}">
                <a16:creationId xmlns:a16="http://schemas.microsoft.com/office/drawing/2014/main" id="{A516ADF3-FAB8-4322-9328-EA65750E63C6}"/>
              </a:ext>
            </a:extLst>
          </p:cNvPr>
          <p:cNvSpPr txBox="1"/>
          <p:nvPr/>
        </p:nvSpPr>
        <p:spPr>
          <a:xfrm>
            <a:off x="7143750" y="1395601"/>
            <a:ext cx="1476440" cy="332527"/>
          </a:xfrm>
          <a:prstGeom prst="rect">
            <a:avLst/>
          </a:prstGeom>
          <a:noFill/>
        </p:spPr>
        <p:txBody>
          <a:bodyPr wrap="square" lIns="0" tIns="0" rIns="0" bIns="0" rtlCol="0" anchor="ctr" anchorCtr="0">
            <a:spAutoFit/>
          </a:bodyPr>
          <a:lstStyle/>
          <a:p>
            <a:pPr marL="0" marR="0" lvl="0" indent="0" algn="ctr" defTabSz="914400" rtl="0" eaLnBrk="1" fontAlgn="auto" latinLnBrk="0" hangingPunct="1">
              <a:lnSpc>
                <a:spcPct val="107000"/>
              </a:lnSpc>
              <a:spcBef>
                <a:spcPts val="3000"/>
              </a:spcBef>
              <a:spcAft>
                <a:spcPts val="900"/>
              </a:spcAft>
              <a:buClrTx/>
              <a:buSzTx/>
              <a:buFontTx/>
              <a:buNone/>
              <a:tabLst/>
              <a:defRPr/>
            </a:pPr>
            <a:r>
              <a:rPr kumimoji="0" lang="en-US" sz="1050" b="0" i="0" u="none" strike="noStrike" kern="1200" cap="none" spc="0" normalizeH="0" baseline="0" noProof="0" dirty="0">
                <a:ln>
                  <a:noFill/>
                </a:ln>
                <a:solidFill>
                  <a:srgbClr val="6693FD"/>
                </a:solidFill>
                <a:effectLst/>
                <a:uLnTx/>
                <a:uFillTx/>
                <a:latin typeface="Microsoft Sans Serif"/>
                <a:ea typeface="+mn-ea"/>
                <a:cs typeface="Microsoft Sans Serif" panose="020B0604020202020204" pitchFamily="34" charset="0"/>
              </a:rPr>
              <a:t>Thermally efficient for sleek and ultra-light</a:t>
            </a:r>
          </a:p>
        </p:txBody>
      </p:sp>
      <p:grpSp>
        <p:nvGrpSpPr>
          <p:cNvPr id="99" name="Group 98">
            <a:extLst>
              <a:ext uri="{FF2B5EF4-FFF2-40B4-BE49-F238E27FC236}">
                <a16:creationId xmlns:a16="http://schemas.microsoft.com/office/drawing/2014/main" id="{2E179AAE-0B6A-48F2-AD71-46E4752C5C63}"/>
              </a:ext>
            </a:extLst>
          </p:cNvPr>
          <p:cNvGrpSpPr/>
          <p:nvPr/>
        </p:nvGrpSpPr>
        <p:grpSpPr>
          <a:xfrm>
            <a:off x="3525474" y="3367245"/>
            <a:ext cx="156792" cy="156786"/>
            <a:chOff x="1929017" y="6016980"/>
            <a:chExt cx="206654" cy="206652"/>
          </a:xfrm>
        </p:grpSpPr>
        <p:sp>
          <p:nvSpPr>
            <p:cNvPr id="100" name="Oval 99">
              <a:extLst>
                <a:ext uri="{FF2B5EF4-FFF2-40B4-BE49-F238E27FC236}">
                  <a16:creationId xmlns:a16="http://schemas.microsoft.com/office/drawing/2014/main" id="{58ED3D13-40AE-4D68-A2B7-5D10F2784E4C}"/>
                </a:ext>
              </a:extLst>
            </p:cNvPr>
            <p:cNvSpPr/>
            <p:nvPr/>
          </p:nvSpPr>
          <p:spPr bwMode="gray">
            <a:xfrm>
              <a:off x="1929017" y="6016980"/>
              <a:ext cx="206654" cy="206652"/>
            </a:xfrm>
            <a:prstGeom prst="ellipse">
              <a:avLst/>
            </a:prstGeom>
            <a:gradFill flip="none" rotWithShape="1">
              <a:gsLst>
                <a:gs pos="2500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01" name="Oval 100">
              <a:extLst>
                <a:ext uri="{FF2B5EF4-FFF2-40B4-BE49-F238E27FC236}">
                  <a16:creationId xmlns:a16="http://schemas.microsoft.com/office/drawing/2014/main" id="{2240DF2D-EE29-46C8-895C-1C977A6AAFA2}"/>
                </a:ext>
              </a:extLst>
            </p:cNvPr>
            <p:cNvSpPr/>
            <p:nvPr/>
          </p:nvSpPr>
          <p:spPr bwMode="gray">
            <a:xfrm>
              <a:off x="1955108" y="6033116"/>
              <a:ext cx="174385" cy="174385"/>
            </a:xfrm>
            <a:prstGeom prst="ellipse">
              <a:avLst/>
            </a:prstGeom>
            <a:gradFill flip="none" rotWithShape="1">
              <a:gsLst>
                <a:gs pos="0">
                  <a:schemeClr val="accent6">
                    <a:lumMod val="60000"/>
                    <a:lumOff val="40000"/>
                  </a:schemeClr>
                </a:gs>
                <a:gs pos="100000">
                  <a:schemeClr val="bg1"/>
                </a:gs>
              </a:gsLst>
              <a:path path="circle">
                <a:fillToRect t="100000" r="100000"/>
              </a:path>
              <a:tileRect l="-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02" name="Oval 101">
              <a:extLst>
                <a:ext uri="{FF2B5EF4-FFF2-40B4-BE49-F238E27FC236}">
                  <a16:creationId xmlns:a16="http://schemas.microsoft.com/office/drawing/2014/main" id="{0464B2F7-4C6B-408D-95F2-6F650F4BA85D}"/>
                </a:ext>
              </a:extLst>
            </p:cNvPr>
            <p:cNvSpPr/>
            <p:nvPr/>
          </p:nvSpPr>
          <p:spPr bwMode="gray">
            <a:xfrm>
              <a:off x="1976975" y="6054976"/>
              <a:ext cx="130650" cy="130650"/>
            </a:xfrm>
            <a:prstGeom prst="ellipse">
              <a:avLst/>
            </a:prstGeom>
            <a:gradFill>
              <a:gsLst>
                <a:gs pos="0">
                  <a:schemeClr val="accent1">
                    <a:lumMod val="50000"/>
                  </a:schemeClr>
                </a:gs>
                <a:gs pos="100000">
                  <a:schemeClr val="accent1"/>
                </a:gs>
              </a:gsLst>
              <a:lin ang="0" scaled="1"/>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a:ea typeface="+mn-ea"/>
                <a:cs typeface="+mn-cs"/>
              </a:endParaRPr>
            </a:p>
          </p:txBody>
        </p:sp>
      </p:grpSp>
      <p:grpSp>
        <p:nvGrpSpPr>
          <p:cNvPr id="103" name="Group 102">
            <a:extLst>
              <a:ext uri="{FF2B5EF4-FFF2-40B4-BE49-F238E27FC236}">
                <a16:creationId xmlns:a16="http://schemas.microsoft.com/office/drawing/2014/main" id="{A5BF9051-334B-433F-92E6-0A3BB2E0AB81}"/>
              </a:ext>
            </a:extLst>
          </p:cNvPr>
          <p:cNvGrpSpPr/>
          <p:nvPr/>
        </p:nvGrpSpPr>
        <p:grpSpPr>
          <a:xfrm>
            <a:off x="3721955" y="2833023"/>
            <a:ext cx="156792" cy="156786"/>
            <a:chOff x="1929017" y="6016980"/>
            <a:chExt cx="206654" cy="206652"/>
          </a:xfrm>
        </p:grpSpPr>
        <p:sp>
          <p:nvSpPr>
            <p:cNvPr id="104" name="Oval 103">
              <a:extLst>
                <a:ext uri="{FF2B5EF4-FFF2-40B4-BE49-F238E27FC236}">
                  <a16:creationId xmlns:a16="http://schemas.microsoft.com/office/drawing/2014/main" id="{355304A6-2FAA-4928-BC9B-1F731AC9638C}"/>
                </a:ext>
              </a:extLst>
            </p:cNvPr>
            <p:cNvSpPr/>
            <p:nvPr/>
          </p:nvSpPr>
          <p:spPr bwMode="gray">
            <a:xfrm>
              <a:off x="1929017" y="6016980"/>
              <a:ext cx="206654" cy="206652"/>
            </a:xfrm>
            <a:prstGeom prst="ellipse">
              <a:avLst/>
            </a:prstGeom>
            <a:gradFill flip="none" rotWithShape="1">
              <a:gsLst>
                <a:gs pos="2500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05" name="Oval 104">
              <a:extLst>
                <a:ext uri="{FF2B5EF4-FFF2-40B4-BE49-F238E27FC236}">
                  <a16:creationId xmlns:a16="http://schemas.microsoft.com/office/drawing/2014/main" id="{1BD02C38-ADA1-4379-A30B-0D87CA34B0C1}"/>
                </a:ext>
              </a:extLst>
            </p:cNvPr>
            <p:cNvSpPr/>
            <p:nvPr/>
          </p:nvSpPr>
          <p:spPr bwMode="gray">
            <a:xfrm>
              <a:off x="1955108" y="6033116"/>
              <a:ext cx="174385" cy="174385"/>
            </a:xfrm>
            <a:prstGeom prst="ellipse">
              <a:avLst/>
            </a:prstGeom>
            <a:gradFill flip="none" rotWithShape="1">
              <a:gsLst>
                <a:gs pos="0">
                  <a:schemeClr val="accent6">
                    <a:lumMod val="60000"/>
                    <a:lumOff val="40000"/>
                  </a:schemeClr>
                </a:gs>
                <a:gs pos="100000">
                  <a:schemeClr val="bg1"/>
                </a:gs>
              </a:gsLst>
              <a:path path="circle">
                <a:fillToRect t="100000" r="100000"/>
              </a:path>
              <a:tileRect l="-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06" name="Oval 105">
              <a:extLst>
                <a:ext uri="{FF2B5EF4-FFF2-40B4-BE49-F238E27FC236}">
                  <a16:creationId xmlns:a16="http://schemas.microsoft.com/office/drawing/2014/main" id="{D32474AD-4FA3-41A6-AFBB-A5960AB57D57}"/>
                </a:ext>
              </a:extLst>
            </p:cNvPr>
            <p:cNvSpPr/>
            <p:nvPr/>
          </p:nvSpPr>
          <p:spPr bwMode="gray">
            <a:xfrm>
              <a:off x="1976975" y="6054983"/>
              <a:ext cx="130650" cy="130650"/>
            </a:xfrm>
            <a:prstGeom prst="ellipse">
              <a:avLst/>
            </a:prstGeom>
            <a:gradFill>
              <a:gsLst>
                <a:gs pos="0">
                  <a:schemeClr val="accent1">
                    <a:lumMod val="50000"/>
                  </a:schemeClr>
                </a:gs>
                <a:gs pos="100000">
                  <a:schemeClr val="accent1"/>
                </a:gs>
              </a:gsLst>
              <a:lin ang="0" scaled="1"/>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a:ea typeface="+mn-ea"/>
                <a:cs typeface="+mn-cs"/>
              </a:endParaRPr>
            </a:p>
          </p:txBody>
        </p:sp>
      </p:grpSp>
      <p:grpSp>
        <p:nvGrpSpPr>
          <p:cNvPr id="107" name="Group 106">
            <a:extLst>
              <a:ext uri="{FF2B5EF4-FFF2-40B4-BE49-F238E27FC236}">
                <a16:creationId xmlns:a16="http://schemas.microsoft.com/office/drawing/2014/main" id="{DD8F1E53-CAB0-45D4-8216-9E431DF64255}"/>
              </a:ext>
            </a:extLst>
          </p:cNvPr>
          <p:cNvGrpSpPr/>
          <p:nvPr/>
        </p:nvGrpSpPr>
        <p:grpSpPr>
          <a:xfrm>
            <a:off x="4014094" y="2362071"/>
            <a:ext cx="156792" cy="156786"/>
            <a:chOff x="1929017" y="6016980"/>
            <a:chExt cx="206654" cy="206652"/>
          </a:xfrm>
        </p:grpSpPr>
        <p:sp>
          <p:nvSpPr>
            <p:cNvPr id="108" name="Oval 107">
              <a:extLst>
                <a:ext uri="{FF2B5EF4-FFF2-40B4-BE49-F238E27FC236}">
                  <a16:creationId xmlns:a16="http://schemas.microsoft.com/office/drawing/2014/main" id="{1DE9A9BE-34AE-4434-B8DA-322BD728E02A}"/>
                </a:ext>
              </a:extLst>
            </p:cNvPr>
            <p:cNvSpPr/>
            <p:nvPr/>
          </p:nvSpPr>
          <p:spPr bwMode="gray">
            <a:xfrm>
              <a:off x="1929017" y="6016980"/>
              <a:ext cx="206654" cy="206652"/>
            </a:xfrm>
            <a:prstGeom prst="ellipse">
              <a:avLst/>
            </a:prstGeom>
            <a:gradFill flip="none" rotWithShape="1">
              <a:gsLst>
                <a:gs pos="2500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09" name="Oval 108">
              <a:extLst>
                <a:ext uri="{FF2B5EF4-FFF2-40B4-BE49-F238E27FC236}">
                  <a16:creationId xmlns:a16="http://schemas.microsoft.com/office/drawing/2014/main" id="{AD170D84-208F-42B0-B5C4-55880766BE15}"/>
                </a:ext>
              </a:extLst>
            </p:cNvPr>
            <p:cNvSpPr/>
            <p:nvPr/>
          </p:nvSpPr>
          <p:spPr bwMode="gray">
            <a:xfrm>
              <a:off x="1955108" y="6033116"/>
              <a:ext cx="174385" cy="174385"/>
            </a:xfrm>
            <a:prstGeom prst="ellipse">
              <a:avLst/>
            </a:prstGeom>
            <a:gradFill flip="none" rotWithShape="1">
              <a:gsLst>
                <a:gs pos="0">
                  <a:schemeClr val="accent6">
                    <a:lumMod val="60000"/>
                    <a:lumOff val="40000"/>
                  </a:schemeClr>
                </a:gs>
                <a:gs pos="100000">
                  <a:schemeClr val="bg1"/>
                </a:gs>
              </a:gsLst>
              <a:path path="circle">
                <a:fillToRect t="100000" r="100000"/>
              </a:path>
              <a:tileRect l="-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10" name="Oval 109">
              <a:extLst>
                <a:ext uri="{FF2B5EF4-FFF2-40B4-BE49-F238E27FC236}">
                  <a16:creationId xmlns:a16="http://schemas.microsoft.com/office/drawing/2014/main" id="{67314C7E-BEE2-4328-8656-14FE2493EBBB}"/>
                </a:ext>
              </a:extLst>
            </p:cNvPr>
            <p:cNvSpPr/>
            <p:nvPr/>
          </p:nvSpPr>
          <p:spPr bwMode="gray">
            <a:xfrm>
              <a:off x="1976975" y="6054983"/>
              <a:ext cx="130650" cy="130650"/>
            </a:xfrm>
            <a:prstGeom prst="ellipse">
              <a:avLst/>
            </a:prstGeom>
            <a:gradFill>
              <a:gsLst>
                <a:gs pos="0">
                  <a:schemeClr val="accent1">
                    <a:lumMod val="50000"/>
                  </a:schemeClr>
                </a:gs>
                <a:gs pos="100000">
                  <a:schemeClr val="accent1"/>
                </a:gs>
              </a:gsLst>
              <a:lin ang="0" scaled="1"/>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a:ea typeface="+mn-ea"/>
                <a:cs typeface="+mn-cs"/>
              </a:endParaRPr>
            </a:p>
          </p:txBody>
        </p:sp>
      </p:grpSp>
      <p:grpSp>
        <p:nvGrpSpPr>
          <p:cNvPr id="111" name="Group 110">
            <a:extLst>
              <a:ext uri="{FF2B5EF4-FFF2-40B4-BE49-F238E27FC236}">
                <a16:creationId xmlns:a16="http://schemas.microsoft.com/office/drawing/2014/main" id="{7F1F2C75-E7AB-4D49-A4C0-A6AD3F485F4C}"/>
              </a:ext>
            </a:extLst>
          </p:cNvPr>
          <p:cNvGrpSpPr/>
          <p:nvPr/>
        </p:nvGrpSpPr>
        <p:grpSpPr>
          <a:xfrm>
            <a:off x="4412389" y="1959476"/>
            <a:ext cx="156792" cy="156786"/>
            <a:chOff x="1929017" y="6016980"/>
            <a:chExt cx="206654" cy="206652"/>
          </a:xfrm>
        </p:grpSpPr>
        <p:sp>
          <p:nvSpPr>
            <p:cNvPr id="112" name="Oval 111">
              <a:extLst>
                <a:ext uri="{FF2B5EF4-FFF2-40B4-BE49-F238E27FC236}">
                  <a16:creationId xmlns:a16="http://schemas.microsoft.com/office/drawing/2014/main" id="{4FEBA776-4247-4CCF-915F-F456B903AACD}"/>
                </a:ext>
              </a:extLst>
            </p:cNvPr>
            <p:cNvSpPr/>
            <p:nvPr/>
          </p:nvSpPr>
          <p:spPr bwMode="gray">
            <a:xfrm>
              <a:off x="1929017" y="6016980"/>
              <a:ext cx="206654" cy="206652"/>
            </a:xfrm>
            <a:prstGeom prst="ellipse">
              <a:avLst/>
            </a:prstGeom>
            <a:gradFill flip="none" rotWithShape="1">
              <a:gsLst>
                <a:gs pos="2500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13" name="Oval 112">
              <a:extLst>
                <a:ext uri="{FF2B5EF4-FFF2-40B4-BE49-F238E27FC236}">
                  <a16:creationId xmlns:a16="http://schemas.microsoft.com/office/drawing/2014/main" id="{24D58DAE-36DA-4770-856E-8E4DFA0CA7A8}"/>
                </a:ext>
              </a:extLst>
            </p:cNvPr>
            <p:cNvSpPr/>
            <p:nvPr/>
          </p:nvSpPr>
          <p:spPr bwMode="gray">
            <a:xfrm>
              <a:off x="1955108" y="6033116"/>
              <a:ext cx="174385" cy="174385"/>
            </a:xfrm>
            <a:prstGeom prst="ellipse">
              <a:avLst/>
            </a:prstGeom>
            <a:gradFill flip="none" rotWithShape="1">
              <a:gsLst>
                <a:gs pos="0">
                  <a:schemeClr val="accent6">
                    <a:lumMod val="60000"/>
                    <a:lumOff val="40000"/>
                  </a:schemeClr>
                </a:gs>
                <a:gs pos="100000">
                  <a:schemeClr val="bg1"/>
                </a:gs>
              </a:gsLst>
              <a:path path="circle">
                <a:fillToRect t="100000" r="100000"/>
              </a:path>
              <a:tileRect l="-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14" name="Oval 113">
              <a:extLst>
                <a:ext uri="{FF2B5EF4-FFF2-40B4-BE49-F238E27FC236}">
                  <a16:creationId xmlns:a16="http://schemas.microsoft.com/office/drawing/2014/main" id="{DB492573-505E-4E14-A967-515E389FC6C2}"/>
                </a:ext>
              </a:extLst>
            </p:cNvPr>
            <p:cNvSpPr/>
            <p:nvPr/>
          </p:nvSpPr>
          <p:spPr bwMode="gray">
            <a:xfrm>
              <a:off x="1976975" y="6054983"/>
              <a:ext cx="130650" cy="130650"/>
            </a:xfrm>
            <a:prstGeom prst="ellipse">
              <a:avLst/>
            </a:prstGeom>
            <a:gradFill>
              <a:gsLst>
                <a:gs pos="0">
                  <a:schemeClr val="accent1">
                    <a:lumMod val="50000"/>
                  </a:schemeClr>
                </a:gs>
                <a:gs pos="100000">
                  <a:schemeClr val="accent1"/>
                </a:gs>
              </a:gsLst>
              <a:lin ang="0" scaled="1"/>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a:ea typeface="+mn-ea"/>
                <a:cs typeface="+mn-cs"/>
              </a:endParaRPr>
            </a:p>
          </p:txBody>
        </p:sp>
      </p:grpSp>
      <p:grpSp>
        <p:nvGrpSpPr>
          <p:cNvPr id="115" name="Group 114">
            <a:extLst>
              <a:ext uri="{FF2B5EF4-FFF2-40B4-BE49-F238E27FC236}">
                <a16:creationId xmlns:a16="http://schemas.microsoft.com/office/drawing/2014/main" id="{45697F01-8C40-4BDD-ADEB-27665CE2D72D}"/>
              </a:ext>
            </a:extLst>
          </p:cNvPr>
          <p:cNvGrpSpPr/>
          <p:nvPr/>
        </p:nvGrpSpPr>
        <p:grpSpPr>
          <a:xfrm>
            <a:off x="4913436" y="1663414"/>
            <a:ext cx="156792" cy="156786"/>
            <a:chOff x="1929017" y="6016980"/>
            <a:chExt cx="206654" cy="206652"/>
          </a:xfrm>
        </p:grpSpPr>
        <p:sp>
          <p:nvSpPr>
            <p:cNvPr id="116" name="Oval 115">
              <a:extLst>
                <a:ext uri="{FF2B5EF4-FFF2-40B4-BE49-F238E27FC236}">
                  <a16:creationId xmlns:a16="http://schemas.microsoft.com/office/drawing/2014/main" id="{9EE8438B-6515-46D8-8670-D1F3AC8B4642}"/>
                </a:ext>
              </a:extLst>
            </p:cNvPr>
            <p:cNvSpPr/>
            <p:nvPr/>
          </p:nvSpPr>
          <p:spPr bwMode="gray">
            <a:xfrm>
              <a:off x="1929017" y="6016980"/>
              <a:ext cx="206654" cy="206652"/>
            </a:xfrm>
            <a:prstGeom prst="ellipse">
              <a:avLst/>
            </a:prstGeom>
            <a:gradFill flip="none" rotWithShape="1">
              <a:gsLst>
                <a:gs pos="2500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17" name="Oval 116">
              <a:extLst>
                <a:ext uri="{FF2B5EF4-FFF2-40B4-BE49-F238E27FC236}">
                  <a16:creationId xmlns:a16="http://schemas.microsoft.com/office/drawing/2014/main" id="{6477CCF7-4E4D-4154-BAF3-3C56ADBA7777}"/>
                </a:ext>
              </a:extLst>
            </p:cNvPr>
            <p:cNvSpPr/>
            <p:nvPr/>
          </p:nvSpPr>
          <p:spPr bwMode="gray">
            <a:xfrm>
              <a:off x="1955108" y="6033116"/>
              <a:ext cx="174385" cy="174385"/>
            </a:xfrm>
            <a:prstGeom prst="ellipse">
              <a:avLst/>
            </a:prstGeom>
            <a:gradFill flip="none" rotWithShape="1">
              <a:gsLst>
                <a:gs pos="0">
                  <a:schemeClr val="accent6">
                    <a:lumMod val="60000"/>
                    <a:lumOff val="40000"/>
                  </a:schemeClr>
                </a:gs>
                <a:gs pos="100000">
                  <a:schemeClr val="bg1"/>
                </a:gs>
              </a:gsLst>
              <a:path path="circle">
                <a:fillToRect t="100000" r="100000"/>
              </a:path>
              <a:tileRect l="-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18" name="Oval 117">
              <a:extLst>
                <a:ext uri="{FF2B5EF4-FFF2-40B4-BE49-F238E27FC236}">
                  <a16:creationId xmlns:a16="http://schemas.microsoft.com/office/drawing/2014/main" id="{19BE5AE5-0F09-47F1-8CB2-FCAF4ECF26F8}"/>
                </a:ext>
              </a:extLst>
            </p:cNvPr>
            <p:cNvSpPr/>
            <p:nvPr/>
          </p:nvSpPr>
          <p:spPr bwMode="gray">
            <a:xfrm>
              <a:off x="1976975" y="6054983"/>
              <a:ext cx="130650" cy="130650"/>
            </a:xfrm>
            <a:prstGeom prst="ellipse">
              <a:avLst/>
            </a:prstGeom>
            <a:gradFill>
              <a:gsLst>
                <a:gs pos="0">
                  <a:schemeClr val="accent1">
                    <a:lumMod val="50000"/>
                  </a:schemeClr>
                </a:gs>
                <a:gs pos="100000">
                  <a:schemeClr val="accent1"/>
                </a:gs>
              </a:gsLst>
              <a:lin ang="0" scaled="1"/>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a:ea typeface="+mn-ea"/>
                <a:cs typeface="+mn-cs"/>
              </a:endParaRPr>
            </a:p>
          </p:txBody>
        </p:sp>
      </p:grpSp>
      <p:grpSp>
        <p:nvGrpSpPr>
          <p:cNvPr id="119" name="Group 118">
            <a:extLst>
              <a:ext uri="{FF2B5EF4-FFF2-40B4-BE49-F238E27FC236}">
                <a16:creationId xmlns:a16="http://schemas.microsoft.com/office/drawing/2014/main" id="{0B2641E4-2B62-4210-96FC-735DF03122EC}"/>
              </a:ext>
            </a:extLst>
          </p:cNvPr>
          <p:cNvGrpSpPr/>
          <p:nvPr/>
        </p:nvGrpSpPr>
        <p:grpSpPr>
          <a:xfrm>
            <a:off x="7107988" y="1663414"/>
            <a:ext cx="156792" cy="156786"/>
            <a:chOff x="1929017" y="6016980"/>
            <a:chExt cx="206654" cy="206652"/>
          </a:xfrm>
        </p:grpSpPr>
        <p:sp>
          <p:nvSpPr>
            <p:cNvPr id="120" name="Oval 119">
              <a:extLst>
                <a:ext uri="{FF2B5EF4-FFF2-40B4-BE49-F238E27FC236}">
                  <a16:creationId xmlns:a16="http://schemas.microsoft.com/office/drawing/2014/main" id="{AE6CA04C-AD4D-40BF-8CD2-B936CE0EC4DC}"/>
                </a:ext>
              </a:extLst>
            </p:cNvPr>
            <p:cNvSpPr/>
            <p:nvPr/>
          </p:nvSpPr>
          <p:spPr bwMode="gray">
            <a:xfrm>
              <a:off x="1929017" y="6016980"/>
              <a:ext cx="206654" cy="206652"/>
            </a:xfrm>
            <a:prstGeom prst="ellipse">
              <a:avLst/>
            </a:prstGeom>
            <a:gradFill flip="none" rotWithShape="1">
              <a:gsLst>
                <a:gs pos="2500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21" name="Oval 120">
              <a:extLst>
                <a:ext uri="{FF2B5EF4-FFF2-40B4-BE49-F238E27FC236}">
                  <a16:creationId xmlns:a16="http://schemas.microsoft.com/office/drawing/2014/main" id="{67E8C41F-1599-4CD6-9CC9-813A56EF91B8}"/>
                </a:ext>
              </a:extLst>
            </p:cNvPr>
            <p:cNvSpPr/>
            <p:nvPr/>
          </p:nvSpPr>
          <p:spPr bwMode="gray">
            <a:xfrm>
              <a:off x="1955108" y="6033116"/>
              <a:ext cx="174385" cy="174385"/>
            </a:xfrm>
            <a:prstGeom prst="ellipse">
              <a:avLst/>
            </a:prstGeom>
            <a:gradFill flip="none" rotWithShape="1">
              <a:gsLst>
                <a:gs pos="0">
                  <a:schemeClr val="accent6">
                    <a:lumMod val="60000"/>
                    <a:lumOff val="40000"/>
                  </a:schemeClr>
                </a:gs>
                <a:gs pos="100000">
                  <a:schemeClr val="bg1"/>
                </a:gs>
              </a:gsLst>
              <a:path path="circle">
                <a:fillToRect t="100000" r="100000"/>
              </a:path>
              <a:tileRect l="-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22" name="Oval 121">
              <a:extLst>
                <a:ext uri="{FF2B5EF4-FFF2-40B4-BE49-F238E27FC236}">
                  <a16:creationId xmlns:a16="http://schemas.microsoft.com/office/drawing/2014/main" id="{AE146AB0-A1A5-4041-9AA3-1FD61EC4BF64}"/>
                </a:ext>
              </a:extLst>
            </p:cNvPr>
            <p:cNvSpPr/>
            <p:nvPr/>
          </p:nvSpPr>
          <p:spPr bwMode="gray">
            <a:xfrm>
              <a:off x="1976975" y="6054983"/>
              <a:ext cx="130650" cy="130650"/>
            </a:xfrm>
            <a:prstGeom prst="ellipse">
              <a:avLst/>
            </a:prstGeom>
            <a:gradFill>
              <a:gsLst>
                <a:gs pos="0">
                  <a:srgbClr val="6582FF"/>
                </a:gs>
                <a:gs pos="100000">
                  <a:schemeClr val="accent2"/>
                </a:gs>
              </a:gsLst>
              <a:lin ang="0" scaled="1"/>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0" i="0" u="none" strike="noStrike" kern="1200" cap="none" spc="0" normalizeH="0" baseline="0" noProof="0" dirty="0" err="1">
                <a:ln>
                  <a:noFill/>
                </a:ln>
                <a:solidFill>
                  <a:prstClr val="white"/>
                </a:solidFill>
                <a:effectLst/>
                <a:uLnTx/>
                <a:uFillTx/>
                <a:latin typeface="Microsoft Sans Serif"/>
                <a:ea typeface="+mn-ea"/>
                <a:cs typeface="+mn-cs"/>
              </a:endParaRPr>
            </a:p>
          </p:txBody>
        </p:sp>
      </p:grpSp>
      <p:grpSp>
        <p:nvGrpSpPr>
          <p:cNvPr id="123" name="Group 122">
            <a:extLst>
              <a:ext uri="{FF2B5EF4-FFF2-40B4-BE49-F238E27FC236}">
                <a16:creationId xmlns:a16="http://schemas.microsoft.com/office/drawing/2014/main" id="{554CBBA5-9F99-43D8-BCEC-07A36740D873}"/>
              </a:ext>
            </a:extLst>
          </p:cNvPr>
          <p:cNvGrpSpPr/>
          <p:nvPr/>
        </p:nvGrpSpPr>
        <p:grpSpPr>
          <a:xfrm>
            <a:off x="7983789" y="2364054"/>
            <a:ext cx="156792" cy="156786"/>
            <a:chOff x="1929017" y="6016980"/>
            <a:chExt cx="206654" cy="206652"/>
          </a:xfrm>
        </p:grpSpPr>
        <p:sp>
          <p:nvSpPr>
            <p:cNvPr id="124" name="Oval 123">
              <a:extLst>
                <a:ext uri="{FF2B5EF4-FFF2-40B4-BE49-F238E27FC236}">
                  <a16:creationId xmlns:a16="http://schemas.microsoft.com/office/drawing/2014/main" id="{55B3EF8B-CA96-4DC9-BA86-4E76B9DB8512}"/>
                </a:ext>
              </a:extLst>
            </p:cNvPr>
            <p:cNvSpPr/>
            <p:nvPr/>
          </p:nvSpPr>
          <p:spPr bwMode="gray">
            <a:xfrm>
              <a:off x="1929017" y="6016980"/>
              <a:ext cx="206654" cy="206652"/>
            </a:xfrm>
            <a:prstGeom prst="ellipse">
              <a:avLst/>
            </a:prstGeom>
            <a:gradFill flip="none" rotWithShape="1">
              <a:gsLst>
                <a:gs pos="2500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25" name="Oval 124">
              <a:extLst>
                <a:ext uri="{FF2B5EF4-FFF2-40B4-BE49-F238E27FC236}">
                  <a16:creationId xmlns:a16="http://schemas.microsoft.com/office/drawing/2014/main" id="{8CDC61FC-B1E5-4BDE-90F1-834617DA50D1}"/>
                </a:ext>
              </a:extLst>
            </p:cNvPr>
            <p:cNvSpPr/>
            <p:nvPr/>
          </p:nvSpPr>
          <p:spPr bwMode="gray">
            <a:xfrm>
              <a:off x="1955108" y="6033116"/>
              <a:ext cx="174385" cy="174385"/>
            </a:xfrm>
            <a:prstGeom prst="ellipse">
              <a:avLst/>
            </a:prstGeom>
            <a:gradFill flip="none" rotWithShape="1">
              <a:gsLst>
                <a:gs pos="0">
                  <a:schemeClr val="accent6">
                    <a:lumMod val="60000"/>
                    <a:lumOff val="40000"/>
                  </a:schemeClr>
                </a:gs>
                <a:gs pos="100000">
                  <a:schemeClr val="bg1"/>
                </a:gs>
              </a:gsLst>
              <a:path path="circle">
                <a:fillToRect t="100000" r="100000"/>
              </a:path>
              <a:tileRect l="-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26" name="Oval 125">
              <a:extLst>
                <a:ext uri="{FF2B5EF4-FFF2-40B4-BE49-F238E27FC236}">
                  <a16:creationId xmlns:a16="http://schemas.microsoft.com/office/drawing/2014/main" id="{DB1540C3-BF1A-4C51-B470-5DCEBD9AE0D7}"/>
                </a:ext>
              </a:extLst>
            </p:cNvPr>
            <p:cNvSpPr/>
            <p:nvPr/>
          </p:nvSpPr>
          <p:spPr bwMode="gray">
            <a:xfrm>
              <a:off x="1976975" y="6054983"/>
              <a:ext cx="130650" cy="130650"/>
            </a:xfrm>
            <a:prstGeom prst="ellipse">
              <a:avLst/>
            </a:prstGeom>
            <a:gradFill>
              <a:gsLst>
                <a:gs pos="0">
                  <a:srgbClr val="6582FF"/>
                </a:gs>
                <a:gs pos="100000">
                  <a:schemeClr val="accent2"/>
                </a:gs>
              </a:gsLst>
              <a:lin ang="0" scaled="1"/>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0" i="0" u="none" strike="noStrike" kern="1200" cap="none" spc="0" normalizeH="0" baseline="0" noProof="0" dirty="0" err="1">
                <a:ln>
                  <a:noFill/>
                </a:ln>
                <a:solidFill>
                  <a:prstClr val="white"/>
                </a:solidFill>
                <a:effectLst/>
                <a:uLnTx/>
                <a:uFillTx/>
                <a:latin typeface="Microsoft Sans Serif"/>
                <a:ea typeface="+mn-ea"/>
                <a:cs typeface="+mn-cs"/>
              </a:endParaRPr>
            </a:p>
          </p:txBody>
        </p:sp>
      </p:grpSp>
      <p:grpSp>
        <p:nvGrpSpPr>
          <p:cNvPr id="127" name="Group 126">
            <a:extLst>
              <a:ext uri="{FF2B5EF4-FFF2-40B4-BE49-F238E27FC236}">
                <a16:creationId xmlns:a16="http://schemas.microsoft.com/office/drawing/2014/main" id="{E7AB949F-55D7-4959-B06A-1B5DE87B744F}"/>
              </a:ext>
            </a:extLst>
          </p:cNvPr>
          <p:cNvGrpSpPr/>
          <p:nvPr/>
        </p:nvGrpSpPr>
        <p:grpSpPr>
          <a:xfrm>
            <a:off x="8491909" y="3367245"/>
            <a:ext cx="156792" cy="156786"/>
            <a:chOff x="1929017" y="6016980"/>
            <a:chExt cx="206654" cy="206652"/>
          </a:xfrm>
        </p:grpSpPr>
        <p:sp>
          <p:nvSpPr>
            <p:cNvPr id="128" name="Oval 127">
              <a:extLst>
                <a:ext uri="{FF2B5EF4-FFF2-40B4-BE49-F238E27FC236}">
                  <a16:creationId xmlns:a16="http://schemas.microsoft.com/office/drawing/2014/main" id="{54919D02-4F53-416F-8B12-1B3A59A8A1F9}"/>
                </a:ext>
              </a:extLst>
            </p:cNvPr>
            <p:cNvSpPr/>
            <p:nvPr/>
          </p:nvSpPr>
          <p:spPr bwMode="gray">
            <a:xfrm>
              <a:off x="1929017" y="6016980"/>
              <a:ext cx="206654" cy="206652"/>
            </a:xfrm>
            <a:prstGeom prst="ellipse">
              <a:avLst/>
            </a:prstGeom>
            <a:gradFill flip="none" rotWithShape="1">
              <a:gsLst>
                <a:gs pos="25000">
                  <a:schemeClr val="tx1"/>
                </a:gs>
                <a:gs pos="100000">
                  <a:schemeClr val="tx1">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29" name="Oval 128">
              <a:extLst>
                <a:ext uri="{FF2B5EF4-FFF2-40B4-BE49-F238E27FC236}">
                  <a16:creationId xmlns:a16="http://schemas.microsoft.com/office/drawing/2014/main" id="{3DFCD100-F865-4080-AA94-E819F8C8A1E8}"/>
                </a:ext>
              </a:extLst>
            </p:cNvPr>
            <p:cNvSpPr/>
            <p:nvPr/>
          </p:nvSpPr>
          <p:spPr bwMode="gray">
            <a:xfrm>
              <a:off x="1955108" y="6033116"/>
              <a:ext cx="174385" cy="174385"/>
            </a:xfrm>
            <a:prstGeom prst="ellipse">
              <a:avLst/>
            </a:prstGeom>
            <a:gradFill flip="none" rotWithShape="1">
              <a:gsLst>
                <a:gs pos="0">
                  <a:schemeClr val="accent6">
                    <a:lumMod val="60000"/>
                    <a:lumOff val="40000"/>
                  </a:schemeClr>
                </a:gs>
                <a:gs pos="100000">
                  <a:schemeClr val="bg1"/>
                </a:gs>
              </a:gsLst>
              <a:path path="circle">
                <a:fillToRect t="100000" r="100000"/>
              </a:path>
              <a:tileRect l="-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1"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130" name="Oval 129">
              <a:extLst>
                <a:ext uri="{FF2B5EF4-FFF2-40B4-BE49-F238E27FC236}">
                  <a16:creationId xmlns:a16="http://schemas.microsoft.com/office/drawing/2014/main" id="{27FFA042-89A3-457F-8C43-7EC05F03709E}"/>
                </a:ext>
              </a:extLst>
            </p:cNvPr>
            <p:cNvSpPr/>
            <p:nvPr/>
          </p:nvSpPr>
          <p:spPr bwMode="gray">
            <a:xfrm>
              <a:off x="1976975" y="6054983"/>
              <a:ext cx="130650" cy="130650"/>
            </a:xfrm>
            <a:prstGeom prst="ellipse">
              <a:avLst/>
            </a:prstGeom>
            <a:gradFill>
              <a:gsLst>
                <a:gs pos="0">
                  <a:srgbClr val="6582FF"/>
                </a:gs>
                <a:gs pos="100000">
                  <a:schemeClr val="accent2"/>
                </a:gs>
              </a:gsLst>
              <a:lin ang="0" scaled="1"/>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endParaRPr kumimoji="0" lang="en-US" sz="1800" b="0" i="0" u="none" strike="noStrike" kern="1200" cap="none" spc="0" normalizeH="0" baseline="0" noProof="0" dirty="0" err="1">
                <a:ln>
                  <a:noFill/>
                </a:ln>
                <a:solidFill>
                  <a:prstClr val="white"/>
                </a:solidFill>
                <a:effectLst/>
                <a:uLnTx/>
                <a:uFillTx/>
                <a:latin typeface="Microsoft Sans Serif"/>
                <a:ea typeface="+mn-ea"/>
                <a:cs typeface="+mn-cs"/>
              </a:endParaRPr>
            </a:p>
          </p:txBody>
        </p:sp>
      </p:grpSp>
      <p:sp>
        <p:nvSpPr>
          <p:cNvPr id="132" name="Arrow: Pentagon 131">
            <a:extLst>
              <a:ext uri="{FF2B5EF4-FFF2-40B4-BE49-F238E27FC236}">
                <a16:creationId xmlns:a16="http://schemas.microsoft.com/office/drawing/2014/main" id="{A3408079-4A31-4EAD-9100-3C666211FFD2}"/>
              </a:ext>
            </a:extLst>
          </p:cNvPr>
          <p:cNvSpPr/>
          <p:nvPr/>
        </p:nvSpPr>
        <p:spPr>
          <a:xfrm rot="16200000">
            <a:off x="4931916" y="4415638"/>
            <a:ext cx="2328169" cy="2655557"/>
          </a:xfrm>
          <a:prstGeom prst="homePlate">
            <a:avLst>
              <a:gd name="adj" fmla="val 25131"/>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err="1">
              <a:ln>
                <a:noFill/>
              </a:ln>
              <a:solidFill>
                <a:srgbClr val="FFFFFF"/>
              </a:solidFill>
              <a:effectLst/>
              <a:uLnTx/>
              <a:uFillTx/>
              <a:latin typeface="Microsoft Sans Serif"/>
              <a:ea typeface="+mn-ea"/>
              <a:cs typeface="+mn-cs"/>
            </a:endParaRPr>
          </a:p>
        </p:txBody>
      </p:sp>
      <p:grpSp>
        <p:nvGrpSpPr>
          <p:cNvPr id="3" name="Group 2">
            <a:extLst>
              <a:ext uri="{FF2B5EF4-FFF2-40B4-BE49-F238E27FC236}">
                <a16:creationId xmlns:a16="http://schemas.microsoft.com/office/drawing/2014/main" id="{85EBD8BB-D3BB-457E-A9DB-4621F7B845C9}"/>
              </a:ext>
            </a:extLst>
          </p:cNvPr>
          <p:cNvGrpSpPr/>
          <p:nvPr/>
        </p:nvGrpSpPr>
        <p:grpSpPr>
          <a:xfrm>
            <a:off x="7383526" y="3777726"/>
            <a:ext cx="4822244" cy="795525"/>
            <a:chOff x="7383526" y="3777726"/>
            <a:chExt cx="4822244" cy="795525"/>
          </a:xfrm>
        </p:grpSpPr>
        <p:sp>
          <p:nvSpPr>
            <p:cNvPr id="131" name="Arrow: Pentagon 130">
              <a:extLst>
                <a:ext uri="{FF2B5EF4-FFF2-40B4-BE49-F238E27FC236}">
                  <a16:creationId xmlns:a16="http://schemas.microsoft.com/office/drawing/2014/main" id="{64B850E3-79EF-4D03-8CB1-4E5543FE00CF}"/>
                </a:ext>
              </a:extLst>
            </p:cNvPr>
            <p:cNvSpPr/>
            <p:nvPr/>
          </p:nvSpPr>
          <p:spPr>
            <a:xfrm flipH="1">
              <a:off x="7383526" y="3777726"/>
              <a:ext cx="4822244" cy="795525"/>
            </a:xfrm>
            <a:prstGeom prst="homePlate">
              <a:avLst>
                <a:gd name="adj" fmla="val 300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err="1">
                <a:ln>
                  <a:noFill/>
                </a:ln>
                <a:solidFill>
                  <a:srgbClr val="FFFFFF"/>
                </a:solidFill>
                <a:effectLst/>
                <a:uLnTx/>
                <a:uFillTx/>
                <a:latin typeface="Microsoft Sans Serif"/>
                <a:ea typeface="+mn-ea"/>
                <a:cs typeface="+mn-cs"/>
              </a:endParaRPr>
            </a:p>
          </p:txBody>
        </p:sp>
        <p:sp>
          <p:nvSpPr>
            <p:cNvPr id="133" name="Rectangle 132">
              <a:extLst>
                <a:ext uri="{FF2B5EF4-FFF2-40B4-BE49-F238E27FC236}">
                  <a16:creationId xmlns:a16="http://schemas.microsoft.com/office/drawing/2014/main" id="{9A17F6CD-4F1D-4E96-BFF7-A187C1DED338}"/>
                </a:ext>
              </a:extLst>
            </p:cNvPr>
            <p:cNvSpPr/>
            <p:nvPr/>
          </p:nvSpPr>
          <p:spPr>
            <a:xfrm>
              <a:off x="7586083" y="4020383"/>
              <a:ext cx="4417130" cy="310213"/>
            </a:xfrm>
            <a:prstGeom prst="rect">
              <a:avLst/>
            </a:prstGeom>
          </p:spPr>
          <p:txBody>
            <a:bodyPr wrap="square" lIns="0" tIns="0" rIns="0" bIns="0" anchor="ctr">
              <a:spAutoFit/>
            </a:bodyPr>
            <a:lstStyle/>
            <a:p>
              <a:pPr marL="0" marR="0" lvl="0" indent="0" algn="ctr" defTabSz="914400" rtl="0" eaLnBrk="1" fontAlgn="auto" latinLnBrk="0" hangingPunct="1">
                <a:lnSpc>
                  <a:spcPct val="96000"/>
                </a:lnSpc>
                <a:spcBef>
                  <a:spcPts val="0"/>
                </a:spcBef>
                <a:spcAft>
                  <a:spcPts val="450"/>
                </a:spcAft>
                <a:buClrTx/>
                <a:buSzTx/>
                <a:buFontTx/>
                <a:buNone/>
                <a:tabLst/>
                <a:defRPr/>
              </a:pPr>
              <a:r>
                <a:rPr kumimoji="0" lang="en-US" sz="21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icrosoft Sans Serif" panose="020B0604020202020204" pitchFamily="34" charset="0"/>
                </a:rPr>
                <a:t>Augment by edge cloud processing</a:t>
              </a:r>
            </a:p>
          </p:txBody>
        </p:sp>
      </p:grpSp>
      <p:sp>
        <p:nvSpPr>
          <p:cNvPr id="134" name="Rectangle 133">
            <a:extLst>
              <a:ext uri="{FF2B5EF4-FFF2-40B4-BE49-F238E27FC236}">
                <a16:creationId xmlns:a16="http://schemas.microsoft.com/office/drawing/2014/main" id="{2F24945C-69C4-4236-9EE1-E72DB95EC525}"/>
              </a:ext>
            </a:extLst>
          </p:cNvPr>
          <p:cNvSpPr/>
          <p:nvPr/>
        </p:nvSpPr>
        <p:spPr>
          <a:xfrm>
            <a:off x="5135254" y="5690256"/>
            <a:ext cx="1921492" cy="959173"/>
          </a:xfrm>
          <a:prstGeom prst="rect">
            <a:avLst/>
          </a:prstGeom>
        </p:spPr>
        <p:txBody>
          <a:bodyPr wrap="square">
            <a:spAutoFit/>
          </a:bodyPr>
          <a:lstStyle/>
          <a:p>
            <a:pPr marL="0" marR="0" lvl="0" indent="0" algn="ctr" defTabSz="914400" rtl="0" eaLnBrk="1" fontAlgn="auto" latinLnBrk="0" hangingPunct="1">
              <a:lnSpc>
                <a:spcPct val="96000"/>
              </a:lnSpc>
              <a:spcBef>
                <a:spcPct val="0"/>
              </a:spcBef>
              <a:spcAft>
                <a:spcPts val="450"/>
              </a:spcAft>
              <a:buClr>
                <a:srgbClr val="FFFFFF"/>
              </a:buClr>
              <a:buSzTx/>
              <a:buFontTx/>
              <a:buNone/>
              <a:tabLst/>
              <a:defRPr/>
            </a:pPr>
            <a:r>
              <a:rPr kumimoji="0" lang="en-US" sz="1600" b="0" i="0" u="none" strike="noStrike" kern="1200" cap="none" spc="0" normalizeH="0" baseline="0" noProof="0" dirty="0">
                <a:ln>
                  <a:noFill/>
                </a:ln>
                <a:solidFill>
                  <a:srgbClr val="000000">
                    <a:lumMod val="85000"/>
                    <a:lumOff val="15000"/>
                  </a:srgbClr>
                </a:solidFill>
                <a:effectLst/>
                <a:uLnTx/>
                <a:uFillTx/>
                <a:latin typeface="Microsoft Sans Serif" panose="020B0604020202020204" pitchFamily="34" charset="0"/>
                <a:ea typeface="+mn-ea"/>
                <a:cs typeface="Microsoft Sans Serif" panose="020B0604020202020204" pitchFamily="34" charset="0"/>
              </a:rPr>
              <a:t>Low latency</a:t>
            </a:r>
          </a:p>
          <a:p>
            <a:pPr marL="0" marR="0" lvl="0" indent="0" algn="ctr" defTabSz="914400" rtl="0" eaLnBrk="1" fontAlgn="auto" latinLnBrk="0" hangingPunct="1">
              <a:lnSpc>
                <a:spcPct val="96000"/>
              </a:lnSpc>
              <a:spcBef>
                <a:spcPct val="0"/>
              </a:spcBef>
              <a:spcAft>
                <a:spcPts val="450"/>
              </a:spcAft>
              <a:buClr>
                <a:srgbClr val="FFFFFF"/>
              </a:buClr>
              <a:buSzTx/>
              <a:buFontTx/>
              <a:buNone/>
              <a:tabLst/>
              <a:defRPr/>
            </a:pPr>
            <a:r>
              <a:rPr kumimoji="0" lang="en-US" sz="1600" b="0" i="0" u="none" strike="noStrike" kern="1200" cap="none" spc="0" normalizeH="0" baseline="0" noProof="0" dirty="0">
                <a:ln>
                  <a:noFill/>
                </a:ln>
                <a:solidFill>
                  <a:srgbClr val="000000">
                    <a:lumMod val="85000"/>
                    <a:lumOff val="15000"/>
                  </a:srgbClr>
                </a:solidFill>
                <a:effectLst/>
                <a:uLnTx/>
                <a:uFillTx/>
                <a:latin typeface="Microsoft Sans Serif" panose="020B0604020202020204" pitchFamily="34" charset="0"/>
                <a:ea typeface="+mn-ea"/>
                <a:cs typeface="Microsoft Sans Serif" panose="020B0604020202020204" pitchFamily="34" charset="0"/>
              </a:rPr>
              <a:t>High capacity</a:t>
            </a:r>
          </a:p>
          <a:p>
            <a:pPr marL="0" marR="0" lvl="0" indent="0" algn="ctr" defTabSz="914400" rtl="0" eaLnBrk="1" fontAlgn="auto" latinLnBrk="0" hangingPunct="1">
              <a:lnSpc>
                <a:spcPct val="96000"/>
              </a:lnSpc>
              <a:spcBef>
                <a:spcPct val="0"/>
              </a:spcBef>
              <a:spcAft>
                <a:spcPts val="450"/>
              </a:spcAft>
              <a:buClr>
                <a:srgbClr val="FFFFFF"/>
              </a:buClr>
              <a:buSzTx/>
              <a:buFontTx/>
              <a:buNone/>
              <a:tabLst/>
              <a:defRPr/>
            </a:pPr>
            <a:r>
              <a:rPr kumimoji="0" lang="en-US" sz="1600" b="0" i="0" u="none" strike="noStrike" kern="1200" cap="none" spc="0" normalizeH="0" baseline="0" noProof="0" dirty="0">
                <a:ln>
                  <a:noFill/>
                </a:ln>
                <a:solidFill>
                  <a:srgbClr val="000000">
                    <a:lumMod val="85000"/>
                    <a:lumOff val="15000"/>
                  </a:srgbClr>
                </a:solidFill>
                <a:effectLst/>
                <a:uLnTx/>
                <a:uFillTx/>
                <a:latin typeface="Microsoft Sans Serif" panose="020B0604020202020204" pitchFamily="34" charset="0"/>
                <a:ea typeface="+mn-ea"/>
                <a:cs typeface="Microsoft Sans Serif" panose="020B0604020202020204" pitchFamily="34" charset="0"/>
              </a:rPr>
              <a:t>Reliable link</a:t>
            </a:r>
          </a:p>
        </p:txBody>
      </p:sp>
      <p:sp>
        <p:nvSpPr>
          <p:cNvPr id="135" name="Title 19">
            <a:extLst>
              <a:ext uri="{FF2B5EF4-FFF2-40B4-BE49-F238E27FC236}">
                <a16:creationId xmlns:a16="http://schemas.microsoft.com/office/drawing/2014/main" id="{894F8790-4D3E-44A1-908D-1C9ACA9FE0CD}"/>
              </a:ext>
            </a:extLst>
          </p:cNvPr>
          <p:cNvSpPr>
            <a:spLocks noGrp="1"/>
          </p:cNvSpPr>
          <p:nvPr>
            <p:ph type="title"/>
          </p:nvPr>
        </p:nvSpPr>
        <p:spPr>
          <a:xfrm>
            <a:off x="490881" y="575576"/>
            <a:ext cx="11210239" cy="429028"/>
          </a:xfrm>
        </p:spPr>
        <p:txBody>
          <a:bodyPr anchor="t"/>
          <a:lstStyle/>
          <a:p>
            <a:pPr algn="ctr">
              <a:tabLst>
                <a:tab pos="4397375" algn="l"/>
              </a:tabLst>
            </a:pPr>
            <a:r>
              <a:rPr lang="de-DE" sz="4400" dirty="0"/>
              <a:t>A new era </a:t>
            </a:r>
            <a:r>
              <a:rPr lang="de-DE" sz="4400" spc="-100" dirty="0"/>
              <a:t>in d</a:t>
            </a:r>
            <a:r>
              <a:rPr lang="de-DE" sz="4400" dirty="0"/>
              <a:t>is</a:t>
            </a:r>
            <a:r>
              <a:rPr lang="de-DE" sz="4400" spc="50" dirty="0"/>
              <a:t>tr</a:t>
            </a:r>
            <a:r>
              <a:rPr lang="de-DE" sz="4400" dirty="0"/>
              <a:t>ibuted processing</a:t>
            </a:r>
          </a:p>
        </p:txBody>
      </p:sp>
      <p:sp>
        <p:nvSpPr>
          <p:cNvPr id="136" name="Rectangle 135">
            <a:extLst>
              <a:ext uri="{FF2B5EF4-FFF2-40B4-BE49-F238E27FC236}">
                <a16:creationId xmlns:a16="http://schemas.microsoft.com/office/drawing/2014/main" id="{37925892-7306-410D-ACDA-411124B6E430}"/>
              </a:ext>
            </a:extLst>
          </p:cNvPr>
          <p:cNvSpPr/>
          <p:nvPr/>
        </p:nvSpPr>
        <p:spPr>
          <a:xfrm>
            <a:off x="8228144" y="4723965"/>
            <a:ext cx="3133008" cy="1150636"/>
          </a:xfrm>
          <a:prstGeom prst="rect">
            <a:avLst/>
          </a:prstGeom>
        </p:spPr>
        <p:txBody>
          <a:bodyPr wrap="square">
            <a:spAutoFit/>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7BA0FF"/>
                </a:solidFill>
                <a:effectLst/>
                <a:uLnTx/>
                <a:uFillTx/>
                <a:latin typeface="Microsoft Sans Serif" panose="020B0604020202020204" pitchFamily="34" charset="0"/>
                <a:ea typeface="+mn-ea"/>
                <a:cs typeface="Microsoft Sans Serif" panose="020B0604020202020204" pitchFamily="34" charset="0"/>
              </a:rPr>
              <a:t>Significant higher power</a:t>
            </a:r>
            <a:br>
              <a:rPr kumimoji="0" lang="en-US" sz="1400" b="0" i="0" u="none" strike="noStrike" kern="1200" cap="none" spc="0" normalizeH="0" baseline="0" noProof="0" dirty="0">
                <a:ln>
                  <a:noFill/>
                </a:ln>
                <a:solidFill>
                  <a:srgbClr val="7BA0FF"/>
                </a:solidFill>
                <a:effectLst/>
                <a:uLnTx/>
                <a:uFillTx/>
                <a:latin typeface="Microsoft Sans Serif" panose="020B0604020202020204" pitchFamily="34" charset="0"/>
                <a:ea typeface="+mn-ea"/>
                <a:cs typeface="Microsoft Sans Serif" panose="020B0604020202020204" pitchFamily="34" charset="0"/>
              </a:rPr>
            </a:br>
            <a:r>
              <a:rPr kumimoji="0" lang="en-US" sz="1400" b="0" i="0" u="none" strike="noStrike" kern="1200" cap="none" spc="0" normalizeH="0" baseline="0" noProof="0" dirty="0">
                <a:ln>
                  <a:noFill/>
                </a:ln>
                <a:solidFill>
                  <a:srgbClr val="7BA0FF"/>
                </a:solidFill>
                <a:effectLst/>
                <a:uLnTx/>
                <a:uFillTx/>
                <a:latin typeface="Microsoft Sans Serif" panose="020B0604020202020204" pitchFamily="34" charset="0"/>
                <a:ea typeface="+mn-ea"/>
                <a:cs typeface="Microsoft Sans Serif" panose="020B0604020202020204" pitchFamily="34" charset="0"/>
              </a:rPr>
              <a:t>envelope—beyond PC class</a:t>
            </a:r>
          </a:p>
          <a:p>
            <a:pPr marL="0" marR="0" lvl="0" indent="0" algn="ctr" defTabSz="914400" rtl="0" eaLnBrk="1" fontAlgn="auto" latinLnBrk="0" hangingPunct="1">
              <a:lnSpc>
                <a:spcPct val="107000"/>
              </a:lnSpc>
              <a:spcBef>
                <a:spcPts val="1200"/>
              </a:spcBef>
              <a:spcAft>
                <a:spcPts val="0"/>
              </a:spcAft>
              <a:buClrTx/>
              <a:buSzTx/>
              <a:buFontTx/>
              <a:buNone/>
              <a:tabLst/>
              <a:defRPr/>
            </a:pPr>
            <a:r>
              <a:rPr kumimoji="0" lang="en-US" sz="1400" b="0" i="0" u="none" strike="noStrike" kern="1200" cap="none" spc="0" normalizeH="0" baseline="0" noProof="0" dirty="0">
                <a:ln>
                  <a:noFill/>
                </a:ln>
                <a:solidFill>
                  <a:srgbClr val="7BA0FF"/>
                </a:solidFill>
                <a:effectLst/>
                <a:uLnTx/>
                <a:uFillTx/>
                <a:latin typeface="Microsoft Sans Serif" panose="020B0604020202020204" pitchFamily="34" charset="0"/>
                <a:ea typeface="+mn-ea"/>
                <a:cs typeface="Microsoft Sans Serif" panose="020B0604020202020204" pitchFamily="34" charset="0"/>
              </a:rPr>
              <a:t>Augment on-device rendering with edge cloud rendering</a:t>
            </a:r>
            <a:endParaRPr kumimoji="0" lang="de-DE" sz="1400" b="0" i="0" u="none" strike="noStrike" kern="1200" cap="none" spc="0" normalizeH="0" baseline="0" noProof="0" dirty="0">
              <a:ln>
                <a:noFill/>
              </a:ln>
              <a:solidFill>
                <a:srgbClr val="7BA0FF"/>
              </a:solidFill>
              <a:effectLst/>
              <a:uLnTx/>
              <a:uFillTx/>
              <a:latin typeface="Microsoft Sans Serif" panose="020B0604020202020204" pitchFamily="34" charset="0"/>
              <a:ea typeface="+mn-ea"/>
              <a:cs typeface="Microsoft Sans Serif" panose="020B0604020202020204" pitchFamily="34" charset="0"/>
            </a:endParaRPr>
          </a:p>
        </p:txBody>
      </p:sp>
      <p:sp>
        <p:nvSpPr>
          <p:cNvPr id="137" name="Rectangle 136">
            <a:extLst>
              <a:ext uri="{FF2B5EF4-FFF2-40B4-BE49-F238E27FC236}">
                <a16:creationId xmlns:a16="http://schemas.microsoft.com/office/drawing/2014/main" id="{3602F4CB-FE9D-4C83-88D2-B980C9846BD8}"/>
              </a:ext>
            </a:extLst>
          </p:cNvPr>
          <p:cNvSpPr/>
          <p:nvPr/>
        </p:nvSpPr>
        <p:spPr>
          <a:xfrm>
            <a:off x="1008890" y="4723965"/>
            <a:ext cx="2801110" cy="1150636"/>
          </a:xfrm>
          <a:prstGeom prst="rect">
            <a:avLst/>
          </a:prstGeom>
        </p:spPr>
        <p:txBody>
          <a:bodyPr wrap="square">
            <a:spAutoFit/>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253DC"/>
                </a:solidFill>
                <a:effectLst/>
                <a:uLnTx/>
                <a:uFillTx/>
                <a:latin typeface="Microsoft Sans Serif" panose="020B0604020202020204" pitchFamily="34" charset="0"/>
                <a:ea typeface="+mn-ea"/>
                <a:cs typeface="Microsoft Sans Serif" panose="020B0604020202020204" pitchFamily="34" charset="0"/>
              </a:rPr>
              <a:t>Optimized under strict power,</a:t>
            </a:r>
            <a:br>
              <a:rPr kumimoji="0" lang="en-US" sz="1400" b="0" i="0" u="none" strike="noStrike" kern="1200" cap="none" spc="0" normalizeH="0" baseline="0" noProof="0" dirty="0">
                <a:ln>
                  <a:noFill/>
                </a:ln>
                <a:solidFill>
                  <a:srgbClr val="3253DC"/>
                </a:solidFill>
                <a:effectLst/>
                <a:uLnTx/>
                <a:uFillTx/>
                <a:latin typeface="Microsoft Sans Serif" panose="020B0604020202020204" pitchFamily="34" charset="0"/>
                <a:ea typeface="+mn-ea"/>
                <a:cs typeface="Microsoft Sans Serif" panose="020B0604020202020204" pitchFamily="34" charset="0"/>
              </a:rPr>
            </a:br>
            <a:r>
              <a:rPr kumimoji="0" lang="en-US" sz="1400" b="0" i="0" u="none" strike="noStrike" kern="1200" cap="none" spc="0" normalizeH="0" baseline="0" noProof="0" dirty="0">
                <a:ln>
                  <a:noFill/>
                </a:ln>
                <a:solidFill>
                  <a:srgbClr val="3253DC"/>
                </a:solidFill>
                <a:effectLst/>
                <a:uLnTx/>
                <a:uFillTx/>
                <a:latin typeface="Microsoft Sans Serif" panose="020B0604020202020204" pitchFamily="34" charset="0"/>
                <a:ea typeface="+mn-ea"/>
                <a:cs typeface="Microsoft Sans Serif" panose="020B0604020202020204" pitchFamily="34" charset="0"/>
              </a:rPr>
              <a:t>thermal, size constraints</a:t>
            </a:r>
          </a:p>
          <a:p>
            <a:pPr marL="0" marR="0" lvl="0" indent="0" algn="ctr" defTabSz="914400" rtl="0" eaLnBrk="1" fontAlgn="auto" latinLnBrk="0" hangingPunct="1">
              <a:lnSpc>
                <a:spcPct val="107000"/>
              </a:lnSpc>
              <a:spcBef>
                <a:spcPts val="1200"/>
              </a:spcBef>
              <a:spcAft>
                <a:spcPts val="0"/>
              </a:spcAft>
              <a:buClrTx/>
              <a:buSzTx/>
              <a:buFontTx/>
              <a:buNone/>
              <a:tabLst/>
              <a:defRPr/>
            </a:pPr>
            <a:r>
              <a:rPr kumimoji="0" lang="en-US" sz="1400" b="0" i="0" u="none" strike="noStrike" kern="1200" cap="none" spc="0" normalizeH="0" baseline="0" noProof="0" dirty="0">
                <a:ln>
                  <a:noFill/>
                </a:ln>
                <a:solidFill>
                  <a:srgbClr val="3253DC"/>
                </a:solidFill>
                <a:effectLst/>
                <a:uLnTx/>
                <a:uFillTx/>
                <a:latin typeface="Microsoft Sans Serif" panose="020B0604020202020204" pitchFamily="34" charset="0"/>
                <a:ea typeface="+mn-ea"/>
                <a:cs typeface="Microsoft Sans Serif" panose="020B0604020202020204" pitchFamily="34" charset="0"/>
              </a:rPr>
              <a:t>Premium experiences today that continuously improve</a:t>
            </a:r>
          </a:p>
        </p:txBody>
      </p:sp>
      <p:grpSp>
        <p:nvGrpSpPr>
          <p:cNvPr id="2" name="Group 1">
            <a:extLst>
              <a:ext uri="{FF2B5EF4-FFF2-40B4-BE49-F238E27FC236}">
                <a16:creationId xmlns:a16="http://schemas.microsoft.com/office/drawing/2014/main" id="{A7A26F8B-746D-4D64-82F4-74C925CDF220}"/>
              </a:ext>
            </a:extLst>
          </p:cNvPr>
          <p:cNvGrpSpPr/>
          <p:nvPr/>
        </p:nvGrpSpPr>
        <p:grpSpPr>
          <a:xfrm>
            <a:off x="1" y="3777726"/>
            <a:ext cx="4818888" cy="795525"/>
            <a:chOff x="1" y="3777726"/>
            <a:chExt cx="4818888" cy="795525"/>
          </a:xfrm>
        </p:grpSpPr>
        <p:sp>
          <p:nvSpPr>
            <p:cNvPr id="138" name="Arrow: Pentagon 137">
              <a:extLst>
                <a:ext uri="{FF2B5EF4-FFF2-40B4-BE49-F238E27FC236}">
                  <a16:creationId xmlns:a16="http://schemas.microsoft.com/office/drawing/2014/main" id="{E0075F9A-F047-40E5-A25B-C4800C2703E8}"/>
                </a:ext>
              </a:extLst>
            </p:cNvPr>
            <p:cNvSpPr/>
            <p:nvPr/>
          </p:nvSpPr>
          <p:spPr>
            <a:xfrm>
              <a:off x="1" y="3777726"/>
              <a:ext cx="4818888" cy="795525"/>
            </a:xfrm>
            <a:prstGeom prst="homePlate">
              <a:avLst>
                <a:gd name="adj" fmla="val 300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err="1">
                <a:ln>
                  <a:noFill/>
                </a:ln>
                <a:solidFill>
                  <a:srgbClr val="FFFFFF"/>
                </a:solidFill>
                <a:effectLst/>
                <a:uLnTx/>
                <a:uFillTx/>
                <a:latin typeface="Microsoft Sans Serif"/>
                <a:ea typeface="+mn-ea"/>
                <a:cs typeface="+mn-cs"/>
              </a:endParaRPr>
            </a:p>
          </p:txBody>
        </p:sp>
        <p:sp>
          <p:nvSpPr>
            <p:cNvPr id="139" name="Rectangle 138">
              <a:extLst>
                <a:ext uri="{FF2B5EF4-FFF2-40B4-BE49-F238E27FC236}">
                  <a16:creationId xmlns:a16="http://schemas.microsoft.com/office/drawing/2014/main" id="{75F7B820-3508-485B-8623-4686A951427B}"/>
                </a:ext>
              </a:extLst>
            </p:cNvPr>
            <p:cNvSpPr/>
            <p:nvPr/>
          </p:nvSpPr>
          <p:spPr>
            <a:xfrm>
              <a:off x="269056" y="4020382"/>
              <a:ext cx="4280778" cy="310213"/>
            </a:xfrm>
            <a:prstGeom prst="rect">
              <a:avLst/>
            </a:prstGeom>
          </p:spPr>
          <p:txBody>
            <a:bodyPr wrap="square" lIns="0" tIns="0" rIns="0" bIns="0" anchor="ctr">
              <a:spAutoFit/>
            </a:bodyPr>
            <a:lstStyle/>
            <a:p>
              <a:pPr marL="0" marR="0" lvl="0" indent="0" algn="ctr" defTabSz="914400" rtl="0" eaLnBrk="1" fontAlgn="auto" latinLnBrk="0" hangingPunct="1">
                <a:lnSpc>
                  <a:spcPct val="96000"/>
                </a:lnSpc>
                <a:spcBef>
                  <a:spcPts val="0"/>
                </a:spcBef>
                <a:spcAft>
                  <a:spcPts val="450"/>
                </a:spcAft>
                <a:buClrTx/>
                <a:buSzTx/>
                <a:buFontTx/>
                <a:buNone/>
                <a:tabLst/>
                <a:defRPr/>
              </a:pPr>
              <a:r>
                <a:rPr kumimoji="0" lang="en-US" sz="21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icrosoft Sans Serif" panose="020B0604020202020204" pitchFamily="34" charset="0"/>
                </a:rPr>
                <a:t>Essential on-device processing</a:t>
              </a:r>
            </a:p>
          </p:txBody>
        </p:sp>
      </p:grpSp>
      <p:sp>
        <p:nvSpPr>
          <p:cNvPr id="140" name="Title 19">
            <a:extLst>
              <a:ext uri="{FF2B5EF4-FFF2-40B4-BE49-F238E27FC236}">
                <a16:creationId xmlns:a16="http://schemas.microsoft.com/office/drawing/2014/main" id="{E51DC5D4-E46F-4BB4-93A7-A2D6D9CBF116}"/>
              </a:ext>
            </a:extLst>
          </p:cNvPr>
          <p:cNvSpPr txBox="1">
            <a:spLocks/>
          </p:cNvSpPr>
          <p:nvPr/>
        </p:nvSpPr>
        <p:spPr>
          <a:xfrm>
            <a:off x="4787412" y="4000170"/>
            <a:ext cx="2641754" cy="530737"/>
          </a:xfrm>
          <a:prstGeom prst="rect">
            <a:avLst/>
          </a:prstGeom>
        </p:spPr>
        <p:txBody>
          <a:bodyPr vert="horz" wrap="square" lIns="0" tIns="0" rIns="0" bIns="0" rtlCol="0" anchor="t">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2000"/>
              </a:lnSpc>
              <a:spcBef>
                <a:spcPct val="0"/>
              </a:spcBef>
              <a:spcAft>
                <a:spcPts val="0"/>
              </a:spcAft>
              <a:buClrTx/>
              <a:buSzTx/>
              <a:buFontTx/>
              <a:buNone/>
              <a:tabLst/>
              <a:defRPr/>
            </a:pPr>
            <a:r>
              <a:rPr kumimoji="0" lang="de-DE" sz="2800" b="0" i="0" u="none" strike="noStrike" kern="1200" cap="none" spc="0" normalizeH="0" baseline="0" noProof="0" dirty="0">
                <a:ln>
                  <a:noFill/>
                </a:ln>
                <a:solidFill>
                  <a:srgbClr val="000000">
                    <a:lumMod val="85000"/>
                    <a:lumOff val="15000"/>
                  </a:srgbClr>
                </a:solidFill>
                <a:effectLst/>
                <a:uLnTx/>
                <a:uFillTx/>
                <a:latin typeface="Microsoft Sans Serif"/>
                <a:ea typeface="+mj-ea"/>
                <a:cs typeface="+mj-cs"/>
              </a:rPr>
              <a:t>Split rendering</a:t>
            </a:r>
          </a:p>
        </p:txBody>
      </p:sp>
      <p:pic>
        <p:nvPicPr>
          <p:cNvPr id="74" name="Picture 73">
            <a:extLst>
              <a:ext uri="{FF2B5EF4-FFF2-40B4-BE49-F238E27FC236}">
                <a16:creationId xmlns:a16="http://schemas.microsoft.com/office/drawing/2014/main" id="{BE1060A6-C42E-4FB4-A38C-ADD9C7C9F3D6}"/>
              </a:ext>
            </a:extLst>
          </p:cNvPr>
          <p:cNvPicPr>
            <a:picLocks noChangeAspect="1"/>
          </p:cNvPicPr>
          <p:nvPr/>
        </p:nvPicPr>
        <p:blipFill>
          <a:blip r:embed="rId3">
            <a:alphaModFix amt="89000"/>
            <a:extLst>
              <a:ext uri="{BEBA8EAE-BF5A-486C-A8C5-ECC9F3942E4B}">
                <a14:imgProps xmlns:a14="http://schemas.microsoft.com/office/drawing/2010/main">
                  <a14:imgLayer>
                    <a14:imgEffect>
                      <a14:colorTemperature colorTemp="5693"/>
                    </a14:imgEffect>
                    <a14:imgEffect>
                      <a14:saturation sat="219000"/>
                    </a14:imgEffect>
                  </a14:imgLayer>
                </a14:imgProps>
              </a:ext>
            </a:extLst>
          </a:blip>
          <a:stretch>
            <a:fillRect/>
          </a:stretch>
        </p:blipFill>
        <p:spPr>
          <a:xfrm>
            <a:off x="4297297" y="2272626"/>
            <a:ext cx="3146208" cy="1770626"/>
          </a:xfrm>
          <a:prstGeom prst="rect">
            <a:avLst/>
          </a:prstGeom>
        </p:spPr>
      </p:pic>
      <p:pic>
        <p:nvPicPr>
          <p:cNvPr id="75" name="Picture 74">
            <a:extLst>
              <a:ext uri="{FF2B5EF4-FFF2-40B4-BE49-F238E27FC236}">
                <a16:creationId xmlns:a16="http://schemas.microsoft.com/office/drawing/2014/main" id="{2BD50731-6ECC-45EC-B0F1-D8DBF50A670B}"/>
              </a:ext>
            </a:extLst>
          </p:cNvPr>
          <p:cNvPicPr>
            <a:picLocks noChangeAspect="1"/>
          </p:cNvPicPr>
          <p:nvPr/>
        </p:nvPicPr>
        <p:blipFill>
          <a:blip r:embed="rId4">
            <a:alphaModFix amt="50000"/>
          </a:blip>
          <a:stretch>
            <a:fillRect/>
          </a:stretch>
        </p:blipFill>
        <p:spPr>
          <a:xfrm>
            <a:off x="5541216" y="3043858"/>
            <a:ext cx="1351850" cy="760758"/>
          </a:xfrm>
          <a:prstGeom prst="rect">
            <a:avLst/>
          </a:prstGeom>
        </p:spPr>
      </p:pic>
      <p:pic>
        <p:nvPicPr>
          <p:cNvPr id="76" name="Picture 75">
            <a:extLst>
              <a:ext uri="{FF2B5EF4-FFF2-40B4-BE49-F238E27FC236}">
                <a16:creationId xmlns:a16="http://schemas.microsoft.com/office/drawing/2014/main" id="{FAF31C25-E31A-4EA4-A96F-184D94A7FA58}"/>
              </a:ext>
            </a:extLst>
          </p:cNvPr>
          <p:cNvPicPr>
            <a:picLocks noChangeAspect="1"/>
          </p:cNvPicPr>
          <p:nvPr/>
        </p:nvPicPr>
        <p:blipFill>
          <a:blip r:embed="rId5">
            <a:alphaModFix amt="50000"/>
          </a:blip>
          <a:stretch>
            <a:fillRect/>
          </a:stretch>
        </p:blipFill>
        <p:spPr>
          <a:xfrm>
            <a:off x="6721375" y="2751258"/>
            <a:ext cx="1348364" cy="760758"/>
          </a:xfrm>
          <a:prstGeom prst="rect">
            <a:avLst/>
          </a:prstGeom>
        </p:spPr>
      </p:pic>
      <p:grpSp>
        <p:nvGrpSpPr>
          <p:cNvPr id="77" name="Group 76">
            <a:extLst>
              <a:ext uri="{FF2B5EF4-FFF2-40B4-BE49-F238E27FC236}">
                <a16:creationId xmlns:a16="http://schemas.microsoft.com/office/drawing/2014/main" id="{D7AF585B-BF6B-467A-A2B0-D89932FF1B76}"/>
              </a:ext>
            </a:extLst>
          </p:cNvPr>
          <p:cNvGrpSpPr/>
          <p:nvPr/>
        </p:nvGrpSpPr>
        <p:grpSpPr>
          <a:xfrm>
            <a:off x="5677533" y="4867676"/>
            <a:ext cx="824926" cy="824920"/>
            <a:chOff x="7931522" y="1941274"/>
            <a:chExt cx="1488250" cy="1488240"/>
          </a:xfrm>
        </p:grpSpPr>
        <p:sp>
          <p:nvSpPr>
            <p:cNvPr id="78" name="Oval 77">
              <a:extLst>
                <a:ext uri="{FF2B5EF4-FFF2-40B4-BE49-F238E27FC236}">
                  <a16:creationId xmlns:a16="http://schemas.microsoft.com/office/drawing/2014/main" id="{BC83016C-6B6F-4815-90B3-76502D52486E}"/>
                </a:ext>
              </a:extLst>
            </p:cNvPr>
            <p:cNvSpPr/>
            <p:nvPr/>
          </p:nvSpPr>
          <p:spPr bwMode="gray">
            <a:xfrm>
              <a:off x="7931522" y="1941274"/>
              <a:ext cx="1488250" cy="1488240"/>
            </a:xfrm>
            <a:prstGeom prst="ellipse">
              <a:avLst/>
            </a:prstGeom>
            <a:gradFill>
              <a:gsLst>
                <a:gs pos="0">
                  <a:schemeClr val="bg1"/>
                </a:gs>
                <a:gs pos="100000">
                  <a:srgbClr val="F4F7FA"/>
                </a:gs>
              </a:gsLst>
              <a:lin ang="0" scaled="0"/>
            </a:gradFill>
            <a:ln>
              <a:noFill/>
            </a:ln>
            <a:effectLst>
              <a:outerShdw blurRad="317500" dist="1270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dirty="0" err="1">
                <a:ln>
                  <a:noFill/>
                </a:ln>
                <a:solidFill>
                  <a:prstClr val="white"/>
                </a:solidFill>
                <a:effectLst/>
                <a:uLnTx/>
                <a:uFillTx/>
                <a:latin typeface="Microsoft Sans Serif" panose="020B0604020202020204" pitchFamily="34" charset="0"/>
                <a:ea typeface="+mn-ea"/>
                <a:cs typeface="+mn-cs"/>
              </a:endParaRPr>
            </a:p>
          </p:txBody>
        </p:sp>
        <p:sp>
          <p:nvSpPr>
            <p:cNvPr id="79" name="Oval 78">
              <a:extLst>
                <a:ext uri="{FF2B5EF4-FFF2-40B4-BE49-F238E27FC236}">
                  <a16:creationId xmlns:a16="http://schemas.microsoft.com/office/drawing/2014/main" id="{7B26AD63-FA82-4DB1-8698-E68697CA2CBA}"/>
                </a:ext>
              </a:extLst>
            </p:cNvPr>
            <p:cNvSpPr/>
            <p:nvPr/>
          </p:nvSpPr>
          <p:spPr bwMode="gray">
            <a:xfrm>
              <a:off x="8045255" y="2055010"/>
              <a:ext cx="1260772" cy="1260767"/>
            </a:xfrm>
            <a:prstGeom prst="ellipse">
              <a:avLst/>
            </a:prstGeom>
            <a:gradFill>
              <a:gsLst>
                <a:gs pos="100000">
                  <a:srgbClr val="FFFFFF"/>
                </a:gs>
                <a:gs pos="0">
                  <a:srgbClr val="F0F2F6"/>
                </a:gs>
              </a:gsLst>
              <a:lin ang="0" scaled="0"/>
            </a:gradFill>
            <a:ln>
              <a:noFill/>
            </a:ln>
            <a:effectLst>
              <a:outerShdw blurRad="317500" dist="190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dirty="0">
                <a:ln>
                  <a:noFill/>
                </a:ln>
                <a:solidFill>
                  <a:srgbClr val="4A5A74"/>
                </a:solidFill>
                <a:effectLst>
                  <a:innerShdw blurRad="63500" dist="50800" dir="13500000">
                    <a:srgbClr val="314FD5">
                      <a:lumMod val="50000"/>
                      <a:alpha val="15000"/>
                    </a:srgbClr>
                  </a:innerShdw>
                </a:effectLst>
                <a:uLnTx/>
                <a:uFillTx/>
                <a:latin typeface="Microsoft Sans Serif" panose="020B0604020202020204" pitchFamily="34" charset="0"/>
                <a:ea typeface="+mn-ea"/>
                <a:cs typeface="+mn-cs"/>
              </a:endParaRPr>
            </a:p>
          </p:txBody>
        </p:sp>
        <p:sp>
          <p:nvSpPr>
            <p:cNvPr id="80" name="Freeform: Shape 540">
              <a:extLst>
                <a:ext uri="{FF2B5EF4-FFF2-40B4-BE49-F238E27FC236}">
                  <a16:creationId xmlns:a16="http://schemas.microsoft.com/office/drawing/2014/main" id="{A37119B1-A0A8-4157-8A45-50793C432D9E}"/>
                </a:ext>
              </a:extLst>
            </p:cNvPr>
            <p:cNvSpPr/>
            <p:nvPr/>
          </p:nvSpPr>
          <p:spPr>
            <a:xfrm>
              <a:off x="8269515" y="2448928"/>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err="1">
                <a:ln>
                  <a:noFill/>
                </a:ln>
                <a:solidFill>
                  <a:srgbClr val="F7F8FA"/>
                </a:solidFill>
                <a:effectLst/>
                <a:uLnTx/>
                <a:uFillTx/>
                <a:latin typeface="Microsoft Sans Serif"/>
                <a:ea typeface="+mn-ea"/>
                <a:cs typeface="+mn-cs"/>
              </a:endParaRPr>
            </a:p>
          </p:txBody>
        </p:sp>
      </p:grpSp>
    </p:spTree>
    <p:extLst>
      <p:ext uri="{BB962C8B-B14F-4D97-AF65-F5344CB8AC3E}">
        <p14:creationId xmlns:p14="http://schemas.microsoft.com/office/powerpoint/2010/main" val="557839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500"/>
                                        <p:tgtEl>
                                          <p:spTgt spid="132"/>
                                        </p:tgtEl>
                                      </p:cBhvr>
                                    </p:animEffect>
                                  </p:childTnLst>
                                </p:cTn>
                              </p:par>
                              <p:par>
                                <p:cTn id="8" presetID="42" presetClass="path" presetSubtype="0" accel="50000" decel="50000" fill="hold" grpId="0" nodeType="withEffect">
                                  <p:stCondLst>
                                    <p:cond delay="0"/>
                                  </p:stCondLst>
                                  <p:childTnLst>
                                    <p:animMotion origin="layout" path="M 0 0 L 0 0.25 E" pathEditMode="relative" ptsTypes="">
                                      <p:cBhvr>
                                        <p:cTn id="9" dur="750" spd="-100000" fill="hold"/>
                                        <p:tgtEl>
                                          <p:spTgt spid="132"/>
                                        </p:tgtEl>
                                        <p:attrNameLst>
                                          <p:attrName>ppt_x</p:attrName>
                                          <p:attrName>ppt_y</p:attrName>
                                        </p:attrNameLst>
                                      </p:cBhvr>
                                    </p:animMotion>
                                  </p:childTnLst>
                                </p:cTn>
                              </p:par>
                              <p:par>
                                <p:cTn id="10" presetID="10" presetClass="entr" presetSubtype="0" fill="hold" grpId="0" nodeType="withEffect">
                                  <p:stCondLst>
                                    <p:cond delay="500"/>
                                  </p:stCondLst>
                                  <p:childTnLst>
                                    <p:set>
                                      <p:cBhvr>
                                        <p:cTn id="11" dur="1" fill="hold">
                                          <p:stCondLst>
                                            <p:cond delay="0"/>
                                          </p:stCondLst>
                                        </p:cTn>
                                        <p:tgtEl>
                                          <p:spTgt spid="134"/>
                                        </p:tgtEl>
                                        <p:attrNameLst>
                                          <p:attrName>style.visibility</p:attrName>
                                        </p:attrNameLst>
                                      </p:cBhvr>
                                      <p:to>
                                        <p:strVal val="visible"/>
                                      </p:to>
                                    </p:set>
                                    <p:animEffect transition="in" filter="fade">
                                      <p:cBhvr>
                                        <p:cTn id="12" dur="500"/>
                                        <p:tgtEl>
                                          <p:spTgt spid="134"/>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63" presetClass="path" presetSubtype="0" accel="50000" decel="50000" fill="hold" nodeType="withEffect">
                                  <p:stCondLst>
                                    <p:cond delay="0"/>
                                  </p:stCondLst>
                                  <p:childTnLst>
                                    <p:animMotion origin="layout" path="M 0 0 L 0.25 0 E" pathEditMode="relative" ptsTypes="">
                                      <p:cBhvr>
                                        <p:cTn id="17" dur="750" spd="-100000" fill="hold"/>
                                        <p:tgtEl>
                                          <p:spTgt spid="3"/>
                                        </p:tgtEl>
                                        <p:attrNameLst>
                                          <p:attrName>ppt_x</p:attrName>
                                          <p:attrName>ppt_y</p:attrName>
                                        </p:attrNameLst>
                                      </p:cBhvr>
                                    </p:animMotion>
                                  </p:childTnLst>
                                </p:cTn>
                              </p:par>
                              <p:par>
                                <p:cTn id="18" presetID="10"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35" presetClass="path" presetSubtype="0" accel="50000" decel="50000" fill="hold" nodeType="withEffect">
                                  <p:stCondLst>
                                    <p:cond delay="0"/>
                                  </p:stCondLst>
                                  <p:childTnLst>
                                    <p:animMotion origin="layout" path="M 0 0 L -0.25 0 E" pathEditMode="relative" ptsTypes="">
                                      <p:cBhvr>
                                        <p:cTn id="22" dur="750" spd="-100000" fill="hold"/>
                                        <p:tgtEl>
                                          <p:spTgt spid="2"/>
                                        </p:tgtEl>
                                        <p:attrNameLst>
                                          <p:attrName>ppt_x</p:attrName>
                                          <p:attrName>ppt_y</p:attrName>
                                        </p:attrNameLst>
                                      </p:cBhvr>
                                    </p:animMotion>
                                  </p:childTnLst>
                                </p:cTn>
                              </p:par>
                              <p:par>
                                <p:cTn id="23" presetID="10" presetClass="entr" presetSubtype="0" fill="hold" grpId="0" nodeType="withEffect">
                                  <p:stCondLst>
                                    <p:cond delay="500"/>
                                  </p:stCondLst>
                                  <p:childTnLst>
                                    <p:set>
                                      <p:cBhvr>
                                        <p:cTn id="24" dur="1" fill="hold">
                                          <p:stCondLst>
                                            <p:cond delay="0"/>
                                          </p:stCondLst>
                                        </p:cTn>
                                        <p:tgtEl>
                                          <p:spTgt spid="137"/>
                                        </p:tgtEl>
                                        <p:attrNameLst>
                                          <p:attrName>style.visibility</p:attrName>
                                        </p:attrNameLst>
                                      </p:cBhvr>
                                      <p:to>
                                        <p:strVal val="visible"/>
                                      </p:to>
                                    </p:set>
                                    <p:animEffect transition="in" filter="fade">
                                      <p:cBhvr>
                                        <p:cTn id="25" dur="500"/>
                                        <p:tgtEl>
                                          <p:spTgt spid="137"/>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36"/>
                                        </p:tgtEl>
                                        <p:attrNameLst>
                                          <p:attrName>style.visibility</p:attrName>
                                        </p:attrNameLst>
                                      </p:cBhvr>
                                      <p:to>
                                        <p:strVal val="visible"/>
                                      </p:to>
                                    </p:set>
                                    <p:animEffect transition="in" filter="fade">
                                      <p:cBhvr>
                                        <p:cTn id="28" dur="500"/>
                                        <p:tgtEl>
                                          <p:spTgt spid="13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140"/>
                                        </p:tgtEl>
                                        <p:attrNameLst>
                                          <p:attrName>style.visibility</p:attrName>
                                        </p:attrNameLst>
                                      </p:cBhvr>
                                      <p:to>
                                        <p:strVal val="visible"/>
                                      </p:to>
                                    </p:set>
                                    <p:animEffect transition="in" filter="fade">
                                      <p:cBhvr>
                                        <p:cTn id="31" dur="500"/>
                                        <p:tgtEl>
                                          <p:spTgt spid="140"/>
                                        </p:tgtEl>
                                      </p:cBhvr>
                                    </p:animEffect>
                                  </p:childTnLst>
                                </p:cTn>
                              </p:par>
                              <p:par>
                                <p:cTn id="32" presetID="10" presetClass="entr" presetSubtype="0" fill="hold" nodeType="withEffect">
                                  <p:stCondLst>
                                    <p:cond delay="25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22" presetClass="entr" presetSubtype="4" fill="hold" grpId="0" nodeType="withEffect">
                                  <p:stCondLst>
                                    <p:cond delay="1000"/>
                                  </p:stCondLst>
                                  <p:childTnLst>
                                    <p:set>
                                      <p:cBhvr>
                                        <p:cTn id="36" dur="1" fill="hold">
                                          <p:stCondLst>
                                            <p:cond delay="0"/>
                                          </p:stCondLst>
                                        </p:cTn>
                                        <p:tgtEl>
                                          <p:spTgt spid="88"/>
                                        </p:tgtEl>
                                        <p:attrNameLst>
                                          <p:attrName>style.visibility</p:attrName>
                                        </p:attrNameLst>
                                      </p:cBhvr>
                                      <p:to>
                                        <p:strVal val="visible"/>
                                      </p:to>
                                    </p:set>
                                    <p:animEffect transition="in" filter="wipe(down)">
                                      <p:cBhvr>
                                        <p:cTn id="37" dur="1000"/>
                                        <p:tgtEl>
                                          <p:spTgt spid="88"/>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94"/>
                                        </p:tgtEl>
                                        <p:attrNameLst>
                                          <p:attrName>style.visibility</p:attrName>
                                        </p:attrNameLst>
                                      </p:cBhvr>
                                      <p:to>
                                        <p:strVal val="visible"/>
                                      </p:to>
                                    </p:set>
                                    <p:animEffect transition="in" filter="fade">
                                      <p:cBhvr>
                                        <p:cTn id="40" dur="500"/>
                                        <p:tgtEl>
                                          <p:spTgt spid="94"/>
                                        </p:tgtEl>
                                      </p:cBhvr>
                                    </p:animEffect>
                                  </p:childTnLst>
                                </p:cTn>
                              </p:par>
                              <p:par>
                                <p:cTn id="41" presetID="22" presetClass="entr" presetSubtype="4" fill="hold" grpId="0" nodeType="withEffect">
                                  <p:stCondLst>
                                    <p:cond delay="1000"/>
                                  </p:stCondLst>
                                  <p:childTnLst>
                                    <p:set>
                                      <p:cBhvr>
                                        <p:cTn id="42" dur="1" fill="hold">
                                          <p:stCondLst>
                                            <p:cond delay="0"/>
                                          </p:stCondLst>
                                        </p:cTn>
                                        <p:tgtEl>
                                          <p:spTgt spid="87"/>
                                        </p:tgtEl>
                                        <p:attrNameLst>
                                          <p:attrName>style.visibility</p:attrName>
                                        </p:attrNameLst>
                                      </p:cBhvr>
                                      <p:to>
                                        <p:strVal val="visible"/>
                                      </p:to>
                                    </p:set>
                                    <p:animEffect transition="in" filter="wipe(down)">
                                      <p:cBhvr>
                                        <p:cTn id="43" dur="1000"/>
                                        <p:tgtEl>
                                          <p:spTgt spid="87"/>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95"/>
                                        </p:tgtEl>
                                        <p:attrNameLst>
                                          <p:attrName>style.visibility</p:attrName>
                                        </p:attrNameLst>
                                      </p:cBhvr>
                                      <p:to>
                                        <p:strVal val="visible"/>
                                      </p:to>
                                    </p:set>
                                    <p:animEffect transition="in" filter="fade">
                                      <p:cBhvr>
                                        <p:cTn id="46" dur="500"/>
                                        <p:tgtEl>
                                          <p:spTgt spid="95"/>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82"/>
                                        </p:tgtEl>
                                        <p:attrNameLst>
                                          <p:attrName>style.visibility</p:attrName>
                                        </p:attrNameLst>
                                      </p:cBhvr>
                                      <p:to>
                                        <p:strVal val="visible"/>
                                      </p:to>
                                    </p:set>
                                    <p:animEffect transition="in" filter="wipe(left)">
                                      <p:cBhvr>
                                        <p:cTn id="49" dur="1000"/>
                                        <p:tgtEl>
                                          <p:spTgt spid="82"/>
                                        </p:tgtEl>
                                      </p:cBhvr>
                                    </p:animEffect>
                                  </p:childTnLst>
                                </p:cTn>
                              </p:par>
                              <p:par>
                                <p:cTn id="50" presetID="22" presetClass="entr" presetSubtype="2" fill="hold" grpId="0" nodeType="withEffect">
                                  <p:stCondLst>
                                    <p:cond delay="1000"/>
                                  </p:stCondLst>
                                  <p:childTnLst>
                                    <p:set>
                                      <p:cBhvr>
                                        <p:cTn id="51" dur="1" fill="hold">
                                          <p:stCondLst>
                                            <p:cond delay="0"/>
                                          </p:stCondLst>
                                        </p:cTn>
                                        <p:tgtEl>
                                          <p:spTgt spid="73"/>
                                        </p:tgtEl>
                                        <p:attrNameLst>
                                          <p:attrName>style.visibility</p:attrName>
                                        </p:attrNameLst>
                                      </p:cBhvr>
                                      <p:to>
                                        <p:strVal val="visible"/>
                                      </p:to>
                                    </p:set>
                                    <p:animEffect transition="in" filter="wipe(right)">
                                      <p:cBhvr>
                                        <p:cTn id="52" dur="1000"/>
                                        <p:tgtEl>
                                          <p:spTgt spid="73"/>
                                        </p:tgtEl>
                                      </p:cBhvr>
                                    </p:animEffect>
                                  </p:childTnLst>
                                </p:cTn>
                              </p:par>
                              <p:par>
                                <p:cTn id="53" presetID="10" presetClass="entr" presetSubtype="0" fill="hold" nodeType="withEffect">
                                  <p:stCondLst>
                                    <p:cond delay="100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250"/>
                                        <p:tgtEl>
                                          <p:spTgt spid="99"/>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93"/>
                                        </p:tgtEl>
                                        <p:attrNameLst>
                                          <p:attrName>style.visibility</p:attrName>
                                        </p:attrNameLst>
                                      </p:cBhvr>
                                      <p:to>
                                        <p:strVal val="visible"/>
                                      </p:to>
                                    </p:set>
                                    <p:animEffect transition="in" filter="fade">
                                      <p:cBhvr>
                                        <p:cTn id="58" dur="250"/>
                                        <p:tgtEl>
                                          <p:spTgt spid="93"/>
                                        </p:tgtEl>
                                      </p:cBhvr>
                                    </p:animEffect>
                                  </p:childTnLst>
                                </p:cTn>
                              </p:par>
                              <p:par>
                                <p:cTn id="59" presetID="10" presetClass="entr" presetSubtype="0" fill="hold" nodeType="withEffect">
                                  <p:stCondLst>
                                    <p:cond delay="1150"/>
                                  </p:stCondLst>
                                  <p:childTnLst>
                                    <p:set>
                                      <p:cBhvr>
                                        <p:cTn id="60" dur="1" fill="hold">
                                          <p:stCondLst>
                                            <p:cond delay="0"/>
                                          </p:stCondLst>
                                        </p:cTn>
                                        <p:tgtEl>
                                          <p:spTgt spid="103"/>
                                        </p:tgtEl>
                                        <p:attrNameLst>
                                          <p:attrName>style.visibility</p:attrName>
                                        </p:attrNameLst>
                                      </p:cBhvr>
                                      <p:to>
                                        <p:strVal val="visible"/>
                                      </p:to>
                                    </p:set>
                                    <p:animEffect transition="in" filter="fade">
                                      <p:cBhvr>
                                        <p:cTn id="61" dur="250"/>
                                        <p:tgtEl>
                                          <p:spTgt spid="103"/>
                                        </p:tgtEl>
                                      </p:cBhvr>
                                    </p:animEffect>
                                  </p:childTnLst>
                                </p:cTn>
                              </p:par>
                              <p:par>
                                <p:cTn id="62" presetID="10" presetClass="entr" presetSubtype="0" fill="hold" grpId="0" nodeType="withEffect">
                                  <p:stCondLst>
                                    <p:cond delay="115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250"/>
                                        <p:tgtEl>
                                          <p:spTgt spid="89"/>
                                        </p:tgtEl>
                                      </p:cBhvr>
                                    </p:animEffect>
                                  </p:childTnLst>
                                </p:cTn>
                              </p:par>
                              <p:par>
                                <p:cTn id="65" presetID="10" presetClass="entr" presetSubtype="0" fill="hold" nodeType="withEffect">
                                  <p:stCondLst>
                                    <p:cond delay="1300"/>
                                  </p:stCondLst>
                                  <p:childTnLst>
                                    <p:set>
                                      <p:cBhvr>
                                        <p:cTn id="66" dur="1" fill="hold">
                                          <p:stCondLst>
                                            <p:cond delay="0"/>
                                          </p:stCondLst>
                                        </p:cTn>
                                        <p:tgtEl>
                                          <p:spTgt spid="107"/>
                                        </p:tgtEl>
                                        <p:attrNameLst>
                                          <p:attrName>style.visibility</p:attrName>
                                        </p:attrNameLst>
                                      </p:cBhvr>
                                      <p:to>
                                        <p:strVal val="visible"/>
                                      </p:to>
                                    </p:set>
                                    <p:animEffect transition="in" filter="fade">
                                      <p:cBhvr>
                                        <p:cTn id="67" dur="250"/>
                                        <p:tgtEl>
                                          <p:spTgt spid="107"/>
                                        </p:tgtEl>
                                      </p:cBhvr>
                                    </p:animEffect>
                                  </p:childTnLst>
                                </p:cTn>
                              </p:par>
                              <p:par>
                                <p:cTn id="68" presetID="10" presetClass="entr" presetSubtype="0" fill="hold" grpId="0" nodeType="withEffect">
                                  <p:stCondLst>
                                    <p:cond delay="1300"/>
                                  </p:stCondLst>
                                  <p:childTnLst>
                                    <p:set>
                                      <p:cBhvr>
                                        <p:cTn id="69" dur="1" fill="hold">
                                          <p:stCondLst>
                                            <p:cond delay="0"/>
                                          </p:stCondLst>
                                        </p:cTn>
                                        <p:tgtEl>
                                          <p:spTgt spid="91"/>
                                        </p:tgtEl>
                                        <p:attrNameLst>
                                          <p:attrName>style.visibility</p:attrName>
                                        </p:attrNameLst>
                                      </p:cBhvr>
                                      <p:to>
                                        <p:strVal val="visible"/>
                                      </p:to>
                                    </p:set>
                                    <p:animEffect transition="in" filter="fade">
                                      <p:cBhvr>
                                        <p:cTn id="70" dur="250"/>
                                        <p:tgtEl>
                                          <p:spTgt spid="91"/>
                                        </p:tgtEl>
                                      </p:cBhvr>
                                    </p:animEffect>
                                  </p:childTnLst>
                                </p:cTn>
                              </p:par>
                              <p:par>
                                <p:cTn id="71" presetID="10" presetClass="entr" presetSubtype="0" fill="hold" nodeType="withEffect">
                                  <p:stCondLst>
                                    <p:cond delay="1450"/>
                                  </p:stCondLst>
                                  <p:childTnLst>
                                    <p:set>
                                      <p:cBhvr>
                                        <p:cTn id="72" dur="1" fill="hold">
                                          <p:stCondLst>
                                            <p:cond delay="0"/>
                                          </p:stCondLst>
                                        </p:cTn>
                                        <p:tgtEl>
                                          <p:spTgt spid="111"/>
                                        </p:tgtEl>
                                        <p:attrNameLst>
                                          <p:attrName>style.visibility</p:attrName>
                                        </p:attrNameLst>
                                      </p:cBhvr>
                                      <p:to>
                                        <p:strVal val="visible"/>
                                      </p:to>
                                    </p:set>
                                    <p:animEffect transition="in" filter="fade">
                                      <p:cBhvr>
                                        <p:cTn id="73" dur="250"/>
                                        <p:tgtEl>
                                          <p:spTgt spid="111"/>
                                        </p:tgtEl>
                                      </p:cBhvr>
                                    </p:animEffect>
                                  </p:childTnLst>
                                </p:cTn>
                              </p:par>
                              <p:par>
                                <p:cTn id="74" presetID="10" presetClass="entr" presetSubtype="0" fill="hold" grpId="0" nodeType="withEffect">
                                  <p:stCondLst>
                                    <p:cond delay="1450"/>
                                  </p:stCondLst>
                                  <p:childTnLst>
                                    <p:set>
                                      <p:cBhvr>
                                        <p:cTn id="75" dur="1" fill="hold">
                                          <p:stCondLst>
                                            <p:cond delay="0"/>
                                          </p:stCondLst>
                                        </p:cTn>
                                        <p:tgtEl>
                                          <p:spTgt spid="90"/>
                                        </p:tgtEl>
                                        <p:attrNameLst>
                                          <p:attrName>style.visibility</p:attrName>
                                        </p:attrNameLst>
                                      </p:cBhvr>
                                      <p:to>
                                        <p:strVal val="visible"/>
                                      </p:to>
                                    </p:set>
                                    <p:animEffect transition="in" filter="fade">
                                      <p:cBhvr>
                                        <p:cTn id="76" dur="250"/>
                                        <p:tgtEl>
                                          <p:spTgt spid="90"/>
                                        </p:tgtEl>
                                      </p:cBhvr>
                                    </p:animEffect>
                                  </p:childTnLst>
                                </p:cTn>
                              </p:par>
                              <p:par>
                                <p:cTn id="77" presetID="10" presetClass="entr" presetSubtype="0" fill="hold" nodeType="withEffect">
                                  <p:stCondLst>
                                    <p:cond delay="1600"/>
                                  </p:stCondLst>
                                  <p:childTnLst>
                                    <p:set>
                                      <p:cBhvr>
                                        <p:cTn id="78" dur="1" fill="hold">
                                          <p:stCondLst>
                                            <p:cond delay="0"/>
                                          </p:stCondLst>
                                        </p:cTn>
                                        <p:tgtEl>
                                          <p:spTgt spid="115"/>
                                        </p:tgtEl>
                                        <p:attrNameLst>
                                          <p:attrName>style.visibility</p:attrName>
                                        </p:attrNameLst>
                                      </p:cBhvr>
                                      <p:to>
                                        <p:strVal val="visible"/>
                                      </p:to>
                                    </p:set>
                                    <p:animEffect transition="in" filter="fade">
                                      <p:cBhvr>
                                        <p:cTn id="79" dur="250"/>
                                        <p:tgtEl>
                                          <p:spTgt spid="115"/>
                                        </p:tgtEl>
                                      </p:cBhvr>
                                    </p:animEffect>
                                  </p:childTnLst>
                                </p:cTn>
                              </p:par>
                              <p:par>
                                <p:cTn id="80" presetID="10" presetClass="entr" presetSubtype="0" fill="hold" grpId="0" nodeType="withEffect">
                                  <p:stCondLst>
                                    <p:cond delay="1600"/>
                                  </p:stCondLst>
                                  <p:childTnLst>
                                    <p:set>
                                      <p:cBhvr>
                                        <p:cTn id="81" dur="1" fill="hold">
                                          <p:stCondLst>
                                            <p:cond delay="0"/>
                                          </p:stCondLst>
                                        </p:cTn>
                                        <p:tgtEl>
                                          <p:spTgt spid="92"/>
                                        </p:tgtEl>
                                        <p:attrNameLst>
                                          <p:attrName>style.visibility</p:attrName>
                                        </p:attrNameLst>
                                      </p:cBhvr>
                                      <p:to>
                                        <p:strVal val="visible"/>
                                      </p:to>
                                    </p:set>
                                    <p:animEffect transition="in" filter="fade">
                                      <p:cBhvr>
                                        <p:cTn id="82" dur="250"/>
                                        <p:tgtEl>
                                          <p:spTgt spid="92"/>
                                        </p:tgtEl>
                                      </p:cBhvr>
                                    </p:animEffect>
                                  </p:childTnLst>
                                </p:cTn>
                              </p:par>
                              <p:par>
                                <p:cTn id="83" presetID="10" presetClass="entr" presetSubtype="0" fill="hold" nodeType="withEffect">
                                  <p:stCondLst>
                                    <p:cond delay="1000"/>
                                  </p:stCondLst>
                                  <p:childTnLst>
                                    <p:set>
                                      <p:cBhvr>
                                        <p:cTn id="84" dur="1" fill="hold">
                                          <p:stCondLst>
                                            <p:cond delay="0"/>
                                          </p:stCondLst>
                                        </p:cTn>
                                        <p:tgtEl>
                                          <p:spTgt spid="127"/>
                                        </p:tgtEl>
                                        <p:attrNameLst>
                                          <p:attrName>style.visibility</p:attrName>
                                        </p:attrNameLst>
                                      </p:cBhvr>
                                      <p:to>
                                        <p:strVal val="visible"/>
                                      </p:to>
                                    </p:set>
                                    <p:animEffect transition="in" filter="fade">
                                      <p:cBhvr>
                                        <p:cTn id="85" dur="250"/>
                                        <p:tgtEl>
                                          <p:spTgt spid="127"/>
                                        </p:tgtEl>
                                      </p:cBhvr>
                                    </p:animEffect>
                                  </p:childTnLst>
                                </p:cTn>
                              </p:par>
                              <p:par>
                                <p:cTn id="86" presetID="10" presetClass="entr" presetSubtype="0" fill="hold" grpId="0" nodeType="withEffect">
                                  <p:stCondLst>
                                    <p:cond delay="1000"/>
                                  </p:stCondLst>
                                  <p:childTnLst>
                                    <p:set>
                                      <p:cBhvr>
                                        <p:cTn id="87" dur="1" fill="hold">
                                          <p:stCondLst>
                                            <p:cond delay="0"/>
                                          </p:stCondLst>
                                        </p:cTn>
                                        <p:tgtEl>
                                          <p:spTgt spid="98"/>
                                        </p:tgtEl>
                                        <p:attrNameLst>
                                          <p:attrName>style.visibility</p:attrName>
                                        </p:attrNameLst>
                                      </p:cBhvr>
                                      <p:to>
                                        <p:strVal val="visible"/>
                                      </p:to>
                                    </p:set>
                                    <p:animEffect transition="in" filter="fade">
                                      <p:cBhvr>
                                        <p:cTn id="88" dur="250"/>
                                        <p:tgtEl>
                                          <p:spTgt spid="98"/>
                                        </p:tgtEl>
                                      </p:cBhvr>
                                    </p:animEffect>
                                  </p:childTnLst>
                                </p:cTn>
                              </p:par>
                              <p:par>
                                <p:cTn id="89" presetID="10" presetClass="entr" presetSubtype="0" fill="hold" nodeType="withEffect">
                                  <p:stCondLst>
                                    <p:cond delay="1300"/>
                                  </p:stCondLst>
                                  <p:childTnLst>
                                    <p:set>
                                      <p:cBhvr>
                                        <p:cTn id="90" dur="1" fill="hold">
                                          <p:stCondLst>
                                            <p:cond delay="0"/>
                                          </p:stCondLst>
                                        </p:cTn>
                                        <p:tgtEl>
                                          <p:spTgt spid="123"/>
                                        </p:tgtEl>
                                        <p:attrNameLst>
                                          <p:attrName>style.visibility</p:attrName>
                                        </p:attrNameLst>
                                      </p:cBhvr>
                                      <p:to>
                                        <p:strVal val="visible"/>
                                      </p:to>
                                    </p:set>
                                    <p:animEffect transition="in" filter="fade">
                                      <p:cBhvr>
                                        <p:cTn id="91" dur="250"/>
                                        <p:tgtEl>
                                          <p:spTgt spid="123"/>
                                        </p:tgtEl>
                                      </p:cBhvr>
                                    </p:animEffect>
                                  </p:childTnLst>
                                </p:cTn>
                              </p:par>
                              <p:par>
                                <p:cTn id="92" presetID="10" presetClass="entr" presetSubtype="0" fill="hold" grpId="0" nodeType="withEffect">
                                  <p:stCondLst>
                                    <p:cond delay="1300"/>
                                  </p:stCondLst>
                                  <p:childTnLst>
                                    <p:set>
                                      <p:cBhvr>
                                        <p:cTn id="93" dur="1" fill="hold">
                                          <p:stCondLst>
                                            <p:cond delay="0"/>
                                          </p:stCondLst>
                                        </p:cTn>
                                        <p:tgtEl>
                                          <p:spTgt spid="96"/>
                                        </p:tgtEl>
                                        <p:attrNameLst>
                                          <p:attrName>style.visibility</p:attrName>
                                        </p:attrNameLst>
                                      </p:cBhvr>
                                      <p:to>
                                        <p:strVal val="visible"/>
                                      </p:to>
                                    </p:set>
                                    <p:animEffect transition="in" filter="fade">
                                      <p:cBhvr>
                                        <p:cTn id="94" dur="250"/>
                                        <p:tgtEl>
                                          <p:spTgt spid="96"/>
                                        </p:tgtEl>
                                      </p:cBhvr>
                                    </p:animEffect>
                                  </p:childTnLst>
                                </p:cTn>
                              </p:par>
                              <p:par>
                                <p:cTn id="95" presetID="10" presetClass="entr" presetSubtype="0" fill="hold" nodeType="withEffect">
                                  <p:stCondLst>
                                    <p:cond delay="1600"/>
                                  </p:stCondLst>
                                  <p:childTnLst>
                                    <p:set>
                                      <p:cBhvr>
                                        <p:cTn id="96" dur="1" fill="hold">
                                          <p:stCondLst>
                                            <p:cond delay="0"/>
                                          </p:stCondLst>
                                        </p:cTn>
                                        <p:tgtEl>
                                          <p:spTgt spid="119"/>
                                        </p:tgtEl>
                                        <p:attrNameLst>
                                          <p:attrName>style.visibility</p:attrName>
                                        </p:attrNameLst>
                                      </p:cBhvr>
                                      <p:to>
                                        <p:strVal val="visible"/>
                                      </p:to>
                                    </p:set>
                                    <p:animEffect transition="in" filter="fade">
                                      <p:cBhvr>
                                        <p:cTn id="97" dur="250"/>
                                        <p:tgtEl>
                                          <p:spTgt spid="119"/>
                                        </p:tgtEl>
                                      </p:cBhvr>
                                    </p:animEffect>
                                  </p:childTnLst>
                                </p:cTn>
                              </p:par>
                              <p:par>
                                <p:cTn id="98" presetID="10" presetClass="entr" presetSubtype="0" fill="hold" grpId="0" nodeType="withEffect">
                                  <p:stCondLst>
                                    <p:cond delay="1600"/>
                                  </p:stCondLst>
                                  <p:childTnLst>
                                    <p:set>
                                      <p:cBhvr>
                                        <p:cTn id="99" dur="1" fill="hold">
                                          <p:stCondLst>
                                            <p:cond delay="0"/>
                                          </p:stCondLst>
                                        </p:cTn>
                                        <p:tgtEl>
                                          <p:spTgt spid="97"/>
                                        </p:tgtEl>
                                        <p:attrNameLst>
                                          <p:attrName>style.visibility</p:attrName>
                                        </p:attrNameLst>
                                      </p:cBhvr>
                                      <p:to>
                                        <p:strVal val="visible"/>
                                      </p:to>
                                    </p:set>
                                    <p:animEffect transition="in" filter="fade">
                                      <p:cBhvr>
                                        <p:cTn id="100" dur="250"/>
                                        <p:tgtEl>
                                          <p:spTgt spid="97"/>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500"/>
                                        <p:tgtEl>
                                          <p:spTgt spid="75"/>
                                        </p:tgtEl>
                                      </p:cBhvr>
                                    </p:animEffect>
                                  </p:childTnLst>
                                </p:cTn>
                              </p:par>
                              <p:par>
                                <p:cTn id="104" presetID="10" presetClass="entr" presetSubtype="0" fill="hold" nodeType="withEffect">
                                  <p:stCondLst>
                                    <p:cond delay="2000"/>
                                  </p:stCondLst>
                                  <p:childTnLst>
                                    <p:set>
                                      <p:cBhvr>
                                        <p:cTn id="105" dur="1" fill="hold">
                                          <p:stCondLst>
                                            <p:cond delay="0"/>
                                          </p:stCondLst>
                                        </p:cTn>
                                        <p:tgtEl>
                                          <p:spTgt spid="76"/>
                                        </p:tgtEl>
                                        <p:attrNameLst>
                                          <p:attrName>style.visibility</p:attrName>
                                        </p:attrNameLst>
                                      </p:cBhvr>
                                      <p:to>
                                        <p:strVal val="visible"/>
                                      </p:to>
                                    </p:set>
                                    <p:animEffect transition="in" filter="fade">
                                      <p:cBhvr>
                                        <p:cTn id="106" dur="500"/>
                                        <p:tgtEl>
                                          <p:spTgt spid="76"/>
                                        </p:tgtEl>
                                      </p:cBhvr>
                                    </p:animEffect>
                                  </p:childTnLst>
                                </p:cTn>
                              </p:par>
                              <p:par>
                                <p:cTn id="107" presetID="10" presetClass="entr" presetSubtype="0" fill="hold" nodeType="withEffect">
                                  <p:stCondLst>
                                    <p:cond delay="500"/>
                                  </p:stCondLst>
                                  <p:childTnLst>
                                    <p:set>
                                      <p:cBhvr>
                                        <p:cTn id="108" dur="1" fill="hold">
                                          <p:stCondLst>
                                            <p:cond delay="0"/>
                                          </p:stCondLst>
                                        </p:cTn>
                                        <p:tgtEl>
                                          <p:spTgt spid="77"/>
                                        </p:tgtEl>
                                        <p:attrNameLst>
                                          <p:attrName>style.visibility</p:attrName>
                                        </p:attrNameLst>
                                      </p:cBhvr>
                                      <p:to>
                                        <p:strVal val="visible"/>
                                      </p:to>
                                    </p:set>
                                    <p:animEffect transition="in" filter="fade">
                                      <p:cBhvr>
                                        <p:cTn id="109" dur="250"/>
                                        <p:tgtEl>
                                          <p:spTgt spid="77"/>
                                        </p:tgtEl>
                                      </p:cBhvr>
                                    </p:animEffect>
                                  </p:childTnLst>
                                </p:cTn>
                              </p:par>
                              <p:par>
                                <p:cTn id="110" presetID="6" presetClass="emph" presetSubtype="0" fill="hold" nodeType="withEffect">
                                  <p:stCondLst>
                                    <p:cond delay="500"/>
                                  </p:stCondLst>
                                  <p:childTnLst>
                                    <p:animScale>
                                      <p:cBhvr>
                                        <p:cTn id="111" dur="10" fill="hold"/>
                                        <p:tgtEl>
                                          <p:spTgt spid="77"/>
                                        </p:tgtEl>
                                      </p:cBhvr>
                                      <p:by x="1000" y="1000"/>
                                    </p:animScale>
                                  </p:childTnLst>
                                </p:cTn>
                              </p:par>
                              <p:par>
                                <p:cTn id="112" presetID="6" presetClass="emph" presetSubtype="0" decel="100000" fill="hold" nodeType="withEffect">
                                  <p:stCondLst>
                                    <p:cond delay="500"/>
                                  </p:stCondLst>
                                  <p:childTnLst>
                                    <p:animScale>
                                      <p:cBhvr>
                                        <p:cTn id="113" dur="1000" fill="hold"/>
                                        <p:tgtEl>
                                          <p:spTgt spid="77"/>
                                        </p:tgtEl>
                                      </p:cBhvr>
                                      <p:by x="9999000" y="9999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2" grpId="0" animBg="1"/>
      <p:bldP spid="87" grpId="0" animBg="1"/>
      <p:bldP spid="88" grpId="0" animBg="1"/>
      <p:bldP spid="89" grpId="0"/>
      <p:bldP spid="90" grpId="0"/>
      <p:bldP spid="91" grpId="0"/>
      <p:bldP spid="92" grpId="0"/>
      <p:bldP spid="93" grpId="0"/>
      <p:bldP spid="94" grpId="0"/>
      <p:bldP spid="95" grpId="0"/>
      <p:bldP spid="96" grpId="0"/>
      <p:bldP spid="97" grpId="0"/>
      <p:bldP spid="98" grpId="0"/>
      <p:bldP spid="132" grpId="0" animBg="1"/>
      <p:bldP spid="132" grpId="1" animBg="1"/>
      <p:bldP spid="134" grpId="0"/>
      <p:bldP spid="136" grpId="0"/>
      <p:bldP spid="137" grpId="0"/>
      <p:bldP spid="1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828000" y="360000"/>
            <a:ext cx="8451850" cy="1325562"/>
          </a:xfrm>
        </p:spPr>
        <p:txBody>
          <a:bodyPr/>
          <a:lstStyle/>
          <a:p>
            <a:pPr eaLnBrk="1" hangingPunct="1"/>
            <a:r>
              <a:rPr lang="en-GB" altLang="en-US" dirty="0"/>
              <a:t>Future Prospects and Conclusions</a:t>
            </a:r>
          </a:p>
        </p:txBody>
      </p:sp>
      <p:sp>
        <p:nvSpPr>
          <p:cNvPr id="44035" name="Content Placeholder 2"/>
          <p:cNvSpPr>
            <a:spLocks noGrp="1"/>
          </p:cNvSpPr>
          <p:nvPr>
            <p:ph idx="1"/>
          </p:nvPr>
        </p:nvSpPr>
        <p:spPr>
          <a:xfrm>
            <a:off x="514350" y="1941513"/>
            <a:ext cx="10526713" cy="4240626"/>
          </a:xfrm>
        </p:spPr>
        <p:txBody>
          <a:bodyPr>
            <a:normAutofit/>
          </a:bodyPr>
          <a:lstStyle/>
          <a:p>
            <a:pPr marL="608013" indent="-608013" eaLnBrk="1" hangingPunct="1"/>
            <a:r>
              <a:rPr lang="en-GB" altLang="en-US" sz="2400" dirty="0"/>
              <a:t>3GPP is an industry driven standardization activity with truly global reach</a:t>
            </a:r>
          </a:p>
          <a:p>
            <a:pPr marL="608013" indent="-608013" eaLnBrk="1" hangingPunct="1"/>
            <a:r>
              <a:rPr lang="en-GB" altLang="en-US" sz="2400" dirty="0"/>
              <a:t>Standardization of interfaces enables an interoperable, multi-vendor approach to deployment and generates mass market economies of scale </a:t>
            </a:r>
          </a:p>
          <a:p>
            <a:pPr marL="608013" indent="-608013" eaLnBrk="1" hangingPunct="1"/>
            <a:r>
              <a:rPr lang="en-GB" altLang="en-US" sz="2400" dirty="0"/>
              <a:t>5G standards will continue over the decade to come, and beyond</a:t>
            </a:r>
          </a:p>
          <a:p>
            <a:pPr marL="608013" indent="-608013" eaLnBrk="1" hangingPunct="1"/>
            <a:r>
              <a:rPr lang="en-US" altLang="en-US" sz="2400" dirty="0"/>
              <a:t>Expected significant developments in Rel-17: </a:t>
            </a:r>
            <a:endParaRPr lang="en-US" altLang="en-US" sz="2000" dirty="0"/>
          </a:p>
          <a:p>
            <a:pPr marL="1065213" lvl="1" indent="-608013" eaLnBrk="1" hangingPunct="1"/>
            <a:r>
              <a:rPr lang="en-US" altLang="en-US" sz="2000" dirty="0"/>
              <a:t>Audio-Visual Production </a:t>
            </a:r>
          </a:p>
          <a:p>
            <a:pPr marL="1065213" lvl="1" indent="-608013" eaLnBrk="1" hangingPunct="1"/>
            <a:r>
              <a:rPr lang="en-US" altLang="en-US" sz="2000" dirty="0"/>
              <a:t>Interactive Immersive Services</a:t>
            </a:r>
          </a:p>
          <a:p>
            <a:pPr marL="1065213" lvl="1" indent="-608013" eaLnBrk="1" hangingPunct="1"/>
            <a:r>
              <a:rPr lang="en-US" altLang="en-US" sz="2000" dirty="0"/>
              <a:t>Extended Reality</a:t>
            </a:r>
          </a:p>
          <a:p>
            <a:pPr marL="1065213" lvl="1" indent="-608013" eaLnBrk="1" hangingPunct="1"/>
            <a:r>
              <a:rPr lang="en-US" altLang="en-US" sz="2000" dirty="0"/>
              <a:t>Mobile Edge Computing</a:t>
            </a:r>
          </a:p>
          <a:p>
            <a:pPr marL="1065213" lvl="1" indent="-608013" eaLnBrk="1" hangingPunct="1"/>
            <a:r>
              <a:rPr lang="en-US" altLang="en-US" sz="2000" dirty="0"/>
              <a:t>Broadcast</a:t>
            </a:r>
            <a:r>
              <a:rPr lang="en-US" altLang="en-US" sz="2000"/>
              <a:t>/Multicast</a:t>
            </a:r>
            <a:endParaRPr lang="en-GB" altLang="en-US" sz="2000" dirty="0"/>
          </a:p>
          <a:p>
            <a:pPr marL="608013" indent="-608013" eaLnBrk="1" hangingPunct="1"/>
            <a:endParaRPr lang="en-GB" altLang="en-US" sz="2000" dirty="0"/>
          </a:p>
          <a:p>
            <a:pPr marL="608013" indent="-608013" eaLnBrk="1" hangingPunct="1"/>
            <a:endParaRPr lang="en-GB" altLang="en-US" sz="2000" dirty="0"/>
          </a:p>
          <a:p>
            <a:pPr marL="608013" indent="-608013" eaLnBrk="1" hangingPunct="1"/>
            <a:endParaRPr lang="en-GB" altLang="en-US" sz="2000"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7563" y="4508500"/>
            <a:ext cx="4406900"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9FFA9908-C567-4D89-99E0-D4FCBE8EFED8}"/>
              </a:ext>
            </a:extLst>
          </p:cNvPr>
          <p:cNvSpPr txBox="1"/>
          <p:nvPr/>
        </p:nvSpPr>
        <p:spPr>
          <a:xfrm>
            <a:off x="1331913" y="5646738"/>
            <a:ext cx="3378200" cy="503237"/>
          </a:xfrm>
          <a:prstGeom prst="rect">
            <a:avLst/>
          </a:prstGeom>
          <a:noFill/>
        </p:spPr>
        <p:txBody>
          <a:bodyPr>
            <a:spAutoFit/>
          </a:bodyPr>
          <a:lstStyle/>
          <a:p>
            <a:pPr algn="ctr">
              <a:defRPr/>
            </a:pPr>
            <a:r>
              <a:rPr lang="en-GB" sz="2667" dirty="0">
                <a:solidFill>
                  <a:srgbClr val="FF0000"/>
                </a:solidFill>
                <a:latin typeface="+mn-lt"/>
                <a:cs typeface="+mn-cs"/>
              </a:rPr>
              <a:t>www.3gpp.org</a:t>
            </a:r>
          </a:p>
        </p:txBody>
      </p:sp>
      <p:sp>
        <p:nvSpPr>
          <p:cNvPr id="6147" name="Rectangle 11">
            <a:extLst>
              <a:ext uri="{FF2B5EF4-FFF2-40B4-BE49-F238E27FC236}">
                <a16:creationId xmlns:a16="http://schemas.microsoft.com/office/drawing/2014/main" id="{6728113F-0EF0-4278-8C78-563CA28BC5AC}"/>
              </a:ext>
            </a:extLst>
          </p:cNvPr>
          <p:cNvSpPr>
            <a:spLocks noChangeArrowheads="1"/>
          </p:cNvSpPr>
          <p:nvPr/>
        </p:nvSpPr>
        <p:spPr bwMode="auto">
          <a:xfrm>
            <a:off x="828000" y="637679"/>
            <a:ext cx="6408738" cy="769441"/>
          </a:xfrm>
          <a:prstGeom prst="rect">
            <a:avLst/>
          </a:prstGeom>
          <a:noFill/>
          <a:ln w="9525">
            <a:noFill/>
            <a:miter lim="800000"/>
            <a:headEnd/>
            <a:tailEnd/>
          </a:ln>
        </p:spPr>
        <p:txBody>
          <a:bodyPr anchor="ctr">
            <a:spAutoFit/>
          </a:bodyPr>
          <a:lstStyle/>
          <a:p>
            <a:pPr eaLnBrk="1" hangingPunct="1">
              <a:defRPr/>
            </a:pPr>
            <a:r>
              <a:rPr lang="fi-FI" sz="4400" dirty="0">
                <a:latin typeface="+mj-lt"/>
              </a:rPr>
              <a:t>For more Information</a:t>
            </a:r>
          </a:p>
        </p:txBody>
      </p:sp>
      <p:sp>
        <p:nvSpPr>
          <p:cNvPr id="6149" name="Title 1">
            <a:extLst>
              <a:ext uri="{FF2B5EF4-FFF2-40B4-BE49-F238E27FC236}">
                <a16:creationId xmlns:a16="http://schemas.microsoft.com/office/drawing/2014/main" id="{A509E91C-DB29-48E1-B532-23718DB74535}"/>
              </a:ext>
            </a:extLst>
          </p:cNvPr>
          <p:cNvSpPr>
            <a:spLocks/>
          </p:cNvSpPr>
          <p:nvPr/>
        </p:nvSpPr>
        <p:spPr bwMode="auto">
          <a:xfrm>
            <a:off x="3727277" y="2444540"/>
            <a:ext cx="4289769" cy="1468437"/>
          </a:xfrm>
          <a:prstGeom prst="rect">
            <a:avLst/>
          </a:prstGeom>
          <a:noFill/>
          <a:ln w="9525">
            <a:noFill/>
            <a:miter lim="800000"/>
            <a:headEnd/>
            <a:tailEnd/>
          </a:ln>
        </p:spPr>
        <p:txBody>
          <a:bodyPr anchor="ctr"/>
          <a:lstStyle/>
          <a:p>
            <a:pPr algn="ctr">
              <a:defRPr/>
            </a:pPr>
            <a:r>
              <a:rPr lang="en-GB" sz="2667" dirty="0">
                <a:solidFill>
                  <a:srgbClr val="FF0000"/>
                </a:solidFill>
                <a:latin typeface="+mn-lt"/>
              </a:rPr>
              <a:t>info@3gpp.org</a:t>
            </a:r>
          </a:p>
        </p:txBody>
      </p:sp>
      <p:pic>
        <p:nvPicPr>
          <p:cNvPr id="45062" name="Picture 8" descr="http://paranormalehradio.files.wordpress.com/2011/10/100091-green-metallic-orb-icon-social-media-logos-mai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1000" y="2008188"/>
            <a:ext cx="82232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53263" y="3956050"/>
            <a:ext cx="3763962"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C3A22DD7-E9E2-421B-8F87-A646CFF74672}"/>
              </a:ext>
            </a:extLst>
          </p:cNvPr>
          <p:cNvSpPr txBox="1"/>
          <p:nvPr/>
        </p:nvSpPr>
        <p:spPr>
          <a:xfrm>
            <a:off x="7245350" y="5646738"/>
            <a:ext cx="3378200" cy="503237"/>
          </a:xfrm>
          <a:prstGeom prst="rect">
            <a:avLst/>
          </a:prstGeom>
          <a:noFill/>
        </p:spPr>
        <p:txBody>
          <a:bodyPr>
            <a:spAutoFit/>
          </a:bodyPr>
          <a:lstStyle/>
          <a:p>
            <a:pPr algn="ctr">
              <a:defRPr/>
            </a:pPr>
            <a:r>
              <a:rPr lang="en-GB" sz="2667" dirty="0">
                <a:solidFill>
                  <a:srgbClr val="FF0000"/>
                </a:solidFill>
                <a:latin typeface="+mn-lt"/>
                <a:cs typeface="+mn-cs"/>
              </a:rPr>
              <a:t>portal.3gpp.org</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7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58437" y="3804018"/>
            <a:ext cx="236855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5"/>
          <p:cNvSpPr>
            <a:spLocks noGrp="1"/>
          </p:cNvSpPr>
          <p:nvPr>
            <p:ph type="title"/>
          </p:nvPr>
        </p:nvSpPr>
        <p:spPr>
          <a:xfrm>
            <a:off x="828000" y="360000"/>
            <a:ext cx="10515600" cy="1325563"/>
          </a:xfrm>
        </p:spPr>
        <p:txBody>
          <a:bodyPr/>
          <a:lstStyle/>
          <a:p>
            <a:r>
              <a:rPr lang="en-US" dirty="0"/>
              <a:t>3GPP – A Partnership Project</a:t>
            </a:r>
            <a:endParaRPr lang="en-GB" dirty="0"/>
          </a:p>
        </p:txBody>
      </p:sp>
      <p:grpSp>
        <p:nvGrpSpPr>
          <p:cNvPr id="8" name="Group 6"/>
          <p:cNvGrpSpPr>
            <a:grpSpLocks/>
          </p:cNvGrpSpPr>
          <p:nvPr/>
        </p:nvGrpSpPr>
        <p:grpSpPr bwMode="auto">
          <a:xfrm>
            <a:off x="1519966" y="2058187"/>
            <a:ext cx="8742362" cy="4041702"/>
            <a:chOff x="68263" y="656349"/>
            <a:chExt cx="9609234" cy="4136314"/>
          </a:xfrm>
        </p:grpSpPr>
        <p:sp>
          <p:nvSpPr>
            <p:cNvPr id="9" name="AutoShape 26"/>
            <p:cNvSpPr>
              <a:spLocks noChangeArrowheads="1"/>
            </p:cNvSpPr>
            <p:nvPr/>
          </p:nvSpPr>
          <p:spPr bwMode="auto">
            <a:xfrm>
              <a:off x="7742389" y="4207785"/>
              <a:ext cx="1258082" cy="480900"/>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10" name="Text Box 2"/>
            <p:cNvSpPr txBox="1">
              <a:spLocks noChangeArrowheads="1"/>
            </p:cNvSpPr>
            <p:nvPr/>
          </p:nvSpPr>
          <p:spPr bwMode="auto">
            <a:xfrm>
              <a:off x="7480617" y="656349"/>
              <a:ext cx="1932492" cy="314982"/>
            </a:xfrm>
            <a:prstGeom prst="rect">
              <a:avLst/>
            </a:prstGeom>
            <a:solidFill>
              <a:schemeClr val="bg1"/>
            </a:solidFill>
            <a:ln w="9525">
              <a:noFill/>
              <a:miter lim="800000"/>
              <a:headEnd/>
              <a:tailEnd/>
            </a:ln>
          </p:spPr>
          <p:txBody>
            <a:bodyPr wrap="square">
              <a:spAutoFit/>
            </a:bodyPr>
            <a:lstStyle/>
            <a:p>
              <a:pPr algn="ctr" eaLnBrk="1" hangingPunct="1">
                <a:defRPr/>
              </a:pPr>
              <a:r>
                <a:rPr kumimoji="1" lang="en-US" altLang="ja-JP" sz="1400" dirty="0">
                  <a:latin typeface="+mn-lt"/>
                </a:rPr>
                <a:t>Internet Protocols</a:t>
              </a:r>
            </a:p>
          </p:txBody>
        </p:sp>
        <p:sp>
          <p:nvSpPr>
            <p:cNvPr id="11" name="AutoShape 4"/>
            <p:cNvSpPr>
              <a:spLocks noChangeArrowheads="1"/>
            </p:cNvSpPr>
            <p:nvPr/>
          </p:nvSpPr>
          <p:spPr bwMode="auto">
            <a:xfrm>
              <a:off x="124100" y="1065689"/>
              <a:ext cx="1840882" cy="615747"/>
            </a:xfrm>
            <a:prstGeom prst="roundRect">
              <a:avLst>
                <a:gd name="adj" fmla="val 16667"/>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hangingPunct="1">
                <a:defRPr/>
              </a:pPr>
              <a:endParaRPr lang="ja-JP" altLang="en-US" sz="750"/>
            </a:p>
          </p:txBody>
        </p:sp>
        <p:sp>
          <p:nvSpPr>
            <p:cNvPr id="12" name="Rectangle 5"/>
            <p:cNvSpPr>
              <a:spLocks noChangeArrowheads="1"/>
            </p:cNvSpPr>
            <p:nvPr/>
          </p:nvSpPr>
          <p:spPr bwMode="auto">
            <a:xfrm>
              <a:off x="1000046" y="1249276"/>
              <a:ext cx="991110" cy="284315"/>
            </a:xfrm>
            <a:prstGeom prst="rect">
              <a:avLst/>
            </a:prstGeom>
            <a:noFill/>
            <a:ln w="38100" algn="ctr">
              <a:noFill/>
              <a:miter lim="800000"/>
              <a:headEnd/>
              <a:tailEnd/>
            </a:ln>
          </p:spPr>
          <p:txBody>
            <a:bodyPr>
              <a:spAutoFit/>
            </a:bodyPr>
            <a:lstStyle/>
            <a:p>
              <a:pPr eaLnBrk="1" hangingPunct="1">
                <a:defRPr/>
              </a:pPr>
              <a:r>
                <a:rPr kumimoji="1" lang="en-US" altLang="ja-JP" sz="1200" dirty="0">
                  <a:latin typeface="+mn-lt"/>
                </a:rPr>
                <a:t>ITU-R/T</a:t>
              </a:r>
            </a:p>
          </p:txBody>
        </p:sp>
        <p:pic>
          <p:nvPicPr>
            <p:cNvPr id="13" name="Picture 6" descr="logo_iet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0217" y="1000416"/>
              <a:ext cx="661988" cy="26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AutoShape 7"/>
            <p:cNvSpPr>
              <a:spLocks noChangeArrowheads="1"/>
            </p:cNvSpPr>
            <p:nvPr/>
          </p:nvSpPr>
          <p:spPr bwMode="auto">
            <a:xfrm>
              <a:off x="8005871" y="958461"/>
              <a:ext cx="851517" cy="349303"/>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15" name="AutoShape 11"/>
            <p:cNvSpPr>
              <a:spLocks noChangeArrowheads="1"/>
            </p:cNvSpPr>
            <p:nvPr/>
          </p:nvSpPr>
          <p:spPr bwMode="auto">
            <a:xfrm>
              <a:off x="3619160" y="1007201"/>
              <a:ext cx="2177651" cy="1618163"/>
            </a:xfrm>
            <a:prstGeom prst="roundRect">
              <a:avLst>
                <a:gd name="adj" fmla="val 9769"/>
              </a:avLst>
            </a:prstGeom>
            <a:ln>
              <a:headEnd/>
              <a:tailEnd/>
            </a:ln>
          </p:spPr>
          <p:style>
            <a:lnRef idx="2">
              <a:schemeClr val="accent3"/>
            </a:lnRef>
            <a:fillRef idx="1">
              <a:schemeClr val="lt1"/>
            </a:fillRef>
            <a:effectRef idx="0">
              <a:schemeClr val="accent3"/>
            </a:effectRef>
            <a:fontRef idx="minor">
              <a:schemeClr val="dk1"/>
            </a:fontRef>
          </p:style>
          <p:txBody>
            <a:bodyPr wrap="none" anchor="ctr"/>
            <a:lstStyle/>
            <a:p>
              <a:pPr eaLnBrk="1" hangingPunct="1">
                <a:defRPr/>
              </a:pPr>
              <a:endParaRPr lang="ja-JP" altLang="en-US" sz="750"/>
            </a:p>
          </p:txBody>
        </p:sp>
        <p:pic>
          <p:nvPicPr>
            <p:cNvPr id="16" name="Picture 15" descr="OMA Web Site">
              <a:hlinkClick r:id="rId4" tooltip="OMA Web Sit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05274" y="1747036"/>
              <a:ext cx="920750" cy="199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utoShape 13"/>
            <p:cNvSpPr>
              <a:spLocks noChangeArrowheads="1"/>
            </p:cNvSpPr>
            <p:nvPr/>
          </p:nvSpPr>
          <p:spPr bwMode="auto">
            <a:xfrm>
              <a:off x="7881982" y="1665190"/>
              <a:ext cx="1008560" cy="333055"/>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sz="750">
                <a:solidFill>
                  <a:schemeClr val="tx2"/>
                </a:solidFill>
                <a:latin typeface="+mn-lt"/>
              </a:endParaRPr>
            </a:p>
          </p:txBody>
        </p:sp>
        <p:sp>
          <p:nvSpPr>
            <p:cNvPr id="18" name="Text Box 14"/>
            <p:cNvSpPr txBox="1">
              <a:spLocks noChangeArrowheads="1"/>
            </p:cNvSpPr>
            <p:nvPr/>
          </p:nvSpPr>
          <p:spPr bwMode="auto">
            <a:xfrm>
              <a:off x="7433994" y="1391434"/>
              <a:ext cx="1994435" cy="314982"/>
            </a:xfrm>
            <a:prstGeom prst="rect">
              <a:avLst/>
            </a:prstGeom>
            <a:noFill/>
            <a:ln w="9525">
              <a:noFill/>
              <a:miter lim="800000"/>
              <a:headEnd/>
              <a:tailEnd/>
            </a:ln>
          </p:spPr>
          <p:txBody>
            <a:bodyPr wrap="square">
              <a:spAutoFit/>
            </a:bodyPr>
            <a:lstStyle/>
            <a:p>
              <a:pPr algn="ctr" eaLnBrk="1" hangingPunct="1">
                <a:defRPr/>
              </a:pPr>
              <a:r>
                <a:rPr kumimoji="1" lang="en-US" altLang="ja-JP" sz="1400" dirty="0">
                  <a:latin typeface="+mn-lt"/>
                </a:rPr>
                <a:t>Mobile applications</a:t>
              </a:r>
            </a:p>
          </p:txBody>
        </p:sp>
        <p:grpSp>
          <p:nvGrpSpPr>
            <p:cNvPr id="19" name="Group 81"/>
            <p:cNvGrpSpPr>
              <a:grpSpLocks/>
            </p:cNvGrpSpPr>
            <p:nvPr/>
          </p:nvGrpSpPr>
          <p:grpSpPr bwMode="auto">
            <a:xfrm>
              <a:off x="539389" y="1718803"/>
              <a:ext cx="1343771" cy="2133182"/>
              <a:chOff x="539389" y="2291736"/>
              <a:chExt cx="1343771" cy="2844773"/>
            </a:xfrm>
          </p:grpSpPr>
          <p:sp>
            <p:nvSpPr>
              <p:cNvPr id="67" name="AutoShape 9"/>
              <p:cNvSpPr>
                <a:spLocks noChangeArrowheads="1"/>
              </p:cNvSpPr>
              <p:nvPr/>
            </p:nvSpPr>
            <p:spPr bwMode="auto">
              <a:xfrm rot="-5400000">
                <a:off x="-631730" y="3462855"/>
                <a:ext cx="2844773" cy="502535"/>
              </a:xfrm>
              <a:prstGeom prst="rightArrow">
                <a:avLst>
                  <a:gd name="adj1" fmla="val 50000"/>
                  <a:gd name="adj2" fmla="val 141246"/>
                </a:avLst>
              </a:prstGeom>
              <a:solidFill>
                <a:srgbClr val="72AF2F"/>
              </a:solidFill>
              <a:ln>
                <a:noFill/>
                <a:headEnd/>
                <a:tailEnd/>
              </a:ln>
            </p:spPr>
            <p:style>
              <a:lnRef idx="2">
                <a:schemeClr val="accent3"/>
              </a:lnRef>
              <a:fillRef idx="1">
                <a:schemeClr val="lt1"/>
              </a:fillRef>
              <a:effectRef idx="0">
                <a:schemeClr val="accent3"/>
              </a:effectRef>
              <a:fontRef idx="minor">
                <a:schemeClr val="dk1"/>
              </a:fontRef>
            </p:style>
            <p:txBody>
              <a:bodyPr wrap="none" anchor="ctr"/>
              <a:lstStyle/>
              <a:p>
                <a:pPr eaLnBrk="1" hangingPunct="1">
                  <a:defRPr/>
                </a:pPr>
                <a:endParaRPr lang="ja-JP" altLang="en-US" sz="750"/>
              </a:p>
            </p:txBody>
          </p:sp>
          <p:sp>
            <p:nvSpPr>
              <p:cNvPr id="68" name="Text Box 16"/>
              <p:cNvSpPr txBox="1">
                <a:spLocks noChangeArrowheads="1"/>
              </p:cNvSpPr>
              <p:nvPr/>
            </p:nvSpPr>
            <p:spPr bwMode="auto">
              <a:xfrm>
                <a:off x="832723" y="3353379"/>
                <a:ext cx="1050437" cy="1008128"/>
              </a:xfrm>
              <a:prstGeom prst="rect">
                <a:avLst/>
              </a:prstGeom>
              <a:noFill/>
              <a:ln w="9525">
                <a:noFill/>
                <a:miter lim="800000"/>
                <a:headEnd/>
                <a:tailEnd/>
              </a:ln>
            </p:spPr>
            <p:txBody>
              <a:bodyPr wrap="square">
                <a:spAutoFit/>
              </a:bodyPr>
              <a:lstStyle/>
              <a:p>
                <a:pPr algn="ctr" eaLnBrk="1" hangingPunct="1">
                  <a:defRPr/>
                </a:pPr>
                <a:r>
                  <a:rPr kumimoji="1" lang="en-US" altLang="ja-JP" sz="1400" dirty="0">
                    <a:latin typeface="+mn-lt"/>
                  </a:rPr>
                  <a:t>Reference to 3GPP specs</a:t>
                </a:r>
              </a:p>
            </p:txBody>
          </p:sp>
        </p:grpSp>
        <p:grpSp>
          <p:nvGrpSpPr>
            <p:cNvPr id="20" name="Group 79"/>
            <p:cNvGrpSpPr>
              <a:grpSpLocks/>
            </p:cNvGrpSpPr>
            <p:nvPr/>
          </p:nvGrpSpPr>
          <p:grpSpPr bwMode="auto">
            <a:xfrm>
              <a:off x="3236152" y="2734217"/>
              <a:ext cx="1588743" cy="1304068"/>
              <a:chOff x="3236152" y="3645623"/>
              <a:chExt cx="1588743" cy="1737673"/>
            </a:xfrm>
          </p:grpSpPr>
          <p:sp>
            <p:nvSpPr>
              <p:cNvPr id="65" name="AutoShape 17"/>
              <p:cNvSpPr>
                <a:spLocks noChangeArrowheads="1"/>
              </p:cNvSpPr>
              <p:nvPr/>
            </p:nvSpPr>
            <p:spPr bwMode="auto">
              <a:xfrm>
                <a:off x="4392157" y="3645623"/>
                <a:ext cx="432738" cy="1690756"/>
              </a:xfrm>
              <a:prstGeom prst="upDownArrow">
                <a:avLst>
                  <a:gd name="adj1" fmla="val 50000"/>
                  <a:gd name="adj2" fmla="val 78382"/>
                </a:avLst>
              </a:prstGeom>
              <a:solidFill>
                <a:srgbClr val="72AF2F"/>
              </a:solidFill>
              <a:ln w="9525">
                <a:noFill/>
                <a:miter lim="800000"/>
                <a:headEnd/>
                <a:tailEnd/>
              </a:ln>
            </p:spPr>
            <p:txBody>
              <a:bodyPr vert="eaVert" wrap="none" anchor="ctr"/>
              <a:lstStyle/>
              <a:p>
                <a:pPr eaLnBrk="1" hangingPunct="1">
                  <a:defRPr/>
                </a:pPr>
                <a:endParaRPr lang="ja-JP" altLang="en-US" sz="750">
                  <a:latin typeface="+mn-lt"/>
                </a:endParaRPr>
              </a:p>
            </p:txBody>
          </p:sp>
          <p:sp>
            <p:nvSpPr>
              <p:cNvPr id="66" name="Text Box 18"/>
              <p:cNvSpPr txBox="1">
                <a:spLocks noChangeArrowheads="1"/>
              </p:cNvSpPr>
              <p:nvPr/>
            </p:nvSpPr>
            <p:spPr bwMode="auto">
              <a:xfrm>
                <a:off x="3236152" y="3788388"/>
                <a:ext cx="1340967" cy="1594908"/>
              </a:xfrm>
              <a:prstGeom prst="rect">
                <a:avLst/>
              </a:prstGeom>
              <a:noFill/>
              <a:ln w="9525">
                <a:noFill/>
                <a:miter lim="800000"/>
                <a:headEnd/>
                <a:tailEnd/>
              </a:ln>
            </p:spPr>
            <p:txBody>
              <a:bodyPr wrap="square">
                <a:spAutoFit/>
              </a:bodyPr>
              <a:lstStyle/>
              <a:p>
                <a:pPr algn="ctr" eaLnBrk="1" hangingPunct="1">
                  <a:defRPr/>
                </a:pPr>
                <a:r>
                  <a:rPr kumimoji="1" lang="en-US" altLang="ja-JP" sz="1400" dirty="0">
                    <a:latin typeface="+mn-lt"/>
                  </a:rPr>
                  <a:t>Partners referring to 3GPP specs for the local use</a:t>
                </a:r>
              </a:p>
            </p:txBody>
          </p:sp>
        </p:grpSp>
        <p:grpSp>
          <p:nvGrpSpPr>
            <p:cNvPr id="21" name="Group 75"/>
            <p:cNvGrpSpPr>
              <a:grpSpLocks/>
            </p:cNvGrpSpPr>
            <p:nvPr/>
          </p:nvGrpSpPr>
          <p:grpSpPr bwMode="auto">
            <a:xfrm>
              <a:off x="5959088" y="863055"/>
              <a:ext cx="1970006" cy="446342"/>
              <a:chOff x="5959088" y="1152061"/>
              <a:chExt cx="1969427" cy="593966"/>
            </a:xfrm>
          </p:grpSpPr>
          <p:sp>
            <p:nvSpPr>
              <p:cNvPr id="63" name="AutoShape 8"/>
              <p:cNvSpPr>
                <a:spLocks noChangeArrowheads="1"/>
              </p:cNvSpPr>
              <p:nvPr/>
            </p:nvSpPr>
            <p:spPr bwMode="auto">
              <a:xfrm flipH="1">
                <a:off x="5959088" y="1467128"/>
                <a:ext cx="1969427" cy="278899"/>
              </a:xfrm>
              <a:prstGeom prst="rightArrow">
                <a:avLst>
                  <a:gd name="adj1" fmla="val 50000"/>
                  <a:gd name="adj2" fmla="val 96978"/>
                </a:avLst>
              </a:prstGeom>
              <a:solidFill>
                <a:srgbClr val="72AF2F"/>
              </a:solidFill>
              <a:ln w="9525">
                <a:noFill/>
                <a:miter lim="800000"/>
                <a:headEnd/>
                <a:tailEnd/>
              </a:ln>
            </p:spPr>
            <p:txBody>
              <a:bodyPr wrap="none" anchor="ctr"/>
              <a:lstStyle/>
              <a:p>
                <a:pPr eaLnBrk="1" hangingPunct="1">
                  <a:defRPr/>
                </a:pPr>
                <a:endParaRPr lang="ja-JP" altLang="en-US" sz="750">
                  <a:solidFill>
                    <a:schemeClr val="tx2"/>
                  </a:solidFill>
                  <a:latin typeface="+mn-lt"/>
                </a:endParaRPr>
              </a:p>
            </p:txBody>
          </p:sp>
          <p:sp>
            <p:nvSpPr>
              <p:cNvPr id="64" name="Text Box 19"/>
              <p:cNvSpPr txBox="1">
                <a:spLocks noChangeArrowheads="1"/>
              </p:cNvSpPr>
              <p:nvPr/>
            </p:nvSpPr>
            <p:spPr bwMode="auto">
              <a:xfrm>
                <a:off x="6039331" y="1152061"/>
                <a:ext cx="1889184" cy="419160"/>
              </a:xfrm>
              <a:prstGeom prst="rect">
                <a:avLst/>
              </a:prstGeom>
              <a:noFill/>
              <a:ln w="9525">
                <a:noFill/>
                <a:miter lim="800000"/>
                <a:headEnd/>
                <a:tailEnd/>
              </a:ln>
            </p:spPr>
            <p:txBody>
              <a:bodyPr wrap="square">
                <a:spAutoFit/>
              </a:bodyPr>
              <a:lstStyle/>
              <a:p>
                <a:pPr algn="ctr" eaLnBrk="1" hangingPunct="1">
                  <a:defRPr/>
                </a:pPr>
                <a:r>
                  <a:rPr kumimoji="1" lang="en-US" altLang="ja-JP" sz="1400" dirty="0">
                    <a:latin typeface="+mn-lt"/>
                  </a:rPr>
                  <a:t>Referring to specs</a:t>
                </a:r>
              </a:p>
            </p:txBody>
          </p:sp>
        </p:grpSp>
        <p:sp>
          <p:nvSpPr>
            <p:cNvPr id="22" name="AutoShape 22"/>
            <p:cNvSpPr>
              <a:spLocks noChangeArrowheads="1"/>
            </p:cNvSpPr>
            <p:nvPr/>
          </p:nvSpPr>
          <p:spPr bwMode="auto">
            <a:xfrm>
              <a:off x="1563653" y="4209410"/>
              <a:ext cx="1872292" cy="487399"/>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3" name="AutoShape 23"/>
            <p:cNvSpPr>
              <a:spLocks noChangeArrowheads="1"/>
            </p:cNvSpPr>
            <p:nvPr/>
          </p:nvSpPr>
          <p:spPr bwMode="auto">
            <a:xfrm>
              <a:off x="97926" y="4217533"/>
              <a:ext cx="1369757" cy="479276"/>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4" name="AutoShape 24"/>
            <p:cNvSpPr>
              <a:spLocks noChangeArrowheads="1"/>
            </p:cNvSpPr>
            <p:nvPr/>
          </p:nvSpPr>
          <p:spPr bwMode="auto">
            <a:xfrm>
              <a:off x="3521445" y="4217533"/>
              <a:ext cx="1368012" cy="479276"/>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5" name="AutoShape 25"/>
            <p:cNvSpPr>
              <a:spLocks noChangeArrowheads="1"/>
            </p:cNvSpPr>
            <p:nvPr/>
          </p:nvSpPr>
          <p:spPr bwMode="auto">
            <a:xfrm>
              <a:off x="4973212" y="4209410"/>
              <a:ext cx="1368012" cy="479275"/>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6" name="AutoShape 26"/>
            <p:cNvSpPr>
              <a:spLocks noChangeArrowheads="1"/>
            </p:cNvSpPr>
            <p:nvPr/>
          </p:nvSpPr>
          <p:spPr bwMode="auto">
            <a:xfrm>
              <a:off x="6426725" y="4207785"/>
              <a:ext cx="1258082" cy="482525"/>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pic>
          <p:nvPicPr>
            <p:cNvPr id="27" name="Picture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4638" y="4354513"/>
              <a:ext cx="89535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 name="Group 76"/>
            <p:cNvGrpSpPr>
              <a:grpSpLocks/>
            </p:cNvGrpSpPr>
            <p:nvPr/>
          </p:nvGrpSpPr>
          <p:grpSpPr bwMode="auto">
            <a:xfrm>
              <a:off x="5852728" y="1532123"/>
              <a:ext cx="2001336" cy="503493"/>
              <a:chOff x="5852728" y="2044507"/>
              <a:chExt cx="2001336" cy="669997"/>
            </a:xfrm>
          </p:grpSpPr>
          <p:sp>
            <p:nvSpPr>
              <p:cNvPr id="61" name="AutoShape 20"/>
              <p:cNvSpPr>
                <a:spLocks noChangeArrowheads="1"/>
              </p:cNvSpPr>
              <p:nvPr/>
            </p:nvSpPr>
            <p:spPr bwMode="auto">
              <a:xfrm rot="16200000">
                <a:off x="6665745" y="1526184"/>
                <a:ext cx="434550" cy="1942089"/>
              </a:xfrm>
              <a:prstGeom prst="upDownArrow">
                <a:avLst>
                  <a:gd name="adj1" fmla="val 50000"/>
                  <a:gd name="adj2" fmla="val 63382"/>
                </a:avLst>
              </a:prstGeom>
              <a:solidFill>
                <a:srgbClr val="72AF2F"/>
              </a:solidFill>
              <a:ln w="9525">
                <a:noFill/>
                <a:miter lim="800000"/>
                <a:headEnd/>
                <a:tailEnd/>
              </a:ln>
            </p:spPr>
            <p:txBody>
              <a:bodyPr vert="eaVert" wrap="none" anchor="ctr"/>
              <a:lstStyle/>
              <a:p>
                <a:pPr eaLnBrk="1" hangingPunct="1">
                  <a:defRPr/>
                </a:pPr>
                <a:endParaRPr lang="ja-JP" altLang="en-US" sz="750">
                  <a:solidFill>
                    <a:schemeClr val="tx2"/>
                  </a:solidFill>
                  <a:latin typeface="+mn-lt"/>
                </a:endParaRPr>
              </a:p>
            </p:txBody>
          </p:sp>
          <p:sp>
            <p:nvSpPr>
              <p:cNvPr id="62" name="Text Box 33"/>
              <p:cNvSpPr txBox="1">
                <a:spLocks noChangeArrowheads="1"/>
              </p:cNvSpPr>
              <p:nvPr/>
            </p:nvSpPr>
            <p:spPr bwMode="auto">
              <a:xfrm>
                <a:off x="5852728" y="2044507"/>
                <a:ext cx="1921069" cy="419145"/>
              </a:xfrm>
              <a:prstGeom prst="rect">
                <a:avLst/>
              </a:prstGeom>
              <a:noFill/>
              <a:ln w="9525">
                <a:noFill/>
                <a:miter lim="800000"/>
                <a:headEnd/>
                <a:tailEnd/>
              </a:ln>
            </p:spPr>
            <p:txBody>
              <a:bodyPr wrap="square">
                <a:spAutoFit/>
              </a:bodyPr>
              <a:lstStyle/>
              <a:p>
                <a:pPr algn="ctr" eaLnBrk="1" hangingPunct="1">
                  <a:defRPr/>
                </a:pPr>
                <a:r>
                  <a:rPr kumimoji="1" lang="en-US" altLang="ja-JP" sz="1400" dirty="0">
                    <a:latin typeface="+mn-lt"/>
                  </a:rPr>
                  <a:t>Cross reference</a:t>
                </a:r>
              </a:p>
            </p:txBody>
          </p:sp>
        </p:grpSp>
        <p:pic>
          <p:nvPicPr>
            <p:cNvPr id="29" name="Picture 35" descr="WIFI_Alliance_Logo">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8869" y="3355181"/>
              <a:ext cx="5492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36" descr="IEEE Logo">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58382" y="2944902"/>
              <a:ext cx="7302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AutoShape 37"/>
            <p:cNvSpPr>
              <a:spLocks noChangeArrowheads="1"/>
            </p:cNvSpPr>
            <p:nvPr/>
          </p:nvSpPr>
          <p:spPr bwMode="auto">
            <a:xfrm>
              <a:off x="2001626" y="2167210"/>
              <a:ext cx="1094060" cy="1701021"/>
            </a:xfrm>
            <a:prstGeom prst="roundRect">
              <a:avLst>
                <a:gd name="adj" fmla="val 16667"/>
              </a:avLst>
            </a:prstGeom>
            <a:noFill/>
            <a:ln>
              <a:headEnd/>
              <a:tailEnd/>
            </a:ln>
          </p:spPr>
          <p:style>
            <a:lnRef idx="2">
              <a:schemeClr val="accent2"/>
            </a:lnRef>
            <a:fillRef idx="1">
              <a:schemeClr val="lt1"/>
            </a:fillRef>
            <a:effectRef idx="0">
              <a:schemeClr val="accent2"/>
            </a:effectRef>
            <a:fontRef idx="minor">
              <a:schemeClr val="dk1"/>
            </a:fontRef>
          </p:style>
          <p:txBody>
            <a:bodyPr wrap="none" anchor="ctr"/>
            <a:lstStyle/>
            <a:p>
              <a:pPr eaLnBrk="1" hangingPunct="1">
                <a:defRPr/>
              </a:pPr>
              <a:endParaRPr lang="ja-JP" altLang="en-US" sz="750"/>
            </a:p>
          </p:txBody>
        </p:sp>
        <p:grpSp>
          <p:nvGrpSpPr>
            <p:cNvPr id="32" name="Group 77"/>
            <p:cNvGrpSpPr>
              <a:grpSpLocks/>
            </p:cNvGrpSpPr>
            <p:nvPr/>
          </p:nvGrpSpPr>
          <p:grpSpPr bwMode="auto">
            <a:xfrm>
              <a:off x="5946812" y="2089966"/>
              <a:ext cx="1326257" cy="551639"/>
              <a:chOff x="5946791" y="2784323"/>
              <a:chExt cx="1327723" cy="738351"/>
            </a:xfrm>
          </p:grpSpPr>
          <p:sp>
            <p:nvSpPr>
              <p:cNvPr id="59" name="AutoShape 40"/>
              <p:cNvSpPr>
                <a:spLocks noChangeArrowheads="1"/>
              </p:cNvSpPr>
              <p:nvPr/>
            </p:nvSpPr>
            <p:spPr bwMode="auto">
              <a:xfrm rot="10800000">
                <a:off x="5960826" y="3107336"/>
                <a:ext cx="1097017" cy="415338"/>
              </a:xfrm>
              <a:prstGeom prst="rightArrow">
                <a:avLst>
                  <a:gd name="adj1" fmla="val 50000"/>
                  <a:gd name="adj2" fmla="val 66092"/>
                </a:avLst>
              </a:prstGeom>
              <a:solidFill>
                <a:srgbClr val="72AF2F"/>
              </a:solidFill>
              <a:ln w="9525">
                <a:noFill/>
                <a:miter lim="800000"/>
                <a:headEnd/>
                <a:tailEnd/>
              </a:ln>
            </p:spPr>
            <p:txBody>
              <a:bodyPr wrap="none" anchor="ctr"/>
              <a:lstStyle/>
              <a:p>
                <a:pPr eaLnBrk="1" hangingPunct="1">
                  <a:defRPr/>
                </a:pPr>
                <a:endParaRPr lang="ja-JP" altLang="en-US" sz="750">
                  <a:solidFill>
                    <a:schemeClr val="tx2"/>
                  </a:solidFill>
                  <a:latin typeface="+mn-lt"/>
                </a:endParaRPr>
              </a:p>
            </p:txBody>
          </p:sp>
          <p:sp>
            <p:nvSpPr>
              <p:cNvPr id="60" name="Text Box 41"/>
              <p:cNvSpPr txBox="1">
                <a:spLocks noChangeArrowheads="1"/>
              </p:cNvSpPr>
              <p:nvPr/>
            </p:nvSpPr>
            <p:spPr bwMode="auto">
              <a:xfrm>
                <a:off x="5946791" y="2784323"/>
                <a:ext cx="1327723" cy="421591"/>
              </a:xfrm>
              <a:prstGeom prst="rect">
                <a:avLst/>
              </a:prstGeom>
              <a:noFill/>
              <a:ln w="9525">
                <a:noFill/>
                <a:miter lim="800000"/>
                <a:headEnd/>
                <a:tailEnd/>
              </a:ln>
            </p:spPr>
            <p:txBody>
              <a:bodyPr wrap="none">
                <a:spAutoFit/>
              </a:bodyPr>
              <a:lstStyle/>
              <a:p>
                <a:pPr algn="ctr" eaLnBrk="1" hangingPunct="1">
                  <a:defRPr/>
                </a:pPr>
                <a:r>
                  <a:rPr kumimoji="1" lang="en-US" altLang="ja-JP" sz="1400" dirty="0">
                    <a:latin typeface="+mn-lt"/>
                  </a:rPr>
                  <a:t>Requirements</a:t>
                </a:r>
              </a:p>
            </p:txBody>
          </p:sp>
        </p:grpSp>
        <p:sp>
          <p:nvSpPr>
            <p:cNvPr id="33" name="Text Box 44"/>
            <p:cNvSpPr txBox="1">
              <a:spLocks noChangeArrowheads="1"/>
            </p:cNvSpPr>
            <p:nvPr/>
          </p:nvSpPr>
          <p:spPr bwMode="auto">
            <a:xfrm>
              <a:off x="2205781" y="4072938"/>
              <a:ext cx="547903" cy="259946"/>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Japan</a:t>
              </a:r>
            </a:p>
          </p:txBody>
        </p:sp>
        <p:sp>
          <p:nvSpPr>
            <p:cNvPr id="34" name="Text Box 45"/>
            <p:cNvSpPr txBox="1">
              <a:spLocks noChangeArrowheads="1"/>
            </p:cNvSpPr>
            <p:nvPr/>
          </p:nvSpPr>
          <p:spPr bwMode="auto">
            <a:xfrm>
              <a:off x="581267" y="4079437"/>
              <a:ext cx="369922" cy="259946"/>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EU</a:t>
              </a:r>
            </a:p>
          </p:txBody>
        </p:sp>
        <p:sp>
          <p:nvSpPr>
            <p:cNvPr id="35" name="Text Box 46"/>
            <p:cNvSpPr txBox="1">
              <a:spLocks noChangeArrowheads="1"/>
            </p:cNvSpPr>
            <p:nvPr/>
          </p:nvSpPr>
          <p:spPr bwMode="auto">
            <a:xfrm>
              <a:off x="3880897" y="4066440"/>
              <a:ext cx="554882" cy="259946"/>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Korea</a:t>
              </a:r>
            </a:p>
          </p:txBody>
        </p:sp>
        <p:sp>
          <p:nvSpPr>
            <p:cNvPr id="36" name="Text Box 47"/>
            <p:cNvSpPr txBox="1">
              <a:spLocks noChangeArrowheads="1"/>
            </p:cNvSpPr>
            <p:nvPr/>
          </p:nvSpPr>
          <p:spPr bwMode="auto">
            <a:xfrm>
              <a:off x="5344879" y="4082686"/>
              <a:ext cx="540923" cy="259946"/>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China</a:t>
              </a:r>
            </a:p>
          </p:txBody>
        </p:sp>
        <p:sp>
          <p:nvSpPr>
            <p:cNvPr id="37" name="Text Box 48"/>
            <p:cNvSpPr txBox="1">
              <a:spLocks noChangeArrowheads="1"/>
            </p:cNvSpPr>
            <p:nvPr/>
          </p:nvSpPr>
          <p:spPr bwMode="auto">
            <a:xfrm>
              <a:off x="6498266" y="4094058"/>
              <a:ext cx="1149898" cy="235576"/>
            </a:xfrm>
            <a:prstGeom prst="rect">
              <a:avLst/>
            </a:prstGeom>
            <a:solidFill>
              <a:schemeClr val="bg1"/>
            </a:solidFill>
            <a:ln w="9525">
              <a:noFill/>
              <a:miter lim="800000"/>
              <a:headEnd/>
              <a:tailEnd/>
            </a:ln>
          </p:spPr>
          <p:txBody>
            <a:bodyPr lIns="0" rIns="0">
              <a:spAutoFit/>
            </a:bodyPr>
            <a:lstStyle/>
            <a:p>
              <a:pPr algn="ctr" eaLnBrk="1" hangingPunct="1">
                <a:defRPr/>
              </a:pPr>
              <a:r>
                <a:rPr kumimoji="1" lang="en-US" altLang="ja-JP" sz="900" dirty="0">
                  <a:latin typeface="+mn-lt"/>
                </a:rPr>
                <a:t>North America</a:t>
              </a:r>
            </a:p>
          </p:txBody>
        </p:sp>
        <p:sp>
          <p:nvSpPr>
            <p:cNvPr id="38" name="AutoShape 53"/>
            <p:cNvSpPr>
              <a:spLocks noChangeArrowheads="1"/>
            </p:cNvSpPr>
            <p:nvPr/>
          </p:nvSpPr>
          <p:spPr bwMode="auto">
            <a:xfrm>
              <a:off x="7133414" y="2331300"/>
              <a:ext cx="2544083" cy="1706984"/>
            </a:xfrm>
            <a:prstGeom prst="roundRect">
              <a:avLst>
                <a:gd name="adj" fmla="val 16667"/>
              </a:avLst>
            </a:prstGeom>
            <a:noFill/>
            <a:ln>
              <a:headEnd/>
              <a:tailEnd/>
            </a:ln>
          </p:spPr>
          <p:style>
            <a:lnRef idx="2">
              <a:schemeClr val="accent3"/>
            </a:lnRef>
            <a:fillRef idx="1">
              <a:schemeClr val="lt1"/>
            </a:fillRef>
            <a:effectRef idx="0">
              <a:schemeClr val="accent3"/>
            </a:effectRef>
            <a:fontRef idx="minor">
              <a:schemeClr val="dk1"/>
            </a:fontRef>
          </p:style>
          <p:txBody>
            <a:bodyPr wrap="none" anchor="ctr"/>
            <a:lstStyle/>
            <a:p>
              <a:pPr eaLnBrk="1" hangingPunct="1">
                <a:defRPr/>
              </a:pPr>
              <a:endParaRPr lang="ja-JP" altLang="en-US" sz="750"/>
            </a:p>
          </p:txBody>
        </p:sp>
        <p:sp>
          <p:nvSpPr>
            <p:cNvPr id="39" name="Text Box 54"/>
            <p:cNvSpPr txBox="1">
              <a:spLocks noChangeArrowheads="1"/>
            </p:cNvSpPr>
            <p:nvPr/>
          </p:nvSpPr>
          <p:spPr bwMode="auto">
            <a:xfrm>
              <a:off x="7773798" y="2068062"/>
              <a:ext cx="1320898" cy="535468"/>
            </a:xfrm>
            <a:prstGeom prst="rect">
              <a:avLst/>
            </a:prstGeom>
            <a:noFill/>
            <a:ln w="9525">
              <a:noFill/>
              <a:miter lim="800000"/>
              <a:headEnd/>
              <a:tailEnd/>
            </a:ln>
          </p:spPr>
          <p:txBody>
            <a:bodyPr>
              <a:spAutoFit/>
            </a:bodyPr>
            <a:lstStyle/>
            <a:p>
              <a:pPr algn="ctr" eaLnBrk="1" hangingPunct="1">
                <a:defRPr/>
              </a:pPr>
              <a:r>
                <a:rPr kumimoji="1" lang="en-US" altLang="ja-JP" sz="1400" dirty="0">
                  <a:solidFill>
                    <a:schemeClr val="tx2">
                      <a:lumMod val="60000"/>
                      <a:lumOff val="40000"/>
                    </a:schemeClr>
                  </a:solidFill>
                  <a:latin typeface="+mn-lt"/>
                </a:rPr>
                <a:t>3GPP Market</a:t>
              </a:r>
            </a:p>
            <a:p>
              <a:pPr algn="ctr" eaLnBrk="1" hangingPunct="1">
                <a:defRPr/>
              </a:pPr>
              <a:r>
                <a:rPr kumimoji="1" lang="en-GB" altLang="ja-JP" sz="1400" dirty="0">
                  <a:solidFill>
                    <a:schemeClr val="tx2">
                      <a:lumMod val="60000"/>
                      <a:lumOff val="40000"/>
                    </a:schemeClr>
                  </a:solidFill>
                  <a:latin typeface="+mn-lt"/>
                </a:rPr>
                <a:t>Partners</a:t>
              </a:r>
              <a:endParaRPr kumimoji="1" lang="en-US" altLang="ja-JP" sz="1400" dirty="0">
                <a:solidFill>
                  <a:schemeClr val="tx2">
                    <a:lumMod val="60000"/>
                    <a:lumOff val="40000"/>
                  </a:schemeClr>
                </a:solidFill>
                <a:latin typeface="+mn-lt"/>
              </a:endParaRPr>
            </a:p>
          </p:txBody>
        </p:sp>
        <p:sp>
          <p:nvSpPr>
            <p:cNvPr id="40" name="Text Box 55"/>
            <p:cNvSpPr txBox="1">
              <a:spLocks noChangeArrowheads="1"/>
            </p:cNvSpPr>
            <p:nvPr/>
          </p:nvSpPr>
          <p:spPr bwMode="auto">
            <a:xfrm>
              <a:off x="275907" y="753754"/>
              <a:ext cx="1621025" cy="219330"/>
            </a:xfrm>
            <a:prstGeom prst="rect">
              <a:avLst/>
            </a:prstGeom>
            <a:solidFill>
              <a:schemeClr val="bg1"/>
            </a:solidFill>
            <a:ln w="9525">
              <a:noFill/>
              <a:miter lim="800000"/>
              <a:headEnd/>
              <a:tailEnd/>
            </a:ln>
          </p:spPr>
          <p:txBody>
            <a:bodyPr lIns="0" rIns="0">
              <a:spAutoFit/>
            </a:bodyPr>
            <a:lstStyle/>
            <a:p>
              <a:pPr algn="ctr" eaLnBrk="1" hangingPunct="1">
                <a:defRPr/>
              </a:pPr>
              <a:endParaRPr kumimoji="1" lang="en-US" altLang="ja-JP" sz="788" dirty="0">
                <a:solidFill>
                  <a:schemeClr val="tx2"/>
                </a:solidFill>
                <a:latin typeface="+mn-lt"/>
              </a:endParaRPr>
            </a:p>
          </p:txBody>
        </p:sp>
        <p:pic>
          <p:nvPicPr>
            <p:cNvPr id="41" name="Picture 56" descr="GCFLogoColHo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95785" y="3611094"/>
              <a:ext cx="619092" cy="188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AutoShape 57"/>
            <p:cNvSpPr>
              <a:spLocks noChangeArrowheads="1"/>
            </p:cNvSpPr>
            <p:nvPr/>
          </p:nvSpPr>
          <p:spPr bwMode="auto">
            <a:xfrm>
              <a:off x="5688626" y="3489684"/>
              <a:ext cx="1368012" cy="433785"/>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sz="750">
                <a:latin typeface="+mn-lt"/>
              </a:endParaRPr>
            </a:p>
          </p:txBody>
        </p:sp>
        <p:grpSp>
          <p:nvGrpSpPr>
            <p:cNvPr id="43" name="Group 78"/>
            <p:cNvGrpSpPr>
              <a:grpSpLocks/>
            </p:cNvGrpSpPr>
            <p:nvPr/>
          </p:nvGrpSpPr>
          <p:grpSpPr bwMode="auto">
            <a:xfrm>
              <a:off x="4746983" y="2592247"/>
              <a:ext cx="1454648" cy="976440"/>
              <a:chOff x="4746983" y="3456343"/>
              <a:chExt cx="1454648" cy="1301922"/>
            </a:xfrm>
          </p:grpSpPr>
          <p:sp>
            <p:nvSpPr>
              <p:cNvPr id="57" name="AutoShape 59"/>
              <p:cNvSpPr>
                <a:spLocks noChangeArrowheads="1"/>
              </p:cNvSpPr>
              <p:nvPr/>
            </p:nvSpPr>
            <p:spPr bwMode="auto">
              <a:xfrm rot="3576043">
                <a:off x="5479328" y="3908945"/>
                <a:ext cx="1102604" cy="342003"/>
              </a:xfrm>
              <a:prstGeom prst="rightArrow">
                <a:avLst>
                  <a:gd name="adj1" fmla="val 50000"/>
                  <a:gd name="adj2" fmla="val 70833"/>
                </a:avLst>
              </a:prstGeom>
              <a:solidFill>
                <a:srgbClr val="72AF2F"/>
              </a:solidFill>
              <a:ln w="9525">
                <a:noFill/>
                <a:miter lim="800000"/>
                <a:headEnd/>
                <a:tailEnd/>
              </a:ln>
            </p:spPr>
            <p:txBody>
              <a:bodyPr wrap="none" anchor="ctr"/>
              <a:lstStyle/>
              <a:p>
                <a:pPr eaLnBrk="1" hangingPunct="1">
                  <a:defRPr/>
                </a:pPr>
                <a:endParaRPr lang="ja-JP" altLang="en-US" sz="750">
                  <a:latin typeface="+mn-lt"/>
                </a:endParaRPr>
              </a:p>
            </p:txBody>
          </p:sp>
          <p:sp>
            <p:nvSpPr>
              <p:cNvPr id="58" name="Text Box 60"/>
              <p:cNvSpPr txBox="1">
                <a:spLocks noChangeArrowheads="1"/>
              </p:cNvSpPr>
              <p:nvPr/>
            </p:nvSpPr>
            <p:spPr bwMode="auto">
              <a:xfrm>
                <a:off x="4746983" y="3456343"/>
                <a:ext cx="1258320" cy="1301922"/>
              </a:xfrm>
              <a:prstGeom prst="rect">
                <a:avLst/>
              </a:prstGeom>
              <a:noFill/>
              <a:ln w="9525">
                <a:noFill/>
                <a:miter lim="800000"/>
                <a:headEnd/>
                <a:tailEnd/>
              </a:ln>
            </p:spPr>
            <p:txBody>
              <a:bodyPr wrap="square">
                <a:spAutoFit/>
              </a:bodyPr>
              <a:lstStyle/>
              <a:p>
                <a:pPr algn="ctr" eaLnBrk="1" hangingPunct="1">
                  <a:defRPr/>
                </a:pPr>
                <a:r>
                  <a:rPr kumimoji="1" lang="en-US" altLang="ja-JP" sz="1400" dirty="0">
                    <a:latin typeface="+mn-lt"/>
                  </a:rPr>
                  <a:t>Terminal certification based on 3GPP specs</a:t>
                </a:r>
              </a:p>
            </p:txBody>
          </p:sp>
        </p:grpSp>
        <p:grpSp>
          <p:nvGrpSpPr>
            <p:cNvPr id="44" name="Group 80"/>
            <p:cNvGrpSpPr>
              <a:grpSpLocks/>
            </p:cNvGrpSpPr>
            <p:nvPr/>
          </p:nvGrpSpPr>
          <p:grpSpPr bwMode="auto">
            <a:xfrm>
              <a:off x="2027212" y="1425721"/>
              <a:ext cx="1618122" cy="621268"/>
              <a:chOff x="2027212" y="1902080"/>
              <a:chExt cx="1618122" cy="827820"/>
            </a:xfrm>
          </p:grpSpPr>
          <p:sp>
            <p:nvSpPr>
              <p:cNvPr id="55" name="AutoShape 39"/>
              <p:cNvSpPr>
                <a:spLocks noChangeArrowheads="1"/>
              </p:cNvSpPr>
              <p:nvPr/>
            </p:nvSpPr>
            <p:spPr bwMode="auto">
              <a:xfrm rot="14397101">
                <a:off x="3020753" y="2105320"/>
                <a:ext cx="430797" cy="818364"/>
              </a:xfrm>
              <a:prstGeom prst="upDownArrow">
                <a:avLst>
                  <a:gd name="adj1" fmla="val 50000"/>
                  <a:gd name="adj2" fmla="val 37868"/>
                </a:avLst>
              </a:prstGeom>
              <a:solidFill>
                <a:srgbClr val="72AF2F"/>
              </a:solidFill>
              <a:ln w="9525">
                <a:noFill/>
                <a:miter lim="800000"/>
                <a:headEnd/>
                <a:tailEnd/>
              </a:ln>
            </p:spPr>
            <p:txBody>
              <a:bodyPr vert="eaVert" wrap="none" anchor="ctr"/>
              <a:lstStyle/>
              <a:p>
                <a:pPr eaLnBrk="1" hangingPunct="1">
                  <a:defRPr/>
                </a:pPr>
                <a:endParaRPr lang="ja-JP" altLang="en-US" sz="750">
                  <a:latin typeface="+mn-lt"/>
                </a:endParaRPr>
              </a:p>
            </p:txBody>
          </p:sp>
          <p:sp>
            <p:nvSpPr>
              <p:cNvPr id="56" name="Text Box 61"/>
              <p:cNvSpPr txBox="1">
                <a:spLocks noChangeArrowheads="1"/>
              </p:cNvSpPr>
              <p:nvPr/>
            </p:nvSpPr>
            <p:spPr bwMode="auto">
              <a:xfrm>
                <a:off x="2027212" y="1902080"/>
                <a:ext cx="1021645" cy="713495"/>
              </a:xfrm>
              <a:prstGeom prst="rect">
                <a:avLst/>
              </a:prstGeom>
              <a:noFill/>
              <a:ln w="9525">
                <a:noFill/>
                <a:miter lim="800000"/>
                <a:headEnd/>
                <a:tailEnd/>
              </a:ln>
            </p:spPr>
            <p:txBody>
              <a:bodyPr wrap="square">
                <a:spAutoFit/>
              </a:bodyPr>
              <a:lstStyle/>
              <a:p>
                <a:pPr algn="ctr" eaLnBrk="1" hangingPunct="1">
                  <a:defRPr/>
                </a:pPr>
                <a:r>
                  <a:rPr kumimoji="1" lang="en-US" altLang="ja-JP" sz="1400" dirty="0">
                    <a:latin typeface="+mn-lt"/>
                  </a:rPr>
                  <a:t>Cross reference</a:t>
                </a:r>
              </a:p>
            </p:txBody>
          </p:sp>
        </p:grpSp>
        <p:pic>
          <p:nvPicPr>
            <p:cNvPr id="45" name="Picture 62" descr="logo_itu"/>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9263" y="1171575"/>
              <a:ext cx="57785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65" descr="TTC_01.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405063" y="4379913"/>
              <a:ext cx="96520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66" descr="ARIB_logo_L.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722438" y="4381500"/>
              <a:ext cx="538162"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67" descr="TTA   .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932238" y="4376738"/>
              <a:ext cx="5492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71" descr="C:\Users\flynn\Desktop\Web Graphics\2014_11_tsdsi.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897813" y="4313238"/>
              <a:ext cx="922337"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48"/>
            <p:cNvSpPr txBox="1">
              <a:spLocks noChangeArrowheads="1"/>
            </p:cNvSpPr>
            <p:nvPr/>
          </p:nvSpPr>
          <p:spPr bwMode="auto">
            <a:xfrm>
              <a:off x="7967482" y="4087560"/>
              <a:ext cx="738099" cy="259946"/>
            </a:xfrm>
            <a:prstGeom prst="rect">
              <a:avLst/>
            </a:prstGeom>
            <a:solidFill>
              <a:schemeClr val="bg1"/>
            </a:solidFill>
            <a:ln w="9525">
              <a:noFill/>
              <a:miter lim="800000"/>
              <a:headEnd/>
              <a:tailEnd/>
            </a:ln>
          </p:spPr>
          <p:txBody>
            <a:bodyPr lIns="0" rIns="0">
              <a:spAutoFit/>
            </a:bodyPr>
            <a:lstStyle/>
            <a:p>
              <a:pPr algn="ctr" eaLnBrk="1" hangingPunct="1">
                <a:defRPr/>
              </a:pPr>
              <a:r>
                <a:rPr kumimoji="1" lang="en-US" altLang="ja-JP" sz="1050" dirty="0">
                  <a:latin typeface="+mn-lt"/>
                </a:rPr>
                <a:t>India</a:t>
              </a:r>
              <a:endParaRPr kumimoji="1" lang="en-US" altLang="ja-JP" sz="825" dirty="0">
                <a:latin typeface="+mn-lt"/>
              </a:endParaRPr>
            </a:p>
          </p:txBody>
        </p:sp>
        <p:sp>
          <p:nvSpPr>
            <p:cNvPr id="51" name="Rounded Rectangle 73"/>
            <p:cNvSpPr>
              <a:spLocks noChangeArrowheads="1"/>
            </p:cNvSpPr>
            <p:nvPr/>
          </p:nvSpPr>
          <p:spPr bwMode="auto">
            <a:xfrm>
              <a:off x="68263" y="4115180"/>
              <a:ext cx="9068311" cy="677483"/>
            </a:xfrm>
            <a:prstGeom prst="roundRect">
              <a:avLst>
                <a:gd name="adj" fmla="val 16667"/>
              </a:avLst>
            </a:prstGeom>
            <a:noFill/>
            <a:ln>
              <a:headEnd/>
              <a:tailEnd/>
            </a:ln>
          </p:spPr>
          <p:style>
            <a:lnRef idx="2">
              <a:schemeClr val="accent3"/>
            </a:lnRef>
            <a:fillRef idx="1">
              <a:schemeClr val="lt1"/>
            </a:fillRef>
            <a:effectRef idx="0">
              <a:schemeClr val="accent3"/>
            </a:effectRef>
            <a:fontRef idx="minor">
              <a:schemeClr val="dk1"/>
            </a:fontRef>
          </p:style>
          <p:txBody>
            <a:bodyPr/>
            <a:lstStyle/>
            <a:p>
              <a:pPr>
                <a:defRPr/>
              </a:pPr>
              <a:endParaRPr lang="en-US" altLang="en-US" sz="750"/>
            </a:p>
          </p:txBody>
        </p:sp>
        <p:pic>
          <p:nvPicPr>
            <p:cNvPr id="52" name="Picture 3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351463" y="4297363"/>
              <a:ext cx="54927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5"/>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327025" y="4287838"/>
              <a:ext cx="81597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7"/>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4027488" y="1308100"/>
              <a:ext cx="1444625" cy="84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0" name="Picture 69"/>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221023" y="5079571"/>
            <a:ext cx="694451" cy="256946"/>
          </a:xfrm>
          <a:prstGeom prst="rect">
            <a:avLst/>
          </a:prstGeom>
        </p:spPr>
      </p:pic>
      <p:pic>
        <p:nvPicPr>
          <p:cNvPr id="71" name="Picture 70"/>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9108436" y="5110778"/>
            <a:ext cx="826270" cy="217584"/>
          </a:xfrm>
          <a:prstGeom prst="rect">
            <a:avLst/>
          </a:prstGeom>
        </p:spPr>
      </p:pic>
    </p:spTree>
    <p:extLst>
      <p:ext uri="{BB962C8B-B14F-4D97-AF65-F5344CB8AC3E}">
        <p14:creationId xmlns:p14="http://schemas.microsoft.com/office/powerpoint/2010/main" val="11440467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FD5A116-8C7D-46DB-93F2-1551E8F0FF41}"/>
              </a:ext>
            </a:extLst>
          </p:cNvPr>
          <p:cNvSpPr/>
          <p:nvPr/>
        </p:nvSpPr>
        <p:spPr>
          <a:xfrm>
            <a:off x="0" y="6234113"/>
            <a:ext cx="12260263" cy="550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pitchFamily="34" charset="0"/>
            </a:endParaRPr>
          </a:p>
        </p:txBody>
      </p:sp>
      <p:sp>
        <p:nvSpPr>
          <p:cNvPr id="18436" name="Title 1"/>
          <p:cNvSpPr>
            <a:spLocks noGrp="1"/>
          </p:cNvSpPr>
          <p:nvPr>
            <p:ph type="title"/>
          </p:nvPr>
        </p:nvSpPr>
        <p:spPr>
          <a:xfrm>
            <a:off x="828000" y="360000"/>
            <a:ext cx="8875713" cy="1324800"/>
          </a:xfrm>
        </p:spPr>
        <p:txBody>
          <a:bodyPr/>
          <a:lstStyle/>
          <a:p>
            <a:pPr eaLnBrk="1" hangingPunct="1"/>
            <a:r>
              <a:rPr lang="en-GB" altLang="en-US" dirty="0"/>
              <a:t>From the 5G vision to standards</a:t>
            </a:r>
          </a:p>
        </p:txBody>
      </p:sp>
      <p:graphicFrame>
        <p:nvGraphicFramePr>
          <p:cNvPr id="4" name="Table 3"/>
          <p:cNvGraphicFramePr>
            <a:graphicFrameLocks noGrp="1"/>
          </p:cNvGraphicFramePr>
          <p:nvPr>
            <p:extLst>
              <p:ext uri="{D42A27DB-BD31-4B8C-83A1-F6EECF244321}">
                <p14:modId xmlns:p14="http://schemas.microsoft.com/office/powerpoint/2010/main" val="45693150"/>
              </p:ext>
            </p:extLst>
          </p:nvPr>
        </p:nvGraphicFramePr>
        <p:xfrm>
          <a:off x="8148638" y="2065338"/>
          <a:ext cx="3213100" cy="4560618"/>
        </p:xfrm>
        <a:graphic>
          <a:graphicData uri="http://schemas.openxmlformats.org/drawingml/2006/table">
            <a:tbl>
              <a:tblPr/>
              <a:tblGrid>
                <a:gridCol w="2503487">
                  <a:extLst>
                    <a:ext uri="{9D8B030D-6E8A-4147-A177-3AD203B41FA5}">
                      <a16:colId xmlns:a16="http://schemas.microsoft.com/office/drawing/2014/main" val="20000"/>
                    </a:ext>
                  </a:extLst>
                </a:gridCol>
                <a:gridCol w="709613">
                  <a:extLst>
                    <a:ext uri="{9D8B030D-6E8A-4147-A177-3AD203B41FA5}">
                      <a16:colId xmlns:a16="http://schemas.microsoft.com/office/drawing/2014/main" val="20001"/>
                    </a:ext>
                  </a:extLst>
                </a:gridCol>
              </a:tblGrid>
              <a:tr h="23177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chemeClr val="tx1"/>
                          </a:solidFill>
                          <a:effectLst/>
                          <a:latin typeface="Calibri" pitchFamily="34" charset="0"/>
                          <a:cs typeface="Arial" pitchFamily="34" charset="0"/>
                        </a:rPr>
                        <a:t>3GPP Specifications and Reports:</a:t>
                      </a:r>
                      <a:endParaRPr kumimoji="0" lang="en-GB" sz="1100" b="1" i="0" u="none" strike="noStrike" cap="none" normalizeH="0" baseline="0" dirty="0">
                        <a:ln>
                          <a:noFill/>
                        </a:ln>
                        <a:solidFill>
                          <a:srgbClr val="555555"/>
                        </a:solidFill>
                        <a:effectLst/>
                        <a:latin typeface="Calibri" pitchFamily="34" charset="0"/>
                        <a:cs typeface="Arial" pitchFamily="34" charset="0"/>
                      </a:endParaRPr>
                    </a:p>
                  </a:txBody>
                  <a:tcPr marL="7625" marR="7625" marT="7623"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100" b="1" i="0" u="none" strike="noStrike" cap="none" normalizeH="0" baseline="0">
                        <a:ln>
                          <a:noFill/>
                        </a:ln>
                        <a:solidFill>
                          <a:srgbClr val="555555"/>
                        </a:solidFill>
                        <a:effectLst/>
                        <a:latin typeface="Calibri" pitchFamily="34" charset="0"/>
                        <a:cs typeface="Arial" pitchFamily="34" charset="0"/>
                      </a:endParaRPr>
                    </a:p>
                  </a:txBody>
                  <a:tcPr marL="7625" marR="7625" marT="7623" marB="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Requirements</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21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Service aspects ("stage 1")</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22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Technical realization ("stage 2")</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23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429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Signalling protocols ("stage 3") - user equipment to network</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24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Radio aspects</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25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1" i="0" u="none" strike="noStrike" cap="none" normalizeH="0" baseline="0" dirty="0">
                          <a:ln>
                            <a:noFill/>
                          </a:ln>
                          <a:solidFill>
                            <a:srgbClr val="7030A0"/>
                          </a:solidFill>
                          <a:effectLst/>
                          <a:latin typeface="Calibri" pitchFamily="34" charset="0"/>
                          <a:cs typeface="Arial" pitchFamily="34" charset="0"/>
                        </a:rPr>
                        <a:t>CODECs</a:t>
                      </a: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1" i="0" u="none" strike="noStrike" cap="none" normalizeH="0" baseline="0" dirty="0">
                          <a:ln>
                            <a:noFill/>
                          </a:ln>
                          <a:solidFill>
                            <a:srgbClr val="7030A0"/>
                          </a:solidFill>
                          <a:effectLst/>
                          <a:latin typeface="Calibri" pitchFamily="34" charset="0"/>
                          <a:cs typeface="Arial" pitchFamily="34" charset="0"/>
                        </a:rPr>
                        <a:t>26 series</a:t>
                      </a: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Data</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27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51117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chemeClr val="tx1"/>
                          </a:solidFill>
                          <a:effectLst/>
                          <a:latin typeface="Calibri" pitchFamily="34" charset="0"/>
                          <a:cs typeface="Arial" pitchFamily="34" charset="0"/>
                        </a:rPr>
                        <a:t>Signalling protocols ("stage 3") -(RSS-CN) and OAM&amp;P and Charging (overflow from 32.- range)</a:t>
                      </a:r>
                      <a:endParaRPr kumimoji="0" lang="en-GB" sz="1100" b="0" i="0" u="none" strike="noStrike" cap="none" normalizeH="0" baseline="0" dirty="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28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3429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Signalling protocols ("stage 3") - intra-fixed-network</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Calibri" pitchFamily="34" charset="0"/>
                          <a:cs typeface="Arial" pitchFamily="34" charset="0"/>
                        </a:rPr>
                        <a:t>29 series</a:t>
                      </a:r>
                      <a:endParaRPr kumimoji="0" lang="en-GB" sz="1000" b="0" i="0" u="none" strike="noStrike" cap="none" normalizeH="0" baseline="0" dirty="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Programme management</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30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0"/>
                  </a:ext>
                </a:extLst>
              </a:tr>
              <a:tr h="3429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Subscriber Identity Module (SIM / USIM), IC Cards. Test specs.</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31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1"/>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OAM&amp;P and Charging</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32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2"/>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Security aspects</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33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3"/>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UE and (U)SIM test specifications</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34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4"/>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Security algorithms</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35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5"/>
                  </a:ext>
                </a:extLst>
              </a:tr>
              <a:tr h="3429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LTE (Evolved UTRA), LTE-Advanced, LTE-Advanced Pro radio technology</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36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6"/>
                  </a:ext>
                </a:extLst>
              </a:tr>
              <a:tr h="3429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Multiple radio access technology aspects</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37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7"/>
                  </a:ext>
                </a:extLst>
              </a:tr>
              <a:tr h="1746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cs typeface="Arial" pitchFamily="34" charset="0"/>
                        </a:rPr>
                        <a:t>Radio technology beyond LTE</a:t>
                      </a:r>
                      <a:endParaRPr kumimoji="0" lang="en-GB" sz="1100" b="0" i="0" u="none" strike="noStrike" cap="none" normalizeH="0" baseline="0">
                        <a:ln>
                          <a:noFill/>
                        </a:ln>
                        <a:solidFill>
                          <a:srgbClr val="555555"/>
                        </a:solidFill>
                        <a:effectLst/>
                        <a:latin typeface="Calibri" pitchFamily="34" charset="0"/>
                        <a:cs typeface="Arial" pitchFamily="34" charset="0"/>
                      </a:endParaRPr>
                    </a:p>
                  </a:txBody>
                  <a:tcPr marL="7625" marR="7625" marT="7623"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alibri" pitchFamily="34" charset="0"/>
                          <a:cs typeface="Arial" pitchFamily="34" charset="0"/>
                        </a:rPr>
                        <a:t>38 series</a:t>
                      </a:r>
                      <a:endParaRPr kumimoji="0" lang="en-GB" sz="1000" b="0" i="0" u="none" strike="noStrike" cap="none" normalizeH="0" baseline="0">
                        <a:ln>
                          <a:noFill/>
                        </a:ln>
                        <a:solidFill>
                          <a:srgbClr val="000000"/>
                        </a:solidFill>
                        <a:effectLst/>
                        <a:latin typeface="Calibri" pitchFamily="34" charset="0"/>
                        <a:cs typeface="Arial" pitchFamily="34" charset="0"/>
                      </a:endParaRPr>
                    </a:p>
                  </a:txBody>
                  <a:tcPr marL="7625" marR="7625" marT="7623"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bl>
          </a:graphicData>
        </a:graphic>
      </p:graphicFrame>
      <p:pic>
        <p:nvPicPr>
          <p:cNvPr id="1847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86238" y="2130425"/>
            <a:ext cx="3749675" cy="258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427D3096-7406-4C21-B7D1-B38710489E34}"/>
              </a:ext>
            </a:extLst>
          </p:cNvPr>
          <p:cNvPicPr>
            <a:picLocks noChangeAspect="1"/>
          </p:cNvPicPr>
          <p:nvPr/>
        </p:nvPicPr>
        <p:blipFill>
          <a:blip r:embed="rId4"/>
          <a:srcRect/>
          <a:stretch>
            <a:fillRect/>
          </a:stretch>
        </p:blipFill>
        <p:spPr bwMode="auto">
          <a:xfrm>
            <a:off x="0" y="2259327"/>
            <a:ext cx="4074960" cy="307283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graphic version3 SP 200222">
            <a:extLst>
              <a:ext uri="{FF2B5EF4-FFF2-40B4-BE49-F238E27FC236}">
                <a16:creationId xmlns:a16="http://schemas.microsoft.com/office/drawing/2014/main" id="{8E1BC8C7-432A-4D8C-8934-F018F7FF58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4712" y="1870484"/>
            <a:ext cx="8011006" cy="450619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FA71293-207D-454D-BB8B-465CCA3EC31F}"/>
              </a:ext>
            </a:extLst>
          </p:cNvPr>
          <p:cNvSpPr>
            <a:spLocks noGrp="1"/>
          </p:cNvSpPr>
          <p:nvPr>
            <p:ph type="title"/>
          </p:nvPr>
        </p:nvSpPr>
        <p:spPr/>
        <p:txBody>
          <a:bodyPr/>
          <a:lstStyle/>
          <a:p>
            <a:r>
              <a:rPr lang="de-DE" dirty="0"/>
              <a:t>Time and Release Plan</a:t>
            </a:r>
          </a:p>
        </p:txBody>
      </p:sp>
      <p:cxnSp>
        <p:nvCxnSpPr>
          <p:cNvPr id="6" name="Straight Connector 5">
            <a:extLst>
              <a:ext uri="{FF2B5EF4-FFF2-40B4-BE49-F238E27FC236}">
                <a16:creationId xmlns:a16="http://schemas.microsoft.com/office/drawing/2014/main" id="{57B22AF8-5241-4DD0-89DD-67AFAC587653}"/>
              </a:ext>
            </a:extLst>
          </p:cNvPr>
          <p:cNvCxnSpPr/>
          <p:nvPr/>
        </p:nvCxnSpPr>
        <p:spPr>
          <a:xfrm>
            <a:off x="4867564" y="2022765"/>
            <a:ext cx="0" cy="3980872"/>
          </a:xfrm>
          <a:prstGeom prst="line">
            <a:avLst/>
          </a:prstGeom>
          <a:ln w="76200"/>
        </p:spPr>
        <p:style>
          <a:lnRef idx="3">
            <a:schemeClr val="accent2"/>
          </a:lnRef>
          <a:fillRef idx="0">
            <a:schemeClr val="accent2"/>
          </a:fillRef>
          <a:effectRef idx="2">
            <a:schemeClr val="accent2"/>
          </a:effectRef>
          <a:fontRef idx="minor">
            <a:schemeClr val="tx1"/>
          </a:fontRef>
        </p:style>
      </p:cxnSp>
      <p:sp>
        <p:nvSpPr>
          <p:cNvPr id="3" name="Rectangle 2">
            <a:extLst>
              <a:ext uri="{FF2B5EF4-FFF2-40B4-BE49-F238E27FC236}">
                <a16:creationId xmlns:a16="http://schemas.microsoft.com/office/drawing/2014/main" id="{A4070491-BDE1-4F2D-B668-75C8DE8B4C87}"/>
              </a:ext>
            </a:extLst>
          </p:cNvPr>
          <p:cNvSpPr/>
          <p:nvPr/>
        </p:nvSpPr>
        <p:spPr>
          <a:xfrm>
            <a:off x="362052" y="1436376"/>
            <a:ext cx="5057859" cy="369332"/>
          </a:xfrm>
          <a:prstGeom prst="rect">
            <a:avLst/>
          </a:prstGeom>
        </p:spPr>
        <p:txBody>
          <a:bodyPr wrap="none">
            <a:spAutoFit/>
          </a:bodyPr>
          <a:lstStyle/>
          <a:p>
            <a:r>
              <a:rPr lang="de-DE" dirty="0">
                <a:hlinkClick r:id="rId3"/>
              </a:rPr>
              <a:t>https://www.3gpp.org/specifications/67-releases</a:t>
            </a:r>
            <a:endParaRPr lang="de-DE" dirty="0"/>
          </a:p>
        </p:txBody>
      </p:sp>
    </p:spTree>
    <p:extLst>
      <p:ext uri="{BB962C8B-B14F-4D97-AF65-F5344CB8AC3E}">
        <p14:creationId xmlns:p14="http://schemas.microsoft.com/office/powerpoint/2010/main" val="186005354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8722F7-7BEA-4BA0-AF9A-9E8C6D8DC5E4}"/>
              </a:ext>
            </a:extLst>
          </p:cNvPr>
          <p:cNvSpPr>
            <a:spLocks noGrp="1"/>
          </p:cNvSpPr>
          <p:nvPr>
            <p:ph type="title"/>
          </p:nvPr>
        </p:nvSpPr>
        <p:spPr/>
        <p:txBody>
          <a:bodyPr/>
          <a:lstStyle/>
          <a:p>
            <a:r>
              <a:rPr lang="de-DE" dirty="0"/>
              <a:t>Media-</a:t>
            </a:r>
            <a:r>
              <a:rPr lang="de-DE" dirty="0" err="1"/>
              <a:t>Related</a:t>
            </a:r>
            <a:r>
              <a:rPr lang="de-DE" dirty="0"/>
              <a:t> Work</a:t>
            </a:r>
            <a:endParaRPr lang="en-US" dirty="0"/>
          </a:p>
        </p:txBody>
      </p:sp>
    </p:spTree>
    <p:extLst>
      <p:ext uri="{BB962C8B-B14F-4D97-AF65-F5344CB8AC3E}">
        <p14:creationId xmlns:p14="http://schemas.microsoft.com/office/powerpoint/2010/main" val="31267894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rrow: Right 58">
            <a:extLst>
              <a:ext uri="{FF2B5EF4-FFF2-40B4-BE49-F238E27FC236}">
                <a16:creationId xmlns:a16="http://schemas.microsoft.com/office/drawing/2014/main" id="{754EDDCD-7FAB-4CD5-975F-F8BDD592BE13}"/>
              </a:ext>
            </a:extLst>
          </p:cNvPr>
          <p:cNvSpPr/>
          <p:nvPr/>
        </p:nvSpPr>
        <p:spPr>
          <a:xfrm>
            <a:off x="806518" y="2592889"/>
            <a:ext cx="4056322" cy="63374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exception</a:t>
            </a: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 name="Arrow: Right 57">
            <a:extLst>
              <a:ext uri="{FF2B5EF4-FFF2-40B4-BE49-F238E27FC236}">
                <a16:creationId xmlns:a16="http://schemas.microsoft.com/office/drawing/2014/main" id="{794BCA3B-1CB9-4B64-B710-1004FBA5D9D8}"/>
              </a:ext>
            </a:extLst>
          </p:cNvPr>
          <p:cNvSpPr/>
          <p:nvPr/>
        </p:nvSpPr>
        <p:spPr>
          <a:xfrm>
            <a:off x="6632209" y="5078228"/>
            <a:ext cx="2804366" cy="805759"/>
          </a:xfrm>
          <a:prstGeom prst="rightArrow">
            <a:avLst>
              <a:gd name="adj1" fmla="val 65929"/>
              <a:gd name="adj2" fmla="val 50000"/>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err="1">
                <a:ln>
                  <a:noFill/>
                </a:ln>
                <a:solidFill>
                  <a:prstClr val="black"/>
                </a:solidFill>
                <a:effectLst/>
                <a:uLnTx/>
                <a:uFillTx/>
                <a:latin typeface="Calibri" panose="020F0502020204030204"/>
                <a:ea typeface="+mn-ea"/>
                <a:cs typeface="+mn-cs"/>
              </a:rPr>
              <a:t>exception</a:t>
            </a:r>
            <a:endParaRPr kumimoji="0" lang="de-DE"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203" name="Title 1"/>
          <p:cNvSpPr>
            <a:spLocks noGrp="1"/>
          </p:cNvSpPr>
          <p:nvPr>
            <p:ph type="title"/>
          </p:nvPr>
        </p:nvSpPr>
        <p:spPr>
          <a:xfrm>
            <a:off x="1360966" y="371475"/>
            <a:ext cx="9618183" cy="1325563"/>
          </a:xfrm>
        </p:spPr>
        <p:txBody>
          <a:bodyPr/>
          <a:lstStyle/>
          <a:p>
            <a:r>
              <a:rPr lang="en-US" altLang="en-US" dirty="0"/>
              <a:t>Timeline for 5G Media Streaming</a:t>
            </a:r>
          </a:p>
        </p:txBody>
      </p:sp>
      <p:grpSp>
        <p:nvGrpSpPr>
          <p:cNvPr id="60" name="Group 59">
            <a:extLst>
              <a:ext uri="{FF2B5EF4-FFF2-40B4-BE49-F238E27FC236}">
                <a16:creationId xmlns:a16="http://schemas.microsoft.com/office/drawing/2014/main" id="{853777F7-6CF6-4C68-80C4-9442CA674119}"/>
              </a:ext>
            </a:extLst>
          </p:cNvPr>
          <p:cNvGrpSpPr/>
          <p:nvPr/>
        </p:nvGrpSpPr>
        <p:grpSpPr>
          <a:xfrm>
            <a:off x="787371" y="1949573"/>
            <a:ext cx="10005915" cy="4080961"/>
            <a:chOff x="1565969" y="2049161"/>
            <a:chExt cx="10005915" cy="4080961"/>
          </a:xfrm>
        </p:grpSpPr>
        <p:cxnSp>
          <p:nvCxnSpPr>
            <p:cNvPr id="61" name="Straight Connector 60">
              <a:extLst>
                <a:ext uri="{FF2B5EF4-FFF2-40B4-BE49-F238E27FC236}">
                  <a16:creationId xmlns:a16="http://schemas.microsoft.com/office/drawing/2014/main" id="{3C21EF8B-5E98-4855-8C85-5AA413FC0F7D}"/>
                </a:ext>
              </a:extLst>
            </p:cNvPr>
            <p:cNvCxnSpPr/>
            <p:nvPr/>
          </p:nvCxnSpPr>
          <p:spPr>
            <a:xfrm flipH="1">
              <a:off x="1893400"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a:extLst>
                <a:ext uri="{FF2B5EF4-FFF2-40B4-BE49-F238E27FC236}">
                  <a16:creationId xmlns:a16="http://schemas.microsoft.com/office/drawing/2014/main" id="{FB2D0403-084F-420F-A83F-123BBD129AE1}"/>
                </a:ext>
              </a:extLst>
            </p:cNvPr>
            <p:cNvCxnSpPr/>
            <p:nvPr/>
          </p:nvCxnSpPr>
          <p:spPr>
            <a:xfrm flipH="1">
              <a:off x="2816011" y="2552607"/>
              <a:ext cx="31050" cy="3568363"/>
            </a:xfrm>
            <a:prstGeom prst="line">
              <a:avLst/>
            </a:prstGeom>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D977BA55-DBFA-4A2D-8C71-7C61D75E93FD}"/>
                </a:ext>
              </a:extLst>
            </p:cNvPr>
            <p:cNvCxnSpPr/>
            <p:nvPr/>
          </p:nvCxnSpPr>
          <p:spPr>
            <a:xfrm flipH="1">
              <a:off x="3737144" y="2552607"/>
              <a:ext cx="31050" cy="3568363"/>
            </a:xfrm>
            <a:prstGeom prst="line">
              <a:avLst/>
            </a:prstGeom>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10991D23-2557-4DA1-BAE4-1C75995C23E5}"/>
                </a:ext>
              </a:extLst>
            </p:cNvPr>
            <p:cNvCxnSpPr/>
            <p:nvPr/>
          </p:nvCxnSpPr>
          <p:spPr>
            <a:xfrm flipH="1">
              <a:off x="4658279"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E9137E18-00BE-494C-80D6-949386A55C2B}"/>
                </a:ext>
              </a:extLst>
            </p:cNvPr>
            <p:cNvCxnSpPr/>
            <p:nvPr/>
          </p:nvCxnSpPr>
          <p:spPr>
            <a:xfrm flipH="1">
              <a:off x="5579411"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A6FD9A56-3C1D-41B5-9F2C-6F8CEE6E0CB8}"/>
                </a:ext>
              </a:extLst>
            </p:cNvPr>
            <p:cNvCxnSpPr/>
            <p:nvPr/>
          </p:nvCxnSpPr>
          <p:spPr>
            <a:xfrm flipH="1">
              <a:off x="6500546"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6F3E044F-C617-4308-A4CD-BCC0835907AA}"/>
                </a:ext>
              </a:extLst>
            </p:cNvPr>
            <p:cNvCxnSpPr/>
            <p:nvPr/>
          </p:nvCxnSpPr>
          <p:spPr>
            <a:xfrm flipH="1">
              <a:off x="7421677"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03276BBF-B179-48E1-A56D-A3093E90CD76}"/>
                </a:ext>
              </a:extLst>
            </p:cNvPr>
            <p:cNvCxnSpPr/>
            <p:nvPr/>
          </p:nvCxnSpPr>
          <p:spPr>
            <a:xfrm flipH="1">
              <a:off x="8375340"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97D59389-5810-4B8C-A171-D423DFDA1575}"/>
                </a:ext>
              </a:extLst>
            </p:cNvPr>
            <p:cNvCxnSpPr/>
            <p:nvPr/>
          </p:nvCxnSpPr>
          <p:spPr>
            <a:xfrm flipH="1">
              <a:off x="9263945" y="2552607"/>
              <a:ext cx="32528" cy="3568363"/>
            </a:xfrm>
            <a:prstGeom prst="line">
              <a:avLst/>
            </a:prstGeom>
          </p:spPr>
          <p:style>
            <a:lnRef idx="1">
              <a:schemeClr val="dk1"/>
            </a:lnRef>
            <a:fillRef idx="0">
              <a:schemeClr val="dk1"/>
            </a:fillRef>
            <a:effectRef idx="0">
              <a:schemeClr val="dk1"/>
            </a:effectRef>
            <a:fontRef idx="minor">
              <a:schemeClr val="tx1"/>
            </a:fontRef>
          </p:style>
        </p:cxnSp>
        <p:sp>
          <p:nvSpPr>
            <p:cNvPr id="71" name="TextBox 7">
              <a:extLst>
                <a:ext uri="{FF2B5EF4-FFF2-40B4-BE49-F238E27FC236}">
                  <a16:creationId xmlns:a16="http://schemas.microsoft.com/office/drawing/2014/main" id="{AADB0850-0474-4166-B0B1-B585F24339F4}"/>
                </a:ext>
              </a:extLst>
            </p:cNvPr>
            <p:cNvSpPr txBox="1">
              <a:spLocks noChangeArrowheads="1"/>
            </p:cNvSpPr>
            <p:nvPr/>
          </p:nvSpPr>
          <p:spPr bwMode="auto">
            <a:xfrm>
              <a:off x="1565969" y="2049161"/>
              <a:ext cx="719918" cy="443662"/>
            </a:xfrm>
            <a:prstGeom prst="rect">
              <a:avLst/>
            </a:prstGeom>
            <a:solidFill>
              <a:schemeClr val="bg1">
                <a:lumMod val="8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SA#84</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Q2/2019</a:t>
              </a:r>
            </a:p>
          </p:txBody>
        </p:sp>
        <p:sp>
          <p:nvSpPr>
            <p:cNvPr id="72" name="TextBox 8">
              <a:extLst>
                <a:ext uri="{FF2B5EF4-FFF2-40B4-BE49-F238E27FC236}">
                  <a16:creationId xmlns:a16="http://schemas.microsoft.com/office/drawing/2014/main" id="{0ED7F566-B09C-4F65-8E34-10163C17A5D5}"/>
                </a:ext>
              </a:extLst>
            </p:cNvPr>
            <p:cNvSpPr txBox="1">
              <a:spLocks noChangeArrowheads="1"/>
            </p:cNvSpPr>
            <p:nvPr/>
          </p:nvSpPr>
          <p:spPr bwMode="auto">
            <a:xfrm>
              <a:off x="2490060"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SA#85</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Q3/2019</a:t>
              </a:r>
            </a:p>
          </p:txBody>
        </p:sp>
        <p:sp>
          <p:nvSpPr>
            <p:cNvPr id="73" name="TextBox 9">
              <a:extLst>
                <a:ext uri="{FF2B5EF4-FFF2-40B4-BE49-F238E27FC236}">
                  <a16:creationId xmlns:a16="http://schemas.microsoft.com/office/drawing/2014/main" id="{E9EE9362-504C-4858-9945-A6D55484ED4F}"/>
                </a:ext>
              </a:extLst>
            </p:cNvPr>
            <p:cNvSpPr txBox="1">
              <a:spLocks noChangeArrowheads="1"/>
            </p:cNvSpPr>
            <p:nvPr/>
          </p:nvSpPr>
          <p:spPr bwMode="auto">
            <a:xfrm>
              <a:off x="3414150"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SA#86</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Q4/2019</a:t>
              </a:r>
            </a:p>
          </p:txBody>
        </p:sp>
        <p:sp>
          <p:nvSpPr>
            <p:cNvPr id="74" name="TextBox 10">
              <a:extLst>
                <a:ext uri="{FF2B5EF4-FFF2-40B4-BE49-F238E27FC236}">
                  <a16:creationId xmlns:a16="http://schemas.microsoft.com/office/drawing/2014/main" id="{D01B4340-9702-4E39-905D-B7FEAE7BFFE9}"/>
                </a:ext>
              </a:extLst>
            </p:cNvPr>
            <p:cNvSpPr txBox="1">
              <a:spLocks noChangeArrowheads="1"/>
            </p:cNvSpPr>
            <p:nvPr/>
          </p:nvSpPr>
          <p:spPr bwMode="auto">
            <a:xfrm>
              <a:off x="4338241"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SA#87</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Q1/2020</a:t>
              </a:r>
            </a:p>
          </p:txBody>
        </p:sp>
        <p:sp>
          <p:nvSpPr>
            <p:cNvPr id="75" name="TextBox 11">
              <a:extLst>
                <a:ext uri="{FF2B5EF4-FFF2-40B4-BE49-F238E27FC236}">
                  <a16:creationId xmlns:a16="http://schemas.microsoft.com/office/drawing/2014/main" id="{4700BAB5-32F5-43AB-9490-E457C224097F}"/>
                </a:ext>
              </a:extLst>
            </p:cNvPr>
            <p:cNvSpPr txBox="1">
              <a:spLocks noChangeArrowheads="1"/>
            </p:cNvSpPr>
            <p:nvPr/>
          </p:nvSpPr>
          <p:spPr bwMode="auto">
            <a:xfrm>
              <a:off x="5262332"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SA#88</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Q2/2020</a:t>
              </a:r>
            </a:p>
          </p:txBody>
        </p:sp>
        <p:sp>
          <p:nvSpPr>
            <p:cNvPr id="76" name="TextBox 12">
              <a:extLst>
                <a:ext uri="{FF2B5EF4-FFF2-40B4-BE49-F238E27FC236}">
                  <a16:creationId xmlns:a16="http://schemas.microsoft.com/office/drawing/2014/main" id="{21D64A1F-FF82-48B5-B3EA-9DDE00DF2E77}"/>
                </a:ext>
              </a:extLst>
            </p:cNvPr>
            <p:cNvSpPr txBox="1">
              <a:spLocks noChangeArrowheads="1"/>
            </p:cNvSpPr>
            <p:nvPr/>
          </p:nvSpPr>
          <p:spPr bwMode="auto">
            <a:xfrm>
              <a:off x="6186423"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SA#89</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Q3/2020</a:t>
              </a:r>
            </a:p>
          </p:txBody>
        </p:sp>
        <p:sp>
          <p:nvSpPr>
            <p:cNvPr id="77" name="TextBox 13">
              <a:extLst>
                <a:ext uri="{FF2B5EF4-FFF2-40B4-BE49-F238E27FC236}">
                  <a16:creationId xmlns:a16="http://schemas.microsoft.com/office/drawing/2014/main" id="{B0E8F966-93B4-4C23-8909-7CC62A83474A}"/>
                </a:ext>
              </a:extLst>
            </p:cNvPr>
            <p:cNvSpPr txBox="1">
              <a:spLocks noChangeArrowheads="1"/>
            </p:cNvSpPr>
            <p:nvPr/>
          </p:nvSpPr>
          <p:spPr bwMode="auto">
            <a:xfrm>
              <a:off x="7109775"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SA#90</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Q4/2020</a:t>
              </a:r>
            </a:p>
          </p:txBody>
        </p:sp>
        <p:sp>
          <p:nvSpPr>
            <p:cNvPr id="78" name="TextBox 14">
              <a:extLst>
                <a:ext uri="{FF2B5EF4-FFF2-40B4-BE49-F238E27FC236}">
                  <a16:creationId xmlns:a16="http://schemas.microsoft.com/office/drawing/2014/main" id="{EBFB0DBA-2B7E-463D-A538-BD808B8DEC0C}"/>
                </a:ext>
              </a:extLst>
            </p:cNvPr>
            <p:cNvSpPr txBox="1">
              <a:spLocks noChangeArrowheads="1"/>
            </p:cNvSpPr>
            <p:nvPr/>
          </p:nvSpPr>
          <p:spPr bwMode="auto">
            <a:xfrm>
              <a:off x="8033866"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Q1/2021</a:t>
              </a:r>
            </a:p>
          </p:txBody>
        </p:sp>
        <p:sp>
          <p:nvSpPr>
            <p:cNvPr id="85" name="TextBox 27">
              <a:extLst>
                <a:ext uri="{FF2B5EF4-FFF2-40B4-BE49-F238E27FC236}">
                  <a16:creationId xmlns:a16="http://schemas.microsoft.com/office/drawing/2014/main" id="{766C2FB0-DC22-42B1-8580-C6142B17E00B}"/>
                </a:ext>
              </a:extLst>
            </p:cNvPr>
            <p:cNvSpPr txBox="1">
              <a:spLocks noChangeArrowheads="1"/>
            </p:cNvSpPr>
            <p:nvPr/>
          </p:nvSpPr>
          <p:spPr bwMode="auto">
            <a:xfrm>
              <a:off x="8957957"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SA#92</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Q2/2021</a:t>
              </a:r>
            </a:p>
          </p:txBody>
        </p:sp>
        <p:cxnSp>
          <p:nvCxnSpPr>
            <p:cNvPr id="99" name="Straight Connector 98">
              <a:extLst>
                <a:ext uri="{FF2B5EF4-FFF2-40B4-BE49-F238E27FC236}">
                  <a16:creationId xmlns:a16="http://schemas.microsoft.com/office/drawing/2014/main" id="{74009000-D091-4C23-989D-AC0DFC8F4830}"/>
                </a:ext>
              </a:extLst>
            </p:cNvPr>
            <p:cNvCxnSpPr/>
            <p:nvPr/>
          </p:nvCxnSpPr>
          <p:spPr>
            <a:xfrm flipH="1">
              <a:off x="10207257" y="255260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100" name="TextBox 27">
              <a:extLst>
                <a:ext uri="{FF2B5EF4-FFF2-40B4-BE49-F238E27FC236}">
                  <a16:creationId xmlns:a16="http://schemas.microsoft.com/office/drawing/2014/main" id="{35880905-1B27-4B42-A146-95683ECE5F2E}"/>
                </a:ext>
              </a:extLst>
            </p:cNvPr>
            <p:cNvSpPr txBox="1">
              <a:spLocks noChangeArrowheads="1"/>
            </p:cNvSpPr>
            <p:nvPr/>
          </p:nvSpPr>
          <p:spPr bwMode="auto">
            <a:xfrm>
              <a:off x="9901269"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SA#93</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Q3/2021</a:t>
              </a:r>
            </a:p>
          </p:txBody>
        </p:sp>
        <p:cxnSp>
          <p:nvCxnSpPr>
            <p:cNvPr id="101" name="Straight Connector 100">
              <a:extLst>
                <a:ext uri="{FF2B5EF4-FFF2-40B4-BE49-F238E27FC236}">
                  <a16:creationId xmlns:a16="http://schemas.microsoft.com/office/drawing/2014/main" id="{1509B8A8-ECA0-4869-AC0F-B0E826ABA673}"/>
                </a:ext>
              </a:extLst>
            </p:cNvPr>
            <p:cNvCxnSpPr/>
            <p:nvPr/>
          </p:nvCxnSpPr>
          <p:spPr>
            <a:xfrm flipH="1">
              <a:off x="11157961" y="2561760"/>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102" name="TextBox 27">
              <a:extLst>
                <a:ext uri="{FF2B5EF4-FFF2-40B4-BE49-F238E27FC236}">
                  <a16:creationId xmlns:a16="http://schemas.microsoft.com/office/drawing/2014/main" id="{9AFB0D3E-EB08-4C49-BF89-05B2B1C5F237}"/>
                </a:ext>
              </a:extLst>
            </p:cNvPr>
            <p:cNvSpPr txBox="1">
              <a:spLocks noChangeArrowheads="1"/>
            </p:cNvSpPr>
            <p:nvPr/>
          </p:nvSpPr>
          <p:spPr bwMode="auto">
            <a:xfrm>
              <a:off x="10851967" y="2058314"/>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SA#94</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华文细黑" panose="02010600040101010101" pitchFamily="2" charset="-122"/>
                  <a:cs typeface="+mn-cs"/>
                </a:rPr>
                <a:t>Q4/2021</a:t>
              </a:r>
            </a:p>
          </p:txBody>
        </p:sp>
      </p:grpSp>
      <p:sp>
        <p:nvSpPr>
          <p:cNvPr id="2" name="Arrow: Right 1">
            <a:extLst>
              <a:ext uri="{FF2B5EF4-FFF2-40B4-BE49-F238E27FC236}">
                <a16:creationId xmlns:a16="http://schemas.microsoft.com/office/drawing/2014/main" id="{1E2761EB-338F-44F3-80FA-8EF950100F0F}"/>
              </a:ext>
            </a:extLst>
          </p:cNvPr>
          <p:cNvSpPr/>
          <p:nvPr/>
        </p:nvSpPr>
        <p:spPr>
          <a:xfrm>
            <a:off x="787372" y="2592882"/>
            <a:ext cx="3154333" cy="6337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rPr>
              <a:t>5GMS3 Rel-16</a:t>
            </a:r>
          </a:p>
        </p:txBody>
      </p:sp>
      <p:sp>
        <p:nvSpPr>
          <p:cNvPr id="48" name="Arrow: Right 47">
            <a:extLst>
              <a:ext uri="{FF2B5EF4-FFF2-40B4-BE49-F238E27FC236}">
                <a16:creationId xmlns:a16="http://schemas.microsoft.com/office/drawing/2014/main" id="{CBCE0589-2999-4D3D-86CC-6A94251DCC88}"/>
              </a:ext>
            </a:extLst>
          </p:cNvPr>
          <p:cNvSpPr/>
          <p:nvPr/>
        </p:nvSpPr>
        <p:spPr>
          <a:xfrm>
            <a:off x="3909348" y="3163253"/>
            <a:ext cx="2756808" cy="633743"/>
          </a:xfrm>
          <a:prstGeom prst="rightArrow">
            <a:avLst>
              <a:gd name="adj1" fmla="val 65929"/>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rPr>
              <a:t>Rel-17 Multicast </a:t>
            </a:r>
            <a:br>
              <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rPr>
            </a:br>
            <a:r>
              <a:rPr kumimoji="0" lang="de-DE" sz="1600" b="0" i="0" u="none" strike="noStrike" kern="1200" cap="none" spc="0" normalizeH="0" baseline="0" noProof="0" dirty="0" err="1">
                <a:ln>
                  <a:noFill/>
                </a:ln>
                <a:solidFill>
                  <a:prstClr val="white"/>
                </a:solidFill>
                <a:effectLst/>
                <a:uLnTx/>
                <a:uFillTx/>
                <a:latin typeface="Calibri" panose="020F0502020204030204"/>
                <a:ea typeface="+mn-ea"/>
                <a:cs typeface="+mn-cs"/>
              </a:rPr>
              <a:t>extensions</a:t>
            </a:r>
            <a:r>
              <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de-DE" sz="1600" b="0" i="0" u="none" strike="noStrike" kern="1200" cap="none" spc="0" normalizeH="0" baseline="0" noProof="0" dirty="0" err="1">
                <a:ln>
                  <a:noFill/>
                </a:ln>
                <a:solidFill>
                  <a:prstClr val="white"/>
                </a:solidFill>
                <a:effectLst/>
                <a:uLnTx/>
                <a:uFillTx/>
                <a:latin typeface="Calibri" panose="020F0502020204030204"/>
                <a:ea typeface="+mn-ea"/>
                <a:cs typeface="+mn-cs"/>
              </a:rPr>
              <a:t>to</a:t>
            </a:r>
            <a:r>
              <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rPr>
              <a:t> 5GMS</a:t>
            </a:r>
          </a:p>
        </p:txBody>
      </p:sp>
      <p:sp>
        <p:nvSpPr>
          <p:cNvPr id="50" name="Arrow: Right 49">
            <a:extLst>
              <a:ext uri="{FF2B5EF4-FFF2-40B4-BE49-F238E27FC236}">
                <a16:creationId xmlns:a16="http://schemas.microsoft.com/office/drawing/2014/main" id="{65391A43-5869-4D87-95C7-0C14BB93B6FB}"/>
              </a:ext>
            </a:extLst>
          </p:cNvPr>
          <p:cNvSpPr/>
          <p:nvPr/>
        </p:nvSpPr>
        <p:spPr>
          <a:xfrm>
            <a:off x="3909348" y="3804709"/>
            <a:ext cx="2756808" cy="633743"/>
          </a:xfrm>
          <a:prstGeom prst="rightArrow">
            <a:avLst>
              <a:gd name="adj1" fmla="val 65929"/>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rPr>
              <a:t>Rel-17 Edge Processing </a:t>
            </a:r>
            <a:r>
              <a:rPr kumimoji="0" lang="de-DE" sz="1600" b="0" i="0" u="none" strike="noStrike" kern="1200" cap="none" spc="0" normalizeH="0" baseline="0" noProof="0" dirty="0" err="1">
                <a:ln>
                  <a:noFill/>
                </a:ln>
                <a:solidFill>
                  <a:prstClr val="white"/>
                </a:solidFill>
                <a:effectLst/>
                <a:uLnTx/>
                <a:uFillTx/>
                <a:latin typeface="Calibri" panose="020F0502020204030204"/>
                <a:ea typeface="+mn-ea"/>
                <a:cs typeface="+mn-cs"/>
              </a:rPr>
              <a:t>extensions</a:t>
            </a:r>
            <a:r>
              <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de-DE" sz="1600" b="0" i="0" u="none" strike="noStrike" kern="1200" cap="none" spc="0" normalizeH="0" baseline="0" noProof="0" dirty="0" err="1">
                <a:ln>
                  <a:noFill/>
                </a:ln>
                <a:solidFill>
                  <a:prstClr val="white"/>
                </a:solidFill>
                <a:effectLst/>
                <a:uLnTx/>
                <a:uFillTx/>
                <a:latin typeface="Calibri" panose="020F0502020204030204"/>
                <a:ea typeface="+mn-ea"/>
                <a:cs typeface="+mn-cs"/>
              </a:rPr>
              <a:t>to</a:t>
            </a:r>
            <a:r>
              <a:rPr kumimoji="0" lang="de-DE" sz="1600" b="0" i="0" u="none" strike="noStrike" kern="1200" cap="none" spc="0" normalizeH="0" baseline="0" noProof="0" dirty="0">
                <a:ln>
                  <a:noFill/>
                </a:ln>
                <a:solidFill>
                  <a:prstClr val="white"/>
                </a:solidFill>
                <a:effectLst/>
                <a:uLnTx/>
                <a:uFillTx/>
                <a:latin typeface="Calibri" panose="020F0502020204030204"/>
                <a:ea typeface="+mn-ea"/>
                <a:cs typeface="+mn-cs"/>
              </a:rPr>
              <a:t> 5GMS</a:t>
            </a:r>
          </a:p>
        </p:txBody>
      </p:sp>
      <p:sp>
        <p:nvSpPr>
          <p:cNvPr id="51" name="Arrow: Right 50">
            <a:extLst>
              <a:ext uri="{FF2B5EF4-FFF2-40B4-BE49-F238E27FC236}">
                <a16:creationId xmlns:a16="http://schemas.microsoft.com/office/drawing/2014/main" id="{98BFC854-25F9-4450-B8E4-2F58D121C61A}"/>
              </a:ext>
            </a:extLst>
          </p:cNvPr>
          <p:cNvSpPr/>
          <p:nvPr/>
        </p:nvSpPr>
        <p:spPr>
          <a:xfrm>
            <a:off x="5729862" y="4367360"/>
            <a:ext cx="1885579" cy="805759"/>
          </a:xfrm>
          <a:prstGeom prst="rightArrow">
            <a:avLst>
              <a:gd name="adj1" fmla="val 65929"/>
              <a:gd name="adj2" fmla="val 5000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white"/>
                </a:solidFill>
                <a:effectLst/>
                <a:uLnTx/>
                <a:uFillTx/>
                <a:latin typeface="Calibri" panose="020F0502020204030204"/>
                <a:ea typeface="+mn-ea"/>
                <a:cs typeface="+mn-cs"/>
              </a:rPr>
              <a:t>Rel-17 </a:t>
            </a:r>
            <a:r>
              <a:rPr kumimoji="0" lang="de-DE" sz="1400" b="0" i="0" u="none" strike="noStrike" kern="1200" cap="none" spc="0" normalizeH="0" baseline="0" noProof="0" dirty="0" err="1">
                <a:ln>
                  <a:noFill/>
                </a:ln>
                <a:solidFill>
                  <a:prstClr val="white"/>
                </a:solidFill>
                <a:effectLst/>
                <a:uLnTx/>
                <a:uFillTx/>
                <a:latin typeface="Calibri" panose="020F0502020204030204"/>
                <a:ea typeface="+mn-ea"/>
                <a:cs typeface="+mn-cs"/>
              </a:rPr>
              <a:t>Extensions</a:t>
            </a:r>
            <a:r>
              <a:rPr kumimoji="0" lang="de-DE" sz="1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de-DE" sz="1400" b="0" i="0" u="none" strike="noStrike" kern="1200" cap="none" spc="0" normalizeH="0" baseline="0" noProof="0" dirty="0" err="1">
                <a:ln>
                  <a:noFill/>
                </a:ln>
                <a:solidFill>
                  <a:prstClr val="white"/>
                </a:solidFill>
                <a:effectLst/>
                <a:uLnTx/>
                <a:uFillTx/>
                <a:latin typeface="Calibri" panose="020F0502020204030204"/>
                <a:ea typeface="+mn-ea"/>
                <a:cs typeface="+mn-cs"/>
              </a:rPr>
              <a:t>to</a:t>
            </a:r>
            <a:r>
              <a:rPr kumimoji="0" lang="de-DE" sz="1400" b="0" i="0" u="none" strike="noStrike" kern="1200" cap="none" spc="0" normalizeH="0" baseline="0" noProof="0" dirty="0">
                <a:ln>
                  <a:noFill/>
                </a:ln>
                <a:solidFill>
                  <a:prstClr val="white"/>
                </a:solidFill>
                <a:effectLst/>
                <a:uLnTx/>
                <a:uFillTx/>
                <a:latin typeface="Calibri" panose="020F0502020204030204"/>
                <a:ea typeface="+mn-ea"/>
                <a:cs typeface="+mn-cs"/>
              </a:rPr>
              <a:t> 5GMS TS26.501</a:t>
            </a:r>
          </a:p>
        </p:txBody>
      </p:sp>
      <p:sp>
        <p:nvSpPr>
          <p:cNvPr id="54" name="TextBox 32">
            <a:extLst>
              <a:ext uri="{FF2B5EF4-FFF2-40B4-BE49-F238E27FC236}">
                <a16:creationId xmlns:a16="http://schemas.microsoft.com/office/drawing/2014/main" id="{A56C991B-8360-4667-89D6-DF82746DF545}"/>
              </a:ext>
            </a:extLst>
          </p:cNvPr>
          <p:cNvSpPr txBox="1">
            <a:spLocks noChangeArrowheads="1"/>
          </p:cNvSpPr>
          <p:nvPr/>
        </p:nvSpPr>
        <p:spPr bwMode="auto">
          <a:xfrm>
            <a:off x="30130" y="2702711"/>
            <a:ext cx="757241" cy="414084"/>
          </a:xfrm>
          <a:prstGeom prst="rect">
            <a:avLst/>
          </a:prstGeom>
          <a:solidFill>
            <a:srgbClr val="FFC000"/>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Rel-16 </a:t>
            </a:r>
            <a:b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b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Schedule </a:t>
            </a:r>
          </a:p>
        </p:txBody>
      </p:sp>
      <p:sp>
        <p:nvSpPr>
          <p:cNvPr id="4" name="Rectangle 3">
            <a:extLst>
              <a:ext uri="{FF2B5EF4-FFF2-40B4-BE49-F238E27FC236}">
                <a16:creationId xmlns:a16="http://schemas.microsoft.com/office/drawing/2014/main" id="{74715AA0-F534-46DA-923A-642B37263F36}"/>
              </a:ext>
            </a:extLst>
          </p:cNvPr>
          <p:cNvSpPr/>
          <p:nvPr/>
        </p:nvSpPr>
        <p:spPr>
          <a:xfrm>
            <a:off x="28055" y="3291113"/>
            <a:ext cx="719918" cy="2730268"/>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Release -17</a:t>
            </a:r>
          </a:p>
        </p:txBody>
      </p:sp>
      <p:sp>
        <p:nvSpPr>
          <p:cNvPr id="57" name="Arrow: Right 56">
            <a:extLst>
              <a:ext uri="{FF2B5EF4-FFF2-40B4-BE49-F238E27FC236}">
                <a16:creationId xmlns:a16="http://schemas.microsoft.com/office/drawing/2014/main" id="{F2E35996-FC6B-4022-9D6C-0C82654D5332}"/>
              </a:ext>
            </a:extLst>
          </p:cNvPr>
          <p:cNvSpPr/>
          <p:nvPr/>
        </p:nvSpPr>
        <p:spPr>
          <a:xfrm>
            <a:off x="6640646" y="5069871"/>
            <a:ext cx="1885579" cy="805759"/>
          </a:xfrm>
          <a:prstGeom prst="rightArrow">
            <a:avLst>
              <a:gd name="adj1" fmla="val 6592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white"/>
                </a:solidFill>
                <a:effectLst/>
                <a:uLnTx/>
                <a:uFillTx/>
                <a:latin typeface="Calibri" panose="020F0502020204030204"/>
                <a:ea typeface="+mn-ea"/>
                <a:cs typeface="+mn-cs"/>
              </a:rPr>
              <a:t>Rel-17 </a:t>
            </a:r>
            <a:r>
              <a:rPr kumimoji="0" lang="de-DE" sz="1400" b="0" i="0" u="none" strike="noStrike" kern="1200" cap="none" spc="0" normalizeH="0" baseline="0" noProof="0" dirty="0" err="1">
                <a:ln>
                  <a:noFill/>
                </a:ln>
                <a:solidFill>
                  <a:prstClr val="white"/>
                </a:solidFill>
                <a:effectLst/>
                <a:uLnTx/>
                <a:uFillTx/>
                <a:latin typeface="Calibri" panose="020F0502020204030204"/>
                <a:ea typeface="+mn-ea"/>
                <a:cs typeface="+mn-cs"/>
              </a:rPr>
              <a:t>Extensions</a:t>
            </a:r>
            <a:r>
              <a:rPr kumimoji="0" lang="de-DE" sz="1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de-DE" sz="1400" b="0" i="0" u="none" strike="noStrike" kern="1200" cap="none" spc="0" normalizeH="0" baseline="0" noProof="0" dirty="0" err="1">
                <a:ln>
                  <a:noFill/>
                </a:ln>
                <a:solidFill>
                  <a:prstClr val="white"/>
                </a:solidFill>
                <a:effectLst/>
                <a:uLnTx/>
                <a:uFillTx/>
                <a:latin typeface="Calibri" panose="020F0502020204030204"/>
                <a:ea typeface="+mn-ea"/>
                <a:cs typeface="+mn-cs"/>
              </a:rPr>
              <a:t>to</a:t>
            </a:r>
            <a:r>
              <a:rPr kumimoji="0" lang="de-DE" sz="1400" b="0" i="0" u="none" strike="noStrike" kern="1200" cap="none" spc="0" normalizeH="0" baseline="0" noProof="0" dirty="0">
                <a:ln>
                  <a:noFill/>
                </a:ln>
                <a:solidFill>
                  <a:prstClr val="white"/>
                </a:solidFill>
                <a:effectLst/>
                <a:uLnTx/>
                <a:uFillTx/>
                <a:latin typeface="Calibri" panose="020F0502020204030204"/>
                <a:ea typeface="+mn-ea"/>
                <a:cs typeface="+mn-cs"/>
              </a:rPr>
              <a:t> 5GMS TS.2651x</a:t>
            </a:r>
          </a:p>
        </p:txBody>
      </p:sp>
      <p:sp>
        <p:nvSpPr>
          <p:cNvPr id="6" name="TextBox 5">
            <a:extLst>
              <a:ext uri="{FF2B5EF4-FFF2-40B4-BE49-F238E27FC236}">
                <a16:creationId xmlns:a16="http://schemas.microsoft.com/office/drawing/2014/main" id="{D016D869-12CC-4866-9320-5781B3E7152D}"/>
              </a:ext>
            </a:extLst>
          </p:cNvPr>
          <p:cNvSpPr txBox="1"/>
          <p:nvPr/>
        </p:nvSpPr>
        <p:spPr>
          <a:xfrm>
            <a:off x="2894446" y="6101106"/>
            <a:ext cx="922047"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SA4#107</a:t>
            </a:r>
          </a:p>
        </p:txBody>
      </p:sp>
      <p:sp>
        <p:nvSpPr>
          <p:cNvPr id="67" name="TextBox 66">
            <a:extLst>
              <a:ext uri="{FF2B5EF4-FFF2-40B4-BE49-F238E27FC236}">
                <a16:creationId xmlns:a16="http://schemas.microsoft.com/office/drawing/2014/main" id="{96C62EBB-E4FB-4B84-B5CD-0FEF8E2ADE81}"/>
              </a:ext>
            </a:extLst>
          </p:cNvPr>
          <p:cNvSpPr txBox="1"/>
          <p:nvPr/>
        </p:nvSpPr>
        <p:spPr>
          <a:xfrm>
            <a:off x="3890029" y="5804134"/>
            <a:ext cx="922047" cy="307777"/>
          </a:xfrm>
          <a:prstGeom prst="rect">
            <a:avLst/>
          </a:prstGeom>
          <a:solidFill>
            <a:srgbClr val="FF0000"/>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SA4#108</a:t>
            </a:r>
          </a:p>
        </p:txBody>
      </p:sp>
      <p:sp>
        <p:nvSpPr>
          <p:cNvPr id="105" name="TextBox 104">
            <a:extLst>
              <a:ext uri="{FF2B5EF4-FFF2-40B4-BE49-F238E27FC236}">
                <a16:creationId xmlns:a16="http://schemas.microsoft.com/office/drawing/2014/main" id="{1485C088-9DC0-4739-BDA5-7CDA9EDD4DE1}"/>
              </a:ext>
            </a:extLst>
          </p:cNvPr>
          <p:cNvSpPr txBox="1"/>
          <p:nvPr/>
        </p:nvSpPr>
        <p:spPr>
          <a:xfrm>
            <a:off x="3890028" y="6101106"/>
            <a:ext cx="922047"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SA4#109</a:t>
            </a:r>
          </a:p>
        </p:txBody>
      </p:sp>
      <p:sp>
        <p:nvSpPr>
          <p:cNvPr id="106" name="TextBox 105">
            <a:extLst>
              <a:ext uri="{FF2B5EF4-FFF2-40B4-BE49-F238E27FC236}">
                <a16:creationId xmlns:a16="http://schemas.microsoft.com/office/drawing/2014/main" id="{78E7CA25-B561-49C8-A21D-B71150E81B58}"/>
              </a:ext>
            </a:extLst>
          </p:cNvPr>
          <p:cNvSpPr txBox="1"/>
          <p:nvPr/>
        </p:nvSpPr>
        <p:spPr>
          <a:xfrm>
            <a:off x="4831609" y="6101105"/>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SA4#110</a:t>
            </a:r>
          </a:p>
        </p:txBody>
      </p:sp>
      <p:sp>
        <p:nvSpPr>
          <p:cNvPr id="107" name="TextBox 106">
            <a:extLst>
              <a:ext uri="{FF2B5EF4-FFF2-40B4-BE49-F238E27FC236}">
                <a16:creationId xmlns:a16="http://schemas.microsoft.com/office/drawing/2014/main" id="{CA2FE413-42F5-4668-A63D-9429733A8D53}"/>
              </a:ext>
            </a:extLst>
          </p:cNvPr>
          <p:cNvSpPr txBox="1"/>
          <p:nvPr/>
        </p:nvSpPr>
        <p:spPr>
          <a:xfrm>
            <a:off x="5745423" y="6090219"/>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SA4#111</a:t>
            </a:r>
          </a:p>
        </p:txBody>
      </p:sp>
      <p:sp>
        <p:nvSpPr>
          <p:cNvPr id="108" name="TextBox 107">
            <a:extLst>
              <a:ext uri="{FF2B5EF4-FFF2-40B4-BE49-F238E27FC236}">
                <a16:creationId xmlns:a16="http://schemas.microsoft.com/office/drawing/2014/main" id="{96023D57-6A66-401A-B4C2-4CFFA3CC048F}"/>
              </a:ext>
            </a:extLst>
          </p:cNvPr>
          <p:cNvSpPr txBox="1"/>
          <p:nvPr/>
        </p:nvSpPr>
        <p:spPr>
          <a:xfrm>
            <a:off x="6678979" y="6080214"/>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SA4#112</a:t>
            </a:r>
          </a:p>
        </p:txBody>
      </p:sp>
      <p:sp>
        <p:nvSpPr>
          <p:cNvPr id="109" name="TextBox 108">
            <a:extLst>
              <a:ext uri="{FF2B5EF4-FFF2-40B4-BE49-F238E27FC236}">
                <a16:creationId xmlns:a16="http://schemas.microsoft.com/office/drawing/2014/main" id="{A15F60E2-FF50-4C05-A08E-DB0013FFD9D3}"/>
              </a:ext>
            </a:extLst>
          </p:cNvPr>
          <p:cNvSpPr txBox="1"/>
          <p:nvPr/>
        </p:nvSpPr>
        <p:spPr>
          <a:xfrm>
            <a:off x="7593783" y="5809806"/>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SA4#113</a:t>
            </a:r>
          </a:p>
        </p:txBody>
      </p:sp>
      <p:sp>
        <p:nvSpPr>
          <p:cNvPr id="110" name="TextBox 109">
            <a:extLst>
              <a:ext uri="{FF2B5EF4-FFF2-40B4-BE49-F238E27FC236}">
                <a16:creationId xmlns:a16="http://schemas.microsoft.com/office/drawing/2014/main" id="{33FA00A1-5C62-44CD-8DBA-51AE4BEC48EB}"/>
              </a:ext>
            </a:extLst>
          </p:cNvPr>
          <p:cNvSpPr txBox="1"/>
          <p:nvPr/>
        </p:nvSpPr>
        <p:spPr>
          <a:xfrm>
            <a:off x="7609165" y="6096777"/>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SA4#114</a:t>
            </a:r>
          </a:p>
        </p:txBody>
      </p:sp>
      <p:sp>
        <p:nvSpPr>
          <p:cNvPr id="111" name="TextBox 110">
            <a:extLst>
              <a:ext uri="{FF2B5EF4-FFF2-40B4-BE49-F238E27FC236}">
                <a16:creationId xmlns:a16="http://schemas.microsoft.com/office/drawing/2014/main" id="{C5B5C989-D2DC-4FD9-B4E5-E0CC2AFDF800}"/>
              </a:ext>
            </a:extLst>
          </p:cNvPr>
          <p:cNvSpPr txBox="1"/>
          <p:nvPr/>
        </p:nvSpPr>
        <p:spPr>
          <a:xfrm>
            <a:off x="8518191" y="6077430"/>
            <a:ext cx="908710" cy="307777"/>
          </a:xfrm>
          <a:prstGeom prst="rect">
            <a:avLst/>
          </a:prstGeom>
          <a:solidFill>
            <a:schemeClr val="accent4"/>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华文细黑" panose="02010600040101010101" pitchFamily="2" charset="-122"/>
                <a:cs typeface="+mn-cs"/>
              </a:rPr>
              <a:t>SA4#115</a:t>
            </a:r>
          </a:p>
        </p:txBody>
      </p:sp>
      <p:cxnSp>
        <p:nvCxnSpPr>
          <p:cNvPr id="8" name="Connector: Elbow 7">
            <a:extLst>
              <a:ext uri="{FF2B5EF4-FFF2-40B4-BE49-F238E27FC236}">
                <a16:creationId xmlns:a16="http://schemas.microsoft.com/office/drawing/2014/main" id="{D0DB5733-A446-43B6-B23F-9D1F5F683F59}"/>
              </a:ext>
            </a:extLst>
          </p:cNvPr>
          <p:cNvCxnSpPr>
            <a:stCxn id="48" idx="3"/>
          </p:cNvCxnSpPr>
          <p:nvPr/>
        </p:nvCxnSpPr>
        <p:spPr>
          <a:xfrm>
            <a:off x="6666156" y="3480125"/>
            <a:ext cx="384938" cy="1028501"/>
          </a:xfrm>
          <a:prstGeom prst="bentConnector2">
            <a:avLst/>
          </a:prstGeom>
          <a:ln>
            <a:tailEnd type="triangle"/>
          </a:ln>
        </p:spPr>
        <p:style>
          <a:lnRef idx="3">
            <a:schemeClr val="dk1"/>
          </a:lnRef>
          <a:fillRef idx="0">
            <a:schemeClr val="dk1"/>
          </a:fillRef>
          <a:effectRef idx="2">
            <a:schemeClr val="dk1"/>
          </a:effectRef>
          <a:fontRef idx="minor">
            <a:schemeClr val="tx1"/>
          </a:fontRef>
        </p:style>
      </p:cxnSp>
      <p:cxnSp>
        <p:nvCxnSpPr>
          <p:cNvPr id="112" name="Connector: Elbow 111">
            <a:extLst>
              <a:ext uri="{FF2B5EF4-FFF2-40B4-BE49-F238E27FC236}">
                <a16:creationId xmlns:a16="http://schemas.microsoft.com/office/drawing/2014/main" id="{1A6CC4A4-C24F-47E8-8376-777FB63DC8E7}"/>
              </a:ext>
            </a:extLst>
          </p:cNvPr>
          <p:cNvCxnSpPr>
            <a:cxnSpLocks/>
            <a:stCxn id="50" idx="3"/>
          </p:cNvCxnSpPr>
          <p:nvPr/>
        </p:nvCxnSpPr>
        <p:spPr>
          <a:xfrm>
            <a:off x="6666156" y="4121581"/>
            <a:ext cx="151103" cy="377991"/>
          </a:xfrm>
          <a:prstGeom prst="bentConnector2">
            <a:avLst/>
          </a:prstGeom>
          <a:ln>
            <a:tailEnd type="triangle"/>
          </a:ln>
        </p:spPr>
        <p:style>
          <a:lnRef idx="3">
            <a:schemeClr val="dk1"/>
          </a:lnRef>
          <a:fillRef idx="0">
            <a:schemeClr val="dk1"/>
          </a:fillRef>
          <a:effectRef idx="2">
            <a:schemeClr val="dk1"/>
          </a:effectRef>
          <a:fontRef idx="minor">
            <a:schemeClr val="tx1"/>
          </a:fontRef>
        </p:style>
      </p:cxnSp>
      <p:sp>
        <p:nvSpPr>
          <p:cNvPr id="12" name="Cloud 11">
            <a:extLst>
              <a:ext uri="{FF2B5EF4-FFF2-40B4-BE49-F238E27FC236}">
                <a16:creationId xmlns:a16="http://schemas.microsoft.com/office/drawing/2014/main" id="{F2200A74-5E89-4E8B-92D3-57A40BEC97C6}"/>
              </a:ext>
            </a:extLst>
          </p:cNvPr>
          <p:cNvSpPr/>
          <p:nvPr/>
        </p:nvSpPr>
        <p:spPr>
          <a:xfrm>
            <a:off x="4318367" y="4416759"/>
            <a:ext cx="908710" cy="711630"/>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prstClr val="white"/>
                </a:solidFill>
                <a:effectLst/>
                <a:uLnTx/>
                <a:uFillTx/>
                <a:latin typeface="Calibri" panose="020F0502020204030204"/>
                <a:ea typeface="+mn-ea"/>
                <a:cs typeface="+mn-cs"/>
              </a:rPr>
              <a:t>Other Topics</a:t>
            </a:r>
          </a:p>
        </p:txBody>
      </p:sp>
      <p:cxnSp>
        <p:nvCxnSpPr>
          <p:cNvPr id="113" name="Connector: Elbow 112">
            <a:extLst>
              <a:ext uri="{FF2B5EF4-FFF2-40B4-BE49-F238E27FC236}">
                <a16:creationId xmlns:a16="http://schemas.microsoft.com/office/drawing/2014/main" id="{C579D7D4-295E-409C-ADBE-4F10CF955161}"/>
              </a:ext>
            </a:extLst>
          </p:cNvPr>
          <p:cNvCxnSpPr>
            <a:cxnSpLocks/>
            <a:stCxn id="12" idx="0"/>
            <a:endCxn id="51" idx="1"/>
          </p:cNvCxnSpPr>
          <p:nvPr/>
        </p:nvCxnSpPr>
        <p:spPr>
          <a:xfrm flipV="1">
            <a:off x="5226320" y="4770240"/>
            <a:ext cx="503542" cy="2334"/>
          </a:xfrm>
          <a:prstGeom prst="bentConnector3">
            <a:avLst>
              <a:gd name="adj1" fmla="val 50000"/>
            </a:avLst>
          </a:prstGeom>
          <a:ln>
            <a:prstDash val="sysDash"/>
            <a:tailEnd type="triangle"/>
          </a:ln>
        </p:spPr>
        <p:style>
          <a:lnRef idx="3">
            <a:schemeClr val="dk1"/>
          </a:lnRef>
          <a:fillRef idx="0">
            <a:schemeClr val="dk1"/>
          </a:fillRef>
          <a:effectRef idx="2">
            <a:schemeClr val="dk1"/>
          </a:effectRef>
          <a:fontRef idx="minor">
            <a:schemeClr val="tx1"/>
          </a:fontRef>
        </p:style>
      </p:cxnSp>
      <p:sp>
        <p:nvSpPr>
          <p:cNvPr id="114" name="Cloud 113">
            <a:extLst>
              <a:ext uri="{FF2B5EF4-FFF2-40B4-BE49-F238E27FC236}">
                <a16:creationId xmlns:a16="http://schemas.microsoft.com/office/drawing/2014/main" id="{4F02F530-21C4-483F-984F-3BF5F3F0EF5E}"/>
              </a:ext>
            </a:extLst>
          </p:cNvPr>
          <p:cNvSpPr/>
          <p:nvPr/>
        </p:nvSpPr>
        <p:spPr>
          <a:xfrm>
            <a:off x="5219033" y="5104292"/>
            <a:ext cx="908710" cy="711630"/>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prstClr val="white"/>
                </a:solidFill>
                <a:effectLst/>
                <a:uLnTx/>
                <a:uFillTx/>
                <a:latin typeface="Calibri" panose="020F0502020204030204"/>
                <a:ea typeface="+mn-ea"/>
                <a:cs typeface="+mn-cs"/>
              </a:rPr>
              <a:t>Other Topics</a:t>
            </a:r>
          </a:p>
        </p:txBody>
      </p:sp>
      <p:cxnSp>
        <p:nvCxnSpPr>
          <p:cNvPr id="115" name="Connector: Elbow 114">
            <a:extLst>
              <a:ext uri="{FF2B5EF4-FFF2-40B4-BE49-F238E27FC236}">
                <a16:creationId xmlns:a16="http://schemas.microsoft.com/office/drawing/2014/main" id="{D68BDD75-9544-4BFF-9BC4-3BDD2C16020A}"/>
              </a:ext>
            </a:extLst>
          </p:cNvPr>
          <p:cNvCxnSpPr>
            <a:cxnSpLocks/>
            <a:stCxn id="114" idx="0"/>
          </p:cNvCxnSpPr>
          <p:nvPr/>
        </p:nvCxnSpPr>
        <p:spPr>
          <a:xfrm flipV="1">
            <a:off x="6126986" y="5457773"/>
            <a:ext cx="503542" cy="2334"/>
          </a:xfrm>
          <a:prstGeom prst="bentConnector3">
            <a:avLst>
              <a:gd name="adj1" fmla="val 50000"/>
            </a:avLst>
          </a:prstGeom>
          <a:ln>
            <a:prstDash val="sysDash"/>
            <a:tailEnd type="triangle"/>
          </a:ln>
        </p:spPr>
        <p:style>
          <a:lnRef idx="3">
            <a:schemeClr val="dk1"/>
          </a:lnRef>
          <a:fillRef idx="0">
            <a:schemeClr val="dk1"/>
          </a:fillRef>
          <a:effectRef idx="2">
            <a:schemeClr val="dk1"/>
          </a:effectRef>
          <a:fontRef idx="minor">
            <a:schemeClr val="tx1"/>
          </a:fontRef>
        </p:style>
      </p:cxnSp>
      <p:cxnSp>
        <p:nvCxnSpPr>
          <p:cNvPr id="116" name="Connector: Elbow 115">
            <a:extLst>
              <a:ext uri="{FF2B5EF4-FFF2-40B4-BE49-F238E27FC236}">
                <a16:creationId xmlns:a16="http://schemas.microsoft.com/office/drawing/2014/main" id="{B08175AD-B1C7-4867-A2DF-034BC3D99D04}"/>
              </a:ext>
            </a:extLst>
          </p:cNvPr>
          <p:cNvCxnSpPr>
            <a:cxnSpLocks/>
            <a:stCxn id="51" idx="3"/>
          </p:cNvCxnSpPr>
          <p:nvPr/>
        </p:nvCxnSpPr>
        <p:spPr>
          <a:xfrm>
            <a:off x="7615441" y="4770240"/>
            <a:ext cx="263248" cy="422226"/>
          </a:xfrm>
          <a:prstGeom prst="bentConnector2">
            <a:avLst/>
          </a:prstGeom>
          <a:ln>
            <a:tailEnd type="triangle"/>
          </a:ln>
        </p:spPr>
        <p:style>
          <a:lnRef idx="3">
            <a:schemeClr val="dk1"/>
          </a:lnRef>
          <a:fillRef idx="0">
            <a:schemeClr val="dk1"/>
          </a:fillRef>
          <a:effectRef idx="2">
            <a:schemeClr val="dk1"/>
          </a:effectRef>
          <a:fontRef idx="minor">
            <a:schemeClr val="tx1"/>
          </a:fontRef>
        </p:style>
      </p:cxnSp>
      <p:sp>
        <p:nvSpPr>
          <p:cNvPr id="117" name="Arrow: Right 116">
            <a:extLst>
              <a:ext uri="{FF2B5EF4-FFF2-40B4-BE49-F238E27FC236}">
                <a16:creationId xmlns:a16="http://schemas.microsoft.com/office/drawing/2014/main" id="{C033859B-776A-443D-97DB-E3E4621ECEC7}"/>
              </a:ext>
            </a:extLst>
          </p:cNvPr>
          <p:cNvSpPr/>
          <p:nvPr/>
        </p:nvSpPr>
        <p:spPr>
          <a:xfrm>
            <a:off x="10433327" y="3360633"/>
            <a:ext cx="1597990" cy="633742"/>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rPr>
              <a:t>5GMSA</a:t>
            </a:r>
          </a:p>
        </p:txBody>
      </p:sp>
      <p:sp>
        <p:nvSpPr>
          <p:cNvPr id="118" name="Arrow: Right 117">
            <a:extLst>
              <a:ext uri="{FF2B5EF4-FFF2-40B4-BE49-F238E27FC236}">
                <a16:creationId xmlns:a16="http://schemas.microsoft.com/office/drawing/2014/main" id="{623C32F0-084E-42F8-A0E1-820BAB14FB8D}"/>
              </a:ext>
            </a:extLst>
          </p:cNvPr>
          <p:cNvSpPr/>
          <p:nvPr/>
        </p:nvSpPr>
        <p:spPr>
          <a:xfrm>
            <a:off x="10432641" y="2637968"/>
            <a:ext cx="1597990" cy="63374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rPr>
              <a:t>Study</a:t>
            </a:r>
          </a:p>
        </p:txBody>
      </p:sp>
      <p:sp>
        <p:nvSpPr>
          <p:cNvPr id="119" name="Arrow: Right 118">
            <a:extLst>
              <a:ext uri="{FF2B5EF4-FFF2-40B4-BE49-F238E27FC236}">
                <a16:creationId xmlns:a16="http://schemas.microsoft.com/office/drawing/2014/main" id="{CAC24924-3303-4E18-881C-F38AFBD96B18}"/>
              </a:ext>
            </a:extLst>
          </p:cNvPr>
          <p:cNvSpPr/>
          <p:nvPr/>
        </p:nvSpPr>
        <p:spPr>
          <a:xfrm>
            <a:off x="10432641" y="4050489"/>
            <a:ext cx="1597990" cy="6337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white"/>
                </a:solidFill>
                <a:effectLst/>
                <a:uLnTx/>
                <a:uFillTx/>
                <a:latin typeface="Calibri" panose="020F0502020204030204"/>
                <a:ea typeface="+mn-ea"/>
                <a:cs typeface="+mn-cs"/>
              </a:rPr>
              <a:t>5GSM3</a:t>
            </a:r>
          </a:p>
        </p:txBody>
      </p:sp>
      <p:sp>
        <p:nvSpPr>
          <p:cNvPr id="120" name="Cloud 119">
            <a:extLst>
              <a:ext uri="{FF2B5EF4-FFF2-40B4-BE49-F238E27FC236}">
                <a16:creationId xmlns:a16="http://schemas.microsoft.com/office/drawing/2014/main" id="{756E5DFC-7671-4B24-81E9-91784A53B9C2}"/>
              </a:ext>
            </a:extLst>
          </p:cNvPr>
          <p:cNvSpPr/>
          <p:nvPr/>
        </p:nvSpPr>
        <p:spPr>
          <a:xfrm>
            <a:off x="10646875" y="4836651"/>
            <a:ext cx="1286172" cy="711630"/>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prstClr val="white"/>
                </a:solidFill>
                <a:effectLst/>
                <a:uLnTx/>
                <a:uFillTx/>
                <a:latin typeface="Calibri" panose="020F0502020204030204"/>
                <a:ea typeface="+mn-ea"/>
                <a:cs typeface="+mn-cs"/>
              </a:rPr>
              <a:t>Discussion Papers</a:t>
            </a:r>
          </a:p>
        </p:txBody>
      </p:sp>
    </p:spTree>
    <p:extLst>
      <p:ext uri="{BB962C8B-B14F-4D97-AF65-F5344CB8AC3E}">
        <p14:creationId xmlns:p14="http://schemas.microsoft.com/office/powerpoint/2010/main" val="205253144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1E14E-CBF7-4F3B-8A93-BCE276413397}"/>
              </a:ext>
            </a:extLst>
          </p:cNvPr>
          <p:cNvSpPr>
            <a:spLocks noGrp="1"/>
          </p:cNvSpPr>
          <p:nvPr>
            <p:ph type="title"/>
          </p:nvPr>
        </p:nvSpPr>
        <p:spPr/>
        <p:txBody>
          <a:bodyPr/>
          <a:lstStyle/>
          <a:p>
            <a:r>
              <a:rPr lang="de-DE" dirty="0"/>
              <a:t>Interfaces</a:t>
            </a:r>
            <a:endParaRPr lang="en-US" dirty="0"/>
          </a:p>
        </p:txBody>
      </p:sp>
      <p:sp>
        <p:nvSpPr>
          <p:cNvPr id="3" name="Footer Placeholder 2">
            <a:extLst>
              <a:ext uri="{FF2B5EF4-FFF2-40B4-BE49-F238E27FC236}">
                <a16:creationId xmlns:a16="http://schemas.microsoft.com/office/drawing/2014/main" id="{29D102D8-CD3C-4284-848A-1CC2D85958A3}"/>
              </a:ext>
            </a:extLst>
          </p:cNvPr>
          <p:cNvSpPr>
            <a:spLocks noGrp="1"/>
          </p:cNvSpPr>
          <p:nvPr>
            <p:ph type="ftr" sz="quarter" idx="11"/>
          </p:nvPr>
        </p:nvSpPr>
        <p:spPr/>
        <p:txBody>
          <a:bodyPr/>
          <a:lstStyle/>
          <a:p>
            <a:endParaRPr lang="en-US" dirty="0"/>
          </a:p>
        </p:txBody>
      </p:sp>
      <p:graphicFrame>
        <p:nvGraphicFramePr>
          <p:cNvPr id="4" name="Object 3">
            <a:extLst>
              <a:ext uri="{FF2B5EF4-FFF2-40B4-BE49-F238E27FC236}">
                <a16:creationId xmlns:a16="http://schemas.microsoft.com/office/drawing/2014/main" id="{1A0B8B29-A357-4808-BA05-E18FCF66C7A7}"/>
              </a:ext>
            </a:extLst>
          </p:cNvPr>
          <p:cNvGraphicFramePr>
            <a:graphicFrameLocks noChangeAspect="1"/>
          </p:cNvGraphicFramePr>
          <p:nvPr/>
        </p:nvGraphicFramePr>
        <p:xfrm>
          <a:off x="661553" y="1386470"/>
          <a:ext cx="11187112" cy="4764559"/>
        </p:xfrm>
        <a:graphic>
          <a:graphicData uri="http://schemas.openxmlformats.org/presentationml/2006/ole">
            <mc:AlternateContent xmlns:mc="http://schemas.openxmlformats.org/markup-compatibility/2006">
              <mc:Choice xmlns:v="urn:schemas-microsoft-com:vml" Requires="v">
                <p:oleObj spid="_x0000_s1027" name="Visio" r:id="rId3" imgW="14973078" imgH="6362480" progId="Visio.Drawing.15">
                  <p:embed/>
                </p:oleObj>
              </mc:Choice>
              <mc:Fallback>
                <p:oleObj name="Visio" r:id="rId3" imgW="14973078" imgH="6362480" progId="Visio.Drawing.15">
                  <p:embed/>
                  <p:pic>
                    <p:nvPicPr>
                      <p:cNvPr id="4" name="Object 3">
                        <a:extLst>
                          <a:ext uri="{FF2B5EF4-FFF2-40B4-BE49-F238E27FC236}">
                            <a16:creationId xmlns:a16="http://schemas.microsoft.com/office/drawing/2014/main" id="{1A0B8B29-A357-4808-BA05-E18FCF66C7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553" y="1386470"/>
                        <a:ext cx="11187112" cy="4764559"/>
                      </a:xfrm>
                      <a:prstGeom prst="rect">
                        <a:avLst/>
                      </a:prstGeom>
                      <a:noFill/>
                    </p:spPr>
                  </p:pic>
                </p:oleObj>
              </mc:Fallback>
            </mc:AlternateContent>
          </a:graphicData>
        </a:graphic>
      </p:graphicFrame>
    </p:spTree>
    <p:extLst>
      <p:ext uri="{BB962C8B-B14F-4D97-AF65-F5344CB8AC3E}">
        <p14:creationId xmlns:p14="http://schemas.microsoft.com/office/powerpoint/2010/main" val="768930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46D98D-0B54-4794-9E91-D4BE295D2D3B}"/>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Source sample text</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3" name="Title 2">
            <a:extLst>
              <a:ext uri="{FF2B5EF4-FFF2-40B4-BE49-F238E27FC236}">
                <a16:creationId xmlns:a16="http://schemas.microsoft.com/office/drawing/2014/main" id="{0FB4E1B1-99BE-41BA-B34B-08A35478CBD8}"/>
              </a:ext>
            </a:extLst>
          </p:cNvPr>
          <p:cNvSpPr>
            <a:spLocks noGrp="1"/>
          </p:cNvSpPr>
          <p:nvPr>
            <p:ph type="title"/>
          </p:nvPr>
        </p:nvSpPr>
        <p:spPr>
          <a:xfrm>
            <a:off x="495300" y="565125"/>
            <a:ext cx="11187112" cy="439479"/>
          </a:xfrm>
        </p:spPr>
        <p:txBody>
          <a:bodyPr/>
          <a:lstStyle/>
          <a:p>
            <a:r>
              <a:rPr lang="de-DE" dirty="0"/>
              <a:t>Rel-16 5G Media Streaming</a:t>
            </a:r>
          </a:p>
        </p:txBody>
      </p:sp>
      <p:sp>
        <p:nvSpPr>
          <p:cNvPr id="4" name="Content Placeholder 3">
            <a:extLst>
              <a:ext uri="{FF2B5EF4-FFF2-40B4-BE49-F238E27FC236}">
                <a16:creationId xmlns:a16="http://schemas.microsoft.com/office/drawing/2014/main" id="{FD234E4A-D6C1-4043-9F70-B546F87227B6}"/>
              </a:ext>
            </a:extLst>
          </p:cNvPr>
          <p:cNvSpPr>
            <a:spLocks noGrp="1"/>
          </p:cNvSpPr>
          <p:nvPr>
            <p:ph sz="quarter" idx="14"/>
          </p:nvPr>
        </p:nvSpPr>
        <p:spPr/>
        <p:txBody>
          <a:bodyPr>
            <a:normAutofit/>
          </a:bodyPr>
          <a:lstStyle/>
          <a:p>
            <a:pPr fontAlgn="ctr"/>
            <a:r>
              <a:rPr lang="en-US" dirty="0"/>
              <a:t>TS 26.511 (Media Codec Requirements): </a:t>
            </a:r>
          </a:p>
          <a:p>
            <a:pPr lvl="1" fontAlgn="ctr"/>
            <a:r>
              <a:rPr lang="en-US" sz="1800" dirty="0"/>
              <a:t>CMAF Based</a:t>
            </a:r>
          </a:p>
          <a:p>
            <a:pPr lvl="1" fontAlgn="ctr"/>
            <a:r>
              <a:rPr lang="en-US" sz="1800" dirty="0"/>
              <a:t>Includes all codecs </a:t>
            </a:r>
          </a:p>
          <a:p>
            <a:pPr lvl="1" fontAlgn="ctr"/>
            <a:r>
              <a:rPr lang="en-US" sz="1800" dirty="0"/>
              <a:t>Almost completed</a:t>
            </a:r>
          </a:p>
          <a:p>
            <a:pPr fontAlgn="ctr"/>
            <a:r>
              <a:rPr lang="en-US" dirty="0"/>
              <a:t>TS 26.512 (Protocols and APIs): </a:t>
            </a:r>
          </a:p>
          <a:p>
            <a:pPr lvl="1" fontAlgn="ctr"/>
            <a:r>
              <a:rPr lang="en-US" sz="1800" dirty="0"/>
              <a:t>Lot’s of work to be done still</a:t>
            </a:r>
          </a:p>
          <a:p>
            <a:pPr lvl="1" fontAlgn="ctr"/>
            <a:r>
              <a:rPr lang="en-US" sz="1800" dirty="0"/>
              <a:t>Principles: Domain models, Open APIs for network, IDL-based APIs for device, DASH/CMAF</a:t>
            </a:r>
          </a:p>
          <a:p>
            <a:pPr lvl="1" fontAlgn="ctr"/>
            <a:r>
              <a:rPr lang="en-US" sz="1800" dirty="0"/>
              <a:t>Functionalities: Service Announcement, dynamic policies, slicing, network assistance, metrics, reporting</a:t>
            </a:r>
          </a:p>
          <a:p>
            <a:pPr fontAlgn="ctr"/>
            <a:r>
              <a:rPr lang="en-US" dirty="0"/>
              <a:t>TS 26.117 (Audio Profiles, Thomas Editor): approved.</a:t>
            </a:r>
          </a:p>
          <a:p>
            <a:pPr lvl="1" fontAlgn="ctr"/>
            <a:r>
              <a:rPr lang="en-US" sz="1800" dirty="0"/>
              <a:t>CMAF-based media profiles for 3GPP audio codecs</a:t>
            </a:r>
          </a:p>
        </p:txBody>
      </p:sp>
      <p:sp>
        <p:nvSpPr>
          <p:cNvPr id="5" name="Subtitle 4">
            <a:extLst>
              <a:ext uri="{FF2B5EF4-FFF2-40B4-BE49-F238E27FC236}">
                <a16:creationId xmlns:a16="http://schemas.microsoft.com/office/drawing/2014/main" id="{EA38BA31-6D24-4EFF-B3E2-7C43845BA90C}"/>
              </a:ext>
            </a:extLst>
          </p:cNvPr>
          <p:cNvSpPr>
            <a:spLocks noGrp="1"/>
          </p:cNvSpPr>
          <p:nvPr>
            <p:ph type="subTitle" idx="1"/>
          </p:nvPr>
        </p:nvSpPr>
        <p:spPr>
          <a:xfrm>
            <a:off x="361453" y="1406637"/>
            <a:ext cx="11188223" cy="358240"/>
          </a:xfrm>
        </p:spPr>
        <p:txBody>
          <a:bodyPr/>
          <a:lstStyle/>
          <a:p>
            <a:r>
              <a:rPr lang="de-DE" dirty="0"/>
              <a:t>TS 26.501 (Architecture), TS 26.511 (Codecs), TS 26.512 (</a:t>
            </a:r>
            <a:r>
              <a:rPr lang="de-DE" dirty="0" err="1"/>
              <a:t>Protocols</a:t>
            </a:r>
            <a:r>
              <a:rPr lang="de-DE" dirty="0"/>
              <a:t>), TS 26.117 (Audio </a:t>
            </a:r>
            <a:r>
              <a:rPr lang="de-DE" dirty="0" err="1"/>
              <a:t>Profiles</a:t>
            </a:r>
            <a:r>
              <a:rPr lang="de-DE" dirty="0"/>
              <a:t>)</a:t>
            </a:r>
          </a:p>
        </p:txBody>
      </p:sp>
    </p:spTree>
    <p:extLst>
      <p:ext uri="{BB962C8B-B14F-4D97-AF65-F5344CB8AC3E}">
        <p14:creationId xmlns:p14="http://schemas.microsoft.com/office/powerpoint/2010/main" val="1768083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90988C0-1338-4471-ADF1-A7CA2FE06FD8}"/>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Source sample text</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3" name="Title 2">
            <a:extLst>
              <a:ext uri="{FF2B5EF4-FFF2-40B4-BE49-F238E27FC236}">
                <a16:creationId xmlns:a16="http://schemas.microsoft.com/office/drawing/2014/main" id="{7853874C-C836-4567-9499-99F76A286C92}"/>
              </a:ext>
            </a:extLst>
          </p:cNvPr>
          <p:cNvSpPr>
            <a:spLocks noGrp="1"/>
          </p:cNvSpPr>
          <p:nvPr>
            <p:ph type="title"/>
          </p:nvPr>
        </p:nvSpPr>
        <p:spPr>
          <a:xfrm>
            <a:off x="495300" y="565125"/>
            <a:ext cx="11187112" cy="439479"/>
          </a:xfrm>
        </p:spPr>
        <p:txBody>
          <a:bodyPr/>
          <a:lstStyle/>
          <a:p>
            <a:r>
              <a:rPr lang="de-DE" dirty="0"/>
              <a:t>Selected Rel-17 Work Streaming</a:t>
            </a:r>
          </a:p>
        </p:txBody>
      </p:sp>
      <p:sp>
        <p:nvSpPr>
          <p:cNvPr id="4" name="Content Placeholder 3">
            <a:extLst>
              <a:ext uri="{FF2B5EF4-FFF2-40B4-BE49-F238E27FC236}">
                <a16:creationId xmlns:a16="http://schemas.microsoft.com/office/drawing/2014/main" id="{2DD36040-864C-499B-9CE8-8A217F2CF39E}"/>
              </a:ext>
            </a:extLst>
          </p:cNvPr>
          <p:cNvSpPr>
            <a:spLocks noGrp="1"/>
          </p:cNvSpPr>
          <p:nvPr>
            <p:ph sz="quarter" idx="14"/>
          </p:nvPr>
        </p:nvSpPr>
        <p:spPr/>
        <p:txBody>
          <a:bodyPr>
            <a:normAutofit lnSpcReduction="10000"/>
          </a:bodyPr>
          <a:lstStyle/>
          <a:p>
            <a:r>
              <a:rPr lang="en-US" dirty="0"/>
              <a:t>Streaming Architecture Extensions for Edge Processing </a:t>
            </a:r>
          </a:p>
          <a:p>
            <a:pPr lvl="1">
              <a:lnSpc>
                <a:spcPct val="100000"/>
              </a:lnSpc>
            </a:pPr>
            <a:r>
              <a:rPr lang="en-GB" dirty="0"/>
              <a:t>determine the processes for discovering, configuring, running, and managing media processing workflows on the 5G edge and network</a:t>
            </a:r>
            <a:endParaRPr lang="en-US" dirty="0"/>
          </a:p>
          <a:p>
            <a:pPr lvl="1">
              <a:lnSpc>
                <a:spcPct val="100000"/>
              </a:lnSpc>
            </a:pPr>
            <a:r>
              <a:rPr lang="en-GB" dirty="0"/>
              <a:t>document architectural extensions for edge media processing to support other 5GMSA features such as:</a:t>
            </a:r>
            <a:r>
              <a:rPr lang="en-US" dirty="0"/>
              <a:t> </a:t>
            </a:r>
            <a:r>
              <a:rPr lang="en-GB" dirty="0"/>
              <a:t>Online gaming, Ad insertion, hybrid DASH/HLS services based on CMAF</a:t>
            </a:r>
          </a:p>
          <a:p>
            <a:r>
              <a:rPr lang="en-US" dirty="0"/>
              <a:t>Multicast Architecture Enhancements for 5GMS </a:t>
            </a:r>
            <a:endParaRPr lang="de-DE" dirty="0"/>
          </a:p>
          <a:p>
            <a:pPr lvl="1"/>
            <a:r>
              <a:rPr lang="en-US" dirty="0"/>
              <a:t>The goal of this study item is to identify and evaluate potential enhancements to the 5G Media Streaming Architecture to provide multicast-broadcast media streaming services.</a:t>
            </a:r>
            <a:endParaRPr lang="de-DE" dirty="0"/>
          </a:p>
          <a:p>
            <a:pPr lvl="1"/>
            <a:r>
              <a:rPr lang="en-US" dirty="0"/>
              <a:t>The work should be carried out taking into account existing relevant multicast standards and architectures, such as TS 23.316, DVB </a:t>
            </a:r>
            <a:r>
              <a:rPr lang="en-US" dirty="0" err="1"/>
              <a:t>BlueBook</a:t>
            </a:r>
            <a:r>
              <a:rPr lang="en-US" dirty="0"/>
              <a:t> A176 , and </a:t>
            </a:r>
            <a:r>
              <a:rPr lang="en-US" dirty="0" err="1"/>
              <a:t>CableLabs</a:t>
            </a:r>
            <a:endParaRPr lang="en-US" dirty="0"/>
          </a:p>
          <a:p>
            <a:pPr hangingPunct="0"/>
            <a:endParaRPr lang="en-US" dirty="0"/>
          </a:p>
        </p:txBody>
      </p:sp>
    </p:spTree>
    <p:extLst>
      <p:ext uri="{BB962C8B-B14F-4D97-AF65-F5344CB8AC3E}">
        <p14:creationId xmlns:p14="http://schemas.microsoft.com/office/powerpoint/2010/main" val="1733044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559aef62f17770e141396177a96f5251">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94100915555df08bee1b0f1df0c5081e"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50E5ACB-DE83-4420-A812-4B0F2AFDA6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83FCE03-8C97-48BB-9A68-028C5FB9CFA3}">
  <ds:schemaRefs>
    <ds:schemaRef ds:uri="http://schemas.microsoft.com/sharepoint/v3/contenttype/forms"/>
  </ds:schemaRefs>
</ds:datastoreItem>
</file>

<file path=customXml/itemProps3.xml><?xml version="1.0" encoding="utf-8"?>
<ds:datastoreItem xmlns:ds="http://schemas.openxmlformats.org/officeDocument/2006/customXml" ds:itemID="{45A7A10B-07F6-4B04-A602-EEB70B38E9D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426</TotalTime>
  <Words>1908</Words>
  <Application>Microsoft Office PowerPoint</Application>
  <PresentationFormat>Widescreen</PresentationFormat>
  <Paragraphs>447</Paragraphs>
  <Slides>19</Slides>
  <Notes>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7" baseType="lpstr">
      <vt:lpstr>Arial</vt:lpstr>
      <vt:lpstr>Calibre Regular</vt:lpstr>
      <vt:lpstr>Calibri</vt:lpstr>
      <vt:lpstr>Calibri Light</vt:lpstr>
      <vt:lpstr>Microsoft Sans Serif</vt:lpstr>
      <vt:lpstr>Times New Roman</vt:lpstr>
      <vt:lpstr>Office Theme</vt:lpstr>
      <vt:lpstr>Visio</vt:lpstr>
      <vt:lpstr>3GPP and 5G</vt:lpstr>
      <vt:lpstr>3GPP – A Partnership Project</vt:lpstr>
      <vt:lpstr>From the 5G vision to standards</vt:lpstr>
      <vt:lpstr>Time and Release Plan</vt:lpstr>
      <vt:lpstr>Media-Related Work</vt:lpstr>
      <vt:lpstr>Timeline for 5G Media Streaming</vt:lpstr>
      <vt:lpstr>Interfaces</vt:lpstr>
      <vt:lpstr>Rel-16 5G Media Streaming</vt:lpstr>
      <vt:lpstr>Selected Rel-17 Work Streaming</vt:lpstr>
      <vt:lpstr>Timeline for 5G Video</vt:lpstr>
      <vt:lpstr>Objectives – 5G Video Study</vt:lpstr>
      <vt:lpstr>Extended Reality in 5G</vt:lpstr>
      <vt:lpstr>FS_XR5G (eXtended Reality (XR) in 5G)</vt:lpstr>
      <vt:lpstr>Terms and Definitions</vt:lpstr>
      <vt:lpstr>PowerPoint Presentation</vt:lpstr>
      <vt:lpstr>PowerPoint Presentation</vt:lpstr>
      <vt:lpstr>A new era in distributed processing</vt:lpstr>
      <vt:lpstr>Future Prospects and Conclusions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Thomas Stockhammer</cp:lastModifiedBy>
  <cp:revision>636</cp:revision>
  <dcterms:created xsi:type="dcterms:W3CDTF">2010-02-05T13:52:04Z</dcterms:created>
  <dcterms:modified xsi:type="dcterms:W3CDTF">2020-05-12T11:48:17Z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