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311" r:id="rId3"/>
    <p:sldId id="339" r:id="rId4"/>
    <p:sldId id="341" r:id="rId5"/>
    <p:sldId id="342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ul Schliwa-Bertling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00FF"/>
    <a:srgbClr val="FF3300"/>
    <a:srgbClr val="66FFFF"/>
    <a:srgbClr val="72AF2F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38" autoAdjust="0"/>
    <p:restoredTop sz="95439" autoAdjust="0"/>
  </p:normalViewPr>
  <p:slideViewPr>
    <p:cSldViewPr snapToGrid="0">
      <p:cViewPr varScale="1">
        <p:scale>
          <a:sx n="88" d="100"/>
          <a:sy n="88" d="100"/>
        </p:scale>
        <p:origin x="93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8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-3054" y="-102"/>
      </p:cViewPr>
      <p:guideLst>
        <p:guide orient="horz" pos="3127"/>
        <p:guide pos="2141"/>
      </p:guideLst>
    </p:cSldViewPr>
  </p:notes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EA5103E-56C5-48F3-99BF-C695393FD9A5}" type="datetime1">
              <a:rPr lang="en-US"/>
              <a:pPr>
                <a:defRPr/>
              </a:pPr>
              <a:t>6/7/2017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6734774-2827-498B-9A2D-5F6138B010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6460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A59C24A-C130-4D06-8531-EC2CB3B3E965}" type="datetime1">
              <a:rPr lang="en-US"/>
              <a:pPr>
                <a:defRPr/>
              </a:pPr>
              <a:t>6/7/2017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C225015-F029-481A-B1AF-0BE0CCEA67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2070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C2F8FAB-42A0-449C-98D3-72B9722AB173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6134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38163" y="6394450"/>
            <a:ext cx="36306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sv-SE" dirty="0" smtClean="0">
                <a:solidFill>
                  <a:schemeClr val="bg1"/>
                </a:solidFill>
              </a:rPr>
              <a:t> </a:t>
            </a:r>
            <a:r>
              <a:rPr lang="en-GB" altLang="sv-SE" dirty="0" smtClean="0"/>
              <a:t>MTSI SWG Teleconference, June 8, 2017</a:t>
            </a:r>
            <a:endParaRPr lang="en-GB" altLang="sv-SE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20D73F7-B1DC-4FDB-A7BF-086033FDB7FB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2017</a:t>
            </a:r>
          </a:p>
        </p:txBody>
      </p:sp>
      <p:pic>
        <p:nvPicPr>
          <p:cNvPr id="9" name="Picture 10" descr="3GPP_TM_RD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MTSI SWG Teleconference,</a:t>
            </a:r>
            <a:r>
              <a:rPr lang="sv-SE" altLang="en-US" sz="1200" b="1" baseline="0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June 8,</a:t>
            </a:r>
            <a:r>
              <a:rPr lang="sv-SE" altLang="en-US" sz="1200" b="1" baseline="0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2017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S4-xxxxx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328856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</a:t>
            </a:r>
            <a:r>
              <a:rPr lang="en-US" dirty="0" smtClean="0"/>
              <a:t>to </a:t>
            </a:r>
            <a:r>
              <a:rPr lang="en-US" dirty="0"/>
              <a:t>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2pP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		</a:t>
            </a:r>
            <a:endParaRPr lang="en-US" dirty="0"/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75026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7593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29" name="TextBox 13"/>
          <p:cNvSpPr txBox="1">
            <a:spLocks noChangeArrowheads="1"/>
          </p:cNvSpPr>
          <p:nvPr userDrawn="1"/>
        </p:nvSpPr>
        <p:spPr bwMode="auto">
          <a:xfrm>
            <a:off x="538163" y="6394450"/>
            <a:ext cx="36306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sv-SE" dirty="0" smtClean="0"/>
              <a:t>MTSI SWG Teleconference, June 8, 2017</a:t>
            </a:r>
            <a:endParaRPr lang="en-GB" altLang="sv-SE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DFB85580-5356-4D9D-A07F-6AE8CBDEA3DC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16" r:id="rId2"/>
    <p:sldLayoutId id="214748381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eVoLP </a:t>
            </a:r>
            <a:r>
              <a:rPr lang="en-GB" altLang="zh-CN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SA2 </a:t>
            </a:r>
            <a:r>
              <a:rPr lang="en-GB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Status </a:t>
            </a:r>
            <a:r>
              <a:rPr lang="en-GB" sz="4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</a:t>
            </a:r>
            <a:r>
              <a:rPr lang="en-GB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Future Plan </a:t>
            </a:r>
            <a:endParaRPr lang="en-GB" sz="40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574813" y="4217505"/>
            <a:ext cx="7994374" cy="6931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itchFamily="34" charset="0"/>
              </a:rPr>
              <a:t>SA2 </a:t>
            </a:r>
            <a:r>
              <a:rPr lang="en-US" altLang="en-US" sz="2000" dirty="0" err="1" smtClean="0">
                <a:latin typeface="Arial" pitchFamily="34" charset="0"/>
              </a:rPr>
              <a:t>Rapporteurs</a:t>
            </a:r>
            <a:r>
              <a:rPr lang="en-US" altLang="en-US" sz="2000" dirty="0" smtClean="0">
                <a:latin typeface="Arial" pitchFamily="34" charset="0"/>
              </a:rPr>
              <a:t> (Huawei) </a:t>
            </a:r>
            <a:endParaRPr lang="en-US" altLang="en-US" sz="2000" dirty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Goal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The document tries to list the major open topics of </a:t>
            </a:r>
            <a:r>
              <a:rPr lang="en-US" altLang="zh-CN" sz="2400" dirty="0" smtClean="0"/>
              <a:t>eVoLP </a:t>
            </a:r>
            <a:r>
              <a:rPr lang="en-US" altLang="zh-CN" sz="2400" dirty="0"/>
              <a:t>after </a:t>
            </a:r>
            <a:r>
              <a:rPr lang="en-US" altLang="zh-CN" sz="2400" dirty="0" smtClean="0"/>
              <a:t>SA2#121 from SA2 point of view</a:t>
            </a:r>
            <a:endParaRPr lang="en-US" altLang="zh-CN" sz="2400" dirty="0"/>
          </a:p>
          <a:p>
            <a:r>
              <a:rPr lang="en-US" altLang="zh-CN" sz="2400" dirty="0"/>
              <a:t>It is used to </a:t>
            </a:r>
            <a:r>
              <a:rPr lang="en-US" altLang="zh-CN" sz="2400" dirty="0" smtClean="0"/>
              <a:t>trigger joint </a:t>
            </a:r>
            <a:r>
              <a:rPr lang="en-US" altLang="zh-CN" sz="2400" dirty="0"/>
              <a:t>work among </a:t>
            </a:r>
            <a:r>
              <a:rPr lang="en-US" altLang="zh-CN" sz="2400" dirty="0" smtClean="0"/>
              <a:t>SA2 and SA4 on the upcoming MTSI SWG Teleconference on eVoLP on June 8.</a:t>
            </a:r>
          </a:p>
        </p:txBody>
      </p:sp>
    </p:spTree>
    <p:extLst>
      <p:ext uri="{BB962C8B-B14F-4D97-AF65-F5344CB8AC3E}">
        <p14:creationId xmlns:p14="http://schemas.microsoft.com/office/powerpoint/2010/main" val="19879702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7383" y="228600"/>
            <a:ext cx="7029405" cy="11430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SA2 status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60600993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FS_eVoLP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for enhanced VoLTE performance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 &gt; 60%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6" name="Content Placeholder 7"/>
          <p:cNvSpPr txBox="1">
            <a:spLocks/>
          </p:cNvSpPr>
          <p:nvPr/>
        </p:nvSpPr>
        <p:spPr>
          <a:xfrm>
            <a:off x="435600" y="3262296"/>
            <a:ext cx="8280400" cy="27529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Progress</a:t>
            </a:r>
            <a:r>
              <a:rPr kumimoji="0" lang="de-DE" alt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since SA2#121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Three solutions for key issue 1 are documented in TR 23.759.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LSs were sent to RAN2/SA4 on parameters for assisting RAN to optimize handover decision for VoLTE. SA4 needs more time for the reply.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sz="1600" kern="0" dirty="0" smtClean="0">
                <a:solidFill>
                  <a:srgbClr val="FF0000"/>
                </a:solidFill>
                <a:latin typeface="+mn-lt"/>
              </a:rPr>
              <a:t>eVoLP </a:t>
            </a:r>
            <a:r>
              <a:rPr lang="en-US" sz="1600" kern="0" dirty="0" smtClean="0">
                <a:solidFill>
                  <a:srgbClr val="FF0000"/>
                </a:solidFill>
                <a:latin typeface="+mn-lt"/>
              </a:rPr>
              <a:t>will only focus on voice service and does not cover video service.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sz="1600" kern="0" dirty="0" smtClean="0">
                <a:solidFill>
                  <a:srgbClr val="FF0000"/>
                </a:solidFill>
                <a:latin typeface="+mn-lt"/>
              </a:rPr>
              <a:t>Agree to choose a simple solution</a:t>
            </a:r>
            <a:r>
              <a:rPr kumimoji="0" lang="en-GB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</a:rPr>
              <a:t>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Next steps: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Study continues with the aim to conclude in Q3 also based on feedback from SA4.</a:t>
            </a:r>
          </a:p>
        </p:txBody>
      </p:sp>
    </p:spTree>
    <p:extLst>
      <p:ext uri="{BB962C8B-B14F-4D97-AF65-F5344CB8AC3E}">
        <p14:creationId xmlns:p14="http://schemas.microsoft.com/office/powerpoint/2010/main" val="16955596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New Key Question from SA2 group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54134"/>
            <a:ext cx="8388350" cy="4830763"/>
          </a:xfrm>
        </p:spPr>
        <p:txBody>
          <a:bodyPr/>
          <a:lstStyle/>
          <a:p>
            <a:r>
              <a:rPr lang="en-US" altLang="zh-CN" sz="2200" dirty="0" smtClean="0"/>
              <a:t>Question: </a:t>
            </a:r>
            <a:endParaRPr lang="en-US" altLang="zh-CN" sz="2200" dirty="0" smtClean="0"/>
          </a:p>
          <a:p>
            <a:pPr lvl="1"/>
            <a:r>
              <a:rPr lang="en-US" altLang="zh-CN" sz="2000" dirty="0" smtClean="0"/>
              <a:t>when </a:t>
            </a:r>
            <a:r>
              <a:rPr lang="en-US" altLang="zh-CN" sz="2000" dirty="0" smtClean="0"/>
              <a:t>the UE is located in weak coverage and EVS-CA is within the negotiated codec code set, can we assume that the UE will switch to the most robust codec mode i.e. EVS-CA?</a:t>
            </a:r>
          </a:p>
          <a:p>
            <a:r>
              <a:rPr lang="en-US" altLang="zh-CN" sz="2200" dirty="0" smtClean="0"/>
              <a:t>SA2 discussion</a:t>
            </a:r>
          </a:p>
          <a:p>
            <a:pPr lvl="1"/>
            <a:r>
              <a:rPr lang="en-US" altLang="zh-CN" sz="2000" dirty="0" smtClean="0"/>
              <a:t>Some </a:t>
            </a:r>
            <a:r>
              <a:rPr lang="en-US" altLang="zh-CN" sz="2000" dirty="0" smtClean="0"/>
              <a:t>companies like </a:t>
            </a:r>
            <a:r>
              <a:rPr lang="en-US" altLang="zh-CN" sz="2000" dirty="0" smtClean="0"/>
              <a:t>Huawei/Intel/ATT/China </a:t>
            </a:r>
            <a:r>
              <a:rPr lang="en-US" altLang="zh-CN" sz="2000" dirty="0" smtClean="0"/>
              <a:t>Telecom/</a:t>
            </a:r>
            <a:r>
              <a:rPr lang="en-US" altLang="zh-CN" sz="2000" dirty="0" smtClean="0"/>
              <a:t>China Mobile/QC/China Unicom/ZTE</a:t>
            </a:r>
            <a:r>
              <a:rPr lang="en-US" altLang="zh-CN" sz="2000" dirty="0" smtClean="0"/>
              <a:t>(?) agree that the UE should follow this behavior as  the EVS-CA is designed for VoLTE weak coverage. </a:t>
            </a:r>
          </a:p>
          <a:p>
            <a:pPr lvl="1"/>
            <a:r>
              <a:rPr lang="en-US" altLang="zh-CN" sz="2000" dirty="0" smtClean="0"/>
              <a:t>This will benefit both UE/Network based solution as signaling exchange between UE/network and eNB can be reduced much, especially considering the signaling exchange between UE and eNB should be avoided as much as possible in weak coverage.</a:t>
            </a:r>
          </a:p>
        </p:txBody>
      </p:sp>
    </p:spTree>
    <p:extLst>
      <p:ext uri="{BB962C8B-B14F-4D97-AF65-F5344CB8AC3E}">
        <p14:creationId xmlns:p14="http://schemas.microsoft.com/office/powerpoint/2010/main" val="19879702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Future plan for next SA2 meeting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96999"/>
            <a:ext cx="8388350" cy="3660776"/>
          </a:xfrm>
        </p:spPr>
        <p:txBody>
          <a:bodyPr/>
          <a:lstStyle/>
          <a:p>
            <a:r>
              <a:rPr lang="en-GB" altLang="zh-CN" sz="2400" dirty="0" smtClean="0"/>
              <a:t>SA2 suggest that both solutions be supported as </a:t>
            </a:r>
            <a:r>
              <a:rPr lang="en-US" altLang="zh-CN" sz="2400" dirty="0" smtClean="0"/>
              <a:t>the majority of SA2 </a:t>
            </a:r>
            <a:r>
              <a:rPr lang="en-GB" altLang="zh-CN" sz="2400" dirty="0" smtClean="0"/>
              <a:t>see advantages with both UE- and Network-provided approaches.</a:t>
            </a:r>
          </a:p>
          <a:p>
            <a:pPr lvl="1"/>
            <a:r>
              <a:rPr lang="en-US" altLang="zh-CN" sz="2000" dirty="0" smtClean="0"/>
              <a:t>SA2 focus on network based solution ,aiming to conclude eVoLP in Q3</a:t>
            </a:r>
          </a:p>
          <a:p>
            <a:pPr lvl="1"/>
            <a:r>
              <a:rPr lang="en-US" altLang="zh-CN" sz="2000" dirty="0" smtClean="0"/>
              <a:t>SA2 inform RAN2 about the discussion outcome for UE based solution</a:t>
            </a:r>
            <a:endParaRPr lang="en-GB" altLang="zh-CN" sz="2000" dirty="0" smtClean="0"/>
          </a:p>
          <a:p>
            <a:r>
              <a:rPr lang="en-GB" altLang="zh-CN" sz="2400" dirty="0" smtClean="0"/>
              <a:t>Assuming that the UE will switch to the most robust mode, it is proposed to go with a simple solution i.e. UE or Network only provide </a:t>
            </a:r>
            <a:r>
              <a:rPr lang="en-US" altLang="zh-CN" sz="2400" dirty="0" smtClean="0"/>
              <a:t>robust index + other alternative parameters (which fully depends on SA4 discussion outcome).</a:t>
            </a:r>
            <a:endParaRPr lang="en-GB" altLang="zh-CN" sz="2000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879702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27951</TotalTime>
  <Words>354</Words>
  <Application>Microsoft Office PowerPoint</Application>
  <PresentationFormat>全屏显示(4:3)</PresentationFormat>
  <Paragraphs>32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 </vt:lpstr>
      <vt:lpstr>Batang</vt:lpstr>
      <vt:lpstr>宋体</vt:lpstr>
      <vt:lpstr>Arial</vt:lpstr>
      <vt:lpstr>Calibri</vt:lpstr>
      <vt:lpstr>Times New Roman</vt:lpstr>
      <vt:lpstr>Office Theme</vt:lpstr>
      <vt:lpstr>eVoLP SA2 Status and Future Plan </vt:lpstr>
      <vt:lpstr>Goal</vt:lpstr>
      <vt:lpstr>SA2 status</vt:lpstr>
      <vt:lpstr>New Key Question from SA2 group </vt:lpstr>
      <vt:lpstr>Future plan for next SA2 meeting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QoS</dc:title>
  <dc:creator>Ericsson</dc:creator>
  <dc:description>Template © 2009  3GPP, All rights reserved</dc:description>
  <cp:lastModifiedBy>HW use</cp:lastModifiedBy>
  <cp:revision>980</cp:revision>
  <dcterms:created xsi:type="dcterms:W3CDTF">2008-08-30T09:32:10Z</dcterms:created>
  <dcterms:modified xsi:type="dcterms:W3CDTF">2017-06-07T01:03:43Z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(3)O+zNzVnZZ86cbNpRbMUVUW6oZUdpM8RV+K80YuehTQsGwQsMjnmj/pKYFl/VYycogLrINZ7B
t/yq8jOMCRFgo8iHxg70j/kG4ZkX1p8dVRYLnh2kJF5RFQkUZDDT9+V7QJwHryC5m3ujfD8R
zKPqxyoxAzh3KzbMVtwUXrjQoaGm1qC8BkTWrDDeuiSbWWw/af+ByXUTP9TbpPR7O4/IC5r0
RQjCYTwNXECk5lDyq/</vt:lpwstr>
  </property>
  <property fmtid="{D5CDD505-2E9C-101B-9397-08002B2CF9AE}" pid="4" name="_2015_ms_pID_7253431">
    <vt:lpwstr>JRiEifIm7i/iNBR7TXHFavrCbCqGL2Uw83LNQxBalvgGyoQGNeTcru
sCWMZLUkyJcPkMJY3EtUKmZpWay7gO8fsHOptwB+2uK7nXaPBWXO4SQhgYUI1kal6xzcpuiv
ezsUKrs59ZNVYSZqX9S4ThRh7zWCoyW/fiKblwSb+WeUa8QBjeO4Lfc/j18gWtIznmbQ1zqE
q0kkYFYgK2DVb5KBZjk08hzwqZnjyMucrebd</vt:lpwstr>
  </property>
  <property fmtid="{D5CDD505-2E9C-101B-9397-08002B2CF9AE}" pid="5" name="_NewReviewCycle">
    <vt:lpwstr/>
  </property>
  <property fmtid="{D5CDD505-2E9C-101B-9397-08002B2CF9AE}" pid="6" name="_2015_ms_pID_7253432">
    <vt:lpwstr>Lg4OrajzlWlAScWjzsFoJag=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1496735982</vt:lpwstr>
  </property>
</Properties>
</file>