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10E_CACA591F.xml" ContentType="application/vnd.ms-powerpoint.comments+xml"/>
  <Override PartName="/ppt/comments/modernComment_121_EA324A1E.xml" ContentType="application/vnd.ms-powerpoint.comments+xml"/>
  <Override PartName="/ppt/comments/modernComment_120_4869675C.xml" ContentType="application/vnd.ms-powerpoint.comment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0" r:id="rId3"/>
    <p:sldId id="269" r:id="rId4"/>
    <p:sldId id="259" r:id="rId5"/>
    <p:sldId id="257" r:id="rId6"/>
    <p:sldId id="275" r:id="rId7"/>
    <p:sldId id="289" r:id="rId8"/>
    <p:sldId id="262" r:id="rId9"/>
    <p:sldId id="277" r:id="rId10"/>
    <p:sldId id="288" r:id="rId11"/>
    <p:sldId id="294" r:id="rId12"/>
    <p:sldId id="280" r:id="rId13"/>
    <p:sldId id="293" r:id="rId14"/>
    <p:sldId id="290"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43" userDrawn="1">
          <p15:clr>
            <a:srgbClr val="A4A3A4"/>
          </p15:clr>
        </p15:guide>
        <p15:guide id="3" pos="7537" userDrawn="1">
          <p15:clr>
            <a:srgbClr val="A4A3A4"/>
          </p15:clr>
        </p15:guide>
        <p15:guide id="4" pos="869" userDrawn="1">
          <p15:clr>
            <a:srgbClr val="A4A3A4"/>
          </p15:clr>
        </p15:guide>
        <p15:guide id="5" pos="2094" userDrawn="1">
          <p15:clr>
            <a:srgbClr val="A4A3A4"/>
          </p15:clr>
        </p15:guide>
        <p15:guide id="6" pos="3795" userDrawn="1">
          <p15:clr>
            <a:srgbClr val="A4A3A4"/>
          </p15:clr>
        </p15:guide>
        <p15:guide id="7" pos="4838" userDrawn="1">
          <p15:clr>
            <a:srgbClr val="A4A3A4"/>
          </p15:clr>
        </p15:guide>
        <p15:guide id="8" pos="5858" userDrawn="1">
          <p15:clr>
            <a:srgbClr val="A4A3A4"/>
          </p15:clr>
        </p15:guide>
        <p15:guide id="9" pos="68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2027BEA-D990-2368-AE7D-2EF5494F7FB2}" name="CLo (031922)" initials="CL1" userId="CLo (031922)"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99"/>
    <a:srgbClr val="FFC000"/>
    <a:srgbClr val="FFFF00"/>
    <a:srgbClr val="E5FFE5"/>
    <a:srgbClr val="CCFFCC"/>
    <a:srgbClr val="2F528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814" autoAdjust="0"/>
    <p:restoredTop sz="91646" autoAdjust="0"/>
  </p:normalViewPr>
  <p:slideViewPr>
    <p:cSldViewPr snapToGrid="0" showGuides="1">
      <p:cViewPr varScale="1">
        <p:scale>
          <a:sx n="58" d="100"/>
          <a:sy n="58" d="100"/>
        </p:scale>
        <p:origin x="1368" y="52"/>
      </p:cViewPr>
      <p:guideLst>
        <p:guide orient="horz" pos="2160"/>
        <p:guide pos="143"/>
        <p:guide pos="7537"/>
        <p:guide pos="869"/>
        <p:guide pos="2094"/>
        <p:guide pos="3795"/>
        <p:guide pos="4838"/>
        <p:guide pos="5858"/>
        <p:guide pos="683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es Lo" userId="e4df713d-51fa-4e07-bce4-ea6727a64126" providerId="ADAL" clId="{B4C6518F-E412-440F-B4FB-05489A2C94D1}"/>
    <pc:docChg chg="modSld">
      <pc:chgData name="Charles Lo" userId="e4df713d-51fa-4e07-bce4-ea6727a64126" providerId="ADAL" clId="{B4C6518F-E412-440F-B4FB-05489A2C94D1}" dt="2022-03-23T22:29:26.241" v="1" actId="20577"/>
      <pc:docMkLst>
        <pc:docMk/>
      </pc:docMkLst>
      <pc:sldChg chg="modSp mod">
        <pc:chgData name="Charles Lo" userId="e4df713d-51fa-4e07-bce4-ea6727a64126" providerId="ADAL" clId="{B4C6518F-E412-440F-B4FB-05489A2C94D1}" dt="2022-03-23T22:29:26.241" v="1" actId="20577"/>
        <pc:sldMkLst>
          <pc:docMk/>
          <pc:sldMk cId="4037965346" sldId="256"/>
        </pc:sldMkLst>
        <pc:spChg chg="mod">
          <ac:chgData name="Charles Lo" userId="e4df713d-51fa-4e07-bce4-ea6727a64126" providerId="ADAL" clId="{B4C6518F-E412-440F-B4FB-05489A2C94D1}" dt="2022-03-23T22:29:26.241" v="1" actId="20577"/>
          <ac:spMkLst>
            <pc:docMk/>
            <pc:sldMk cId="4037965346" sldId="256"/>
            <ac:spMk id="4" creationId="{C9E114E4-F7A0-4D11-B1C9-91AAAADEC076}"/>
          </ac:spMkLst>
        </pc:spChg>
      </pc:sldChg>
    </pc:docChg>
  </pc:docChgLst>
</pc:chgInfo>
</file>

<file path=ppt/comments/modernComment_10E_CACA591F.xml><?xml version="1.0" encoding="utf-8"?>
<p188:cmLst xmlns:a="http://schemas.openxmlformats.org/drawingml/2006/main" xmlns:r="http://schemas.openxmlformats.org/officeDocument/2006/relationships" xmlns:p188="http://schemas.microsoft.com/office/powerpoint/2018/8/main">
  <p188:cm id="{D825672A-301A-45C2-AB39-DCF56CC20BEC}" authorId="{F2027BEA-D990-2368-AE7D-2EF5494F7FB2}" created="2022-03-22T14:58:51.957">
    <ac:txMkLst xmlns:ac="http://schemas.microsoft.com/office/drawing/2013/main/command">
      <pc:docMk xmlns:pc="http://schemas.microsoft.com/office/powerpoint/2013/main/command"/>
      <pc:sldMk xmlns:pc="http://schemas.microsoft.com/office/powerpoint/2013/main/command" cId="3402258719" sldId="270"/>
      <ac:spMk id="3" creationId="{0EE8D4F0-2B82-4DAA-9CD6-A5FA0F6813EF}"/>
      <ac:txMk cp="519" len="118">
        <ac:context len="742" hash="1136080886"/>
      </ac:txMk>
    </ac:txMkLst>
    <p188:pos x="10637072" y="3117851"/>
    <p188:txBody>
      <a:bodyPr/>
      <a:lstStyle/>
      <a:p>
        <a:r>
          <a:rPr lang="en-US"/>
          <a:t>maybe this bullet is not needed (?)</a:t>
        </a:r>
      </a:p>
    </p188:txBody>
  </p188:cm>
</p188:cmLst>
</file>

<file path=ppt/comments/modernComment_120_4869675C.xml><?xml version="1.0" encoding="utf-8"?>
<p188:cmLst xmlns:a="http://schemas.openxmlformats.org/drawingml/2006/main" xmlns:r="http://schemas.openxmlformats.org/officeDocument/2006/relationships" xmlns:p188="http://schemas.microsoft.com/office/powerpoint/2018/8/main">
  <p188:cm id="{7C74B607-DF52-47F5-B395-A25B2269C99E}" authorId="{F2027BEA-D990-2368-AE7D-2EF5494F7FB2}" created="2022-03-22T16:30:29.827">
    <ac:txMkLst xmlns:ac="http://schemas.microsoft.com/office/drawing/2013/main/command">
      <pc:docMk xmlns:pc="http://schemas.microsoft.com/office/powerpoint/2013/main/command"/>
      <pc:sldMk xmlns:pc="http://schemas.microsoft.com/office/powerpoint/2013/main/command" cId="1214867292" sldId="288"/>
      <ac:spMk id="2" creationId="{52A3E914-0390-4D46-81A5-22747C88AF07}"/>
      <ac:txMk cp="0" len="67">
        <ac:context len="68" hash="3916724665"/>
      </ac:txMk>
    </ac:txMkLst>
    <p188:pos x="10715625" y="663575"/>
    <p188:txBody>
      <a:bodyPr/>
      <a:lstStyle/>
      <a:p>
        <a:r>
          <a:rPr lang="en-US"/>
          <a:t>This slide modifies a similarly entitled entitled slide in the 26-Jan presentation deck</a:t>
        </a:r>
      </a:p>
    </p188:txBody>
  </p188:cm>
</p188:cmLst>
</file>

<file path=ppt/comments/modernComment_121_EA324A1E.xml><?xml version="1.0" encoding="utf-8"?>
<p188:cmLst xmlns:a="http://schemas.openxmlformats.org/drawingml/2006/main" xmlns:r="http://schemas.openxmlformats.org/officeDocument/2006/relationships" xmlns:p188="http://schemas.microsoft.com/office/powerpoint/2018/8/main">
  <p188:cm id="{777AFEFC-C154-4264-978E-9D1DCB4B50B4}" authorId="{F2027BEA-D990-2368-AE7D-2EF5494F7FB2}" created="2022-03-22T15:32:06.999">
    <ac:txMkLst xmlns:ac="http://schemas.microsoft.com/office/drawing/2013/main/command">
      <pc:docMk xmlns:pc="http://schemas.microsoft.com/office/powerpoint/2013/main/command"/>
      <pc:sldMk xmlns:pc="http://schemas.microsoft.com/office/powerpoint/2013/main/command" cId="3929164318" sldId="289"/>
      <ac:spMk id="2" creationId="{52A3E914-0390-4D46-81A5-22747C88AF07}"/>
      <ac:txMk cp="0" len="53">
        <ac:context len="54" hash="1627408802"/>
      </ac:txMk>
    </ac:txMkLst>
    <p188:pos x="9020175" y="663575"/>
    <p188:txBody>
      <a:bodyPr/>
      <a:lstStyle/>
      <a:p>
        <a:r>
          <a:rPr lang="en-US"/>
          <a:t>This is a completely different slide from the same entitled slide in the 22-Jan presentation deck</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88C7-F814-4B2E-AAD3-BFF343B59707}" type="datetimeFigureOut">
              <a:rPr lang="en-US" smtClean="0"/>
              <a:t>3/23/2022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7A5DF-BB71-44ED-BE0E-6ED66B272AEC}" type="slidenum">
              <a:rPr lang="en-US" smtClean="0"/>
              <a:t>‹#›</a:t>
            </a:fld>
            <a:endParaRPr lang="en-US"/>
          </a:p>
        </p:txBody>
      </p:sp>
    </p:spTree>
    <p:extLst>
      <p:ext uri="{BB962C8B-B14F-4D97-AF65-F5344CB8AC3E}">
        <p14:creationId xmlns:p14="http://schemas.microsoft.com/office/powerpoint/2010/main" val="32010036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194E2-753E-4E53-9C2A-E30CE5EBDC8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967B082-D1B5-4FBE-BC50-F00E9DE501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0342B6DA-6A1B-49E2-B9A3-A15330E0C0BD}"/>
              </a:ext>
            </a:extLst>
          </p:cNvPr>
          <p:cNvSpPr>
            <a:spLocks noGrp="1"/>
          </p:cNvSpPr>
          <p:nvPr>
            <p:ph type="dt" sz="half" idx="10"/>
          </p:nvPr>
        </p:nvSpPr>
        <p:spPr/>
        <p:txBody>
          <a:bodyPr/>
          <a:lstStyle/>
          <a:p>
            <a:fld id="{8423A086-7D85-43C1-954F-9C5EE2BC1E64}" type="datetime1">
              <a:rPr lang="en-GB" smtClean="0"/>
              <a:t>23/03/2022</a:t>
            </a:fld>
            <a:endParaRPr lang="en-GB"/>
          </a:p>
        </p:txBody>
      </p:sp>
      <p:sp>
        <p:nvSpPr>
          <p:cNvPr id="5" name="Footer Placeholder 4">
            <a:extLst>
              <a:ext uri="{FF2B5EF4-FFF2-40B4-BE49-F238E27FC236}">
                <a16:creationId xmlns:a16="http://schemas.microsoft.com/office/drawing/2014/main" id="{65BD6243-DD13-4CAD-9859-293C22EA01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2CF3ED2-2E51-4ADA-8ADB-53C4AE4B5458}"/>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54201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E88E4-E904-46F5-A279-275A82FD49C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E8342C8-4800-4238-BF75-ECBD3390BBD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2A5980-E039-480F-8DDF-CA52282F7DB0}"/>
              </a:ext>
            </a:extLst>
          </p:cNvPr>
          <p:cNvSpPr>
            <a:spLocks noGrp="1"/>
          </p:cNvSpPr>
          <p:nvPr>
            <p:ph type="dt" sz="half" idx="10"/>
          </p:nvPr>
        </p:nvSpPr>
        <p:spPr/>
        <p:txBody>
          <a:bodyPr/>
          <a:lstStyle/>
          <a:p>
            <a:fld id="{FE824DC2-F351-49AD-86A8-A3D56E998227}" type="datetime1">
              <a:rPr lang="en-GB" smtClean="0"/>
              <a:t>23/03/2022</a:t>
            </a:fld>
            <a:endParaRPr lang="en-GB"/>
          </a:p>
        </p:txBody>
      </p:sp>
      <p:sp>
        <p:nvSpPr>
          <p:cNvPr id="5" name="Footer Placeholder 4">
            <a:extLst>
              <a:ext uri="{FF2B5EF4-FFF2-40B4-BE49-F238E27FC236}">
                <a16:creationId xmlns:a16="http://schemas.microsoft.com/office/drawing/2014/main" id="{E33624A3-8874-41AE-AE43-A9EC9004AA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3F932E-6EFE-4600-A5EF-10D8B9B44F29}"/>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7553948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C1F573A-67C1-4BE6-B6B5-C3436AC0834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137EE2-47D6-49E6-B447-076D13471F9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27DDDD6-2C54-4660-9581-5BEB6C6B9B23}"/>
              </a:ext>
            </a:extLst>
          </p:cNvPr>
          <p:cNvSpPr>
            <a:spLocks noGrp="1"/>
          </p:cNvSpPr>
          <p:nvPr>
            <p:ph type="dt" sz="half" idx="10"/>
          </p:nvPr>
        </p:nvSpPr>
        <p:spPr/>
        <p:txBody>
          <a:bodyPr/>
          <a:lstStyle/>
          <a:p>
            <a:fld id="{31007433-2956-4BE0-97F2-BFFB9D13BEEA}" type="datetime1">
              <a:rPr lang="en-GB" smtClean="0"/>
              <a:t>23/03/2022</a:t>
            </a:fld>
            <a:endParaRPr lang="en-GB"/>
          </a:p>
        </p:txBody>
      </p:sp>
      <p:sp>
        <p:nvSpPr>
          <p:cNvPr id="5" name="Footer Placeholder 4">
            <a:extLst>
              <a:ext uri="{FF2B5EF4-FFF2-40B4-BE49-F238E27FC236}">
                <a16:creationId xmlns:a16="http://schemas.microsoft.com/office/drawing/2014/main" id="{A5C662A2-C3E6-4777-B7D3-7ACE5E03F2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62CCEB-DAF3-436F-8908-05AA1CF4D097}"/>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48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AAFB2-0C8F-4E51-8CBC-8096D3EB667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81B78D-64D1-4A16-9DA3-E8590D6844D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2DCD3FA-82EE-4BAE-BF61-F21E4D4002BF}"/>
              </a:ext>
            </a:extLst>
          </p:cNvPr>
          <p:cNvSpPr>
            <a:spLocks noGrp="1"/>
          </p:cNvSpPr>
          <p:nvPr>
            <p:ph type="dt" sz="half" idx="10"/>
          </p:nvPr>
        </p:nvSpPr>
        <p:spPr/>
        <p:txBody>
          <a:bodyPr/>
          <a:lstStyle/>
          <a:p>
            <a:fld id="{64D776A0-BC0F-415F-8F38-14005C3C065A}" type="datetime1">
              <a:rPr lang="en-GB" smtClean="0"/>
              <a:t>23/03/2022</a:t>
            </a:fld>
            <a:endParaRPr lang="en-GB"/>
          </a:p>
        </p:txBody>
      </p:sp>
      <p:sp>
        <p:nvSpPr>
          <p:cNvPr id="5" name="Footer Placeholder 4">
            <a:extLst>
              <a:ext uri="{FF2B5EF4-FFF2-40B4-BE49-F238E27FC236}">
                <a16:creationId xmlns:a16="http://schemas.microsoft.com/office/drawing/2014/main" id="{379F0D90-F1B8-43F8-85FA-F1F676DCB37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0BDA3F-7829-40C7-A4B6-EC850531FF3F}"/>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880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9748D-36B1-4A67-9466-47C62A879C4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76B2722-4EBB-4FBD-AD54-37D5B090C0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B30026-D7AF-4B67-A5DE-85FBE826F556}"/>
              </a:ext>
            </a:extLst>
          </p:cNvPr>
          <p:cNvSpPr>
            <a:spLocks noGrp="1"/>
          </p:cNvSpPr>
          <p:nvPr>
            <p:ph type="dt" sz="half" idx="10"/>
          </p:nvPr>
        </p:nvSpPr>
        <p:spPr/>
        <p:txBody>
          <a:bodyPr/>
          <a:lstStyle/>
          <a:p>
            <a:fld id="{5F7A9E5D-188B-42DF-9557-E58DE6088502}" type="datetime1">
              <a:rPr lang="en-GB" smtClean="0"/>
              <a:t>23/03/2022</a:t>
            </a:fld>
            <a:endParaRPr lang="en-GB"/>
          </a:p>
        </p:txBody>
      </p:sp>
      <p:sp>
        <p:nvSpPr>
          <p:cNvPr id="5" name="Footer Placeholder 4">
            <a:extLst>
              <a:ext uri="{FF2B5EF4-FFF2-40B4-BE49-F238E27FC236}">
                <a16:creationId xmlns:a16="http://schemas.microsoft.com/office/drawing/2014/main" id="{74723796-DB55-4D07-874D-DDB6EC90746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4902C3-3FC5-4BEC-9652-3DEB3D3D6C73}"/>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310963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60C1-5493-4AD2-ADDD-E82B73A000C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583DA0E-01F2-4A3F-8C69-AAAD08B3783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BE73-CC55-47F8-BDB2-D26C9EF2CFB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4B80EBF-780A-4485-812E-5B3856F70C0A}"/>
              </a:ext>
            </a:extLst>
          </p:cNvPr>
          <p:cNvSpPr>
            <a:spLocks noGrp="1"/>
          </p:cNvSpPr>
          <p:nvPr>
            <p:ph type="dt" sz="half" idx="10"/>
          </p:nvPr>
        </p:nvSpPr>
        <p:spPr/>
        <p:txBody>
          <a:bodyPr/>
          <a:lstStyle/>
          <a:p>
            <a:fld id="{ABDEE82F-1215-45C7-A74A-DDDFB1CC7A15}" type="datetime1">
              <a:rPr lang="en-GB" smtClean="0"/>
              <a:t>23/03/2022</a:t>
            </a:fld>
            <a:endParaRPr lang="en-GB"/>
          </a:p>
        </p:txBody>
      </p:sp>
      <p:sp>
        <p:nvSpPr>
          <p:cNvPr id="6" name="Footer Placeholder 5">
            <a:extLst>
              <a:ext uri="{FF2B5EF4-FFF2-40B4-BE49-F238E27FC236}">
                <a16:creationId xmlns:a16="http://schemas.microsoft.com/office/drawing/2014/main" id="{45259611-0D0A-4DBD-A017-BC1E421C6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D79ADD-398D-444E-BC5E-3BCCE626EA0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609965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99748-089E-4E80-A6FE-F71F549CF65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6B99DD2-A607-4DB4-8C18-FCF8FE3074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48A41A-8FA5-4B5E-8439-69541849E00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5D44E50-FC0F-4BB4-905F-28C886CAC6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330E35-7DE0-4B61-BF65-8FCCD4B66A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46DBC17-68B6-4B36-9EC6-BD4F2DE87418}"/>
              </a:ext>
            </a:extLst>
          </p:cNvPr>
          <p:cNvSpPr>
            <a:spLocks noGrp="1"/>
          </p:cNvSpPr>
          <p:nvPr>
            <p:ph type="dt" sz="half" idx="10"/>
          </p:nvPr>
        </p:nvSpPr>
        <p:spPr/>
        <p:txBody>
          <a:bodyPr/>
          <a:lstStyle/>
          <a:p>
            <a:fld id="{5FAC3413-A5B4-4BEB-AA4A-B2B68B28663F}" type="datetime1">
              <a:rPr lang="en-GB" smtClean="0"/>
              <a:t>23/03/2022</a:t>
            </a:fld>
            <a:endParaRPr lang="en-GB"/>
          </a:p>
        </p:txBody>
      </p:sp>
      <p:sp>
        <p:nvSpPr>
          <p:cNvPr id="8" name="Footer Placeholder 7">
            <a:extLst>
              <a:ext uri="{FF2B5EF4-FFF2-40B4-BE49-F238E27FC236}">
                <a16:creationId xmlns:a16="http://schemas.microsoft.com/office/drawing/2014/main" id="{28AB4AEE-AF2D-4198-8CA6-27632441BBA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2156E9E-35D9-4819-AEC8-6450B958BC3B}"/>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060640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8D6EC-FAB2-45D4-9D53-C0F204C6CE3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E118FC4-0930-4987-BD70-9F41113419EE}"/>
              </a:ext>
            </a:extLst>
          </p:cNvPr>
          <p:cNvSpPr>
            <a:spLocks noGrp="1"/>
          </p:cNvSpPr>
          <p:nvPr>
            <p:ph type="dt" sz="half" idx="10"/>
          </p:nvPr>
        </p:nvSpPr>
        <p:spPr/>
        <p:txBody>
          <a:bodyPr/>
          <a:lstStyle/>
          <a:p>
            <a:fld id="{7F9F2E04-2E75-4BBE-B3CF-BC2B96B9D127}" type="datetime1">
              <a:rPr lang="en-GB" smtClean="0"/>
              <a:t>23/03/2022</a:t>
            </a:fld>
            <a:endParaRPr lang="en-GB"/>
          </a:p>
        </p:txBody>
      </p:sp>
      <p:sp>
        <p:nvSpPr>
          <p:cNvPr id="4" name="Footer Placeholder 3">
            <a:extLst>
              <a:ext uri="{FF2B5EF4-FFF2-40B4-BE49-F238E27FC236}">
                <a16:creationId xmlns:a16="http://schemas.microsoft.com/office/drawing/2014/main" id="{A2092CE4-F951-4821-86AA-C2A706E687A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5F5E3D6-81E8-4BEE-ADBE-AE57B5D0475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1497671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38CC6E2-F171-4B8B-AD4D-09A2F0DE3088}"/>
              </a:ext>
            </a:extLst>
          </p:cNvPr>
          <p:cNvSpPr>
            <a:spLocks noGrp="1"/>
          </p:cNvSpPr>
          <p:nvPr>
            <p:ph type="dt" sz="half" idx="10"/>
          </p:nvPr>
        </p:nvSpPr>
        <p:spPr/>
        <p:txBody>
          <a:bodyPr/>
          <a:lstStyle/>
          <a:p>
            <a:fld id="{AADEA9C5-63FD-485A-A535-F0C00B4A6AB8}" type="datetime1">
              <a:rPr lang="en-GB" smtClean="0"/>
              <a:t>23/03/2022</a:t>
            </a:fld>
            <a:endParaRPr lang="en-GB"/>
          </a:p>
        </p:txBody>
      </p:sp>
      <p:sp>
        <p:nvSpPr>
          <p:cNvPr id="3" name="Footer Placeholder 2">
            <a:extLst>
              <a:ext uri="{FF2B5EF4-FFF2-40B4-BE49-F238E27FC236}">
                <a16:creationId xmlns:a16="http://schemas.microsoft.com/office/drawing/2014/main" id="{A917BC60-667F-408E-BFAB-FF4B0062A98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7391D9A-638B-4500-A436-6010370AFA2A}"/>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0281827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30D66-ACB9-4A7A-9614-7E9BB81D40E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C55A5FB-7CAC-453E-A7D1-C8635DF420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792D24B6-AD75-436C-A94B-07B70464B7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1E18789-7BF1-44A0-B3D9-E678B077EFF8}"/>
              </a:ext>
            </a:extLst>
          </p:cNvPr>
          <p:cNvSpPr>
            <a:spLocks noGrp="1"/>
          </p:cNvSpPr>
          <p:nvPr>
            <p:ph type="dt" sz="half" idx="10"/>
          </p:nvPr>
        </p:nvSpPr>
        <p:spPr/>
        <p:txBody>
          <a:bodyPr/>
          <a:lstStyle/>
          <a:p>
            <a:fld id="{E43B77E4-1FD0-4659-AA58-07B339D0B278}" type="datetime1">
              <a:rPr lang="en-GB" smtClean="0"/>
              <a:t>23/03/2022</a:t>
            </a:fld>
            <a:endParaRPr lang="en-GB"/>
          </a:p>
        </p:txBody>
      </p:sp>
      <p:sp>
        <p:nvSpPr>
          <p:cNvPr id="6" name="Footer Placeholder 5">
            <a:extLst>
              <a:ext uri="{FF2B5EF4-FFF2-40B4-BE49-F238E27FC236}">
                <a16:creationId xmlns:a16="http://schemas.microsoft.com/office/drawing/2014/main" id="{C6944936-A887-4E4D-BE95-27856F1F09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2073FC-3E8C-4956-B9DA-9AD5124B152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3280154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7393A8-D3B4-41FA-AB75-0B3FABD7C1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1DA402E-3500-4E65-8826-031156159E4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BA91AA6-2D23-47BE-85F9-5514B6775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A226D6-E00C-4A62-A371-1CC02B7987FA}"/>
              </a:ext>
            </a:extLst>
          </p:cNvPr>
          <p:cNvSpPr>
            <a:spLocks noGrp="1"/>
          </p:cNvSpPr>
          <p:nvPr>
            <p:ph type="dt" sz="half" idx="10"/>
          </p:nvPr>
        </p:nvSpPr>
        <p:spPr/>
        <p:txBody>
          <a:bodyPr/>
          <a:lstStyle/>
          <a:p>
            <a:fld id="{DF3B7A60-91ED-4EE3-B25B-36B97C2FA89C}" type="datetime1">
              <a:rPr lang="en-GB" smtClean="0"/>
              <a:t>23/03/2022</a:t>
            </a:fld>
            <a:endParaRPr lang="en-GB"/>
          </a:p>
        </p:txBody>
      </p:sp>
      <p:sp>
        <p:nvSpPr>
          <p:cNvPr id="6" name="Footer Placeholder 5">
            <a:extLst>
              <a:ext uri="{FF2B5EF4-FFF2-40B4-BE49-F238E27FC236}">
                <a16:creationId xmlns:a16="http://schemas.microsoft.com/office/drawing/2014/main" id="{B0B3D55F-7374-4097-9E57-FCB5BF3F87D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F2394E5-F1A1-4A01-A5D9-E7C946A86BE0}"/>
              </a:ext>
            </a:extLst>
          </p:cNvPr>
          <p:cNvSpPr>
            <a:spLocks noGrp="1"/>
          </p:cNvSpPr>
          <p:nvPr>
            <p:ph type="sldNum" sz="quarter" idx="12"/>
          </p:nvPr>
        </p:nvSpPr>
        <p:spPr/>
        <p:txBody>
          <a:bodyPr/>
          <a:lstStyle/>
          <a:p>
            <a:fld id="{2A3AD23A-A1F3-44B2-9C89-E968C9ACFD50}" type="slidenum">
              <a:rPr lang="en-GB" smtClean="0"/>
              <a:t>‹#›</a:t>
            </a:fld>
            <a:endParaRPr lang="en-GB"/>
          </a:p>
        </p:txBody>
      </p:sp>
    </p:spTree>
    <p:extLst>
      <p:ext uri="{BB962C8B-B14F-4D97-AF65-F5344CB8AC3E}">
        <p14:creationId xmlns:p14="http://schemas.microsoft.com/office/powerpoint/2010/main" val="21512997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D3399C-DC89-45AB-897B-85CB586448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F6F1371-7977-4E6D-B8E4-3625B9740C0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655A59-B114-4F8D-9442-87859CF100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99E893-7FBD-4301-B276-3B32DBE10A6B}" type="datetime1">
              <a:rPr lang="en-GB" smtClean="0"/>
              <a:t>23/03/2022</a:t>
            </a:fld>
            <a:endParaRPr lang="en-GB"/>
          </a:p>
        </p:txBody>
      </p:sp>
      <p:sp>
        <p:nvSpPr>
          <p:cNvPr id="5" name="Footer Placeholder 4">
            <a:extLst>
              <a:ext uri="{FF2B5EF4-FFF2-40B4-BE49-F238E27FC236}">
                <a16:creationId xmlns:a16="http://schemas.microsoft.com/office/drawing/2014/main" id="{FFD4D227-DAAF-4FF5-8DC8-8BBC31B808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079B06D9-1C03-47C1-AC55-D7409EB0606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3AD23A-A1F3-44B2-9C89-E968C9ACFD50}" type="slidenum">
              <a:rPr lang="en-GB" smtClean="0"/>
              <a:t>‹#›</a:t>
            </a:fld>
            <a:endParaRPr lang="en-GB"/>
          </a:p>
        </p:txBody>
      </p:sp>
    </p:spTree>
    <p:extLst>
      <p:ext uri="{BB962C8B-B14F-4D97-AF65-F5344CB8AC3E}">
        <p14:creationId xmlns:p14="http://schemas.microsoft.com/office/powerpoint/2010/main" val="17038032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microsoft.com/office/2018/10/relationships/comments" Target="../comments/modernComment_120_4869675C.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microsoft.com/office/2018/10/relationships/comments" Target="../comments/modernComment_10E_CACA591F.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microsoft.com/office/2018/10/relationships/comments" Target="../comments/modernComment_121_EA324A1E.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E1692-2B32-4AE1-BAE6-5BD7FC4A7F70}"/>
              </a:ext>
            </a:extLst>
          </p:cNvPr>
          <p:cNvSpPr>
            <a:spLocks noGrp="1"/>
          </p:cNvSpPr>
          <p:nvPr>
            <p:ph type="ctrTitle"/>
          </p:nvPr>
        </p:nvSpPr>
        <p:spPr/>
        <p:txBody>
          <a:bodyPr/>
          <a:lstStyle/>
          <a:p>
            <a:r>
              <a:rPr lang="en-GB" dirty="0"/>
              <a:t>Progressing Rel-17 Specs regarding EVEX</a:t>
            </a:r>
          </a:p>
        </p:txBody>
      </p:sp>
      <p:sp>
        <p:nvSpPr>
          <p:cNvPr id="3" name="Subtitle 2">
            <a:extLst>
              <a:ext uri="{FF2B5EF4-FFF2-40B4-BE49-F238E27FC236}">
                <a16:creationId xmlns:a16="http://schemas.microsoft.com/office/drawing/2014/main" id="{0C04B37E-90CB-483C-A8FB-45FDD20A6156}"/>
              </a:ext>
            </a:extLst>
          </p:cNvPr>
          <p:cNvSpPr>
            <a:spLocks noGrp="1"/>
          </p:cNvSpPr>
          <p:nvPr>
            <p:ph type="subTitle" idx="1"/>
          </p:nvPr>
        </p:nvSpPr>
        <p:spPr>
          <a:xfrm>
            <a:off x="1524000" y="4180114"/>
            <a:ext cx="9144000" cy="1077686"/>
          </a:xfrm>
        </p:spPr>
        <p:txBody>
          <a:bodyPr/>
          <a:lstStyle/>
          <a:p>
            <a:r>
              <a:rPr lang="en-GB" dirty="0"/>
              <a:t>Joint call between CT3, SA2 and SA4 </a:t>
            </a:r>
          </a:p>
          <a:p>
            <a:r>
              <a:rPr lang="en-GB" dirty="0"/>
              <a:t>24</a:t>
            </a:r>
            <a:r>
              <a:rPr lang="en-GB" baseline="30000" dirty="0"/>
              <a:t>th</a:t>
            </a:r>
            <a:r>
              <a:rPr lang="en-GB" dirty="0"/>
              <a:t> March 2022</a:t>
            </a:r>
          </a:p>
        </p:txBody>
      </p:sp>
      <p:sp>
        <p:nvSpPr>
          <p:cNvPr id="4" name="Subtitle 2">
            <a:extLst>
              <a:ext uri="{FF2B5EF4-FFF2-40B4-BE49-F238E27FC236}">
                <a16:creationId xmlns:a16="http://schemas.microsoft.com/office/drawing/2014/main" id="{C9E114E4-F7A0-4D11-B1C9-91AAAADEC076}"/>
              </a:ext>
            </a:extLst>
          </p:cNvPr>
          <p:cNvSpPr txBox="1">
            <a:spLocks/>
          </p:cNvSpPr>
          <p:nvPr/>
        </p:nvSpPr>
        <p:spPr>
          <a:xfrm>
            <a:off x="1762898" y="452212"/>
            <a:ext cx="9144000" cy="43719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err="1"/>
              <a:t>Tdoc</a:t>
            </a:r>
            <a:r>
              <a:rPr lang="en-GB" dirty="0"/>
              <a:t> S4aI221336</a:t>
            </a:r>
          </a:p>
        </p:txBody>
      </p:sp>
      <p:sp>
        <p:nvSpPr>
          <p:cNvPr id="5" name="Slide Number Placeholder 4">
            <a:extLst>
              <a:ext uri="{FF2B5EF4-FFF2-40B4-BE49-F238E27FC236}">
                <a16:creationId xmlns:a16="http://schemas.microsoft.com/office/drawing/2014/main" id="{7B4C5704-73E3-402B-9F47-75A15A827AA3}"/>
              </a:ext>
            </a:extLst>
          </p:cNvPr>
          <p:cNvSpPr>
            <a:spLocks noGrp="1"/>
          </p:cNvSpPr>
          <p:nvPr>
            <p:ph type="sldNum" sz="quarter" idx="12"/>
          </p:nvPr>
        </p:nvSpPr>
        <p:spPr/>
        <p:txBody>
          <a:bodyPr/>
          <a:lstStyle/>
          <a:p>
            <a:fld id="{2A3AD23A-A1F3-44B2-9C89-E968C9ACFD50}" type="slidenum">
              <a:rPr lang="en-GB" smtClean="0"/>
              <a:t>1</a:t>
            </a:fld>
            <a:endParaRPr lang="en-GB"/>
          </a:p>
        </p:txBody>
      </p:sp>
    </p:spTree>
    <p:extLst>
      <p:ext uri="{BB962C8B-B14F-4D97-AF65-F5344CB8AC3E}">
        <p14:creationId xmlns:p14="http://schemas.microsoft.com/office/powerpoint/2010/main" val="4037965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424780" y="214702"/>
            <a:ext cx="11374283" cy="1325563"/>
          </a:xfrm>
        </p:spPr>
        <p:txBody>
          <a:bodyPr>
            <a:normAutofit/>
          </a:bodyPr>
          <a:lstStyle/>
          <a:p>
            <a:r>
              <a:rPr lang="en-GB" sz="3200" b="1" i="1" dirty="0"/>
              <a:t>TS29522_DataReporting</a:t>
            </a:r>
            <a:r>
              <a:rPr lang="en-GB" sz="3200" b="1" dirty="0"/>
              <a:t> service Stage 2 and Stage 3 (Collaboration C)</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99730" y="1540265"/>
            <a:ext cx="5387947" cy="5260585"/>
          </a:xfrm>
        </p:spPr>
        <p:txBody>
          <a:bodyPr>
            <a:normAutofit lnSpcReduction="10000"/>
          </a:bodyPr>
          <a:lstStyle/>
          <a:p>
            <a:pPr>
              <a:lnSpc>
                <a:spcPct val="105000"/>
              </a:lnSpc>
              <a:spcBef>
                <a:spcPts val="600"/>
              </a:spcBef>
            </a:pPr>
            <a:r>
              <a:rPr lang="en-GB" sz="2000" dirty="0"/>
              <a:t>Same logical functionality as </a:t>
            </a:r>
            <a:r>
              <a:rPr lang="en-GB" sz="2000" i="1" dirty="0" err="1"/>
              <a:t>Ndcaf_DataReporting</a:t>
            </a:r>
            <a:r>
              <a:rPr lang="en-GB" sz="2000" dirty="0"/>
              <a:t>, except that either the data collection client or Data Collection AF is assumed to reside in the Trust domain, while its peer entity is assumed to reside outside the Trusted domain</a:t>
            </a:r>
          </a:p>
          <a:p>
            <a:pPr>
              <a:lnSpc>
                <a:spcPct val="105000"/>
              </a:lnSpc>
              <a:spcBef>
                <a:spcPts val="600"/>
              </a:spcBef>
            </a:pPr>
            <a:r>
              <a:rPr lang="en-GB" sz="2000" dirty="0"/>
              <a:t>In the context of 5G Media Streaming, the only data collection client of concern is the AS, which in the architecture model as shown, has to acquire its configuration and report media streaming access activity to Data Collection AF over the R4 reference point via the NEF</a:t>
            </a:r>
            <a:endParaRPr lang="en-GB" sz="1800" dirty="0"/>
          </a:p>
          <a:p>
            <a:pPr>
              <a:lnSpc>
                <a:spcPct val="105000"/>
              </a:lnSpc>
              <a:spcBef>
                <a:spcPts val="600"/>
              </a:spcBef>
            </a:pPr>
            <a:r>
              <a:rPr lang="en-GB" sz="2000" dirty="0"/>
              <a:t>SA4 will produce the Stage 2 text for this functionality in TS 26.501.</a:t>
            </a:r>
          </a:p>
          <a:p>
            <a:pPr marL="457200" lvl="1">
              <a:lnSpc>
                <a:spcPct val="105000"/>
              </a:lnSpc>
              <a:spcBef>
                <a:spcPts val="600"/>
              </a:spcBef>
            </a:pPr>
            <a:r>
              <a:rPr lang="en-GB" sz="1800" dirty="0">
                <a:solidFill>
                  <a:srgbClr val="0000FF"/>
                </a:solidFill>
              </a:rPr>
              <a:t>CT3 is requested to specify the corresponding RESTful APIs in their specs (TS 29.522)</a:t>
            </a:r>
          </a:p>
          <a:p>
            <a:pPr lvl="1">
              <a:lnSpc>
                <a:spcPct val="100000"/>
              </a:lnSpc>
              <a:spcBef>
                <a:spcPts val="600"/>
              </a:spcBef>
            </a:pPr>
            <a:endParaRPr lang="en-GB" sz="1500" dirty="0"/>
          </a:p>
        </p:txBody>
      </p:sp>
      <p:pic>
        <p:nvPicPr>
          <p:cNvPr id="17" name="Picture 16">
            <a:extLst>
              <a:ext uri="{FF2B5EF4-FFF2-40B4-BE49-F238E27FC236}">
                <a16:creationId xmlns:a16="http://schemas.microsoft.com/office/drawing/2014/main" id="{14DF701F-F188-4092-8117-494B708599CD}"/>
              </a:ext>
            </a:extLst>
          </p:cNvPr>
          <p:cNvPicPr>
            <a:picLocks noChangeAspect="1"/>
          </p:cNvPicPr>
          <p:nvPr/>
        </p:nvPicPr>
        <p:blipFill>
          <a:blip r:embed="rId3"/>
          <a:stretch>
            <a:fillRect/>
          </a:stretch>
        </p:blipFill>
        <p:spPr>
          <a:xfrm>
            <a:off x="6304324" y="1628775"/>
            <a:ext cx="4868501" cy="4883551"/>
          </a:xfrm>
          <a:prstGeom prst="rect">
            <a:avLst/>
          </a:prstGeom>
        </p:spPr>
      </p:pic>
    </p:spTree>
    <p:extLst>
      <p:ext uri="{BB962C8B-B14F-4D97-AF65-F5344CB8AC3E}">
        <p14:creationId xmlns:p14="http://schemas.microsoft.com/office/powerpoint/2010/main" val="1214867292"/>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a:t>Summary </a:t>
            </a:r>
            <a:r>
              <a:rPr lang="en-GB" sz="3200" b="1" dirty="0"/>
              <a:t>of SA4 asks to CT3</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400" dirty="0">
                <a:latin typeface="Arial" panose="020B0604020202020204" pitchFamily="34" charset="0"/>
                <a:cs typeface="Arial" panose="020B0604020202020204" pitchFamily="34" charset="0"/>
              </a:rPr>
              <a:t>From the description in slides 6-10, SA4 is requesting CT3 support to:</a:t>
            </a:r>
          </a:p>
          <a:p>
            <a:pPr marL="457200" lvl="1">
              <a:lnSpc>
                <a:spcPct val="110000"/>
              </a:lnSpc>
              <a:spcBef>
                <a:spcPts val="600"/>
              </a:spcBef>
            </a:pPr>
            <a:r>
              <a:rPr lang="en-GB" sz="2200" dirty="0"/>
              <a:t>Add a few more Event types regarding Media Streaming data to the existing </a:t>
            </a:r>
            <a:r>
              <a:rPr lang="en-GB" sz="2000" b="1" i="1" dirty="0">
                <a:latin typeface="Arial" panose="020B0604020202020204" pitchFamily="34" charset="0"/>
                <a:cs typeface="Arial" panose="020B0604020202020204" pitchFamily="34" charset="0"/>
              </a:rPr>
              <a:t>Naf_EventExposure</a:t>
            </a:r>
            <a:r>
              <a:rPr lang="en-GB" sz="2200" dirty="0"/>
              <a:t> service.</a:t>
            </a:r>
          </a:p>
          <a:p>
            <a:pPr marL="457200" lvl="1">
              <a:lnSpc>
                <a:spcPct val="110000"/>
              </a:lnSpc>
              <a:spcBef>
                <a:spcPts val="600"/>
              </a:spcBef>
            </a:pPr>
            <a:r>
              <a:rPr lang="en-GB" sz="2200" dirty="0"/>
              <a:t>Enable these events to be exposed to entities in external trust domain via the </a:t>
            </a:r>
            <a:r>
              <a:rPr lang="en-GB" sz="2000" b="1" i="1" dirty="0" err="1">
                <a:latin typeface="Arial" panose="020B0604020202020204" pitchFamily="34" charset="0"/>
                <a:cs typeface="Arial" panose="020B0604020202020204" pitchFamily="34" charset="0"/>
              </a:rPr>
              <a:t>Nnef_EventExposure</a:t>
            </a:r>
            <a:r>
              <a:rPr lang="en-GB" sz="2200" dirty="0"/>
              <a:t> service.</a:t>
            </a:r>
          </a:p>
          <a:p>
            <a:pPr marL="457200" lvl="1">
              <a:lnSpc>
                <a:spcPct val="110000"/>
              </a:lnSpc>
              <a:spcBef>
                <a:spcPts val="600"/>
              </a:spcBef>
            </a:pPr>
            <a:r>
              <a:rPr lang="en-GB" sz="2200" dirty="0"/>
              <a:t>Enable interaction, via NEF, between entities located in different trust domains in performing the SA4-defined </a:t>
            </a:r>
            <a:r>
              <a:rPr lang="en-GB" sz="2000" i="1" dirty="0" err="1">
                <a:latin typeface="Arial" panose="020B0604020202020204" pitchFamily="34" charset="0"/>
                <a:cs typeface="Arial" panose="020B0604020202020204" pitchFamily="34" charset="0"/>
              </a:rPr>
              <a:t>Ndcaf_DataReporting</a:t>
            </a:r>
            <a:r>
              <a:rPr lang="en-GB" sz="2200" dirty="0"/>
              <a:t> service operations as a (new) </a:t>
            </a:r>
            <a:r>
              <a:rPr lang="en-GB" sz="2000" b="1" i="1" dirty="0">
                <a:latin typeface="Arial" panose="020B0604020202020204" pitchFamily="34" charset="0"/>
                <a:cs typeface="Arial" panose="020B0604020202020204" pitchFamily="34" charset="0"/>
              </a:rPr>
              <a:t>TS29522_DataReporting</a:t>
            </a:r>
            <a:r>
              <a:rPr lang="en-GB" sz="2200" dirty="0"/>
              <a:t> service</a:t>
            </a:r>
          </a:p>
          <a:p>
            <a:pPr marL="0" lvl="1" indent="0">
              <a:lnSpc>
                <a:spcPct val="110000"/>
              </a:lnSpc>
              <a:spcBef>
                <a:spcPts val="1200"/>
              </a:spcBef>
              <a:buNone/>
            </a:pPr>
            <a:r>
              <a:rPr lang="en-GB" dirty="0"/>
              <a:t>SA4 will provide the necessary details (more of that in the following slides) to facilitate the CT3 work.</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11</a:t>
            </a:fld>
            <a:endParaRPr lang="en-GB"/>
          </a:p>
        </p:txBody>
      </p:sp>
    </p:spTree>
    <p:extLst>
      <p:ext uri="{BB962C8B-B14F-4D97-AF65-F5344CB8AC3E}">
        <p14:creationId xmlns:p14="http://schemas.microsoft.com/office/powerpoint/2010/main" val="3067812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(1)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4" cy="5095012"/>
          </a:xfrm>
        </p:spPr>
        <p:txBody>
          <a:bodyPr>
            <a:normAutofit/>
          </a:bodyPr>
          <a:lstStyle/>
          <a:p>
            <a:pPr marL="0" indent="0">
              <a:lnSpc>
                <a:spcPct val="100000"/>
              </a:lnSpc>
              <a:spcBef>
                <a:spcPts val="600"/>
              </a:spcBef>
              <a:buNone/>
            </a:pPr>
            <a:r>
              <a:rPr lang="en-GB" sz="2200" i="1" dirty="0">
                <a:latin typeface="Arial" panose="020B0604020202020204" pitchFamily="34" charset="0"/>
                <a:cs typeface="Arial" panose="020B0604020202020204" pitchFamily="34" charset="0"/>
              </a:rPr>
              <a:t>Naf_EventExposure</a:t>
            </a:r>
            <a:r>
              <a:rPr lang="en-GB" sz="2400" dirty="0"/>
              <a:t> and </a:t>
            </a:r>
            <a:r>
              <a:rPr lang="en-GB" sz="2200" i="1" dirty="0" err="1">
                <a:latin typeface="Arial" panose="020B0604020202020204" pitchFamily="34" charset="0"/>
                <a:cs typeface="Arial" panose="020B0604020202020204" pitchFamily="34" charset="0"/>
              </a:rPr>
              <a:t>Nnef_EventExposure</a:t>
            </a:r>
            <a:endParaRPr lang="en-GB" sz="2200" i="1" dirty="0">
              <a:latin typeface="Arial" panose="020B0604020202020204" pitchFamily="34" charset="0"/>
              <a:cs typeface="Arial" panose="020B0604020202020204" pitchFamily="34" charset="0"/>
            </a:endParaRPr>
          </a:p>
          <a:p>
            <a:pPr marL="457200" lvl="1">
              <a:lnSpc>
                <a:spcPct val="100000"/>
              </a:lnSpc>
              <a:spcBef>
                <a:spcPts val="600"/>
              </a:spcBef>
            </a:pPr>
            <a:r>
              <a:rPr lang="en-GB" sz="2000" dirty="0"/>
              <a:t>The following Stage 2 and Stage 3 SA4 specifications/clauses containing relevant information on the following types of 5G Media Streaming UE data acquired by the Data Collection Function (instantiated in the 5GMS AF) for subsequent event exposure: </a:t>
            </a:r>
          </a:p>
          <a:p>
            <a:pPr lvl="1">
              <a:lnSpc>
                <a:spcPct val="100000"/>
              </a:lnSpc>
              <a:spcBef>
                <a:spcPts val="600"/>
              </a:spcBef>
            </a:pPr>
            <a:r>
              <a:rPr lang="en-GB" sz="1800" b="1" i="1" dirty="0" err="1"/>
              <a:t>QoE</a:t>
            </a:r>
            <a:r>
              <a:rPr lang="en-GB" sz="1800" b="1" i="1" dirty="0"/>
              <a:t> metrics</a:t>
            </a:r>
          </a:p>
          <a:p>
            <a:pPr marL="914400" lvl="2">
              <a:lnSpc>
                <a:spcPct val="100000"/>
              </a:lnSpc>
              <a:spcBef>
                <a:spcPts val="600"/>
              </a:spcBef>
            </a:pPr>
            <a:r>
              <a:rPr lang="en-GB" sz="1600" i="1" dirty="0"/>
              <a:t>(see TS 26.247 clauses 10.4, 10.5, 10.6; TS 26.501 clause 4.2; TS 26.512 clauses 4.2, 7.8, 11.4)</a:t>
            </a:r>
            <a:endParaRPr lang="en-GB" sz="1600" b="1" i="1" dirty="0"/>
          </a:p>
          <a:p>
            <a:pPr lvl="1">
              <a:lnSpc>
                <a:spcPct val="100000"/>
              </a:lnSpc>
              <a:spcBef>
                <a:spcPts val="600"/>
              </a:spcBef>
            </a:pPr>
            <a:r>
              <a:rPr lang="en-GB" sz="1800" b="1" i="1" dirty="0"/>
              <a:t>Consumption reports</a:t>
            </a:r>
          </a:p>
          <a:p>
            <a:pPr marL="914400" lvl="2">
              <a:lnSpc>
                <a:spcPct val="100000"/>
              </a:lnSpc>
              <a:spcBef>
                <a:spcPts val="600"/>
              </a:spcBef>
            </a:pPr>
            <a:r>
              <a:rPr lang="en-GB" sz="1600" i="1" dirty="0"/>
              <a:t>(see TS 26.501 clause 4.2; TS 26.512 clauses 4.2, 7.7, 11.3)</a:t>
            </a:r>
          </a:p>
          <a:p>
            <a:pPr lvl="1">
              <a:lnSpc>
                <a:spcPct val="100000"/>
              </a:lnSpc>
              <a:spcBef>
                <a:spcPts val="600"/>
              </a:spcBef>
            </a:pPr>
            <a:r>
              <a:rPr lang="en-GB" sz="1800" b="1" i="1" dirty="0"/>
              <a:t>Network Assistance invocations</a:t>
            </a:r>
          </a:p>
          <a:p>
            <a:pPr marL="914400" lvl="2">
              <a:lnSpc>
                <a:spcPct val="100000"/>
              </a:lnSpc>
              <a:spcBef>
                <a:spcPts val="600"/>
              </a:spcBef>
            </a:pPr>
            <a:r>
              <a:rPr lang="en-GB" sz="1600" i="1" dirty="0"/>
              <a:t>(see TS 26.238 clause 4.6; TS 26.501 clause 4.2; TS 26.12 clauses 4.2, 11.6) </a:t>
            </a:r>
          </a:p>
          <a:p>
            <a:pPr lvl="1">
              <a:lnSpc>
                <a:spcPct val="100000"/>
              </a:lnSpc>
              <a:spcBef>
                <a:spcPts val="600"/>
              </a:spcBef>
            </a:pPr>
            <a:r>
              <a:rPr lang="en-GB" sz="1800" b="1" i="1" dirty="0"/>
              <a:t>Charging and Policy invocations</a:t>
            </a:r>
          </a:p>
          <a:p>
            <a:pPr marL="914400" lvl="2">
              <a:lnSpc>
                <a:spcPct val="100000"/>
              </a:lnSpc>
              <a:spcBef>
                <a:spcPts val="600"/>
              </a:spcBef>
            </a:pPr>
            <a:r>
              <a:rPr lang="en-GB" sz="1600" i="1" dirty="0"/>
              <a:t>(see TS 26.501 clause 4.2; TS 26.512 clauses 4.2, 7.9, 11.5)</a:t>
            </a:r>
          </a:p>
          <a:p>
            <a:pPr marL="690563" lvl="2" indent="-233363">
              <a:lnSpc>
                <a:spcPct val="100000"/>
              </a:lnSpc>
              <a:spcBef>
                <a:spcPts val="600"/>
              </a:spcBef>
            </a:pPr>
            <a:r>
              <a:rPr lang="en-GB" sz="1800" b="1" i="1" dirty="0"/>
              <a:t>Media streaming access activity</a:t>
            </a:r>
          </a:p>
          <a:p>
            <a:pPr marL="914400" lvl="3">
              <a:lnSpc>
                <a:spcPct val="100000"/>
              </a:lnSpc>
              <a:spcBef>
                <a:spcPts val="600"/>
              </a:spcBef>
            </a:pPr>
            <a:r>
              <a:rPr lang="en-GB" sz="1600" i="1" dirty="0"/>
              <a:t>(see TS 26.501 clauses 5.11, 6.10; TS 26.512 clauses 4.2, 4.11) </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12</a:t>
            </a:fld>
            <a:endParaRPr lang="en-GB"/>
          </a:p>
        </p:txBody>
      </p:sp>
    </p:spTree>
    <p:extLst>
      <p:ext uri="{BB962C8B-B14F-4D97-AF65-F5344CB8AC3E}">
        <p14:creationId xmlns:p14="http://schemas.microsoft.com/office/powerpoint/2010/main" val="26779809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Relevant SA4 specs’ content to facilitate CT3 spec work (2) </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3" y="1558501"/>
            <a:ext cx="11202333" cy="4797849"/>
          </a:xfrm>
        </p:spPr>
        <p:txBody>
          <a:bodyPr>
            <a:normAutofit/>
          </a:bodyPr>
          <a:lstStyle/>
          <a:p>
            <a:pPr marL="0" indent="0">
              <a:lnSpc>
                <a:spcPct val="110000"/>
              </a:lnSpc>
              <a:spcBef>
                <a:spcPts val="600"/>
              </a:spcBef>
              <a:buNone/>
            </a:pPr>
            <a:r>
              <a:rPr lang="en-GB" sz="2400" i="1" dirty="0">
                <a:latin typeface="Arial" panose="020B0604020202020204" pitchFamily="34" charset="0"/>
                <a:cs typeface="Arial" panose="020B0604020202020204" pitchFamily="34" charset="0"/>
              </a:rPr>
              <a:t>TS29522_DataReporting</a:t>
            </a:r>
          </a:p>
          <a:p>
            <a:pPr marL="457200" lvl="1">
              <a:lnSpc>
                <a:spcPct val="110000"/>
              </a:lnSpc>
              <a:spcBef>
                <a:spcPts val="600"/>
              </a:spcBef>
            </a:pPr>
            <a:r>
              <a:rPr lang="en-GB" sz="2200" dirty="0"/>
              <a:t>Enables </a:t>
            </a:r>
            <a:r>
              <a:rPr lang="en-GB" sz="2200" dirty="0">
                <a:effectLst/>
                <a:latin typeface="Calibri" panose="020F0502020204030204" pitchFamily="34" charset="0"/>
                <a:ea typeface="Times New Roman" panose="02020603050405020304" pitchFamily="18" charset="0"/>
              </a:rPr>
              <a:t>5GMS AS to obtain its data collection and reporting configuration from, and subsequently report media streaming access activity to, the Data Collection AF, when the two entities are located in different trust domains</a:t>
            </a:r>
            <a:endParaRPr lang="en-GB" sz="2200" dirty="0"/>
          </a:p>
          <a:p>
            <a:pPr lvl="1">
              <a:lnSpc>
                <a:spcPct val="110000"/>
              </a:lnSpc>
              <a:spcBef>
                <a:spcPts val="600"/>
              </a:spcBef>
            </a:pPr>
            <a:r>
              <a:rPr lang="en-GB" sz="2000" i="1" dirty="0"/>
              <a:t>See TS 26.532, clauses 7.2 (Data Collection and Reporting Configuration API) and 7.3 (Data Reporting API)</a:t>
            </a: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13</a:t>
            </a:fld>
            <a:endParaRPr lang="en-GB"/>
          </a:p>
        </p:txBody>
      </p:sp>
    </p:spTree>
    <p:extLst>
      <p:ext uri="{BB962C8B-B14F-4D97-AF65-F5344CB8AC3E}">
        <p14:creationId xmlns:p14="http://schemas.microsoft.com/office/powerpoint/2010/main" val="1688747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739346" y="204487"/>
            <a:ext cx="10515600" cy="1325563"/>
          </a:xfrm>
        </p:spPr>
        <p:txBody>
          <a:bodyPr>
            <a:normAutofit/>
          </a:bodyPr>
          <a:lstStyle/>
          <a:p>
            <a:r>
              <a:rPr lang="en-GB" sz="3200" b="1" dirty="0"/>
              <a:t>Summary, tasks, and suggested next steps</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466502" y="1558500"/>
            <a:ext cx="6070776" cy="5299499"/>
          </a:xfrm>
        </p:spPr>
        <p:txBody>
          <a:bodyPr>
            <a:normAutofit fontScale="92500" lnSpcReduction="20000"/>
          </a:bodyPr>
          <a:lstStyle/>
          <a:p>
            <a:pPr marL="346075" indent="-346075">
              <a:lnSpc>
                <a:spcPct val="110000"/>
              </a:lnSpc>
              <a:spcBef>
                <a:spcPts val="600"/>
              </a:spcBef>
            </a:pPr>
            <a:r>
              <a:rPr lang="en-GB" sz="2400" dirty="0"/>
              <a:t>Above slides summarizes current status and remaining tasks for SA4, CT3 and possibly SA2 in aligning specifications across the WGs to complete the EVEX Work Item.</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Request to CT3 on specific tasks for further discussion/agreement.</a:t>
            </a:r>
          </a:p>
          <a:p>
            <a:pPr marL="346075" indent="-346075">
              <a:lnSpc>
                <a:spcPct val="110000"/>
              </a:lnSpc>
              <a:spcBef>
                <a:spcPts val="600"/>
              </a:spcBef>
            </a:pPr>
            <a:r>
              <a:rPr lang="en-GB" sz="2400" dirty="0">
                <a:effectLst/>
                <a:latin typeface="Calibri" panose="020F0502020204030204" pitchFamily="34" charset="0"/>
                <a:ea typeface="Times New Roman" panose="02020603050405020304" pitchFamily="18" charset="0"/>
              </a:rPr>
              <a:t>Agree on high level plan for Rel-17 work completion – target approval of EVEX WI completion at SA#96 </a:t>
            </a:r>
            <a:r>
              <a:rPr lang="en-GB" sz="2400" dirty="0">
                <a:latin typeface="Calibri" panose="020F0502020204030204" pitchFamily="34" charset="0"/>
                <a:ea typeface="Times New Roman" panose="02020603050405020304" pitchFamily="18" charset="0"/>
              </a:rPr>
              <a:t>(</a:t>
            </a:r>
            <a:r>
              <a:rPr lang="en-GB" sz="2400" dirty="0">
                <a:effectLst/>
                <a:latin typeface="Calibri" panose="020F0502020204030204" pitchFamily="34" charset="0"/>
                <a:ea typeface="Times New Roman" panose="02020603050405020304" pitchFamily="18" charset="0"/>
              </a:rPr>
              <a:t>June 2022), involving the following specs: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SA4: TS’s 26.501, 26.512, 26.531, 26.532</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CT3: TS’s 29.517, TS 29.522 (any others?)</a:t>
            </a:r>
          </a:p>
          <a:p>
            <a:pPr marL="803275" lvl="1" indent="-346075">
              <a:lnSpc>
                <a:spcPct val="105000"/>
              </a:lnSpc>
              <a:spcBef>
                <a:spcPts val="600"/>
              </a:spcBef>
            </a:pPr>
            <a:r>
              <a:rPr lang="en-GB" sz="2000" dirty="0">
                <a:effectLst/>
                <a:latin typeface="Calibri" panose="020F0502020204030204" pitchFamily="34" charset="0"/>
                <a:ea typeface="Times New Roman" panose="02020603050405020304" pitchFamily="18" charset="0"/>
              </a:rPr>
              <a:t>SA: TS 23.502 (?)</a:t>
            </a:r>
          </a:p>
          <a:p>
            <a:pPr marL="346075" indent="-346075">
              <a:lnSpc>
                <a:spcPct val="110000"/>
              </a:lnSpc>
              <a:spcBef>
                <a:spcPts val="600"/>
              </a:spcBef>
            </a:pPr>
            <a:r>
              <a:rPr lang="en-GB" sz="2400" dirty="0">
                <a:latin typeface="Calibri" panose="020F0502020204030204" pitchFamily="34" charset="0"/>
                <a:ea typeface="Times New Roman" panose="02020603050405020304" pitchFamily="18" charset="0"/>
              </a:rPr>
              <a:t>Plan future joint coordination call(s) in April and/or May</a:t>
            </a:r>
          </a:p>
        </p:txBody>
      </p:sp>
      <p:sp>
        <p:nvSpPr>
          <p:cNvPr id="4" name="Content Placeholder 2">
            <a:extLst>
              <a:ext uri="{FF2B5EF4-FFF2-40B4-BE49-F238E27FC236}">
                <a16:creationId xmlns:a16="http://schemas.microsoft.com/office/drawing/2014/main" id="{EEC724FE-88C3-4102-8079-ADE84E7E902B}"/>
              </a:ext>
            </a:extLst>
          </p:cNvPr>
          <p:cNvSpPr txBox="1">
            <a:spLocks/>
          </p:cNvSpPr>
          <p:nvPr/>
        </p:nvSpPr>
        <p:spPr>
          <a:xfrm>
            <a:off x="6719026" y="1725491"/>
            <a:ext cx="5168174" cy="3351476"/>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spcAft>
                <a:spcPts val="600"/>
              </a:spcAft>
              <a:buNone/>
            </a:pPr>
            <a:r>
              <a:rPr lang="en-GB" sz="2000" b="1" dirty="0"/>
              <a:t>Future meeting schedule of CT3, SA2 and SA4</a:t>
            </a:r>
            <a:endParaRPr lang="en-US" sz="1900" dirty="0">
              <a:effectLst/>
              <a:latin typeface="Calibri" panose="020F0502020204030204" pitchFamily="34" charset="0"/>
              <a:ea typeface="DengXian" panose="02010600030101010101" pitchFamily="2" charset="-122"/>
            </a:endParaRPr>
          </a:p>
          <a:p>
            <a:pPr marL="457200" lvl="1" indent="0">
              <a:lnSpc>
                <a:spcPct val="100000"/>
              </a:lnSpc>
              <a:spcBef>
                <a:spcPts val="1200"/>
              </a:spcBef>
              <a:buNone/>
            </a:pPr>
            <a:r>
              <a:rPr lang="en-US" sz="1900" dirty="0">
                <a:effectLst/>
                <a:latin typeface="Calibri" panose="020F0502020204030204" pitchFamily="34" charset="0"/>
                <a:ea typeface="DengXian" panose="02010600030101010101" pitchFamily="2" charset="-122"/>
              </a:rPr>
              <a:t>CT3#121-e           6-12 Apr 2022</a:t>
            </a:r>
          </a:p>
          <a:p>
            <a:pPr marL="457200" lvl="1" indent="0">
              <a:lnSpc>
                <a:spcPct val="100000"/>
              </a:lnSpc>
              <a:spcBef>
                <a:spcPts val="300"/>
              </a:spcBef>
              <a:buNone/>
            </a:pPr>
            <a:r>
              <a:rPr lang="en-US" sz="1900" dirty="0">
                <a:effectLst/>
                <a:latin typeface="Calibri" panose="020F0502020204030204" pitchFamily="34" charset="0"/>
                <a:ea typeface="DengXian" panose="02010600030101010101" pitchFamily="2" charset="-122"/>
              </a:rPr>
              <a:t>CT3#122-e           12-20 May 2022</a:t>
            </a:r>
          </a:p>
          <a:p>
            <a:pPr marL="457200" lvl="1" indent="0">
              <a:lnSpc>
                <a:spcPct val="100000"/>
              </a:lnSpc>
              <a:spcBef>
                <a:spcPts val="300"/>
              </a:spcBef>
              <a:buNone/>
            </a:pP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SA2#150-e          6-12 Apr. 2022</a:t>
            </a:r>
            <a:endParaRPr lang="en-US" sz="1900" dirty="0">
              <a:effectLst/>
              <a:latin typeface="Calibri" panose="020F0502020204030204" pitchFamily="34" charset="0"/>
              <a:ea typeface="DengXian" panose="02010600030101010101" pitchFamily="2" charset="-122"/>
            </a:endParaRPr>
          </a:p>
          <a:p>
            <a:pPr marL="457200" marR="0" indent="0">
              <a:lnSpc>
                <a:spcPct val="100000"/>
              </a:lnSpc>
              <a:spcBef>
                <a:spcPts val="300"/>
              </a:spcBef>
              <a:spcAft>
                <a:spcPts val="0"/>
              </a:spcAft>
              <a:buNone/>
            </a:pPr>
            <a:r>
              <a:rPr lang="fr-FR" sz="1900" dirty="0">
                <a:effectLst/>
                <a:latin typeface="Calibri" panose="020F0502020204030204" pitchFamily="34" charset="0"/>
                <a:ea typeface="DengXian" panose="02010600030101010101" pitchFamily="2" charset="-122"/>
              </a:rPr>
              <a:t>SA2#151-e          16-20 May 2022</a:t>
            </a:r>
          </a:p>
          <a:p>
            <a:pPr marL="457200" marR="0" indent="0">
              <a:lnSpc>
                <a:spcPct val="100000"/>
              </a:lnSpc>
              <a:spcBef>
                <a:spcPts val="300"/>
              </a:spcBef>
              <a:spcAft>
                <a:spcPts val="0"/>
              </a:spcAft>
              <a:buNone/>
            </a:pPr>
            <a:endParaRPr lang="fr-FR" sz="1900" dirty="0">
              <a:latin typeface="Calibri" panose="020F0502020204030204" pitchFamily="34" charset="0"/>
              <a:ea typeface="DengXian" panose="02010600030101010101" pitchFamily="2" charset="-122"/>
            </a:endParaRPr>
          </a:p>
          <a:p>
            <a:pPr marL="457200" marR="0" indent="0">
              <a:spcBef>
                <a:spcPts val="300"/>
              </a:spcBef>
              <a:spcAft>
                <a:spcPts val="0"/>
              </a:spcAft>
              <a:buNone/>
            </a:pPr>
            <a:r>
              <a:rPr lang="fr-FR" sz="1900" dirty="0">
                <a:effectLst/>
                <a:latin typeface="Calibri" panose="020F0502020204030204" pitchFamily="34" charset="0"/>
                <a:ea typeface="DengXian" panose="02010600030101010101" pitchFamily="2" charset="-122"/>
              </a:rPr>
              <a:t>SA4#118-e          6-14 </a:t>
            </a:r>
            <a:r>
              <a:rPr lang="fr-FR" sz="1900" dirty="0" err="1">
                <a:effectLst/>
                <a:latin typeface="Calibri" panose="020F0502020204030204" pitchFamily="34" charset="0"/>
                <a:ea typeface="DengXian" panose="02010600030101010101" pitchFamily="2" charset="-122"/>
              </a:rPr>
              <a:t>Apr</a:t>
            </a:r>
            <a:r>
              <a:rPr lang="fr-FR" sz="1900" dirty="0">
                <a:effectLst/>
                <a:latin typeface="Calibri" panose="020F0502020204030204" pitchFamily="34" charset="0"/>
                <a:ea typeface="DengXian" panose="02010600030101010101" pitchFamily="2" charset="-122"/>
              </a:rPr>
              <a:t> 2022</a:t>
            </a:r>
            <a:endParaRPr lang="en-US" sz="1900" dirty="0">
              <a:effectLst/>
              <a:latin typeface="Calibri" panose="020F0502020204030204" pitchFamily="34" charset="0"/>
              <a:ea typeface="DengXian" panose="02010600030101010101" pitchFamily="2" charset="-122"/>
            </a:endParaRPr>
          </a:p>
          <a:p>
            <a:pPr marL="457200" marR="0" indent="0">
              <a:spcBef>
                <a:spcPts val="300"/>
              </a:spcBef>
              <a:spcAft>
                <a:spcPts val="0"/>
              </a:spcAft>
              <a:buNone/>
            </a:pPr>
            <a:r>
              <a:rPr lang="en-US" sz="1900" dirty="0">
                <a:effectLst/>
                <a:latin typeface="Calibri" panose="020F0502020204030204" pitchFamily="34" charset="0"/>
                <a:ea typeface="DengXian" panose="02010600030101010101" pitchFamily="2" charset="-122"/>
              </a:rPr>
              <a:t>SA4#119-e          11-20 May 2022</a:t>
            </a:r>
          </a:p>
          <a:p>
            <a:pPr marL="457200" marR="0" indent="0">
              <a:lnSpc>
                <a:spcPct val="100000"/>
              </a:lnSpc>
              <a:spcBef>
                <a:spcPts val="300"/>
              </a:spcBef>
              <a:spcAft>
                <a:spcPts val="0"/>
              </a:spcAft>
              <a:buNone/>
            </a:pPr>
            <a:endParaRPr lang="en-US" sz="1900" dirty="0">
              <a:effectLst/>
              <a:latin typeface="Calibri" panose="020F0502020204030204" pitchFamily="34" charset="0"/>
              <a:ea typeface="DengXian" panose="02010600030101010101" pitchFamily="2" charset="-122"/>
            </a:endParaRPr>
          </a:p>
        </p:txBody>
      </p:sp>
      <p:sp>
        <p:nvSpPr>
          <p:cNvPr id="5" name="Slide Number Placeholder 4">
            <a:extLst>
              <a:ext uri="{FF2B5EF4-FFF2-40B4-BE49-F238E27FC236}">
                <a16:creationId xmlns:a16="http://schemas.microsoft.com/office/drawing/2014/main" id="{5D62E341-7E28-4A54-B8D8-1071E74988BA}"/>
              </a:ext>
            </a:extLst>
          </p:cNvPr>
          <p:cNvSpPr>
            <a:spLocks noGrp="1"/>
          </p:cNvSpPr>
          <p:nvPr>
            <p:ph type="sldNum" sz="quarter" idx="12"/>
          </p:nvPr>
        </p:nvSpPr>
        <p:spPr/>
        <p:txBody>
          <a:bodyPr/>
          <a:lstStyle/>
          <a:p>
            <a:fld id="{2A3AD23A-A1F3-44B2-9C89-E968C9ACFD50}" type="slidenum">
              <a:rPr lang="en-GB" smtClean="0"/>
              <a:t>14</a:t>
            </a:fld>
            <a:endParaRPr lang="en-GB"/>
          </a:p>
        </p:txBody>
      </p:sp>
    </p:spTree>
    <p:extLst>
      <p:ext uri="{BB962C8B-B14F-4D97-AF65-F5344CB8AC3E}">
        <p14:creationId xmlns:p14="http://schemas.microsoft.com/office/powerpoint/2010/main" val="3735430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Meeting agenda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825624"/>
            <a:ext cx="11043472" cy="5032375"/>
          </a:xfrm>
        </p:spPr>
        <p:txBody>
          <a:bodyPr>
            <a:normAutofit lnSpcReduction="10000"/>
          </a:bodyPr>
          <a:lstStyle/>
          <a:p>
            <a:pPr>
              <a:lnSpc>
                <a:spcPct val="100000"/>
              </a:lnSpc>
              <a:spcBef>
                <a:spcPts val="600"/>
              </a:spcBef>
            </a:pPr>
            <a:r>
              <a:rPr lang="en-GB" dirty="0"/>
              <a:t>Topics:</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Review SA4 progress on Rel-17 stage 2 and stage 3 specifications regarding data collection and reporting between data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ollection </a:t>
            </a:r>
            <a:r>
              <a:rPr lang="en-US" dirty="0">
                <a:latin typeface="Calibri" panose="020F0502020204030204" pitchFamily="34" charset="0"/>
                <a:ea typeface="Times New Roman" panose="02020603050405020304" pitchFamily="18" charset="0"/>
              </a:rPr>
              <a:t>c</a:t>
            </a:r>
            <a:r>
              <a:rPr lang="en-US" dirty="0">
                <a:effectLst/>
                <a:latin typeface="Calibri" panose="020F0502020204030204" pitchFamily="34" charset="0"/>
                <a:ea typeface="Times New Roman" panose="02020603050405020304" pitchFamily="18" charset="0"/>
              </a:rPr>
              <a:t>lient and Data Collection AF, and event exposure by Data Collection AF to NWDAF and </a:t>
            </a:r>
            <a:r>
              <a:rPr lang="en-US" dirty="0">
                <a:latin typeface="Calibri" panose="020F0502020204030204" pitchFamily="34" charset="0"/>
                <a:ea typeface="Times New Roman" panose="02020603050405020304" pitchFamily="18" charset="0"/>
              </a:rPr>
              <a:t>Application Service Provider</a:t>
            </a:r>
            <a:r>
              <a:rPr lang="en-US" dirty="0">
                <a:effectLst/>
                <a:latin typeface="Calibri" panose="020F0502020204030204" pitchFamily="34" charset="0"/>
                <a:ea typeface="Times New Roman" panose="02020603050405020304" pitchFamily="18" charset="0"/>
              </a:rPr>
              <a:t> (its Event Consumer AF sub-function)</a:t>
            </a:r>
          </a:p>
          <a:p>
            <a:pPr lvl="1">
              <a:lnSpc>
                <a:spcPct val="100000"/>
              </a:lnSpc>
              <a:spcBef>
                <a:spcPts val="600"/>
              </a:spcBef>
            </a:pPr>
            <a:r>
              <a:rPr lang="en-US" dirty="0">
                <a:effectLst/>
                <a:latin typeface="Calibri" panose="020F0502020204030204" pitchFamily="34" charset="0"/>
                <a:ea typeface="Times New Roman" panose="02020603050405020304" pitchFamily="18" charset="0"/>
              </a:rPr>
              <a:t>Discuss Rel-17 stage 3 work by CT3 on relevant specifications in support of </a:t>
            </a:r>
            <a:r>
              <a:rPr lang="en-US" sz="2200" i="1" dirty="0">
                <a:effectLst/>
                <a:latin typeface="Arial" panose="020B0604020202020204" pitchFamily="34" charset="0"/>
                <a:ea typeface="Times New Roman" panose="02020603050405020304" pitchFamily="18" charset="0"/>
                <a:cs typeface="Arial" panose="020B0604020202020204" pitchFamily="34" charset="0"/>
              </a:rPr>
              <a:t>Naf_EventExposure</a:t>
            </a:r>
            <a:r>
              <a:rPr lang="en-US" dirty="0">
                <a:effectLst/>
                <a:latin typeface="Calibri" panose="020F0502020204030204" pitchFamily="34" charset="0"/>
                <a:ea typeface="Times New Roman" panose="02020603050405020304" pitchFamily="18" charset="0"/>
              </a:rPr>
              <a:t>, and mediation by NEF for data collection and reporting, and event exposure interactions (</a:t>
            </a:r>
            <a:r>
              <a:rPr lang="en-US" sz="2200" i="1" dirty="0">
                <a:effectLst/>
                <a:latin typeface="Arial" panose="020B0604020202020204" pitchFamily="34" charset="0"/>
                <a:ea typeface="Times New Roman" panose="02020603050405020304" pitchFamily="18" charset="0"/>
                <a:cs typeface="Arial" panose="020B0604020202020204" pitchFamily="34" charset="0"/>
              </a:rPr>
              <a:t>TS29522</a:t>
            </a:r>
            <a:r>
              <a:rPr lang="en-US" sz="2200" i="1" dirty="0">
                <a:latin typeface="Arial" panose="020B0604020202020204" pitchFamily="34" charset="0"/>
                <a:ea typeface="Times New Roman" panose="02020603050405020304" pitchFamily="18" charset="0"/>
                <a:cs typeface="Arial" panose="020B0604020202020204" pitchFamily="34" charset="0"/>
              </a:rPr>
              <a:t>_</a:t>
            </a:r>
            <a:r>
              <a:rPr lang="en-US" sz="2200" i="1" dirty="0">
                <a:effectLst/>
                <a:latin typeface="Arial" panose="020B0604020202020204" pitchFamily="34" charset="0"/>
                <a:ea typeface="Times New Roman" panose="02020603050405020304" pitchFamily="18" charset="0"/>
                <a:cs typeface="Arial" panose="020B0604020202020204" pitchFamily="34" charset="0"/>
              </a:rPr>
              <a:t>DataReporting</a:t>
            </a:r>
            <a:r>
              <a:rPr lang="en-US" dirty="0">
                <a:effectLst/>
                <a:latin typeface="Calibri" panose="020F0502020204030204" pitchFamily="34" charset="0"/>
                <a:ea typeface="Times New Roman" panose="02020603050405020304" pitchFamily="18" charset="0"/>
              </a:rPr>
              <a:t> and </a:t>
            </a:r>
            <a:r>
              <a:rPr lang="en-US" sz="2200" i="1" dirty="0" err="1">
                <a:effectLst/>
                <a:latin typeface="Arial" panose="020B0604020202020204" pitchFamily="34" charset="0"/>
                <a:ea typeface="Times New Roman" panose="02020603050405020304" pitchFamily="18" charset="0"/>
                <a:cs typeface="Arial" panose="020B0604020202020204" pitchFamily="34" charset="0"/>
              </a:rPr>
              <a:t>Nnef_EventExposure</a:t>
            </a:r>
            <a:r>
              <a:rPr lang="en-US" dirty="0">
                <a:effectLst/>
                <a:latin typeface="Calibri" panose="020F0502020204030204" pitchFamily="34" charset="0"/>
                <a:ea typeface="Times New Roman" panose="02020603050405020304" pitchFamily="18" charset="0"/>
              </a:rPr>
              <a:t>).</a:t>
            </a:r>
          </a:p>
          <a:p>
            <a:pPr lvl="1">
              <a:lnSpc>
                <a:spcPct val="100000"/>
              </a:lnSpc>
              <a:spcBef>
                <a:spcPts val="600"/>
              </a:spcBef>
            </a:pPr>
            <a:r>
              <a:rPr lang="en-US" dirty="0">
                <a:latin typeface="Calibri" panose="020F0502020204030204" pitchFamily="34" charset="0"/>
                <a:ea typeface="Times New Roman" panose="02020603050405020304" pitchFamily="18" charset="0"/>
              </a:rPr>
              <a:t>D</a:t>
            </a:r>
            <a:r>
              <a:rPr lang="en-US" dirty="0">
                <a:effectLst/>
                <a:latin typeface="Calibri" panose="020F0502020204030204" pitchFamily="34" charset="0"/>
                <a:ea typeface="Times New Roman" panose="02020603050405020304" pitchFamily="18" charset="0"/>
              </a:rPr>
              <a:t>iscuss potential Rel-17 SA2 spec changes with regards to AF event exposure in relation to EVEX and 5G Media Streaming</a:t>
            </a:r>
            <a:endParaRPr lang="en-US" dirty="0">
              <a:latin typeface="Calibri" panose="020F0502020204030204" pitchFamily="34" charset="0"/>
              <a:ea typeface="Times New Roman" panose="02020603050405020304" pitchFamily="18" charset="0"/>
            </a:endParaRPr>
          </a:p>
          <a:p>
            <a:pPr>
              <a:lnSpc>
                <a:spcPct val="100000"/>
              </a:lnSpc>
              <a:spcBef>
                <a:spcPts val="600"/>
              </a:spcBef>
            </a:pPr>
            <a:r>
              <a:rPr lang="en-US" dirty="0">
                <a:effectLst/>
                <a:latin typeface="Calibri" panose="020F0502020204030204" pitchFamily="34" charset="0"/>
                <a:ea typeface="Times New Roman" panose="02020603050405020304" pitchFamily="18" charset="0"/>
              </a:rPr>
              <a:t>Objectives:</a:t>
            </a:r>
          </a:p>
          <a:p>
            <a:pPr lvl="1">
              <a:lnSpc>
                <a:spcPct val="100000"/>
              </a:lnSpc>
              <a:spcBef>
                <a:spcPts val="600"/>
              </a:spcBef>
            </a:pPr>
            <a:r>
              <a:rPr lang="en-US" dirty="0">
                <a:latin typeface="Calibri" panose="020F0502020204030204" pitchFamily="34" charset="0"/>
                <a:ea typeface="Times New Roman" panose="02020603050405020304" pitchFamily="18" charset="0"/>
              </a:rPr>
              <a:t>Agree on overall plan and schedule for completion of EVEX-related technical specifications </a:t>
            </a:r>
            <a:endParaRPr lang="en-US" sz="2100" dirty="0">
              <a:effectLst/>
              <a:latin typeface="Calibri" panose="020F0502020204030204" pitchFamily="34"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6D39BB85-93F9-4EFB-B769-34E9E0829360}"/>
              </a:ext>
            </a:extLst>
          </p:cNvPr>
          <p:cNvSpPr>
            <a:spLocks noGrp="1"/>
          </p:cNvSpPr>
          <p:nvPr>
            <p:ph type="sldNum" sz="quarter" idx="12"/>
          </p:nvPr>
        </p:nvSpPr>
        <p:spPr/>
        <p:txBody>
          <a:bodyPr/>
          <a:lstStyle/>
          <a:p>
            <a:fld id="{2A3AD23A-A1F3-44B2-9C89-E968C9ACFD50}" type="slidenum">
              <a:rPr lang="en-GB" smtClean="0"/>
              <a:t>2</a:t>
            </a:fld>
            <a:endParaRPr lang="en-GB"/>
          </a:p>
        </p:txBody>
      </p:sp>
    </p:spTree>
    <p:extLst>
      <p:ext uri="{BB962C8B-B14F-4D97-AF65-F5344CB8AC3E}">
        <p14:creationId xmlns:p14="http://schemas.microsoft.com/office/powerpoint/2010/main" val="3402258719"/>
      </p:ext>
    </p:extLst>
  </p:cSld>
  <p:clrMapOvr>
    <a:masterClrMapping/>
  </p:clrMapOvr>
  <p:extLst>
    <p:ext uri="{6950BFC3-D8DA-4A85-94F7-54DA5524770B}">
      <p188:commentRel xmlns:p188="http://schemas.microsoft.com/office/powerpoint/2018/8/main" r:id="rId2"/>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EVEX Work Item</a:t>
            </a:r>
            <a:endParaRPr lang="en-GB" sz="3200" b="1" u="sng" strike="sngStrike" dirty="0">
              <a:solidFill>
                <a:srgbClr val="0000FF"/>
              </a:solidFill>
            </a:endParaRP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561483" y="1737942"/>
            <a:ext cx="11093703" cy="5032375"/>
          </a:xfrm>
        </p:spPr>
        <p:txBody>
          <a:bodyPr>
            <a:normAutofit/>
          </a:bodyPr>
          <a:lstStyle/>
          <a:p>
            <a:pPr>
              <a:lnSpc>
                <a:spcPct val="100000"/>
              </a:lnSpc>
              <a:spcBef>
                <a:spcPts val="400"/>
              </a:spcBef>
            </a:pPr>
            <a:r>
              <a:rPr lang="en-GB" sz="2200" dirty="0"/>
              <a:t>SA2 defines in TS 23.288 a generic network data source, the </a:t>
            </a:r>
            <a:r>
              <a:rPr lang="en-GB" sz="2200" b="1" i="1" dirty="0"/>
              <a:t>Data Collection AF</a:t>
            </a:r>
            <a:r>
              <a:rPr lang="en-GB" sz="2200" i="1" dirty="0"/>
              <a:t> </a:t>
            </a:r>
            <a:r>
              <a:rPr lang="en-GB" sz="2200" dirty="0"/>
              <a:t>(DC-AF), from which the NWDAF can obtain network and UE related information via AF Event Exposure services.</a:t>
            </a:r>
          </a:p>
          <a:p>
            <a:pPr>
              <a:lnSpc>
                <a:spcPct val="100000"/>
              </a:lnSpc>
              <a:spcBef>
                <a:spcPts val="400"/>
              </a:spcBef>
            </a:pPr>
            <a:r>
              <a:rPr lang="en-GB" sz="2200" dirty="0"/>
              <a:t>SA2 requested SA4 to devise a system architecture supporting the provisioning, collection and event exposure of UE application-specific data (“UE data”) by the DC-AF to the NWDAF, which SA4 agreed to support as one of its Rel-17 EVEX Work Item objectives.</a:t>
            </a:r>
          </a:p>
          <a:p>
            <a:pPr>
              <a:lnSpc>
                <a:spcPct val="100000"/>
              </a:lnSpc>
              <a:spcBef>
                <a:spcPts val="400"/>
              </a:spcBef>
            </a:pPr>
            <a:r>
              <a:rPr lang="en-GB" sz="2200" dirty="0"/>
              <a:t>The other EVEX objectives are to:</a:t>
            </a:r>
          </a:p>
          <a:p>
            <a:pPr marL="800100" lvl="1" indent="-342900">
              <a:lnSpc>
                <a:spcPct val="100000"/>
              </a:lnSpc>
              <a:spcBef>
                <a:spcPts val="400"/>
              </a:spcBef>
              <a:buFont typeface="+mj-lt"/>
              <a:buAutoNum type="arabicPeriod"/>
            </a:pPr>
            <a:r>
              <a:rPr lang="en-GB" sz="1800" dirty="0"/>
              <a:t>Extend Rel-16 5GMS (5G Media Streaming) functionality to support event exposure by the 5GMS AF, a domain-specific instantiation of the DC-AF, to multiple consumer entities – NWDAF, Application Service Provider (ASP), etc.</a:t>
            </a:r>
          </a:p>
          <a:p>
            <a:pPr lvl="2">
              <a:lnSpc>
                <a:spcPct val="100000"/>
              </a:lnSpc>
              <a:spcBef>
                <a:spcPts val="400"/>
              </a:spcBef>
            </a:pPr>
            <a:r>
              <a:rPr lang="en-GB" sz="1500" dirty="0"/>
              <a:t>5GMS-specific UE data deemed useful for event exposure include </a:t>
            </a:r>
            <a:r>
              <a:rPr lang="en-GB" sz="1500" dirty="0">
                <a:effectLst/>
                <a:ea typeface="Times New Roman" panose="02020603050405020304" pitchFamily="18" charset="0"/>
                <a:cs typeface="Vrinda" panose="020B0502040204020203" pitchFamily="34" charset="0"/>
              </a:rPr>
              <a:t>CDN access logging, QoS and charging policy modifications, network assistance, and reporting of service consumption and </a:t>
            </a:r>
            <a:r>
              <a:rPr lang="en-GB" sz="1500" dirty="0" err="1">
                <a:effectLst/>
                <a:ea typeface="Times New Roman" panose="02020603050405020304" pitchFamily="18" charset="0"/>
                <a:cs typeface="Vrinda" panose="020B0502040204020203" pitchFamily="34" charset="0"/>
              </a:rPr>
              <a:t>QoE</a:t>
            </a:r>
            <a:r>
              <a:rPr lang="en-GB" sz="1500" dirty="0">
                <a:effectLst/>
                <a:ea typeface="Times New Roman" panose="02020603050405020304" pitchFamily="18" charset="0"/>
                <a:cs typeface="Vrinda" panose="020B0502040204020203" pitchFamily="34" charset="0"/>
              </a:rPr>
              <a:t> metrics</a:t>
            </a:r>
            <a:endParaRPr lang="en-GB" sz="1500" dirty="0"/>
          </a:p>
          <a:p>
            <a:pPr marL="800100" lvl="1" indent="-342900">
              <a:lnSpc>
                <a:spcPct val="100000"/>
              </a:lnSpc>
              <a:spcBef>
                <a:spcPts val="400"/>
              </a:spcBef>
              <a:buFont typeface="+mj-lt"/>
              <a:buAutoNum type="arabicPeriod"/>
            </a:pPr>
            <a:r>
              <a:rPr lang="en-GB" sz="1800" dirty="0"/>
              <a:t>Enhance the 5GMS AF in support of both direct and indirect collection of UE data.</a:t>
            </a:r>
          </a:p>
          <a:p>
            <a:pPr marL="800100" lvl="1" indent="-342900">
              <a:lnSpc>
                <a:spcPct val="100000"/>
              </a:lnSpc>
              <a:spcBef>
                <a:spcPts val="400"/>
              </a:spcBef>
              <a:buFont typeface="+mj-lt"/>
              <a:buAutoNum type="arabicPeriod"/>
            </a:pPr>
            <a:r>
              <a:rPr lang="en-GB" sz="1800" dirty="0"/>
              <a:t>Devise mechanisms that enable the ASP to control access by event consumers to UE data collected by the AF.</a:t>
            </a:r>
          </a:p>
          <a:p>
            <a:pPr>
              <a:lnSpc>
                <a:spcPct val="100000"/>
              </a:lnSpc>
              <a:spcBef>
                <a:spcPts val="400"/>
              </a:spcBef>
            </a:pPr>
            <a:r>
              <a:rPr lang="en-GB" sz="2200" dirty="0"/>
              <a:t>Request for SA Plenary approval of EVEX Work Item Exception submitted by SA4 at SA4#117-e.</a:t>
            </a:r>
          </a:p>
        </p:txBody>
      </p:sp>
      <p:sp>
        <p:nvSpPr>
          <p:cNvPr id="4" name="Slide Number Placeholder 3">
            <a:extLst>
              <a:ext uri="{FF2B5EF4-FFF2-40B4-BE49-F238E27FC236}">
                <a16:creationId xmlns:a16="http://schemas.microsoft.com/office/drawing/2014/main" id="{0F5C9673-F825-493C-852C-AA0BD81E372A}"/>
              </a:ext>
            </a:extLst>
          </p:cNvPr>
          <p:cNvSpPr>
            <a:spLocks noGrp="1"/>
          </p:cNvSpPr>
          <p:nvPr>
            <p:ph type="sldNum" sz="quarter" idx="12"/>
          </p:nvPr>
        </p:nvSpPr>
        <p:spPr/>
        <p:txBody>
          <a:bodyPr/>
          <a:lstStyle/>
          <a:p>
            <a:fld id="{2A3AD23A-A1F3-44B2-9C89-E968C9ACFD50}" type="slidenum">
              <a:rPr lang="en-GB" smtClean="0"/>
              <a:t>3</a:t>
            </a:fld>
            <a:endParaRPr lang="en-GB"/>
          </a:p>
        </p:txBody>
      </p:sp>
    </p:spTree>
    <p:extLst>
      <p:ext uri="{BB962C8B-B14F-4D97-AF65-F5344CB8AC3E}">
        <p14:creationId xmlns:p14="http://schemas.microsoft.com/office/powerpoint/2010/main" val="1075961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C39D7-E9D1-492E-ABF6-B80915EFA3F1}"/>
              </a:ext>
            </a:extLst>
          </p:cNvPr>
          <p:cNvSpPr>
            <a:spLocks noGrp="1"/>
          </p:cNvSpPr>
          <p:nvPr>
            <p:ph type="title"/>
          </p:nvPr>
        </p:nvSpPr>
        <p:spPr>
          <a:xfrm>
            <a:off x="838200" y="609600"/>
            <a:ext cx="4117521" cy="1330839"/>
          </a:xfrm>
        </p:spPr>
        <p:txBody>
          <a:bodyPr>
            <a:normAutofit/>
          </a:bodyPr>
          <a:lstStyle/>
          <a:p>
            <a:r>
              <a:rPr lang="en-GB" sz="2800" b="1" dirty="0"/>
              <a:t>EVEX reference architecture</a:t>
            </a:r>
            <a:br>
              <a:rPr lang="en-GB" sz="2800" b="1" dirty="0"/>
            </a:br>
            <a:r>
              <a:rPr lang="en-GB" sz="2200" b="1" dirty="0"/>
              <a:t>Reference point representation</a:t>
            </a:r>
            <a:endParaRPr lang="en-GB" sz="2200" dirty="0"/>
          </a:p>
        </p:txBody>
      </p:sp>
      <p:sp>
        <p:nvSpPr>
          <p:cNvPr id="9" name="Content Placeholder 8">
            <a:extLst>
              <a:ext uri="{FF2B5EF4-FFF2-40B4-BE49-F238E27FC236}">
                <a16:creationId xmlns:a16="http://schemas.microsoft.com/office/drawing/2014/main" id="{B3C4C58C-96FB-41CB-87BA-7D74F8A0A8BF}"/>
              </a:ext>
            </a:extLst>
          </p:cNvPr>
          <p:cNvSpPr>
            <a:spLocks noGrp="1"/>
          </p:cNvSpPr>
          <p:nvPr>
            <p:ph idx="1"/>
          </p:nvPr>
        </p:nvSpPr>
        <p:spPr>
          <a:xfrm>
            <a:off x="709684" y="2038349"/>
            <a:ext cx="5076967" cy="4683125"/>
          </a:xfrm>
        </p:spPr>
        <p:txBody>
          <a:bodyPr>
            <a:normAutofit/>
          </a:bodyPr>
          <a:lstStyle/>
          <a:p>
            <a:pPr>
              <a:lnSpc>
                <a:spcPct val="100000"/>
              </a:lnSpc>
              <a:spcBef>
                <a:spcPts val="400"/>
              </a:spcBef>
            </a:pPr>
            <a:r>
              <a:rPr lang="en-US" sz="2000" dirty="0"/>
              <a:t>This is an </a:t>
            </a:r>
            <a:r>
              <a:rPr lang="en-US" sz="2000" b="1" dirty="0"/>
              <a:t>abstract</a:t>
            </a:r>
            <a:r>
              <a:rPr lang="en-US" sz="2000" dirty="0"/>
              <a:t> reference architecture intended to be </a:t>
            </a:r>
            <a:r>
              <a:rPr lang="en-US" sz="2000" b="1" dirty="0"/>
              <a:t>instantiated</a:t>
            </a:r>
            <a:r>
              <a:rPr lang="en-US" sz="2000" dirty="0"/>
              <a:t> in different </a:t>
            </a:r>
            <a:r>
              <a:rPr lang="en-US" sz="2000" b="1" dirty="0"/>
              <a:t>functional domains</a:t>
            </a:r>
            <a:r>
              <a:rPr lang="en-US" sz="2000" dirty="0"/>
              <a:t>.</a:t>
            </a:r>
          </a:p>
          <a:p>
            <a:pPr lvl="1">
              <a:lnSpc>
                <a:spcPct val="100000"/>
              </a:lnSpc>
              <a:spcBef>
                <a:spcPts val="400"/>
              </a:spcBef>
            </a:pPr>
            <a:r>
              <a:rPr lang="en-US" sz="1700" dirty="0"/>
              <a:t>The first such domain is the set of UE events already identified by SA2 in </a:t>
            </a:r>
            <a:r>
              <a:rPr lang="en-US" sz="1700" b="1" dirty="0"/>
              <a:t>TS 23.502</a:t>
            </a:r>
            <a:r>
              <a:rPr lang="en-US" sz="1700" dirty="0"/>
              <a:t>.</a:t>
            </a:r>
          </a:p>
          <a:p>
            <a:pPr lvl="1">
              <a:lnSpc>
                <a:spcPct val="100000"/>
              </a:lnSpc>
              <a:spcBef>
                <a:spcPts val="400"/>
              </a:spcBef>
            </a:pPr>
            <a:r>
              <a:rPr lang="en-US" sz="1700" dirty="0"/>
              <a:t>The second domain identified is </a:t>
            </a:r>
            <a:r>
              <a:rPr lang="en-US" sz="1700" b="1" dirty="0"/>
              <a:t>5G Media Streaming</a:t>
            </a:r>
            <a:r>
              <a:rPr lang="en-US" sz="1700" dirty="0"/>
              <a:t>, to be documented in </a:t>
            </a:r>
            <a:r>
              <a:rPr lang="en-US" sz="1700" b="1" dirty="0"/>
              <a:t>TS 26.501</a:t>
            </a:r>
            <a:r>
              <a:rPr lang="en-US" sz="1700" dirty="0"/>
              <a:t>.</a:t>
            </a:r>
          </a:p>
          <a:p>
            <a:pPr lvl="1">
              <a:lnSpc>
                <a:spcPct val="100000"/>
              </a:lnSpc>
              <a:spcBef>
                <a:spcPts val="400"/>
              </a:spcBef>
            </a:pPr>
            <a:r>
              <a:rPr lang="en-US" sz="1700" b="1" dirty="0"/>
              <a:t>5G Multicast–Broadcast User Services</a:t>
            </a:r>
            <a:r>
              <a:rPr lang="en-US" sz="1700" dirty="0"/>
              <a:t>, defined in </a:t>
            </a:r>
            <a:r>
              <a:rPr lang="en-US" sz="1700" b="1" dirty="0"/>
              <a:t>TS 26.502</a:t>
            </a:r>
            <a:r>
              <a:rPr lang="en-US" sz="1700" dirty="0"/>
              <a:t>, and </a:t>
            </a:r>
            <a:r>
              <a:rPr lang="en-US" sz="1700" b="1" dirty="0"/>
              <a:t>Edge Media Processing Extensions to 5G Media Streaming </a:t>
            </a:r>
            <a:r>
              <a:rPr lang="en-US" sz="1700" dirty="0"/>
              <a:t>to be additionally documented in </a:t>
            </a:r>
            <a:r>
              <a:rPr lang="en-US" sz="1700" b="1" dirty="0"/>
              <a:t>TS 26.501</a:t>
            </a:r>
            <a:r>
              <a:rPr lang="en-US" sz="1700" dirty="0"/>
              <a:t>, are the third and fourth domains envisaged.</a:t>
            </a:r>
          </a:p>
          <a:p>
            <a:pPr>
              <a:lnSpc>
                <a:spcPct val="100000"/>
              </a:lnSpc>
              <a:spcBef>
                <a:spcPts val="400"/>
              </a:spcBef>
            </a:pPr>
            <a:r>
              <a:rPr lang="en-US" sz="2000" dirty="0"/>
              <a:t>Note that there is no indication of deployment architecture in this reference model.</a:t>
            </a:r>
          </a:p>
        </p:txBody>
      </p:sp>
      <p:pic>
        <p:nvPicPr>
          <p:cNvPr id="5" name="Content Placeholder 4">
            <a:extLst>
              <a:ext uri="{FF2B5EF4-FFF2-40B4-BE49-F238E27FC236}">
                <a16:creationId xmlns:a16="http://schemas.microsoft.com/office/drawing/2014/main" id="{8BCA07DB-6E03-4A41-BADE-D8CB260749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9249" y="852988"/>
            <a:ext cx="5540772" cy="5557909"/>
          </a:xfrm>
          <a:prstGeom prst="rect">
            <a:avLst/>
          </a:prstGeom>
        </p:spPr>
      </p:pic>
      <p:sp>
        <p:nvSpPr>
          <p:cNvPr id="3" name="Slide Number Placeholder 2">
            <a:extLst>
              <a:ext uri="{FF2B5EF4-FFF2-40B4-BE49-F238E27FC236}">
                <a16:creationId xmlns:a16="http://schemas.microsoft.com/office/drawing/2014/main" id="{824B6F8C-8E0D-4AE6-A0DC-E934862574A6}"/>
              </a:ext>
            </a:extLst>
          </p:cNvPr>
          <p:cNvSpPr>
            <a:spLocks noGrp="1"/>
          </p:cNvSpPr>
          <p:nvPr>
            <p:ph type="sldNum" sz="quarter" idx="12"/>
          </p:nvPr>
        </p:nvSpPr>
        <p:spPr/>
        <p:txBody>
          <a:bodyPr/>
          <a:lstStyle/>
          <a:p>
            <a:fld id="{2A3AD23A-A1F3-44B2-9C89-E968C9ACFD50}" type="slidenum">
              <a:rPr lang="en-GB" smtClean="0"/>
              <a:t>4</a:t>
            </a:fld>
            <a:endParaRPr lang="en-GB"/>
          </a:p>
        </p:txBody>
      </p:sp>
    </p:spTree>
    <p:extLst>
      <p:ext uri="{BB962C8B-B14F-4D97-AF65-F5344CB8AC3E}">
        <p14:creationId xmlns:p14="http://schemas.microsoft.com/office/powerpoint/2010/main" val="4118578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9965A-BE3C-47A2-A728-9FC402DB7246}"/>
              </a:ext>
            </a:extLst>
          </p:cNvPr>
          <p:cNvSpPr>
            <a:spLocks noGrp="1"/>
          </p:cNvSpPr>
          <p:nvPr>
            <p:ph type="title"/>
          </p:nvPr>
        </p:nvSpPr>
        <p:spPr/>
        <p:txBody>
          <a:bodyPr>
            <a:normAutofit/>
          </a:bodyPr>
          <a:lstStyle/>
          <a:p>
            <a:r>
              <a:rPr lang="en-GB" sz="3200" b="1" dirty="0"/>
              <a:t>Instantiation of EVEX reference architecture for</a:t>
            </a:r>
            <a:br>
              <a:rPr lang="en-GB" sz="3200" b="1" dirty="0"/>
            </a:br>
            <a:r>
              <a:rPr lang="en-GB" sz="3200" b="1" dirty="0"/>
              <a:t>5G Media Streaming functional domain</a:t>
            </a:r>
          </a:p>
        </p:txBody>
      </p:sp>
      <p:grpSp>
        <p:nvGrpSpPr>
          <p:cNvPr id="3" name="Group 4">
            <a:extLst>
              <a:ext uri="{FF2B5EF4-FFF2-40B4-BE49-F238E27FC236}">
                <a16:creationId xmlns:a16="http://schemas.microsoft.com/office/drawing/2014/main" id="{99BA75B4-2191-4D5D-BE36-3E0E72F25FC4}"/>
              </a:ext>
            </a:extLst>
          </p:cNvPr>
          <p:cNvGrpSpPr>
            <a:grpSpLocks noChangeAspect="1"/>
          </p:cNvGrpSpPr>
          <p:nvPr/>
        </p:nvGrpSpPr>
        <p:grpSpPr bwMode="auto">
          <a:xfrm>
            <a:off x="1997076" y="1825625"/>
            <a:ext cx="8364538" cy="4351338"/>
            <a:chOff x="1258" y="1150"/>
            <a:chExt cx="5269" cy="2741"/>
          </a:xfrm>
        </p:grpSpPr>
        <p:sp>
          <p:nvSpPr>
            <p:cNvPr id="4" name="AutoShape 3">
              <a:extLst>
                <a:ext uri="{FF2B5EF4-FFF2-40B4-BE49-F238E27FC236}">
                  <a16:creationId xmlns:a16="http://schemas.microsoft.com/office/drawing/2014/main" id="{F6C6E7D4-D061-44D9-9B84-3E0D55F55AA4}"/>
                </a:ext>
              </a:extLst>
            </p:cNvPr>
            <p:cNvSpPr>
              <a:spLocks noChangeAspect="1" noChangeArrowheads="1" noTextEdit="1"/>
            </p:cNvSpPr>
            <p:nvPr/>
          </p:nvSpPr>
          <p:spPr bwMode="auto">
            <a:xfrm>
              <a:off x="1345" y="1150"/>
              <a:ext cx="5182" cy="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Rectangle 5">
              <a:extLst>
                <a:ext uri="{FF2B5EF4-FFF2-40B4-BE49-F238E27FC236}">
                  <a16:creationId xmlns:a16="http://schemas.microsoft.com/office/drawing/2014/main" id="{B36F5CDF-13A0-4303-99E6-C67091359FEA}"/>
                </a:ext>
              </a:extLst>
            </p:cNvPr>
            <p:cNvSpPr>
              <a:spLocks noChangeArrowheads="1"/>
            </p:cNvSpPr>
            <p:nvPr/>
          </p:nvSpPr>
          <p:spPr bwMode="auto">
            <a:xfrm>
              <a:off x="1258" y="1159"/>
              <a:ext cx="1226" cy="2716"/>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6">
              <a:extLst>
                <a:ext uri="{FF2B5EF4-FFF2-40B4-BE49-F238E27FC236}">
                  <a16:creationId xmlns:a16="http://schemas.microsoft.com/office/drawing/2014/main" id="{0AB7D6A9-693E-490B-B574-69341786EB88}"/>
                </a:ext>
              </a:extLst>
            </p:cNvPr>
            <p:cNvSpPr>
              <a:spLocks noChangeArrowheads="1"/>
            </p:cNvSpPr>
            <p:nvPr/>
          </p:nvSpPr>
          <p:spPr bwMode="auto">
            <a:xfrm>
              <a:off x="1258" y="1159"/>
              <a:ext cx="1226"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Rectangle 7">
              <a:extLst>
                <a:ext uri="{FF2B5EF4-FFF2-40B4-BE49-F238E27FC236}">
                  <a16:creationId xmlns:a16="http://schemas.microsoft.com/office/drawing/2014/main" id="{22691775-5B53-4BF1-93E8-AEDA1410B6C9}"/>
                </a:ext>
              </a:extLst>
            </p:cNvPr>
            <p:cNvSpPr>
              <a:spLocks noChangeArrowheads="1"/>
            </p:cNvSpPr>
            <p:nvPr/>
          </p:nvSpPr>
          <p:spPr bwMode="auto">
            <a:xfrm>
              <a:off x="1831" y="3759"/>
              <a:ext cx="1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 name="Rectangle 8">
              <a:extLst>
                <a:ext uri="{FF2B5EF4-FFF2-40B4-BE49-F238E27FC236}">
                  <a16:creationId xmlns:a16="http://schemas.microsoft.com/office/drawing/2014/main" id="{91E8D268-80D3-4C99-931B-4A026E6C4FEB}"/>
                </a:ext>
              </a:extLst>
            </p:cNvPr>
            <p:cNvSpPr>
              <a:spLocks noChangeArrowheads="1"/>
            </p:cNvSpPr>
            <p:nvPr/>
          </p:nvSpPr>
          <p:spPr bwMode="auto">
            <a:xfrm>
              <a:off x="1346" y="1597"/>
              <a:ext cx="1051" cy="210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Rectangle 9">
              <a:extLst>
                <a:ext uri="{FF2B5EF4-FFF2-40B4-BE49-F238E27FC236}">
                  <a16:creationId xmlns:a16="http://schemas.microsoft.com/office/drawing/2014/main" id="{FE5FF7C5-CEF4-47BF-A3A8-A766D9194BD1}"/>
                </a:ext>
              </a:extLst>
            </p:cNvPr>
            <p:cNvSpPr>
              <a:spLocks noChangeArrowheads="1"/>
            </p:cNvSpPr>
            <p:nvPr/>
          </p:nvSpPr>
          <p:spPr bwMode="auto">
            <a:xfrm>
              <a:off x="1346" y="1597"/>
              <a:ext cx="1051" cy="210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10">
              <a:extLst>
                <a:ext uri="{FF2B5EF4-FFF2-40B4-BE49-F238E27FC236}">
                  <a16:creationId xmlns:a16="http://schemas.microsoft.com/office/drawing/2014/main" id="{1F388C2B-5931-4CB5-BA0E-FF9F234187BE}"/>
                </a:ext>
              </a:extLst>
            </p:cNvPr>
            <p:cNvSpPr>
              <a:spLocks noChangeArrowheads="1"/>
            </p:cNvSpPr>
            <p:nvPr/>
          </p:nvSpPr>
          <p:spPr bwMode="auto">
            <a:xfrm>
              <a:off x="1686" y="3583"/>
              <a:ext cx="44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6928659B-DD0A-46CC-9CE6-117F9C4339F6}"/>
                </a:ext>
              </a:extLst>
            </p:cNvPr>
            <p:cNvSpPr>
              <a:spLocks noChangeArrowheads="1"/>
            </p:cNvSpPr>
            <p:nvPr/>
          </p:nvSpPr>
          <p:spPr bwMode="auto">
            <a:xfrm>
              <a:off x="1434" y="1685"/>
              <a:ext cx="875"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Rectangle 12">
              <a:extLst>
                <a:ext uri="{FF2B5EF4-FFF2-40B4-BE49-F238E27FC236}">
                  <a16:creationId xmlns:a16="http://schemas.microsoft.com/office/drawing/2014/main" id="{CDCBDB97-E82F-4583-869D-D7419D72C5B6}"/>
                </a:ext>
              </a:extLst>
            </p:cNvPr>
            <p:cNvSpPr>
              <a:spLocks noChangeArrowheads="1"/>
            </p:cNvSpPr>
            <p:nvPr/>
          </p:nvSpPr>
          <p:spPr bwMode="auto">
            <a:xfrm>
              <a:off x="1434" y="1685"/>
              <a:ext cx="875"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3">
              <a:extLst>
                <a:ext uri="{FF2B5EF4-FFF2-40B4-BE49-F238E27FC236}">
                  <a16:creationId xmlns:a16="http://schemas.microsoft.com/office/drawing/2014/main" id="{687E2C5E-5990-40E4-ABF4-6ABE2A59595A}"/>
                </a:ext>
              </a:extLst>
            </p:cNvPr>
            <p:cNvSpPr>
              <a:spLocks noChangeArrowheads="1"/>
            </p:cNvSpPr>
            <p:nvPr/>
          </p:nvSpPr>
          <p:spPr bwMode="auto">
            <a:xfrm>
              <a:off x="1528" y="1732"/>
              <a:ext cx="78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Session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5" name="Rectangle 14">
              <a:extLst>
                <a:ext uri="{FF2B5EF4-FFF2-40B4-BE49-F238E27FC236}">
                  <a16:creationId xmlns:a16="http://schemas.microsoft.com/office/drawing/2014/main" id="{9F3C1668-A888-4455-BF26-6BBC174D4BAB}"/>
                </a:ext>
              </a:extLst>
            </p:cNvPr>
            <p:cNvSpPr>
              <a:spLocks noChangeArrowheads="1"/>
            </p:cNvSpPr>
            <p:nvPr/>
          </p:nvSpPr>
          <p:spPr bwMode="auto">
            <a:xfrm>
              <a:off x="3535" y="1685"/>
              <a:ext cx="1138" cy="140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15">
              <a:extLst>
                <a:ext uri="{FF2B5EF4-FFF2-40B4-BE49-F238E27FC236}">
                  <a16:creationId xmlns:a16="http://schemas.microsoft.com/office/drawing/2014/main" id="{AC89DFB6-330A-4D95-BB25-09B2A30B62C2}"/>
                </a:ext>
              </a:extLst>
            </p:cNvPr>
            <p:cNvSpPr>
              <a:spLocks noChangeArrowheads="1"/>
            </p:cNvSpPr>
            <p:nvPr/>
          </p:nvSpPr>
          <p:spPr bwMode="auto">
            <a:xfrm>
              <a:off x="3535" y="1685"/>
              <a:ext cx="1138" cy="1402"/>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16">
              <a:extLst>
                <a:ext uri="{FF2B5EF4-FFF2-40B4-BE49-F238E27FC236}">
                  <a16:creationId xmlns:a16="http://schemas.microsoft.com/office/drawing/2014/main" id="{2EF4117C-D909-4598-B2CE-20924C1B9811}"/>
                </a:ext>
              </a:extLst>
            </p:cNvPr>
            <p:cNvSpPr>
              <a:spLocks noChangeArrowheads="1"/>
            </p:cNvSpPr>
            <p:nvPr/>
          </p:nvSpPr>
          <p:spPr bwMode="auto">
            <a:xfrm>
              <a:off x="3967" y="1732"/>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7">
              <a:extLst>
                <a:ext uri="{FF2B5EF4-FFF2-40B4-BE49-F238E27FC236}">
                  <a16:creationId xmlns:a16="http://schemas.microsoft.com/office/drawing/2014/main" id="{A13EB349-8119-4082-8010-789EAE54BFC8}"/>
                </a:ext>
              </a:extLst>
            </p:cNvPr>
            <p:cNvSpPr>
              <a:spLocks noChangeArrowheads="1"/>
            </p:cNvSpPr>
            <p:nvPr/>
          </p:nvSpPr>
          <p:spPr bwMode="auto">
            <a:xfrm>
              <a:off x="5723" y="1159"/>
              <a:ext cx="700" cy="2716"/>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Rectangle 18">
              <a:extLst>
                <a:ext uri="{FF2B5EF4-FFF2-40B4-BE49-F238E27FC236}">
                  <a16:creationId xmlns:a16="http://schemas.microsoft.com/office/drawing/2014/main" id="{9BFCE15E-1CFA-4B6B-9E31-2DF84B48A02D}"/>
                </a:ext>
              </a:extLst>
            </p:cNvPr>
            <p:cNvSpPr>
              <a:spLocks noChangeArrowheads="1"/>
            </p:cNvSpPr>
            <p:nvPr/>
          </p:nvSpPr>
          <p:spPr bwMode="auto">
            <a:xfrm>
              <a:off x="5723" y="1159"/>
              <a:ext cx="700" cy="2716"/>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9">
              <a:extLst>
                <a:ext uri="{FF2B5EF4-FFF2-40B4-BE49-F238E27FC236}">
                  <a16:creationId xmlns:a16="http://schemas.microsoft.com/office/drawing/2014/main" id="{25A6264B-6DD7-4DF4-B6AD-962ED5ED4CE8}"/>
                </a:ext>
              </a:extLst>
            </p:cNvPr>
            <p:cNvSpPr>
              <a:spLocks noChangeArrowheads="1"/>
            </p:cNvSpPr>
            <p:nvPr/>
          </p:nvSpPr>
          <p:spPr bwMode="auto">
            <a:xfrm>
              <a:off x="5984" y="118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1" name="Rectangle 20">
              <a:extLst>
                <a:ext uri="{FF2B5EF4-FFF2-40B4-BE49-F238E27FC236}">
                  <a16:creationId xmlns:a16="http://schemas.microsoft.com/office/drawing/2014/main" id="{1D2BFA57-22DD-4873-AF8C-95179515F830}"/>
                </a:ext>
              </a:extLst>
            </p:cNvPr>
            <p:cNvSpPr>
              <a:spLocks noChangeArrowheads="1"/>
            </p:cNvSpPr>
            <p:nvPr/>
          </p:nvSpPr>
          <p:spPr bwMode="auto">
            <a:xfrm>
              <a:off x="5904" y="1270"/>
              <a:ext cx="4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D0854E5C-6BF3-4FB4-A76E-6E2665846BC8}"/>
                </a:ext>
              </a:extLst>
            </p:cNvPr>
            <p:cNvSpPr>
              <a:spLocks noChangeArrowheads="1"/>
            </p:cNvSpPr>
            <p:nvPr/>
          </p:nvSpPr>
          <p:spPr bwMode="auto">
            <a:xfrm>
              <a:off x="5947" y="1359"/>
              <a:ext cx="31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Rectangle 22">
              <a:extLst>
                <a:ext uri="{FF2B5EF4-FFF2-40B4-BE49-F238E27FC236}">
                  <a16:creationId xmlns:a16="http://schemas.microsoft.com/office/drawing/2014/main" id="{5D65BE66-6A05-43B5-8744-49B25893FD7E}"/>
                </a:ext>
              </a:extLst>
            </p:cNvPr>
            <p:cNvSpPr>
              <a:spLocks noChangeArrowheads="1"/>
            </p:cNvSpPr>
            <p:nvPr/>
          </p:nvSpPr>
          <p:spPr bwMode="auto">
            <a:xfrm>
              <a:off x="3622" y="1860"/>
              <a:ext cx="963"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23">
              <a:extLst>
                <a:ext uri="{FF2B5EF4-FFF2-40B4-BE49-F238E27FC236}">
                  <a16:creationId xmlns:a16="http://schemas.microsoft.com/office/drawing/2014/main" id="{1EE35A1D-3382-4EC4-B4EE-4D3AB9A56778}"/>
                </a:ext>
              </a:extLst>
            </p:cNvPr>
            <p:cNvSpPr>
              <a:spLocks noChangeArrowheads="1"/>
            </p:cNvSpPr>
            <p:nvPr/>
          </p:nvSpPr>
          <p:spPr bwMode="auto">
            <a:xfrm>
              <a:off x="3622" y="1860"/>
              <a:ext cx="963"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Rectangle 24">
              <a:extLst>
                <a:ext uri="{FF2B5EF4-FFF2-40B4-BE49-F238E27FC236}">
                  <a16:creationId xmlns:a16="http://schemas.microsoft.com/office/drawing/2014/main" id="{1ABBF6F5-9482-4E00-A346-BABFD9D850C1}"/>
                </a:ext>
              </a:extLst>
            </p:cNvPr>
            <p:cNvSpPr>
              <a:spLocks noChangeArrowheads="1"/>
            </p:cNvSpPr>
            <p:nvPr/>
          </p:nvSpPr>
          <p:spPr bwMode="auto">
            <a:xfrm>
              <a:off x="3829" y="2382"/>
              <a:ext cx="6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Data Collection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6" name="Line 25">
              <a:extLst>
                <a:ext uri="{FF2B5EF4-FFF2-40B4-BE49-F238E27FC236}">
                  <a16:creationId xmlns:a16="http://schemas.microsoft.com/office/drawing/2014/main" id="{AB8FED60-C65D-4314-BE1B-664914E81207}"/>
                </a:ext>
              </a:extLst>
            </p:cNvPr>
            <p:cNvSpPr>
              <a:spLocks noChangeShapeType="1"/>
            </p:cNvSpPr>
            <p:nvPr/>
          </p:nvSpPr>
          <p:spPr bwMode="auto">
            <a:xfrm>
              <a:off x="2221" y="2430"/>
              <a:ext cx="1401"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Rectangle 26">
              <a:extLst>
                <a:ext uri="{FF2B5EF4-FFF2-40B4-BE49-F238E27FC236}">
                  <a16:creationId xmlns:a16="http://schemas.microsoft.com/office/drawing/2014/main" id="{DFDFFAAC-7FB6-4871-BCA8-6494A5183E88}"/>
                </a:ext>
              </a:extLst>
            </p:cNvPr>
            <p:cNvSpPr>
              <a:spLocks noChangeArrowheads="1"/>
            </p:cNvSpPr>
            <p:nvPr/>
          </p:nvSpPr>
          <p:spPr bwMode="auto">
            <a:xfrm>
              <a:off x="2883" y="238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7">
              <a:extLst>
                <a:ext uri="{FF2B5EF4-FFF2-40B4-BE49-F238E27FC236}">
                  <a16:creationId xmlns:a16="http://schemas.microsoft.com/office/drawing/2014/main" id="{52B58196-3A5B-44CD-8AEF-2CF7223326F0}"/>
                </a:ext>
              </a:extLst>
            </p:cNvPr>
            <p:cNvSpPr>
              <a:spLocks noChangeArrowheads="1"/>
            </p:cNvSpPr>
            <p:nvPr/>
          </p:nvSpPr>
          <p:spPr bwMode="auto">
            <a:xfrm>
              <a:off x="2884" y="2382"/>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R2</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9" name="Line 28">
              <a:extLst>
                <a:ext uri="{FF2B5EF4-FFF2-40B4-BE49-F238E27FC236}">
                  <a16:creationId xmlns:a16="http://schemas.microsoft.com/office/drawing/2014/main" id="{97637DC3-AEBC-4964-8BF3-B3B5A1E5F552}"/>
                </a:ext>
              </a:extLst>
            </p:cNvPr>
            <p:cNvSpPr>
              <a:spLocks noChangeShapeType="1"/>
            </p:cNvSpPr>
            <p:nvPr/>
          </p:nvSpPr>
          <p:spPr bwMode="auto">
            <a:xfrm>
              <a:off x="4585" y="2079"/>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34D1694D-9305-460E-A87E-7D5E8A901B9C}"/>
                </a:ext>
              </a:extLst>
            </p:cNvPr>
            <p:cNvSpPr>
              <a:spLocks noChangeArrowheads="1"/>
            </p:cNvSpPr>
            <p:nvPr/>
          </p:nvSpPr>
          <p:spPr bwMode="auto">
            <a:xfrm>
              <a:off x="5159" y="2035"/>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Rectangle 30">
              <a:extLst>
                <a:ext uri="{FF2B5EF4-FFF2-40B4-BE49-F238E27FC236}">
                  <a16:creationId xmlns:a16="http://schemas.microsoft.com/office/drawing/2014/main" id="{36D4C3BE-3BAF-4AED-8FA0-3550FB18C48B}"/>
                </a:ext>
              </a:extLst>
            </p:cNvPr>
            <p:cNvSpPr>
              <a:spLocks noChangeArrowheads="1"/>
            </p:cNvSpPr>
            <p:nvPr/>
          </p:nvSpPr>
          <p:spPr bwMode="auto">
            <a:xfrm>
              <a:off x="5160" y="2032"/>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2" name="Rectangle 31">
              <a:extLst>
                <a:ext uri="{FF2B5EF4-FFF2-40B4-BE49-F238E27FC236}">
                  <a16:creationId xmlns:a16="http://schemas.microsoft.com/office/drawing/2014/main" id="{C0BFE705-49BB-486B-872B-866081DB078A}"/>
                </a:ext>
              </a:extLst>
            </p:cNvPr>
            <p:cNvSpPr>
              <a:spLocks noChangeArrowheads="1"/>
            </p:cNvSpPr>
            <p:nvPr/>
          </p:nvSpPr>
          <p:spPr bwMode="auto">
            <a:xfrm>
              <a:off x="3972" y="3612"/>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Rectangle 32">
              <a:extLst>
                <a:ext uri="{FF2B5EF4-FFF2-40B4-BE49-F238E27FC236}">
                  <a16:creationId xmlns:a16="http://schemas.microsoft.com/office/drawing/2014/main" id="{D807B40C-96E8-4CD6-916A-EA89987C6035}"/>
                </a:ext>
              </a:extLst>
            </p:cNvPr>
            <p:cNvSpPr>
              <a:spLocks noChangeArrowheads="1"/>
            </p:cNvSpPr>
            <p:nvPr/>
          </p:nvSpPr>
          <p:spPr bwMode="auto">
            <a:xfrm>
              <a:off x="3972" y="361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33">
              <a:extLst>
                <a:ext uri="{FF2B5EF4-FFF2-40B4-BE49-F238E27FC236}">
                  <a16:creationId xmlns:a16="http://schemas.microsoft.com/office/drawing/2014/main" id="{DEB37DB0-C636-4211-910A-31399BEF34F9}"/>
                </a:ext>
              </a:extLst>
            </p:cNvPr>
            <p:cNvSpPr>
              <a:spLocks noChangeArrowheads="1"/>
            </p:cNvSpPr>
            <p:nvPr/>
          </p:nvSpPr>
          <p:spPr bwMode="auto">
            <a:xfrm>
              <a:off x="4118" y="3696"/>
              <a:ext cx="30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5" name="Line 34">
              <a:extLst>
                <a:ext uri="{FF2B5EF4-FFF2-40B4-BE49-F238E27FC236}">
                  <a16:creationId xmlns:a16="http://schemas.microsoft.com/office/drawing/2014/main" id="{C75CF584-61DF-4D21-A3B9-99E0A2856878}"/>
                </a:ext>
              </a:extLst>
            </p:cNvPr>
            <p:cNvSpPr>
              <a:spLocks noChangeShapeType="1"/>
            </p:cNvSpPr>
            <p:nvPr/>
          </p:nvSpPr>
          <p:spPr bwMode="auto">
            <a:xfrm>
              <a:off x="4235" y="2999"/>
              <a:ext cx="0" cy="61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35">
              <a:extLst>
                <a:ext uri="{FF2B5EF4-FFF2-40B4-BE49-F238E27FC236}">
                  <a16:creationId xmlns:a16="http://schemas.microsoft.com/office/drawing/2014/main" id="{5E2E1849-4DFC-469C-A63E-F233638224ED}"/>
                </a:ext>
              </a:extLst>
            </p:cNvPr>
            <p:cNvSpPr>
              <a:spLocks noChangeArrowheads="1"/>
            </p:cNvSpPr>
            <p:nvPr/>
          </p:nvSpPr>
          <p:spPr bwMode="auto">
            <a:xfrm>
              <a:off x="4196" y="3261"/>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6">
              <a:extLst>
                <a:ext uri="{FF2B5EF4-FFF2-40B4-BE49-F238E27FC236}">
                  <a16:creationId xmlns:a16="http://schemas.microsoft.com/office/drawing/2014/main" id="{ACB86F13-02AC-4E6A-B034-E24D10870D8F}"/>
                </a:ext>
              </a:extLst>
            </p:cNvPr>
            <p:cNvSpPr>
              <a:spLocks noChangeArrowheads="1"/>
            </p:cNvSpPr>
            <p:nvPr/>
          </p:nvSpPr>
          <p:spPr bwMode="auto">
            <a:xfrm>
              <a:off x="4197" y="3258"/>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Line 37">
              <a:extLst>
                <a:ext uri="{FF2B5EF4-FFF2-40B4-BE49-F238E27FC236}">
                  <a16:creationId xmlns:a16="http://schemas.microsoft.com/office/drawing/2014/main" id="{DE87631B-F649-4861-840D-5D91A6AAD76C}"/>
                </a:ext>
              </a:extLst>
            </p:cNvPr>
            <p:cNvSpPr>
              <a:spLocks noChangeShapeType="1"/>
            </p:cNvSpPr>
            <p:nvPr/>
          </p:nvSpPr>
          <p:spPr bwMode="auto">
            <a:xfrm>
              <a:off x="2397" y="1378"/>
              <a:ext cx="33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38">
              <a:extLst>
                <a:ext uri="{FF2B5EF4-FFF2-40B4-BE49-F238E27FC236}">
                  <a16:creationId xmlns:a16="http://schemas.microsoft.com/office/drawing/2014/main" id="{AFAB85B5-DB4D-4D70-8F71-DD7F33033207}"/>
                </a:ext>
              </a:extLst>
            </p:cNvPr>
            <p:cNvSpPr>
              <a:spLocks noChangeArrowheads="1"/>
            </p:cNvSpPr>
            <p:nvPr/>
          </p:nvSpPr>
          <p:spPr bwMode="auto">
            <a:xfrm>
              <a:off x="4009" y="1334"/>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39">
              <a:extLst>
                <a:ext uri="{FF2B5EF4-FFF2-40B4-BE49-F238E27FC236}">
                  <a16:creationId xmlns:a16="http://schemas.microsoft.com/office/drawing/2014/main" id="{5B660DD3-F143-4B6C-BA83-6C1F9513961A}"/>
                </a:ext>
              </a:extLst>
            </p:cNvPr>
            <p:cNvSpPr>
              <a:spLocks noChangeArrowheads="1"/>
            </p:cNvSpPr>
            <p:nvPr/>
          </p:nvSpPr>
          <p:spPr bwMode="auto">
            <a:xfrm>
              <a:off x="4011" y="1331"/>
              <a:ext cx="15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M8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Rectangle 40">
              <a:extLst>
                <a:ext uri="{FF2B5EF4-FFF2-40B4-BE49-F238E27FC236}">
                  <a16:creationId xmlns:a16="http://schemas.microsoft.com/office/drawing/2014/main" id="{A8906ED4-83EC-40DE-B6FF-3FFD4F508F50}"/>
                </a:ext>
              </a:extLst>
            </p:cNvPr>
            <p:cNvSpPr>
              <a:spLocks noChangeArrowheads="1"/>
            </p:cNvSpPr>
            <p:nvPr/>
          </p:nvSpPr>
          <p:spPr bwMode="auto">
            <a:xfrm>
              <a:off x="5811"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Rectangle 41">
              <a:extLst>
                <a:ext uri="{FF2B5EF4-FFF2-40B4-BE49-F238E27FC236}">
                  <a16:creationId xmlns:a16="http://schemas.microsoft.com/office/drawing/2014/main" id="{813CDE51-C54E-4DDB-B0B2-26509C808529}"/>
                </a:ext>
              </a:extLst>
            </p:cNvPr>
            <p:cNvSpPr>
              <a:spLocks noChangeArrowheads="1"/>
            </p:cNvSpPr>
            <p:nvPr/>
          </p:nvSpPr>
          <p:spPr bwMode="auto">
            <a:xfrm>
              <a:off x="5811"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793779DA-9C62-4878-9503-C83748AD6A7C}"/>
                </a:ext>
              </a:extLst>
            </p:cNvPr>
            <p:cNvSpPr>
              <a:spLocks noChangeArrowheads="1"/>
            </p:cNvSpPr>
            <p:nvPr/>
          </p:nvSpPr>
          <p:spPr bwMode="auto">
            <a:xfrm>
              <a:off x="5937"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4" name="Rectangle 43">
              <a:extLst>
                <a:ext uri="{FF2B5EF4-FFF2-40B4-BE49-F238E27FC236}">
                  <a16:creationId xmlns:a16="http://schemas.microsoft.com/office/drawing/2014/main" id="{ECF8A5F8-69FB-4643-99A7-EEA8591113CE}"/>
                </a:ext>
              </a:extLst>
            </p:cNvPr>
            <p:cNvSpPr>
              <a:spLocks noChangeArrowheads="1"/>
            </p:cNvSpPr>
            <p:nvPr/>
          </p:nvSpPr>
          <p:spPr bwMode="auto">
            <a:xfrm>
              <a:off x="1521" y="1860"/>
              <a:ext cx="700" cy="1139"/>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Rectangle 44">
              <a:extLst>
                <a:ext uri="{FF2B5EF4-FFF2-40B4-BE49-F238E27FC236}">
                  <a16:creationId xmlns:a16="http://schemas.microsoft.com/office/drawing/2014/main" id="{249B6B17-2CFB-441F-8306-64E0DB54EFAA}"/>
                </a:ext>
              </a:extLst>
            </p:cNvPr>
            <p:cNvSpPr>
              <a:spLocks noChangeArrowheads="1"/>
            </p:cNvSpPr>
            <p:nvPr/>
          </p:nvSpPr>
          <p:spPr bwMode="auto">
            <a:xfrm>
              <a:off x="1521" y="1860"/>
              <a:ext cx="700" cy="1139"/>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Rectangle 45">
              <a:extLst>
                <a:ext uri="{FF2B5EF4-FFF2-40B4-BE49-F238E27FC236}">
                  <a16:creationId xmlns:a16="http://schemas.microsoft.com/office/drawing/2014/main" id="{87888A15-72ED-4E88-ACE0-8496DCBB592D}"/>
                </a:ext>
              </a:extLst>
            </p:cNvPr>
            <p:cNvSpPr>
              <a:spLocks noChangeArrowheads="1"/>
            </p:cNvSpPr>
            <p:nvPr/>
          </p:nvSpPr>
          <p:spPr bwMode="auto">
            <a:xfrm>
              <a:off x="1703" y="2794"/>
              <a:ext cx="426"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Direct Data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7" name="Rectangle 46">
              <a:extLst>
                <a:ext uri="{FF2B5EF4-FFF2-40B4-BE49-F238E27FC236}">
                  <a16:creationId xmlns:a16="http://schemas.microsoft.com/office/drawing/2014/main" id="{358E1CB9-10BA-4760-AB30-902F3D26187E}"/>
                </a:ext>
              </a:extLst>
            </p:cNvPr>
            <p:cNvSpPr>
              <a:spLocks noChangeArrowheads="1"/>
            </p:cNvSpPr>
            <p:nvPr/>
          </p:nvSpPr>
          <p:spPr bwMode="auto">
            <a:xfrm>
              <a:off x="1627" y="2883"/>
              <a:ext cx="57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47">
              <a:extLst>
                <a:ext uri="{FF2B5EF4-FFF2-40B4-BE49-F238E27FC236}">
                  <a16:creationId xmlns:a16="http://schemas.microsoft.com/office/drawing/2014/main" id="{63E1A643-629A-4470-9824-8A5302E18955}"/>
                </a:ext>
              </a:extLst>
            </p:cNvPr>
            <p:cNvSpPr>
              <a:spLocks noChangeArrowheads="1"/>
            </p:cNvSpPr>
            <p:nvPr/>
          </p:nvSpPr>
          <p:spPr bwMode="auto">
            <a:xfrm>
              <a:off x="3335" y="1250"/>
              <a:ext cx="16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Indirect reporting via 5GMS Application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9" name="Rectangle 48">
              <a:extLst>
                <a:ext uri="{FF2B5EF4-FFF2-40B4-BE49-F238E27FC236}">
                  <a16:creationId xmlns:a16="http://schemas.microsoft.com/office/drawing/2014/main" id="{AC8AF285-9CA1-47F5-B716-06C166D6532A}"/>
                </a:ext>
              </a:extLst>
            </p:cNvPr>
            <p:cNvSpPr>
              <a:spLocks noChangeArrowheads="1"/>
            </p:cNvSpPr>
            <p:nvPr/>
          </p:nvSpPr>
          <p:spPr bwMode="auto">
            <a:xfrm>
              <a:off x="3535" y="3262"/>
              <a:ext cx="52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9">
              <a:extLst>
                <a:ext uri="{FF2B5EF4-FFF2-40B4-BE49-F238E27FC236}">
                  <a16:creationId xmlns:a16="http://schemas.microsoft.com/office/drawing/2014/main" id="{BAB41647-8EF7-4218-9089-F465D94C152B}"/>
                </a:ext>
              </a:extLst>
            </p:cNvPr>
            <p:cNvSpPr>
              <a:spLocks noChangeArrowheads="1"/>
            </p:cNvSpPr>
            <p:nvPr/>
          </p:nvSpPr>
          <p:spPr bwMode="auto">
            <a:xfrm>
              <a:off x="3535" y="3262"/>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50">
              <a:extLst>
                <a:ext uri="{FF2B5EF4-FFF2-40B4-BE49-F238E27FC236}">
                  <a16:creationId xmlns:a16="http://schemas.microsoft.com/office/drawing/2014/main" id="{5EC6F8BA-0F22-490D-BD4B-5A267F837827}"/>
                </a:ext>
              </a:extLst>
            </p:cNvPr>
            <p:cNvSpPr>
              <a:spLocks noChangeArrowheads="1"/>
            </p:cNvSpPr>
            <p:nvPr/>
          </p:nvSpPr>
          <p:spPr bwMode="auto">
            <a:xfrm>
              <a:off x="3661" y="3346"/>
              <a:ext cx="34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 AS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2" name="Line 51">
              <a:extLst>
                <a:ext uri="{FF2B5EF4-FFF2-40B4-BE49-F238E27FC236}">
                  <a16:creationId xmlns:a16="http://schemas.microsoft.com/office/drawing/2014/main" id="{F5B46DC7-4C5E-4C1C-9AE1-280AA53DC500}"/>
                </a:ext>
              </a:extLst>
            </p:cNvPr>
            <p:cNvSpPr>
              <a:spLocks noChangeShapeType="1"/>
            </p:cNvSpPr>
            <p:nvPr/>
          </p:nvSpPr>
          <p:spPr bwMode="auto">
            <a:xfrm flipV="1">
              <a:off x="3797" y="2999"/>
              <a:ext cx="0" cy="263"/>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5B4E0296-BF45-4065-93AC-E495F5BA615C}"/>
                </a:ext>
              </a:extLst>
            </p:cNvPr>
            <p:cNvSpPr>
              <a:spLocks noChangeArrowheads="1"/>
            </p:cNvSpPr>
            <p:nvPr/>
          </p:nvSpPr>
          <p:spPr bwMode="auto">
            <a:xfrm>
              <a:off x="3758" y="3112"/>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53">
              <a:extLst>
                <a:ext uri="{FF2B5EF4-FFF2-40B4-BE49-F238E27FC236}">
                  <a16:creationId xmlns:a16="http://schemas.microsoft.com/office/drawing/2014/main" id="{9405B988-8572-470A-B9E3-9A58982A95CA}"/>
                </a:ext>
              </a:extLst>
            </p:cNvPr>
            <p:cNvSpPr>
              <a:spLocks noChangeArrowheads="1"/>
            </p:cNvSpPr>
            <p:nvPr/>
          </p:nvSpPr>
          <p:spPr bwMode="auto">
            <a:xfrm>
              <a:off x="3760" y="3109"/>
              <a:ext cx="12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5" name="Rectangle 54">
              <a:extLst>
                <a:ext uri="{FF2B5EF4-FFF2-40B4-BE49-F238E27FC236}">
                  <a16:creationId xmlns:a16="http://schemas.microsoft.com/office/drawing/2014/main" id="{8F54B6D4-E2B8-4DEB-9F23-477228FE18E9}"/>
                </a:ext>
              </a:extLst>
            </p:cNvPr>
            <p:cNvSpPr>
              <a:spLocks noChangeArrowheads="1"/>
            </p:cNvSpPr>
            <p:nvPr/>
          </p:nvSpPr>
          <p:spPr bwMode="auto">
            <a:xfrm>
              <a:off x="1609" y="1948"/>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55">
              <a:extLst>
                <a:ext uri="{FF2B5EF4-FFF2-40B4-BE49-F238E27FC236}">
                  <a16:creationId xmlns:a16="http://schemas.microsoft.com/office/drawing/2014/main" id="{3628EFAA-4F3F-49A6-9BAA-C191C9C95E72}"/>
                </a:ext>
              </a:extLst>
            </p:cNvPr>
            <p:cNvSpPr>
              <a:spLocks noChangeArrowheads="1"/>
            </p:cNvSpPr>
            <p:nvPr/>
          </p:nvSpPr>
          <p:spPr bwMode="auto">
            <a:xfrm>
              <a:off x="1609" y="1948"/>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88C45297-96C1-4BB0-A45E-C0CB2C7BEF48}"/>
                </a:ext>
              </a:extLst>
            </p:cNvPr>
            <p:cNvSpPr>
              <a:spLocks noChangeArrowheads="1"/>
            </p:cNvSpPr>
            <p:nvPr/>
          </p:nvSpPr>
          <p:spPr bwMode="auto">
            <a:xfrm>
              <a:off x="1759" y="1987"/>
              <a:ext cx="30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Metrics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8" name="Rectangle 57">
              <a:extLst>
                <a:ext uri="{FF2B5EF4-FFF2-40B4-BE49-F238E27FC236}">
                  <a16:creationId xmlns:a16="http://schemas.microsoft.com/office/drawing/2014/main" id="{7911CC96-FE2D-4359-9974-C6739716C796}"/>
                </a:ext>
              </a:extLst>
            </p:cNvPr>
            <p:cNvSpPr>
              <a:spLocks noChangeArrowheads="1"/>
            </p:cNvSpPr>
            <p:nvPr/>
          </p:nvSpPr>
          <p:spPr bwMode="auto">
            <a:xfrm>
              <a:off x="1689" y="2076"/>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9" name="Rectangle 58">
              <a:extLst>
                <a:ext uri="{FF2B5EF4-FFF2-40B4-BE49-F238E27FC236}">
                  <a16:creationId xmlns:a16="http://schemas.microsoft.com/office/drawing/2014/main" id="{B67130EB-B918-491F-9F04-A9FCBFD8222F}"/>
                </a:ext>
              </a:extLst>
            </p:cNvPr>
            <p:cNvSpPr>
              <a:spLocks noChangeArrowheads="1"/>
            </p:cNvSpPr>
            <p:nvPr/>
          </p:nvSpPr>
          <p:spPr bwMode="auto">
            <a:xfrm>
              <a:off x="1724" y="2165"/>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Rectangle 59">
              <a:extLst>
                <a:ext uri="{FF2B5EF4-FFF2-40B4-BE49-F238E27FC236}">
                  <a16:creationId xmlns:a16="http://schemas.microsoft.com/office/drawing/2014/main" id="{61DBEE04-7145-45B3-B717-B878CB9BE5E5}"/>
                </a:ext>
              </a:extLst>
            </p:cNvPr>
            <p:cNvSpPr>
              <a:spLocks noChangeArrowheads="1"/>
            </p:cNvSpPr>
            <p:nvPr/>
          </p:nvSpPr>
          <p:spPr bwMode="auto">
            <a:xfrm>
              <a:off x="1609" y="2386"/>
              <a:ext cx="525" cy="3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60">
              <a:extLst>
                <a:ext uri="{FF2B5EF4-FFF2-40B4-BE49-F238E27FC236}">
                  <a16:creationId xmlns:a16="http://schemas.microsoft.com/office/drawing/2014/main" id="{1C8369A2-AD2C-4578-AC3C-174B0C15CA56}"/>
                </a:ext>
              </a:extLst>
            </p:cNvPr>
            <p:cNvSpPr>
              <a:spLocks noChangeArrowheads="1"/>
            </p:cNvSpPr>
            <p:nvPr/>
          </p:nvSpPr>
          <p:spPr bwMode="auto">
            <a:xfrm>
              <a:off x="1609" y="2386"/>
              <a:ext cx="525" cy="350"/>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 name="Rectangle 61">
              <a:extLst>
                <a:ext uri="{FF2B5EF4-FFF2-40B4-BE49-F238E27FC236}">
                  <a16:creationId xmlns:a16="http://schemas.microsoft.com/office/drawing/2014/main" id="{F3774AD4-47FB-4680-8199-B5171A50418E}"/>
                </a:ext>
              </a:extLst>
            </p:cNvPr>
            <p:cNvSpPr>
              <a:spLocks noChangeArrowheads="1"/>
            </p:cNvSpPr>
            <p:nvPr/>
          </p:nvSpPr>
          <p:spPr bwMode="auto">
            <a:xfrm>
              <a:off x="1671" y="2425"/>
              <a:ext cx="49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Consumption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62">
              <a:extLst>
                <a:ext uri="{FF2B5EF4-FFF2-40B4-BE49-F238E27FC236}">
                  <a16:creationId xmlns:a16="http://schemas.microsoft.com/office/drawing/2014/main" id="{06539F0F-428A-4C39-88E8-A702F03811F4}"/>
                </a:ext>
              </a:extLst>
            </p:cNvPr>
            <p:cNvSpPr>
              <a:spLocks noChangeArrowheads="1"/>
            </p:cNvSpPr>
            <p:nvPr/>
          </p:nvSpPr>
          <p:spPr bwMode="auto">
            <a:xfrm>
              <a:off x="1689" y="2514"/>
              <a:ext cx="45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Collection &amp;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4" name="Rectangle 63">
              <a:extLst>
                <a:ext uri="{FF2B5EF4-FFF2-40B4-BE49-F238E27FC236}">
                  <a16:creationId xmlns:a16="http://schemas.microsoft.com/office/drawing/2014/main" id="{6890A997-32AC-4B51-A99D-95D3207710AC}"/>
                </a:ext>
              </a:extLst>
            </p:cNvPr>
            <p:cNvSpPr>
              <a:spLocks noChangeArrowheads="1"/>
            </p:cNvSpPr>
            <p:nvPr/>
          </p:nvSpPr>
          <p:spPr bwMode="auto">
            <a:xfrm>
              <a:off x="1724" y="2603"/>
              <a:ext cx="36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Reporting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5" name="Rectangle 64">
              <a:extLst>
                <a:ext uri="{FF2B5EF4-FFF2-40B4-BE49-F238E27FC236}">
                  <a16:creationId xmlns:a16="http://schemas.microsoft.com/office/drawing/2014/main" id="{0B4AB5F3-693E-45BD-8CFD-E40E9279A370}"/>
                </a:ext>
              </a:extLst>
            </p:cNvPr>
            <p:cNvSpPr>
              <a:spLocks noChangeArrowheads="1"/>
            </p:cNvSpPr>
            <p:nvPr/>
          </p:nvSpPr>
          <p:spPr bwMode="auto">
            <a:xfrm>
              <a:off x="4925" y="2902"/>
              <a:ext cx="633"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subscription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6" name="Rectangle 65">
              <a:extLst>
                <a:ext uri="{FF2B5EF4-FFF2-40B4-BE49-F238E27FC236}">
                  <a16:creationId xmlns:a16="http://schemas.microsoft.com/office/drawing/2014/main" id="{C745A9A9-E68D-40A3-9347-BCBCBAF40254}"/>
                </a:ext>
              </a:extLst>
            </p:cNvPr>
            <p:cNvSpPr>
              <a:spLocks noChangeArrowheads="1"/>
            </p:cNvSpPr>
            <p:nvPr/>
          </p:nvSpPr>
          <p:spPr bwMode="auto">
            <a:xfrm>
              <a:off x="4794" y="2991"/>
              <a:ext cx="92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Management by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7" name="Rectangle 66">
              <a:extLst>
                <a:ext uri="{FF2B5EF4-FFF2-40B4-BE49-F238E27FC236}">
                  <a16:creationId xmlns:a16="http://schemas.microsoft.com/office/drawing/2014/main" id="{F3E5B011-51B4-4BFD-89FF-9C96063A9CD0}"/>
                </a:ext>
              </a:extLst>
            </p:cNvPr>
            <p:cNvSpPr>
              <a:spLocks noChangeArrowheads="1"/>
            </p:cNvSpPr>
            <p:nvPr/>
          </p:nvSpPr>
          <p:spPr bwMode="auto">
            <a:xfrm>
              <a:off x="4752" y="3080"/>
              <a:ext cx="2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Event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8" name="Rectangle 67">
              <a:extLst>
                <a:ext uri="{FF2B5EF4-FFF2-40B4-BE49-F238E27FC236}">
                  <a16:creationId xmlns:a16="http://schemas.microsoft.com/office/drawing/2014/main" id="{3B091EC6-BB37-4753-9EB9-90D8AFB27323}"/>
                </a:ext>
              </a:extLst>
            </p:cNvPr>
            <p:cNvSpPr>
              <a:spLocks noChangeArrowheads="1"/>
            </p:cNvSpPr>
            <p:nvPr/>
          </p:nvSpPr>
          <p:spPr bwMode="auto">
            <a:xfrm>
              <a:off x="4936" y="3080"/>
              <a:ext cx="40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publication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9" name="Rectangle 68">
              <a:extLst>
                <a:ext uri="{FF2B5EF4-FFF2-40B4-BE49-F238E27FC236}">
                  <a16:creationId xmlns:a16="http://schemas.microsoft.com/office/drawing/2014/main" id="{B68FE079-9F1A-4BED-AA93-70B3C6EC14BD}"/>
                </a:ext>
              </a:extLst>
            </p:cNvPr>
            <p:cNvSpPr>
              <a:spLocks noChangeArrowheads="1"/>
            </p:cNvSpPr>
            <p:nvPr/>
          </p:nvSpPr>
          <p:spPr bwMode="auto">
            <a:xfrm>
              <a:off x="5271" y="3080"/>
              <a:ext cx="6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0" name="Rectangle 69">
              <a:extLst>
                <a:ext uri="{FF2B5EF4-FFF2-40B4-BE49-F238E27FC236}">
                  <a16:creationId xmlns:a16="http://schemas.microsoft.com/office/drawing/2014/main" id="{FCC61A85-1B9A-4A56-9787-1193F581E991}"/>
                </a:ext>
              </a:extLst>
            </p:cNvPr>
            <p:cNvSpPr>
              <a:spLocks noChangeArrowheads="1"/>
            </p:cNvSpPr>
            <p:nvPr/>
          </p:nvSpPr>
          <p:spPr bwMode="auto">
            <a:xfrm>
              <a:off x="5288" y="3080"/>
              <a:ext cx="43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to 5GMS AP</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1" name="Rectangle 70">
              <a:extLst>
                <a:ext uri="{FF2B5EF4-FFF2-40B4-BE49-F238E27FC236}">
                  <a16:creationId xmlns:a16="http://schemas.microsoft.com/office/drawing/2014/main" id="{3974BD5D-70D5-4753-A8FD-7D9B612624C8}"/>
                </a:ext>
              </a:extLst>
            </p:cNvPr>
            <p:cNvSpPr>
              <a:spLocks noChangeArrowheads="1"/>
            </p:cNvSpPr>
            <p:nvPr/>
          </p:nvSpPr>
          <p:spPr bwMode="auto">
            <a:xfrm>
              <a:off x="1346" y="1247"/>
              <a:ext cx="1051" cy="263"/>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Rectangle 71">
              <a:extLst>
                <a:ext uri="{FF2B5EF4-FFF2-40B4-BE49-F238E27FC236}">
                  <a16:creationId xmlns:a16="http://schemas.microsoft.com/office/drawing/2014/main" id="{4F6CC57D-2A5D-4B39-9297-15ABAF06D08D}"/>
                </a:ext>
              </a:extLst>
            </p:cNvPr>
            <p:cNvSpPr>
              <a:spLocks noChangeArrowheads="1"/>
            </p:cNvSpPr>
            <p:nvPr/>
          </p:nvSpPr>
          <p:spPr bwMode="auto">
            <a:xfrm>
              <a:off x="1346" y="1247"/>
              <a:ext cx="1051"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Rectangle 72">
              <a:extLst>
                <a:ext uri="{FF2B5EF4-FFF2-40B4-BE49-F238E27FC236}">
                  <a16:creationId xmlns:a16="http://schemas.microsoft.com/office/drawing/2014/main" id="{3CC7C1AA-9F9C-4CE0-9224-5C036C300AEC}"/>
                </a:ext>
              </a:extLst>
            </p:cNvPr>
            <p:cNvSpPr>
              <a:spLocks noChangeArrowheads="1"/>
            </p:cNvSpPr>
            <p:nvPr/>
          </p:nvSpPr>
          <p:spPr bwMode="auto">
            <a:xfrm>
              <a:off x="1494" y="1331"/>
              <a:ext cx="24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5GMS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4" name="Rectangle 73">
              <a:extLst>
                <a:ext uri="{FF2B5EF4-FFF2-40B4-BE49-F238E27FC236}">
                  <a16:creationId xmlns:a16="http://schemas.microsoft.com/office/drawing/2014/main" id="{6AF18B85-DE2F-4A31-AA03-A8CE0E1ADDAF}"/>
                </a:ext>
              </a:extLst>
            </p:cNvPr>
            <p:cNvSpPr>
              <a:spLocks noChangeArrowheads="1"/>
            </p:cNvSpPr>
            <p:nvPr/>
          </p:nvSpPr>
          <p:spPr bwMode="auto">
            <a:xfrm>
              <a:off x="1676" y="133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5" name="Rectangle 74">
              <a:extLst>
                <a:ext uri="{FF2B5EF4-FFF2-40B4-BE49-F238E27FC236}">
                  <a16:creationId xmlns:a16="http://schemas.microsoft.com/office/drawing/2014/main" id="{668D04A5-9F4F-4ECE-9C52-0B56C70880E1}"/>
                </a:ext>
              </a:extLst>
            </p:cNvPr>
            <p:cNvSpPr>
              <a:spLocks noChangeArrowheads="1"/>
            </p:cNvSpPr>
            <p:nvPr/>
          </p:nvSpPr>
          <p:spPr bwMode="auto">
            <a:xfrm>
              <a:off x="1699" y="1331"/>
              <a:ext cx="63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Aware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6" name="Rectangle 75">
              <a:extLst>
                <a:ext uri="{FF2B5EF4-FFF2-40B4-BE49-F238E27FC236}">
                  <a16:creationId xmlns:a16="http://schemas.microsoft.com/office/drawing/2014/main" id="{A87200FA-2275-4572-81A0-02ADE4E39F23}"/>
                </a:ext>
              </a:extLst>
            </p:cNvPr>
            <p:cNvSpPr>
              <a:spLocks noChangeArrowheads="1"/>
            </p:cNvSpPr>
            <p:nvPr/>
          </p:nvSpPr>
          <p:spPr bwMode="auto">
            <a:xfrm>
              <a:off x="2570" y="1901"/>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76">
              <a:extLst>
                <a:ext uri="{FF2B5EF4-FFF2-40B4-BE49-F238E27FC236}">
                  <a16:creationId xmlns:a16="http://schemas.microsoft.com/office/drawing/2014/main" id="{DE2DC7E0-4C9E-4CEF-82FB-7A354A612A16}"/>
                </a:ext>
              </a:extLst>
            </p:cNvPr>
            <p:cNvSpPr>
              <a:spLocks noChangeArrowheads="1"/>
            </p:cNvSpPr>
            <p:nvPr/>
          </p:nvSpPr>
          <p:spPr bwMode="auto">
            <a:xfrm>
              <a:off x="2588" y="1990"/>
              <a:ext cx="883"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UE data</a:t>
              </a:r>
            </a:p>
          </p:txBody>
        </p:sp>
        <p:sp>
          <p:nvSpPr>
            <p:cNvPr id="78" name="Line 77">
              <a:extLst>
                <a:ext uri="{FF2B5EF4-FFF2-40B4-BE49-F238E27FC236}">
                  <a16:creationId xmlns:a16="http://schemas.microsoft.com/office/drawing/2014/main" id="{C981858D-27E7-46F1-80FD-FBEBC0019843}"/>
                </a:ext>
              </a:extLst>
            </p:cNvPr>
            <p:cNvSpPr>
              <a:spLocks noChangeShapeType="1"/>
            </p:cNvSpPr>
            <p:nvPr/>
          </p:nvSpPr>
          <p:spPr bwMode="auto">
            <a:xfrm flipV="1">
              <a:off x="1871" y="1510"/>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8">
              <a:extLst>
                <a:ext uri="{FF2B5EF4-FFF2-40B4-BE49-F238E27FC236}">
                  <a16:creationId xmlns:a16="http://schemas.microsoft.com/office/drawing/2014/main" id="{1464A531-B934-4B0E-8B50-1C49796A4A6D}"/>
                </a:ext>
              </a:extLst>
            </p:cNvPr>
            <p:cNvSpPr>
              <a:spLocks noChangeArrowheads="1"/>
            </p:cNvSpPr>
            <p:nvPr/>
          </p:nvSpPr>
          <p:spPr bwMode="auto">
            <a:xfrm>
              <a:off x="1821" y="1553"/>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9">
              <a:extLst>
                <a:ext uri="{FF2B5EF4-FFF2-40B4-BE49-F238E27FC236}">
                  <a16:creationId xmlns:a16="http://schemas.microsoft.com/office/drawing/2014/main" id="{062420AF-A534-4A51-ABA3-3740590693D2}"/>
                </a:ext>
              </a:extLst>
            </p:cNvPr>
            <p:cNvSpPr>
              <a:spLocks noChangeArrowheads="1"/>
            </p:cNvSpPr>
            <p:nvPr/>
          </p:nvSpPr>
          <p:spPr bwMode="auto">
            <a:xfrm>
              <a:off x="1822" y="1550"/>
              <a:ext cx="1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80">
              <a:extLst>
                <a:ext uri="{FF2B5EF4-FFF2-40B4-BE49-F238E27FC236}">
                  <a16:creationId xmlns:a16="http://schemas.microsoft.com/office/drawing/2014/main" id="{20CD4CA3-899D-412E-BB58-855DD5FBE8E6}"/>
                </a:ext>
              </a:extLst>
            </p:cNvPr>
            <p:cNvSpPr>
              <a:spLocks noChangeShapeType="1"/>
            </p:cNvSpPr>
            <p:nvPr/>
          </p:nvSpPr>
          <p:spPr bwMode="auto">
            <a:xfrm>
              <a:off x="2309" y="1860"/>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81">
              <a:extLst>
                <a:ext uri="{FF2B5EF4-FFF2-40B4-BE49-F238E27FC236}">
                  <a16:creationId xmlns:a16="http://schemas.microsoft.com/office/drawing/2014/main" id="{BC45436D-867E-42F9-98C6-00D52F6F136F}"/>
                </a:ext>
              </a:extLst>
            </p:cNvPr>
            <p:cNvSpPr>
              <a:spLocks noChangeArrowheads="1"/>
            </p:cNvSpPr>
            <p:nvPr/>
          </p:nvSpPr>
          <p:spPr bwMode="auto">
            <a:xfrm>
              <a:off x="2871"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82">
              <a:extLst>
                <a:ext uri="{FF2B5EF4-FFF2-40B4-BE49-F238E27FC236}">
                  <a16:creationId xmlns:a16="http://schemas.microsoft.com/office/drawing/2014/main" id="{357FD30E-AA27-46EA-9955-B0B4093E0255}"/>
                </a:ext>
              </a:extLst>
            </p:cNvPr>
            <p:cNvSpPr>
              <a:spLocks noChangeArrowheads="1"/>
            </p:cNvSpPr>
            <p:nvPr/>
          </p:nvSpPr>
          <p:spPr bwMode="auto">
            <a:xfrm>
              <a:off x="2873"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4" name="Rectangle 83">
              <a:extLst>
                <a:ext uri="{FF2B5EF4-FFF2-40B4-BE49-F238E27FC236}">
                  <a16:creationId xmlns:a16="http://schemas.microsoft.com/office/drawing/2014/main" id="{5EDE53E3-2955-4FE4-AF7B-20E2942E507C}"/>
                </a:ext>
              </a:extLst>
            </p:cNvPr>
            <p:cNvSpPr>
              <a:spLocks noChangeArrowheads="1"/>
            </p:cNvSpPr>
            <p:nvPr/>
          </p:nvSpPr>
          <p:spPr bwMode="auto">
            <a:xfrm>
              <a:off x="2610" y="1630"/>
              <a:ext cx="92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Service Access Information,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5" name="Rectangle 84">
              <a:extLst>
                <a:ext uri="{FF2B5EF4-FFF2-40B4-BE49-F238E27FC236}">
                  <a16:creationId xmlns:a16="http://schemas.microsoft.com/office/drawing/2014/main" id="{6E65DB24-1B8F-4B0A-A831-0D5D2C4D19FD}"/>
                </a:ext>
              </a:extLst>
            </p:cNvPr>
            <p:cNvSpPr>
              <a:spLocks noChangeArrowheads="1"/>
            </p:cNvSpPr>
            <p:nvPr/>
          </p:nvSpPr>
          <p:spPr bwMode="auto">
            <a:xfrm>
              <a:off x="2548" y="1719"/>
              <a:ext cx="10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5GMS Reporting configurations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6" name="Line 85">
              <a:extLst>
                <a:ext uri="{FF2B5EF4-FFF2-40B4-BE49-F238E27FC236}">
                  <a16:creationId xmlns:a16="http://schemas.microsoft.com/office/drawing/2014/main" id="{FC371C43-6107-43C7-8FE6-96C14A475BC2}"/>
                </a:ext>
              </a:extLst>
            </p:cNvPr>
            <p:cNvSpPr>
              <a:spLocks noChangeShapeType="1"/>
            </p:cNvSpPr>
            <p:nvPr/>
          </p:nvSpPr>
          <p:spPr bwMode="auto">
            <a:xfrm>
              <a:off x="4673" y="1860"/>
              <a:ext cx="1050"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Rectangle 86">
              <a:extLst>
                <a:ext uri="{FF2B5EF4-FFF2-40B4-BE49-F238E27FC236}">
                  <a16:creationId xmlns:a16="http://schemas.microsoft.com/office/drawing/2014/main" id="{8CA1D400-766B-4E89-9A93-A53D662C173D}"/>
                </a:ext>
              </a:extLst>
            </p:cNvPr>
            <p:cNvSpPr>
              <a:spLocks noChangeArrowheads="1"/>
            </p:cNvSpPr>
            <p:nvPr/>
          </p:nvSpPr>
          <p:spPr bwMode="auto">
            <a:xfrm>
              <a:off x="5147" y="1816"/>
              <a:ext cx="101"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Rectangle 87">
              <a:extLst>
                <a:ext uri="{FF2B5EF4-FFF2-40B4-BE49-F238E27FC236}">
                  <a16:creationId xmlns:a16="http://schemas.microsoft.com/office/drawing/2014/main" id="{8C0B82C0-C91B-460E-B253-E4257C586A99}"/>
                </a:ext>
              </a:extLst>
            </p:cNvPr>
            <p:cNvSpPr>
              <a:spLocks noChangeArrowheads="1"/>
            </p:cNvSpPr>
            <p:nvPr/>
          </p:nvSpPr>
          <p:spPr bwMode="auto">
            <a:xfrm>
              <a:off x="5149" y="1813"/>
              <a:ext cx="154"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9" name="Rectangle 88">
              <a:extLst>
                <a:ext uri="{FF2B5EF4-FFF2-40B4-BE49-F238E27FC236}">
                  <a16:creationId xmlns:a16="http://schemas.microsoft.com/office/drawing/2014/main" id="{6BEA1C3D-55D8-40BF-9112-023082763E6D}"/>
                </a:ext>
              </a:extLst>
            </p:cNvPr>
            <p:cNvSpPr>
              <a:spLocks noChangeArrowheads="1"/>
            </p:cNvSpPr>
            <p:nvPr/>
          </p:nvSpPr>
          <p:spPr bwMode="auto">
            <a:xfrm>
              <a:off x="4768" y="1731"/>
              <a:ext cx="9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5GMS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0" name="Rectangle 89">
              <a:extLst>
                <a:ext uri="{FF2B5EF4-FFF2-40B4-BE49-F238E27FC236}">
                  <a16:creationId xmlns:a16="http://schemas.microsoft.com/office/drawing/2014/main" id="{43713413-B969-4E86-8AD9-1BAFFDC3490D}"/>
                </a:ext>
              </a:extLst>
            </p:cNvPr>
            <p:cNvSpPr>
              <a:spLocks noChangeArrowheads="1"/>
            </p:cNvSpPr>
            <p:nvPr/>
          </p:nvSpPr>
          <p:spPr bwMode="auto">
            <a:xfrm>
              <a:off x="1434" y="3262"/>
              <a:ext cx="875" cy="26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Rectangle 90">
              <a:extLst>
                <a:ext uri="{FF2B5EF4-FFF2-40B4-BE49-F238E27FC236}">
                  <a16:creationId xmlns:a16="http://schemas.microsoft.com/office/drawing/2014/main" id="{C0D7FBEF-8219-4670-BBA6-4BDA5612FF58}"/>
                </a:ext>
              </a:extLst>
            </p:cNvPr>
            <p:cNvSpPr>
              <a:spLocks noChangeArrowheads="1"/>
            </p:cNvSpPr>
            <p:nvPr/>
          </p:nvSpPr>
          <p:spPr bwMode="auto">
            <a:xfrm>
              <a:off x="1434" y="3262"/>
              <a:ext cx="87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2" name="Rectangle 91">
              <a:extLst>
                <a:ext uri="{FF2B5EF4-FFF2-40B4-BE49-F238E27FC236}">
                  <a16:creationId xmlns:a16="http://schemas.microsoft.com/office/drawing/2014/main" id="{C117D16D-F2F0-4B24-960A-121A72B7DCFC}"/>
                </a:ext>
              </a:extLst>
            </p:cNvPr>
            <p:cNvSpPr>
              <a:spLocks noChangeArrowheads="1"/>
            </p:cNvSpPr>
            <p:nvPr/>
          </p:nvSpPr>
          <p:spPr bwMode="auto">
            <a:xfrm>
              <a:off x="1532" y="3346"/>
              <a:ext cx="7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Media Stream Handler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3" name="Line 92">
              <a:extLst>
                <a:ext uri="{FF2B5EF4-FFF2-40B4-BE49-F238E27FC236}">
                  <a16:creationId xmlns:a16="http://schemas.microsoft.com/office/drawing/2014/main" id="{4A4ED76D-5465-4961-974C-2B9CB3474446}"/>
                </a:ext>
              </a:extLst>
            </p:cNvPr>
            <p:cNvSpPr>
              <a:spLocks noChangeShapeType="1"/>
            </p:cNvSpPr>
            <p:nvPr/>
          </p:nvSpPr>
          <p:spPr bwMode="auto">
            <a:xfrm flipV="1">
              <a:off x="1871" y="3087"/>
              <a:ext cx="0" cy="175"/>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93">
              <a:extLst>
                <a:ext uri="{FF2B5EF4-FFF2-40B4-BE49-F238E27FC236}">
                  <a16:creationId xmlns:a16="http://schemas.microsoft.com/office/drawing/2014/main" id="{301A084C-C525-4610-8D86-D760347A6251}"/>
                </a:ext>
              </a:extLst>
            </p:cNvPr>
            <p:cNvSpPr>
              <a:spLocks noChangeArrowheads="1"/>
            </p:cNvSpPr>
            <p:nvPr/>
          </p:nvSpPr>
          <p:spPr bwMode="auto">
            <a:xfrm>
              <a:off x="1821" y="3130"/>
              <a:ext cx="101" cy="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Rectangle 94">
              <a:extLst>
                <a:ext uri="{FF2B5EF4-FFF2-40B4-BE49-F238E27FC236}">
                  <a16:creationId xmlns:a16="http://schemas.microsoft.com/office/drawing/2014/main" id="{911AE7C7-5B6C-4B62-9308-C886AB7B72F8}"/>
                </a:ext>
              </a:extLst>
            </p:cNvPr>
            <p:cNvSpPr>
              <a:spLocks noChangeArrowheads="1"/>
            </p:cNvSpPr>
            <p:nvPr/>
          </p:nvSpPr>
          <p:spPr bwMode="auto">
            <a:xfrm>
              <a:off x="1822" y="3127"/>
              <a:ext cx="155"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M6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6" name="Rectangle 95">
              <a:extLst>
                <a:ext uri="{FF2B5EF4-FFF2-40B4-BE49-F238E27FC236}">
                  <a16:creationId xmlns:a16="http://schemas.microsoft.com/office/drawing/2014/main" id="{DDDD0196-47B9-4546-824C-0A80885943CE}"/>
                </a:ext>
              </a:extLst>
            </p:cNvPr>
            <p:cNvSpPr>
              <a:spLocks noChangeArrowheads="1"/>
            </p:cNvSpPr>
            <p:nvPr/>
          </p:nvSpPr>
          <p:spPr bwMode="auto">
            <a:xfrm>
              <a:off x="5811" y="1948"/>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6">
              <a:extLst>
                <a:ext uri="{FF2B5EF4-FFF2-40B4-BE49-F238E27FC236}">
                  <a16:creationId xmlns:a16="http://schemas.microsoft.com/office/drawing/2014/main" id="{825D011F-138A-4F83-BB87-720C0A97AA13}"/>
                </a:ext>
              </a:extLst>
            </p:cNvPr>
            <p:cNvSpPr>
              <a:spLocks noChangeArrowheads="1"/>
            </p:cNvSpPr>
            <p:nvPr/>
          </p:nvSpPr>
          <p:spPr bwMode="auto">
            <a:xfrm>
              <a:off x="5811" y="1948"/>
              <a:ext cx="525" cy="263"/>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8" name="Rectangle 97">
              <a:extLst>
                <a:ext uri="{FF2B5EF4-FFF2-40B4-BE49-F238E27FC236}">
                  <a16:creationId xmlns:a16="http://schemas.microsoft.com/office/drawing/2014/main" id="{7A6DF245-9DB8-49A1-BE8B-6F0C51D40B4D}"/>
                </a:ext>
              </a:extLst>
            </p:cNvPr>
            <p:cNvSpPr>
              <a:spLocks noChangeArrowheads="1"/>
            </p:cNvSpPr>
            <p:nvPr/>
          </p:nvSpPr>
          <p:spPr bwMode="auto">
            <a:xfrm>
              <a:off x="5843" y="2032"/>
              <a:ext cx="54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99" name="Rectangle 98">
              <a:extLst>
                <a:ext uri="{FF2B5EF4-FFF2-40B4-BE49-F238E27FC236}">
                  <a16:creationId xmlns:a16="http://schemas.microsoft.com/office/drawing/2014/main" id="{721D4B7A-87FE-41F5-88D5-7D7F85E79F08}"/>
                </a:ext>
              </a:extLst>
            </p:cNvPr>
            <p:cNvSpPr>
              <a:spLocks noChangeArrowheads="1"/>
            </p:cNvSpPr>
            <p:nvPr/>
          </p:nvSpPr>
          <p:spPr bwMode="auto">
            <a:xfrm>
              <a:off x="5811" y="2298"/>
              <a:ext cx="525" cy="351"/>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99">
              <a:extLst>
                <a:ext uri="{FF2B5EF4-FFF2-40B4-BE49-F238E27FC236}">
                  <a16:creationId xmlns:a16="http://schemas.microsoft.com/office/drawing/2014/main" id="{5D8BF8D6-7862-44ED-AB3A-CAEC883C2E34}"/>
                </a:ext>
              </a:extLst>
            </p:cNvPr>
            <p:cNvSpPr>
              <a:spLocks noChangeArrowheads="1"/>
            </p:cNvSpPr>
            <p:nvPr/>
          </p:nvSpPr>
          <p:spPr bwMode="auto">
            <a:xfrm>
              <a:off x="5811" y="2298"/>
              <a:ext cx="525" cy="351"/>
            </a:xfrm>
            <a:prstGeom prst="rect">
              <a:avLst/>
            </a:prstGeom>
            <a:noFill/>
            <a:ln w="6350" cap="rnd">
              <a:solidFill>
                <a:srgbClr val="D8D8D8"/>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1" name="Rectangle 100">
              <a:extLst>
                <a:ext uri="{FF2B5EF4-FFF2-40B4-BE49-F238E27FC236}">
                  <a16:creationId xmlns:a16="http://schemas.microsoft.com/office/drawing/2014/main" id="{7951FD9D-29CF-4698-BD07-C1987E5DBC9A}"/>
                </a:ext>
              </a:extLst>
            </p:cNvPr>
            <p:cNvSpPr>
              <a:spLocks noChangeArrowheads="1"/>
            </p:cNvSpPr>
            <p:nvPr/>
          </p:nvSpPr>
          <p:spPr bwMode="auto">
            <a:xfrm>
              <a:off x="5958" y="2337"/>
              <a:ext cx="29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Indirect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2" name="Rectangle 101">
              <a:extLst>
                <a:ext uri="{FF2B5EF4-FFF2-40B4-BE49-F238E27FC236}">
                  <a16:creationId xmlns:a16="http://schemas.microsoft.com/office/drawing/2014/main" id="{C1AE38F3-9CAB-400F-A06B-96D65F1E139F}"/>
                </a:ext>
              </a:extLst>
            </p:cNvPr>
            <p:cNvSpPr>
              <a:spLocks noChangeArrowheads="1"/>
            </p:cNvSpPr>
            <p:nvPr/>
          </p:nvSpPr>
          <p:spPr bwMode="auto">
            <a:xfrm>
              <a:off x="5845" y="2426"/>
              <a:ext cx="5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Data Collection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3" name="Rectangle 102">
              <a:extLst>
                <a:ext uri="{FF2B5EF4-FFF2-40B4-BE49-F238E27FC236}">
                  <a16:creationId xmlns:a16="http://schemas.microsoft.com/office/drawing/2014/main" id="{F88F10EE-B431-4C1E-9805-943FB782386C}"/>
                </a:ext>
              </a:extLst>
            </p:cNvPr>
            <p:cNvSpPr>
              <a:spLocks noChangeArrowheads="1"/>
            </p:cNvSpPr>
            <p:nvPr/>
          </p:nvSpPr>
          <p:spPr bwMode="auto">
            <a:xfrm>
              <a:off x="5987" y="2515"/>
              <a:ext cx="23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Client</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4" name="Rectangle 103">
              <a:extLst>
                <a:ext uri="{FF2B5EF4-FFF2-40B4-BE49-F238E27FC236}">
                  <a16:creationId xmlns:a16="http://schemas.microsoft.com/office/drawing/2014/main" id="{46BE5FB1-0027-44A5-A111-18723C999973}"/>
                </a:ext>
              </a:extLst>
            </p:cNvPr>
            <p:cNvSpPr>
              <a:spLocks noChangeArrowheads="1"/>
            </p:cNvSpPr>
            <p:nvPr/>
          </p:nvSpPr>
          <p:spPr bwMode="auto">
            <a:xfrm>
              <a:off x="5811" y="2736"/>
              <a:ext cx="525" cy="263"/>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104">
              <a:extLst>
                <a:ext uri="{FF2B5EF4-FFF2-40B4-BE49-F238E27FC236}">
                  <a16:creationId xmlns:a16="http://schemas.microsoft.com/office/drawing/2014/main" id="{A2B071E3-254D-4978-9225-0520DEB9096C}"/>
                </a:ext>
              </a:extLst>
            </p:cNvPr>
            <p:cNvSpPr>
              <a:spLocks noChangeArrowheads="1"/>
            </p:cNvSpPr>
            <p:nvPr/>
          </p:nvSpPr>
          <p:spPr bwMode="auto">
            <a:xfrm>
              <a:off x="5811" y="2736"/>
              <a:ext cx="525" cy="263"/>
            </a:xfrm>
            <a:prstGeom prst="rect">
              <a:avLst/>
            </a:pr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6" name="Rectangle 105">
              <a:extLst>
                <a:ext uri="{FF2B5EF4-FFF2-40B4-BE49-F238E27FC236}">
                  <a16:creationId xmlns:a16="http://schemas.microsoft.com/office/drawing/2014/main" id="{BFDE16F9-B6C4-4BFA-8469-F11C3F21C6E2}"/>
                </a:ext>
              </a:extLst>
            </p:cNvPr>
            <p:cNvSpPr>
              <a:spLocks noChangeArrowheads="1"/>
            </p:cNvSpPr>
            <p:nvPr/>
          </p:nvSpPr>
          <p:spPr bwMode="auto">
            <a:xfrm>
              <a:off x="5827" y="2776"/>
              <a:ext cx="5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Event Consumer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7" name="Rectangle 106">
              <a:extLst>
                <a:ext uri="{FF2B5EF4-FFF2-40B4-BE49-F238E27FC236}">
                  <a16:creationId xmlns:a16="http://schemas.microsoft.com/office/drawing/2014/main" id="{AD1BCC37-DCCE-49CF-9235-E9B95CAEE55B}"/>
                </a:ext>
              </a:extLst>
            </p:cNvPr>
            <p:cNvSpPr>
              <a:spLocks noChangeArrowheads="1"/>
            </p:cNvSpPr>
            <p:nvPr/>
          </p:nvSpPr>
          <p:spPr bwMode="auto">
            <a:xfrm>
              <a:off x="6036" y="2865"/>
              <a:ext cx="12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8" name="Line 107">
              <a:extLst>
                <a:ext uri="{FF2B5EF4-FFF2-40B4-BE49-F238E27FC236}">
                  <a16:creationId xmlns:a16="http://schemas.microsoft.com/office/drawing/2014/main" id="{BDEE2547-A520-4414-8E6D-987F0AF0CE5F}"/>
                </a:ext>
              </a:extLst>
            </p:cNvPr>
            <p:cNvSpPr>
              <a:spLocks noChangeShapeType="1"/>
            </p:cNvSpPr>
            <p:nvPr/>
          </p:nvSpPr>
          <p:spPr bwMode="auto">
            <a:xfrm>
              <a:off x="4585" y="2868"/>
              <a:ext cx="1226" cy="0"/>
            </a:xfrm>
            <a:prstGeom prst="line">
              <a:avLst/>
            </a:prstGeom>
            <a:noFill/>
            <a:ln w="635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9" name="Rectangle 108">
              <a:extLst>
                <a:ext uri="{FF2B5EF4-FFF2-40B4-BE49-F238E27FC236}">
                  <a16:creationId xmlns:a16="http://schemas.microsoft.com/office/drawing/2014/main" id="{F6EC14F8-9A39-4C4D-B57E-851E8B2278AD}"/>
                </a:ext>
              </a:extLst>
            </p:cNvPr>
            <p:cNvSpPr>
              <a:spLocks noChangeArrowheads="1"/>
            </p:cNvSpPr>
            <p:nvPr/>
          </p:nvSpPr>
          <p:spPr bwMode="auto">
            <a:xfrm>
              <a:off x="5159" y="2823"/>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Rectangle 109">
              <a:extLst>
                <a:ext uri="{FF2B5EF4-FFF2-40B4-BE49-F238E27FC236}">
                  <a16:creationId xmlns:a16="http://schemas.microsoft.com/office/drawing/2014/main" id="{1ADF2A3C-CD18-4616-83B1-EE65DF833F9D}"/>
                </a:ext>
              </a:extLst>
            </p:cNvPr>
            <p:cNvSpPr>
              <a:spLocks noChangeArrowheads="1"/>
            </p:cNvSpPr>
            <p:nvPr/>
          </p:nvSpPr>
          <p:spPr bwMode="auto">
            <a:xfrm>
              <a:off x="5160" y="2820"/>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1" name="Line 110">
              <a:extLst>
                <a:ext uri="{FF2B5EF4-FFF2-40B4-BE49-F238E27FC236}">
                  <a16:creationId xmlns:a16="http://schemas.microsoft.com/office/drawing/2014/main" id="{236BA9A7-4A00-44F7-BF1C-59C180E70ABC}"/>
                </a:ext>
              </a:extLst>
            </p:cNvPr>
            <p:cNvSpPr>
              <a:spLocks noChangeShapeType="1"/>
            </p:cNvSpPr>
            <p:nvPr/>
          </p:nvSpPr>
          <p:spPr bwMode="auto">
            <a:xfrm>
              <a:off x="4585" y="2473"/>
              <a:ext cx="1226" cy="0"/>
            </a:xfrm>
            <a:prstGeom prst="line">
              <a:avLst/>
            </a:prstGeom>
            <a:noFill/>
            <a:ln w="6350" cap="rnd">
              <a:solidFill>
                <a:srgbClr val="D8D8D8"/>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2" name="Rectangle 111">
              <a:extLst>
                <a:ext uri="{FF2B5EF4-FFF2-40B4-BE49-F238E27FC236}">
                  <a16:creationId xmlns:a16="http://schemas.microsoft.com/office/drawing/2014/main" id="{A727A670-0358-4F55-808E-DB8D5D5872F0}"/>
                </a:ext>
              </a:extLst>
            </p:cNvPr>
            <p:cNvSpPr>
              <a:spLocks noChangeArrowheads="1"/>
            </p:cNvSpPr>
            <p:nvPr/>
          </p:nvSpPr>
          <p:spPr bwMode="auto">
            <a:xfrm>
              <a:off x="5159" y="242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Rectangle 112">
              <a:extLst>
                <a:ext uri="{FF2B5EF4-FFF2-40B4-BE49-F238E27FC236}">
                  <a16:creationId xmlns:a16="http://schemas.microsoft.com/office/drawing/2014/main" id="{9B3EE0FC-970E-441A-9352-14D3C1B8F0AE}"/>
                </a:ext>
              </a:extLst>
            </p:cNvPr>
            <p:cNvSpPr>
              <a:spLocks noChangeArrowheads="1"/>
            </p:cNvSpPr>
            <p:nvPr/>
          </p:nvSpPr>
          <p:spPr bwMode="auto">
            <a:xfrm>
              <a:off x="5160" y="2426"/>
              <a:ext cx="13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BFBFBF"/>
                  </a:solidFill>
                  <a:effectLst/>
                  <a:latin typeface="Calibri" panose="020F0502020204030204" pitchFamily="34" charset="0"/>
                </a:rPr>
                <a:t>R3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4" name="Rectangle 113">
              <a:extLst>
                <a:ext uri="{FF2B5EF4-FFF2-40B4-BE49-F238E27FC236}">
                  <a16:creationId xmlns:a16="http://schemas.microsoft.com/office/drawing/2014/main" id="{A5D5BC70-F883-454D-A48C-60E54A200293}"/>
                </a:ext>
              </a:extLst>
            </p:cNvPr>
            <p:cNvSpPr>
              <a:spLocks noChangeArrowheads="1"/>
            </p:cNvSpPr>
            <p:nvPr/>
          </p:nvSpPr>
          <p:spPr bwMode="auto">
            <a:xfrm>
              <a:off x="4750" y="2508"/>
              <a:ext cx="101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BFBFBF"/>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5" name="Rectangle 114">
              <a:extLst>
                <a:ext uri="{FF2B5EF4-FFF2-40B4-BE49-F238E27FC236}">
                  <a16:creationId xmlns:a16="http://schemas.microsoft.com/office/drawing/2014/main" id="{D5B8D55C-68F2-4592-B7A9-9079120DC2FF}"/>
                </a:ext>
              </a:extLst>
            </p:cNvPr>
            <p:cNvSpPr>
              <a:spLocks noChangeArrowheads="1"/>
            </p:cNvSpPr>
            <p:nvPr/>
          </p:nvSpPr>
          <p:spPr bwMode="auto">
            <a:xfrm>
              <a:off x="4760" y="2597"/>
              <a:ext cx="858"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BFBFBF"/>
                  </a:solidFill>
                  <a:effectLst/>
                  <a:latin typeface="Calibri" panose="020F0502020204030204" pitchFamily="34" charset="0"/>
                </a:rPr>
                <a:t>Indirect reporting of UE data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6" name="Rectangle 115">
              <a:extLst>
                <a:ext uri="{FF2B5EF4-FFF2-40B4-BE49-F238E27FC236}">
                  <a16:creationId xmlns:a16="http://schemas.microsoft.com/office/drawing/2014/main" id="{7CC694FB-8D3E-486A-A664-F0B41C21C2AB}"/>
                </a:ext>
              </a:extLst>
            </p:cNvPr>
            <p:cNvSpPr>
              <a:spLocks noChangeArrowheads="1"/>
            </p:cNvSpPr>
            <p:nvPr/>
          </p:nvSpPr>
          <p:spPr bwMode="auto">
            <a:xfrm>
              <a:off x="4778" y="1895"/>
              <a:ext cx="951"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Reporting provisioning</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17" name="Freeform 116">
              <a:extLst>
                <a:ext uri="{FF2B5EF4-FFF2-40B4-BE49-F238E27FC236}">
                  <a16:creationId xmlns:a16="http://schemas.microsoft.com/office/drawing/2014/main" id="{BDD9EAB9-345B-451E-AB1D-6F732DA36E44}"/>
                </a:ext>
              </a:extLst>
            </p:cNvPr>
            <p:cNvSpPr>
              <a:spLocks/>
            </p:cNvSpPr>
            <p:nvPr/>
          </p:nvSpPr>
          <p:spPr bwMode="auto">
            <a:xfrm>
              <a:off x="4410" y="2999"/>
              <a:ext cx="1401" cy="394"/>
            </a:xfrm>
            <a:custGeom>
              <a:avLst/>
              <a:gdLst>
                <a:gd name="T0" fmla="*/ 1401 w 1401"/>
                <a:gd name="T1" fmla="*/ 394 h 394"/>
                <a:gd name="T2" fmla="*/ 0 w 1401"/>
                <a:gd name="T3" fmla="*/ 394 h 394"/>
                <a:gd name="T4" fmla="*/ 0 w 1401"/>
                <a:gd name="T5" fmla="*/ 0 h 394"/>
              </a:gdLst>
              <a:ahLst/>
              <a:cxnLst>
                <a:cxn ang="0">
                  <a:pos x="T0" y="T1"/>
                </a:cxn>
                <a:cxn ang="0">
                  <a:pos x="T2" y="T3"/>
                </a:cxn>
                <a:cxn ang="0">
                  <a:pos x="T4" y="T5"/>
                </a:cxn>
              </a:cxnLst>
              <a:rect l="0" t="0" r="r" b="b"/>
              <a:pathLst>
                <a:path w="1401" h="394">
                  <a:moveTo>
                    <a:pt x="1401" y="394"/>
                  </a:moveTo>
                  <a:lnTo>
                    <a:pt x="0" y="394"/>
                  </a:lnTo>
                  <a:lnTo>
                    <a:pt x="0" y="0"/>
                  </a:lnTo>
                </a:path>
              </a:pathLst>
            </a:custGeom>
            <a:noFill/>
            <a:ln w="6350"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8" name="Rectangle 117">
              <a:extLst>
                <a:ext uri="{FF2B5EF4-FFF2-40B4-BE49-F238E27FC236}">
                  <a16:creationId xmlns:a16="http://schemas.microsoft.com/office/drawing/2014/main" id="{931D092F-C5F1-49B6-BFE3-A0E81EDB3A16}"/>
                </a:ext>
              </a:extLst>
            </p:cNvPr>
            <p:cNvSpPr>
              <a:spLocks noChangeArrowheads="1"/>
            </p:cNvSpPr>
            <p:nvPr/>
          </p:nvSpPr>
          <p:spPr bwMode="auto">
            <a:xfrm>
              <a:off x="5104" y="3349"/>
              <a:ext cx="78" cy="8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18">
              <a:extLst>
                <a:ext uri="{FF2B5EF4-FFF2-40B4-BE49-F238E27FC236}">
                  <a16:creationId xmlns:a16="http://schemas.microsoft.com/office/drawing/2014/main" id="{2E1953D3-8409-44B3-A666-5C119DDF6E5A}"/>
                </a:ext>
              </a:extLst>
            </p:cNvPr>
            <p:cNvSpPr>
              <a:spLocks noChangeArrowheads="1"/>
            </p:cNvSpPr>
            <p:nvPr/>
          </p:nvSpPr>
          <p:spPr bwMode="auto">
            <a:xfrm>
              <a:off x="5105" y="3346"/>
              <a:ext cx="130"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000000"/>
                  </a:solidFill>
                  <a:effectLst/>
                  <a:latin typeface="Calibri" panose="020F0502020204030204" pitchFamily="34" charset="0"/>
                </a:rPr>
                <a:t>R4</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0" name="Rectangle 119">
              <a:extLst>
                <a:ext uri="{FF2B5EF4-FFF2-40B4-BE49-F238E27FC236}">
                  <a16:creationId xmlns:a16="http://schemas.microsoft.com/office/drawing/2014/main" id="{C759E68B-1327-4499-BC9B-112F1CDC9369}"/>
                </a:ext>
              </a:extLst>
            </p:cNvPr>
            <p:cNvSpPr>
              <a:spLocks noChangeArrowheads="1"/>
            </p:cNvSpPr>
            <p:nvPr/>
          </p:nvSpPr>
          <p:spPr bwMode="auto">
            <a:xfrm>
              <a:off x="4663" y="3428"/>
              <a:ext cx="100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a:ln>
                    <a:noFill/>
                  </a:ln>
                  <a:solidFill>
                    <a:srgbClr val="000000"/>
                  </a:solidFill>
                  <a:effectLst/>
                  <a:latin typeface="Calibri" panose="020F0502020204030204" pitchFamily="34" charset="0"/>
                </a:rPr>
                <a:t>Data Collection configuration,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1" name="Rectangle 120">
              <a:extLst>
                <a:ext uri="{FF2B5EF4-FFF2-40B4-BE49-F238E27FC236}">
                  <a16:creationId xmlns:a16="http://schemas.microsoft.com/office/drawing/2014/main" id="{D7326902-CAD1-4637-8C9A-A654C54AB834}"/>
                </a:ext>
              </a:extLst>
            </p:cNvPr>
            <p:cNvSpPr>
              <a:spLocks noChangeArrowheads="1"/>
            </p:cNvSpPr>
            <p:nvPr/>
          </p:nvSpPr>
          <p:spPr bwMode="auto">
            <a:xfrm>
              <a:off x="4652" y="3517"/>
              <a:ext cx="95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1" u="none" strike="noStrike" cap="none" normalizeH="0" baseline="0" dirty="0">
                  <a:ln>
                    <a:noFill/>
                  </a:ln>
                  <a:solidFill>
                    <a:srgbClr val="000000"/>
                  </a:solidFill>
                  <a:effectLst/>
                  <a:latin typeface="Calibri" panose="020F0502020204030204" pitchFamily="34" charset="0"/>
                </a:rPr>
                <a:t>Indirect reporting of </a:t>
              </a:r>
              <a:r>
                <a:rPr kumimoji="0" lang="en-US" altLang="en-US" sz="900" b="1" i="1" u="none" strike="noStrike" cap="none" normalizeH="0" baseline="0" dirty="0">
                  <a:ln>
                    <a:noFill/>
                  </a:ln>
                  <a:solidFill>
                    <a:srgbClr val="FF0000"/>
                  </a:solidFill>
                  <a:effectLst/>
                  <a:latin typeface="Calibri" panose="020F0502020204030204" pitchFamily="34" charset="0"/>
                </a:rPr>
                <a:t>streaming media access activity</a:t>
              </a:r>
              <a:endParaRPr kumimoji="0" lang="en-US" altLang="en-US" sz="1800" b="1" i="0" u="none" strike="noStrike" cap="none" normalizeH="0" baseline="0" dirty="0">
                <a:ln>
                  <a:noFill/>
                </a:ln>
                <a:solidFill>
                  <a:srgbClr val="FF0000"/>
                </a:solidFill>
                <a:effectLst/>
                <a:latin typeface="Arial" panose="020B0604020202020204" pitchFamily="34" charset="0"/>
              </a:endParaRPr>
            </a:p>
          </p:txBody>
        </p:sp>
      </p:grpSp>
      <p:sp>
        <p:nvSpPr>
          <p:cNvPr id="13" name="Slide Number Placeholder 12">
            <a:extLst>
              <a:ext uri="{FF2B5EF4-FFF2-40B4-BE49-F238E27FC236}">
                <a16:creationId xmlns:a16="http://schemas.microsoft.com/office/drawing/2014/main" id="{7B591E20-5801-400E-9490-CA31E3B35419}"/>
              </a:ext>
            </a:extLst>
          </p:cNvPr>
          <p:cNvSpPr>
            <a:spLocks noGrp="1"/>
          </p:cNvSpPr>
          <p:nvPr>
            <p:ph type="sldNum" sz="quarter" idx="12"/>
          </p:nvPr>
        </p:nvSpPr>
        <p:spPr/>
        <p:txBody>
          <a:bodyPr/>
          <a:lstStyle/>
          <a:p>
            <a:fld id="{2A3AD23A-A1F3-44B2-9C89-E968C9ACFD50}" type="slidenum">
              <a:rPr lang="en-GB" smtClean="0"/>
              <a:t>5</a:t>
            </a:fld>
            <a:endParaRPr lang="en-GB" dirty="0"/>
          </a:p>
        </p:txBody>
      </p:sp>
    </p:spTree>
    <p:extLst>
      <p:ext uri="{BB962C8B-B14F-4D97-AF65-F5344CB8AC3E}">
        <p14:creationId xmlns:p14="http://schemas.microsoft.com/office/powerpoint/2010/main" val="2558241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(1)</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83704"/>
            <a:ext cx="11068204" cy="5137771"/>
          </a:xfrm>
        </p:spPr>
        <p:txBody>
          <a:bodyPr>
            <a:normAutofit/>
          </a:bodyPr>
          <a:lstStyle/>
          <a:p>
            <a:pPr>
              <a:lnSpc>
                <a:spcPct val="100000"/>
              </a:lnSpc>
              <a:spcBef>
                <a:spcPts val="400"/>
              </a:spcBef>
            </a:pPr>
            <a:r>
              <a:rPr lang="en-GB" sz="2000" dirty="0"/>
              <a:t>As described in Rel-17 TS 26.501 and TS 26.512 undergoing SA4 development, the following types of UE application data as defined in the 5G Media Streaming architecture are eligible for AF event exposure:</a:t>
            </a:r>
          </a:p>
          <a:p>
            <a:pPr lvl="1">
              <a:lnSpc>
                <a:spcPct val="100000"/>
              </a:lnSpc>
              <a:spcBef>
                <a:spcPts val="400"/>
              </a:spcBef>
            </a:pPr>
            <a:r>
              <a:rPr lang="en-GB" sz="1700" b="1" i="1" dirty="0"/>
              <a:t>5GMS </a:t>
            </a:r>
            <a:r>
              <a:rPr lang="en-GB" sz="1700" b="1" i="1" dirty="0" err="1"/>
              <a:t>QoE</a:t>
            </a:r>
            <a:r>
              <a:rPr lang="en-GB" sz="1700" b="1" i="1" dirty="0"/>
              <a:t> metrics reports</a:t>
            </a:r>
          </a:p>
          <a:p>
            <a:pPr lvl="2">
              <a:lnSpc>
                <a:spcPct val="100000"/>
              </a:lnSpc>
              <a:spcBef>
                <a:spcPts val="400"/>
              </a:spcBef>
            </a:pPr>
            <a:r>
              <a:rPr lang="en-GB" sz="1600" dirty="0"/>
              <a:t>Reporting of </a:t>
            </a:r>
            <a:r>
              <a:rPr lang="en-GB" sz="1600" dirty="0" err="1"/>
              <a:t>QoE</a:t>
            </a:r>
            <a:r>
              <a:rPr lang="en-GB" sz="1600" dirty="0"/>
              <a:t> metrics information measured by UEs during their media streaming sessions.</a:t>
            </a:r>
          </a:p>
          <a:p>
            <a:pPr lvl="1">
              <a:lnSpc>
                <a:spcPct val="100000"/>
              </a:lnSpc>
              <a:spcBef>
                <a:spcPts val="400"/>
              </a:spcBef>
            </a:pPr>
            <a:r>
              <a:rPr lang="en-GB" sz="1700" b="1" i="1" dirty="0"/>
              <a:t>5GMS Consumption reports</a:t>
            </a:r>
          </a:p>
          <a:p>
            <a:pPr lvl="2">
              <a:lnSpc>
                <a:spcPct val="100000"/>
              </a:lnSpc>
              <a:spcBef>
                <a:spcPts val="400"/>
              </a:spcBef>
            </a:pPr>
            <a:r>
              <a:rPr lang="en-GB" sz="1600" dirty="0"/>
              <a:t>Reporting of media content consumption information measured by UEs during their media streaming sessions.</a:t>
            </a:r>
          </a:p>
          <a:p>
            <a:pPr lvl="1">
              <a:lnSpc>
                <a:spcPct val="100000"/>
              </a:lnSpc>
              <a:spcBef>
                <a:spcPts val="400"/>
              </a:spcBef>
            </a:pPr>
            <a:r>
              <a:rPr lang="en-GB" sz="1700" b="1" i="1" dirty="0"/>
              <a:t>5GMS downlink access logs</a:t>
            </a:r>
          </a:p>
          <a:p>
            <a:pPr lvl="2">
              <a:lnSpc>
                <a:spcPct val="100000"/>
              </a:lnSpc>
              <a:spcBef>
                <a:spcPts val="400"/>
              </a:spcBef>
            </a:pPr>
            <a:r>
              <a:rPr lang="en-GB" sz="1600" dirty="0"/>
              <a:t>Information on media content access by UEs as recorded by 5GMS AS during their media streaming sessions.</a:t>
            </a:r>
          </a:p>
          <a:p>
            <a:pPr lvl="1">
              <a:lnSpc>
                <a:spcPct val="100000"/>
              </a:lnSpc>
              <a:spcBef>
                <a:spcPts val="400"/>
              </a:spcBef>
            </a:pPr>
            <a:r>
              <a:rPr lang="en-GB" sz="1700" b="1" dirty="0"/>
              <a:t>Invocation of charging and/or QoS policy modifications to 5GMS sessions</a:t>
            </a:r>
          </a:p>
          <a:p>
            <a:pPr lvl="2">
              <a:lnSpc>
                <a:spcPct val="100000"/>
              </a:lnSpc>
              <a:spcBef>
                <a:spcPts val="400"/>
              </a:spcBef>
            </a:pPr>
            <a:r>
              <a:rPr lang="en-GB" sz="1600" dirty="0"/>
              <a:t>UEs’ invocation of dynamic modifications to charging and/or QoS treatment during </a:t>
            </a:r>
            <a:r>
              <a:rPr lang="en-GB" sz="1600" u="sng" dirty="0"/>
              <a:t>thei</a:t>
            </a:r>
            <a:r>
              <a:rPr lang="en-GB" sz="1600" u="sng" dirty="0">
                <a:solidFill>
                  <a:srgbClr val="0000FF"/>
                </a:solidFill>
              </a:rPr>
              <a:t>r</a:t>
            </a:r>
            <a:r>
              <a:rPr lang="en-GB" sz="1600" dirty="0"/>
              <a:t> media streaming sessions.</a:t>
            </a:r>
          </a:p>
          <a:p>
            <a:pPr lvl="1">
              <a:lnSpc>
                <a:spcPct val="100000"/>
              </a:lnSpc>
              <a:spcBef>
                <a:spcPts val="400"/>
              </a:spcBef>
            </a:pPr>
            <a:r>
              <a:rPr lang="en-GB" sz="1700" b="1" dirty="0"/>
              <a:t>Invocation of Network Assistance in 5GMS sessions</a:t>
            </a:r>
          </a:p>
          <a:p>
            <a:pPr lvl="2">
              <a:lnSpc>
                <a:spcPct val="100000"/>
              </a:lnSpc>
              <a:spcBef>
                <a:spcPts val="400"/>
              </a:spcBef>
            </a:pPr>
            <a:r>
              <a:rPr lang="en-GB" sz="1600" dirty="0"/>
              <a:t>UEs’ invocation of dynamic bit rate recommendation and/or delivery boost request/response interactions between the UE and AF during </a:t>
            </a:r>
            <a:r>
              <a:rPr lang="en-GB" sz="1600" u="sng" dirty="0"/>
              <a:t>their</a:t>
            </a:r>
            <a:r>
              <a:rPr lang="en-GB" sz="1600" dirty="0"/>
              <a:t> media streaming sessions.</a:t>
            </a:r>
          </a:p>
          <a:p>
            <a:pPr>
              <a:lnSpc>
                <a:spcPct val="100000"/>
              </a:lnSpc>
              <a:spcBef>
                <a:spcPts val="400"/>
              </a:spcBef>
            </a:pPr>
            <a:r>
              <a:rPr lang="en-GB" sz="2000" dirty="0"/>
              <a:t>SA2 has already adopted 5G Media Streaming </a:t>
            </a:r>
            <a:r>
              <a:rPr lang="en-GB" sz="2000" dirty="0" err="1"/>
              <a:t>QoE</a:t>
            </a:r>
            <a:r>
              <a:rPr lang="en-GB" sz="2000" dirty="0"/>
              <a:t> metrics (as well as </a:t>
            </a:r>
            <a:r>
              <a:rPr lang="en-GB" sz="2000" dirty="0" err="1"/>
              <a:t>QoE</a:t>
            </a:r>
            <a:r>
              <a:rPr lang="en-GB" sz="2000" dirty="0"/>
              <a:t> metrics for other SA4-defined application services) into TS 23.288, and requests SA4 to define the stage 2 descriptions of the other 5G Media Streaming Event types.</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6</a:t>
            </a:fld>
            <a:endParaRPr lang="en-GB"/>
          </a:p>
        </p:txBody>
      </p:sp>
    </p:spTree>
    <p:extLst>
      <p:ext uri="{BB962C8B-B14F-4D97-AF65-F5344CB8AC3E}">
        <p14:creationId xmlns:p14="http://schemas.microsoft.com/office/powerpoint/2010/main" val="3853690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4777B79-F769-4388-B0B0-00B0767261AF}"/>
              </a:ext>
            </a:extLst>
          </p:cNvPr>
          <p:cNvSpPr/>
          <p:nvPr/>
        </p:nvSpPr>
        <p:spPr>
          <a:xfrm>
            <a:off x="2436824" y="3845387"/>
            <a:ext cx="2212848" cy="27432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BE19AF3-5C4F-403C-9852-2B1C07678D9F}"/>
              </a:ext>
            </a:extLst>
          </p:cNvPr>
          <p:cNvSpPr/>
          <p:nvPr/>
        </p:nvSpPr>
        <p:spPr>
          <a:xfrm>
            <a:off x="901401" y="4170933"/>
            <a:ext cx="2362888" cy="27432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p:txBody>
          <a:bodyPr>
            <a:normAutofit/>
          </a:bodyPr>
          <a:lstStyle/>
          <a:p>
            <a:r>
              <a:rPr lang="en-GB" sz="3200" b="1" dirty="0"/>
              <a:t>5G Media Streaming-related Events for AF exposure (2)</a:t>
            </a:r>
          </a:p>
        </p:txBody>
      </p:sp>
      <p:sp>
        <p:nvSpPr>
          <p:cNvPr id="4" name="Slide Number Placeholder 3">
            <a:extLst>
              <a:ext uri="{FF2B5EF4-FFF2-40B4-BE49-F238E27FC236}">
                <a16:creationId xmlns:a16="http://schemas.microsoft.com/office/drawing/2014/main" id="{9194E9CB-FFEA-4133-A09E-8D21548CA774}"/>
              </a:ext>
            </a:extLst>
          </p:cNvPr>
          <p:cNvSpPr>
            <a:spLocks noGrp="1"/>
          </p:cNvSpPr>
          <p:nvPr>
            <p:ph type="sldNum" sz="quarter" idx="12"/>
          </p:nvPr>
        </p:nvSpPr>
        <p:spPr/>
        <p:txBody>
          <a:bodyPr/>
          <a:lstStyle/>
          <a:p>
            <a:fld id="{2A3AD23A-A1F3-44B2-9C89-E968C9ACFD50}" type="slidenum">
              <a:rPr lang="en-GB" smtClean="0"/>
              <a:t>7</a:t>
            </a:fld>
            <a:endParaRPr lang="en-GB"/>
          </a:p>
        </p:txBody>
      </p:sp>
      <p:grpSp>
        <p:nvGrpSpPr>
          <p:cNvPr id="23" name="Group 22">
            <a:extLst>
              <a:ext uri="{FF2B5EF4-FFF2-40B4-BE49-F238E27FC236}">
                <a16:creationId xmlns:a16="http://schemas.microsoft.com/office/drawing/2014/main" id="{78372E71-D664-43F1-A96E-F7531E88C14C}"/>
              </a:ext>
            </a:extLst>
          </p:cNvPr>
          <p:cNvGrpSpPr/>
          <p:nvPr/>
        </p:nvGrpSpPr>
        <p:grpSpPr>
          <a:xfrm>
            <a:off x="5950517" y="1598530"/>
            <a:ext cx="5208247" cy="4770436"/>
            <a:chOff x="1778539" y="3673931"/>
            <a:chExt cx="3118314" cy="3127954"/>
          </a:xfrm>
        </p:grpSpPr>
        <p:pic>
          <p:nvPicPr>
            <p:cNvPr id="12" name="Picture 11">
              <a:extLst>
                <a:ext uri="{FF2B5EF4-FFF2-40B4-BE49-F238E27FC236}">
                  <a16:creationId xmlns:a16="http://schemas.microsoft.com/office/drawing/2014/main" id="{7F9CA8CD-C334-4027-99A5-4955ADDAC989}"/>
                </a:ext>
              </a:extLst>
            </p:cNvPr>
            <p:cNvPicPr>
              <a:picLocks noChangeAspect="1"/>
            </p:cNvPicPr>
            <p:nvPr/>
          </p:nvPicPr>
          <p:blipFill>
            <a:blip r:embed="rId3"/>
            <a:stretch>
              <a:fillRect/>
            </a:stretch>
          </p:blipFill>
          <p:spPr>
            <a:xfrm>
              <a:off x="1778539" y="3673931"/>
              <a:ext cx="3118314" cy="3127954"/>
            </a:xfrm>
            <a:prstGeom prst="rect">
              <a:avLst/>
            </a:prstGeom>
          </p:spPr>
        </p:pic>
        <p:grpSp>
          <p:nvGrpSpPr>
            <p:cNvPr id="15" name="Group 14">
              <a:extLst>
                <a:ext uri="{FF2B5EF4-FFF2-40B4-BE49-F238E27FC236}">
                  <a16:creationId xmlns:a16="http://schemas.microsoft.com/office/drawing/2014/main" id="{80918105-BF90-4A84-AB0B-7A44EA3589DF}"/>
                </a:ext>
              </a:extLst>
            </p:cNvPr>
            <p:cNvGrpSpPr/>
            <p:nvPr/>
          </p:nvGrpSpPr>
          <p:grpSpPr>
            <a:xfrm>
              <a:off x="3022231" y="6259233"/>
              <a:ext cx="264816" cy="141265"/>
              <a:chOff x="4928726" y="6397736"/>
              <a:chExt cx="264816" cy="148235"/>
            </a:xfrm>
          </p:grpSpPr>
          <p:sp>
            <p:nvSpPr>
              <p:cNvPr id="9" name="Rectangle 8">
                <a:extLst>
                  <a:ext uri="{FF2B5EF4-FFF2-40B4-BE49-F238E27FC236}">
                    <a16:creationId xmlns:a16="http://schemas.microsoft.com/office/drawing/2014/main" id="{AAF0C0F1-A750-49F6-B0CF-B6311EFFE111}"/>
                  </a:ext>
                </a:extLst>
              </p:cNvPr>
              <p:cNvSpPr/>
              <p:nvPr/>
            </p:nvSpPr>
            <p:spPr>
              <a:xfrm>
                <a:off x="4972812" y="6417980"/>
                <a:ext cx="162953" cy="9437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A0C5A6F-6E60-4794-BC14-F7FD3B25329E}"/>
                  </a:ext>
                </a:extLst>
              </p:cNvPr>
              <p:cNvSpPr txBox="1"/>
              <p:nvPr/>
            </p:nvSpPr>
            <p:spPr>
              <a:xfrm>
                <a:off x="4928726" y="6397736"/>
                <a:ext cx="264816" cy="148235"/>
              </a:xfrm>
              <a:prstGeom prst="rect">
                <a:avLst/>
              </a:prstGeom>
              <a:noFill/>
            </p:spPr>
            <p:txBody>
              <a:bodyPr wrap="square" rtlCol="0">
                <a:spAutoFit/>
              </a:bodyPr>
              <a:lstStyle/>
              <a:p>
                <a:pPr algn="ctr"/>
                <a:r>
                  <a:rPr lang="en-US" sz="800" dirty="0"/>
                  <a:t>R5</a:t>
                </a:r>
              </a:p>
            </p:txBody>
          </p:sp>
        </p:grpSp>
        <p:sp>
          <p:nvSpPr>
            <p:cNvPr id="18" name="Oval 17">
              <a:extLst>
                <a:ext uri="{FF2B5EF4-FFF2-40B4-BE49-F238E27FC236}">
                  <a16:creationId xmlns:a16="http://schemas.microsoft.com/office/drawing/2014/main" id="{0E4EC254-B8F9-4CAB-9694-49DF9452943E}"/>
                </a:ext>
              </a:extLst>
            </p:cNvPr>
            <p:cNvSpPr/>
            <p:nvPr/>
          </p:nvSpPr>
          <p:spPr>
            <a:xfrm>
              <a:off x="2920674" y="6045193"/>
              <a:ext cx="450527" cy="691114"/>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1083097-3254-4EBD-8E0E-7678959E7BA0}"/>
                </a:ext>
              </a:extLst>
            </p:cNvPr>
            <p:cNvSpPr/>
            <p:nvPr/>
          </p:nvSpPr>
          <p:spPr>
            <a:xfrm rot="16200000">
              <a:off x="3475092" y="4901083"/>
              <a:ext cx="569309" cy="11867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11407" y="1573449"/>
            <a:ext cx="5062764" cy="4546277"/>
          </a:xfrm>
        </p:spPr>
        <p:txBody>
          <a:bodyPr>
            <a:normAutofit/>
          </a:bodyPr>
          <a:lstStyle/>
          <a:p>
            <a:pPr>
              <a:lnSpc>
                <a:spcPct val="100000"/>
              </a:lnSpc>
              <a:spcBef>
                <a:spcPts val="600"/>
              </a:spcBef>
            </a:pPr>
            <a:r>
              <a:rPr lang="en-GB" sz="2000" dirty="0"/>
              <a:t>Besides direct event exposure by Data Collection AF to an Event consumer when both entities reside in the same trust domain, mediated event exposure by the NEF is required when the two entities reside in separate trust domains.</a:t>
            </a:r>
          </a:p>
          <a:p>
            <a:pPr>
              <a:lnSpc>
                <a:spcPct val="100000"/>
              </a:lnSpc>
              <a:spcBef>
                <a:spcPts val="600"/>
              </a:spcBef>
            </a:pPr>
            <a:r>
              <a:rPr lang="en-GB" sz="2000" dirty="0"/>
              <a:t>Will require stage 3 specification of corresponding </a:t>
            </a:r>
            <a:r>
              <a:rPr lang="en-GB" sz="1800" b="1" i="1" dirty="0">
                <a:latin typeface="Arial" panose="020B0604020202020204" pitchFamily="34" charset="0"/>
                <a:cs typeface="Arial" panose="020B0604020202020204" pitchFamily="34" charset="0"/>
              </a:rPr>
              <a:t>Naf_EventExposure</a:t>
            </a:r>
            <a:r>
              <a:rPr lang="en-GB" sz="2000" dirty="0"/>
              <a:t> and </a:t>
            </a:r>
            <a:r>
              <a:rPr lang="en-GB" sz="1800" b="1" i="1" dirty="0" err="1">
                <a:latin typeface="Arial" panose="020B0604020202020204" pitchFamily="34" charset="0"/>
                <a:cs typeface="Arial" panose="020B0604020202020204" pitchFamily="34" charset="0"/>
              </a:rPr>
              <a:t>Nnef_EventExposure</a:t>
            </a:r>
            <a:r>
              <a:rPr lang="en-GB" sz="2000" dirty="0"/>
              <a:t> service APIs.</a:t>
            </a:r>
            <a:endParaRPr lang="en-GB" sz="1600" dirty="0"/>
          </a:p>
          <a:p>
            <a:pPr lvl="1">
              <a:lnSpc>
                <a:spcPct val="100000"/>
              </a:lnSpc>
              <a:spcBef>
                <a:spcPts val="600"/>
              </a:spcBef>
            </a:pPr>
            <a:r>
              <a:rPr lang="en-GB" sz="1700" dirty="0"/>
              <a:t>Agreement per LS exchange that CT3 would define 5G Media Streaming related </a:t>
            </a:r>
            <a:r>
              <a:rPr lang="en-GB" sz="1500" i="1" dirty="0">
                <a:latin typeface="Arial" panose="020B0604020202020204" pitchFamily="34" charset="0"/>
                <a:cs typeface="Arial" panose="020B0604020202020204" pitchFamily="34" charset="0"/>
              </a:rPr>
              <a:t>Naf_EventExposure</a:t>
            </a:r>
            <a:r>
              <a:rPr lang="en-GB" sz="1700" dirty="0"/>
              <a:t> and </a:t>
            </a:r>
            <a:r>
              <a:rPr lang="en-GB" sz="1500" i="1" dirty="0" err="1">
                <a:latin typeface="Arial" panose="020B0604020202020204" pitchFamily="34" charset="0"/>
                <a:cs typeface="Arial" panose="020B0604020202020204" pitchFamily="34" charset="0"/>
              </a:rPr>
              <a:t>Nnef_EventExposure</a:t>
            </a:r>
            <a:r>
              <a:rPr lang="en-GB" sz="1700" dirty="0"/>
              <a:t> services APIs in their specifications.</a:t>
            </a:r>
          </a:p>
          <a:p>
            <a:pPr lvl="1">
              <a:lnSpc>
                <a:spcPct val="100000"/>
              </a:lnSpc>
              <a:spcBef>
                <a:spcPts val="600"/>
              </a:spcBef>
            </a:pPr>
            <a:endParaRPr lang="en-GB" sz="1700" dirty="0">
              <a:solidFill>
                <a:srgbClr val="0000FF"/>
              </a:solidFill>
            </a:endParaRPr>
          </a:p>
        </p:txBody>
      </p:sp>
    </p:spTree>
    <p:extLst>
      <p:ext uri="{BB962C8B-B14F-4D97-AF65-F5344CB8AC3E}">
        <p14:creationId xmlns:p14="http://schemas.microsoft.com/office/powerpoint/2010/main" val="3929164318"/>
      </p:ext>
    </p:extLst>
  </p:cSld>
  <p:clrMapOvr>
    <a:masterClrMapping/>
  </p:clrMapOvr>
  <p:extLst>
    <p:ext uri="{6950BFC3-D8DA-4A85-94F7-54DA5524770B}">
      <p188:commentRel xmlns:p188="http://schemas.microsoft.com/office/powerpoint/2018/8/main" r:id="rId2"/>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579EE2-28B0-4058-B3A9-C0BE8C9B5F6E}"/>
              </a:ext>
            </a:extLst>
          </p:cNvPr>
          <p:cNvSpPr>
            <a:spLocks noGrp="1"/>
          </p:cNvSpPr>
          <p:nvPr>
            <p:ph type="title"/>
          </p:nvPr>
        </p:nvSpPr>
        <p:spPr>
          <a:xfrm>
            <a:off x="838200" y="557188"/>
            <a:ext cx="10515600" cy="1133499"/>
          </a:xfrm>
        </p:spPr>
        <p:txBody>
          <a:bodyPr>
            <a:normAutofit/>
          </a:bodyPr>
          <a:lstStyle/>
          <a:p>
            <a:pPr algn="ctr"/>
            <a:r>
              <a:rPr lang="en-GB" sz="3200" b="1" dirty="0"/>
              <a:t>Additional events to support 5G Media Streaming:</a:t>
            </a:r>
            <a:br>
              <a:rPr lang="en-GB" sz="3200" b="1" dirty="0"/>
            </a:br>
            <a:r>
              <a:rPr lang="en-GB" sz="3200" b="1" dirty="0"/>
              <a:t>Stage 3 support in TS 29.517</a:t>
            </a:r>
          </a:p>
        </p:txBody>
      </p:sp>
      <p:graphicFrame>
        <p:nvGraphicFramePr>
          <p:cNvPr id="4" name="Content Placeholder 3">
            <a:extLst>
              <a:ext uri="{FF2B5EF4-FFF2-40B4-BE49-F238E27FC236}">
                <a16:creationId xmlns:a16="http://schemas.microsoft.com/office/drawing/2014/main" id="{5DD1A8D2-F7DF-4794-9109-6B90ABE6733A}"/>
              </a:ext>
            </a:extLst>
          </p:cNvPr>
          <p:cNvGraphicFramePr>
            <a:graphicFrameLocks noGrp="1"/>
          </p:cNvGraphicFramePr>
          <p:nvPr>
            <p:ph idx="1"/>
            <p:extLst>
              <p:ext uri="{D42A27DB-BD31-4B8C-83A1-F6EECF244321}">
                <p14:modId xmlns:p14="http://schemas.microsoft.com/office/powerpoint/2010/main" val="2813728550"/>
              </p:ext>
            </p:extLst>
          </p:nvPr>
        </p:nvGraphicFramePr>
        <p:xfrm>
          <a:off x="974106" y="1828800"/>
          <a:ext cx="10240737" cy="4354360"/>
        </p:xfrm>
        <a:graphic>
          <a:graphicData uri="http://schemas.openxmlformats.org/drawingml/2006/table">
            <a:tbl>
              <a:tblPr firstRow="1" firstCol="1" bandRow="1">
                <a:noFill/>
                <a:tableStyleId>{5C22544A-7EE6-4342-B048-85BDC9FD1C3A}</a:tableStyleId>
              </a:tblPr>
              <a:tblGrid>
                <a:gridCol w="843066">
                  <a:extLst>
                    <a:ext uri="{9D8B030D-6E8A-4147-A177-3AD203B41FA5}">
                      <a16:colId xmlns:a16="http://schemas.microsoft.com/office/drawing/2014/main" val="1628120681"/>
                    </a:ext>
                  </a:extLst>
                </a:gridCol>
                <a:gridCol w="2776435">
                  <a:extLst>
                    <a:ext uri="{9D8B030D-6E8A-4147-A177-3AD203B41FA5}">
                      <a16:colId xmlns:a16="http://schemas.microsoft.com/office/drawing/2014/main" val="3004471483"/>
                    </a:ext>
                  </a:extLst>
                </a:gridCol>
                <a:gridCol w="2779955">
                  <a:extLst>
                    <a:ext uri="{9D8B030D-6E8A-4147-A177-3AD203B41FA5}">
                      <a16:colId xmlns:a16="http://schemas.microsoft.com/office/drawing/2014/main" val="435818363"/>
                    </a:ext>
                  </a:extLst>
                </a:gridCol>
                <a:gridCol w="3841281">
                  <a:extLst>
                    <a:ext uri="{9D8B030D-6E8A-4147-A177-3AD203B41FA5}">
                      <a16:colId xmlns:a16="http://schemas.microsoft.com/office/drawing/2014/main" val="1714670202"/>
                    </a:ext>
                  </a:extLst>
                </a:gridCol>
              </a:tblGrid>
              <a:tr h="422065">
                <a:tc>
                  <a:txBody>
                    <a:bodyPr/>
                    <a:lstStyle/>
                    <a:p>
                      <a:pPr algn="ctr">
                        <a:spcBef>
                          <a:spcPts val="600"/>
                        </a:spcBef>
                        <a:spcAft>
                          <a:spcPts val="600"/>
                        </a:spcAft>
                      </a:pPr>
                      <a:r>
                        <a:rPr lang="en-US" sz="1400" b="1" cap="none" spc="60" baseline="0" dirty="0">
                          <a:solidFill>
                            <a:schemeClr val="bg1"/>
                          </a:solidFill>
                          <a:effectLst/>
                        </a:rPr>
                        <a:t>Feature number</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a:solidFill>
                            <a:schemeClr val="bg1"/>
                          </a:solidFill>
                          <a:effectLst/>
                        </a:rPr>
                        <a:t>AfEventNotification.event</a:t>
                      </a:r>
                      <a:r>
                        <a:rPr lang="en-US" sz="1400" b="1" cap="none" spc="60" baseline="0">
                          <a:solidFill>
                            <a:schemeClr val="bg1"/>
                          </a:solidFill>
                          <a:effectLst/>
                        </a:rPr>
                        <a:t> value (from </a:t>
                      </a:r>
                      <a:r>
                        <a:rPr lang="en-US" sz="1400" b="1" i="1" cap="none" spc="60" baseline="0">
                          <a:solidFill>
                            <a:schemeClr val="bg1"/>
                          </a:solidFill>
                          <a:effectLst/>
                        </a:rPr>
                        <a:t>AfEvent</a:t>
                      </a:r>
                      <a:r>
                        <a:rPr lang="en-US" sz="1400" b="1" cap="none" spc="60" baseline="0">
                          <a:solidFill>
                            <a:schemeClr val="bg1"/>
                          </a:solidFill>
                          <a:effectLst/>
                        </a:rPr>
                        <a:t> enumeration)</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i="1" cap="none" spc="60" baseline="0" dirty="0" err="1">
                          <a:solidFill>
                            <a:schemeClr val="bg1"/>
                          </a:solidFill>
                          <a:effectLst/>
                        </a:rPr>
                        <a:t>AfEventNotification</a:t>
                      </a:r>
                      <a:br>
                        <a:rPr lang="en-US" sz="1400" b="1" cap="none" spc="60" baseline="0" dirty="0">
                          <a:solidFill>
                            <a:schemeClr val="bg1"/>
                          </a:solidFill>
                          <a:effectLst/>
                        </a:rPr>
                      </a:br>
                      <a:r>
                        <a:rPr lang="en-US" sz="1400" b="1" cap="none" spc="60" baseline="0" dirty="0">
                          <a:solidFill>
                            <a:schemeClr val="bg1"/>
                          </a:solidFill>
                          <a:effectLst/>
                        </a:rPr>
                        <a:t>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spcBef>
                          <a:spcPts val="600"/>
                        </a:spcBef>
                        <a:spcAft>
                          <a:spcPts val="600"/>
                        </a:spcAft>
                      </a:pPr>
                      <a:r>
                        <a:rPr lang="en-US" sz="1400" b="1" cap="none" spc="60" baseline="0">
                          <a:solidFill>
                            <a:schemeClr val="bg1"/>
                          </a:solidFill>
                          <a:effectLst/>
                        </a:rPr>
                        <a:t>Data type of additional property</a:t>
                      </a:r>
                      <a:endParaRPr lang="en-GB" sz="1400" b="1" cap="none" spc="60" baseline="0" dirty="0">
                        <a:solidFill>
                          <a:schemeClr val="bg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65948" marB="65948"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2805248891"/>
                  </a:ext>
                </a:extLst>
              </a:tr>
              <a:tr h="268188">
                <a:tc>
                  <a:txBody>
                    <a:bodyPr/>
                    <a:lstStyle/>
                    <a:p>
                      <a:pPr algn="ctr">
                        <a:spcBef>
                          <a:spcPts val="600"/>
                        </a:spcBef>
                        <a:spcAft>
                          <a:spcPts val="600"/>
                        </a:spcAft>
                      </a:pPr>
                      <a:r>
                        <a:rPr lang="en-US" sz="1400" b="1" cap="none" spc="0" dirty="0">
                          <a:solidFill>
                            <a:schemeClr val="tx1"/>
                          </a:solidFill>
                          <a:effectLst/>
                        </a:rPr>
                        <a:t>1</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SVC_EXPERIENCE</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svcExprcInfos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array(ServiceExperienceInfoPerApp)</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048625"/>
                  </a:ext>
                </a:extLst>
              </a:tr>
              <a:tr h="268188">
                <a:tc>
                  <a:txBody>
                    <a:bodyPr/>
                    <a:lstStyle/>
                    <a:p>
                      <a:pPr algn="ctr">
                        <a:spcBef>
                          <a:spcPts val="600"/>
                        </a:spcBef>
                        <a:spcAft>
                          <a:spcPts val="600"/>
                        </a:spcAft>
                      </a:pPr>
                      <a:r>
                        <a:rPr lang="en-US" sz="1400" b="1" cap="none" spc="0">
                          <a:solidFill>
                            <a:schemeClr val="tx1"/>
                          </a:solidFill>
                          <a:effectLst/>
                        </a:rPr>
                        <a:t>2</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UE_MOBILITY</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ueMobilityInfos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array(UeMobilityCollection)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87038892"/>
                  </a:ext>
                </a:extLst>
              </a:tr>
              <a:tr h="268188">
                <a:tc>
                  <a:txBody>
                    <a:bodyPr/>
                    <a:lstStyle/>
                    <a:p>
                      <a:pPr algn="ctr">
                        <a:spcBef>
                          <a:spcPts val="600"/>
                        </a:spcBef>
                        <a:spcAft>
                          <a:spcPts val="600"/>
                        </a:spcAft>
                      </a:pPr>
                      <a:r>
                        <a:rPr lang="en-US" sz="1400" b="1" cap="none" spc="0">
                          <a:solidFill>
                            <a:schemeClr val="tx1"/>
                          </a:solidFill>
                          <a:effectLst/>
                        </a:rPr>
                        <a:t>3</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UE_COMM</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ueCommInfos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array(UeCommunicationCollection)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32033462"/>
                  </a:ext>
                </a:extLst>
              </a:tr>
              <a:tr h="268188">
                <a:tc>
                  <a:txBody>
                    <a:bodyPr/>
                    <a:lstStyle/>
                    <a:p>
                      <a:pPr algn="ctr">
                        <a:spcBef>
                          <a:spcPts val="600"/>
                        </a:spcBef>
                        <a:spcAft>
                          <a:spcPts val="600"/>
                        </a:spcAft>
                      </a:pPr>
                      <a:r>
                        <a:rPr lang="en-US" sz="1400" b="1" cap="none" spc="0">
                          <a:solidFill>
                            <a:schemeClr val="tx1"/>
                          </a:solidFill>
                          <a:effectLst/>
                        </a:rPr>
                        <a:t>4</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EXCEPTIONS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excepInfos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ExceptionInfo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300021148"/>
                  </a:ext>
                </a:extLst>
              </a:tr>
              <a:tr h="268188">
                <a:tc>
                  <a:txBody>
                    <a:bodyPr/>
                    <a:lstStyle/>
                    <a:p>
                      <a:pPr algn="ctr">
                        <a:spcBef>
                          <a:spcPts val="600"/>
                        </a:spcBef>
                        <a:spcAft>
                          <a:spcPts val="600"/>
                        </a:spcAft>
                      </a:pPr>
                      <a:r>
                        <a:rPr lang="en-US" sz="1400" b="1" cap="none" spc="0">
                          <a:solidFill>
                            <a:schemeClr val="tx1"/>
                          </a:solidFill>
                          <a:effectLst/>
                        </a:rPr>
                        <a:t>7</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a:solidFill>
                            <a:schemeClr val="tx1"/>
                          </a:solidFill>
                          <a:effectLst/>
                        </a:rPr>
                        <a:t>USER_DATA_CONGESTION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dirty="0" err="1">
                          <a:solidFill>
                            <a:schemeClr val="tx1"/>
                          </a:solidFill>
                          <a:effectLst/>
                        </a:rPr>
                        <a:t>congestionInfos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i="1" cap="none" spc="0">
                          <a:solidFill>
                            <a:schemeClr val="tx1"/>
                          </a:solidFill>
                          <a:effectLst/>
                        </a:rPr>
                        <a:t>array(UserDataCongestionCollection)</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493951"/>
                  </a:ext>
                </a:extLst>
              </a:tr>
              <a:tr h="268188">
                <a:tc>
                  <a:txBody>
                    <a:bodyPr/>
                    <a:lstStyle/>
                    <a:p>
                      <a:pPr algn="ctr">
                        <a:spcBef>
                          <a:spcPts val="600"/>
                        </a:spcBef>
                        <a:spcAft>
                          <a:spcPts val="600"/>
                        </a:spcAft>
                      </a:pPr>
                      <a:r>
                        <a:rPr lang="en-US" sz="1400" b="1" cap="none" spc="0">
                          <a:solidFill>
                            <a:schemeClr val="tx1"/>
                          </a:solidFill>
                          <a:effectLst/>
                        </a:rPr>
                        <a:t>8</a:t>
                      </a:r>
                      <a:endParaRPr lang="en-GB" sz="1400" b="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PERF_DATA</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a:solidFill>
                            <a:schemeClr val="tx1"/>
                          </a:solidFill>
                          <a:effectLst/>
                        </a:rPr>
                        <a:t>perfDataInfos</a:t>
                      </a:r>
                      <a:endParaRPr lang="en-GB" sz="1400" i="1" cap="none" spc="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PerformanceDataCollection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420587636"/>
                  </a:ext>
                </a:extLst>
              </a:tr>
              <a:tr h="268188">
                <a:tc>
                  <a:txBody>
                    <a:bodyPr/>
                    <a:lstStyle/>
                    <a:p>
                      <a:pPr algn="ctr">
                        <a:spcBef>
                          <a:spcPts val="600"/>
                        </a:spcBef>
                        <a:spcAft>
                          <a:spcPts val="600"/>
                        </a:spcAft>
                      </a:pPr>
                      <a:r>
                        <a:rPr lang="en-US" sz="1400" b="1" cap="none" spc="0" dirty="0">
                          <a:solidFill>
                            <a:schemeClr val="tx1"/>
                          </a:solidFill>
                          <a:effectLst/>
                        </a:rPr>
                        <a:t>9</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DISPERSION</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dispersionInfos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DispersionCollection</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793365912"/>
                  </a:ext>
                </a:extLst>
              </a:tr>
              <a:tr h="268188">
                <a:tc>
                  <a:txBody>
                    <a:bodyPr/>
                    <a:lstStyle/>
                    <a:p>
                      <a:pPr algn="ctr">
                        <a:spcBef>
                          <a:spcPts val="600"/>
                        </a:spcBef>
                        <a:spcAft>
                          <a:spcPts val="600"/>
                        </a:spcAft>
                      </a:pPr>
                      <a:r>
                        <a:rPr lang="en-US" sz="1400" b="1" cap="none" spc="0" dirty="0">
                          <a:solidFill>
                            <a:schemeClr val="tx1"/>
                          </a:solidFill>
                          <a:effectLst/>
                        </a:rPr>
                        <a:t>10</a:t>
                      </a:r>
                      <a:endParaRPr lang="en-GB" sz="1400" b="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COLLECTIVE_BEHAVIOUR</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err="1">
                          <a:solidFill>
                            <a:schemeClr val="tx1"/>
                          </a:solidFill>
                          <a:effectLst/>
                        </a:rPr>
                        <a:t>collBhvrInfs</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i="1" cap="none" spc="0" dirty="0">
                          <a:solidFill>
                            <a:schemeClr val="tx1"/>
                          </a:solidFill>
                          <a:effectLst/>
                        </a:rPr>
                        <a:t>array(</a:t>
                      </a:r>
                      <a:r>
                        <a:rPr lang="en-US" sz="1400" i="1" cap="none" spc="0" dirty="0" err="1">
                          <a:solidFill>
                            <a:schemeClr val="tx1"/>
                          </a:solidFill>
                          <a:effectLst/>
                        </a:rPr>
                        <a:t>CollectiveBehaviourInfo</a:t>
                      </a:r>
                      <a:r>
                        <a:rPr lang="en-US" sz="1400" i="1" cap="none" spc="0" dirty="0">
                          <a:solidFill>
                            <a:schemeClr val="tx1"/>
                          </a:solidFill>
                          <a:effectLst/>
                        </a:rPr>
                        <a:t>)</a:t>
                      </a:r>
                      <a:endParaRPr lang="en-GB" sz="1400" i="1" cap="none" spc="0" dirty="0">
                        <a:solidFill>
                          <a:schemeClr val="tx1"/>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2378965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MS_ACCESS_LOG</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mediaStreamingAccessInfos</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MediaStreamingAccessLogEntry</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0955587"/>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MS_UE_QOE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a:solidFill>
                            <a:srgbClr val="7030A0"/>
                          </a:solidFill>
                          <a:effectLst/>
                        </a:rPr>
                        <a:t>mediaStreamingUeQoeInfos</a:t>
                      </a:r>
                      <a:endParaRPr lang="en-GB" sz="1400" b="1" i="1" cap="none" spc="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MediaStreamingUeQoeReport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6969896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MS_UE_CONSUMPTION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mediaStreamingUeConsumption</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MediaStreamingUeConsumptionReport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8838975"/>
                  </a:ext>
                </a:extLst>
              </a:tr>
              <a:tr h="44404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MS_NETWORK_ASSISTANCE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err="1">
                          <a:solidFill>
                            <a:srgbClr val="7030A0"/>
                          </a:solidFill>
                          <a:effectLst/>
                        </a:rPr>
                        <a:t>mediaStreamingNetworkAssistance</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MediaStreamingNetworkAssistanceReport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032649752"/>
                  </a:ext>
                </a:extLst>
              </a:tr>
              <a:tr h="268188">
                <a:tc>
                  <a:txBody>
                    <a:bodyPr/>
                    <a:lstStyle/>
                    <a:p>
                      <a:pPr algn="ctr">
                        <a:spcBef>
                          <a:spcPts val="600"/>
                        </a:spcBef>
                        <a:spcAft>
                          <a:spcPts val="600"/>
                        </a:spcAft>
                      </a:pPr>
                      <a:r>
                        <a:rPr lang="en-GB" sz="1400" b="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rPr>
                        <a:t>New</a:t>
                      </a: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MS_DYNAMIC_POLICY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err="1">
                          <a:solidFill>
                            <a:srgbClr val="7030A0"/>
                          </a:solidFill>
                          <a:effectLst/>
                        </a:rPr>
                        <a:t>mediaStreamingDynamicPolicy</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Bef>
                          <a:spcPts val="600"/>
                        </a:spcBef>
                        <a:spcAft>
                          <a:spcPts val="600"/>
                        </a:spcAft>
                      </a:pPr>
                      <a:r>
                        <a:rPr lang="en-US" sz="1400" b="1" i="1" cap="none" spc="0" dirty="0">
                          <a:solidFill>
                            <a:srgbClr val="7030A0"/>
                          </a:solidFill>
                          <a:effectLst/>
                        </a:rPr>
                        <a:t>array(</a:t>
                      </a:r>
                      <a:r>
                        <a:rPr lang="en-US" sz="1400" b="1" i="1" cap="none" spc="0" dirty="0" err="1">
                          <a:solidFill>
                            <a:srgbClr val="7030A0"/>
                          </a:solidFill>
                          <a:effectLst/>
                        </a:rPr>
                        <a:t>MediaStreamingDynamicPolicyReport</a:t>
                      </a:r>
                      <a:r>
                        <a:rPr lang="en-US" sz="1400" b="1" i="1" cap="none" spc="0" dirty="0">
                          <a:solidFill>
                            <a:srgbClr val="7030A0"/>
                          </a:solidFill>
                          <a:effectLst/>
                        </a:rPr>
                        <a:t>)</a:t>
                      </a:r>
                      <a:endParaRPr lang="en-GB" sz="1400" b="1" i="1" cap="none" spc="0" dirty="0">
                        <a:solidFill>
                          <a:srgbClr val="7030A0"/>
                        </a:solidFill>
                        <a:effectLst/>
                        <a:latin typeface="Segoe UI" panose="020B0502040204020203" pitchFamily="34" charset="0"/>
                        <a:ea typeface="SimSun" panose="02010600030101010101" pitchFamily="2" charset="-122"/>
                        <a:cs typeface="Calibri" panose="020F0502020204030204" pitchFamily="34" charset="0"/>
                      </a:endParaRPr>
                    </a:p>
                  </a:txBody>
                  <a:tcPr marL="49461" marR="49461" marT="0" marB="659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55696420"/>
                  </a:ext>
                </a:extLst>
              </a:tr>
            </a:tbl>
          </a:graphicData>
        </a:graphic>
      </p:graphicFrame>
      <p:sp>
        <p:nvSpPr>
          <p:cNvPr id="3" name="Slide Number Placeholder 2">
            <a:extLst>
              <a:ext uri="{FF2B5EF4-FFF2-40B4-BE49-F238E27FC236}">
                <a16:creationId xmlns:a16="http://schemas.microsoft.com/office/drawing/2014/main" id="{3111C99E-6F93-4EE2-AA3D-55A11D3A39B3}"/>
              </a:ext>
            </a:extLst>
          </p:cNvPr>
          <p:cNvSpPr>
            <a:spLocks noGrp="1"/>
          </p:cNvSpPr>
          <p:nvPr>
            <p:ph type="sldNum" sz="quarter" idx="12"/>
          </p:nvPr>
        </p:nvSpPr>
        <p:spPr/>
        <p:txBody>
          <a:bodyPr/>
          <a:lstStyle/>
          <a:p>
            <a:fld id="{2A3AD23A-A1F3-44B2-9C89-E968C9ACFD50}" type="slidenum">
              <a:rPr lang="en-GB" smtClean="0"/>
              <a:t>8</a:t>
            </a:fld>
            <a:endParaRPr lang="en-GB"/>
          </a:p>
        </p:txBody>
      </p:sp>
    </p:spTree>
    <p:extLst>
      <p:ext uri="{BB962C8B-B14F-4D97-AF65-F5344CB8AC3E}">
        <p14:creationId xmlns:p14="http://schemas.microsoft.com/office/powerpoint/2010/main" val="315378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3E914-0390-4D46-81A5-22747C88AF07}"/>
              </a:ext>
            </a:extLst>
          </p:cNvPr>
          <p:cNvSpPr>
            <a:spLocks noGrp="1"/>
          </p:cNvSpPr>
          <p:nvPr>
            <p:ph type="title"/>
          </p:nvPr>
        </p:nvSpPr>
        <p:spPr>
          <a:xfrm>
            <a:off x="602427" y="365125"/>
            <a:ext cx="11008547" cy="1325563"/>
          </a:xfrm>
        </p:spPr>
        <p:txBody>
          <a:bodyPr>
            <a:normAutofit/>
          </a:bodyPr>
          <a:lstStyle/>
          <a:p>
            <a:r>
              <a:rPr lang="en-GB" sz="3200" b="1" i="1" dirty="0" err="1"/>
              <a:t>Ndcaf_DataReporting</a:t>
            </a:r>
            <a:r>
              <a:rPr lang="en-GB" sz="3200" b="1" dirty="0"/>
              <a:t> service Stage 2 and Stage 3 (Collaboration A)</a:t>
            </a:r>
          </a:p>
        </p:txBody>
      </p:sp>
      <p:sp>
        <p:nvSpPr>
          <p:cNvPr id="3" name="Content Placeholder 2">
            <a:extLst>
              <a:ext uri="{FF2B5EF4-FFF2-40B4-BE49-F238E27FC236}">
                <a16:creationId xmlns:a16="http://schemas.microsoft.com/office/drawing/2014/main" id="{0EE8D4F0-2B82-4DAA-9CD6-A5FA0F6813EF}"/>
              </a:ext>
            </a:extLst>
          </p:cNvPr>
          <p:cNvSpPr>
            <a:spLocks noGrp="1"/>
          </p:cNvSpPr>
          <p:nvPr>
            <p:ph idx="1"/>
          </p:nvPr>
        </p:nvSpPr>
        <p:spPr>
          <a:xfrm>
            <a:off x="602428" y="1597417"/>
            <a:ext cx="5493572" cy="5193908"/>
          </a:xfrm>
        </p:spPr>
        <p:txBody>
          <a:bodyPr>
            <a:normAutofit/>
          </a:bodyPr>
          <a:lstStyle/>
          <a:p>
            <a:pPr marL="0" indent="0">
              <a:lnSpc>
                <a:spcPct val="100000"/>
              </a:lnSpc>
              <a:spcBef>
                <a:spcPts val="600"/>
              </a:spcBef>
              <a:buNone/>
            </a:pPr>
            <a:r>
              <a:rPr lang="en-GB" sz="2400" dirty="0"/>
              <a:t>Enables </a:t>
            </a:r>
            <a:r>
              <a:rPr lang="en-GB" sz="2400" b="1" dirty="0"/>
              <a:t>data collection client</a:t>
            </a:r>
            <a:r>
              <a:rPr lang="en-GB" sz="2400" dirty="0"/>
              <a:t> (</a:t>
            </a:r>
            <a:r>
              <a:rPr lang="en-GB" sz="2400" i="1" dirty="0"/>
              <a:t>Direct Data Collection Client</a:t>
            </a:r>
            <a:r>
              <a:rPr lang="en-GB" sz="2400" dirty="0"/>
              <a:t> over </a:t>
            </a:r>
            <a:r>
              <a:rPr lang="en-GB" sz="2400" b="1" dirty="0"/>
              <a:t>R2</a:t>
            </a:r>
            <a:r>
              <a:rPr lang="en-GB" sz="2400" dirty="0"/>
              <a:t>, </a:t>
            </a:r>
            <a:r>
              <a:rPr lang="en-GB" sz="2400" i="1" dirty="0"/>
              <a:t>Indirect Data Collection Client</a:t>
            </a:r>
            <a:r>
              <a:rPr lang="en-GB" sz="2400" dirty="0"/>
              <a:t> over </a:t>
            </a:r>
            <a:r>
              <a:rPr lang="en-GB" sz="2400" b="1" dirty="0"/>
              <a:t>R3</a:t>
            </a:r>
            <a:r>
              <a:rPr lang="en-GB" sz="2400" dirty="0"/>
              <a:t>, or </a:t>
            </a:r>
            <a:r>
              <a:rPr lang="en-GB" sz="2400" i="1" dirty="0"/>
              <a:t>AS</a:t>
            </a:r>
            <a:r>
              <a:rPr lang="en-GB" sz="2400" dirty="0"/>
              <a:t> over </a:t>
            </a:r>
            <a:r>
              <a:rPr lang="en-GB" sz="2400" b="1" dirty="0"/>
              <a:t>R4</a:t>
            </a:r>
            <a:r>
              <a:rPr lang="en-GB" sz="2400" dirty="0"/>
              <a:t>) to obtain its data collection and reporting configuration from, and subsequently send data reports to, the Data Collection AF, assuming in each case that both endpoints reside in the same trust domain.</a:t>
            </a:r>
          </a:p>
          <a:p>
            <a:pPr marL="342900" lvl="1">
              <a:lnSpc>
                <a:spcPct val="100000"/>
              </a:lnSpc>
              <a:spcBef>
                <a:spcPts val="600"/>
              </a:spcBef>
            </a:pPr>
            <a:r>
              <a:rPr lang="en-GB" sz="2100" dirty="0"/>
              <a:t>SA4 will specify the above functionality in TS 26.531 and TS 26.532.</a:t>
            </a:r>
          </a:p>
        </p:txBody>
      </p:sp>
      <p:grpSp>
        <p:nvGrpSpPr>
          <p:cNvPr id="4" name="Group 3">
            <a:extLst>
              <a:ext uri="{FF2B5EF4-FFF2-40B4-BE49-F238E27FC236}">
                <a16:creationId xmlns:a16="http://schemas.microsoft.com/office/drawing/2014/main" id="{AE907A82-1F5F-4B5C-80B0-51D185E98AAA}"/>
              </a:ext>
            </a:extLst>
          </p:cNvPr>
          <p:cNvGrpSpPr/>
          <p:nvPr/>
        </p:nvGrpSpPr>
        <p:grpSpPr>
          <a:xfrm>
            <a:off x="6757055" y="1597025"/>
            <a:ext cx="5026025" cy="5041900"/>
            <a:chOff x="6757055" y="1597025"/>
            <a:chExt cx="5026025" cy="5041900"/>
          </a:xfrm>
        </p:grpSpPr>
        <p:sp>
          <p:nvSpPr>
            <p:cNvPr id="14" name="AutoShape 5">
              <a:extLst>
                <a:ext uri="{FF2B5EF4-FFF2-40B4-BE49-F238E27FC236}">
                  <a16:creationId xmlns:a16="http://schemas.microsoft.com/office/drawing/2014/main" id="{5D43E1C7-ACEA-4ECA-ABE1-FD69E646D001}"/>
                </a:ext>
              </a:extLst>
            </p:cNvPr>
            <p:cNvSpPr>
              <a:spLocks noChangeAspect="1" noChangeArrowheads="1" noTextEdit="1"/>
            </p:cNvSpPr>
            <p:nvPr/>
          </p:nvSpPr>
          <p:spPr bwMode="auto">
            <a:xfrm>
              <a:off x="6757055" y="1597025"/>
              <a:ext cx="5026025" cy="504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Rectangle 7">
              <a:extLst>
                <a:ext uri="{FF2B5EF4-FFF2-40B4-BE49-F238E27FC236}">
                  <a16:creationId xmlns:a16="http://schemas.microsoft.com/office/drawing/2014/main" id="{61FECFCD-3AA4-4B56-BE13-33541ACFC822}"/>
                </a:ext>
              </a:extLst>
            </p:cNvPr>
            <p:cNvSpPr>
              <a:spLocks noChangeArrowheads="1"/>
            </p:cNvSpPr>
            <p:nvPr/>
          </p:nvSpPr>
          <p:spPr bwMode="auto">
            <a:xfrm>
              <a:off x="10595630" y="1760538"/>
              <a:ext cx="1176338" cy="3087688"/>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Rectangle 8">
              <a:extLst>
                <a:ext uri="{FF2B5EF4-FFF2-40B4-BE49-F238E27FC236}">
                  <a16:creationId xmlns:a16="http://schemas.microsoft.com/office/drawing/2014/main" id="{46BB7B71-8C61-40A3-8EA0-784800E0260C}"/>
                </a:ext>
              </a:extLst>
            </p:cNvPr>
            <p:cNvSpPr>
              <a:spLocks noChangeArrowheads="1"/>
            </p:cNvSpPr>
            <p:nvPr/>
          </p:nvSpPr>
          <p:spPr bwMode="auto">
            <a:xfrm>
              <a:off x="10595630" y="1760538"/>
              <a:ext cx="1176338" cy="308768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Rectangle 9">
              <a:extLst>
                <a:ext uri="{FF2B5EF4-FFF2-40B4-BE49-F238E27FC236}">
                  <a16:creationId xmlns:a16="http://schemas.microsoft.com/office/drawing/2014/main" id="{8F8B38BD-62A4-4005-A4E7-728897C295AA}"/>
                </a:ext>
              </a:extLst>
            </p:cNvPr>
            <p:cNvSpPr>
              <a:spLocks noChangeArrowheads="1"/>
            </p:cNvSpPr>
            <p:nvPr/>
          </p:nvSpPr>
          <p:spPr bwMode="auto">
            <a:xfrm>
              <a:off x="10898843" y="1797050"/>
              <a:ext cx="6381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8" name="Rectangle 10">
              <a:extLst>
                <a:ext uri="{FF2B5EF4-FFF2-40B4-BE49-F238E27FC236}">
                  <a16:creationId xmlns:a16="http://schemas.microsoft.com/office/drawing/2014/main" id="{5F485C1E-E2CC-4B8B-9953-C08F8887F5D4}"/>
                </a:ext>
              </a:extLst>
            </p:cNvPr>
            <p:cNvSpPr>
              <a:spLocks noChangeArrowheads="1"/>
            </p:cNvSpPr>
            <p:nvPr/>
          </p:nvSpPr>
          <p:spPr bwMode="auto">
            <a:xfrm>
              <a:off x="10776605" y="1946275"/>
              <a:ext cx="8826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Service Provider</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11">
              <a:extLst>
                <a:ext uri="{FF2B5EF4-FFF2-40B4-BE49-F238E27FC236}">
                  <a16:creationId xmlns:a16="http://schemas.microsoft.com/office/drawing/2014/main" id="{E7393333-B18C-460D-8EC3-002FFC8B2C4A}"/>
                </a:ext>
              </a:extLst>
            </p:cNvPr>
            <p:cNvSpPr>
              <a:spLocks noChangeArrowheads="1"/>
            </p:cNvSpPr>
            <p:nvPr/>
          </p:nvSpPr>
          <p:spPr bwMode="auto">
            <a:xfrm>
              <a:off x="6772930" y="1612900"/>
              <a:ext cx="1176338" cy="49990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Rectangle 12">
              <a:extLst>
                <a:ext uri="{FF2B5EF4-FFF2-40B4-BE49-F238E27FC236}">
                  <a16:creationId xmlns:a16="http://schemas.microsoft.com/office/drawing/2014/main" id="{F0ACE060-C618-4B6B-8CCA-C280E46D7A40}"/>
                </a:ext>
              </a:extLst>
            </p:cNvPr>
            <p:cNvSpPr>
              <a:spLocks noChangeArrowheads="1"/>
            </p:cNvSpPr>
            <p:nvPr/>
          </p:nvSpPr>
          <p:spPr bwMode="auto">
            <a:xfrm>
              <a:off x="6772930" y="1612900"/>
              <a:ext cx="1176338" cy="49990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13">
              <a:extLst>
                <a:ext uri="{FF2B5EF4-FFF2-40B4-BE49-F238E27FC236}">
                  <a16:creationId xmlns:a16="http://schemas.microsoft.com/office/drawing/2014/main" id="{EC31D4A9-49C0-42E3-8679-3B12C6490C83}"/>
                </a:ext>
              </a:extLst>
            </p:cNvPr>
            <p:cNvSpPr>
              <a:spLocks noChangeArrowheads="1"/>
            </p:cNvSpPr>
            <p:nvPr/>
          </p:nvSpPr>
          <p:spPr bwMode="auto">
            <a:xfrm>
              <a:off x="7293630" y="6416675"/>
              <a:ext cx="20637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Rectangle 14">
              <a:extLst>
                <a:ext uri="{FF2B5EF4-FFF2-40B4-BE49-F238E27FC236}">
                  <a16:creationId xmlns:a16="http://schemas.microsoft.com/office/drawing/2014/main" id="{F6DB01F5-DB20-4089-83BB-9F8464C311BE}"/>
                </a:ext>
              </a:extLst>
            </p:cNvPr>
            <p:cNvSpPr>
              <a:spLocks noChangeArrowheads="1"/>
            </p:cNvSpPr>
            <p:nvPr/>
          </p:nvSpPr>
          <p:spPr bwMode="auto">
            <a:xfrm>
              <a:off x="8684280" y="2935288"/>
              <a:ext cx="588963" cy="2794000"/>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5">
              <a:extLst>
                <a:ext uri="{FF2B5EF4-FFF2-40B4-BE49-F238E27FC236}">
                  <a16:creationId xmlns:a16="http://schemas.microsoft.com/office/drawing/2014/main" id="{4677C47A-05B8-426B-9DFC-8C590105956B}"/>
                </a:ext>
              </a:extLst>
            </p:cNvPr>
            <p:cNvSpPr>
              <a:spLocks noChangeArrowheads="1"/>
            </p:cNvSpPr>
            <p:nvPr/>
          </p:nvSpPr>
          <p:spPr bwMode="auto">
            <a:xfrm>
              <a:off x="8684280" y="2935288"/>
              <a:ext cx="588963" cy="2794000"/>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Rectangle 16">
              <a:extLst>
                <a:ext uri="{FF2B5EF4-FFF2-40B4-BE49-F238E27FC236}">
                  <a16:creationId xmlns:a16="http://schemas.microsoft.com/office/drawing/2014/main" id="{3A8B352C-D2D1-433F-BF27-860359179DBE}"/>
                </a:ext>
              </a:extLst>
            </p:cNvPr>
            <p:cNvSpPr>
              <a:spLocks noChangeArrowheads="1"/>
            </p:cNvSpPr>
            <p:nvPr/>
          </p:nvSpPr>
          <p:spPr bwMode="auto">
            <a:xfrm>
              <a:off x="8862080" y="4092575"/>
              <a:ext cx="3079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a:t>
              </a:r>
              <a:endParaRPr kumimoji="0" lang="en-US" altLang="en-US" sz="1100" b="1" i="0" u="none" strike="noStrike" cap="none" normalizeH="0" baseline="0" dirty="0">
                <a:ln>
                  <a:noFill/>
                </a:ln>
                <a:solidFill>
                  <a:schemeClr val="tx1"/>
                </a:solidFill>
                <a:effectLst/>
              </a:endParaRPr>
            </a:p>
          </p:txBody>
        </p:sp>
        <p:sp>
          <p:nvSpPr>
            <p:cNvPr id="25" name="Rectangle 17">
              <a:extLst>
                <a:ext uri="{FF2B5EF4-FFF2-40B4-BE49-F238E27FC236}">
                  <a16:creationId xmlns:a16="http://schemas.microsoft.com/office/drawing/2014/main" id="{1E3DEFDC-52E9-46D0-8B55-E43136B5D2EB}"/>
                </a:ext>
              </a:extLst>
            </p:cNvPr>
            <p:cNvSpPr>
              <a:spLocks noChangeArrowheads="1"/>
            </p:cNvSpPr>
            <p:nvPr/>
          </p:nvSpPr>
          <p:spPr bwMode="auto">
            <a:xfrm>
              <a:off x="8690630" y="4254500"/>
              <a:ext cx="6191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Collection </a:t>
              </a:r>
              <a:endParaRPr kumimoji="0" lang="en-US" altLang="en-US" sz="1100" b="1" i="0" u="none" strike="noStrike" cap="none" normalizeH="0" baseline="0" dirty="0">
                <a:ln>
                  <a:noFill/>
                </a:ln>
                <a:solidFill>
                  <a:schemeClr val="tx1"/>
                </a:solidFill>
                <a:effectLst/>
              </a:endParaRPr>
            </a:p>
          </p:txBody>
        </p:sp>
        <p:sp>
          <p:nvSpPr>
            <p:cNvPr id="26" name="Rectangle 18">
              <a:extLst>
                <a:ext uri="{FF2B5EF4-FFF2-40B4-BE49-F238E27FC236}">
                  <a16:creationId xmlns:a16="http://schemas.microsoft.com/office/drawing/2014/main" id="{DBB6E422-4491-461E-B8E2-C0DC1508159F}"/>
                </a:ext>
              </a:extLst>
            </p:cNvPr>
            <p:cNvSpPr>
              <a:spLocks noChangeArrowheads="1"/>
            </p:cNvSpPr>
            <p:nvPr/>
          </p:nvSpPr>
          <p:spPr bwMode="auto">
            <a:xfrm>
              <a:off x="8916055" y="4413250"/>
              <a:ext cx="1492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AF</a:t>
              </a:r>
              <a:endParaRPr kumimoji="0" lang="en-US" altLang="en-US" sz="1100" b="1" i="0" u="none" strike="noStrike" cap="none" normalizeH="0" baseline="0" dirty="0">
                <a:ln>
                  <a:noFill/>
                </a:ln>
                <a:solidFill>
                  <a:schemeClr val="tx1"/>
                </a:solidFill>
                <a:effectLst/>
              </a:endParaRPr>
            </a:p>
          </p:txBody>
        </p:sp>
        <p:sp>
          <p:nvSpPr>
            <p:cNvPr id="27" name="Rectangle 19">
              <a:extLst>
                <a:ext uri="{FF2B5EF4-FFF2-40B4-BE49-F238E27FC236}">
                  <a16:creationId xmlns:a16="http://schemas.microsoft.com/office/drawing/2014/main" id="{EB7DF410-32C6-4BEC-8672-B72D64FC0FBE}"/>
                </a:ext>
              </a:extLst>
            </p:cNvPr>
            <p:cNvSpPr>
              <a:spLocks noChangeArrowheads="1"/>
            </p:cNvSpPr>
            <p:nvPr/>
          </p:nvSpPr>
          <p:spPr bwMode="auto">
            <a:xfrm>
              <a:off x="6920568" y="4051300"/>
              <a:ext cx="881063" cy="587375"/>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20">
              <a:extLst>
                <a:ext uri="{FF2B5EF4-FFF2-40B4-BE49-F238E27FC236}">
                  <a16:creationId xmlns:a16="http://schemas.microsoft.com/office/drawing/2014/main" id="{AF824259-2CEF-406F-A3F4-0C276E4EBAB4}"/>
                </a:ext>
              </a:extLst>
            </p:cNvPr>
            <p:cNvSpPr>
              <a:spLocks noChangeArrowheads="1"/>
            </p:cNvSpPr>
            <p:nvPr/>
          </p:nvSpPr>
          <p:spPr bwMode="auto">
            <a:xfrm>
              <a:off x="6920568" y="4051300"/>
              <a:ext cx="881063" cy="58737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Rectangle 21">
              <a:extLst>
                <a:ext uri="{FF2B5EF4-FFF2-40B4-BE49-F238E27FC236}">
                  <a16:creationId xmlns:a16="http://schemas.microsoft.com/office/drawing/2014/main" id="{765B86A2-5CA1-4291-A4A4-7EB5AD5DFC56}"/>
                </a:ext>
              </a:extLst>
            </p:cNvPr>
            <p:cNvSpPr>
              <a:spLocks noChangeArrowheads="1"/>
            </p:cNvSpPr>
            <p:nvPr/>
          </p:nvSpPr>
          <p:spPr bwMode="auto">
            <a:xfrm>
              <a:off x="7211080" y="4116388"/>
              <a:ext cx="3524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Direct</a:t>
              </a:r>
              <a:endParaRPr kumimoji="0" lang="en-US" altLang="en-US" sz="1100" b="1" i="0" u="none" strike="noStrike" cap="none" normalizeH="0" baseline="0" dirty="0">
                <a:ln>
                  <a:noFill/>
                </a:ln>
                <a:solidFill>
                  <a:schemeClr val="tx1"/>
                </a:solidFill>
                <a:effectLst/>
              </a:endParaRPr>
            </a:p>
          </p:txBody>
        </p:sp>
        <p:sp>
          <p:nvSpPr>
            <p:cNvPr id="30" name="Rectangle 22">
              <a:extLst>
                <a:ext uri="{FF2B5EF4-FFF2-40B4-BE49-F238E27FC236}">
                  <a16:creationId xmlns:a16="http://schemas.microsoft.com/office/drawing/2014/main" id="{71F5123F-9C32-4CEB-B329-E1D880FE19E2}"/>
                </a:ext>
              </a:extLst>
            </p:cNvPr>
            <p:cNvSpPr>
              <a:spLocks noChangeArrowheads="1"/>
            </p:cNvSpPr>
            <p:nvPr/>
          </p:nvSpPr>
          <p:spPr bwMode="auto">
            <a:xfrm>
              <a:off x="6920568" y="4265613"/>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31" name="Rectangle 23">
              <a:extLst>
                <a:ext uri="{FF2B5EF4-FFF2-40B4-BE49-F238E27FC236}">
                  <a16:creationId xmlns:a16="http://schemas.microsoft.com/office/drawing/2014/main" id="{43634FDA-0655-453B-96C2-B2D04937AB4D}"/>
                </a:ext>
              </a:extLst>
            </p:cNvPr>
            <p:cNvSpPr>
              <a:spLocks noChangeArrowheads="1"/>
            </p:cNvSpPr>
            <p:nvPr/>
          </p:nvSpPr>
          <p:spPr bwMode="auto">
            <a:xfrm>
              <a:off x="7217430" y="4414838"/>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Client</a:t>
              </a:r>
              <a:endParaRPr kumimoji="0" lang="en-US" altLang="en-US" sz="1100" b="1" i="0" u="none" strike="noStrike" cap="none" normalizeH="0" baseline="0">
                <a:ln>
                  <a:noFill/>
                </a:ln>
                <a:solidFill>
                  <a:schemeClr val="tx1"/>
                </a:solidFill>
                <a:effectLst/>
              </a:endParaRPr>
            </a:p>
          </p:txBody>
        </p:sp>
        <p:sp>
          <p:nvSpPr>
            <p:cNvPr id="32" name="Line 24">
              <a:extLst>
                <a:ext uri="{FF2B5EF4-FFF2-40B4-BE49-F238E27FC236}">
                  <a16:creationId xmlns:a16="http://schemas.microsoft.com/office/drawing/2014/main" id="{7A1A8154-C848-410D-AE50-60025FD7991A}"/>
                </a:ext>
              </a:extLst>
            </p:cNvPr>
            <p:cNvSpPr>
              <a:spLocks noChangeShapeType="1"/>
            </p:cNvSpPr>
            <p:nvPr/>
          </p:nvSpPr>
          <p:spPr bwMode="auto">
            <a:xfrm>
              <a:off x="7801630" y="4313238"/>
              <a:ext cx="88265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5">
              <a:extLst>
                <a:ext uri="{FF2B5EF4-FFF2-40B4-BE49-F238E27FC236}">
                  <a16:creationId xmlns:a16="http://schemas.microsoft.com/office/drawing/2014/main" id="{D9E6202D-1828-4A9E-87E8-1ABFFA0140FC}"/>
                </a:ext>
              </a:extLst>
            </p:cNvPr>
            <p:cNvSpPr>
              <a:spLocks noChangeArrowheads="1"/>
            </p:cNvSpPr>
            <p:nvPr/>
          </p:nvSpPr>
          <p:spPr bwMode="auto">
            <a:xfrm>
              <a:off x="8177868" y="4257675"/>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6">
              <a:extLst>
                <a:ext uri="{FF2B5EF4-FFF2-40B4-BE49-F238E27FC236}">
                  <a16:creationId xmlns:a16="http://schemas.microsoft.com/office/drawing/2014/main" id="{B5A1B022-62E7-458C-AA71-8B9A68BCE23E}"/>
                </a:ext>
              </a:extLst>
            </p:cNvPr>
            <p:cNvSpPr>
              <a:spLocks noChangeArrowheads="1"/>
            </p:cNvSpPr>
            <p:nvPr/>
          </p:nvSpPr>
          <p:spPr bwMode="auto">
            <a:xfrm>
              <a:off x="8181043" y="4227513"/>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R2</a:t>
              </a:r>
              <a:endParaRPr kumimoji="0" lang="en-US" altLang="en-US" sz="1100" b="1" i="0" u="none" strike="noStrike" cap="none" normalizeH="0" baseline="0" dirty="0">
                <a:ln>
                  <a:noFill/>
                </a:ln>
                <a:solidFill>
                  <a:schemeClr val="tx1"/>
                </a:solidFill>
                <a:effectLst/>
              </a:endParaRPr>
            </a:p>
          </p:txBody>
        </p:sp>
        <p:sp>
          <p:nvSpPr>
            <p:cNvPr id="35" name="Line 27">
              <a:extLst>
                <a:ext uri="{FF2B5EF4-FFF2-40B4-BE49-F238E27FC236}">
                  <a16:creationId xmlns:a16="http://schemas.microsoft.com/office/drawing/2014/main" id="{F9E9B579-FC98-4317-9B22-B315A38F1293}"/>
                </a:ext>
              </a:extLst>
            </p:cNvPr>
            <p:cNvSpPr>
              <a:spLocks noChangeShapeType="1"/>
            </p:cNvSpPr>
            <p:nvPr/>
          </p:nvSpPr>
          <p:spPr bwMode="auto">
            <a:xfrm>
              <a:off x="9273243" y="31575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8">
              <a:extLst>
                <a:ext uri="{FF2B5EF4-FFF2-40B4-BE49-F238E27FC236}">
                  <a16:creationId xmlns:a16="http://schemas.microsoft.com/office/drawing/2014/main" id="{0A8A5E64-FCBE-43FC-8F6B-B30B32127957}"/>
                </a:ext>
              </a:extLst>
            </p:cNvPr>
            <p:cNvSpPr>
              <a:spLocks noChangeArrowheads="1"/>
            </p:cNvSpPr>
            <p:nvPr/>
          </p:nvSpPr>
          <p:spPr bwMode="auto">
            <a:xfrm>
              <a:off x="9941580" y="3081338"/>
              <a:ext cx="1317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29">
              <a:extLst>
                <a:ext uri="{FF2B5EF4-FFF2-40B4-BE49-F238E27FC236}">
                  <a16:creationId xmlns:a16="http://schemas.microsoft.com/office/drawing/2014/main" id="{1F13D43C-DBFE-487D-83B6-356D968D1893}"/>
                </a:ext>
              </a:extLst>
            </p:cNvPr>
            <p:cNvSpPr>
              <a:spLocks noChangeArrowheads="1"/>
            </p:cNvSpPr>
            <p:nvPr/>
          </p:nvSpPr>
          <p:spPr bwMode="auto">
            <a:xfrm>
              <a:off x="9944755" y="307816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R1</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38" name="Rectangle 30">
              <a:extLst>
                <a:ext uri="{FF2B5EF4-FFF2-40B4-BE49-F238E27FC236}">
                  <a16:creationId xmlns:a16="http://schemas.microsoft.com/office/drawing/2014/main" id="{AD2BF3A0-22E7-4909-8DA5-0D145F3FBD15}"/>
                </a:ext>
              </a:extLst>
            </p:cNvPr>
            <p:cNvSpPr>
              <a:spLocks noChangeArrowheads="1"/>
            </p:cNvSpPr>
            <p:nvPr/>
          </p:nvSpPr>
          <p:spPr bwMode="auto">
            <a:xfrm>
              <a:off x="8684280" y="22018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1">
              <a:extLst>
                <a:ext uri="{FF2B5EF4-FFF2-40B4-BE49-F238E27FC236}">
                  <a16:creationId xmlns:a16="http://schemas.microsoft.com/office/drawing/2014/main" id="{4E862813-9A3F-4976-9994-E844587ADAE0}"/>
                </a:ext>
              </a:extLst>
            </p:cNvPr>
            <p:cNvSpPr>
              <a:spLocks noChangeArrowheads="1"/>
            </p:cNvSpPr>
            <p:nvPr/>
          </p:nvSpPr>
          <p:spPr bwMode="auto">
            <a:xfrm>
              <a:off x="8684280" y="22018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32">
              <a:extLst>
                <a:ext uri="{FF2B5EF4-FFF2-40B4-BE49-F238E27FC236}">
                  <a16:creationId xmlns:a16="http://schemas.microsoft.com/office/drawing/2014/main" id="{A1D7EB5B-434D-40BA-B5A8-F42B7DE035F5}"/>
                </a:ext>
              </a:extLst>
            </p:cNvPr>
            <p:cNvSpPr>
              <a:spLocks noChangeArrowheads="1"/>
            </p:cNvSpPr>
            <p:nvPr/>
          </p:nvSpPr>
          <p:spPr bwMode="auto">
            <a:xfrm>
              <a:off x="8877955" y="2339975"/>
              <a:ext cx="269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NRF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1" name="Line 33">
              <a:extLst>
                <a:ext uri="{FF2B5EF4-FFF2-40B4-BE49-F238E27FC236}">
                  <a16:creationId xmlns:a16="http://schemas.microsoft.com/office/drawing/2014/main" id="{477966B3-A91B-46E1-A598-9AB205C9860B}"/>
                </a:ext>
              </a:extLst>
            </p:cNvPr>
            <p:cNvSpPr>
              <a:spLocks noChangeShapeType="1"/>
            </p:cNvSpPr>
            <p:nvPr/>
          </p:nvSpPr>
          <p:spPr bwMode="auto">
            <a:xfrm flipV="1">
              <a:off x="8977968" y="2641600"/>
              <a:ext cx="0" cy="29368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34">
              <a:extLst>
                <a:ext uri="{FF2B5EF4-FFF2-40B4-BE49-F238E27FC236}">
                  <a16:creationId xmlns:a16="http://schemas.microsoft.com/office/drawing/2014/main" id="{EED82E64-778E-4DBC-9E93-1D8A1515A3B7}"/>
                </a:ext>
              </a:extLst>
            </p:cNvPr>
            <p:cNvSpPr>
              <a:spLocks noChangeShapeType="1"/>
            </p:cNvSpPr>
            <p:nvPr/>
          </p:nvSpPr>
          <p:spPr bwMode="auto">
            <a:xfrm>
              <a:off x="7801630" y="1979613"/>
              <a:ext cx="2794000"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Rectangle 35">
              <a:extLst>
                <a:ext uri="{FF2B5EF4-FFF2-40B4-BE49-F238E27FC236}">
                  <a16:creationId xmlns:a16="http://schemas.microsoft.com/office/drawing/2014/main" id="{0F4D5178-81E2-402F-8D8E-152B3BC24398}"/>
                </a:ext>
              </a:extLst>
            </p:cNvPr>
            <p:cNvSpPr>
              <a:spLocks noChangeArrowheads="1"/>
            </p:cNvSpPr>
            <p:nvPr/>
          </p:nvSpPr>
          <p:spPr bwMode="auto">
            <a:xfrm>
              <a:off x="9133543" y="1905000"/>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36">
              <a:extLst>
                <a:ext uri="{FF2B5EF4-FFF2-40B4-BE49-F238E27FC236}">
                  <a16:creationId xmlns:a16="http://schemas.microsoft.com/office/drawing/2014/main" id="{6D815E53-596C-4065-9124-351EB680FD01}"/>
                </a:ext>
              </a:extLst>
            </p:cNvPr>
            <p:cNvSpPr>
              <a:spLocks noChangeArrowheads="1"/>
            </p:cNvSpPr>
            <p:nvPr/>
          </p:nvSpPr>
          <p:spPr bwMode="auto">
            <a:xfrm>
              <a:off x="9136718" y="1901825"/>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R8</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5" name="Rectangle 37">
              <a:extLst>
                <a:ext uri="{FF2B5EF4-FFF2-40B4-BE49-F238E27FC236}">
                  <a16:creationId xmlns:a16="http://schemas.microsoft.com/office/drawing/2014/main" id="{1EEA0552-B95E-41A5-910A-78D9063E3C4D}"/>
                </a:ext>
              </a:extLst>
            </p:cNvPr>
            <p:cNvSpPr>
              <a:spLocks noChangeArrowheads="1"/>
            </p:cNvSpPr>
            <p:nvPr/>
          </p:nvSpPr>
          <p:spPr bwMode="auto">
            <a:xfrm>
              <a:off x="6920568" y="1760538"/>
              <a:ext cx="881063" cy="441325"/>
            </a:xfrm>
            <a:prstGeom prst="rect">
              <a:avLst/>
            </a:prstGeom>
            <a:solidFill>
              <a:srgbClr val="B7DD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38">
              <a:extLst>
                <a:ext uri="{FF2B5EF4-FFF2-40B4-BE49-F238E27FC236}">
                  <a16:creationId xmlns:a16="http://schemas.microsoft.com/office/drawing/2014/main" id="{8B307CA7-20C9-445D-8712-789141DA8656}"/>
                </a:ext>
              </a:extLst>
            </p:cNvPr>
            <p:cNvSpPr>
              <a:spLocks noChangeArrowheads="1"/>
            </p:cNvSpPr>
            <p:nvPr/>
          </p:nvSpPr>
          <p:spPr bwMode="auto">
            <a:xfrm>
              <a:off x="6920568" y="176053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39">
              <a:extLst>
                <a:ext uri="{FF2B5EF4-FFF2-40B4-BE49-F238E27FC236}">
                  <a16:creationId xmlns:a16="http://schemas.microsoft.com/office/drawing/2014/main" id="{93D167A8-C57F-416E-B89A-3412A6B78E1F}"/>
                </a:ext>
              </a:extLst>
            </p:cNvPr>
            <p:cNvSpPr>
              <a:spLocks noChangeArrowheads="1"/>
            </p:cNvSpPr>
            <p:nvPr/>
          </p:nvSpPr>
          <p:spPr bwMode="auto">
            <a:xfrm>
              <a:off x="6992005" y="1901825"/>
              <a:ext cx="8048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UE Application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Line 40">
              <a:extLst>
                <a:ext uri="{FF2B5EF4-FFF2-40B4-BE49-F238E27FC236}">
                  <a16:creationId xmlns:a16="http://schemas.microsoft.com/office/drawing/2014/main" id="{211119E3-C535-41D4-A7A3-5D3688BBD4E8}"/>
                </a:ext>
              </a:extLst>
            </p:cNvPr>
            <p:cNvSpPr>
              <a:spLocks noChangeShapeType="1"/>
            </p:cNvSpPr>
            <p:nvPr/>
          </p:nvSpPr>
          <p:spPr bwMode="auto">
            <a:xfrm>
              <a:off x="7360305" y="2201863"/>
              <a:ext cx="0" cy="1849438"/>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Rectangle 41">
              <a:extLst>
                <a:ext uri="{FF2B5EF4-FFF2-40B4-BE49-F238E27FC236}">
                  <a16:creationId xmlns:a16="http://schemas.microsoft.com/office/drawing/2014/main" id="{182D3948-4C66-401B-A55F-08DF1E3DF012}"/>
                </a:ext>
              </a:extLst>
            </p:cNvPr>
            <p:cNvSpPr>
              <a:spLocks noChangeArrowheads="1"/>
            </p:cNvSpPr>
            <p:nvPr/>
          </p:nvSpPr>
          <p:spPr bwMode="auto">
            <a:xfrm>
              <a:off x="7295218" y="3051175"/>
              <a:ext cx="131763" cy="1492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2">
              <a:extLst>
                <a:ext uri="{FF2B5EF4-FFF2-40B4-BE49-F238E27FC236}">
                  <a16:creationId xmlns:a16="http://schemas.microsoft.com/office/drawing/2014/main" id="{7F9819CC-0235-4B2A-8FC8-093A38DAA0EB}"/>
                </a:ext>
              </a:extLst>
            </p:cNvPr>
            <p:cNvSpPr>
              <a:spLocks noChangeArrowheads="1"/>
            </p:cNvSpPr>
            <p:nvPr/>
          </p:nvSpPr>
          <p:spPr bwMode="auto">
            <a:xfrm>
              <a:off x="7298393" y="3046413"/>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R7</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1" name="Rectangle 43">
              <a:extLst>
                <a:ext uri="{FF2B5EF4-FFF2-40B4-BE49-F238E27FC236}">
                  <a16:creationId xmlns:a16="http://schemas.microsoft.com/office/drawing/2014/main" id="{3ACDCD3C-1C86-4B87-B8B0-1D5E81D40870}"/>
                </a:ext>
              </a:extLst>
            </p:cNvPr>
            <p:cNvSpPr>
              <a:spLocks noChangeArrowheads="1"/>
            </p:cNvSpPr>
            <p:nvPr/>
          </p:nvSpPr>
          <p:spPr bwMode="auto">
            <a:xfrm>
              <a:off x="8684280" y="6024563"/>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Rectangle 44">
              <a:extLst>
                <a:ext uri="{FF2B5EF4-FFF2-40B4-BE49-F238E27FC236}">
                  <a16:creationId xmlns:a16="http://schemas.microsoft.com/office/drawing/2014/main" id="{8CD62D46-93B1-4727-BFF5-E7A8045A4C55}"/>
                </a:ext>
              </a:extLst>
            </p:cNvPr>
            <p:cNvSpPr>
              <a:spLocks noChangeArrowheads="1"/>
            </p:cNvSpPr>
            <p:nvPr/>
          </p:nvSpPr>
          <p:spPr bwMode="auto">
            <a:xfrm>
              <a:off x="8684280" y="6024563"/>
              <a:ext cx="588963" cy="439738"/>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Rectangle 45">
              <a:extLst>
                <a:ext uri="{FF2B5EF4-FFF2-40B4-BE49-F238E27FC236}">
                  <a16:creationId xmlns:a16="http://schemas.microsoft.com/office/drawing/2014/main" id="{1FDE89B2-3BD5-4E3E-8756-8927C9464D4E}"/>
                </a:ext>
              </a:extLst>
            </p:cNvPr>
            <p:cNvSpPr>
              <a:spLocks noChangeArrowheads="1"/>
            </p:cNvSpPr>
            <p:nvPr/>
          </p:nvSpPr>
          <p:spPr bwMode="auto">
            <a:xfrm>
              <a:off x="8782705" y="6165850"/>
              <a:ext cx="461963"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NWDAF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4" name="Line 46">
              <a:extLst>
                <a:ext uri="{FF2B5EF4-FFF2-40B4-BE49-F238E27FC236}">
                  <a16:creationId xmlns:a16="http://schemas.microsoft.com/office/drawing/2014/main" id="{63127289-B465-4C5F-9FFF-7779ED35B1D2}"/>
                </a:ext>
              </a:extLst>
            </p:cNvPr>
            <p:cNvSpPr>
              <a:spLocks noChangeShapeType="1"/>
            </p:cNvSpPr>
            <p:nvPr/>
          </p:nvSpPr>
          <p:spPr bwMode="auto">
            <a:xfrm>
              <a:off x="8977968" y="5729288"/>
              <a:ext cx="0" cy="295275"/>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Rectangle 47">
              <a:extLst>
                <a:ext uri="{FF2B5EF4-FFF2-40B4-BE49-F238E27FC236}">
                  <a16:creationId xmlns:a16="http://schemas.microsoft.com/office/drawing/2014/main" id="{C16D400F-BD39-444B-843F-9F5A5599DEC1}"/>
                </a:ext>
              </a:extLst>
            </p:cNvPr>
            <p:cNvSpPr>
              <a:spLocks noChangeArrowheads="1"/>
            </p:cNvSpPr>
            <p:nvPr/>
          </p:nvSpPr>
          <p:spPr bwMode="auto">
            <a:xfrm>
              <a:off x="8912880" y="5802313"/>
              <a:ext cx="130175"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Rectangle 48">
              <a:extLst>
                <a:ext uri="{FF2B5EF4-FFF2-40B4-BE49-F238E27FC236}">
                  <a16:creationId xmlns:a16="http://schemas.microsoft.com/office/drawing/2014/main" id="{FA09F1E3-2252-48E2-9E4B-0AC977372D03}"/>
                </a:ext>
              </a:extLst>
            </p:cNvPr>
            <p:cNvSpPr>
              <a:spLocks noChangeArrowheads="1"/>
            </p:cNvSpPr>
            <p:nvPr/>
          </p:nvSpPr>
          <p:spPr bwMode="auto">
            <a:xfrm>
              <a:off x="8916055" y="5797550"/>
              <a:ext cx="196850"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R5</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7" name="Rectangle 49">
              <a:extLst>
                <a:ext uri="{FF2B5EF4-FFF2-40B4-BE49-F238E27FC236}">
                  <a16:creationId xmlns:a16="http://schemas.microsoft.com/office/drawing/2014/main" id="{776D592E-9698-499F-A5CD-64052AEFE465}"/>
                </a:ext>
              </a:extLst>
            </p:cNvPr>
            <p:cNvSpPr>
              <a:spLocks noChangeArrowheads="1"/>
            </p:cNvSpPr>
            <p:nvPr/>
          </p:nvSpPr>
          <p:spPr bwMode="auto">
            <a:xfrm>
              <a:off x="9712980" y="4848225"/>
              <a:ext cx="588963" cy="439738"/>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0">
              <a:extLst>
                <a:ext uri="{FF2B5EF4-FFF2-40B4-BE49-F238E27FC236}">
                  <a16:creationId xmlns:a16="http://schemas.microsoft.com/office/drawing/2014/main" id="{311E28AF-7D2A-4293-AA69-AEAD57CFEDDB}"/>
                </a:ext>
              </a:extLst>
            </p:cNvPr>
            <p:cNvSpPr>
              <a:spLocks noEditPoints="1"/>
            </p:cNvSpPr>
            <p:nvPr/>
          </p:nvSpPr>
          <p:spPr bwMode="auto">
            <a:xfrm>
              <a:off x="9709805" y="4843463"/>
              <a:ext cx="595313" cy="449263"/>
            </a:xfrm>
            <a:custGeom>
              <a:avLst/>
              <a:gdLst>
                <a:gd name="T0" fmla="*/ 12 w 1839"/>
                <a:gd name="T1" fmla="*/ 216 h 1385"/>
                <a:gd name="T2" fmla="*/ 12 w 1839"/>
                <a:gd name="T3" fmla="*/ 24 h 1385"/>
                <a:gd name="T4" fmla="*/ 24 w 1839"/>
                <a:gd name="T5" fmla="*/ 492 h 1385"/>
                <a:gd name="T6" fmla="*/ 0 w 1839"/>
                <a:gd name="T7" fmla="*/ 324 h 1385"/>
                <a:gd name="T8" fmla="*/ 24 w 1839"/>
                <a:gd name="T9" fmla="*/ 612 h 1385"/>
                <a:gd name="T10" fmla="*/ 0 w 1839"/>
                <a:gd name="T11" fmla="*/ 780 h 1385"/>
                <a:gd name="T12" fmla="*/ 24 w 1839"/>
                <a:gd name="T13" fmla="*/ 612 h 1385"/>
                <a:gd name="T14" fmla="*/ 12 w 1839"/>
                <a:gd name="T15" fmla="*/ 1080 h 1385"/>
                <a:gd name="T16" fmla="*/ 12 w 1839"/>
                <a:gd name="T17" fmla="*/ 888 h 1385"/>
                <a:gd name="T18" fmla="*/ 24 w 1839"/>
                <a:gd name="T19" fmla="*/ 1356 h 1385"/>
                <a:gd name="T20" fmla="*/ 0 w 1839"/>
                <a:gd name="T21" fmla="*/ 1188 h 1385"/>
                <a:gd name="T22" fmla="*/ 116 w 1839"/>
                <a:gd name="T23" fmla="*/ 1361 h 1385"/>
                <a:gd name="T24" fmla="*/ 284 w 1839"/>
                <a:gd name="T25" fmla="*/ 1385 h 1385"/>
                <a:gd name="T26" fmla="*/ 116 w 1839"/>
                <a:gd name="T27" fmla="*/ 1361 h 1385"/>
                <a:gd name="T28" fmla="*/ 584 w 1839"/>
                <a:gd name="T29" fmla="*/ 1373 h 1385"/>
                <a:gd name="T30" fmla="*/ 392 w 1839"/>
                <a:gd name="T31" fmla="*/ 1373 h 1385"/>
                <a:gd name="T32" fmla="*/ 860 w 1839"/>
                <a:gd name="T33" fmla="*/ 1361 h 1385"/>
                <a:gd name="T34" fmla="*/ 692 w 1839"/>
                <a:gd name="T35" fmla="*/ 1385 h 1385"/>
                <a:gd name="T36" fmla="*/ 980 w 1839"/>
                <a:gd name="T37" fmla="*/ 1361 h 1385"/>
                <a:gd name="T38" fmla="*/ 1148 w 1839"/>
                <a:gd name="T39" fmla="*/ 1385 h 1385"/>
                <a:gd name="T40" fmla="*/ 980 w 1839"/>
                <a:gd name="T41" fmla="*/ 1361 h 1385"/>
                <a:gd name="T42" fmla="*/ 1448 w 1839"/>
                <a:gd name="T43" fmla="*/ 1373 h 1385"/>
                <a:gd name="T44" fmla="*/ 1256 w 1839"/>
                <a:gd name="T45" fmla="*/ 1373 h 1385"/>
                <a:gd name="T46" fmla="*/ 1724 w 1839"/>
                <a:gd name="T47" fmla="*/ 1361 h 1385"/>
                <a:gd name="T48" fmla="*/ 1556 w 1839"/>
                <a:gd name="T49" fmla="*/ 1385 h 1385"/>
                <a:gd name="T50" fmla="*/ 1815 w 1839"/>
                <a:gd name="T51" fmla="*/ 1356 h 1385"/>
                <a:gd name="T52" fmla="*/ 1839 w 1839"/>
                <a:gd name="T53" fmla="*/ 1188 h 1385"/>
                <a:gd name="T54" fmla="*/ 1815 w 1839"/>
                <a:gd name="T55" fmla="*/ 1356 h 1385"/>
                <a:gd name="T56" fmla="*/ 1827 w 1839"/>
                <a:gd name="T57" fmla="*/ 888 h 1385"/>
                <a:gd name="T58" fmla="*/ 1827 w 1839"/>
                <a:gd name="T59" fmla="*/ 1080 h 1385"/>
                <a:gd name="T60" fmla="*/ 1815 w 1839"/>
                <a:gd name="T61" fmla="*/ 612 h 1385"/>
                <a:gd name="T62" fmla="*/ 1839 w 1839"/>
                <a:gd name="T63" fmla="*/ 780 h 1385"/>
                <a:gd name="T64" fmla="*/ 1815 w 1839"/>
                <a:gd name="T65" fmla="*/ 492 h 1385"/>
                <a:gd name="T66" fmla="*/ 1839 w 1839"/>
                <a:gd name="T67" fmla="*/ 324 h 1385"/>
                <a:gd name="T68" fmla="*/ 1815 w 1839"/>
                <a:gd name="T69" fmla="*/ 492 h 1385"/>
                <a:gd name="T70" fmla="*/ 1827 w 1839"/>
                <a:gd name="T71" fmla="*/ 24 h 1385"/>
                <a:gd name="T72" fmla="*/ 1827 w 1839"/>
                <a:gd name="T73" fmla="*/ 216 h 1385"/>
                <a:gd name="T74" fmla="*/ 1562 w 1839"/>
                <a:gd name="T75" fmla="*/ 24 h 1385"/>
                <a:gd name="T76" fmla="*/ 1730 w 1839"/>
                <a:gd name="T77" fmla="*/ 0 h 1385"/>
                <a:gd name="T78" fmla="*/ 1442 w 1839"/>
                <a:gd name="T79" fmla="*/ 24 h 1385"/>
                <a:gd name="T80" fmla="*/ 1274 w 1839"/>
                <a:gd name="T81" fmla="*/ 0 h 1385"/>
                <a:gd name="T82" fmla="*/ 1442 w 1839"/>
                <a:gd name="T83" fmla="*/ 24 h 1385"/>
                <a:gd name="T84" fmla="*/ 974 w 1839"/>
                <a:gd name="T85" fmla="*/ 12 h 1385"/>
                <a:gd name="T86" fmla="*/ 1166 w 1839"/>
                <a:gd name="T87" fmla="*/ 12 h 1385"/>
                <a:gd name="T88" fmla="*/ 698 w 1839"/>
                <a:gd name="T89" fmla="*/ 24 h 1385"/>
                <a:gd name="T90" fmla="*/ 866 w 1839"/>
                <a:gd name="T91" fmla="*/ 0 h 1385"/>
                <a:gd name="T92" fmla="*/ 578 w 1839"/>
                <a:gd name="T93" fmla="*/ 24 h 1385"/>
                <a:gd name="T94" fmla="*/ 410 w 1839"/>
                <a:gd name="T95" fmla="*/ 0 h 1385"/>
                <a:gd name="T96" fmla="*/ 578 w 1839"/>
                <a:gd name="T97" fmla="*/ 24 h 1385"/>
                <a:gd name="T98" fmla="*/ 110 w 1839"/>
                <a:gd name="T99" fmla="*/ 12 h 1385"/>
                <a:gd name="T100" fmla="*/ 302 w 1839"/>
                <a:gd name="T101" fmla="*/ 12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9" h="1385">
                  <a:moveTo>
                    <a:pt x="24" y="36"/>
                  </a:moveTo>
                  <a:lnTo>
                    <a:pt x="24" y="204"/>
                  </a:lnTo>
                  <a:cubicBezTo>
                    <a:pt x="24" y="211"/>
                    <a:pt x="19" y="216"/>
                    <a:pt x="12" y="216"/>
                  </a:cubicBezTo>
                  <a:cubicBezTo>
                    <a:pt x="6" y="216"/>
                    <a:pt x="0" y="211"/>
                    <a:pt x="0" y="204"/>
                  </a:cubicBezTo>
                  <a:lnTo>
                    <a:pt x="0" y="36"/>
                  </a:lnTo>
                  <a:cubicBezTo>
                    <a:pt x="0" y="30"/>
                    <a:pt x="6" y="24"/>
                    <a:pt x="12" y="24"/>
                  </a:cubicBezTo>
                  <a:cubicBezTo>
                    <a:pt x="19" y="24"/>
                    <a:pt x="24" y="30"/>
                    <a:pt x="24" y="36"/>
                  </a:cubicBezTo>
                  <a:close/>
                  <a:moveTo>
                    <a:pt x="24" y="324"/>
                  </a:moveTo>
                  <a:lnTo>
                    <a:pt x="24" y="492"/>
                  </a:lnTo>
                  <a:cubicBezTo>
                    <a:pt x="24" y="499"/>
                    <a:pt x="19" y="504"/>
                    <a:pt x="12" y="504"/>
                  </a:cubicBezTo>
                  <a:cubicBezTo>
                    <a:pt x="6" y="504"/>
                    <a:pt x="0" y="499"/>
                    <a:pt x="0" y="492"/>
                  </a:cubicBezTo>
                  <a:lnTo>
                    <a:pt x="0" y="324"/>
                  </a:lnTo>
                  <a:cubicBezTo>
                    <a:pt x="0" y="318"/>
                    <a:pt x="6" y="312"/>
                    <a:pt x="12" y="312"/>
                  </a:cubicBezTo>
                  <a:cubicBezTo>
                    <a:pt x="19" y="312"/>
                    <a:pt x="24" y="318"/>
                    <a:pt x="24" y="324"/>
                  </a:cubicBezTo>
                  <a:close/>
                  <a:moveTo>
                    <a:pt x="24" y="612"/>
                  </a:moveTo>
                  <a:lnTo>
                    <a:pt x="24" y="780"/>
                  </a:lnTo>
                  <a:cubicBezTo>
                    <a:pt x="24" y="787"/>
                    <a:pt x="19" y="792"/>
                    <a:pt x="12" y="792"/>
                  </a:cubicBezTo>
                  <a:cubicBezTo>
                    <a:pt x="6" y="792"/>
                    <a:pt x="0" y="787"/>
                    <a:pt x="0" y="780"/>
                  </a:cubicBezTo>
                  <a:lnTo>
                    <a:pt x="0" y="612"/>
                  </a:lnTo>
                  <a:cubicBezTo>
                    <a:pt x="0" y="606"/>
                    <a:pt x="6" y="600"/>
                    <a:pt x="12" y="600"/>
                  </a:cubicBezTo>
                  <a:cubicBezTo>
                    <a:pt x="19" y="600"/>
                    <a:pt x="24" y="606"/>
                    <a:pt x="24" y="612"/>
                  </a:cubicBezTo>
                  <a:close/>
                  <a:moveTo>
                    <a:pt x="24" y="900"/>
                  </a:moveTo>
                  <a:lnTo>
                    <a:pt x="24" y="1068"/>
                  </a:lnTo>
                  <a:cubicBezTo>
                    <a:pt x="24" y="1075"/>
                    <a:pt x="19" y="1080"/>
                    <a:pt x="12" y="1080"/>
                  </a:cubicBezTo>
                  <a:cubicBezTo>
                    <a:pt x="6" y="1080"/>
                    <a:pt x="0" y="1075"/>
                    <a:pt x="0" y="1068"/>
                  </a:cubicBezTo>
                  <a:lnTo>
                    <a:pt x="0" y="900"/>
                  </a:lnTo>
                  <a:cubicBezTo>
                    <a:pt x="0" y="894"/>
                    <a:pt x="6" y="888"/>
                    <a:pt x="12" y="888"/>
                  </a:cubicBezTo>
                  <a:cubicBezTo>
                    <a:pt x="19" y="888"/>
                    <a:pt x="24" y="894"/>
                    <a:pt x="24" y="900"/>
                  </a:cubicBezTo>
                  <a:close/>
                  <a:moveTo>
                    <a:pt x="24" y="1188"/>
                  </a:moveTo>
                  <a:lnTo>
                    <a:pt x="24" y="1356"/>
                  </a:lnTo>
                  <a:cubicBezTo>
                    <a:pt x="24" y="1363"/>
                    <a:pt x="19" y="1368"/>
                    <a:pt x="12" y="1368"/>
                  </a:cubicBezTo>
                  <a:cubicBezTo>
                    <a:pt x="6" y="1368"/>
                    <a:pt x="0" y="1363"/>
                    <a:pt x="0" y="1356"/>
                  </a:cubicBezTo>
                  <a:lnTo>
                    <a:pt x="0" y="1188"/>
                  </a:lnTo>
                  <a:cubicBezTo>
                    <a:pt x="0" y="1182"/>
                    <a:pt x="6" y="1176"/>
                    <a:pt x="12" y="1176"/>
                  </a:cubicBezTo>
                  <a:cubicBezTo>
                    <a:pt x="19" y="1176"/>
                    <a:pt x="24" y="1182"/>
                    <a:pt x="24" y="1188"/>
                  </a:cubicBezTo>
                  <a:close/>
                  <a:moveTo>
                    <a:pt x="116" y="1361"/>
                  </a:moveTo>
                  <a:lnTo>
                    <a:pt x="284" y="1361"/>
                  </a:lnTo>
                  <a:cubicBezTo>
                    <a:pt x="290" y="1361"/>
                    <a:pt x="296" y="1366"/>
                    <a:pt x="296" y="1373"/>
                  </a:cubicBezTo>
                  <a:cubicBezTo>
                    <a:pt x="296" y="1380"/>
                    <a:pt x="290" y="1385"/>
                    <a:pt x="284" y="1385"/>
                  </a:cubicBezTo>
                  <a:lnTo>
                    <a:pt x="116" y="1385"/>
                  </a:lnTo>
                  <a:cubicBezTo>
                    <a:pt x="109" y="1385"/>
                    <a:pt x="104" y="1380"/>
                    <a:pt x="104" y="1373"/>
                  </a:cubicBezTo>
                  <a:cubicBezTo>
                    <a:pt x="104" y="1366"/>
                    <a:pt x="109" y="1361"/>
                    <a:pt x="116" y="1361"/>
                  </a:cubicBezTo>
                  <a:close/>
                  <a:moveTo>
                    <a:pt x="404" y="1361"/>
                  </a:moveTo>
                  <a:lnTo>
                    <a:pt x="572" y="1361"/>
                  </a:lnTo>
                  <a:cubicBezTo>
                    <a:pt x="578" y="1361"/>
                    <a:pt x="584" y="1366"/>
                    <a:pt x="584" y="1373"/>
                  </a:cubicBezTo>
                  <a:cubicBezTo>
                    <a:pt x="584" y="1380"/>
                    <a:pt x="578" y="1385"/>
                    <a:pt x="572" y="1385"/>
                  </a:cubicBezTo>
                  <a:lnTo>
                    <a:pt x="404" y="1385"/>
                  </a:lnTo>
                  <a:cubicBezTo>
                    <a:pt x="397" y="1385"/>
                    <a:pt x="392" y="1380"/>
                    <a:pt x="392" y="1373"/>
                  </a:cubicBezTo>
                  <a:cubicBezTo>
                    <a:pt x="392" y="1366"/>
                    <a:pt x="397" y="1361"/>
                    <a:pt x="404" y="1361"/>
                  </a:cubicBezTo>
                  <a:close/>
                  <a:moveTo>
                    <a:pt x="692" y="1361"/>
                  </a:moveTo>
                  <a:lnTo>
                    <a:pt x="860" y="1361"/>
                  </a:lnTo>
                  <a:cubicBezTo>
                    <a:pt x="866" y="1361"/>
                    <a:pt x="872" y="1366"/>
                    <a:pt x="872" y="1373"/>
                  </a:cubicBezTo>
                  <a:cubicBezTo>
                    <a:pt x="872" y="1380"/>
                    <a:pt x="866" y="1385"/>
                    <a:pt x="860" y="1385"/>
                  </a:cubicBezTo>
                  <a:lnTo>
                    <a:pt x="692" y="1385"/>
                  </a:lnTo>
                  <a:cubicBezTo>
                    <a:pt x="685" y="1385"/>
                    <a:pt x="680" y="1380"/>
                    <a:pt x="680" y="1373"/>
                  </a:cubicBezTo>
                  <a:cubicBezTo>
                    <a:pt x="680" y="1366"/>
                    <a:pt x="685" y="1361"/>
                    <a:pt x="692" y="1361"/>
                  </a:cubicBezTo>
                  <a:close/>
                  <a:moveTo>
                    <a:pt x="980" y="1361"/>
                  </a:moveTo>
                  <a:lnTo>
                    <a:pt x="1148" y="1361"/>
                  </a:lnTo>
                  <a:cubicBezTo>
                    <a:pt x="1154" y="1361"/>
                    <a:pt x="1160" y="1366"/>
                    <a:pt x="1160" y="1373"/>
                  </a:cubicBezTo>
                  <a:cubicBezTo>
                    <a:pt x="1160" y="1380"/>
                    <a:pt x="1154" y="1385"/>
                    <a:pt x="1148" y="1385"/>
                  </a:cubicBezTo>
                  <a:lnTo>
                    <a:pt x="980" y="1385"/>
                  </a:lnTo>
                  <a:cubicBezTo>
                    <a:pt x="973" y="1385"/>
                    <a:pt x="968" y="1380"/>
                    <a:pt x="968" y="1373"/>
                  </a:cubicBezTo>
                  <a:cubicBezTo>
                    <a:pt x="968" y="1366"/>
                    <a:pt x="973" y="1361"/>
                    <a:pt x="980" y="1361"/>
                  </a:cubicBezTo>
                  <a:close/>
                  <a:moveTo>
                    <a:pt x="1268" y="1361"/>
                  </a:moveTo>
                  <a:lnTo>
                    <a:pt x="1436" y="1361"/>
                  </a:lnTo>
                  <a:cubicBezTo>
                    <a:pt x="1442" y="1361"/>
                    <a:pt x="1448" y="1366"/>
                    <a:pt x="1448" y="1373"/>
                  </a:cubicBezTo>
                  <a:cubicBezTo>
                    <a:pt x="1448" y="1380"/>
                    <a:pt x="1442" y="1385"/>
                    <a:pt x="1436" y="1385"/>
                  </a:cubicBezTo>
                  <a:lnTo>
                    <a:pt x="1268" y="1385"/>
                  </a:lnTo>
                  <a:cubicBezTo>
                    <a:pt x="1261" y="1385"/>
                    <a:pt x="1256" y="1380"/>
                    <a:pt x="1256" y="1373"/>
                  </a:cubicBezTo>
                  <a:cubicBezTo>
                    <a:pt x="1256" y="1366"/>
                    <a:pt x="1261" y="1361"/>
                    <a:pt x="1268" y="1361"/>
                  </a:cubicBezTo>
                  <a:close/>
                  <a:moveTo>
                    <a:pt x="1556" y="1361"/>
                  </a:moveTo>
                  <a:lnTo>
                    <a:pt x="1724" y="1361"/>
                  </a:lnTo>
                  <a:cubicBezTo>
                    <a:pt x="1730" y="1361"/>
                    <a:pt x="1736" y="1366"/>
                    <a:pt x="1736" y="1373"/>
                  </a:cubicBezTo>
                  <a:cubicBezTo>
                    <a:pt x="1736" y="1380"/>
                    <a:pt x="1730" y="1385"/>
                    <a:pt x="1724" y="1385"/>
                  </a:cubicBezTo>
                  <a:lnTo>
                    <a:pt x="1556" y="1385"/>
                  </a:lnTo>
                  <a:cubicBezTo>
                    <a:pt x="1549" y="1385"/>
                    <a:pt x="1544" y="1380"/>
                    <a:pt x="1544" y="1373"/>
                  </a:cubicBezTo>
                  <a:cubicBezTo>
                    <a:pt x="1544" y="1366"/>
                    <a:pt x="1549" y="1361"/>
                    <a:pt x="1556" y="1361"/>
                  </a:cubicBezTo>
                  <a:close/>
                  <a:moveTo>
                    <a:pt x="1815" y="1356"/>
                  </a:moveTo>
                  <a:lnTo>
                    <a:pt x="1815" y="1188"/>
                  </a:lnTo>
                  <a:cubicBezTo>
                    <a:pt x="1815" y="1181"/>
                    <a:pt x="1820" y="1176"/>
                    <a:pt x="1827" y="1176"/>
                  </a:cubicBezTo>
                  <a:cubicBezTo>
                    <a:pt x="1833" y="1176"/>
                    <a:pt x="1839" y="1181"/>
                    <a:pt x="1839" y="1188"/>
                  </a:cubicBezTo>
                  <a:lnTo>
                    <a:pt x="1839" y="1356"/>
                  </a:lnTo>
                  <a:cubicBezTo>
                    <a:pt x="1839" y="1362"/>
                    <a:pt x="1833" y="1368"/>
                    <a:pt x="1827" y="1368"/>
                  </a:cubicBezTo>
                  <a:cubicBezTo>
                    <a:pt x="1820" y="1368"/>
                    <a:pt x="1815" y="1362"/>
                    <a:pt x="1815" y="1356"/>
                  </a:cubicBezTo>
                  <a:close/>
                  <a:moveTo>
                    <a:pt x="1815" y="1068"/>
                  </a:moveTo>
                  <a:lnTo>
                    <a:pt x="1815" y="900"/>
                  </a:lnTo>
                  <a:cubicBezTo>
                    <a:pt x="1815" y="893"/>
                    <a:pt x="1820" y="888"/>
                    <a:pt x="1827" y="888"/>
                  </a:cubicBezTo>
                  <a:cubicBezTo>
                    <a:pt x="1833" y="888"/>
                    <a:pt x="1839" y="893"/>
                    <a:pt x="1839" y="900"/>
                  </a:cubicBezTo>
                  <a:lnTo>
                    <a:pt x="1839" y="1068"/>
                  </a:lnTo>
                  <a:cubicBezTo>
                    <a:pt x="1839" y="1074"/>
                    <a:pt x="1833" y="1080"/>
                    <a:pt x="1827" y="1080"/>
                  </a:cubicBezTo>
                  <a:cubicBezTo>
                    <a:pt x="1820" y="1080"/>
                    <a:pt x="1815" y="1074"/>
                    <a:pt x="1815" y="1068"/>
                  </a:cubicBezTo>
                  <a:close/>
                  <a:moveTo>
                    <a:pt x="1815" y="780"/>
                  </a:moveTo>
                  <a:lnTo>
                    <a:pt x="1815" y="612"/>
                  </a:lnTo>
                  <a:cubicBezTo>
                    <a:pt x="1815" y="605"/>
                    <a:pt x="1820" y="600"/>
                    <a:pt x="1827" y="600"/>
                  </a:cubicBezTo>
                  <a:cubicBezTo>
                    <a:pt x="1833" y="600"/>
                    <a:pt x="1839" y="605"/>
                    <a:pt x="1839" y="612"/>
                  </a:cubicBezTo>
                  <a:lnTo>
                    <a:pt x="1839" y="780"/>
                  </a:lnTo>
                  <a:cubicBezTo>
                    <a:pt x="1839" y="786"/>
                    <a:pt x="1833" y="792"/>
                    <a:pt x="1827" y="792"/>
                  </a:cubicBezTo>
                  <a:cubicBezTo>
                    <a:pt x="1820" y="792"/>
                    <a:pt x="1815" y="786"/>
                    <a:pt x="1815" y="780"/>
                  </a:cubicBezTo>
                  <a:close/>
                  <a:moveTo>
                    <a:pt x="1815" y="492"/>
                  </a:moveTo>
                  <a:lnTo>
                    <a:pt x="1815" y="324"/>
                  </a:lnTo>
                  <a:cubicBezTo>
                    <a:pt x="1815" y="317"/>
                    <a:pt x="1820" y="312"/>
                    <a:pt x="1827" y="312"/>
                  </a:cubicBezTo>
                  <a:cubicBezTo>
                    <a:pt x="1833" y="312"/>
                    <a:pt x="1839" y="317"/>
                    <a:pt x="1839" y="324"/>
                  </a:cubicBezTo>
                  <a:lnTo>
                    <a:pt x="1839" y="492"/>
                  </a:lnTo>
                  <a:cubicBezTo>
                    <a:pt x="1839" y="498"/>
                    <a:pt x="1833" y="504"/>
                    <a:pt x="1827" y="504"/>
                  </a:cubicBezTo>
                  <a:cubicBezTo>
                    <a:pt x="1820" y="504"/>
                    <a:pt x="1815" y="498"/>
                    <a:pt x="1815" y="492"/>
                  </a:cubicBezTo>
                  <a:close/>
                  <a:moveTo>
                    <a:pt x="1815" y="204"/>
                  </a:moveTo>
                  <a:lnTo>
                    <a:pt x="1815" y="36"/>
                  </a:lnTo>
                  <a:cubicBezTo>
                    <a:pt x="1815" y="29"/>
                    <a:pt x="1820" y="24"/>
                    <a:pt x="1827" y="24"/>
                  </a:cubicBezTo>
                  <a:cubicBezTo>
                    <a:pt x="1833" y="24"/>
                    <a:pt x="1839" y="29"/>
                    <a:pt x="1839" y="36"/>
                  </a:cubicBezTo>
                  <a:lnTo>
                    <a:pt x="1839" y="204"/>
                  </a:lnTo>
                  <a:cubicBezTo>
                    <a:pt x="1839" y="210"/>
                    <a:pt x="1833" y="216"/>
                    <a:pt x="1827" y="216"/>
                  </a:cubicBezTo>
                  <a:cubicBezTo>
                    <a:pt x="1820" y="216"/>
                    <a:pt x="1815" y="210"/>
                    <a:pt x="1815" y="204"/>
                  </a:cubicBezTo>
                  <a:close/>
                  <a:moveTo>
                    <a:pt x="1730" y="24"/>
                  </a:moveTo>
                  <a:lnTo>
                    <a:pt x="1562" y="24"/>
                  </a:lnTo>
                  <a:cubicBezTo>
                    <a:pt x="1555" y="24"/>
                    <a:pt x="1550" y="19"/>
                    <a:pt x="1550" y="12"/>
                  </a:cubicBezTo>
                  <a:cubicBezTo>
                    <a:pt x="1550" y="6"/>
                    <a:pt x="1555" y="0"/>
                    <a:pt x="1562" y="0"/>
                  </a:cubicBezTo>
                  <a:lnTo>
                    <a:pt x="1730" y="0"/>
                  </a:lnTo>
                  <a:cubicBezTo>
                    <a:pt x="1737" y="0"/>
                    <a:pt x="1742" y="6"/>
                    <a:pt x="1742" y="12"/>
                  </a:cubicBezTo>
                  <a:cubicBezTo>
                    <a:pt x="1742" y="19"/>
                    <a:pt x="1737" y="24"/>
                    <a:pt x="1730" y="24"/>
                  </a:cubicBezTo>
                  <a:close/>
                  <a:moveTo>
                    <a:pt x="1442" y="24"/>
                  </a:moveTo>
                  <a:lnTo>
                    <a:pt x="1274" y="24"/>
                  </a:lnTo>
                  <a:cubicBezTo>
                    <a:pt x="1267" y="24"/>
                    <a:pt x="1262" y="19"/>
                    <a:pt x="1262" y="12"/>
                  </a:cubicBezTo>
                  <a:cubicBezTo>
                    <a:pt x="1262" y="6"/>
                    <a:pt x="1267" y="0"/>
                    <a:pt x="1274" y="0"/>
                  </a:cubicBezTo>
                  <a:lnTo>
                    <a:pt x="1442" y="0"/>
                  </a:lnTo>
                  <a:cubicBezTo>
                    <a:pt x="1449" y="0"/>
                    <a:pt x="1454" y="6"/>
                    <a:pt x="1454" y="12"/>
                  </a:cubicBezTo>
                  <a:cubicBezTo>
                    <a:pt x="1454" y="19"/>
                    <a:pt x="1449" y="24"/>
                    <a:pt x="1442" y="24"/>
                  </a:cubicBezTo>
                  <a:close/>
                  <a:moveTo>
                    <a:pt x="1154" y="24"/>
                  </a:moveTo>
                  <a:lnTo>
                    <a:pt x="986" y="24"/>
                  </a:lnTo>
                  <a:cubicBezTo>
                    <a:pt x="979" y="24"/>
                    <a:pt x="974" y="19"/>
                    <a:pt x="974" y="12"/>
                  </a:cubicBezTo>
                  <a:cubicBezTo>
                    <a:pt x="974" y="6"/>
                    <a:pt x="979" y="0"/>
                    <a:pt x="986" y="0"/>
                  </a:cubicBezTo>
                  <a:lnTo>
                    <a:pt x="1154" y="0"/>
                  </a:lnTo>
                  <a:cubicBezTo>
                    <a:pt x="1161" y="0"/>
                    <a:pt x="1166" y="6"/>
                    <a:pt x="1166" y="12"/>
                  </a:cubicBezTo>
                  <a:cubicBezTo>
                    <a:pt x="1166" y="19"/>
                    <a:pt x="1161" y="24"/>
                    <a:pt x="1154" y="24"/>
                  </a:cubicBezTo>
                  <a:close/>
                  <a:moveTo>
                    <a:pt x="866" y="24"/>
                  </a:moveTo>
                  <a:lnTo>
                    <a:pt x="698" y="24"/>
                  </a:lnTo>
                  <a:cubicBezTo>
                    <a:pt x="691" y="24"/>
                    <a:pt x="686" y="19"/>
                    <a:pt x="686" y="12"/>
                  </a:cubicBezTo>
                  <a:cubicBezTo>
                    <a:pt x="686" y="6"/>
                    <a:pt x="691" y="0"/>
                    <a:pt x="698" y="0"/>
                  </a:cubicBezTo>
                  <a:lnTo>
                    <a:pt x="866" y="0"/>
                  </a:lnTo>
                  <a:cubicBezTo>
                    <a:pt x="873" y="0"/>
                    <a:pt x="878" y="6"/>
                    <a:pt x="878" y="12"/>
                  </a:cubicBezTo>
                  <a:cubicBezTo>
                    <a:pt x="878" y="19"/>
                    <a:pt x="873" y="24"/>
                    <a:pt x="866" y="24"/>
                  </a:cubicBezTo>
                  <a:close/>
                  <a:moveTo>
                    <a:pt x="578" y="24"/>
                  </a:moveTo>
                  <a:lnTo>
                    <a:pt x="410" y="24"/>
                  </a:lnTo>
                  <a:cubicBezTo>
                    <a:pt x="403" y="24"/>
                    <a:pt x="398" y="19"/>
                    <a:pt x="398" y="12"/>
                  </a:cubicBezTo>
                  <a:cubicBezTo>
                    <a:pt x="398" y="6"/>
                    <a:pt x="403" y="0"/>
                    <a:pt x="410" y="0"/>
                  </a:cubicBezTo>
                  <a:lnTo>
                    <a:pt x="578" y="0"/>
                  </a:lnTo>
                  <a:cubicBezTo>
                    <a:pt x="585" y="0"/>
                    <a:pt x="590" y="6"/>
                    <a:pt x="590" y="12"/>
                  </a:cubicBezTo>
                  <a:cubicBezTo>
                    <a:pt x="590" y="19"/>
                    <a:pt x="585" y="24"/>
                    <a:pt x="578" y="24"/>
                  </a:cubicBezTo>
                  <a:close/>
                  <a:moveTo>
                    <a:pt x="290" y="24"/>
                  </a:moveTo>
                  <a:lnTo>
                    <a:pt x="122" y="24"/>
                  </a:lnTo>
                  <a:cubicBezTo>
                    <a:pt x="115" y="24"/>
                    <a:pt x="110" y="19"/>
                    <a:pt x="110" y="12"/>
                  </a:cubicBezTo>
                  <a:cubicBezTo>
                    <a:pt x="110" y="6"/>
                    <a:pt x="115" y="0"/>
                    <a:pt x="122" y="0"/>
                  </a:cubicBezTo>
                  <a:lnTo>
                    <a:pt x="290" y="0"/>
                  </a:lnTo>
                  <a:cubicBezTo>
                    <a:pt x="297" y="0"/>
                    <a:pt x="302" y="6"/>
                    <a:pt x="302" y="12"/>
                  </a:cubicBezTo>
                  <a:cubicBezTo>
                    <a:pt x="302" y="19"/>
                    <a:pt x="297" y="24"/>
                    <a:pt x="290"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Rectangle 51">
              <a:extLst>
                <a:ext uri="{FF2B5EF4-FFF2-40B4-BE49-F238E27FC236}">
                  <a16:creationId xmlns:a16="http://schemas.microsoft.com/office/drawing/2014/main" id="{DBC65540-7C83-4355-A5AD-66D572BD49E8}"/>
                </a:ext>
              </a:extLst>
            </p:cNvPr>
            <p:cNvSpPr>
              <a:spLocks noChangeArrowheads="1"/>
            </p:cNvSpPr>
            <p:nvPr/>
          </p:nvSpPr>
          <p:spPr bwMode="auto">
            <a:xfrm>
              <a:off x="9911418" y="4989513"/>
              <a:ext cx="263525"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NEF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0" name="Freeform 52">
              <a:extLst>
                <a:ext uri="{FF2B5EF4-FFF2-40B4-BE49-F238E27FC236}">
                  <a16:creationId xmlns:a16="http://schemas.microsoft.com/office/drawing/2014/main" id="{14A88F73-5E45-4935-AA97-D6C03B3DC24C}"/>
                </a:ext>
              </a:extLst>
            </p:cNvPr>
            <p:cNvSpPr>
              <a:spLocks noEditPoints="1"/>
            </p:cNvSpPr>
            <p:nvPr/>
          </p:nvSpPr>
          <p:spPr bwMode="auto">
            <a:xfrm>
              <a:off x="9268480" y="5064125"/>
              <a:ext cx="436563" cy="7938"/>
            </a:xfrm>
            <a:custGeom>
              <a:avLst/>
              <a:gdLst>
                <a:gd name="T0" fmla="*/ 12 w 1344"/>
                <a:gd name="T1" fmla="*/ 0 h 24"/>
                <a:gd name="T2" fmla="*/ 180 w 1344"/>
                <a:gd name="T3" fmla="*/ 0 h 24"/>
                <a:gd name="T4" fmla="*/ 192 w 1344"/>
                <a:gd name="T5" fmla="*/ 12 h 24"/>
                <a:gd name="T6" fmla="*/ 180 w 1344"/>
                <a:gd name="T7" fmla="*/ 24 h 24"/>
                <a:gd name="T8" fmla="*/ 12 w 1344"/>
                <a:gd name="T9" fmla="*/ 24 h 24"/>
                <a:gd name="T10" fmla="*/ 0 w 1344"/>
                <a:gd name="T11" fmla="*/ 12 h 24"/>
                <a:gd name="T12" fmla="*/ 12 w 1344"/>
                <a:gd name="T13" fmla="*/ 0 h 24"/>
                <a:gd name="T14" fmla="*/ 300 w 1344"/>
                <a:gd name="T15" fmla="*/ 0 h 24"/>
                <a:gd name="T16" fmla="*/ 468 w 1344"/>
                <a:gd name="T17" fmla="*/ 0 h 24"/>
                <a:gd name="T18" fmla="*/ 480 w 1344"/>
                <a:gd name="T19" fmla="*/ 12 h 24"/>
                <a:gd name="T20" fmla="*/ 468 w 1344"/>
                <a:gd name="T21" fmla="*/ 24 h 24"/>
                <a:gd name="T22" fmla="*/ 300 w 1344"/>
                <a:gd name="T23" fmla="*/ 24 h 24"/>
                <a:gd name="T24" fmla="*/ 288 w 1344"/>
                <a:gd name="T25" fmla="*/ 12 h 24"/>
                <a:gd name="T26" fmla="*/ 300 w 1344"/>
                <a:gd name="T27" fmla="*/ 0 h 24"/>
                <a:gd name="T28" fmla="*/ 588 w 1344"/>
                <a:gd name="T29" fmla="*/ 0 h 24"/>
                <a:gd name="T30" fmla="*/ 756 w 1344"/>
                <a:gd name="T31" fmla="*/ 0 h 24"/>
                <a:gd name="T32" fmla="*/ 768 w 1344"/>
                <a:gd name="T33" fmla="*/ 12 h 24"/>
                <a:gd name="T34" fmla="*/ 756 w 1344"/>
                <a:gd name="T35" fmla="*/ 24 h 24"/>
                <a:gd name="T36" fmla="*/ 588 w 1344"/>
                <a:gd name="T37" fmla="*/ 24 h 24"/>
                <a:gd name="T38" fmla="*/ 576 w 1344"/>
                <a:gd name="T39" fmla="*/ 12 h 24"/>
                <a:gd name="T40" fmla="*/ 588 w 1344"/>
                <a:gd name="T41" fmla="*/ 0 h 24"/>
                <a:gd name="T42" fmla="*/ 876 w 1344"/>
                <a:gd name="T43" fmla="*/ 0 h 24"/>
                <a:gd name="T44" fmla="*/ 1044 w 1344"/>
                <a:gd name="T45" fmla="*/ 0 h 24"/>
                <a:gd name="T46" fmla="*/ 1056 w 1344"/>
                <a:gd name="T47" fmla="*/ 12 h 24"/>
                <a:gd name="T48" fmla="*/ 1044 w 1344"/>
                <a:gd name="T49" fmla="*/ 24 h 24"/>
                <a:gd name="T50" fmla="*/ 876 w 1344"/>
                <a:gd name="T51" fmla="*/ 24 h 24"/>
                <a:gd name="T52" fmla="*/ 864 w 1344"/>
                <a:gd name="T53" fmla="*/ 12 h 24"/>
                <a:gd name="T54" fmla="*/ 876 w 1344"/>
                <a:gd name="T55" fmla="*/ 0 h 24"/>
                <a:gd name="T56" fmla="*/ 1164 w 1344"/>
                <a:gd name="T57" fmla="*/ 0 h 24"/>
                <a:gd name="T58" fmla="*/ 1332 w 1344"/>
                <a:gd name="T59" fmla="*/ 0 h 24"/>
                <a:gd name="T60" fmla="*/ 1344 w 1344"/>
                <a:gd name="T61" fmla="*/ 12 h 24"/>
                <a:gd name="T62" fmla="*/ 1332 w 1344"/>
                <a:gd name="T63" fmla="*/ 24 h 24"/>
                <a:gd name="T64" fmla="*/ 1164 w 1344"/>
                <a:gd name="T65" fmla="*/ 24 h 24"/>
                <a:gd name="T66" fmla="*/ 1152 w 1344"/>
                <a:gd name="T67" fmla="*/ 12 h 24"/>
                <a:gd name="T68" fmla="*/ 1164 w 1344"/>
                <a:gd name="T6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44" h="24">
                  <a:moveTo>
                    <a:pt x="12" y="0"/>
                  </a:moveTo>
                  <a:lnTo>
                    <a:pt x="180" y="0"/>
                  </a:lnTo>
                  <a:cubicBezTo>
                    <a:pt x="186" y="0"/>
                    <a:pt x="192" y="5"/>
                    <a:pt x="192" y="12"/>
                  </a:cubicBezTo>
                  <a:cubicBezTo>
                    <a:pt x="192" y="18"/>
                    <a:pt x="186" y="24"/>
                    <a:pt x="180" y="24"/>
                  </a:cubicBezTo>
                  <a:lnTo>
                    <a:pt x="12" y="24"/>
                  </a:lnTo>
                  <a:cubicBezTo>
                    <a:pt x="5" y="24"/>
                    <a:pt x="0" y="18"/>
                    <a:pt x="0" y="12"/>
                  </a:cubicBezTo>
                  <a:cubicBezTo>
                    <a:pt x="0" y="5"/>
                    <a:pt x="5" y="0"/>
                    <a:pt x="12" y="0"/>
                  </a:cubicBezTo>
                  <a:close/>
                  <a:moveTo>
                    <a:pt x="300" y="0"/>
                  </a:moveTo>
                  <a:lnTo>
                    <a:pt x="468" y="0"/>
                  </a:lnTo>
                  <a:cubicBezTo>
                    <a:pt x="474" y="0"/>
                    <a:pt x="480" y="5"/>
                    <a:pt x="480" y="12"/>
                  </a:cubicBezTo>
                  <a:cubicBezTo>
                    <a:pt x="480" y="18"/>
                    <a:pt x="474" y="24"/>
                    <a:pt x="468" y="24"/>
                  </a:cubicBezTo>
                  <a:lnTo>
                    <a:pt x="300" y="24"/>
                  </a:lnTo>
                  <a:cubicBezTo>
                    <a:pt x="293" y="24"/>
                    <a:pt x="288" y="18"/>
                    <a:pt x="288" y="12"/>
                  </a:cubicBezTo>
                  <a:cubicBezTo>
                    <a:pt x="288" y="5"/>
                    <a:pt x="293" y="0"/>
                    <a:pt x="300" y="0"/>
                  </a:cubicBezTo>
                  <a:close/>
                  <a:moveTo>
                    <a:pt x="588" y="0"/>
                  </a:moveTo>
                  <a:lnTo>
                    <a:pt x="756" y="0"/>
                  </a:lnTo>
                  <a:cubicBezTo>
                    <a:pt x="762" y="0"/>
                    <a:pt x="768" y="5"/>
                    <a:pt x="768" y="12"/>
                  </a:cubicBezTo>
                  <a:cubicBezTo>
                    <a:pt x="768" y="18"/>
                    <a:pt x="762" y="24"/>
                    <a:pt x="756" y="24"/>
                  </a:cubicBezTo>
                  <a:lnTo>
                    <a:pt x="588" y="24"/>
                  </a:lnTo>
                  <a:cubicBezTo>
                    <a:pt x="581" y="24"/>
                    <a:pt x="576" y="18"/>
                    <a:pt x="576" y="12"/>
                  </a:cubicBezTo>
                  <a:cubicBezTo>
                    <a:pt x="576" y="5"/>
                    <a:pt x="581" y="0"/>
                    <a:pt x="588" y="0"/>
                  </a:cubicBezTo>
                  <a:close/>
                  <a:moveTo>
                    <a:pt x="876" y="0"/>
                  </a:moveTo>
                  <a:lnTo>
                    <a:pt x="1044" y="0"/>
                  </a:lnTo>
                  <a:cubicBezTo>
                    <a:pt x="1050" y="0"/>
                    <a:pt x="1056" y="5"/>
                    <a:pt x="1056" y="12"/>
                  </a:cubicBezTo>
                  <a:cubicBezTo>
                    <a:pt x="1056" y="18"/>
                    <a:pt x="1050" y="24"/>
                    <a:pt x="1044" y="24"/>
                  </a:cubicBezTo>
                  <a:lnTo>
                    <a:pt x="876" y="24"/>
                  </a:lnTo>
                  <a:cubicBezTo>
                    <a:pt x="869" y="24"/>
                    <a:pt x="864" y="18"/>
                    <a:pt x="864" y="12"/>
                  </a:cubicBezTo>
                  <a:cubicBezTo>
                    <a:pt x="864" y="5"/>
                    <a:pt x="869" y="0"/>
                    <a:pt x="876" y="0"/>
                  </a:cubicBezTo>
                  <a:close/>
                  <a:moveTo>
                    <a:pt x="1164" y="0"/>
                  </a:moveTo>
                  <a:lnTo>
                    <a:pt x="1332" y="0"/>
                  </a:lnTo>
                  <a:cubicBezTo>
                    <a:pt x="1338" y="0"/>
                    <a:pt x="1344" y="5"/>
                    <a:pt x="1344" y="12"/>
                  </a:cubicBezTo>
                  <a:cubicBezTo>
                    <a:pt x="1344" y="18"/>
                    <a:pt x="1338" y="24"/>
                    <a:pt x="1332" y="24"/>
                  </a:cubicBezTo>
                  <a:lnTo>
                    <a:pt x="1164" y="24"/>
                  </a:lnTo>
                  <a:cubicBezTo>
                    <a:pt x="1157" y="24"/>
                    <a:pt x="1152" y="18"/>
                    <a:pt x="1152" y="12"/>
                  </a:cubicBezTo>
                  <a:cubicBezTo>
                    <a:pt x="1152" y="5"/>
                    <a:pt x="1157" y="0"/>
                    <a:pt x="1164" y="0"/>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Rectangle 53">
              <a:extLst>
                <a:ext uri="{FF2B5EF4-FFF2-40B4-BE49-F238E27FC236}">
                  <a16:creationId xmlns:a16="http://schemas.microsoft.com/office/drawing/2014/main" id="{2EE5638A-DEEC-4717-99D5-99F94182E1A0}"/>
                </a:ext>
              </a:extLst>
            </p:cNvPr>
            <p:cNvSpPr>
              <a:spLocks noChangeArrowheads="1"/>
            </p:cNvSpPr>
            <p:nvPr/>
          </p:nvSpPr>
          <p:spPr bwMode="auto">
            <a:xfrm>
              <a:off x="9389130" y="4992688"/>
              <a:ext cx="207963"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Rectangle 54">
              <a:extLst>
                <a:ext uri="{FF2B5EF4-FFF2-40B4-BE49-F238E27FC236}">
                  <a16:creationId xmlns:a16="http://schemas.microsoft.com/office/drawing/2014/main" id="{7F6E3E61-5389-4189-B96E-CDE5A60AF9B4}"/>
                </a:ext>
              </a:extLst>
            </p:cNvPr>
            <p:cNvSpPr>
              <a:spLocks noChangeArrowheads="1"/>
            </p:cNvSpPr>
            <p:nvPr/>
          </p:nvSpPr>
          <p:spPr bwMode="auto">
            <a:xfrm>
              <a:off x="9392305" y="4989513"/>
              <a:ext cx="27463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N33</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3" name="Rectangle 55">
              <a:extLst>
                <a:ext uri="{FF2B5EF4-FFF2-40B4-BE49-F238E27FC236}">
                  <a16:creationId xmlns:a16="http://schemas.microsoft.com/office/drawing/2014/main" id="{9EB131FC-06C2-4ABF-B161-B1335FF5E179}"/>
                </a:ext>
              </a:extLst>
            </p:cNvPr>
            <p:cNvSpPr>
              <a:spLocks noChangeArrowheads="1"/>
            </p:cNvSpPr>
            <p:nvPr/>
          </p:nvSpPr>
          <p:spPr bwMode="auto">
            <a:xfrm>
              <a:off x="10889318" y="5287963"/>
              <a:ext cx="5889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Rectangle 56">
              <a:extLst>
                <a:ext uri="{FF2B5EF4-FFF2-40B4-BE49-F238E27FC236}">
                  <a16:creationId xmlns:a16="http://schemas.microsoft.com/office/drawing/2014/main" id="{0176BD56-59AF-40FC-90F9-3FF32773F716}"/>
                </a:ext>
              </a:extLst>
            </p:cNvPr>
            <p:cNvSpPr>
              <a:spLocks noChangeArrowheads="1"/>
            </p:cNvSpPr>
            <p:nvPr/>
          </p:nvSpPr>
          <p:spPr bwMode="auto">
            <a:xfrm>
              <a:off x="10889318" y="5287963"/>
              <a:ext cx="5889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 name="Rectangle 57">
              <a:extLst>
                <a:ext uri="{FF2B5EF4-FFF2-40B4-BE49-F238E27FC236}">
                  <a16:creationId xmlns:a16="http://schemas.microsoft.com/office/drawing/2014/main" id="{06186E33-8BE6-4DF2-BCC6-725AACADE628}"/>
                </a:ext>
              </a:extLst>
            </p:cNvPr>
            <p:cNvSpPr>
              <a:spLocks noChangeArrowheads="1"/>
            </p:cNvSpPr>
            <p:nvPr/>
          </p:nvSpPr>
          <p:spPr bwMode="auto">
            <a:xfrm>
              <a:off x="11121093"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AS</a:t>
              </a:r>
              <a:endParaRPr kumimoji="0" lang="en-US" altLang="en-US" sz="1100" b="1" i="0" u="none" strike="noStrike" cap="none" normalizeH="0" baseline="0" dirty="0">
                <a:ln>
                  <a:noFill/>
                </a:ln>
                <a:solidFill>
                  <a:schemeClr val="tx1"/>
                </a:solidFill>
                <a:effectLst/>
              </a:endParaRPr>
            </a:p>
          </p:txBody>
        </p:sp>
        <p:sp>
          <p:nvSpPr>
            <p:cNvPr id="66" name="Line 58">
              <a:extLst>
                <a:ext uri="{FF2B5EF4-FFF2-40B4-BE49-F238E27FC236}">
                  <a16:creationId xmlns:a16="http://schemas.microsoft.com/office/drawing/2014/main" id="{0AB713E3-C35B-43F5-AD76-9CB5D7B7A8FD}"/>
                </a:ext>
              </a:extLst>
            </p:cNvPr>
            <p:cNvSpPr>
              <a:spLocks noChangeShapeType="1"/>
            </p:cNvSpPr>
            <p:nvPr/>
          </p:nvSpPr>
          <p:spPr bwMode="auto">
            <a:xfrm flipH="1">
              <a:off x="9273243" y="5508625"/>
              <a:ext cx="161607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59">
              <a:extLst>
                <a:ext uri="{FF2B5EF4-FFF2-40B4-BE49-F238E27FC236}">
                  <a16:creationId xmlns:a16="http://schemas.microsoft.com/office/drawing/2014/main" id="{0BE343EE-8599-44CF-98E1-DE15BFD77F8D}"/>
                </a:ext>
              </a:extLst>
            </p:cNvPr>
            <p:cNvSpPr>
              <a:spLocks noChangeArrowheads="1"/>
            </p:cNvSpPr>
            <p:nvPr/>
          </p:nvSpPr>
          <p:spPr bwMode="auto">
            <a:xfrm>
              <a:off x="10016193" y="5434013"/>
              <a:ext cx="130175" cy="150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Rectangle 60">
              <a:extLst>
                <a:ext uri="{FF2B5EF4-FFF2-40B4-BE49-F238E27FC236}">
                  <a16:creationId xmlns:a16="http://schemas.microsoft.com/office/drawing/2014/main" id="{4C74141B-01E8-4816-90F2-E0EDEE8C98B9}"/>
                </a:ext>
              </a:extLst>
            </p:cNvPr>
            <p:cNvSpPr>
              <a:spLocks noChangeArrowheads="1"/>
            </p:cNvSpPr>
            <p:nvPr/>
          </p:nvSpPr>
          <p:spPr bwMode="auto">
            <a:xfrm>
              <a:off x="10017780" y="5430838"/>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R4</a:t>
              </a:r>
              <a:endParaRPr kumimoji="0" lang="en-US" altLang="en-US" sz="1100" b="1" i="0" u="none" strike="noStrike" cap="none" normalizeH="0" baseline="0" dirty="0">
                <a:ln>
                  <a:noFill/>
                </a:ln>
                <a:solidFill>
                  <a:schemeClr val="tx1"/>
                </a:solidFill>
                <a:effectLst/>
              </a:endParaRPr>
            </a:p>
          </p:txBody>
        </p:sp>
        <p:sp>
          <p:nvSpPr>
            <p:cNvPr id="69" name="Rectangle 61">
              <a:extLst>
                <a:ext uri="{FF2B5EF4-FFF2-40B4-BE49-F238E27FC236}">
                  <a16:creationId xmlns:a16="http://schemas.microsoft.com/office/drawing/2014/main" id="{E0C51EA4-1589-41E7-9C79-3D1CDE41D25E}"/>
                </a:ext>
              </a:extLst>
            </p:cNvPr>
            <p:cNvSpPr>
              <a:spLocks noChangeArrowheads="1"/>
            </p:cNvSpPr>
            <p:nvPr/>
          </p:nvSpPr>
          <p:spPr bwMode="auto">
            <a:xfrm>
              <a:off x="10743268" y="3524250"/>
              <a:ext cx="881063" cy="588963"/>
            </a:xfrm>
            <a:prstGeom prst="rect">
              <a:avLst/>
            </a:prstGeom>
            <a:solidFill>
              <a:srgbClr val="E5B9B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Rectangle 62">
              <a:extLst>
                <a:ext uri="{FF2B5EF4-FFF2-40B4-BE49-F238E27FC236}">
                  <a16:creationId xmlns:a16="http://schemas.microsoft.com/office/drawing/2014/main" id="{F95B5DDD-5DC2-4F12-8457-6400CBB32FE4}"/>
                </a:ext>
              </a:extLst>
            </p:cNvPr>
            <p:cNvSpPr>
              <a:spLocks noChangeArrowheads="1"/>
            </p:cNvSpPr>
            <p:nvPr/>
          </p:nvSpPr>
          <p:spPr bwMode="auto">
            <a:xfrm>
              <a:off x="10743268" y="3524250"/>
              <a:ext cx="881063" cy="588963"/>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Rectangle 63">
              <a:extLst>
                <a:ext uri="{FF2B5EF4-FFF2-40B4-BE49-F238E27FC236}">
                  <a16:creationId xmlns:a16="http://schemas.microsoft.com/office/drawing/2014/main" id="{94C2EF2F-4604-47C5-A725-C22C754CF84B}"/>
                </a:ext>
              </a:extLst>
            </p:cNvPr>
            <p:cNvSpPr>
              <a:spLocks noChangeArrowheads="1"/>
            </p:cNvSpPr>
            <p:nvPr/>
          </p:nvSpPr>
          <p:spPr bwMode="auto">
            <a:xfrm>
              <a:off x="10990918" y="3589338"/>
              <a:ext cx="452438"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Calibri" panose="020F0502020204030204" pitchFamily="34" charset="0"/>
                </a:rPr>
                <a:t>Indirect</a:t>
              </a:r>
              <a:endParaRPr kumimoji="0" lang="en-US" altLang="en-US" sz="1100" b="1" i="0" u="none" strike="noStrike" cap="none" normalizeH="0" baseline="0">
                <a:ln>
                  <a:noFill/>
                </a:ln>
                <a:solidFill>
                  <a:schemeClr val="tx1"/>
                </a:solidFill>
                <a:effectLst/>
              </a:endParaRPr>
            </a:p>
          </p:txBody>
        </p:sp>
        <p:sp>
          <p:nvSpPr>
            <p:cNvPr id="72" name="Rectangle 64">
              <a:extLst>
                <a:ext uri="{FF2B5EF4-FFF2-40B4-BE49-F238E27FC236}">
                  <a16:creationId xmlns:a16="http://schemas.microsoft.com/office/drawing/2014/main" id="{89E24F8B-385D-4AA9-BD11-3CF332CA8B94}"/>
                </a:ext>
              </a:extLst>
            </p:cNvPr>
            <p:cNvSpPr>
              <a:spLocks noChangeArrowheads="1"/>
            </p:cNvSpPr>
            <p:nvPr/>
          </p:nvSpPr>
          <p:spPr bwMode="auto">
            <a:xfrm>
              <a:off x="10752793" y="3736975"/>
              <a:ext cx="9271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Data Collection </a:t>
              </a:r>
              <a:endParaRPr kumimoji="0" lang="en-US" altLang="en-US" sz="1100" b="1" i="0" u="none" strike="noStrike" cap="none" normalizeH="0" baseline="0" dirty="0">
                <a:ln>
                  <a:noFill/>
                </a:ln>
                <a:solidFill>
                  <a:schemeClr val="tx1"/>
                </a:solidFill>
                <a:effectLst/>
              </a:endParaRPr>
            </a:p>
          </p:txBody>
        </p:sp>
        <p:sp>
          <p:nvSpPr>
            <p:cNvPr id="73" name="Rectangle 65">
              <a:extLst>
                <a:ext uri="{FF2B5EF4-FFF2-40B4-BE49-F238E27FC236}">
                  <a16:creationId xmlns:a16="http://schemas.microsoft.com/office/drawing/2014/main" id="{B0AA2655-242A-4318-BC46-E2473CDB8918}"/>
                </a:ext>
              </a:extLst>
            </p:cNvPr>
            <p:cNvSpPr>
              <a:spLocks noChangeArrowheads="1"/>
            </p:cNvSpPr>
            <p:nvPr/>
          </p:nvSpPr>
          <p:spPr bwMode="auto">
            <a:xfrm>
              <a:off x="11040130" y="3889375"/>
              <a:ext cx="34131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Client</a:t>
              </a:r>
              <a:endParaRPr kumimoji="0" lang="en-US" altLang="en-US" sz="1100" b="1" i="0" u="none" strike="noStrike" cap="none" normalizeH="0" baseline="0" dirty="0">
                <a:ln>
                  <a:noFill/>
                </a:ln>
                <a:solidFill>
                  <a:schemeClr val="tx1"/>
                </a:solidFill>
                <a:effectLst/>
              </a:endParaRPr>
            </a:p>
          </p:txBody>
        </p:sp>
        <p:sp>
          <p:nvSpPr>
            <p:cNvPr id="74" name="Rectangle 66">
              <a:extLst>
                <a:ext uri="{FF2B5EF4-FFF2-40B4-BE49-F238E27FC236}">
                  <a16:creationId xmlns:a16="http://schemas.microsoft.com/office/drawing/2014/main" id="{6C2EE588-50D3-42B1-9019-CC50B2081687}"/>
                </a:ext>
              </a:extLst>
            </p:cNvPr>
            <p:cNvSpPr>
              <a:spLocks noChangeArrowheads="1"/>
            </p:cNvSpPr>
            <p:nvPr/>
          </p:nvSpPr>
          <p:spPr bwMode="auto">
            <a:xfrm>
              <a:off x="10743268" y="4259263"/>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Rectangle 67">
              <a:extLst>
                <a:ext uri="{FF2B5EF4-FFF2-40B4-BE49-F238E27FC236}">
                  <a16:creationId xmlns:a16="http://schemas.microsoft.com/office/drawing/2014/main" id="{73835FFA-C8A8-4B9B-8C8A-57523732098A}"/>
                </a:ext>
              </a:extLst>
            </p:cNvPr>
            <p:cNvSpPr>
              <a:spLocks noChangeArrowheads="1"/>
            </p:cNvSpPr>
            <p:nvPr/>
          </p:nvSpPr>
          <p:spPr bwMode="auto">
            <a:xfrm>
              <a:off x="10743268" y="4259263"/>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Rectangle 68">
              <a:extLst>
                <a:ext uri="{FF2B5EF4-FFF2-40B4-BE49-F238E27FC236}">
                  <a16:creationId xmlns:a16="http://schemas.microsoft.com/office/drawing/2014/main" id="{B99B0339-37E3-4E53-9417-079BFE3BC25B}"/>
                </a:ext>
              </a:extLst>
            </p:cNvPr>
            <p:cNvSpPr>
              <a:spLocks noChangeArrowheads="1"/>
            </p:cNvSpPr>
            <p:nvPr/>
          </p:nvSpPr>
          <p:spPr bwMode="auto">
            <a:xfrm>
              <a:off x="10771843" y="4325938"/>
              <a:ext cx="8905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a:ln>
                    <a:noFill/>
                  </a:ln>
                  <a:solidFill>
                    <a:srgbClr val="000000"/>
                  </a:solidFill>
                  <a:effectLst/>
                  <a:latin typeface="Calibri" panose="020F0502020204030204" pitchFamily="34" charset="0"/>
                </a:rPr>
                <a:t>Event Consumer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7" name="Rectangle 69">
              <a:extLst>
                <a:ext uri="{FF2B5EF4-FFF2-40B4-BE49-F238E27FC236}">
                  <a16:creationId xmlns:a16="http://schemas.microsoft.com/office/drawing/2014/main" id="{1FE40B99-6FF6-4EAA-9E24-B7E65E470B8A}"/>
                </a:ext>
              </a:extLst>
            </p:cNvPr>
            <p:cNvSpPr>
              <a:spLocks noChangeArrowheads="1"/>
            </p:cNvSpPr>
            <p:nvPr/>
          </p:nvSpPr>
          <p:spPr bwMode="auto">
            <a:xfrm>
              <a:off x="11121093" y="4475163"/>
              <a:ext cx="1984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8" name="Line 70">
              <a:extLst>
                <a:ext uri="{FF2B5EF4-FFF2-40B4-BE49-F238E27FC236}">
                  <a16:creationId xmlns:a16="http://schemas.microsoft.com/office/drawing/2014/main" id="{DBEDF9DE-E2C0-4095-8C80-3CD78373294E}"/>
                </a:ext>
              </a:extLst>
            </p:cNvPr>
            <p:cNvSpPr>
              <a:spLocks noChangeShapeType="1"/>
            </p:cNvSpPr>
            <p:nvPr/>
          </p:nvSpPr>
          <p:spPr bwMode="auto">
            <a:xfrm>
              <a:off x="9273243" y="4479925"/>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9" name="Rectangle 71">
              <a:extLst>
                <a:ext uri="{FF2B5EF4-FFF2-40B4-BE49-F238E27FC236}">
                  <a16:creationId xmlns:a16="http://schemas.microsoft.com/office/drawing/2014/main" id="{B75C4A24-19E6-4305-9D34-0AE2B0634F4E}"/>
                </a:ext>
              </a:extLst>
            </p:cNvPr>
            <p:cNvSpPr>
              <a:spLocks noChangeArrowheads="1"/>
            </p:cNvSpPr>
            <p:nvPr/>
          </p:nvSpPr>
          <p:spPr bwMode="auto">
            <a:xfrm>
              <a:off x="9941580" y="4405313"/>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Rectangle 72">
              <a:extLst>
                <a:ext uri="{FF2B5EF4-FFF2-40B4-BE49-F238E27FC236}">
                  <a16:creationId xmlns:a16="http://schemas.microsoft.com/office/drawing/2014/main" id="{80EDE08A-DB09-4C5D-8B60-34E3D5998C68}"/>
                </a:ext>
              </a:extLst>
            </p:cNvPr>
            <p:cNvSpPr>
              <a:spLocks noChangeArrowheads="1"/>
            </p:cNvSpPr>
            <p:nvPr/>
          </p:nvSpPr>
          <p:spPr bwMode="auto">
            <a:xfrm>
              <a:off x="9944755" y="4400550"/>
              <a:ext cx="196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R6</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1" name="Line 73">
              <a:extLst>
                <a:ext uri="{FF2B5EF4-FFF2-40B4-BE49-F238E27FC236}">
                  <a16:creationId xmlns:a16="http://schemas.microsoft.com/office/drawing/2014/main" id="{8A14836F-074F-4877-B8E3-F2E7297AC294}"/>
                </a:ext>
              </a:extLst>
            </p:cNvPr>
            <p:cNvSpPr>
              <a:spLocks noChangeShapeType="1"/>
            </p:cNvSpPr>
            <p:nvPr/>
          </p:nvSpPr>
          <p:spPr bwMode="auto">
            <a:xfrm>
              <a:off x="9273243" y="3817938"/>
              <a:ext cx="1470025" cy="0"/>
            </a:xfrm>
            <a:prstGeom prst="line">
              <a:avLst/>
            </a:prstGeom>
            <a:noFill/>
            <a:ln w="7938"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74">
              <a:extLst>
                <a:ext uri="{FF2B5EF4-FFF2-40B4-BE49-F238E27FC236}">
                  <a16:creationId xmlns:a16="http://schemas.microsoft.com/office/drawing/2014/main" id="{E651264E-7E57-478C-B46E-8256BE5D4294}"/>
                </a:ext>
              </a:extLst>
            </p:cNvPr>
            <p:cNvSpPr>
              <a:spLocks noChangeArrowheads="1"/>
            </p:cNvSpPr>
            <p:nvPr/>
          </p:nvSpPr>
          <p:spPr bwMode="auto">
            <a:xfrm>
              <a:off x="9941580" y="3743325"/>
              <a:ext cx="131763" cy="149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Rectangle 75">
              <a:extLst>
                <a:ext uri="{FF2B5EF4-FFF2-40B4-BE49-F238E27FC236}">
                  <a16:creationId xmlns:a16="http://schemas.microsoft.com/office/drawing/2014/main" id="{CC5E2F1A-3941-4800-A66C-9B15D0133E35}"/>
                </a:ext>
              </a:extLst>
            </p:cNvPr>
            <p:cNvSpPr>
              <a:spLocks noChangeArrowheads="1"/>
            </p:cNvSpPr>
            <p:nvPr/>
          </p:nvSpPr>
          <p:spPr bwMode="auto">
            <a:xfrm>
              <a:off x="9944755" y="3736975"/>
              <a:ext cx="152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00"/>
                  </a:solidFill>
                  <a:effectLst/>
                  <a:latin typeface="Calibri" panose="020F0502020204030204" pitchFamily="34" charset="0"/>
                </a:rPr>
                <a:t>R3</a:t>
              </a:r>
              <a:endParaRPr kumimoji="0" lang="en-US" altLang="en-US" sz="1100" b="1" i="0" u="none" strike="noStrike" cap="none" normalizeH="0" baseline="0" dirty="0">
                <a:ln>
                  <a:noFill/>
                </a:ln>
                <a:solidFill>
                  <a:schemeClr val="tx1"/>
                </a:solidFill>
                <a:effectLst/>
              </a:endParaRPr>
            </a:p>
          </p:txBody>
        </p:sp>
        <p:sp>
          <p:nvSpPr>
            <p:cNvPr id="84" name="Rectangle 76">
              <a:extLst>
                <a:ext uri="{FF2B5EF4-FFF2-40B4-BE49-F238E27FC236}">
                  <a16:creationId xmlns:a16="http://schemas.microsoft.com/office/drawing/2014/main" id="{DF0E2A03-1EB7-413F-8778-E6C3CD9210A2}"/>
                </a:ext>
              </a:extLst>
            </p:cNvPr>
            <p:cNvSpPr>
              <a:spLocks noChangeArrowheads="1"/>
            </p:cNvSpPr>
            <p:nvPr/>
          </p:nvSpPr>
          <p:spPr bwMode="auto">
            <a:xfrm>
              <a:off x="10743268" y="2935288"/>
              <a:ext cx="881063" cy="441325"/>
            </a:xfrm>
            <a:prstGeom prst="rect">
              <a:avLst/>
            </a:pr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77">
              <a:extLst>
                <a:ext uri="{FF2B5EF4-FFF2-40B4-BE49-F238E27FC236}">
                  <a16:creationId xmlns:a16="http://schemas.microsoft.com/office/drawing/2014/main" id="{7746542B-1BBA-4E1E-9465-2C2255531380}"/>
                </a:ext>
              </a:extLst>
            </p:cNvPr>
            <p:cNvSpPr>
              <a:spLocks noChangeArrowheads="1"/>
            </p:cNvSpPr>
            <p:nvPr/>
          </p:nvSpPr>
          <p:spPr bwMode="auto">
            <a:xfrm>
              <a:off x="10743268" y="2935288"/>
              <a:ext cx="881063" cy="441325"/>
            </a:xfrm>
            <a:prstGeom prst="rect">
              <a:avLst/>
            </a:prstGeom>
            <a:noFill/>
            <a:ln w="7938"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Rectangle 78">
              <a:extLst>
                <a:ext uri="{FF2B5EF4-FFF2-40B4-BE49-F238E27FC236}">
                  <a16:creationId xmlns:a16="http://schemas.microsoft.com/office/drawing/2014/main" id="{47BF06CF-D7A2-4F9C-B0D4-D73171E14724}"/>
                </a:ext>
              </a:extLst>
            </p:cNvPr>
            <p:cNvSpPr>
              <a:spLocks noChangeArrowheads="1"/>
            </p:cNvSpPr>
            <p:nvPr/>
          </p:nvSpPr>
          <p:spPr bwMode="auto">
            <a:xfrm>
              <a:off x="10798830" y="3078163"/>
              <a:ext cx="839788" cy="18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rPr>
                <a:t>Provisioning 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87" name="Rectangle 86">
              <a:extLst>
                <a:ext uri="{FF2B5EF4-FFF2-40B4-BE49-F238E27FC236}">
                  <a16:creationId xmlns:a16="http://schemas.microsoft.com/office/drawing/2014/main" id="{4CA65B47-7648-4373-9C7F-6577BFDBCCFE}"/>
                </a:ext>
              </a:extLst>
            </p:cNvPr>
            <p:cNvSpPr/>
            <p:nvPr/>
          </p:nvSpPr>
          <p:spPr>
            <a:xfrm>
              <a:off x="10048875" y="3724275"/>
              <a:ext cx="146050" cy="169863"/>
            </a:xfrm>
            <a:prstGeom prst="rect">
              <a:avLst/>
            </a:prstGeom>
            <a:solidFill>
              <a:srgbClr val="E5FFE5">
                <a:alpha val="3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9F95F3-E1CB-4E75-A89D-8410CC040057}"/>
                </a:ext>
              </a:extLst>
            </p:cNvPr>
            <p:cNvSpPr/>
            <p:nvPr/>
          </p:nvSpPr>
          <p:spPr>
            <a:xfrm>
              <a:off x="9283135" y="5404046"/>
              <a:ext cx="160020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A55811E-F870-4785-BF94-5DE77F703ADB}"/>
                </a:ext>
              </a:extLst>
            </p:cNvPr>
            <p:cNvSpPr/>
            <p:nvPr/>
          </p:nvSpPr>
          <p:spPr>
            <a:xfrm>
              <a:off x="7811554" y="4222946"/>
              <a:ext cx="868680"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18F536D-CE28-4AC0-82AC-0D70AE4777C5}"/>
                </a:ext>
              </a:extLst>
            </p:cNvPr>
            <p:cNvSpPr/>
            <p:nvPr/>
          </p:nvSpPr>
          <p:spPr>
            <a:xfrm>
              <a:off x="9277289" y="3724910"/>
              <a:ext cx="1454864" cy="180975"/>
            </a:xfrm>
            <a:prstGeom prst="rect">
              <a:avLst/>
            </a:prstGeom>
            <a:solidFill>
              <a:schemeClr val="accent6">
                <a:lumMod val="60000"/>
                <a:lumOff val="4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6A0FBFBB-5390-40D3-B980-EDE0D8E495CD}"/>
              </a:ext>
            </a:extLst>
          </p:cNvPr>
          <p:cNvSpPr>
            <a:spLocks noGrp="1"/>
          </p:cNvSpPr>
          <p:nvPr>
            <p:ph type="sldNum" sz="quarter" idx="12"/>
          </p:nvPr>
        </p:nvSpPr>
        <p:spPr/>
        <p:txBody>
          <a:bodyPr/>
          <a:lstStyle/>
          <a:p>
            <a:fld id="{2A3AD23A-A1F3-44B2-9C89-E968C9ACFD50}" type="slidenum">
              <a:rPr lang="en-GB" smtClean="0"/>
              <a:t>9</a:t>
            </a:fld>
            <a:endParaRPr lang="en-GB"/>
          </a:p>
        </p:txBody>
      </p:sp>
    </p:spTree>
    <p:extLst>
      <p:ext uri="{BB962C8B-B14F-4D97-AF65-F5344CB8AC3E}">
        <p14:creationId xmlns:p14="http://schemas.microsoft.com/office/powerpoint/2010/main" val="32410951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9013</TotalTime>
  <Words>1828</Words>
  <Application>Microsoft Office PowerPoint</Application>
  <PresentationFormat>Widescreen</PresentationFormat>
  <Paragraphs>250</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Segoe UI</vt:lpstr>
      <vt:lpstr>Office Theme</vt:lpstr>
      <vt:lpstr>Progressing Rel-17 Specs regarding EVEX</vt:lpstr>
      <vt:lpstr>Meeting agenda</vt:lpstr>
      <vt:lpstr>EVEX Work Item</vt:lpstr>
      <vt:lpstr>EVEX reference architecture Reference point representation</vt:lpstr>
      <vt:lpstr>Instantiation of EVEX reference architecture for 5G Media Streaming functional domain</vt:lpstr>
      <vt:lpstr>5G Media Streaming-related Events for AF exposure (1)</vt:lpstr>
      <vt:lpstr>5G Media Streaming-related Events for AF exposure (2)</vt:lpstr>
      <vt:lpstr>Additional events to support 5G Media Streaming: Stage 3 support in TS 29.517</vt:lpstr>
      <vt:lpstr>Ndcaf_DataReporting service Stage 2 and Stage 3 (Collaboration A)</vt:lpstr>
      <vt:lpstr>TS29522_DataReporting service Stage 2 and Stage 3 (Collaboration C)</vt:lpstr>
      <vt:lpstr>Summary of SA4 asks to CT3</vt:lpstr>
      <vt:lpstr>Relevant SA4 specs’ content to facilitate CT3 spec work (1) </vt:lpstr>
      <vt:lpstr>Relevant SA4 specs’ content to facilitate CT3 spec work (2) </vt:lpstr>
      <vt:lpstr>Summary, tasks, and suggested 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EVEX joint call with SA2, CT3 and SA4</dc:title>
  <dc:creator>Richard Bradbury</dc:creator>
  <cp:lastModifiedBy>CLo (032322)</cp:lastModifiedBy>
  <cp:revision>25</cp:revision>
  <dcterms:created xsi:type="dcterms:W3CDTF">2022-01-05T17:13:48Z</dcterms:created>
  <dcterms:modified xsi:type="dcterms:W3CDTF">2022-03-23T22:29:29Z</dcterms:modified>
</cp:coreProperties>
</file>