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10"/>
  </p:notesMasterIdLst>
  <p:handoutMasterIdLst>
    <p:handoutMasterId r:id="rId11"/>
  </p:handoutMasterIdLst>
  <p:sldIdLst>
    <p:sldId id="341" r:id="rId5"/>
    <p:sldId id="24991" r:id="rId6"/>
    <p:sldId id="24993" r:id="rId7"/>
    <p:sldId id="24995" r:id="rId8"/>
    <p:sldId id="24996" r:id="rId9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00FF"/>
    <a:srgbClr val="FFFFFF"/>
    <a:srgbClr val="008000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636" autoAdjust="0"/>
    <p:restoredTop sz="94648" autoAdjust="0"/>
  </p:normalViewPr>
  <p:slideViewPr>
    <p:cSldViewPr snapToGrid="0">
      <p:cViewPr varScale="1">
        <p:scale>
          <a:sx n="62" d="100"/>
          <a:sy n="62" d="100"/>
        </p:scale>
        <p:origin x="728" y="5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2023</a:t>
            </a:r>
          </a:p>
        </p:txBody>
      </p:sp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92AEEAE2-4198-4C1C-A0FF-CB1CEB95E059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6BFCA172-672F-4297-B767-9F7EDE373F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0416" y="1654139"/>
            <a:ext cx="11336784" cy="1994584"/>
          </a:xfrm>
        </p:spPr>
        <p:txBody>
          <a:bodyPr/>
          <a:lstStyle/>
          <a:p>
            <a:pPr algn="ctr" eaLnBrk="1" hangingPunct="1"/>
            <a:r>
              <a:rPr lang="en-US" altLang="en-US" sz="4400" dirty="0"/>
              <a:t>Distributed Authentication for Non-Public Networks (NPNs)</a:t>
            </a:r>
            <a:endParaRPr lang="en-GB" altLang="en-US" sz="4400" dirty="0"/>
          </a:p>
        </p:txBody>
      </p:sp>
      <p:sp>
        <p:nvSpPr>
          <p:cNvPr id="5123" name="Text Placeholder 2">
            <a:extLst>
              <a:ext uri="{FF2B5EF4-FFF2-40B4-BE49-F238E27FC236}">
                <a16:creationId xmlns:a16="http://schemas.microsoft.com/office/drawing/2014/main" id="{9FAD3684-801E-4E1E-85EB-F5F3E5D37277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843468" y="4276749"/>
            <a:ext cx="8567659" cy="2103502"/>
          </a:xfrm>
        </p:spPr>
        <p:txBody>
          <a:bodyPr/>
          <a:lstStyle/>
          <a:p>
            <a:pPr marL="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dirty="0">
                <a:effectLst/>
                <a:ea typeface="Calibri" panose="020F0502020204030204" pitchFamily="34" charset="0"/>
              </a:rPr>
              <a:t>3GPPSA3-e(AH) for Rel-19 SID/WID workshop</a:t>
            </a:r>
          </a:p>
          <a:p>
            <a:pPr marL="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dirty="0">
                <a:effectLst/>
                <a:ea typeface="Calibri" panose="020F0502020204030204" pitchFamily="34" charset="0"/>
              </a:rPr>
              <a:t>Online 27-28 September 2023</a:t>
            </a:r>
          </a:p>
          <a:p>
            <a:pPr marL="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2400" b="1" dirty="0">
                <a:effectLst/>
                <a:ea typeface="Calibri" panose="020F0502020204030204" pitchFamily="34" charset="0"/>
              </a:rPr>
              <a:t>Agenda Item: </a:t>
            </a:r>
            <a:r>
              <a:rPr lang="fr-FR" sz="2400" b="1" dirty="0">
                <a:ea typeface="Calibri" panose="020F0502020204030204" pitchFamily="34" charset="0"/>
              </a:rPr>
              <a:t>3</a:t>
            </a:r>
            <a:r>
              <a:rPr lang="fr-FR" sz="2400" b="1" dirty="0">
                <a:effectLst/>
                <a:ea typeface="Calibri" panose="020F0502020204030204" pitchFamily="34" charset="0"/>
              </a:rPr>
              <a:t> </a:t>
            </a:r>
            <a:endParaRPr lang="en-US" sz="2400" dirty="0">
              <a:effectLst/>
              <a:ea typeface="Calibri" panose="020F0502020204030204" pitchFamily="34" charset="0"/>
            </a:endParaRPr>
          </a:p>
          <a:p>
            <a:pPr marL="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2400" b="1" dirty="0">
                <a:effectLst/>
                <a:ea typeface="Calibri" panose="020F0502020204030204" pitchFamily="34" charset="0"/>
              </a:rPr>
              <a:t>TDOC</a:t>
            </a:r>
            <a:r>
              <a:rPr lang="fr-FR" sz="2400" b="1">
                <a:effectLst/>
                <a:ea typeface="Calibri" panose="020F0502020204030204" pitchFamily="34" charset="0"/>
              </a:rPr>
              <a:t>#: S3ah-230066</a:t>
            </a:r>
            <a:endParaRPr lang="en-US" sz="2400" dirty="0">
              <a:effectLst/>
              <a:ea typeface="Calibri" panose="020F0502020204030204" pitchFamily="34" charset="0"/>
            </a:endParaRPr>
          </a:p>
          <a:p>
            <a:pPr marL="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2400" b="1" dirty="0">
                <a:effectLst/>
                <a:ea typeface="Calibri" panose="020F0502020204030204" pitchFamily="34" charset="0"/>
              </a:rPr>
              <a:t>For: Discussion</a:t>
            </a:r>
            <a:endParaRPr lang="en-US" sz="2400" dirty="0">
              <a:effectLst/>
              <a:ea typeface="Calibri" panose="020F0502020204030204" pitchFamily="34" charset="0"/>
            </a:endParaRPr>
          </a:p>
          <a:p>
            <a:pPr marL="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2400" b="1" dirty="0">
                <a:effectLst/>
                <a:ea typeface="Calibri" panose="020F0502020204030204" pitchFamily="34" charset="0"/>
              </a:rPr>
              <a:t>Source: </a:t>
            </a:r>
            <a:r>
              <a:rPr lang="en-US" sz="2400" b="1" dirty="0">
                <a:effectLst/>
                <a:ea typeface="Calibri" panose="020F0502020204030204" pitchFamily="34" charset="0"/>
              </a:rPr>
              <a:t>The MITRE Corporation, Dell Technologies, AT&amp;T, Apple, </a:t>
            </a:r>
            <a:r>
              <a:rPr lang="en-US" sz="2400" b="1" dirty="0" err="1">
                <a:effectLst/>
                <a:ea typeface="Calibri" panose="020F0502020204030204" pitchFamily="34" charset="0"/>
              </a:rPr>
              <a:t>InterDigital</a:t>
            </a:r>
            <a:r>
              <a:rPr lang="en-US" sz="2400" b="1" dirty="0">
                <a:effectLst/>
                <a:ea typeface="Calibri" panose="020F0502020204030204" pitchFamily="34" charset="0"/>
              </a:rPr>
              <a:t>, Cable Labs, Keysight Technologies</a:t>
            </a:r>
            <a:endParaRPr lang="en-US" sz="2400" dirty="0">
              <a:effectLst/>
              <a:ea typeface="Calibri" panose="020F0502020204030204" pitchFamily="34" charset="0"/>
            </a:endParaRPr>
          </a:p>
          <a:p>
            <a:pPr marL="0" indent="0" algn="ctr" eaLnBrk="1" hangingPunct="1">
              <a:buFontTx/>
              <a:buNone/>
            </a:pPr>
            <a:endParaRPr lang="en-GB" altLang="en-US" dirty="0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0923B230-4FE2-C035-D8C9-8DE8326166EB}"/>
              </a:ext>
            </a:extLst>
          </p:cNvPr>
          <p:cNvSpPr txBox="1"/>
          <p:nvPr/>
        </p:nvSpPr>
        <p:spPr>
          <a:xfrm>
            <a:off x="43815" y="56515"/>
            <a:ext cx="426529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hangingPunct="1">
              <a:defRPr/>
            </a:pPr>
            <a:r>
              <a:rPr lang="en-US" altLang="en-US" sz="1400" b="1" dirty="0">
                <a:latin typeface="Arial "/>
              </a:rPr>
              <a:t>3GPPSA3-e(AH) for Rel-19 SID/WID workshop</a:t>
            </a:r>
          </a:p>
          <a:p>
            <a:pPr eaLnBrk="1" hangingPunct="1">
              <a:defRPr/>
            </a:pPr>
            <a:r>
              <a:rPr lang="en-US" altLang="en-US" sz="1400" b="1" dirty="0">
                <a:latin typeface="Arial "/>
              </a:rPr>
              <a:t>Online 27-28 September 2023</a:t>
            </a:r>
            <a:endParaRPr lang="sv-SE" altLang="en-US" sz="1400" b="1" dirty="0">
              <a:latin typeface="Arial 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B97EAC0-3222-6104-0B97-00026FA8F727}"/>
              </a:ext>
            </a:extLst>
          </p:cNvPr>
          <p:cNvSpPr txBox="1"/>
          <p:nvPr/>
        </p:nvSpPr>
        <p:spPr>
          <a:xfrm>
            <a:off x="9967595" y="83185"/>
            <a:ext cx="151828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eaLnBrk="1" hangingPunct="1">
              <a:defRPr/>
            </a:pPr>
            <a:r>
              <a:rPr lang="sv-SE" altLang="en-US" sz="1400" b="1" dirty="0">
                <a:solidFill>
                  <a:srgbClr val="0000FF"/>
                </a:solidFill>
                <a:latin typeface="Arial "/>
              </a:rPr>
              <a:t>S3ah-230066</a:t>
            </a:r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DFE1EFDA-78D6-E166-5F35-C7302B638B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8906874" cy="1325563"/>
          </a:xfrm>
        </p:spPr>
        <p:txBody>
          <a:bodyPr/>
          <a:lstStyle/>
          <a:p>
            <a:r>
              <a:rPr lang="en-US" dirty="0"/>
              <a:t>Distributed Authentication for Non-Public Networks (NPNs) 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3FECD80-5741-E6A7-EF7F-1A879FE5880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/>
              <a:t>Where we are now:</a:t>
            </a:r>
          </a:p>
          <a:p>
            <a:pPr lvl="1"/>
            <a:r>
              <a:rPr lang="en-US" sz="2000" dirty="0"/>
              <a:t>Symmetric key-based centralized security architecture</a:t>
            </a:r>
            <a:r>
              <a:rPr lang="en-US" sz="2000" dirty="0">
                <a:effectLst/>
                <a:ea typeface="Calibri" panose="020F0502020204030204" pitchFamily="34" charset="0"/>
                <a:cs typeface="Calibri" panose="020F0502020204030204" pitchFamily="34" charset="0"/>
              </a:rPr>
              <a:t>.</a:t>
            </a:r>
          </a:p>
          <a:p>
            <a:pPr lvl="1"/>
            <a:endParaRPr lang="en-US" sz="2000" dirty="0">
              <a:effectLst/>
              <a:ea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US" sz="2400" dirty="0"/>
              <a:t>Where we want to go: </a:t>
            </a:r>
          </a:p>
          <a:p>
            <a:pPr lvl="1"/>
            <a:r>
              <a:rPr lang="en-US" sz="2000" dirty="0"/>
              <a:t>Distributed authentication architecture</a:t>
            </a:r>
          </a:p>
          <a:p>
            <a:pPr lvl="1"/>
            <a:r>
              <a:rPr lang="en-US" sz="2000" dirty="0"/>
              <a:t>Adding users to a non-centralized infrastructure network dynamically in a non-public network.</a:t>
            </a:r>
          </a:p>
          <a:p>
            <a:pPr marL="457200" lvl="1" indent="0">
              <a:buNone/>
            </a:pP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711177155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A93A76-9061-9477-46BD-776B36C478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4775" y="87724"/>
            <a:ext cx="10515600" cy="765032"/>
          </a:xfrm>
        </p:spPr>
        <p:txBody>
          <a:bodyPr/>
          <a:lstStyle/>
          <a:p>
            <a:r>
              <a:rPr lang="en-US" dirty="0"/>
              <a:t>Distributed Authentication for NPNs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6AAB03C-44B1-CFFD-2059-6FF93F3F5B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2675" y="981580"/>
            <a:ext cx="11866650" cy="5788696"/>
          </a:xfrm>
        </p:spPr>
        <p:txBody>
          <a:bodyPr/>
          <a:lstStyle/>
          <a:p>
            <a:r>
              <a:rPr lang="en-US" sz="2000" dirty="0"/>
              <a:t>Justification:</a:t>
            </a:r>
          </a:p>
          <a:p>
            <a:pPr lvl="1"/>
            <a:r>
              <a:rPr lang="en-US" sz="1800" dirty="0">
                <a:cs typeface="Calibri" panose="020F0502020204030204" pitchFamily="34" charset="0"/>
              </a:rPr>
              <a:t>The current symmetric key system architecture for authentication cannot support the following scenarios without pre-provisioning.</a:t>
            </a:r>
          </a:p>
          <a:p>
            <a:pPr lvl="2"/>
            <a:r>
              <a:rPr lang="en-US" sz="1600" dirty="0">
                <a:cs typeface="Calibri" panose="020F0502020204030204" pitchFamily="34" charset="0"/>
              </a:rPr>
              <a:t>Adding users (on-the-fly) in infrastructure-less </a:t>
            </a:r>
            <a:r>
              <a:rPr lang="en-US" sz="1600" dirty="0" err="1">
                <a:cs typeface="Calibri" panose="020F0502020204030204" pitchFamily="34" charset="0"/>
              </a:rPr>
              <a:t>sidelink</a:t>
            </a:r>
            <a:r>
              <a:rPr lang="en-US" sz="1600" dirty="0">
                <a:cs typeface="Calibri" panose="020F0502020204030204" pitchFamily="34" charset="0"/>
              </a:rPr>
              <a:t> communications for first responders and Vehicle-to-everything (V2X). For example: a) Within tunnels or disaster-stricken areas for rescue missions leveraged by multiple first responder teams and b) In advanced V2X use cases where ambulances from different locations form a platoon travelling together to a disaster area and share information about the environment</a:t>
            </a:r>
          </a:p>
          <a:p>
            <a:pPr lvl="1"/>
            <a:r>
              <a:rPr lang="en-US" sz="1800" dirty="0"/>
              <a:t>5G has started using PKI authentication for devices: Subscription Concealed Identifier (SUCI) encryption; Extensible Authentication Protocol-Transport Layer Security (EAP-TLS) based user equipment (UE) authentication and Open Authorization (</a:t>
            </a:r>
            <a:r>
              <a:rPr lang="en-US" sz="1800" dirty="0" err="1"/>
              <a:t>Oauth</a:t>
            </a:r>
            <a:r>
              <a:rPr lang="en-US" sz="1800" dirty="0"/>
              <a:t>) 2.0 framework.</a:t>
            </a:r>
          </a:p>
          <a:p>
            <a:endParaRPr lang="en-US" sz="2000" dirty="0"/>
          </a:p>
          <a:p>
            <a:r>
              <a:rPr lang="en-US" sz="2000" dirty="0"/>
              <a:t>Plan to submit a mini-WID to </a:t>
            </a:r>
            <a:r>
              <a:rPr lang="en-GB" sz="2000" dirty="0">
                <a:effectLst/>
                <a:ea typeface="Times New Roman" panose="02020603050405020304" pitchFamily="18" charset="0"/>
              </a:rPr>
              <a:t>enhance 5G primary authentication procedures to support authentication in an infrastructure-less and distributed architecture for NPNs. As an example, the mini-WID will look into </a:t>
            </a:r>
            <a:r>
              <a:rPr lang="en-GB" sz="2000" kern="0">
                <a:effectLst/>
                <a:ea typeface="Times New Roman" panose="02020603050405020304" pitchFamily="18" charset="0"/>
              </a:rPr>
              <a:t>distributed implementation </a:t>
            </a:r>
            <a:r>
              <a:rPr lang="en-GB" sz="2000" kern="0" dirty="0">
                <a:effectLst/>
                <a:ea typeface="Times New Roman" panose="02020603050405020304" pitchFamily="18" charset="0"/>
              </a:rPr>
              <a:t>of current 5G authentication network functions such as SEAF, AUSF and UDM.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588956918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F99319A0-3712-DA3F-09ED-2CFE2DEC0D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Thank You!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0D67F5E-76A2-4666-0539-B5AE9E666808}"/>
              </a:ext>
            </a:extLst>
          </p:cNvPr>
          <p:cNvSpPr txBox="1"/>
          <p:nvPr/>
        </p:nvSpPr>
        <p:spPr>
          <a:xfrm>
            <a:off x="5027865" y="6516282"/>
            <a:ext cx="3834829" cy="27713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200" b="1" kern="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©2023 The MITRE Corporation. ALL RIGHTS RESERVED.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1320932376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2FC255-E369-124C-B2AA-051865AE5B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Backup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9E08B77-D581-6586-52AA-BF38C4AC753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1800" dirty="0"/>
              <a:t>5G System Requirements for Authentication:</a:t>
            </a:r>
          </a:p>
          <a:p>
            <a:pPr lvl="1"/>
            <a:r>
              <a:rPr lang="en-US" altLang="zh-CN" sz="1800" dirty="0">
                <a:latin typeface="Calibri" panose="020F0502020204030204" pitchFamily="34" charset="0"/>
                <a:cs typeface="Calibri" panose="020F0502020204030204" pitchFamily="34" charset="0"/>
              </a:rPr>
              <a:t>The 5G system shall support operator-controlled alternative authentication methods (i.e. alternative to Authentication and Key Agreement [AKA]) with different types of credentials for network access for Internet of Things [IoT] devices in isolated deployment scenarios (e.g. for industrial automation). </a:t>
            </a:r>
          </a:p>
          <a:p>
            <a:pPr lvl="1"/>
            <a:r>
              <a:rPr lang="en-US" altLang="zh-CN" sz="1800" dirty="0">
                <a:latin typeface="Calibri" panose="020F0502020204030204" pitchFamily="34" charset="0"/>
                <a:cs typeface="Calibri" panose="020F0502020204030204" pitchFamily="34" charset="0"/>
              </a:rPr>
              <a:t>The 5G system shall support a suitable framework (e.g. EAP) allowing alternative (e.g., to AKA) authentication methods with non-3GPP identities and credentials to be used for UE network access authentication in non-public networks.</a:t>
            </a:r>
          </a:p>
        </p:txBody>
      </p:sp>
    </p:spTree>
    <p:extLst>
      <p:ext uri="{BB962C8B-B14F-4D97-AF65-F5344CB8AC3E}">
        <p14:creationId xmlns:p14="http://schemas.microsoft.com/office/powerpoint/2010/main" val="4142523769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13BEEBA675044A96DE28BDD893E607" ma:contentTypeVersion="13" ma:contentTypeDescription="Create a new document." ma:contentTypeScope="" ma:versionID="128a8422487fc329a7dc26f28cf6102c">
  <xsd:schema xmlns:xsd="http://www.w3.org/2001/XMLSchema" xmlns:xs="http://www.w3.org/2001/XMLSchema" xmlns:p="http://schemas.microsoft.com/office/2006/metadata/properties" xmlns:ns3="679a257e-872f-4c98-9e8a-0a9c104f72cd" xmlns:ns4="280d8efa-eff2-4910-88d2-79ca146720c4" targetNamespace="http://schemas.microsoft.com/office/2006/metadata/properties" ma:root="true" ma:fieldsID="5ee17176e517ccea8510c39d83da9bad" ns3:_="" ns4:_="">
    <xsd:import namespace="679a257e-872f-4c98-9e8a-0a9c104f72cd"/>
    <xsd:import namespace="280d8efa-eff2-4910-88d2-79ca146720c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79a257e-872f-4c98-9e8a-0a9c104f72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0d8efa-eff2-4910-88d2-79ca146720c4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BD6692E6-AFB4-4AE6-8E62-2D7692F0CE7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79a257e-872f-4c98-9e8a-0a9c104f72cd"/>
    <ds:schemaRef ds:uri="280d8efa-eff2-4910-88d2-79ca146720c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35CA3727-A4EB-4398-9783-D0148B061093}">
  <ds:schemaRefs>
    <ds:schemaRef ds:uri="http://schemas.microsoft.com/office/2006/metadata/properties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6211</TotalTime>
  <Words>401</Words>
  <Application>Microsoft Office PowerPoint</Application>
  <PresentationFormat>Widescreen</PresentationFormat>
  <Paragraphs>30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1" baseType="lpstr">
      <vt:lpstr>Arial</vt:lpstr>
      <vt:lpstr>Arial </vt:lpstr>
      <vt:lpstr>Calibri</vt:lpstr>
      <vt:lpstr>Calibri Light</vt:lpstr>
      <vt:lpstr>Times New Roman</vt:lpstr>
      <vt:lpstr>Office Theme</vt:lpstr>
      <vt:lpstr>Distributed Authentication for Non-Public Networks (NPNs)</vt:lpstr>
      <vt:lpstr>Distributed Authentication for Non-Public Networks (NPNs) </vt:lpstr>
      <vt:lpstr>Distributed Authentication for NPNs</vt:lpstr>
      <vt:lpstr>Thank You!</vt:lpstr>
      <vt:lpstr>Backup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Dr. DJ Shyy</cp:lastModifiedBy>
  <cp:revision>780</cp:revision>
  <dcterms:created xsi:type="dcterms:W3CDTF">2010-02-05T13:52:04Z</dcterms:created>
  <dcterms:modified xsi:type="dcterms:W3CDTF">2023-09-22T12:57:11Z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0x010100BB13BEEBA675044A96DE28BDD893E607</vt:lpwstr>
  </property>
</Properties>
</file>