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73" r:id="rId3"/>
    <p:sldId id="277" r:id="rId4"/>
    <p:sldId id="278" r:id="rId5"/>
    <p:sldId id="259" r:id="rId6"/>
    <p:sldId id="279" r:id="rId7"/>
    <p:sldId id="260" r:id="rId8"/>
    <p:sldId id="261" r:id="rId9"/>
    <p:sldId id="263" r:id="rId10"/>
    <p:sldId id="264" r:id="rId11"/>
    <p:sldId id="270" r:id="rId12"/>
    <p:sldId id="271" r:id="rId13"/>
    <p:sldId id="272" r:id="rId1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779" autoAdjust="0"/>
    <p:restoredTop sz="94660"/>
  </p:normalViewPr>
  <p:slideViewPr>
    <p:cSldViewPr>
      <p:cViewPr varScale="1">
        <p:scale>
          <a:sx n="69" d="100"/>
          <a:sy n="69" d="100"/>
        </p:scale>
        <p:origin x="-1830" y="-102"/>
      </p:cViewPr>
      <p:guideLst>
        <p:guide orient="horz" pos="2160"/>
        <p:guide pos="2880"/>
      </p:guideLst>
    </p:cSldViewPr>
  </p:slideViewPr>
  <p:notesTextViewPr>
    <p:cViewPr>
      <p:scale>
        <a:sx n="1" d="1"/>
        <a:sy n="1" d="1"/>
      </p:scale>
      <p:origin x="0" y="0"/>
    </p:cViewPr>
  </p:notesTextViewPr>
  <p:notesViewPr>
    <p:cSldViewPr>
      <p:cViewPr varScale="1">
        <p:scale>
          <a:sx n="52" d="100"/>
          <a:sy n="52" d="100"/>
        </p:scale>
        <p:origin x="-289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82DDDA-C335-4FF4-82D0-BF0A90CF90E5}" type="datetimeFigureOut">
              <a:rPr kumimoji="1" lang="ja-JP" altLang="en-US" smtClean="0"/>
              <a:t>2013/5/21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7B8233-6558-4C67-AAE4-4255258102F7}" type="slidenum">
              <a:rPr kumimoji="1" lang="ja-JP" altLang="en-US" smtClean="0"/>
              <a:t>‹#›</a:t>
            </a:fld>
            <a:endParaRPr kumimoji="1" lang="ja-JP" altLang="en-US"/>
          </a:p>
        </p:txBody>
      </p:sp>
    </p:spTree>
    <p:extLst>
      <p:ext uri="{BB962C8B-B14F-4D97-AF65-F5344CB8AC3E}">
        <p14:creationId xmlns:p14="http://schemas.microsoft.com/office/powerpoint/2010/main" val="9826851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5294C5-D3BD-4BC2-A4EE-3A2896A844A2}" type="slidenum">
              <a:rPr lang="en-GB" altLang="ja-JP"/>
              <a:pPr/>
              <a:t>5</a:t>
            </a:fld>
            <a:endParaRPr lang="en-GB" altLang="ja-JP"/>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2699888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2946574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3205828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4096524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1715139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1731403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1839081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2353573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2156406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1098035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D5FA037-DB30-46E0-9443-C6E47F9E83AA}" type="datetimeFigureOut">
              <a:rPr kumimoji="1" lang="ja-JP" altLang="en-US" smtClean="0"/>
              <a:t>2013/5/21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400178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5FA037-DB30-46E0-9443-C6E47F9E83AA}" type="datetimeFigureOut">
              <a:rPr kumimoji="1" lang="ja-JP" altLang="en-US" smtClean="0"/>
              <a:t>2013/5/21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D8AE2-422D-4240-B920-F58CA899F62D}" type="slidenum">
              <a:rPr kumimoji="1" lang="ja-JP" altLang="en-US" smtClean="0"/>
              <a:t>‹#›</a:t>
            </a:fld>
            <a:endParaRPr kumimoji="1" lang="ja-JP" altLang="en-US"/>
          </a:p>
        </p:txBody>
      </p:sp>
    </p:spTree>
    <p:extLst>
      <p:ext uri="{BB962C8B-B14F-4D97-AF65-F5344CB8AC3E}">
        <p14:creationId xmlns:p14="http://schemas.microsoft.com/office/powerpoint/2010/main" val="27751879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jp/url?sa=i&amp;rct=j&amp;q=&amp;esrc=s&amp;frm=1&amp;source=images&amp;cd=&amp;cad=rja&amp;docid=Rsl7nulYKwr-BM&amp;tbnid=QvSuVV7peW7KJM:&amp;ved=0CAUQjRw&amp;url=http://forums.androidcentral.com/htc-one-x/220780-restricted-access-changed-data-service-blocked.html&amp;ei=VAx6Ud7gEMyeiAedh4HICA&amp;bvm=bv.45645796,d.aGc&amp;psig=AFQjCNFAOvlIiA16TvxSKcktuWemXux14A&amp;ust=1367039378470676"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3gpp.org/ftp/tsg_sa/WG2_Arch/TSGS2_95_Prague/Docs/S2-13000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9.bin"/><Relationship Id="rId18" Type="http://schemas.openxmlformats.org/officeDocument/2006/relationships/oleObject" Target="../embeddings/oleObject14.bin"/><Relationship Id="rId26" Type="http://schemas.openxmlformats.org/officeDocument/2006/relationships/oleObject" Target="../embeddings/oleObject22.bin"/><Relationship Id="rId3" Type="http://schemas.openxmlformats.org/officeDocument/2006/relationships/image" Target="../media/image3.emf"/><Relationship Id="rId21" Type="http://schemas.openxmlformats.org/officeDocument/2006/relationships/oleObject" Target="../embeddings/oleObject17.bin"/><Relationship Id="rId7" Type="http://schemas.openxmlformats.org/officeDocument/2006/relationships/oleObject" Target="../embeddings/oleObject3.bin"/><Relationship Id="rId12" Type="http://schemas.openxmlformats.org/officeDocument/2006/relationships/oleObject" Target="../embeddings/oleObject8.bin"/><Relationship Id="rId17" Type="http://schemas.openxmlformats.org/officeDocument/2006/relationships/oleObject" Target="../embeddings/oleObject13.bin"/><Relationship Id="rId25" Type="http://schemas.openxmlformats.org/officeDocument/2006/relationships/oleObject" Target="../embeddings/oleObject21.bin"/><Relationship Id="rId2" Type="http://schemas.openxmlformats.org/officeDocument/2006/relationships/slideLayout" Target="../slideLayouts/slideLayout2.xml"/><Relationship Id="rId16" Type="http://schemas.openxmlformats.org/officeDocument/2006/relationships/oleObject" Target="../embeddings/oleObject12.bin"/><Relationship Id="rId20" Type="http://schemas.openxmlformats.org/officeDocument/2006/relationships/oleObject" Target="../embeddings/oleObject16.bin"/><Relationship Id="rId29" Type="http://schemas.openxmlformats.org/officeDocument/2006/relationships/oleObject" Target="../embeddings/oleObject25.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24" Type="http://schemas.openxmlformats.org/officeDocument/2006/relationships/oleObject" Target="../embeddings/oleObject20.bin"/><Relationship Id="rId32" Type="http://schemas.openxmlformats.org/officeDocument/2006/relationships/oleObject" Target="../embeddings/oleObject28.bin"/><Relationship Id="rId5" Type="http://schemas.openxmlformats.org/officeDocument/2006/relationships/image" Target="../media/image2.png"/><Relationship Id="rId15" Type="http://schemas.openxmlformats.org/officeDocument/2006/relationships/oleObject" Target="../embeddings/oleObject11.bin"/><Relationship Id="rId23" Type="http://schemas.openxmlformats.org/officeDocument/2006/relationships/oleObject" Target="../embeddings/oleObject19.bin"/><Relationship Id="rId28" Type="http://schemas.openxmlformats.org/officeDocument/2006/relationships/oleObject" Target="../embeddings/oleObject24.bin"/><Relationship Id="rId10" Type="http://schemas.openxmlformats.org/officeDocument/2006/relationships/oleObject" Target="../embeddings/oleObject6.bin"/><Relationship Id="rId19" Type="http://schemas.openxmlformats.org/officeDocument/2006/relationships/oleObject" Target="../embeddings/oleObject15.bin"/><Relationship Id="rId31" Type="http://schemas.openxmlformats.org/officeDocument/2006/relationships/oleObject" Target="../embeddings/oleObject27.bin"/><Relationship Id="rId4" Type="http://schemas.openxmlformats.org/officeDocument/2006/relationships/oleObject" Target="../embeddings/oleObject1.bin"/><Relationship Id="rId9" Type="http://schemas.openxmlformats.org/officeDocument/2006/relationships/oleObject" Target="../embeddings/oleObject5.bin"/><Relationship Id="rId14" Type="http://schemas.openxmlformats.org/officeDocument/2006/relationships/oleObject" Target="../embeddings/oleObject10.bin"/><Relationship Id="rId22" Type="http://schemas.openxmlformats.org/officeDocument/2006/relationships/oleObject" Target="../embeddings/oleObject18.bin"/><Relationship Id="rId27" Type="http://schemas.openxmlformats.org/officeDocument/2006/relationships/oleObject" Target="../embeddings/oleObject23.bin"/><Relationship Id="rId30" Type="http://schemas.openxmlformats.org/officeDocument/2006/relationships/oleObject" Target="../embeddings/oleObject26.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6.bin"/><Relationship Id="rId18" Type="http://schemas.openxmlformats.org/officeDocument/2006/relationships/oleObject" Target="../embeddings/oleObject41.bin"/><Relationship Id="rId26" Type="http://schemas.openxmlformats.org/officeDocument/2006/relationships/oleObject" Target="../embeddings/oleObject49.bin"/><Relationship Id="rId3" Type="http://schemas.openxmlformats.org/officeDocument/2006/relationships/image" Target="../media/image3.emf"/><Relationship Id="rId21" Type="http://schemas.openxmlformats.org/officeDocument/2006/relationships/oleObject" Target="../embeddings/oleObject44.bin"/><Relationship Id="rId7" Type="http://schemas.openxmlformats.org/officeDocument/2006/relationships/oleObject" Target="../embeddings/oleObject31.bin"/><Relationship Id="rId12" Type="http://schemas.openxmlformats.org/officeDocument/2006/relationships/image" Target="../media/image4.emf"/><Relationship Id="rId17" Type="http://schemas.openxmlformats.org/officeDocument/2006/relationships/oleObject" Target="../embeddings/oleObject40.bin"/><Relationship Id="rId25" Type="http://schemas.openxmlformats.org/officeDocument/2006/relationships/oleObject" Target="../embeddings/oleObject48.bin"/><Relationship Id="rId33" Type="http://schemas.openxmlformats.org/officeDocument/2006/relationships/oleObject" Target="../embeddings/oleObject56.bin"/><Relationship Id="rId2" Type="http://schemas.openxmlformats.org/officeDocument/2006/relationships/slideLayout" Target="../slideLayouts/slideLayout2.xml"/><Relationship Id="rId16" Type="http://schemas.openxmlformats.org/officeDocument/2006/relationships/oleObject" Target="../embeddings/oleObject39.bin"/><Relationship Id="rId20" Type="http://schemas.openxmlformats.org/officeDocument/2006/relationships/oleObject" Target="../embeddings/oleObject43.bin"/><Relationship Id="rId29" Type="http://schemas.openxmlformats.org/officeDocument/2006/relationships/oleObject" Target="../embeddings/oleObject52.bin"/><Relationship Id="rId1" Type="http://schemas.openxmlformats.org/officeDocument/2006/relationships/vmlDrawing" Target="../drawings/vmlDrawing2.vml"/><Relationship Id="rId6" Type="http://schemas.openxmlformats.org/officeDocument/2006/relationships/oleObject" Target="../embeddings/oleObject30.bin"/><Relationship Id="rId11" Type="http://schemas.openxmlformats.org/officeDocument/2006/relationships/oleObject" Target="../embeddings/oleObject35.bin"/><Relationship Id="rId24" Type="http://schemas.openxmlformats.org/officeDocument/2006/relationships/oleObject" Target="../embeddings/oleObject47.bin"/><Relationship Id="rId32" Type="http://schemas.openxmlformats.org/officeDocument/2006/relationships/oleObject" Target="../embeddings/oleObject55.bin"/><Relationship Id="rId5" Type="http://schemas.openxmlformats.org/officeDocument/2006/relationships/image" Target="../media/image2.png"/><Relationship Id="rId15" Type="http://schemas.openxmlformats.org/officeDocument/2006/relationships/oleObject" Target="../embeddings/oleObject38.bin"/><Relationship Id="rId23" Type="http://schemas.openxmlformats.org/officeDocument/2006/relationships/oleObject" Target="../embeddings/oleObject46.bin"/><Relationship Id="rId28" Type="http://schemas.openxmlformats.org/officeDocument/2006/relationships/oleObject" Target="../embeddings/oleObject51.bin"/><Relationship Id="rId10" Type="http://schemas.openxmlformats.org/officeDocument/2006/relationships/oleObject" Target="../embeddings/oleObject34.bin"/><Relationship Id="rId19" Type="http://schemas.openxmlformats.org/officeDocument/2006/relationships/oleObject" Target="../embeddings/oleObject42.bin"/><Relationship Id="rId31" Type="http://schemas.openxmlformats.org/officeDocument/2006/relationships/oleObject" Target="../embeddings/oleObject54.bin"/><Relationship Id="rId4" Type="http://schemas.openxmlformats.org/officeDocument/2006/relationships/oleObject" Target="../embeddings/oleObject29.bin"/><Relationship Id="rId9" Type="http://schemas.openxmlformats.org/officeDocument/2006/relationships/oleObject" Target="../embeddings/oleObject33.bin"/><Relationship Id="rId14" Type="http://schemas.openxmlformats.org/officeDocument/2006/relationships/oleObject" Target="../embeddings/oleObject37.bin"/><Relationship Id="rId22" Type="http://schemas.openxmlformats.org/officeDocument/2006/relationships/oleObject" Target="../embeddings/oleObject45.bin"/><Relationship Id="rId27" Type="http://schemas.openxmlformats.org/officeDocument/2006/relationships/oleObject" Target="../embeddings/oleObject50.bin"/><Relationship Id="rId30" Type="http://schemas.openxmlformats.org/officeDocument/2006/relationships/oleObject" Target="../embeddings/oleObject53.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oleObject" Target="../embeddings/oleObject66.bin"/><Relationship Id="rId3" Type="http://schemas.openxmlformats.org/officeDocument/2006/relationships/oleObject" Target="../embeddings/oleObject57.bin"/><Relationship Id="rId7" Type="http://schemas.openxmlformats.org/officeDocument/2006/relationships/oleObject" Target="../embeddings/oleObject60.bin"/><Relationship Id="rId12"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9.bin"/><Relationship Id="rId11" Type="http://schemas.openxmlformats.org/officeDocument/2006/relationships/oleObject" Target="../embeddings/oleObject64.bin"/><Relationship Id="rId5" Type="http://schemas.openxmlformats.org/officeDocument/2006/relationships/oleObject" Target="../embeddings/oleObject58.bin"/><Relationship Id="rId10" Type="http://schemas.openxmlformats.org/officeDocument/2006/relationships/oleObject" Target="../embeddings/oleObject63.bin"/><Relationship Id="rId4" Type="http://schemas.openxmlformats.org/officeDocument/2006/relationships/image" Target="../media/image2.png"/><Relationship Id="rId9" Type="http://schemas.openxmlformats.org/officeDocument/2006/relationships/oleObject" Target="../embeddings/oleObject62.bin"/><Relationship Id="rId1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39552" y="2132856"/>
            <a:ext cx="8253855" cy="2090663"/>
          </a:xfrm>
        </p:spPr>
        <p:txBody>
          <a:bodyPr>
            <a:normAutofit/>
          </a:bodyPr>
          <a:lstStyle/>
          <a:p>
            <a:r>
              <a:rPr lang="en-US" altLang="ja-JP" sz="4000" dirty="0" smtClean="0"/>
              <a:t>Handling IMS congestion</a:t>
            </a:r>
            <a:br>
              <a:rPr lang="en-US" altLang="ja-JP" sz="4000" dirty="0" smtClean="0"/>
            </a:br>
            <a:r>
              <a:rPr lang="en-US" altLang="ja-JP" sz="4000" dirty="0" smtClean="0"/>
              <a:t>from UEs in Connected Mode</a:t>
            </a:r>
            <a:br>
              <a:rPr lang="en-US" altLang="ja-JP" sz="4000" dirty="0" smtClean="0"/>
            </a:br>
            <a:r>
              <a:rPr lang="en-US" altLang="ja-JP" sz="4000" dirty="0" smtClean="0"/>
              <a:t>(LS from RAN2) </a:t>
            </a:r>
            <a:endParaRPr kumimoji="1" lang="ja-JP" altLang="en-US" sz="4000" dirty="0"/>
          </a:p>
        </p:txBody>
      </p:sp>
      <p:sp>
        <p:nvSpPr>
          <p:cNvPr id="4" name="テキスト ボックス 3"/>
          <p:cNvSpPr txBox="1"/>
          <p:nvPr/>
        </p:nvSpPr>
        <p:spPr>
          <a:xfrm>
            <a:off x="2635712" y="5067389"/>
            <a:ext cx="3937296" cy="1569660"/>
          </a:xfrm>
          <a:prstGeom prst="rect">
            <a:avLst/>
          </a:prstGeom>
          <a:noFill/>
        </p:spPr>
        <p:txBody>
          <a:bodyPr wrap="none" rtlCol="0">
            <a:spAutoFit/>
          </a:bodyPr>
          <a:lstStyle/>
          <a:p>
            <a:pPr algn="ctr"/>
            <a:r>
              <a:rPr kumimoji="1" lang="en-US" altLang="ja-JP" sz="3200" dirty="0" smtClean="0"/>
              <a:t>NTT </a:t>
            </a:r>
            <a:r>
              <a:rPr kumimoji="1" lang="en-US" altLang="ja-JP" sz="3200" dirty="0" smtClean="0"/>
              <a:t>DOCOMO</a:t>
            </a:r>
          </a:p>
          <a:p>
            <a:pPr algn="ctr"/>
            <a:r>
              <a:rPr lang="en-US" altLang="ja-JP" sz="3200" dirty="0"/>
              <a:t>KDDI</a:t>
            </a:r>
            <a:endParaRPr kumimoji="1" lang="en-US" altLang="ja-JP" sz="3200" dirty="0" smtClean="0"/>
          </a:p>
          <a:p>
            <a:pPr algn="ctr"/>
            <a:r>
              <a:rPr lang="en-US" altLang="ja-JP" sz="3200" dirty="0" err="1"/>
              <a:t>SoftBank</a:t>
            </a:r>
            <a:r>
              <a:rPr lang="en-US" altLang="ja-JP" sz="3200" dirty="0"/>
              <a:t> </a:t>
            </a:r>
            <a:r>
              <a:rPr lang="en-US" altLang="ja-JP" sz="3200" dirty="0" smtClean="0"/>
              <a:t>Mobile Corp.</a:t>
            </a:r>
            <a:endParaRPr kumimoji="1" lang="ja-JP" altLang="en-US" sz="3200" dirty="0"/>
          </a:p>
        </p:txBody>
      </p:sp>
      <p:sp>
        <p:nvSpPr>
          <p:cNvPr id="3" name="正方形/長方形 2"/>
          <p:cNvSpPr/>
          <p:nvPr/>
        </p:nvSpPr>
        <p:spPr>
          <a:xfrm>
            <a:off x="7159836" y="158491"/>
            <a:ext cx="1957587" cy="584775"/>
          </a:xfrm>
          <a:prstGeom prst="rect">
            <a:avLst/>
          </a:prstGeom>
        </p:spPr>
        <p:txBody>
          <a:bodyPr wrap="none">
            <a:spAutoFit/>
          </a:bodyPr>
          <a:lstStyle/>
          <a:p>
            <a:r>
              <a:rPr lang="en-AU" altLang="ja-JP" sz="3200" dirty="0"/>
              <a:t>S2-131767</a:t>
            </a:r>
            <a:endParaRPr lang="ja-JP" altLang="en-US" sz="3200" dirty="0"/>
          </a:p>
        </p:txBody>
      </p:sp>
      <p:sp>
        <p:nvSpPr>
          <p:cNvPr id="5" name="正方形/長方形 4"/>
          <p:cNvSpPr/>
          <p:nvPr/>
        </p:nvSpPr>
        <p:spPr>
          <a:xfrm>
            <a:off x="179512" y="158491"/>
            <a:ext cx="5253746" cy="1077218"/>
          </a:xfrm>
          <a:prstGeom prst="rect">
            <a:avLst/>
          </a:prstGeom>
        </p:spPr>
        <p:txBody>
          <a:bodyPr wrap="none">
            <a:spAutoFit/>
          </a:bodyPr>
          <a:lstStyle/>
          <a:p>
            <a:r>
              <a:rPr lang="en-US" altLang="ja-JP" sz="3200" dirty="0" smtClean="0"/>
              <a:t>TSG SA WG2 #97</a:t>
            </a:r>
          </a:p>
          <a:p>
            <a:r>
              <a:rPr lang="en-US" altLang="ja-JP" sz="3200" dirty="0" err="1" smtClean="0"/>
              <a:t>Busan</a:t>
            </a:r>
            <a:r>
              <a:rPr lang="en-US" altLang="ja-JP" sz="3200" dirty="0" smtClean="0"/>
              <a:t>, Korea, 27-31 May 2013</a:t>
            </a:r>
            <a:endParaRPr lang="ja-JP" altLang="en-US" sz="3200" dirty="0"/>
          </a:p>
        </p:txBody>
      </p:sp>
    </p:spTree>
    <p:extLst>
      <p:ext uri="{BB962C8B-B14F-4D97-AF65-F5344CB8AC3E}">
        <p14:creationId xmlns:p14="http://schemas.microsoft.com/office/powerpoint/2010/main" val="192282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The Requirements – cont’d</a:t>
            </a:r>
            <a:endParaRPr kumimoji="1" lang="ja-JP" altLang="en-US" dirty="0"/>
          </a:p>
        </p:txBody>
      </p:sp>
      <p:sp>
        <p:nvSpPr>
          <p:cNvPr id="3" name="コンテンツ プレースホルダー 2"/>
          <p:cNvSpPr>
            <a:spLocks noGrp="1"/>
          </p:cNvSpPr>
          <p:nvPr>
            <p:ph idx="1"/>
          </p:nvPr>
        </p:nvSpPr>
        <p:spPr>
          <a:xfrm>
            <a:off x="395536" y="1196999"/>
            <a:ext cx="8480177" cy="3312121"/>
          </a:xfrm>
        </p:spPr>
        <p:txBody>
          <a:bodyPr>
            <a:normAutofit fontScale="92500" lnSpcReduction="10000"/>
          </a:bodyPr>
          <a:lstStyle/>
          <a:p>
            <a:r>
              <a:rPr lang="en-US" altLang="ja-JP" dirty="0"/>
              <a:t>User </a:t>
            </a:r>
            <a:r>
              <a:rPr lang="en-US" altLang="ja-JP" dirty="0" smtClean="0"/>
              <a:t>Experience</a:t>
            </a:r>
          </a:p>
          <a:p>
            <a:pPr lvl="1"/>
            <a:r>
              <a:rPr lang="en-US" altLang="ja-JP" dirty="0" smtClean="0"/>
              <a:t>User is notified of being barred</a:t>
            </a:r>
          </a:p>
          <a:p>
            <a:pPr lvl="1"/>
            <a:r>
              <a:rPr lang="en-US" altLang="ja-JP" dirty="0" smtClean="0"/>
              <a:t>Same user experience is needed, when operator proactively bar call attempts.</a:t>
            </a:r>
          </a:p>
          <a:p>
            <a:pPr lvl="1"/>
            <a:endParaRPr lang="en-US" altLang="ja-JP" dirty="0"/>
          </a:p>
          <a:p>
            <a:pPr lvl="1"/>
            <a:endParaRPr lang="en-US" altLang="ja-JP" dirty="0" smtClean="0"/>
          </a:p>
          <a:p>
            <a:pPr lvl="6"/>
            <a:r>
              <a:rPr lang="en-US" altLang="ja-JP" dirty="0" smtClean="0"/>
              <a:t>In other words, UE must know if the call is being barred / rejected.</a:t>
            </a:r>
          </a:p>
          <a:p>
            <a:pPr marL="2743200" lvl="6" indent="0">
              <a:buNone/>
            </a:pPr>
            <a:endParaRPr lang="en-US" altLang="ja-JP" dirty="0" smtClean="0"/>
          </a:p>
          <a:p>
            <a:pPr lvl="1"/>
            <a:endParaRPr lang="en-US" altLang="ja-JP" dirty="0"/>
          </a:p>
          <a:p>
            <a:pPr lvl="1"/>
            <a:endParaRPr kumimoji="1" lang="ja-JP" altLang="en-US" dirty="0"/>
          </a:p>
        </p:txBody>
      </p:sp>
      <p:pic>
        <p:nvPicPr>
          <p:cNvPr id="3074" name="Picture 2" descr="http://forums.androidcentral.com/attachments/htc-one-x/44243d1351779564t-restricted-access-changed-data-service-blocked-uploadfromtaptalk1351779564130.jpg">
            <a:hlinkClick r:id="rId2"/>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1313" y="3262832"/>
            <a:ext cx="1959373" cy="3478536"/>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p:cNvSpPr/>
          <p:nvPr/>
        </p:nvSpPr>
        <p:spPr>
          <a:xfrm>
            <a:off x="494664" y="3838896"/>
            <a:ext cx="2349144" cy="456778"/>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720676" y="3494254"/>
            <a:ext cx="317218" cy="136628"/>
          </a:xfrm>
          <a:prstGeom prst="rect">
            <a:avLst/>
          </a:prstGeom>
          <a:solidFill>
            <a:schemeClr val="tx1"/>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7842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Proposal: SSAC in Connected Mode</a:t>
            </a:r>
            <a:endParaRPr kumimoji="1" lang="ja-JP" altLang="en-US" dirty="0"/>
          </a:p>
        </p:txBody>
      </p:sp>
      <p:sp>
        <p:nvSpPr>
          <p:cNvPr id="5" name="正方形/長方形 4"/>
          <p:cNvSpPr/>
          <p:nvPr/>
        </p:nvSpPr>
        <p:spPr>
          <a:xfrm>
            <a:off x="395536" y="1628799"/>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MMTEL app</a:t>
            </a:r>
            <a:endParaRPr kumimoji="1" lang="ja-JP" altLang="en-US" dirty="0">
              <a:solidFill>
                <a:schemeClr val="tx1"/>
              </a:solidFill>
            </a:endParaRPr>
          </a:p>
        </p:txBody>
      </p:sp>
      <p:sp>
        <p:nvSpPr>
          <p:cNvPr id="6" name="正方形/長方形 5"/>
          <p:cNvSpPr/>
          <p:nvPr/>
        </p:nvSpPr>
        <p:spPr>
          <a:xfrm>
            <a:off x="3059832" y="1628799"/>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UE - RRC</a:t>
            </a:r>
            <a:endParaRPr kumimoji="1" lang="ja-JP" altLang="en-US" dirty="0">
              <a:solidFill>
                <a:schemeClr val="tx1"/>
              </a:solidFill>
            </a:endParaRPr>
          </a:p>
        </p:txBody>
      </p:sp>
      <p:sp>
        <p:nvSpPr>
          <p:cNvPr id="7" name="正方形/長方形 6"/>
          <p:cNvSpPr/>
          <p:nvPr/>
        </p:nvSpPr>
        <p:spPr>
          <a:xfrm>
            <a:off x="6588224" y="1628799"/>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RAN</a:t>
            </a:r>
            <a:endParaRPr kumimoji="1" lang="ja-JP" altLang="en-US" dirty="0">
              <a:solidFill>
                <a:schemeClr val="tx1"/>
              </a:solidFill>
            </a:endParaRPr>
          </a:p>
        </p:txBody>
      </p:sp>
      <p:cxnSp>
        <p:nvCxnSpPr>
          <p:cNvPr id="9" name="直線コネクタ 8"/>
          <p:cNvCxnSpPr>
            <a:stCxn id="5" idx="2"/>
          </p:cNvCxnSpPr>
          <p:nvPr/>
        </p:nvCxnSpPr>
        <p:spPr>
          <a:xfrm>
            <a:off x="1295636" y="2060847"/>
            <a:ext cx="0" cy="33843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937915" y="2060849"/>
            <a:ext cx="0" cy="33843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7466307" y="2060849"/>
            <a:ext cx="0" cy="33843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左矢印 11"/>
          <p:cNvSpPr/>
          <p:nvPr/>
        </p:nvSpPr>
        <p:spPr>
          <a:xfrm>
            <a:off x="3959932" y="2348879"/>
            <a:ext cx="3528392" cy="1008112"/>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BCCH</a:t>
            </a:r>
          </a:p>
          <a:p>
            <a:pPr algn="ctr"/>
            <a:r>
              <a:rPr kumimoji="1" lang="en-US" altLang="ja-JP" dirty="0" smtClean="0">
                <a:solidFill>
                  <a:schemeClr val="tx1"/>
                </a:solidFill>
              </a:rPr>
              <a:t>SSAC barring rate (existing)</a:t>
            </a:r>
            <a:endParaRPr kumimoji="1" lang="ja-JP" altLang="en-US" dirty="0">
              <a:solidFill>
                <a:schemeClr val="tx1"/>
              </a:solidFill>
            </a:endParaRPr>
          </a:p>
        </p:txBody>
      </p:sp>
      <p:cxnSp>
        <p:nvCxnSpPr>
          <p:cNvPr id="14" name="直線矢印コネクタ 13"/>
          <p:cNvCxnSpPr/>
          <p:nvPr/>
        </p:nvCxnSpPr>
        <p:spPr>
          <a:xfrm>
            <a:off x="1295636" y="3645023"/>
            <a:ext cx="2664296"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1295636" y="4437111"/>
            <a:ext cx="2664296" cy="0"/>
          </a:xfrm>
          <a:prstGeom prst="straightConnector1">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a:off x="115888" y="3339123"/>
            <a:ext cx="11797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35496" y="3068959"/>
            <a:ext cx="1196161" cy="307777"/>
          </a:xfrm>
          <a:prstGeom prst="rect">
            <a:avLst/>
          </a:prstGeom>
          <a:noFill/>
        </p:spPr>
        <p:txBody>
          <a:bodyPr wrap="none" rtlCol="0">
            <a:spAutoFit/>
          </a:bodyPr>
          <a:lstStyle/>
          <a:p>
            <a:r>
              <a:rPr kumimoji="1" lang="en-US" altLang="ja-JP" sz="1400" b="1" dirty="0" smtClean="0"/>
              <a:t>Press “call”</a:t>
            </a:r>
            <a:endParaRPr kumimoji="1" lang="ja-JP" altLang="en-US" sz="1400" b="1" dirty="0" smtClean="0"/>
          </a:p>
        </p:txBody>
      </p:sp>
      <p:sp>
        <p:nvSpPr>
          <p:cNvPr id="19" name="テキスト ボックス 18"/>
          <p:cNvSpPr txBox="1"/>
          <p:nvPr/>
        </p:nvSpPr>
        <p:spPr>
          <a:xfrm>
            <a:off x="1862718" y="3269201"/>
            <a:ext cx="702436" cy="307777"/>
          </a:xfrm>
          <a:prstGeom prst="rect">
            <a:avLst/>
          </a:prstGeom>
          <a:noFill/>
        </p:spPr>
        <p:txBody>
          <a:bodyPr wrap="none" rtlCol="0">
            <a:spAutoFit/>
          </a:bodyPr>
          <a:lstStyle/>
          <a:p>
            <a:r>
              <a:rPr kumimoji="1" lang="en-US" altLang="ja-JP" sz="1400" b="1" dirty="0" smtClean="0"/>
              <a:t>Query</a:t>
            </a:r>
            <a:endParaRPr kumimoji="1" lang="ja-JP" altLang="en-US" sz="1400" b="1" dirty="0" smtClean="0"/>
          </a:p>
        </p:txBody>
      </p:sp>
      <p:sp>
        <p:nvSpPr>
          <p:cNvPr id="20" name="テキスト ボックス 19"/>
          <p:cNvSpPr txBox="1"/>
          <p:nvPr/>
        </p:nvSpPr>
        <p:spPr>
          <a:xfrm>
            <a:off x="1906345" y="4139206"/>
            <a:ext cx="1806905" cy="307777"/>
          </a:xfrm>
          <a:prstGeom prst="rect">
            <a:avLst/>
          </a:prstGeom>
          <a:noFill/>
        </p:spPr>
        <p:txBody>
          <a:bodyPr wrap="none" rtlCol="0">
            <a:spAutoFit/>
          </a:bodyPr>
          <a:lstStyle/>
          <a:p>
            <a:r>
              <a:rPr kumimoji="1" lang="en-US" altLang="ja-JP" sz="1400" b="1" dirty="0" smtClean="0"/>
              <a:t>Return barring rate</a:t>
            </a:r>
            <a:endParaRPr kumimoji="1" lang="ja-JP" altLang="en-US" sz="1400" b="1" dirty="0" smtClean="0"/>
          </a:p>
        </p:txBody>
      </p:sp>
      <p:sp>
        <p:nvSpPr>
          <p:cNvPr id="21" name="円/楕円 20"/>
          <p:cNvSpPr/>
          <p:nvPr/>
        </p:nvSpPr>
        <p:spPr>
          <a:xfrm>
            <a:off x="1115616" y="4869159"/>
            <a:ext cx="316007"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1547664" y="4823282"/>
            <a:ext cx="1808508" cy="307777"/>
          </a:xfrm>
          <a:prstGeom prst="rect">
            <a:avLst/>
          </a:prstGeom>
          <a:noFill/>
        </p:spPr>
        <p:txBody>
          <a:bodyPr wrap="none" rtlCol="0">
            <a:spAutoFit/>
          </a:bodyPr>
          <a:lstStyle/>
          <a:p>
            <a:r>
              <a:rPr kumimoji="1" lang="en-US" altLang="ja-JP" sz="1400" b="1" dirty="0" smtClean="0"/>
              <a:t>SSAC enforcement</a:t>
            </a:r>
            <a:endParaRPr kumimoji="1" lang="ja-JP" altLang="en-US" sz="1400" b="1" dirty="0" smtClean="0"/>
          </a:p>
        </p:txBody>
      </p:sp>
      <p:sp>
        <p:nvSpPr>
          <p:cNvPr id="23" name="四角形吹き出し 22"/>
          <p:cNvSpPr/>
          <p:nvPr/>
        </p:nvSpPr>
        <p:spPr>
          <a:xfrm>
            <a:off x="4499101" y="4175211"/>
            <a:ext cx="4032448" cy="955848"/>
          </a:xfrm>
          <a:prstGeom prst="wedgeRectCallout">
            <a:avLst>
              <a:gd name="adj1" fmla="val -61376"/>
              <a:gd name="adj2" fmla="val 503"/>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rgbClr val="FF0000"/>
                </a:solidFill>
              </a:rPr>
              <a:t>Return SSAC barring rate</a:t>
            </a:r>
          </a:p>
          <a:p>
            <a:pPr algn="ctr"/>
            <a:r>
              <a:rPr lang="en-US" altLang="ja-JP" dirty="0">
                <a:solidFill>
                  <a:srgbClr val="FF0000"/>
                </a:solidFill>
              </a:rPr>
              <a:t>r</a:t>
            </a:r>
            <a:r>
              <a:rPr lang="en-US" altLang="ja-JP" dirty="0" smtClean="0">
                <a:solidFill>
                  <a:srgbClr val="FF0000"/>
                </a:solidFill>
              </a:rPr>
              <a:t>egardless of RRC state</a:t>
            </a:r>
          </a:p>
          <a:p>
            <a:pPr algn="ctr"/>
            <a:r>
              <a:rPr kumimoji="1" lang="en-US" altLang="ja-JP" dirty="0" smtClean="0">
                <a:solidFill>
                  <a:schemeClr val="tx1"/>
                </a:solidFill>
              </a:rPr>
              <a:t>(In R9 only when idle mode)</a:t>
            </a:r>
            <a:endParaRPr kumimoji="1" lang="ja-JP" altLang="en-US" dirty="0">
              <a:solidFill>
                <a:schemeClr val="tx1"/>
              </a:solidFill>
            </a:endParaRPr>
          </a:p>
        </p:txBody>
      </p:sp>
      <p:sp>
        <p:nvSpPr>
          <p:cNvPr id="24" name="正方形/長方形 23"/>
          <p:cNvSpPr/>
          <p:nvPr/>
        </p:nvSpPr>
        <p:spPr>
          <a:xfrm>
            <a:off x="395536" y="6021288"/>
            <a:ext cx="8136013" cy="576064"/>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No SA2/CT1 impact foreseen.  Only one small CR in 36.331 required.</a:t>
            </a:r>
            <a:endParaRPr kumimoji="1" lang="ja-JP" altLang="en-US" dirty="0">
              <a:solidFill>
                <a:schemeClr val="tx1"/>
              </a:solidFill>
            </a:endParaRPr>
          </a:p>
        </p:txBody>
      </p:sp>
    </p:spTree>
    <p:extLst>
      <p:ext uri="{BB962C8B-B14F-4D97-AF65-F5344CB8AC3E}">
        <p14:creationId xmlns:p14="http://schemas.microsoft.com/office/powerpoint/2010/main" val="772032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Solutions – what else?</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pPr marL="0" indent="0">
              <a:buNone/>
            </a:pPr>
            <a:r>
              <a:rPr kumimoji="1" lang="en-US" altLang="ja-JP" b="1" u="sng" dirty="0" smtClean="0"/>
              <a:t>Existing Solutions?</a:t>
            </a:r>
          </a:p>
          <a:p>
            <a:r>
              <a:rPr kumimoji="1" lang="en-US" altLang="ja-JP" dirty="0" smtClean="0"/>
              <a:t>IOC (IMS Overload Control)</a:t>
            </a:r>
          </a:p>
          <a:p>
            <a:r>
              <a:rPr lang="en-US" altLang="ja-JP" dirty="0" smtClean="0"/>
              <a:t>SIP Reject (with </a:t>
            </a:r>
            <a:r>
              <a:rPr lang="en-US" altLang="ja-JP" dirty="0" err="1" smtClean="0"/>
              <a:t>Backoff</a:t>
            </a:r>
            <a:r>
              <a:rPr lang="en-US" altLang="ja-JP" dirty="0" smtClean="0"/>
              <a:t> timer)</a:t>
            </a:r>
          </a:p>
          <a:p>
            <a:r>
              <a:rPr kumimoji="1" lang="en-US" altLang="ja-JP" dirty="0" err="1" smtClean="0"/>
              <a:t>QoS</a:t>
            </a:r>
            <a:r>
              <a:rPr kumimoji="1" lang="en-US" altLang="ja-JP" dirty="0" smtClean="0"/>
              <a:t> modification / PCC gating</a:t>
            </a:r>
          </a:p>
          <a:p>
            <a:pPr marL="0" indent="0">
              <a:buNone/>
            </a:pPr>
            <a:endParaRPr lang="en-US" altLang="ja-JP" dirty="0"/>
          </a:p>
          <a:p>
            <a:pPr marL="0" indent="0">
              <a:buNone/>
            </a:pPr>
            <a:r>
              <a:rPr kumimoji="1" lang="en-US" altLang="ja-JP" u="sng" dirty="0" smtClean="0"/>
              <a:t>Analysis:</a:t>
            </a:r>
          </a:p>
          <a:p>
            <a:r>
              <a:rPr lang="en-US" altLang="ja-JP" dirty="0" smtClean="0"/>
              <a:t>Require </a:t>
            </a:r>
            <a:r>
              <a:rPr lang="en-US" altLang="ja-JP" dirty="0"/>
              <a:t>a lot of </a:t>
            </a:r>
            <a:r>
              <a:rPr lang="en-US" altLang="ja-JP" dirty="0" smtClean="0"/>
              <a:t>processing, </a:t>
            </a:r>
            <a:r>
              <a:rPr lang="en-US" altLang="ja-JP" dirty="0"/>
              <a:t>which </a:t>
            </a:r>
            <a:r>
              <a:rPr lang="en-US" altLang="ja-JP" dirty="0" smtClean="0"/>
              <a:t>doesn’t </a:t>
            </a:r>
            <a:r>
              <a:rPr lang="en-US" altLang="ja-JP" dirty="0"/>
              <a:t>quite fit the earthquake/terrorist attack voice call burst scenarios. </a:t>
            </a:r>
          </a:p>
        </p:txBody>
      </p:sp>
      <p:sp>
        <p:nvSpPr>
          <p:cNvPr id="4" name="正方形/長方形 3"/>
          <p:cNvSpPr/>
          <p:nvPr/>
        </p:nvSpPr>
        <p:spPr>
          <a:xfrm>
            <a:off x="-10764" y="6300028"/>
            <a:ext cx="9154763" cy="523220"/>
          </a:xfrm>
          <a:prstGeom prst="rect">
            <a:avLst/>
          </a:prstGeom>
        </p:spPr>
        <p:txBody>
          <a:bodyPr wrap="square">
            <a:spAutoFit/>
          </a:bodyPr>
          <a:lstStyle/>
          <a:p>
            <a:pPr algn="ctr"/>
            <a:r>
              <a:rPr lang="en-US" altLang="ja-JP" sz="2800" b="1" dirty="0" smtClean="0">
                <a:solidFill>
                  <a:srgbClr val="FF0000"/>
                </a:solidFill>
              </a:rPr>
              <a:t>The </a:t>
            </a:r>
            <a:r>
              <a:rPr lang="en-US" altLang="ja-JP" sz="2800" b="1" dirty="0" err="1">
                <a:solidFill>
                  <a:srgbClr val="FF0000"/>
                </a:solidFill>
              </a:rPr>
              <a:t>MMTel</a:t>
            </a:r>
            <a:r>
              <a:rPr lang="en-US" altLang="ja-JP" sz="2800" b="1" dirty="0">
                <a:solidFill>
                  <a:srgbClr val="FF0000"/>
                </a:solidFill>
              </a:rPr>
              <a:t> Call originations </a:t>
            </a:r>
            <a:r>
              <a:rPr lang="en-US" altLang="ja-JP" sz="2800" b="1" dirty="0" smtClean="0">
                <a:solidFill>
                  <a:srgbClr val="FF0000"/>
                </a:solidFill>
              </a:rPr>
              <a:t>must </a:t>
            </a:r>
            <a:r>
              <a:rPr lang="en-US" altLang="ja-JP" sz="2800" b="1" dirty="0">
                <a:solidFill>
                  <a:srgbClr val="FF0000"/>
                </a:solidFill>
              </a:rPr>
              <a:t>gated in the RAN itself. </a:t>
            </a:r>
            <a:endParaRPr lang="ja-JP" altLang="ja-JP" sz="2800" b="1" dirty="0">
              <a:solidFill>
                <a:srgbClr val="FF0000"/>
              </a:solidFill>
            </a:endParaRPr>
          </a:p>
        </p:txBody>
      </p:sp>
    </p:spTree>
    <p:extLst>
      <p:ext uri="{BB962C8B-B14F-4D97-AF65-F5344CB8AC3E}">
        <p14:creationId xmlns:p14="http://schemas.microsoft.com/office/powerpoint/2010/main" val="1835277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3" name="コンテンツ プレースホルダー 2"/>
          <p:cNvSpPr>
            <a:spLocks noGrp="1"/>
          </p:cNvSpPr>
          <p:nvPr>
            <p:ph idx="1"/>
          </p:nvPr>
        </p:nvSpPr>
        <p:spPr>
          <a:xfrm>
            <a:off x="457200" y="1600200"/>
            <a:ext cx="8229600" cy="4781128"/>
          </a:xfrm>
        </p:spPr>
        <p:txBody>
          <a:bodyPr>
            <a:normAutofit/>
          </a:bodyPr>
          <a:lstStyle/>
          <a:p>
            <a:pPr marL="0" lvl="1" indent="0">
              <a:buNone/>
            </a:pPr>
            <a:r>
              <a:rPr lang="en-US" altLang="ja-JP" sz="3600" dirty="0" smtClean="0"/>
              <a:t>Solutions to stop </a:t>
            </a:r>
            <a:r>
              <a:rPr lang="en-US" altLang="ja-JP" sz="3600" u="sng" dirty="0" smtClean="0"/>
              <a:t>voice</a:t>
            </a:r>
            <a:r>
              <a:rPr lang="en-US" altLang="ja-JP" sz="3600" dirty="0" smtClean="0"/>
              <a:t> call attempt using ACB.</a:t>
            </a:r>
          </a:p>
          <a:p>
            <a:pPr marL="0" lvl="1" indent="0">
              <a:buNone/>
            </a:pPr>
            <a:endParaRPr lang="en-US" altLang="ja-JP" sz="3600" dirty="0" smtClean="0"/>
          </a:p>
          <a:p>
            <a:pPr marL="0" lvl="1" indent="0">
              <a:buNone/>
            </a:pPr>
            <a:r>
              <a:rPr lang="en-US" altLang="ja-JP" sz="3600" dirty="0" smtClean="0"/>
              <a:t>For CSFB/SSAC ACBs:</a:t>
            </a:r>
          </a:p>
          <a:p>
            <a:r>
              <a:rPr lang="en-US" altLang="ja-JP" dirty="0" smtClean="0"/>
              <a:t>No SA2 specification impact foreseen</a:t>
            </a:r>
          </a:p>
          <a:p>
            <a:r>
              <a:rPr kumimoji="1" lang="en-US" altLang="ja-JP" dirty="0" smtClean="0"/>
              <a:t>Reply LS to RAN2 to progress the work</a:t>
            </a:r>
          </a:p>
          <a:p>
            <a:pPr lvl="1"/>
            <a:r>
              <a:rPr lang="en-US" altLang="ja-JP" dirty="0" smtClean="0"/>
              <a:t>It’s business critical for the success of (Vo)LTE.</a:t>
            </a:r>
          </a:p>
        </p:txBody>
      </p:sp>
    </p:spTree>
    <p:extLst>
      <p:ext uri="{BB962C8B-B14F-4D97-AF65-F5344CB8AC3E}">
        <p14:creationId xmlns:p14="http://schemas.microsoft.com/office/powerpoint/2010/main" val="2340094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p:txBody>
          <a:bodyPr>
            <a:normAutofit fontScale="92500"/>
          </a:bodyPr>
          <a:lstStyle/>
          <a:p>
            <a:r>
              <a:rPr kumimoji="1" lang="en-US" altLang="ja-JP" dirty="0" smtClean="0"/>
              <a:t>RAN2 has sent LS (S2-130006) to SA2</a:t>
            </a:r>
          </a:p>
          <a:p>
            <a:pPr lvl="1"/>
            <a:r>
              <a:rPr lang="en-US" altLang="ja-JP" dirty="0">
                <a:hlinkClick r:id="rId2"/>
              </a:rPr>
              <a:t>http://</a:t>
            </a:r>
            <a:r>
              <a:rPr lang="en-US" altLang="ja-JP" dirty="0" smtClean="0">
                <a:hlinkClick r:id="rId2"/>
              </a:rPr>
              <a:t>www.3gpp.org/ftp/tsg_sa/WG2_Arch/TSGS2_95_Prague/Docs/S2-130006.zip</a:t>
            </a:r>
            <a:endParaRPr lang="en-US" altLang="ja-JP" dirty="0" smtClean="0"/>
          </a:p>
          <a:p>
            <a:pPr lvl="1"/>
            <a:endParaRPr lang="en-US" altLang="ja-JP" dirty="0"/>
          </a:p>
          <a:p>
            <a:r>
              <a:rPr kumimoji="1" lang="en-US" altLang="ja-JP" dirty="0" smtClean="0"/>
              <a:t>Asks IMS (UNI) </a:t>
            </a:r>
            <a:r>
              <a:rPr lang="en-US" altLang="ja-JP" dirty="0" smtClean="0"/>
              <a:t>overload from UEs in connected mode needs any solution.</a:t>
            </a:r>
          </a:p>
          <a:p>
            <a:pPr lvl="1"/>
            <a:r>
              <a:rPr lang="en-US" altLang="ja-JP" dirty="0" smtClean="0"/>
              <a:t>SA1 created new set of requirements (PMOC)</a:t>
            </a:r>
          </a:p>
          <a:p>
            <a:pPr lvl="1"/>
            <a:endParaRPr kumimoji="1" lang="en-US" altLang="ja-JP" dirty="0"/>
          </a:p>
          <a:p>
            <a:r>
              <a:rPr lang="en-US" altLang="ja-JP" dirty="0" smtClean="0"/>
              <a:t>This paper discusses the scenarios and solutions</a:t>
            </a:r>
            <a:endParaRPr kumimoji="1" lang="ja-JP" altLang="en-US" dirty="0"/>
          </a:p>
        </p:txBody>
      </p:sp>
    </p:spTree>
    <p:extLst>
      <p:ext uri="{BB962C8B-B14F-4D97-AF65-F5344CB8AC3E}">
        <p14:creationId xmlns:p14="http://schemas.microsoft.com/office/powerpoint/2010/main" val="2568612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Questions from RAN2</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pPr marL="514350" lvl="0" indent="-514350">
              <a:buFont typeface="+mj-lt"/>
              <a:buAutoNum type="arabicPeriod"/>
            </a:pPr>
            <a:r>
              <a:rPr lang="en-GB" altLang="ja-JP" dirty="0" smtClean="0"/>
              <a:t>Are </a:t>
            </a:r>
            <a:r>
              <a:rPr lang="en-GB" altLang="ja-JP" dirty="0"/>
              <a:t>there any requirements due to the fact that UEs stay in connected mode more often nowadays that may be taken into account with respect to access control mechanisms?</a:t>
            </a:r>
            <a:endParaRPr lang="ja-JP" altLang="ja-JP" dirty="0"/>
          </a:p>
          <a:p>
            <a:pPr marL="514350" indent="-514350">
              <a:buFont typeface="+mj-lt"/>
              <a:buAutoNum type="arabicPeriod"/>
            </a:pPr>
            <a:endParaRPr lang="ja-JP" altLang="ja-JP" dirty="0"/>
          </a:p>
          <a:p>
            <a:pPr marL="514350" lvl="0" indent="-514350">
              <a:buFont typeface="+mj-lt"/>
              <a:buAutoNum type="arabicPeriod"/>
            </a:pPr>
            <a:r>
              <a:rPr lang="en-GB" altLang="ja-JP" dirty="0"/>
              <a:t>Is there already any CN based mechanism developed to solve especially the above problems (above (1) and (2)) discussed in this LS e.g. in case of disaster scenario which may cause signalling overload to IMS system</a:t>
            </a:r>
            <a:r>
              <a:rPr lang="en-GB" altLang="ja-JP" dirty="0" smtClean="0"/>
              <a:t>?</a:t>
            </a:r>
            <a:endParaRPr lang="ja-JP" altLang="ja-JP" dirty="0"/>
          </a:p>
          <a:p>
            <a:endParaRPr kumimoji="1" lang="ja-JP" altLang="en-US" dirty="0"/>
          </a:p>
        </p:txBody>
      </p:sp>
      <p:sp>
        <p:nvSpPr>
          <p:cNvPr id="4" name="正方形/長方形 3"/>
          <p:cNvSpPr/>
          <p:nvPr/>
        </p:nvSpPr>
        <p:spPr>
          <a:xfrm>
            <a:off x="251520" y="6165304"/>
            <a:ext cx="87849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800" dirty="0" smtClean="0"/>
              <a:t>SA2 hasn’t responded to these two questions yet.</a:t>
            </a:r>
            <a:endParaRPr kumimoji="1" lang="ja-JP" altLang="en-US" sz="2800" dirty="0"/>
          </a:p>
        </p:txBody>
      </p:sp>
    </p:spTree>
    <p:extLst>
      <p:ext uri="{BB962C8B-B14F-4D97-AF65-F5344CB8AC3E}">
        <p14:creationId xmlns:p14="http://schemas.microsoft.com/office/powerpoint/2010/main" val="670887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Status</a:t>
            </a:r>
            <a:endParaRPr kumimoji="1" lang="ja-JP" altLang="en-US" dirty="0"/>
          </a:p>
        </p:txBody>
      </p:sp>
      <p:sp>
        <p:nvSpPr>
          <p:cNvPr id="3" name="コンテンツ プレースホルダー 2"/>
          <p:cNvSpPr>
            <a:spLocks noGrp="1"/>
          </p:cNvSpPr>
          <p:nvPr>
            <p:ph idx="1"/>
          </p:nvPr>
        </p:nvSpPr>
        <p:spPr/>
        <p:txBody>
          <a:bodyPr/>
          <a:lstStyle/>
          <a:p>
            <a:r>
              <a:rPr lang="en-US" altLang="ja-JP" dirty="0" smtClean="0"/>
              <a:t>SA2 haven’t responded this RAN2 </a:t>
            </a:r>
          </a:p>
          <a:p>
            <a:r>
              <a:rPr kumimoji="1" lang="en-US" altLang="ja-JP" dirty="0" smtClean="0"/>
              <a:t>SA1 have done their work (Rel-12 PMOC)</a:t>
            </a:r>
          </a:p>
          <a:p>
            <a:r>
              <a:rPr lang="en-US" altLang="ja-JP" dirty="0" smtClean="0"/>
              <a:t>CT1 have sent us LS saying they’ll wait for further update from SA1.</a:t>
            </a:r>
          </a:p>
          <a:p>
            <a:endParaRPr lang="en-US" altLang="ja-JP" dirty="0"/>
          </a:p>
          <a:p>
            <a:r>
              <a:rPr lang="en-US" altLang="ja-JP" dirty="0" smtClean="0"/>
              <a:t>It’s the right time SA2 looks at this issue.</a:t>
            </a:r>
          </a:p>
        </p:txBody>
      </p:sp>
    </p:spTree>
    <p:extLst>
      <p:ext uri="{BB962C8B-B14F-4D97-AF65-F5344CB8AC3E}">
        <p14:creationId xmlns:p14="http://schemas.microsoft.com/office/powerpoint/2010/main" val="727455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4" name="Picture 2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925" y="1484313"/>
            <a:ext cx="9074150" cy="3903662"/>
          </a:xfrm>
          <a:prstGeom prst="rect">
            <a:avLst/>
          </a:prstGeom>
          <a:noFill/>
          <a:extLst>
            <a:ext uri="{909E8E84-426E-40DD-AFC4-6F175D3DCCD1}">
              <a14:hiddenFill xmlns:a14="http://schemas.microsoft.com/office/drawing/2010/main">
                <a:solidFill>
                  <a:srgbClr val="FFFFFF"/>
                </a:solidFill>
              </a14:hiddenFill>
            </a:ext>
          </a:extLst>
        </p:spPr>
      </p:pic>
      <p:sp>
        <p:nvSpPr>
          <p:cNvPr id="16386" name="Rectangle 2"/>
          <p:cNvSpPr>
            <a:spLocks noGrp="1" noChangeArrowheads="1"/>
          </p:cNvSpPr>
          <p:nvPr>
            <p:ph type="title"/>
          </p:nvPr>
        </p:nvSpPr>
        <p:spPr>
          <a:xfrm>
            <a:off x="11112" y="165100"/>
            <a:ext cx="8953375" cy="619125"/>
          </a:xfrm>
        </p:spPr>
        <p:txBody>
          <a:bodyPr>
            <a:normAutofit fontScale="90000"/>
          </a:bodyPr>
          <a:lstStyle/>
          <a:p>
            <a:r>
              <a:rPr lang="en-US" altLang="ja-JP" dirty="0" smtClean="0">
                <a:ea typeface="ＭＳ Ｐゴシック" charset="-128"/>
              </a:rPr>
              <a:t>Problem described in RAN2 LS</a:t>
            </a:r>
            <a:r>
              <a:rPr lang="en-US" altLang="ja-JP" sz="3600" dirty="0" smtClean="0">
                <a:ea typeface="ＭＳ Ｐゴシック" charset="-128"/>
              </a:rPr>
              <a:t> (S2-130006)</a:t>
            </a:r>
            <a:endParaRPr lang="en-GB" altLang="ja-JP" sz="3600" dirty="0">
              <a:ea typeface="ＭＳ Ｐゴシック" charset="-128"/>
            </a:endParaRPr>
          </a:p>
        </p:txBody>
      </p:sp>
      <p:sp>
        <p:nvSpPr>
          <p:cNvPr id="16390" name="Text Box 6"/>
          <p:cNvSpPr txBox="1">
            <a:spLocks noChangeArrowheads="1"/>
          </p:cNvSpPr>
          <p:nvPr/>
        </p:nvSpPr>
        <p:spPr bwMode="auto">
          <a:xfrm>
            <a:off x="344488" y="5972175"/>
            <a:ext cx="7854950" cy="6111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GB" altLang="ja-JP" sz="1600" dirty="0"/>
              <a:t>*Diagram is based on a record taken in a NTT DOCOMO RNC in Tohoku area</a:t>
            </a:r>
          </a:p>
          <a:p>
            <a:pPr algn="l"/>
            <a:r>
              <a:rPr lang="en-US" altLang="ja-JP" dirty="0"/>
              <a:t>But similar </a:t>
            </a:r>
            <a:r>
              <a:rPr lang="en-US" altLang="ja-JP" dirty="0" err="1"/>
              <a:t>behaviour</a:t>
            </a:r>
            <a:r>
              <a:rPr lang="en-US" altLang="ja-JP" dirty="0"/>
              <a:t> was also observed in other areas in Japan e.g. Tokyo</a:t>
            </a:r>
            <a:r>
              <a:rPr lang="en-GB" altLang="ja-JP" dirty="0"/>
              <a:t> </a:t>
            </a:r>
          </a:p>
        </p:txBody>
      </p:sp>
      <p:sp>
        <p:nvSpPr>
          <p:cNvPr id="16391" name="AutoShape 7"/>
          <p:cNvSpPr>
            <a:spLocks noChangeArrowheads="1"/>
          </p:cNvSpPr>
          <p:nvPr/>
        </p:nvSpPr>
        <p:spPr bwMode="auto">
          <a:xfrm>
            <a:off x="1042988" y="2203450"/>
            <a:ext cx="1800225" cy="504825"/>
          </a:xfrm>
          <a:prstGeom prst="wedgeRectCallout">
            <a:avLst>
              <a:gd name="adj1" fmla="val 79190"/>
              <a:gd name="adj2" fmla="val 94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ja-JP" sz="1200">
                <a:solidFill>
                  <a:schemeClr val="bg1"/>
                </a:solidFill>
              </a:rPr>
              <a:t>CS Call attempt</a:t>
            </a:r>
          </a:p>
          <a:p>
            <a:r>
              <a:rPr lang="en-US" altLang="ja-JP" sz="1200">
                <a:solidFill>
                  <a:schemeClr val="bg1"/>
                </a:solidFill>
              </a:rPr>
              <a:t>Goes up to </a:t>
            </a:r>
            <a:r>
              <a:rPr lang="en-US" altLang="ja-JP" sz="1200" b="1" u="sng">
                <a:solidFill>
                  <a:schemeClr val="bg1"/>
                </a:solidFill>
              </a:rPr>
              <a:t>60+ times</a:t>
            </a:r>
          </a:p>
        </p:txBody>
      </p:sp>
      <p:sp>
        <p:nvSpPr>
          <p:cNvPr id="16392" name="AutoShape 8"/>
          <p:cNvSpPr>
            <a:spLocks noChangeArrowheads="1"/>
          </p:cNvSpPr>
          <p:nvPr/>
        </p:nvSpPr>
        <p:spPr bwMode="auto">
          <a:xfrm>
            <a:off x="2987675" y="4435475"/>
            <a:ext cx="576263" cy="479425"/>
          </a:xfrm>
          <a:prstGeom prst="irregularSeal2">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394" name="Line 10"/>
          <p:cNvSpPr>
            <a:spLocks noChangeShapeType="1"/>
          </p:cNvSpPr>
          <p:nvPr/>
        </p:nvSpPr>
        <p:spPr bwMode="auto">
          <a:xfrm flipH="1">
            <a:off x="2555875" y="4652963"/>
            <a:ext cx="720725" cy="10080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5" name="Text Box 11"/>
          <p:cNvSpPr txBox="1">
            <a:spLocks noChangeArrowheads="1"/>
          </p:cNvSpPr>
          <p:nvPr/>
        </p:nvSpPr>
        <p:spPr bwMode="auto">
          <a:xfrm>
            <a:off x="2443163" y="5602288"/>
            <a:ext cx="15525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sz="1200"/>
              <a:t>Earthquake at 14:46</a:t>
            </a:r>
            <a:endParaRPr lang="en-GB" altLang="ja-JP" sz="1200"/>
          </a:p>
        </p:txBody>
      </p:sp>
      <p:sp>
        <p:nvSpPr>
          <p:cNvPr id="16397" name="Text Box 13"/>
          <p:cNvSpPr txBox="1">
            <a:spLocks noChangeArrowheads="1"/>
          </p:cNvSpPr>
          <p:nvPr/>
        </p:nvSpPr>
        <p:spPr bwMode="auto">
          <a:xfrm>
            <a:off x="539750" y="1262063"/>
            <a:ext cx="647279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u="sng" dirty="0"/>
              <a:t>Estimated </a:t>
            </a:r>
            <a:r>
              <a:rPr lang="en-US" altLang="ja-JP" u="sng" dirty="0" smtClean="0"/>
              <a:t>CS Voice Call </a:t>
            </a:r>
            <a:r>
              <a:rPr lang="en-US" altLang="ja-JP" u="sng" dirty="0"/>
              <a:t>Attempt per Hour* on 11 March 2011</a:t>
            </a:r>
            <a:endParaRPr lang="en-GB" altLang="ja-JP" u="sng" dirty="0"/>
          </a:p>
        </p:txBody>
      </p:sp>
      <p:sp>
        <p:nvSpPr>
          <p:cNvPr id="16402" name="Rectangle 18"/>
          <p:cNvSpPr>
            <a:spLocks noChangeArrowheads="1"/>
          </p:cNvSpPr>
          <p:nvPr/>
        </p:nvSpPr>
        <p:spPr bwMode="auto">
          <a:xfrm>
            <a:off x="539750" y="4221163"/>
            <a:ext cx="5472113" cy="431800"/>
          </a:xfrm>
          <a:prstGeom prst="rect">
            <a:avLst/>
          </a:prstGeom>
          <a:solidFill>
            <a:srgbClr val="FFFF99">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405" name="Line 21"/>
          <p:cNvSpPr>
            <a:spLocks noChangeShapeType="1"/>
          </p:cNvSpPr>
          <p:nvPr/>
        </p:nvSpPr>
        <p:spPr bwMode="auto">
          <a:xfrm>
            <a:off x="539750" y="4221163"/>
            <a:ext cx="6481762" cy="0"/>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406" name="Text Box 22"/>
          <p:cNvSpPr txBox="1">
            <a:spLocks noChangeArrowheads="1"/>
          </p:cNvSpPr>
          <p:nvPr/>
        </p:nvSpPr>
        <p:spPr bwMode="auto">
          <a:xfrm>
            <a:off x="6084168" y="4018458"/>
            <a:ext cx="1714500" cy="274638"/>
          </a:xfrm>
          <a:prstGeom prst="rect">
            <a:avLst/>
          </a:prstGeom>
          <a:noFill/>
          <a:ln>
            <a:noFill/>
          </a:ln>
          <a:effectLst/>
          <a:extLst>
            <a:ext uri="{909E8E84-426E-40DD-AFC4-6F175D3DCCD1}">
              <a14:hiddenFill xmlns:a14="http://schemas.microsoft.com/office/drawing/2010/main">
                <a:solidFill>
                  <a:srgbClr val="FFFF99">
                    <a:alpha val="28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sz="1200" dirty="0">
                <a:solidFill>
                  <a:schemeClr val="bg2"/>
                </a:solidFill>
              </a:rPr>
              <a:t>Expected NW capacity</a:t>
            </a:r>
            <a:endParaRPr lang="en-GB" altLang="ja-JP" sz="1200" dirty="0">
              <a:solidFill>
                <a:schemeClr val="bg2"/>
              </a:solidFill>
            </a:endParaRPr>
          </a:p>
        </p:txBody>
      </p:sp>
    </p:spTree>
    <p:extLst>
      <p:ext uri="{BB962C8B-B14F-4D97-AF65-F5344CB8AC3E}">
        <p14:creationId xmlns:p14="http://schemas.microsoft.com/office/powerpoint/2010/main" val="1675894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Current solution (for IMS)</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SSAC (Service Specific Access Control)</a:t>
            </a:r>
          </a:p>
          <a:p>
            <a:pPr lvl="1"/>
            <a:r>
              <a:rPr lang="en-US" altLang="ja-JP" dirty="0" smtClean="0"/>
              <a:t>Only works in Idle mode.</a:t>
            </a:r>
          </a:p>
          <a:p>
            <a:pPr lvl="1"/>
            <a:r>
              <a:rPr kumimoji="1" lang="en-US" altLang="ja-JP" dirty="0" smtClean="0"/>
              <a:t>UEs in idle mode (when barring is enforced) do not send INVITE messages.</a:t>
            </a:r>
            <a:endParaRPr kumimoji="1" lang="ja-JP" altLang="en-US" dirty="0"/>
          </a:p>
        </p:txBody>
      </p:sp>
      <p:cxnSp>
        <p:nvCxnSpPr>
          <p:cNvPr id="4" name="直線コネクタ 3"/>
          <p:cNvCxnSpPr/>
          <p:nvPr/>
        </p:nvCxnSpPr>
        <p:spPr>
          <a:xfrm>
            <a:off x="6312038" y="4640496"/>
            <a:ext cx="780242" cy="6878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flipH="1">
            <a:off x="5580112" y="4640496"/>
            <a:ext cx="579526" cy="7818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5516" y="502628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7"/>
          <p:cNvSpPr txBox="1">
            <a:spLocks noChangeArrowheads="1"/>
          </p:cNvSpPr>
          <p:nvPr/>
        </p:nvSpPr>
        <p:spPr bwMode="auto">
          <a:xfrm>
            <a:off x="8147349" y="5526594"/>
            <a:ext cx="8402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P-CSCF</a:t>
            </a:r>
            <a:endParaRPr lang="ja-JP" altLang="en-US" sz="1400" b="1" dirty="0">
              <a:latin typeface="HGP創英角ｺﾞｼｯｸUB" pitchFamily="50" charset="-128"/>
              <a:ea typeface="HGP創英角ｺﾞｼｯｸUB" pitchFamily="50" charset="-128"/>
            </a:endParaRPr>
          </a:p>
        </p:txBody>
      </p:sp>
      <p:pic>
        <p:nvPicPr>
          <p:cNvPr id="8"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31595" y="502628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ボックス 7"/>
          <p:cNvSpPr txBox="1">
            <a:spLocks noChangeArrowheads="1"/>
          </p:cNvSpPr>
          <p:nvPr/>
        </p:nvSpPr>
        <p:spPr bwMode="auto">
          <a:xfrm>
            <a:off x="7092280" y="5506849"/>
            <a:ext cx="5341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PGW</a:t>
            </a:r>
            <a:endParaRPr lang="ja-JP" altLang="en-US" sz="1400" b="1" dirty="0">
              <a:latin typeface="HGP創英角ｺﾞｼｯｸUB" pitchFamily="50" charset="-128"/>
              <a:ea typeface="HGP創英角ｺﾞｼｯｸUB" pitchFamily="50" charset="-128"/>
            </a:endParaRPr>
          </a:p>
        </p:txBody>
      </p:sp>
      <p:pic>
        <p:nvPicPr>
          <p:cNvPr id="10"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2080" y="5022538"/>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テキスト ボックス 7"/>
          <p:cNvSpPr txBox="1">
            <a:spLocks noChangeArrowheads="1"/>
          </p:cNvSpPr>
          <p:nvPr/>
        </p:nvSpPr>
        <p:spPr bwMode="auto">
          <a:xfrm>
            <a:off x="5619105" y="5526594"/>
            <a:ext cx="5405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SGW</a:t>
            </a:r>
            <a:endParaRPr lang="ja-JP" altLang="en-US" sz="1400" b="1" dirty="0">
              <a:latin typeface="HGP創英角ｺﾞｼｯｸUB" pitchFamily="50" charset="-128"/>
              <a:ea typeface="HGP創英角ｺﾞｼｯｸUB" pitchFamily="50" charset="-128"/>
            </a:endParaRPr>
          </a:p>
        </p:txBody>
      </p:sp>
      <p:pic>
        <p:nvPicPr>
          <p:cNvPr id="12"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960" y="4206899"/>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7"/>
          <p:cNvSpPr txBox="1">
            <a:spLocks noChangeArrowheads="1"/>
          </p:cNvSpPr>
          <p:nvPr/>
        </p:nvSpPr>
        <p:spPr bwMode="auto">
          <a:xfrm>
            <a:off x="4538985" y="4768874"/>
            <a:ext cx="5453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MME</a:t>
            </a:r>
            <a:endParaRPr lang="ja-JP" altLang="en-US" sz="1400" b="1" dirty="0">
              <a:latin typeface="HGP創英角ｺﾞｼｯｸUB" pitchFamily="50" charset="-128"/>
              <a:ea typeface="HGP創英角ｺﾞｼｯｸUB" pitchFamily="50" charset="-128"/>
            </a:endParaRPr>
          </a:p>
        </p:txBody>
      </p:sp>
      <p:cxnSp>
        <p:nvCxnSpPr>
          <p:cNvPr id="14" name="直線コネクタ 13"/>
          <p:cNvCxnSpPr>
            <a:endCxn id="10" idx="1"/>
          </p:cNvCxnSpPr>
          <p:nvPr/>
        </p:nvCxnSpPr>
        <p:spPr>
          <a:xfrm>
            <a:off x="4572322" y="4640496"/>
            <a:ext cx="719758" cy="697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a:stCxn id="8" idx="1"/>
            <a:endCxn id="10" idx="3"/>
          </p:cNvCxnSpPr>
          <p:nvPr/>
        </p:nvCxnSpPr>
        <p:spPr>
          <a:xfrm flipH="1" flipV="1">
            <a:off x="6012805" y="5337657"/>
            <a:ext cx="718790" cy="37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8" idx="3"/>
            <a:endCxn id="6" idx="1"/>
          </p:cNvCxnSpPr>
          <p:nvPr/>
        </p:nvCxnSpPr>
        <p:spPr>
          <a:xfrm>
            <a:off x="7452320" y="5341403"/>
            <a:ext cx="3831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78771" y="502628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7"/>
          <p:cNvSpPr txBox="1">
            <a:spLocks noChangeArrowheads="1"/>
          </p:cNvSpPr>
          <p:nvPr/>
        </p:nvSpPr>
        <p:spPr bwMode="auto">
          <a:xfrm>
            <a:off x="3839134" y="5526594"/>
            <a:ext cx="5068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err="1" smtClean="0">
                <a:latin typeface="HGP創英角ｺﾞｼｯｸUB" pitchFamily="50" charset="-128"/>
                <a:ea typeface="HGP創英角ｺﾞｼｯｸUB" pitchFamily="50" charset="-128"/>
              </a:rPr>
              <a:t>eNB</a:t>
            </a:r>
            <a:endParaRPr lang="ja-JP" altLang="en-US" sz="1400" b="1" dirty="0">
              <a:latin typeface="HGP創英角ｺﾞｼｯｸUB" pitchFamily="50" charset="-128"/>
              <a:ea typeface="HGP創英角ｺﾞｼｯｸUB" pitchFamily="50" charset="-128"/>
            </a:endParaRPr>
          </a:p>
        </p:txBody>
      </p:sp>
      <p:cxnSp>
        <p:nvCxnSpPr>
          <p:cNvPr id="19" name="直線コネクタ 18"/>
          <p:cNvCxnSpPr>
            <a:stCxn id="17" idx="3"/>
            <a:endCxn id="10" idx="1"/>
          </p:cNvCxnSpPr>
          <p:nvPr/>
        </p:nvCxnSpPr>
        <p:spPr>
          <a:xfrm flipV="1">
            <a:off x="4199496" y="5337657"/>
            <a:ext cx="1092584" cy="37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a:stCxn id="17" idx="0"/>
            <a:endCxn id="12" idx="1"/>
          </p:cNvCxnSpPr>
          <p:nvPr/>
        </p:nvCxnSpPr>
        <p:spPr>
          <a:xfrm flipV="1">
            <a:off x="3839134" y="4522018"/>
            <a:ext cx="372826" cy="504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05154" y="4206899"/>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テキスト ボックス 7"/>
          <p:cNvSpPr txBox="1">
            <a:spLocks noChangeArrowheads="1"/>
          </p:cNvSpPr>
          <p:nvPr/>
        </p:nvSpPr>
        <p:spPr bwMode="auto">
          <a:xfrm>
            <a:off x="6211470" y="4664548"/>
            <a:ext cx="6078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PCRF</a:t>
            </a:r>
            <a:endParaRPr lang="ja-JP" altLang="en-US" sz="1400" b="1" dirty="0">
              <a:latin typeface="HGP創英角ｺﾞｼｯｸUB" pitchFamily="50" charset="-128"/>
              <a:ea typeface="HGP創英角ｺﾞｼｯｸUB" pitchFamily="50" charset="-128"/>
            </a:endParaRPr>
          </a:p>
        </p:txBody>
      </p:sp>
      <p:graphicFrame>
        <p:nvGraphicFramePr>
          <p:cNvPr id="68" name="オブジェクト 67"/>
          <p:cNvGraphicFramePr>
            <a:graphicFrameLocks noChangeAspect="1"/>
          </p:cNvGraphicFramePr>
          <p:nvPr>
            <p:extLst>
              <p:ext uri="{D42A27DB-BD31-4B8C-83A1-F6EECF244321}">
                <p14:modId xmlns:p14="http://schemas.microsoft.com/office/powerpoint/2010/main" val="1247908854"/>
              </p:ext>
            </p:extLst>
          </p:nvPr>
        </p:nvGraphicFramePr>
        <p:xfrm>
          <a:off x="179512" y="4449663"/>
          <a:ext cx="306388" cy="504825"/>
        </p:xfrm>
        <a:graphic>
          <a:graphicData uri="http://schemas.openxmlformats.org/presentationml/2006/ole">
            <mc:AlternateContent xmlns:mc="http://schemas.openxmlformats.org/markup-compatibility/2006">
              <mc:Choice xmlns:v="urn:schemas-microsoft-com:vml" Requires="v">
                <p:oleObj spid="_x0000_s3522" name="ビットマップ イメージ" r:id="rId4" imgW="1085714" imgH="1790476" progId="PBrush">
                  <p:embed/>
                </p:oleObj>
              </mc:Choice>
              <mc:Fallback>
                <p:oleObj name="ビットマップ イメージ" r:id="rId4" imgW="1085714" imgH="1790476" progId="PBrush">
                  <p:embed/>
                  <p:pic>
                    <p:nvPicPr>
                      <p:cNvPr id="0" name="オブジェクト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44496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9" name="オブジェクト 68"/>
          <p:cNvGraphicFramePr>
            <a:graphicFrameLocks noChangeAspect="1"/>
          </p:cNvGraphicFramePr>
          <p:nvPr>
            <p:extLst>
              <p:ext uri="{D42A27DB-BD31-4B8C-83A1-F6EECF244321}">
                <p14:modId xmlns:p14="http://schemas.microsoft.com/office/powerpoint/2010/main" val="3340588233"/>
              </p:ext>
            </p:extLst>
          </p:nvPr>
        </p:nvGraphicFramePr>
        <p:xfrm>
          <a:off x="331912" y="4602063"/>
          <a:ext cx="306388" cy="504825"/>
        </p:xfrm>
        <a:graphic>
          <a:graphicData uri="http://schemas.openxmlformats.org/presentationml/2006/ole">
            <mc:AlternateContent xmlns:mc="http://schemas.openxmlformats.org/markup-compatibility/2006">
              <mc:Choice xmlns:v="urn:schemas-microsoft-com:vml" Requires="v">
                <p:oleObj spid="_x0000_s3523" name="ビットマップ イメージ" r:id="rId6" imgW="1085714" imgH="1790476" progId="PBrush">
                  <p:embed/>
                </p:oleObj>
              </mc:Choice>
              <mc:Fallback>
                <p:oleObj name="ビットマップ イメージ" r:id="rId6" imgW="1085714" imgH="1790476" progId="PBrush">
                  <p:embed/>
                  <p:pic>
                    <p:nvPicPr>
                      <p:cNvPr id="0" name="オブジェクト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912" y="46020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0" name="オブジェクト 69"/>
          <p:cNvGraphicFramePr>
            <a:graphicFrameLocks noChangeAspect="1"/>
          </p:cNvGraphicFramePr>
          <p:nvPr>
            <p:extLst>
              <p:ext uri="{D42A27DB-BD31-4B8C-83A1-F6EECF244321}">
                <p14:modId xmlns:p14="http://schemas.microsoft.com/office/powerpoint/2010/main" val="1964178064"/>
              </p:ext>
            </p:extLst>
          </p:nvPr>
        </p:nvGraphicFramePr>
        <p:xfrm>
          <a:off x="484312" y="4754463"/>
          <a:ext cx="306388" cy="504825"/>
        </p:xfrm>
        <a:graphic>
          <a:graphicData uri="http://schemas.openxmlformats.org/presentationml/2006/ole">
            <mc:AlternateContent xmlns:mc="http://schemas.openxmlformats.org/markup-compatibility/2006">
              <mc:Choice xmlns:v="urn:schemas-microsoft-com:vml" Requires="v">
                <p:oleObj spid="_x0000_s3524" name="ビットマップ イメージ" r:id="rId7" imgW="1085714" imgH="1790476" progId="PBrush">
                  <p:embed/>
                </p:oleObj>
              </mc:Choice>
              <mc:Fallback>
                <p:oleObj name="ビットマップ イメージ" r:id="rId7" imgW="1085714" imgH="1790476" progId="PBrush">
                  <p:embed/>
                  <p:pic>
                    <p:nvPicPr>
                      <p:cNvPr id="0" name="オブジェクト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312" y="47544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 name="オブジェクト 70"/>
          <p:cNvGraphicFramePr>
            <a:graphicFrameLocks noChangeAspect="1"/>
          </p:cNvGraphicFramePr>
          <p:nvPr>
            <p:extLst>
              <p:ext uri="{D42A27DB-BD31-4B8C-83A1-F6EECF244321}">
                <p14:modId xmlns:p14="http://schemas.microsoft.com/office/powerpoint/2010/main" val="3575172071"/>
              </p:ext>
            </p:extLst>
          </p:nvPr>
        </p:nvGraphicFramePr>
        <p:xfrm>
          <a:off x="636712" y="4906863"/>
          <a:ext cx="306388" cy="504825"/>
        </p:xfrm>
        <a:graphic>
          <a:graphicData uri="http://schemas.openxmlformats.org/presentationml/2006/ole">
            <mc:AlternateContent xmlns:mc="http://schemas.openxmlformats.org/markup-compatibility/2006">
              <mc:Choice xmlns:v="urn:schemas-microsoft-com:vml" Requires="v">
                <p:oleObj spid="_x0000_s3525" name="ビットマップ イメージ" r:id="rId8" imgW="1085714" imgH="1790476" progId="PBrush">
                  <p:embed/>
                </p:oleObj>
              </mc:Choice>
              <mc:Fallback>
                <p:oleObj name="ビットマップ イメージ" r:id="rId8" imgW="1085714" imgH="1790476" progId="PBrush">
                  <p:embed/>
                  <p:pic>
                    <p:nvPicPr>
                      <p:cNvPr id="0" name="オブジェクト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712" y="49068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 name="オブジェクト 71"/>
          <p:cNvGraphicFramePr>
            <a:graphicFrameLocks noChangeAspect="1"/>
          </p:cNvGraphicFramePr>
          <p:nvPr>
            <p:extLst>
              <p:ext uri="{D42A27DB-BD31-4B8C-83A1-F6EECF244321}">
                <p14:modId xmlns:p14="http://schemas.microsoft.com/office/powerpoint/2010/main" val="813517988"/>
              </p:ext>
            </p:extLst>
          </p:nvPr>
        </p:nvGraphicFramePr>
        <p:xfrm>
          <a:off x="789112" y="5059263"/>
          <a:ext cx="306388" cy="504825"/>
        </p:xfrm>
        <a:graphic>
          <a:graphicData uri="http://schemas.openxmlformats.org/presentationml/2006/ole">
            <mc:AlternateContent xmlns:mc="http://schemas.openxmlformats.org/markup-compatibility/2006">
              <mc:Choice xmlns:v="urn:schemas-microsoft-com:vml" Requires="v">
                <p:oleObj spid="_x0000_s3526" name="ビットマップ イメージ" r:id="rId9" imgW="1085714" imgH="1790476" progId="PBrush">
                  <p:embed/>
                </p:oleObj>
              </mc:Choice>
              <mc:Fallback>
                <p:oleObj name="ビットマップ イメージ" r:id="rId9" imgW="1085714" imgH="1790476" progId="PBrush">
                  <p:embed/>
                  <p:pic>
                    <p:nvPicPr>
                      <p:cNvPr id="0" name="オブジェクト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112" y="50592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オブジェクト 72"/>
          <p:cNvGraphicFramePr>
            <a:graphicFrameLocks noChangeAspect="1"/>
          </p:cNvGraphicFramePr>
          <p:nvPr>
            <p:extLst>
              <p:ext uri="{D42A27DB-BD31-4B8C-83A1-F6EECF244321}">
                <p14:modId xmlns:p14="http://schemas.microsoft.com/office/powerpoint/2010/main" val="572191317"/>
              </p:ext>
            </p:extLst>
          </p:nvPr>
        </p:nvGraphicFramePr>
        <p:xfrm>
          <a:off x="941512" y="5211663"/>
          <a:ext cx="306388" cy="504825"/>
        </p:xfrm>
        <a:graphic>
          <a:graphicData uri="http://schemas.openxmlformats.org/presentationml/2006/ole">
            <mc:AlternateContent xmlns:mc="http://schemas.openxmlformats.org/markup-compatibility/2006">
              <mc:Choice xmlns:v="urn:schemas-microsoft-com:vml" Requires="v">
                <p:oleObj spid="_x0000_s3527" name="ビットマップ イメージ" r:id="rId10" imgW="1085714" imgH="1790476" progId="PBrush">
                  <p:embed/>
                </p:oleObj>
              </mc:Choice>
              <mc:Fallback>
                <p:oleObj name="ビットマップ イメージ" r:id="rId10" imgW="1085714" imgH="1790476" progId="PBrush">
                  <p:embed/>
                  <p:pic>
                    <p:nvPicPr>
                      <p:cNvPr id="0" name="オブジェクト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512" y="52116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オブジェクト 73"/>
          <p:cNvGraphicFramePr>
            <a:graphicFrameLocks noChangeAspect="1"/>
          </p:cNvGraphicFramePr>
          <p:nvPr>
            <p:extLst>
              <p:ext uri="{D42A27DB-BD31-4B8C-83A1-F6EECF244321}">
                <p14:modId xmlns:p14="http://schemas.microsoft.com/office/powerpoint/2010/main" val="3693561938"/>
              </p:ext>
            </p:extLst>
          </p:nvPr>
        </p:nvGraphicFramePr>
        <p:xfrm>
          <a:off x="1093912" y="5364063"/>
          <a:ext cx="306388" cy="504825"/>
        </p:xfrm>
        <a:graphic>
          <a:graphicData uri="http://schemas.openxmlformats.org/presentationml/2006/ole">
            <mc:AlternateContent xmlns:mc="http://schemas.openxmlformats.org/markup-compatibility/2006">
              <mc:Choice xmlns:v="urn:schemas-microsoft-com:vml" Requires="v">
                <p:oleObj spid="_x0000_s3528" name="ビットマップ イメージ" r:id="rId11" imgW="1085714" imgH="1790476" progId="PBrush">
                  <p:embed/>
                </p:oleObj>
              </mc:Choice>
              <mc:Fallback>
                <p:oleObj name="ビットマップ イメージ" r:id="rId11" imgW="1085714" imgH="1790476" progId="PBrush">
                  <p:embed/>
                  <p:pic>
                    <p:nvPicPr>
                      <p:cNvPr id="0" name="オブジェクト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3912" y="536406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オブジェクト 74"/>
          <p:cNvGraphicFramePr>
            <a:graphicFrameLocks noChangeAspect="1"/>
          </p:cNvGraphicFramePr>
          <p:nvPr>
            <p:extLst>
              <p:ext uri="{D42A27DB-BD31-4B8C-83A1-F6EECF244321}">
                <p14:modId xmlns:p14="http://schemas.microsoft.com/office/powerpoint/2010/main" val="3102751267"/>
              </p:ext>
            </p:extLst>
          </p:nvPr>
        </p:nvGraphicFramePr>
        <p:xfrm>
          <a:off x="331912" y="4600475"/>
          <a:ext cx="306388" cy="504825"/>
        </p:xfrm>
        <a:graphic>
          <a:graphicData uri="http://schemas.openxmlformats.org/presentationml/2006/ole">
            <mc:AlternateContent xmlns:mc="http://schemas.openxmlformats.org/markup-compatibility/2006">
              <mc:Choice xmlns:v="urn:schemas-microsoft-com:vml" Requires="v">
                <p:oleObj spid="_x0000_s3529" name="ビットマップ イメージ" r:id="rId12" imgW="1085714" imgH="1790476" progId="PBrush">
                  <p:embed/>
                </p:oleObj>
              </mc:Choice>
              <mc:Fallback>
                <p:oleObj name="ビットマップ イメージ" r:id="rId12" imgW="1085714" imgH="1790476" progId="PBrush">
                  <p:embed/>
                  <p:pic>
                    <p:nvPicPr>
                      <p:cNvPr id="0" name="オブジェクト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912" y="46004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6" name="オブジェクト 75"/>
          <p:cNvGraphicFramePr>
            <a:graphicFrameLocks noChangeAspect="1"/>
          </p:cNvGraphicFramePr>
          <p:nvPr>
            <p:extLst>
              <p:ext uri="{D42A27DB-BD31-4B8C-83A1-F6EECF244321}">
                <p14:modId xmlns:p14="http://schemas.microsoft.com/office/powerpoint/2010/main" val="1689336003"/>
              </p:ext>
            </p:extLst>
          </p:nvPr>
        </p:nvGraphicFramePr>
        <p:xfrm>
          <a:off x="485900" y="4754463"/>
          <a:ext cx="306387" cy="504825"/>
        </p:xfrm>
        <a:graphic>
          <a:graphicData uri="http://schemas.openxmlformats.org/presentationml/2006/ole">
            <mc:AlternateContent xmlns:mc="http://schemas.openxmlformats.org/markup-compatibility/2006">
              <mc:Choice xmlns:v="urn:schemas-microsoft-com:vml" Requires="v">
                <p:oleObj spid="_x0000_s3530" name="ビットマップ イメージ" r:id="rId13" imgW="1085714" imgH="1790476" progId="PBrush">
                  <p:embed/>
                </p:oleObj>
              </mc:Choice>
              <mc:Fallback>
                <p:oleObj name="ビットマップ イメージ" r:id="rId13" imgW="1085714" imgH="1790476" progId="PBrush">
                  <p:embed/>
                  <p:pic>
                    <p:nvPicPr>
                      <p:cNvPr id="0" name="オブジェクト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900" y="47544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7" name="オブジェクト 76"/>
          <p:cNvGraphicFramePr>
            <a:graphicFrameLocks noChangeAspect="1"/>
          </p:cNvGraphicFramePr>
          <p:nvPr>
            <p:extLst>
              <p:ext uri="{D42A27DB-BD31-4B8C-83A1-F6EECF244321}">
                <p14:modId xmlns:p14="http://schemas.microsoft.com/office/powerpoint/2010/main" val="3862111280"/>
              </p:ext>
            </p:extLst>
          </p:nvPr>
        </p:nvGraphicFramePr>
        <p:xfrm>
          <a:off x="638300" y="4906863"/>
          <a:ext cx="306387" cy="504825"/>
        </p:xfrm>
        <a:graphic>
          <a:graphicData uri="http://schemas.openxmlformats.org/presentationml/2006/ole">
            <mc:AlternateContent xmlns:mc="http://schemas.openxmlformats.org/markup-compatibility/2006">
              <mc:Choice xmlns:v="urn:schemas-microsoft-com:vml" Requires="v">
                <p:oleObj spid="_x0000_s3531" name="ビットマップ イメージ" r:id="rId14" imgW="1085714" imgH="1790476" progId="PBrush">
                  <p:embed/>
                </p:oleObj>
              </mc:Choice>
              <mc:Fallback>
                <p:oleObj name="ビットマップ イメージ" r:id="rId14" imgW="1085714" imgH="1790476" progId="PBrush">
                  <p:embed/>
                  <p:pic>
                    <p:nvPicPr>
                      <p:cNvPr id="0" name="オブジェクト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300" y="49068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 name="オブジェクト 77"/>
          <p:cNvGraphicFramePr>
            <a:graphicFrameLocks noChangeAspect="1"/>
          </p:cNvGraphicFramePr>
          <p:nvPr>
            <p:extLst>
              <p:ext uri="{D42A27DB-BD31-4B8C-83A1-F6EECF244321}">
                <p14:modId xmlns:p14="http://schemas.microsoft.com/office/powerpoint/2010/main" val="3092734719"/>
              </p:ext>
            </p:extLst>
          </p:nvPr>
        </p:nvGraphicFramePr>
        <p:xfrm>
          <a:off x="790700" y="5059263"/>
          <a:ext cx="306387" cy="504825"/>
        </p:xfrm>
        <a:graphic>
          <a:graphicData uri="http://schemas.openxmlformats.org/presentationml/2006/ole">
            <mc:AlternateContent xmlns:mc="http://schemas.openxmlformats.org/markup-compatibility/2006">
              <mc:Choice xmlns:v="urn:schemas-microsoft-com:vml" Requires="v">
                <p:oleObj spid="_x0000_s3532" name="ビットマップ イメージ" r:id="rId15" imgW="1085714" imgH="1790476" progId="PBrush">
                  <p:embed/>
                </p:oleObj>
              </mc:Choice>
              <mc:Fallback>
                <p:oleObj name="ビットマップ イメージ" r:id="rId15" imgW="1085714" imgH="1790476" progId="PBrush">
                  <p:embed/>
                  <p:pic>
                    <p:nvPicPr>
                      <p:cNvPr id="0" name="オブジェクト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700" y="50592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9" name="オブジェクト 78"/>
          <p:cNvGraphicFramePr>
            <a:graphicFrameLocks noChangeAspect="1"/>
          </p:cNvGraphicFramePr>
          <p:nvPr>
            <p:extLst>
              <p:ext uri="{D42A27DB-BD31-4B8C-83A1-F6EECF244321}">
                <p14:modId xmlns:p14="http://schemas.microsoft.com/office/powerpoint/2010/main" val="422405146"/>
              </p:ext>
            </p:extLst>
          </p:nvPr>
        </p:nvGraphicFramePr>
        <p:xfrm>
          <a:off x="943100" y="5211663"/>
          <a:ext cx="306387" cy="504825"/>
        </p:xfrm>
        <a:graphic>
          <a:graphicData uri="http://schemas.openxmlformats.org/presentationml/2006/ole">
            <mc:AlternateContent xmlns:mc="http://schemas.openxmlformats.org/markup-compatibility/2006">
              <mc:Choice xmlns:v="urn:schemas-microsoft-com:vml" Requires="v">
                <p:oleObj spid="_x0000_s3533" name="ビットマップ イメージ" r:id="rId16" imgW="1085714" imgH="1790476" progId="PBrush">
                  <p:embed/>
                </p:oleObj>
              </mc:Choice>
              <mc:Fallback>
                <p:oleObj name="ビットマップ イメージ" r:id="rId16" imgW="1085714" imgH="1790476" progId="PBrush">
                  <p:embed/>
                  <p:pic>
                    <p:nvPicPr>
                      <p:cNvPr id="0" name="オブジェクト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100" y="52116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0" name="オブジェクト 79"/>
          <p:cNvGraphicFramePr>
            <a:graphicFrameLocks noChangeAspect="1"/>
          </p:cNvGraphicFramePr>
          <p:nvPr>
            <p:extLst>
              <p:ext uri="{D42A27DB-BD31-4B8C-83A1-F6EECF244321}">
                <p14:modId xmlns:p14="http://schemas.microsoft.com/office/powerpoint/2010/main" val="2462124174"/>
              </p:ext>
            </p:extLst>
          </p:nvPr>
        </p:nvGraphicFramePr>
        <p:xfrm>
          <a:off x="1095500" y="5364063"/>
          <a:ext cx="306387" cy="504825"/>
        </p:xfrm>
        <a:graphic>
          <a:graphicData uri="http://schemas.openxmlformats.org/presentationml/2006/ole">
            <mc:AlternateContent xmlns:mc="http://schemas.openxmlformats.org/markup-compatibility/2006">
              <mc:Choice xmlns:v="urn:schemas-microsoft-com:vml" Requires="v">
                <p:oleObj spid="_x0000_s3534" name="ビットマップ イメージ" r:id="rId17" imgW="1085714" imgH="1790476" progId="PBrush">
                  <p:embed/>
                </p:oleObj>
              </mc:Choice>
              <mc:Fallback>
                <p:oleObj name="ビットマップ イメージ" r:id="rId17" imgW="1085714" imgH="1790476" progId="PBrush">
                  <p:embed/>
                  <p:pic>
                    <p:nvPicPr>
                      <p:cNvPr id="0" name="オブジェクト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500" y="53640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 name="オブジェクト 80"/>
          <p:cNvGraphicFramePr>
            <a:graphicFrameLocks noChangeAspect="1"/>
          </p:cNvGraphicFramePr>
          <p:nvPr>
            <p:extLst>
              <p:ext uri="{D42A27DB-BD31-4B8C-83A1-F6EECF244321}">
                <p14:modId xmlns:p14="http://schemas.microsoft.com/office/powerpoint/2010/main" val="3459093155"/>
              </p:ext>
            </p:extLst>
          </p:nvPr>
        </p:nvGraphicFramePr>
        <p:xfrm>
          <a:off x="1247900" y="5516463"/>
          <a:ext cx="306387" cy="504825"/>
        </p:xfrm>
        <a:graphic>
          <a:graphicData uri="http://schemas.openxmlformats.org/presentationml/2006/ole">
            <mc:AlternateContent xmlns:mc="http://schemas.openxmlformats.org/markup-compatibility/2006">
              <mc:Choice xmlns:v="urn:schemas-microsoft-com:vml" Requires="v">
                <p:oleObj spid="_x0000_s3535" name="ビットマップ イメージ" r:id="rId18" imgW="1085714" imgH="1790476" progId="PBrush">
                  <p:embed/>
                </p:oleObj>
              </mc:Choice>
              <mc:Fallback>
                <p:oleObj name="ビットマップ イメージ" r:id="rId18" imgW="1085714" imgH="1790476" progId="PBrush">
                  <p:embed/>
                  <p:pic>
                    <p:nvPicPr>
                      <p:cNvPr id="0" name="オブジェクト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7900" y="5516463"/>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2" name="オブジェクト 81"/>
          <p:cNvGraphicFramePr>
            <a:graphicFrameLocks noChangeAspect="1"/>
          </p:cNvGraphicFramePr>
          <p:nvPr>
            <p:extLst>
              <p:ext uri="{D42A27DB-BD31-4B8C-83A1-F6EECF244321}">
                <p14:modId xmlns:p14="http://schemas.microsoft.com/office/powerpoint/2010/main" val="2078445741"/>
              </p:ext>
            </p:extLst>
          </p:nvPr>
        </p:nvGraphicFramePr>
        <p:xfrm>
          <a:off x="539875" y="4351238"/>
          <a:ext cx="306387" cy="504825"/>
        </p:xfrm>
        <a:graphic>
          <a:graphicData uri="http://schemas.openxmlformats.org/presentationml/2006/ole">
            <mc:AlternateContent xmlns:mc="http://schemas.openxmlformats.org/markup-compatibility/2006">
              <mc:Choice xmlns:v="urn:schemas-microsoft-com:vml" Requires="v">
                <p:oleObj spid="_x0000_s3536" name="ビットマップ イメージ" r:id="rId19" imgW="1085714" imgH="1790476" progId="PBrush">
                  <p:embed/>
                </p:oleObj>
              </mc:Choice>
              <mc:Fallback>
                <p:oleObj name="ビットマップ イメージ" r:id="rId19" imgW="1085714" imgH="1790476" progId="PBrush">
                  <p:embed/>
                  <p:pic>
                    <p:nvPicPr>
                      <p:cNvPr id="0" name="オブジェクト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875" y="4351238"/>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3" name="オブジェクト 82"/>
          <p:cNvGraphicFramePr>
            <a:graphicFrameLocks noChangeAspect="1"/>
          </p:cNvGraphicFramePr>
          <p:nvPr>
            <p:extLst>
              <p:ext uri="{D42A27DB-BD31-4B8C-83A1-F6EECF244321}">
                <p14:modId xmlns:p14="http://schemas.microsoft.com/office/powerpoint/2010/main" val="2151214355"/>
              </p:ext>
            </p:extLst>
          </p:nvPr>
        </p:nvGraphicFramePr>
        <p:xfrm>
          <a:off x="693862" y="4505225"/>
          <a:ext cx="306388" cy="504825"/>
        </p:xfrm>
        <a:graphic>
          <a:graphicData uri="http://schemas.openxmlformats.org/presentationml/2006/ole">
            <mc:AlternateContent xmlns:mc="http://schemas.openxmlformats.org/markup-compatibility/2006">
              <mc:Choice xmlns:v="urn:schemas-microsoft-com:vml" Requires="v">
                <p:oleObj spid="_x0000_s3537" name="ビットマップ イメージ" r:id="rId20" imgW="1085714" imgH="1790476" progId="PBrush">
                  <p:embed/>
                </p:oleObj>
              </mc:Choice>
              <mc:Fallback>
                <p:oleObj name="ビットマップ イメージ" r:id="rId20" imgW="1085714" imgH="1790476" progId="PBrush">
                  <p:embed/>
                  <p:pic>
                    <p:nvPicPr>
                      <p:cNvPr id="0" name="オブジェクト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862" y="45052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4" name="オブジェクト 83"/>
          <p:cNvGraphicFramePr>
            <a:graphicFrameLocks noChangeAspect="1"/>
          </p:cNvGraphicFramePr>
          <p:nvPr>
            <p:extLst>
              <p:ext uri="{D42A27DB-BD31-4B8C-83A1-F6EECF244321}">
                <p14:modId xmlns:p14="http://schemas.microsoft.com/office/powerpoint/2010/main" val="1684263984"/>
              </p:ext>
            </p:extLst>
          </p:nvPr>
        </p:nvGraphicFramePr>
        <p:xfrm>
          <a:off x="846262" y="4657625"/>
          <a:ext cx="306388" cy="504825"/>
        </p:xfrm>
        <a:graphic>
          <a:graphicData uri="http://schemas.openxmlformats.org/presentationml/2006/ole">
            <mc:AlternateContent xmlns:mc="http://schemas.openxmlformats.org/markup-compatibility/2006">
              <mc:Choice xmlns:v="urn:schemas-microsoft-com:vml" Requires="v">
                <p:oleObj spid="_x0000_s3538" name="ビットマップ イメージ" r:id="rId21" imgW="1085714" imgH="1790476" progId="PBrush">
                  <p:embed/>
                </p:oleObj>
              </mc:Choice>
              <mc:Fallback>
                <p:oleObj name="ビットマップ イメージ" r:id="rId21" imgW="1085714" imgH="1790476" progId="PBrush">
                  <p:embed/>
                  <p:pic>
                    <p:nvPicPr>
                      <p:cNvPr id="0" name="オブジェクト 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262" y="46576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5" name="オブジェクト 84"/>
          <p:cNvGraphicFramePr>
            <a:graphicFrameLocks noChangeAspect="1"/>
          </p:cNvGraphicFramePr>
          <p:nvPr>
            <p:extLst>
              <p:ext uri="{D42A27DB-BD31-4B8C-83A1-F6EECF244321}">
                <p14:modId xmlns:p14="http://schemas.microsoft.com/office/powerpoint/2010/main" val="2863757681"/>
              </p:ext>
            </p:extLst>
          </p:nvPr>
        </p:nvGraphicFramePr>
        <p:xfrm>
          <a:off x="998662" y="4810025"/>
          <a:ext cx="306388" cy="504825"/>
        </p:xfrm>
        <a:graphic>
          <a:graphicData uri="http://schemas.openxmlformats.org/presentationml/2006/ole">
            <mc:AlternateContent xmlns:mc="http://schemas.openxmlformats.org/markup-compatibility/2006">
              <mc:Choice xmlns:v="urn:schemas-microsoft-com:vml" Requires="v">
                <p:oleObj spid="_x0000_s3539" name="ビットマップ イメージ" r:id="rId22" imgW="1085714" imgH="1790476" progId="PBrush">
                  <p:embed/>
                </p:oleObj>
              </mc:Choice>
              <mc:Fallback>
                <p:oleObj name="ビットマップ イメージ" r:id="rId22" imgW="1085714" imgH="1790476" progId="PBrush">
                  <p:embed/>
                  <p:pic>
                    <p:nvPicPr>
                      <p:cNvPr id="0" name="オブジェクト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662" y="48100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6" name="オブジェクト 85"/>
          <p:cNvGraphicFramePr>
            <a:graphicFrameLocks noChangeAspect="1"/>
          </p:cNvGraphicFramePr>
          <p:nvPr>
            <p:extLst>
              <p:ext uri="{D42A27DB-BD31-4B8C-83A1-F6EECF244321}">
                <p14:modId xmlns:p14="http://schemas.microsoft.com/office/powerpoint/2010/main" val="476029804"/>
              </p:ext>
            </p:extLst>
          </p:nvPr>
        </p:nvGraphicFramePr>
        <p:xfrm>
          <a:off x="1151062" y="4962425"/>
          <a:ext cx="306388" cy="504825"/>
        </p:xfrm>
        <a:graphic>
          <a:graphicData uri="http://schemas.openxmlformats.org/presentationml/2006/ole">
            <mc:AlternateContent xmlns:mc="http://schemas.openxmlformats.org/markup-compatibility/2006">
              <mc:Choice xmlns:v="urn:schemas-microsoft-com:vml" Requires="v">
                <p:oleObj spid="_x0000_s3540" name="ビットマップ イメージ" r:id="rId23" imgW="1085714" imgH="1790476" progId="PBrush">
                  <p:embed/>
                </p:oleObj>
              </mc:Choice>
              <mc:Fallback>
                <p:oleObj name="ビットマップ イメージ" r:id="rId23" imgW="1085714" imgH="1790476" progId="PBrush">
                  <p:embed/>
                  <p:pic>
                    <p:nvPicPr>
                      <p:cNvPr id="0" name="オブジェクト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1062" y="49624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7" name="オブジェクト 86"/>
          <p:cNvGraphicFramePr>
            <a:graphicFrameLocks noChangeAspect="1"/>
          </p:cNvGraphicFramePr>
          <p:nvPr>
            <p:extLst>
              <p:ext uri="{D42A27DB-BD31-4B8C-83A1-F6EECF244321}">
                <p14:modId xmlns:p14="http://schemas.microsoft.com/office/powerpoint/2010/main" val="4234698301"/>
              </p:ext>
            </p:extLst>
          </p:nvPr>
        </p:nvGraphicFramePr>
        <p:xfrm>
          <a:off x="1303462" y="5114825"/>
          <a:ext cx="306388" cy="504825"/>
        </p:xfrm>
        <a:graphic>
          <a:graphicData uri="http://schemas.openxmlformats.org/presentationml/2006/ole">
            <mc:AlternateContent xmlns:mc="http://schemas.openxmlformats.org/markup-compatibility/2006">
              <mc:Choice xmlns:v="urn:schemas-microsoft-com:vml" Requires="v">
                <p:oleObj spid="_x0000_s3541" name="ビットマップ イメージ" r:id="rId24" imgW="1085714" imgH="1790476" progId="PBrush">
                  <p:embed/>
                </p:oleObj>
              </mc:Choice>
              <mc:Fallback>
                <p:oleObj name="ビットマップ イメージ" r:id="rId24" imgW="1085714" imgH="1790476" progId="PBrush">
                  <p:embed/>
                  <p:pic>
                    <p:nvPicPr>
                      <p:cNvPr id="0" name="オブジェクト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3462" y="51148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8" name="オブジェクト 87"/>
          <p:cNvGraphicFramePr>
            <a:graphicFrameLocks noChangeAspect="1"/>
          </p:cNvGraphicFramePr>
          <p:nvPr>
            <p:extLst>
              <p:ext uri="{D42A27DB-BD31-4B8C-83A1-F6EECF244321}">
                <p14:modId xmlns:p14="http://schemas.microsoft.com/office/powerpoint/2010/main" val="3131927869"/>
              </p:ext>
            </p:extLst>
          </p:nvPr>
        </p:nvGraphicFramePr>
        <p:xfrm>
          <a:off x="1455862" y="5267225"/>
          <a:ext cx="306388" cy="504825"/>
        </p:xfrm>
        <a:graphic>
          <a:graphicData uri="http://schemas.openxmlformats.org/presentationml/2006/ole">
            <mc:AlternateContent xmlns:mc="http://schemas.openxmlformats.org/markup-compatibility/2006">
              <mc:Choice xmlns:v="urn:schemas-microsoft-com:vml" Requires="v">
                <p:oleObj spid="_x0000_s3542" name="ビットマップ イメージ" r:id="rId25" imgW="1085714" imgH="1790476" progId="PBrush">
                  <p:embed/>
                </p:oleObj>
              </mc:Choice>
              <mc:Fallback>
                <p:oleObj name="ビットマップ イメージ" r:id="rId25" imgW="1085714" imgH="1790476" progId="PBrush">
                  <p:embed/>
                  <p:pic>
                    <p:nvPicPr>
                      <p:cNvPr id="0" name="オブジェクト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862" y="52672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9" name="オブジェクト 88"/>
          <p:cNvGraphicFramePr>
            <a:graphicFrameLocks noChangeAspect="1"/>
          </p:cNvGraphicFramePr>
          <p:nvPr>
            <p:extLst>
              <p:ext uri="{D42A27DB-BD31-4B8C-83A1-F6EECF244321}">
                <p14:modId xmlns:p14="http://schemas.microsoft.com/office/powerpoint/2010/main" val="3221242802"/>
              </p:ext>
            </p:extLst>
          </p:nvPr>
        </p:nvGraphicFramePr>
        <p:xfrm>
          <a:off x="692275" y="4503638"/>
          <a:ext cx="306387" cy="504825"/>
        </p:xfrm>
        <a:graphic>
          <a:graphicData uri="http://schemas.openxmlformats.org/presentationml/2006/ole">
            <mc:AlternateContent xmlns:mc="http://schemas.openxmlformats.org/markup-compatibility/2006">
              <mc:Choice xmlns:v="urn:schemas-microsoft-com:vml" Requires="v">
                <p:oleObj spid="_x0000_s3543" name="ビットマップ イメージ" r:id="rId26" imgW="1085714" imgH="1790476" progId="PBrush">
                  <p:embed/>
                </p:oleObj>
              </mc:Choice>
              <mc:Fallback>
                <p:oleObj name="ビットマップ イメージ" r:id="rId26" imgW="1085714" imgH="1790476" progId="PBrush">
                  <p:embed/>
                  <p:pic>
                    <p:nvPicPr>
                      <p:cNvPr id="0" name="オブジェクト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275" y="4503638"/>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0" name="オブジェクト 89"/>
          <p:cNvGraphicFramePr>
            <a:graphicFrameLocks noChangeAspect="1"/>
          </p:cNvGraphicFramePr>
          <p:nvPr>
            <p:extLst>
              <p:ext uri="{D42A27DB-BD31-4B8C-83A1-F6EECF244321}">
                <p14:modId xmlns:p14="http://schemas.microsoft.com/office/powerpoint/2010/main" val="1061336968"/>
              </p:ext>
            </p:extLst>
          </p:nvPr>
        </p:nvGraphicFramePr>
        <p:xfrm>
          <a:off x="846262" y="4657625"/>
          <a:ext cx="306388" cy="504825"/>
        </p:xfrm>
        <a:graphic>
          <a:graphicData uri="http://schemas.openxmlformats.org/presentationml/2006/ole">
            <mc:AlternateContent xmlns:mc="http://schemas.openxmlformats.org/markup-compatibility/2006">
              <mc:Choice xmlns:v="urn:schemas-microsoft-com:vml" Requires="v">
                <p:oleObj spid="_x0000_s3544" name="ビットマップ イメージ" r:id="rId27" imgW="1085714" imgH="1790476" progId="PBrush">
                  <p:embed/>
                </p:oleObj>
              </mc:Choice>
              <mc:Fallback>
                <p:oleObj name="ビットマップ イメージ" r:id="rId27" imgW="1085714" imgH="1790476" progId="PBrush">
                  <p:embed/>
                  <p:pic>
                    <p:nvPicPr>
                      <p:cNvPr id="0" name="オブジェクト 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262" y="46576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1" name="オブジェクト 90"/>
          <p:cNvGraphicFramePr>
            <a:graphicFrameLocks noChangeAspect="1"/>
          </p:cNvGraphicFramePr>
          <p:nvPr>
            <p:extLst>
              <p:ext uri="{D42A27DB-BD31-4B8C-83A1-F6EECF244321}">
                <p14:modId xmlns:p14="http://schemas.microsoft.com/office/powerpoint/2010/main" val="2771638640"/>
              </p:ext>
            </p:extLst>
          </p:nvPr>
        </p:nvGraphicFramePr>
        <p:xfrm>
          <a:off x="998662" y="4810025"/>
          <a:ext cx="306388" cy="504825"/>
        </p:xfrm>
        <a:graphic>
          <a:graphicData uri="http://schemas.openxmlformats.org/presentationml/2006/ole">
            <mc:AlternateContent xmlns:mc="http://schemas.openxmlformats.org/markup-compatibility/2006">
              <mc:Choice xmlns:v="urn:schemas-microsoft-com:vml" Requires="v">
                <p:oleObj spid="_x0000_s3545" name="ビットマップ イメージ" r:id="rId28" imgW="1085714" imgH="1790476" progId="PBrush">
                  <p:embed/>
                </p:oleObj>
              </mc:Choice>
              <mc:Fallback>
                <p:oleObj name="ビットマップ イメージ" r:id="rId28" imgW="1085714" imgH="1790476" progId="PBrush">
                  <p:embed/>
                  <p:pic>
                    <p:nvPicPr>
                      <p:cNvPr id="0" name="オブジェクト 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662" y="48100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2" name="オブジェクト 91"/>
          <p:cNvGraphicFramePr>
            <a:graphicFrameLocks noChangeAspect="1"/>
          </p:cNvGraphicFramePr>
          <p:nvPr>
            <p:extLst>
              <p:ext uri="{D42A27DB-BD31-4B8C-83A1-F6EECF244321}">
                <p14:modId xmlns:p14="http://schemas.microsoft.com/office/powerpoint/2010/main" val="3402208043"/>
              </p:ext>
            </p:extLst>
          </p:nvPr>
        </p:nvGraphicFramePr>
        <p:xfrm>
          <a:off x="1151062" y="4962425"/>
          <a:ext cx="306388" cy="504825"/>
        </p:xfrm>
        <a:graphic>
          <a:graphicData uri="http://schemas.openxmlformats.org/presentationml/2006/ole">
            <mc:AlternateContent xmlns:mc="http://schemas.openxmlformats.org/markup-compatibility/2006">
              <mc:Choice xmlns:v="urn:schemas-microsoft-com:vml" Requires="v">
                <p:oleObj spid="_x0000_s3546" name="ビットマップ イメージ" r:id="rId29" imgW="1085714" imgH="1790476" progId="PBrush">
                  <p:embed/>
                </p:oleObj>
              </mc:Choice>
              <mc:Fallback>
                <p:oleObj name="ビットマップ イメージ" r:id="rId29" imgW="1085714" imgH="1790476" progId="PBrush">
                  <p:embed/>
                  <p:pic>
                    <p:nvPicPr>
                      <p:cNvPr id="0" name="オブジェクト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1062" y="49624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3" name="オブジェクト 92"/>
          <p:cNvGraphicFramePr>
            <a:graphicFrameLocks noChangeAspect="1"/>
          </p:cNvGraphicFramePr>
          <p:nvPr>
            <p:extLst>
              <p:ext uri="{D42A27DB-BD31-4B8C-83A1-F6EECF244321}">
                <p14:modId xmlns:p14="http://schemas.microsoft.com/office/powerpoint/2010/main" val="2620993122"/>
              </p:ext>
            </p:extLst>
          </p:nvPr>
        </p:nvGraphicFramePr>
        <p:xfrm>
          <a:off x="1303462" y="5114825"/>
          <a:ext cx="306388" cy="504825"/>
        </p:xfrm>
        <a:graphic>
          <a:graphicData uri="http://schemas.openxmlformats.org/presentationml/2006/ole">
            <mc:AlternateContent xmlns:mc="http://schemas.openxmlformats.org/markup-compatibility/2006">
              <mc:Choice xmlns:v="urn:schemas-microsoft-com:vml" Requires="v">
                <p:oleObj spid="_x0000_s3547" name="ビットマップ イメージ" r:id="rId30" imgW="1085714" imgH="1790476" progId="PBrush">
                  <p:embed/>
                </p:oleObj>
              </mc:Choice>
              <mc:Fallback>
                <p:oleObj name="ビットマップ イメージ" r:id="rId30" imgW="1085714" imgH="1790476" progId="PBrush">
                  <p:embed/>
                  <p:pic>
                    <p:nvPicPr>
                      <p:cNvPr id="0" name="オブジェクト 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3462" y="51148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4" name="オブジェクト 93"/>
          <p:cNvGraphicFramePr>
            <a:graphicFrameLocks noChangeAspect="1"/>
          </p:cNvGraphicFramePr>
          <p:nvPr>
            <p:extLst>
              <p:ext uri="{D42A27DB-BD31-4B8C-83A1-F6EECF244321}">
                <p14:modId xmlns:p14="http://schemas.microsoft.com/office/powerpoint/2010/main" val="2977190047"/>
              </p:ext>
            </p:extLst>
          </p:nvPr>
        </p:nvGraphicFramePr>
        <p:xfrm>
          <a:off x="1455862" y="5267225"/>
          <a:ext cx="306388" cy="504825"/>
        </p:xfrm>
        <a:graphic>
          <a:graphicData uri="http://schemas.openxmlformats.org/presentationml/2006/ole">
            <mc:AlternateContent xmlns:mc="http://schemas.openxmlformats.org/markup-compatibility/2006">
              <mc:Choice xmlns:v="urn:schemas-microsoft-com:vml" Requires="v">
                <p:oleObj spid="_x0000_s3548" name="ビットマップ イメージ" r:id="rId31" imgW="1085714" imgH="1790476" progId="PBrush">
                  <p:embed/>
                </p:oleObj>
              </mc:Choice>
              <mc:Fallback>
                <p:oleObj name="ビットマップ イメージ" r:id="rId31" imgW="1085714" imgH="1790476" progId="PBrush">
                  <p:embed/>
                  <p:pic>
                    <p:nvPicPr>
                      <p:cNvPr id="0" name="オブジェクト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862" y="52672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5" name="オブジェクト 94"/>
          <p:cNvGraphicFramePr>
            <a:graphicFrameLocks noChangeAspect="1"/>
          </p:cNvGraphicFramePr>
          <p:nvPr>
            <p:extLst>
              <p:ext uri="{D42A27DB-BD31-4B8C-83A1-F6EECF244321}">
                <p14:modId xmlns:p14="http://schemas.microsoft.com/office/powerpoint/2010/main" val="3107459795"/>
              </p:ext>
            </p:extLst>
          </p:nvPr>
        </p:nvGraphicFramePr>
        <p:xfrm>
          <a:off x="1608262" y="5419625"/>
          <a:ext cx="306388" cy="504825"/>
        </p:xfrm>
        <a:graphic>
          <a:graphicData uri="http://schemas.openxmlformats.org/presentationml/2006/ole">
            <mc:AlternateContent xmlns:mc="http://schemas.openxmlformats.org/markup-compatibility/2006">
              <mc:Choice xmlns:v="urn:schemas-microsoft-com:vml" Requires="v">
                <p:oleObj spid="_x0000_s3549" name="ビットマップ イメージ" r:id="rId32" imgW="1085714" imgH="1790476" progId="PBrush">
                  <p:embed/>
                </p:oleObj>
              </mc:Choice>
              <mc:Fallback>
                <p:oleObj name="ビットマップ イメージ" r:id="rId32" imgW="1085714" imgH="1790476" progId="PBrush">
                  <p:embed/>
                  <p:pic>
                    <p:nvPicPr>
                      <p:cNvPr id="0" name="オブジェクト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8262" y="541962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7" name="左矢印 96"/>
          <p:cNvSpPr/>
          <p:nvPr/>
        </p:nvSpPr>
        <p:spPr>
          <a:xfrm>
            <a:off x="1691680" y="4201854"/>
            <a:ext cx="1787091" cy="1891442"/>
          </a:xfrm>
          <a:prstGeom prst="leftArrow">
            <a:avLst>
              <a:gd name="adj1" fmla="val 50000"/>
              <a:gd name="adj2" fmla="val 251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BCCH (SIB2)</a:t>
            </a:r>
            <a:r>
              <a:rPr lang="en-US" altLang="ja-JP" dirty="0" smtClean="0"/>
              <a:t>:</a:t>
            </a:r>
          </a:p>
          <a:p>
            <a:pPr algn="ctr"/>
            <a:r>
              <a:rPr lang="en-US" altLang="ja-JP" dirty="0" err="1" smtClean="0"/>
              <a:t>MMTel</a:t>
            </a:r>
            <a:r>
              <a:rPr lang="en-US" altLang="ja-JP" dirty="0"/>
              <a:t> </a:t>
            </a:r>
            <a:r>
              <a:rPr lang="en-US" altLang="ja-JP" dirty="0" smtClean="0"/>
              <a:t>Barring</a:t>
            </a:r>
          </a:p>
          <a:p>
            <a:pPr algn="ctr"/>
            <a:r>
              <a:rPr kumimoji="1" lang="en-US" altLang="ja-JP" dirty="0" smtClean="0"/>
              <a:t>Rate</a:t>
            </a:r>
          </a:p>
        </p:txBody>
      </p:sp>
    </p:spTree>
    <p:extLst>
      <p:ext uri="{BB962C8B-B14F-4D97-AF65-F5344CB8AC3E}">
        <p14:creationId xmlns:p14="http://schemas.microsoft.com/office/powerpoint/2010/main" val="758700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 name="直線コネクタ 106"/>
          <p:cNvCxnSpPr/>
          <p:nvPr/>
        </p:nvCxnSpPr>
        <p:spPr>
          <a:xfrm>
            <a:off x="5159910" y="5000536"/>
            <a:ext cx="780242" cy="6878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p:nvPr/>
        </p:nvCxnSpPr>
        <p:spPr>
          <a:xfrm flipH="1">
            <a:off x="4427984" y="5000536"/>
            <a:ext cx="579526" cy="7818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コンテンツ プレースホルダー 2"/>
          <p:cNvSpPr>
            <a:spLocks noGrp="1"/>
          </p:cNvSpPr>
          <p:nvPr>
            <p:ph idx="1"/>
          </p:nvPr>
        </p:nvSpPr>
        <p:spPr>
          <a:xfrm>
            <a:off x="184844" y="1124743"/>
            <a:ext cx="8784976" cy="3442195"/>
          </a:xfrm>
        </p:spPr>
        <p:txBody>
          <a:bodyPr>
            <a:noAutofit/>
          </a:bodyPr>
          <a:lstStyle/>
          <a:p>
            <a:r>
              <a:rPr lang="en-US" altLang="ja-JP" sz="2800" dirty="0" smtClean="0"/>
              <a:t>UE: in RRC-Connected Mode</a:t>
            </a:r>
          </a:p>
          <a:p>
            <a:pPr lvl="1"/>
            <a:r>
              <a:rPr kumimoji="1" lang="en-US" altLang="ja-JP" sz="1800" dirty="0" smtClean="0"/>
              <a:t>i.e. SRB/DRB/EPS Bearers </a:t>
            </a:r>
            <a:r>
              <a:rPr kumimoji="1" lang="en-US" altLang="ja-JP" sz="1800" b="1" dirty="0" smtClean="0">
                <a:solidFill>
                  <a:srgbClr val="FF0000"/>
                </a:solidFill>
              </a:rPr>
              <a:t>exist already </a:t>
            </a:r>
            <a:r>
              <a:rPr kumimoji="1" lang="en-US" altLang="ja-JP" sz="1800" dirty="0" smtClean="0"/>
              <a:t>for each UE.</a:t>
            </a:r>
          </a:p>
          <a:p>
            <a:pPr lvl="1"/>
            <a:r>
              <a:rPr lang="en-US" altLang="ja-JP" sz="1800" b="1" dirty="0" smtClean="0">
                <a:solidFill>
                  <a:srgbClr val="FF0000"/>
                </a:solidFill>
              </a:rPr>
              <a:t>No</a:t>
            </a:r>
            <a:r>
              <a:rPr lang="en-US" altLang="ja-JP" sz="1800" dirty="0" smtClean="0"/>
              <a:t> NAS/GTP/PMIP/Diameter </a:t>
            </a:r>
            <a:r>
              <a:rPr lang="en-US" altLang="ja-JP" sz="1800" dirty="0" err="1" smtClean="0"/>
              <a:t>signalling</a:t>
            </a:r>
            <a:r>
              <a:rPr lang="en-US" altLang="ja-JP" sz="1800" dirty="0" smtClean="0"/>
              <a:t> involved</a:t>
            </a:r>
          </a:p>
          <a:p>
            <a:r>
              <a:rPr kumimoji="1" lang="en-US" altLang="ja-JP" sz="2800" dirty="0" smtClean="0"/>
              <a:t>Creating </a:t>
            </a:r>
            <a:r>
              <a:rPr kumimoji="1" lang="en-US" altLang="ja-JP" sz="2800" b="1" dirty="0" err="1" smtClean="0">
                <a:solidFill>
                  <a:srgbClr val="FF0000"/>
                </a:solidFill>
              </a:rPr>
              <a:t>DoS</a:t>
            </a:r>
            <a:r>
              <a:rPr kumimoji="1" lang="en-US" altLang="ja-JP" sz="2800" b="1" dirty="0" smtClean="0">
                <a:solidFill>
                  <a:srgbClr val="FF0000"/>
                </a:solidFill>
              </a:rPr>
              <a:t> effect on P-CSCF</a:t>
            </a:r>
          </a:p>
          <a:p>
            <a:r>
              <a:rPr lang="en-US" altLang="ja-JP" sz="2800" b="1" dirty="0" smtClean="0">
                <a:solidFill>
                  <a:srgbClr val="FF0000"/>
                </a:solidFill>
              </a:rPr>
              <a:t>No congestion within a RAN U-Plane bearer </a:t>
            </a:r>
            <a:r>
              <a:rPr lang="en-US" altLang="ja-JP" sz="2800" dirty="0" smtClean="0"/>
              <a:t>is expected.</a:t>
            </a:r>
          </a:p>
          <a:p>
            <a:pPr lvl="1"/>
            <a:r>
              <a:rPr lang="en-US" altLang="ja-JP" sz="2000" dirty="0" smtClean="0"/>
              <a:t>Bearer resources are already allocated</a:t>
            </a:r>
          </a:p>
          <a:p>
            <a:pPr lvl="1"/>
            <a:r>
              <a:rPr kumimoji="1" lang="en-US" altLang="ja-JP" sz="2000" dirty="0" smtClean="0"/>
              <a:t>SIP INVITE doesn’t consume much bandwidth</a:t>
            </a:r>
          </a:p>
          <a:p>
            <a:pPr lvl="1"/>
            <a:r>
              <a:rPr lang="en-US" altLang="ja-JP" sz="2000" dirty="0" smtClean="0"/>
              <a:t>This is different from UPCON scenarios</a:t>
            </a:r>
            <a:endParaRPr kumimoji="1" lang="en-US" altLang="ja-JP" sz="2000" dirty="0" smtClean="0"/>
          </a:p>
        </p:txBody>
      </p:sp>
      <p:pic>
        <p:nvPicPr>
          <p:cNvPr id="5"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92280" y="538632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7"/>
          <p:cNvSpPr txBox="1">
            <a:spLocks noChangeArrowheads="1"/>
          </p:cNvSpPr>
          <p:nvPr/>
        </p:nvSpPr>
        <p:spPr bwMode="auto">
          <a:xfrm>
            <a:off x="7404113" y="5886634"/>
            <a:ext cx="8402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P-CSCF</a:t>
            </a:r>
            <a:endParaRPr lang="ja-JP" altLang="en-US" sz="1400" b="1" dirty="0">
              <a:latin typeface="HGP創英角ｺﾞｼｯｸUB" pitchFamily="50" charset="-128"/>
              <a:ea typeface="HGP創英角ｺﾞｼｯｸUB" pitchFamily="50" charset="-128"/>
            </a:endParaRPr>
          </a:p>
        </p:txBody>
      </p:sp>
      <p:pic>
        <p:nvPicPr>
          <p:cNvPr id="9"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9467" y="538632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7"/>
          <p:cNvSpPr txBox="1">
            <a:spLocks noChangeArrowheads="1"/>
          </p:cNvSpPr>
          <p:nvPr/>
        </p:nvSpPr>
        <p:spPr bwMode="auto">
          <a:xfrm>
            <a:off x="5940152" y="5866889"/>
            <a:ext cx="5341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PGW</a:t>
            </a:r>
            <a:endParaRPr lang="ja-JP" altLang="en-US" sz="1400" b="1" dirty="0">
              <a:latin typeface="HGP創英角ｺﾞｼｯｸUB" pitchFamily="50" charset="-128"/>
              <a:ea typeface="HGP創英角ｺﾞｼｯｸUB" pitchFamily="50" charset="-128"/>
            </a:endParaRPr>
          </a:p>
        </p:txBody>
      </p:sp>
      <p:pic>
        <p:nvPicPr>
          <p:cNvPr id="11"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39952" y="5382578"/>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7"/>
          <p:cNvSpPr txBox="1">
            <a:spLocks noChangeArrowheads="1"/>
          </p:cNvSpPr>
          <p:nvPr/>
        </p:nvSpPr>
        <p:spPr bwMode="auto">
          <a:xfrm>
            <a:off x="4466977" y="5886634"/>
            <a:ext cx="5405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SGW</a:t>
            </a:r>
            <a:endParaRPr lang="ja-JP" altLang="en-US" sz="1400" b="1" dirty="0">
              <a:latin typeface="HGP創英角ｺﾞｼｯｸUB" pitchFamily="50" charset="-128"/>
              <a:ea typeface="HGP創英角ｺﾞｼｯｸUB" pitchFamily="50" charset="-128"/>
            </a:endParaRPr>
          </a:p>
        </p:txBody>
      </p:sp>
      <p:pic>
        <p:nvPicPr>
          <p:cNvPr id="13"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9832" y="4566939"/>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7"/>
          <p:cNvSpPr txBox="1">
            <a:spLocks noChangeArrowheads="1"/>
          </p:cNvSpPr>
          <p:nvPr/>
        </p:nvSpPr>
        <p:spPr bwMode="auto">
          <a:xfrm>
            <a:off x="3386857" y="5128914"/>
            <a:ext cx="5453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MME</a:t>
            </a:r>
            <a:endParaRPr lang="ja-JP" altLang="en-US" sz="1400" b="1" dirty="0">
              <a:latin typeface="HGP創英角ｺﾞｼｯｸUB" pitchFamily="50" charset="-128"/>
              <a:ea typeface="HGP創英角ｺﾞｼｯｸUB" pitchFamily="50" charset="-128"/>
            </a:endParaRPr>
          </a:p>
        </p:txBody>
      </p:sp>
      <p:cxnSp>
        <p:nvCxnSpPr>
          <p:cNvPr id="16" name="直線コネクタ 15"/>
          <p:cNvCxnSpPr>
            <a:endCxn id="11" idx="1"/>
          </p:cNvCxnSpPr>
          <p:nvPr/>
        </p:nvCxnSpPr>
        <p:spPr>
          <a:xfrm>
            <a:off x="3420194" y="5000536"/>
            <a:ext cx="719758" cy="697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a:stCxn id="9" idx="1"/>
            <a:endCxn id="11" idx="3"/>
          </p:cNvCxnSpPr>
          <p:nvPr/>
        </p:nvCxnSpPr>
        <p:spPr>
          <a:xfrm flipH="1" flipV="1">
            <a:off x="4860677" y="5697697"/>
            <a:ext cx="718790" cy="37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a:stCxn id="9" idx="3"/>
            <a:endCxn id="5" idx="1"/>
          </p:cNvCxnSpPr>
          <p:nvPr/>
        </p:nvCxnSpPr>
        <p:spPr>
          <a:xfrm>
            <a:off x="6300192" y="5701443"/>
            <a:ext cx="792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26643" y="5386324"/>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ボックス 7"/>
          <p:cNvSpPr txBox="1">
            <a:spLocks noChangeArrowheads="1"/>
          </p:cNvSpPr>
          <p:nvPr/>
        </p:nvSpPr>
        <p:spPr bwMode="auto">
          <a:xfrm>
            <a:off x="2687006" y="5886634"/>
            <a:ext cx="5068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err="1" smtClean="0">
                <a:latin typeface="HGP創英角ｺﾞｼｯｸUB" pitchFamily="50" charset="-128"/>
                <a:ea typeface="HGP創英角ｺﾞｼｯｸUB" pitchFamily="50" charset="-128"/>
              </a:rPr>
              <a:t>eNB</a:t>
            </a:r>
            <a:endParaRPr lang="ja-JP" altLang="en-US" sz="1400" b="1" dirty="0">
              <a:latin typeface="HGP創英角ｺﾞｼｯｸUB" pitchFamily="50" charset="-128"/>
              <a:ea typeface="HGP創英角ｺﾞｼｯｸUB" pitchFamily="50" charset="-128"/>
            </a:endParaRPr>
          </a:p>
        </p:txBody>
      </p:sp>
      <p:cxnSp>
        <p:nvCxnSpPr>
          <p:cNvPr id="25" name="直線コネクタ 24"/>
          <p:cNvCxnSpPr>
            <a:stCxn id="23" idx="3"/>
            <a:endCxn id="11" idx="1"/>
          </p:cNvCxnSpPr>
          <p:nvPr/>
        </p:nvCxnSpPr>
        <p:spPr>
          <a:xfrm flipV="1">
            <a:off x="3047368" y="5697697"/>
            <a:ext cx="1092584" cy="37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a:stCxn id="23" idx="0"/>
            <a:endCxn id="13" idx="1"/>
          </p:cNvCxnSpPr>
          <p:nvPr/>
        </p:nvCxnSpPr>
        <p:spPr>
          <a:xfrm flipV="1">
            <a:off x="2687006" y="4882058"/>
            <a:ext cx="372826" cy="504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4" name="オブジェクト 33"/>
          <p:cNvGraphicFramePr>
            <a:graphicFrameLocks noChangeAspect="1"/>
          </p:cNvGraphicFramePr>
          <p:nvPr>
            <p:extLst>
              <p:ext uri="{D42A27DB-BD31-4B8C-83A1-F6EECF244321}">
                <p14:modId xmlns:p14="http://schemas.microsoft.com/office/powerpoint/2010/main" val="3045388299"/>
              </p:ext>
            </p:extLst>
          </p:nvPr>
        </p:nvGraphicFramePr>
        <p:xfrm>
          <a:off x="539552" y="5096703"/>
          <a:ext cx="306388" cy="504825"/>
        </p:xfrm>
        <a:graphic>
          <a:graphicData uri="http://schemas.openxmlformats.org/presentationml/2006/ole">
            <mc:AlternateContent xmlns:mc="http://schemas.openxmlformats.org/markup-compatibility/2006">
              <mc:Choice xmlns:v="urn:schemas-microsoft-com:vml" Requires="v">
                <p:oleObj spid="_x0000_s4281" name="ビットマップ イメージ" r:id="rId4" imgW="1085714" imgH="1790476" progId="PBrush">
                  <p:embed/>
                </p:oleObj>
              </mc:Choice>
              <mc:Fallback>
                <p:oleObj name="ビットマップ イメージ" r:id="rId4" imgW="1085714" imgH="1790476" progId="PBrush">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5096703"/>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 name="オブジェクト 34"/>
          <p:cNvGraphicFramePr>
            <a:graphicFrameLocks noChangeAspect="1"/>
          </p:cNvGraphicFramePr>
          <p:nvPr>
            <p:extLst>
              <p:ext uri="{D42A27DB-BD31-4B8C-83A1-F6EECF244321}">
                <p14:modId xmlns:p14="http://schemas.microsoft.com/office/powerpoint/2010/main" val="2179314367"/>
              </p:ext>
            </p:extLst>
          </p:nvPr>
        </p:nvGraphicFramePr>
        <p:xfrm>
          <a:off x="692473" y="5249799"/>
          <a:ext cx="306387" cy="504825"/>
        </p:xfrm>
        <a:graphic>
          <a:graphicData uri="http://schemas.openxmlformats.org/presentationml/2006/ole">
            <mc:AlternateContent xmlns:mc="http://schemas.openxmlformats.org/markup-compatibility/2006">
              <mc:Choice xmlns:v="urn:schemas-microsoft-com:vml" Requires="v">
                <p:oleObj spid="_x0000_s4282" name="ビットマップ イメージ" r:id="rId6" imgW="1085714" imgH="1790476" progId="PBrush">
                  <p:embed/>
                </p:oleObj>
              </mc:Choice>
              <mc:Fallback>
                <p:oleObj name="ビットマップ イメージ" r:id="rId6"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473" y="52497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6" name="オブジェクト 35"/>
          <p:cNvGraphicFramePr>
            <a:graphicFrameLocks noChangeAspect="1"/>
          </p:cNvGraphicFramePr>
          <p:nvPr>
            <p:extLst>
              <p:ext uri="{D42A27DB-BD31-4B8C-83A1-F6EECF244321}">
                <p14:modId xmlns:p14="http://schemas.microsoft.com/office/powerpoint/2010/main" val="1651544114"/>
              </p:ext>
            </p:extLst>
          </p:nvPr>
        </p:nvGraphicFramePr>
        <p:xfrm>
          <a:off x="844873" y="5402199"/>
          <a:ext cx="306387" cy="504825"/>
        </p:xfrm>
        <a:graphic>
          <a:graphicData uri="http://schemas.openxmlformats.org/presentationml/2006/ole">
            <mc:AlternateContent xmlns:mc="http://schemas.openxmlformats.org/markup-compatibility/2006">
              <mc:Choice xmlns:v="urn:schemas-microsoft-com:vml" Requires="v">
                <p:oleObj spid="_x0000_s4283" name="ビットマップ イメージ" r:id="rId7" imgW="1085714" imgH="1790476" progId="PBrush">
                  <p:embed/>
                </p:oleObj>
              </mc:Choice>
              <mc:Fallback>
                <p:oleObj name="ビットマップ イメージ" r:id="rId7"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873" y="54021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 name="オブジェクト 36"/>
          <p:cNvGraphicFramePr>
            <a:graphicFrameLocks noChangeAspect="1"/>
          </p:cNvGraphicFramePr>
          <p:nvPr>
            <p:extLst>
              <p:ext uri="{D42A27DB-BD31-4B8C-83A1-F6EECF244321}">
                <p14:modId xmlns:p14="http://schemas.microsoft.com/office/powerpoint/2010/main" val="2288540642"/>
              </p:ext>
            </p:extLst>
          </p:nvPr>
        </p:nvGraphicFramePr>
        <p:xfrm>
          <a:off x="997273" y="5554599"/>
          <a:ext cx="306387" cy="504825"/>
        </p:xfrm>
        <a:graphic>
          <a:graphicData uri="http://schemas.openxmlformats.org/presentationml/2006/ole">
            <mc:AlternateContent xmlns:mc="http://schemas.openxmlformats.org/markup-compatibility/2006">
              <mc:Choice xmlns:v="urn:schemas-microsoft-com:vml" Requires="v">
                <p:oleObj spid="_x0000_s4284" name="ビットマップ イメージ" r:id="rId8" imgW="1085714" imgH="1790476" progId="PBrush">
                  <p:embed/>
                </p:oleObj>
              </mc:Choice>
              <mc:Fallback>
                <p:oleObj name="ビットマップ イメージ" r:id="rId8"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273" y="55545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オブジェクト 37"/>
          <p:cNvGraphicFramePr>
            <a:graphicFrameLocks noChangeAspect="1"/>
          </p:cNvGraphicFramePr>
          <p:nvPr>
            <p:extLst>
              <p:ext uri="{D42A27DB-BD31-4B8C-83A1-F6EECF244321}">
                <p14:modId xmlns:p14="http://schemas.microsoft.com/office/powerpoint/2010/main" val="2989138992"/>
              </p:ext>
            </p:extLst>
          </p:nvPr>
        </p:nvGraphicFramePr>
        <p:xfrm>
          <a:off x="1149673" y="5706999"/>
          <a:ext cx="306387" cy="504825"/>
        </p:xfrm>
        <a:graphic>
          <a:graphicData uri="http://schemas.openxmlformats.org/presentationml/2006/ole">
            <mc:AlternateContent xmlns:mc="http://schemas.openxmlformats.org/markup-compatibility/2006">
              <mc:Choice xmlns:v="urn:schemas-microsoft-com:vml" Requires="v">
                <p:oleObj spid="_x0000_s4285" name="ビットマップ イメージ" r:id="rId9" imgW="1085714" imgH="1790476" progId="PBrush">
                  <p:embed/>
                </p:oleObj>
              </mc:Choice>
              <mc:Fallback>
                <p:oleObj name="ビットマップ イメージ" r:id="rId9"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9673" y="57069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オブジェクト 38"/>
          <p:cNvGraphicFramePr>
            <a:graphicFrameLocks noChangeAspect="1"/>
          </p:cNvGraphicFramePr>
          <p:nvPr>
            <p:extLst>
              <p:ext uri="{D42A27DB-BD31-4B8C-83A1-F6EECF244321}">
                <p14:modId xmlns:p14="http://schemas.microsoft.com/office/powerpoint/2010/main" val="1876917193"/>
              </p:ext>
            </p:extLst>
          </p:nvPr>
        </p:nvGraphicFramePr>
        <p:xfrm>
          <a:off x="1302073" y="5859399"/>
          <a:ext cx="306387" cy="504825"/>
        </p:xfrm>
        <a:graphic>
          <a:graphicData uri="http://schemas.openxmlformats.org/presentationml/2006/ole">
            <mc:AlternateContent xmlns:mc="http://schemas.openxmlformats.org/markup-compatibility/2006">
              <mc:Choice xmlns:v="urn:schemas-microsoft-com:vml" Requires="v">
                <p:oleObj spid="_x0000_s4286" name="ビットマップ イメージ" r:id="rId10" imgW="1085714" imgH="1790476" progId="PBrush">
                  <p:embed/>
                </p:oleObj>
              </mc:Choice>
              <mc:Fallback>
                <p:oleObj name="ビットマップ イメージ" r:id="rId10"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2073" y="58593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 name="オブジェクト 39"/>
          <p:cNvGraphicFramePr>
            <a:graphicFrameLocks noChangeAspect="1"/>
          </p:cNvGraphicFramePr>
          <p:nvPr>
            <p:extLst>
              <p:ext uri="{D42A27DB-BD31-4B8C-83A1-F6EECF244321}">
                <p14:modId xmlns:p14="http://schemas.microsoft.com/office/powerpoint/2010/main" val="1414359407"/>
              </p:ext>
            </p:extLst>
          </p:nvPr>
        </p:nvGraphicFramePr>
        <p:xfrm>
          <a:off x="1454473" y="6011799"/>
          <a:ext cx="306387" cy="504825"/>
        </p:xfrm>
        <a:graphic>
          <a:graphicData uri="http://schemas.openxmlformats.org/presentationml/2006/ole">
            <mc:AlternateContent xmlns:mc="http://schemas.openxmlformats.org/markup-compatibility/2006">
              <mc:Choice xmlns:v="urn:schemas-microsoft-com:vml" Requires="v">
                <p:oleObj spid="_x0000_s4287" name="ビットマップ イメージ" r:id="rId11" imgW="1085714" imgH="1790476" progId="PBrush">
                  <p:embed/>
                </p:oleObj>
              </mc:Choice>
              <mc:Fallback>
                <p:oleObj name="ビットマップ イメージ" r:id="rId11"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4473" y="6011799"/>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49" name="直線矢印コネクタ 48"/>
          <p:cNvCxnSpPr>
            <a:endCxn id="5" idx="1"/>
          </p:cNvCxnSpPr>
          <p:nvPr/>
        </p:nvCxnSpPr>
        <p:spPr>
          <a:xfrm flipV="1">
            <a:off x="1763688" y="5701443"/>
            <a:ext cx="5328592" cy="49296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flipV="1">
            <a:off x="1619672" y="5598602"/>
            <a:ext cx="5472608" cy="33105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p:nvPr/>
        </p:nvCxnSpPr>
        <p:spPr>
          <a:xfrm flipV="1">
            <a:off x="1403648" y="5598602"/>
            <a:ext cx="5688632" cy="16914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p:nvPr/>
        </p:nvCxnSpPr>
        <p:spPr>
          <a:xfrm flipV="1">
            <a:off x="1403648" y="5598602"/>
            <a:ext cx="5688632" cy="8457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直線矢印コネクタ 58"/>
          <p:cNvCxnSpPr>
            <a:stCxn id="37" idx="0"/>
            <a:endCxn id="5" idx="1"/>
          </p:cNvCxnSpPr>
          <p:nvPr/>
        </p:nvCxnSpPr>
        <p:spPr>
          <a:xfrm>
            <a:off x="1150466" y="5554599"/>
            <a:ext cx="5941814" cy="14684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直線矢印コネクタ 61"/>
          <p:cNvCxnSpPr/>
          <p:nvPr/>
        </p:nvCxnSpPr>
        <p:spPr>
          <a:xfrm>
            <a:off x="1150466" y="5436691"/>
            <a:ext cx="5941814" cy="11790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直線矢印コネクタ 64"/>
          <p:cNvCxnSpPr/>
          <p:nvPr/>
        </p:nvCxnSpPr>
        <p:spPr>
          <a:xfrm>
            <a:off x="961292" y="5231208"/>
            <a:ext cx="5941814" cy="2644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5816168" y="5041339"/>
            <a:ext cx="1695785" cy="307777"/>
          </a:xfrm>
          <a:prstGeom prst="rect">
            <a:avLst/>
          </a:prstGeom>
          <a:noFill/>
        </p:spPr>
        <p:txBody>
          <a:bodyPr wrap="none" rtlCol="0">
            <a:spAutoFit/>
          </a:bodyPr>
          <a:lstStyle/>
          <a:p>
            <a:r>
              <a:rPr kumimoji="1" lang="en-US" altLang="ja-JP" sz="1400" b="1" dirty="0" smtClean="0">
                <a:solidFill>
                  <a:srgbClr val="FF0000"/>
                </a:solidFill>
              </a:rPr>
              <a:t>INVITE of DEATH!</a:t>
            </a:r>
            <a:endParaRPr kumimoji="1" lang="ja-JP" altLang="en-US" sz="1400" b="1" dirty="0" smtClean="0">
              <a:solidFill>
                <a:srgbClr val="FF0000"/>
              </a:solidFill>
            </a:endParaRPr>
          </a:p>
        </p:txBody>
      </p:sp>
      <p:pic>
        <p:nvPicPr>
          <p:cNvPr id="1041" name="Picture 17"/>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452642" y="5114390"/>
            <a:ext cx="914101" cy="513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8" name="オブジェクト 67"/>
          <p:cNvGraphicFramePr>
            <a:graphicFrameLocks noChangeAspect="1"/>
          </p:cNvGraphicFramePr>
          <p:nvPr>
            <p:extLst>
              <p:ext uri="{D42A27DB-BD31-4B8C-83A1-F6EECF244321}">
                <p14:modId xmlns:p14="http://schemas.microsoft.com/office/powerpoint/2010/main" val="1346784585"/>
              </p:ext>
            </p:extLst>
          </p:nvPr>
        </p:nvGraphicFramePr>
        <p:xfrm>
          <a:off x="691580" y="5248547"/>
          <a:ext cx="306387" cy="504825"/>
        </p:xfrm>
        <a:graphic>
          <a:graphicData uri="http://schemas.openxmlformats.org/presentationml/2006/ole">
            <mc:AlternateContent xmlns:mc="http://schemas.openxmlformats.org/markup-compatibility/2006">
              <mc:Choice xmlns:v="urn:schemas-microsoft-com:vml" Requires="v">
                <p:oleObj spid="_x0000_s4288" name="ビットマップ イメージ" r:id="rId13" imgW="1085714" imgH="1790476" progId="PBrush">
                  <p:embed/>
                </p:oleObj>
              </mc:Choice>
              <mc:Fallback>
                <p:oleObj name="ビットマップ イメージ" r:id="rId13"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580" y="5248547"/>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9" name="オブジェクト 68"/>
          <p:cNvGraphicFramePr>
            <a:graphicFrameLocks noChangeAspect="1"/>
          </p:cNvGraphicFramePr>
          <p:nvPr>
            <p:extLst>
              <p:ext uri="{D42A27DB-BD31-4B8C-83A1-F6EECF244321}">
                <p14:modId xmlns:p14="http://schemas.microsoft.com/office/powerpoint/2010/main" val="3324731128"/>
              </p:ext>
            </p:extLst>
          </p:nvPr>
        </p:nvGraphicFramePr>
        <p:xfrm>
          <a:off x="845567" y="5402535"/>
          <a:ext cx="306388" cy="504825"/>
        </p:xfrm>
        <a:graphic>
          <a:graphicData uri="http://schemas.openxmlformats.org/presentationml/2006/ole">
            <mc:AlternateContent xmlns:mc="http://schemas.openxmlformats.org/markup-compatibility/2006">
              <mc:Choice xmlns:v="urn:schemas-microsoft-com:vml" Requires="v">
                <p:oleObj spid="_x0000_s4289" name="ビットマップ イメージ" r:id="rId14" imgW="1085714" imgH="1790476" progId="PBrush">
                  <p:embed/>
                </p:oleObj>
              </mc:Choice>
              <mc:Fallback>
                <p:oleObj name="ビットマップ イメージ" r:id="rId14" imgW="1085714" imgH="1790476" progId="PBrush">
                  <p:embed/>
                  <p:pic>
                    <p:nvPicPr>
                      <p:cNvPr id="0" name="オブジェクト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567" y="54025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0" name="オブジェクト 69"/>
          <p:cNvGraphicFramePr>
            <a:graphicFrameLocks noChangeAspect="1"/>
          </p:cNvGraphicFramePr>
          <p:nvPr>
            <p:extLst>
              <p:ext uri="{D42A27DB-BD31-4B8C-83A1-F6EECF244321}">
                <p14:modId xmlns:p14="http://schemas.microsoft.com/office/powerpoint/2010/main" val="3281658900"/>
              </p:ext>
            </p:extLst>
          </p:nvPr>
        </p:nvGraphicFramePr>
        <p:xfrm>
          <a:off x="997967" y="5554935"/>
          <a:ext cx="306388" cy="504825"/>
        </p:xfrm>
        <a:graphic>
          <a:graphicData uri="http://schemas.openxmlformats.org/presentationml/2006/ole">
            <mc:AlternateContent xmlns:mc="http://schemas.openxmlformats.org/markup-compatibility/2006">
              <mc:Choice xmlns:v="urn:schemas-microsoft-com:vml" Requires="v">
                <p:oleObj spid="_x0000_s4290" name="ビットマップ イメージ" r:id="rId15" imgW="1085714" imgH="1790476" progId="PBrush">
                  <p:embed/>
                </p:oleObj>
              </mc:Choice>
              <mc:Fallback>
                <p:oleObj name="ビットマップ イメージ" r:id="rId15" imgW="1085714" imgH="1790476" progId="PBrush">
                  <p:embed/>
                  <p:pic>
                    <p:nvPicPr>
                      <p:cNvPr id="0" name="オブジェクト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967" y="55549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 name="オブジェクト 70"/>
          <p:cNvGraphicFramePr>
            <a:graphicFrameLocks noChangeAspect="1"/>
          </p:cNvGraphicFramePr>
          <p:nvPr>
            <p:extLst>
              <p:ext uri="{D42A27DB-BD31-4B8C-83A1-F6EECF244321}">
                <p14:modId xmlns:p14="http://schemas.microsoft.com/office/powerpoint/2010/main" val="1466198639"/>
              </p:ext>
            </p:extLst>
          </p:nvPr>
        </p:nvGraphicFramePr>
        <p:xfrm>
          <a:off x="1150367" y="5707335"/>
          <a:ext cx="306388" cy="504825"/>
        </p:xfrm>
        <a:graphic>
          <a:graphicData uri="http://schemas.openxmlformats.org/presentationml/2006/ole">
            <mc:AlternateContent xmlns:mc="http://schemas.openxmlformats.org/markup-compatibility/2006">
              <mc:Choice xmlns:v="urn:schemas-microsoft-com:vml" Requires="v">
                <p:oleObj spid="_x0000_s4291" name="ビットマップ イメージ" r:id="rId16" imgW="1085714" imgH="1790476" progId="PBrush">
                  <p:embed/>
                </p:oleObj>
              </mc:Choice>
              <mc:Fallback>
                <p:oleObj name="ビットマップ イメージ" r:id="rId16" imgW="1085714" imgH="1790476" progId="PBrush">
                  <p:embed/>
                  <p:pic>
                    <p:nvPicPr>
                      <p:cNvPr id="0" name="オブジェクト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0367" y="57073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 name="オブジェクト 71"/>
          <p:cNvGraphicFramePr>
            <a:graphicFrameLocks noChangeAspect="1"/>
          </p:cNvGraphicFramePr>
          <p:nvPr>
            <p:extLst>
              <p:ext uri="{D42A27DB-BD31-4B8C-83A1-F6EECF244321}">
                <p14:modId xmlns:p14="http://schemas.microsoft.com/office/powerpoint/2010/main" val="2283545052"/>
              </p:ext>
            </p:extLst>
          </p:nvPr>
        </p:nvGraphicFramePr>
        <p:xfrm>
          <a:off x="1302767" y="5859735"/>
          <a:ext cx="306388" cy="504825"/>
        </p:xfrm>
        <a:graphic>
          <a:graphicData uri="http://schemas.openxmlformats.org/presentationml/2006/ole">
            <mc:AlternateContent xmlns:mc="http://schemas.openxmlformats.org/markup-compatibility/2006">
              <mc:Choice xmlns:v="urn:schemas-microsoft-com:vml" Requires="v">
                <p:oleObj spid="_x0000_s4292" name="ビットマップ イメージ" r:id="rId17" imgW="1085714" imgH="1790476" progId="PBrush">
                  <p:embed/>
                </p:oleObj>
              </mc:Choice>
              <mc:Fallback>
                <p:oleObj name="ビットマップ イメージ" r:id="rId17" imgW="1085714" imgH="1790476" progId="PBrush">
                  <p:embed/>
                  <p:pic>
                    <p:nvPicPr>
                      <p:cNvPr id="0" name="オブジェクト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2767" y="58597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オブジェクト 72"/>
          <p:cNvGraphicFramePr>
            <a:graphicFrameLocks noChangeAspect="1"/>
          </p:cNvGraphicFramePr>
          <p:nvPr>
            <p:extLst>
              <p:ext uri="{D42A27DB-BD31-4B8C-83A1-F6EECF244321}">
                <p14:modId xmlns:p14="http://schemas.microsoft.com/office/powerpoint/2010/main" val="1068098819"/>
              </p:ext>
            </p:extLst>
          </p:nvPr>
        </p:nvGraphicFramePr>
        <p:xfrm>
          <a:off x="1455167" y="6012135"/>
          <a:ext cx="306388" cy="504825"/>
        </p:xfrm>
        <a:graphic>
          <a:graphicData uri="http://schemas.openxmlformats.org/presentationml/2006/ole">
            <mc:AlternateContent xmlns:mc="http://schemas.openxmlformats.org/markup-compatibility/2006">
              <mc:Choice xmlns:v="urn:schemas-microsoft-com:vml" Requires="v">
                <p:oleObj spid="_x0000_s4293" name="ビットマップ イメージ" r:id="rId18" imgW="1085714" imgH="1790476" progId="PBrush">
                  <p:embed/>
                </p:oleObj>
              </mc:Choice>
              <mc:Fallback>
                <p:oleObj name="ビットマップ イメージ" r:id="rId18" imgW="1085714" imgH="1790476" progId="PBrush">
                  <p:embed/>
                  <p:pic>
                    <p:nvPicPr>
                      <p:cNvPr id="0" name="オブジェクト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167" y="60121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オブジェクト 73"/>
          <p:cNvGraphicFramePr>
            <a:graphicFrameLocks noChangeAspect="1"/>
          </p:cNvGraphicFramePr>
          <p:nvPr>
            <p:extLst>
              <p:ext uri="{D42A27DB-BD31-4B8C-83A1-F6EECF244321}">
                <p14:modId xmlns:p14="http://schemas.microsoft.com/office/powerpoint/2010/main" val="3213281407"/>
              </p:ext>
            </p:extLst>
          </p:nvPr>
        </p:nvGraphicFramePr>
        <p:xfrm>
          <a:off x="1607567" y="6164535"/>
          <a:ext cx="306388" cy="504825"/>
        </p:xfrm>
        <a:graphic>
          <a:graphicData uri="http://schemas.openxmlformats.org/presentationml/2006/ole">
            <mc:AlternateContent xmlns:mc="http://schemas.openxmlformats.org/markup-compatibility/2006">
              <mc:Choice xmlns:v="urn:schemas-microsoft-com:vml" Requires="v">
                <p:oleObj spid="_x0000_s4294" name="ビットマップ イメージ" r:id="rId19" imgW="1085714" imgH="1790476" progId="PBrush">
                  <p:embed/>
                </p:oleObj>
              </mc:Choice>
              <mc:Fallback>
                <p:oleObj name="ビットマップ イメージ" r:id="rId19" imgW="1085714" imgH="1790476" progId="PBrush">
                  <p:embed/>
                  <p:pic>
                    <p:nvPicPr>
                      <p:cNvPr id="0" name="オブジェクト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7567" y="616453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オブジェクト 74"/>
          <p:cNvGraphicFramePr>
            <a:graphicFrameLocks noChangeAspect="1"/>
          </p:cNvGraphicFramePr>
          <p:nvPr>
            <p:extLst>
              <p:ext uri="{D42A27DB-BD31-4B8C-83A1-F6EECF244321}">
                <p14:modId xmlns:p14="http://schemas.microsoft.com/office/powerpoint/2010/main" val="1129538789"/>
              </p:ext>
            </p:extLst>
          </p:nvPr>
        </p:nvGraphicFramePr>
        <p:xfrm>
          <a:off x="899592" y="4998987"/>
          <a:ext cx="306387" cy="504825"/>
        </p:xfrm>
        <a:graphic>
          <a:graphicData uri="http://schemas.openxmlformats.org/presentationml/2006/ole">
            <mc:AlternateContent xmlns:mc="http://schemas.openxmlformats.org/markup-compatibility/2006">
              <mc:Choice xmlns:v="urn:schemas-microsoft-com:vml" Requires="v">
                <p:oleObj spid="_x0000_s4295" name="ビットマップ イメージ" r:id="rId20" imgW="1085714" imgH="1790476" progId="PBrush">
                  <p:embed/>
                </p:oleObj>
              </mc:Choice>
              <mc:Fallback>
                <p:oleObj name="ビットマップ イメージ" r:id="rId20" imgW="1085714" imgH="1790476" progId="PBrush">
                  <p:embed/>
                  <p:pic>
                    <p:nvPicPr>
                      <p:cNvPr id="0" name="オブジェクト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998987"/>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6" name="オブジェクト 75"/>
          <p:cNvGraphicFramePr>
            <a:graphicFrameLocks noChangeAspect="1"/>
          </p:cNvGraphicFramePr>
          <p:nvPr>
            <p:extLst>
              <p:ext uri="{D42A27DB-BD31-4B8C-83A1-F6EECF244321}">
                <p14:modId xmlns:p14="http://schemas.microsoft.com/office/powerpoint/2010/main" val="1843470367"/>
              </p:ext>
            </p:extLst>
          </p:nvPr>
        </p:nvGraphicFramePr>
        <p:xfrm>
          <a:off x="1053579" y="5152975"/>
          <a:ext cx="306388" cy="504825"/>
        </p:xfrm>
        <a:graphic>
          <a:graphicData uri="http://schemas.openxmlformats.org/presentationml/2006/ole">
            <mc:AlternateContent xmlns:mc="http://schemas.openxmlformats.org/markup-compatibility/2006">
              <mc:Choice xmlns:v="urn:schemas-microsoft-com:vml" Requires="v">
                <p:oleObj spid="_x0000_s4296" name="ビットマップ イメージ" r:id="rId21" imgW="1085714" imgH="1790476" progId="PBrush">
                  <p:embed/>
                </p:oleObj>
              </mc:Choice>
              <mc:Fallback>
                <p:oleObj name="ビットマップ イメージ" r:id="rId21" imgW="1085714" imgH="1790476" progId="PBrush">
                  <p:embed/>
                  <p:pic>
                    <p:nvPicPr>
                      <p:cNvPr id="0" name="オブジェクト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3579" y="51529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7" name="オブジェクト 76"/>
          <p:cNvGraphicFramePr>
            <a:graphicFrameLocks noChangeAspect="1"/>
          </p:cNvGraphicFramePr>
          <p:nvPr>
            <p:extLst>
              <p:ext uri="{D42A27DB-BD31-4B8C-83A1-F6EECF244321}">
                <p14:modId xmlns:p14="http://schemas.microsoft.com/office/powerpoint/2010/main" val="3816836819"/>
              </p:ext>
            </p:extLst>
          </p:nvPr>
        </p:nvGraphicFramePr>
        <p:xfrm>
          <a:off x="1205979" y="5305375"/>
          <a:ext cx="306388" cy="504825"/>
        </p:xfrm>
        <a:graphic>
          <a:graphicData uri="http://schemas.openxmlformats.org/presentationml/2006/ole">
            <mc:AlternateContent xmlns:mc="http://schemas.openxmlformats.org/markup-compatibility/2006">
              <mc:Choice xmlns:v="urn:schemas-microsoft-com:vml" Requires="v">
                <p:oleObj spid="_x0000_s4297" name="ビットマップ イメージ" r:id="rId22" imgW="1085714" imgH="1790476" progId="PBrush">
                  <p:embed/>
                </p:oleObj>
              </mc:Choice>
              <mc:Fallback>
                <p:oleObj name="ビットマップ イメージ" r:id="rId22" imgW="1085714" imgH="1790476" progId="PBrush">
                  <p:embed/>
                  <p:pic>
                    <p:nvPicPr>
                      <p:cNvPr id="0" name="オブジェクト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5979" y="53053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 name="オブジェクト 77"/>
          <p:cNvGraphicFramePr>
            <a:graphicFrameLocks noChangeAspect="1"/>
          </p:cNvGraphicFramePr>
          <p:nvPr>
            <p:extLst>
              <p:ext uri="{D42A27DB-BD31-4B8C-83A1-F6EECF244321}">
                <p14:modId xmlns:p14="http://schemas.microsoft.com/office/powerpoint/2010/main" val="2821589463"/>
              </p:ext>
            </p:extLst>
          </p:nvPr>
        </p:nvGraphicFramePr>
        <p:xfrm>
          <a:off x="1358379" y="5457775"/>
          <a:ext cx="306388" cy="504825"/>
        </p:xfrm>
        <a:graphic>
          <a:graphicData uri="http://schemas.openxmlformats.org/presentationml/2006/ole">
            <mc:AlternateContent xmlns:mc="http://schemas.openxmlformats.org/markup-compatibility/2006">
              <mc:Choice xmlns:v="urn:schemas-microsoft-com:vml" Requires="v">
                <p:oleObj spid="_x0000_s4298" name="ビットマップ イメージ" r:id="rId23" imgW="1085714" imgH="1790476" progId="PBrush">
                  <p:embed/>
                </p:oleObj>
              </mc:Choice>
              <mc:Fallback>
                <p:oleObj name="ビットマップ イメージ" r:id="rId23" imgW="1085714" imgH="1790476" progId="PBrush">
                  <p:embed/>
                  <p:pic>
                    <p:nvPicPr>
                      <p:cNvPr id="0" name="オブジェクト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8379" y="54577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9" name="オブジェクト 78"/>
          <p:cNvGraphicFramePr>
            <a:graphicFrameLocks noChangeAspect="1"/>
          </p:cNvGraphicFramePr>
          <p:nvPr>
            <p:extLst>
              <p:ext uri="{D42A27DB-BD31-4B8C-83A1-F6EECF244321}">
                <p14:modId xmlns:p14="http://schemas.microsoft.com/office/powerpoint/2010/main" val="3514343537"/>
              </p:ext>
            </p:extLst>
          </p:nvPr>
        </p:nvGraphicFramePr>
        <p:xfrm>
          <a:off x="1510779" y="5610175"/>
          <a:ext cx="306388" cy="504825"/>
        </p:xfrm>
        <a:graphic>
          <a:graphicData uri="http://schemas.openxmlformats.org/presentationml/2006/ole">
            <mc:AlternateContent xmlns:mc="http://schemas.openxmlformats.org/markup-compatibility/2006">
              <mc:Choice xmlns:v="urn:schemas-microsoft-com:vml" Requires="v">
                <p:oleObj spid="_x0000_s4299" name="ビットマップ イメージ" r:id="rId24" imgW="1085714" imgH="1790476" progId="PBrush">
                  <p:embed/>
                </p:oleObj>
              </mc:Choice>
              <mc:Fallback>
                <p:oleObj name="ビットマップ イメージ" r:id="rId24" imgW="1085714" imgH="1790476" progId="PBrush">
                  <p:embed/>
                  <p:pic>
                    <p:nvPicPr>
                      <p:cNvPr id="0" name="オブジェクト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0779" y="56101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0" name="オブジェクト 79"/>
          <p:cNvGraphicFramePr>
            <a:graphicFrameLocks noChangeAspect="1"/>
          </p:cNvGraphicFramePr>
          <p:nvPr>
            <p:extLst>
              <p:ext uri="{D42A27DB-BD31-4B8C-83A1-F6EECF244321}">
                <p14:modId xmlns:p14="http://schemas.microsoft.com/office/powerpoint/2010/main" val="76600285"/>
              </p:ext>
            </p:extLst>
          </p:nvPr>
        </p:nvGraphicFramePr>
        <p:xfrm>
          <a:off x="1663179" y="5762575"/>
          <a:ext cx="306388" cy="504825"/>
        </p:xfrm>
        <a:graphic>
          <a:graphicData uri="http://schemas.openxmlformats.org/presentationml/2006/ole">
            <mc:AlternateContent xmlns:mc="http://schemas.openxmlformats.org/markup-compatibility/2006">
              <mc:Choice xmlns:v="urn:schemas-microsoft-com:vml" Requires="v">
                <p:oleObj spid="_x0000_s4300" name="ビットマップ イメージ" r:id="rId25" imgW="1085714" imgH="1790476" progId="PBrush">
                  <p:embed/>
                </p:oleObj>
              </mc:Choice>
              <mc:Fallback>
                <p:oleObj name="ビットマップ イメージ" r:id="rId25" imgW="1085714" imgH="1790476" progId="PBrush">
                  <p:embed/>
                  <p:pic>
                    <p:nvPicPr>
                      <p:cNvPr id="0" name="オブジェクト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3179" y="57625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 name="オブジェクト 80"/>
          <p:cNvGraphicFramePr>
            <a:graphicFrameLocks noChangeAspect="1"/>
          </p:cNvGraphicFramePr>
          <p:nvPr>
            <p:extLst>
              <p:ext uri="{D42A27DB-BD31-4B8C-83A1-F6EECF244321}">
                <p14:modId xmlns:p14="http://schemas.microsoft.com/office/powerpoint/2010/main" val="3519221581"/>
              </p:ext>
            </p:extLst>
          </p:nvPr>
        </p:nvGraphicFramePr>
        <p:xfrm>
          <a:off x="1815579" y="5914975"/>
          <a:ext cx="306388" cy="504825"/>
        </p:xfrm>
        <a:graphic>
          <a:graphicData uri="http://schemas.openxmlformats.org/presentationml/2006/ole">
            <mc:AlternateContent xmlns:mc="http://schemas.openxmlformats.org/markup-compatibility/2006">
              <mc:Choice xmlns:v="urn:schemas-microsoft-com:vml" Requires="v">
                <p:oleObj spid="_x0000_s4301" name="ビットマップ イメージ" r:id="rId26" imgW="1085714" imgH="1790476" progId="PBrush">
                  <p:embed/>
                </p:oleObj>
              </mc:Choice>
              <mc:Fallback>
                <p:oleObj name="ビットマップ イメージ" r:id="rId26" imgW="1085714" imgH="1790476" progId="PBrush">
                  <p:embed/>
                  <p:pic>
                    <p:nvPicPr>
                      <p:cNvPr id="0" name="オブジェクト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5579" y="59149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2" name="オブジェクト 81"/>
          <p:cNvGraphicFramePr>
            <a:graphicFrameLocks noChangeAspect="1"/>
          </p:cNvGraphicFramePr>
          <p:nvPr>
            <p:extLst>
              <p:ext uri="{D42A27DB-BD31-4B8C-83A1-F6EECF244321}">
                <p14:modId xmlns:p14="http://schemas.microsoft.com/office/powerpoint/2010/main" val="1233772439"/>
              </p:ext>
            </p:extLst>
          </p:nvPr>
        </p:nvGraphicFramePr>
        <p:xfrm>
          <a:off x="1051992" y="5151387"/>
          <a:ext cx="306387" cy="504825"/>
        </p:xfrm>
        <a:graphic>
          <a:graphicData uri="http://schemas.openxmlformats.org/presentationml/2006/ole">
            <mc:AlternateContent xmlns:mc="http://schemas.openxmlformats.org/markup-compatibility/2006">
              <mc:Choice xmlns:v="urn:schemas-microsoft-com:vml" Requires="v">
                <p:oleObj spid="_x0000_s4302" name="ビットマップ イメージ" r:id="rId27" imgW="1085714" imgH="1790476" progId="PBrush">
                  <p:embed/>
                </p:oleObj>
              </mc:Choice>
              <mc:Fallback>
                <p:oleObj name="ビットマップ イメージ" r:id="rId27" imgW="1085714" imgH="1790476" progId="PBrush">
                  <p:embed/>
                  <p:pic>
                    <p:nvPicPr>
                      <p:cNvPr id="0" name="オブジェクト 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1992" y="5151387"/>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3" name="オブジェクト 82"/>
          <p:cNvGraphicFramePr>
            <a:graphicFrameLocks noChangeAspect="1"/>
          </p:cNvGraphicFramePr>
          <p:nvPr>
            <p:extLst>
              <p:ext uri="{D42A27DB-BD31-4B8C-83A1-F6EECF244321}">
                <p14:modId xmlns:p14="http://schemas.microsoft.com/office/powerpoint/2010/main" val="83703175"/>
              </p:ext>
            </p:extLst>
          </p:nvPr>
        </p:nvGraphicFramePr>
        <p:xfrm>
          <a:off x="1205979" y="5305375"/>
          <a:ext cx="306388" cy="504825"/>
        </p:xfrm>
        <a:graphic>
          <a:graphicData uri="http://schemas.openxmlformats.org/presentationml/2006/ole">
            <mc:AlternateContent xmlns:mc="http://schemas.openxmlformats.org/markup-compatibility/2006">
              <mc:Choice xmlns:v="urn:schemas-microsoft-com:vml" Requires="v">
                <p:oleObj spid="_x0000_s4303" name="ビットマップ イメージ" r:id="rId28" imgW="1085714" imgH="1790476" progId="PBrush">
                  <p:embed/>
                </p:oleObj>
              </mc:Choice>
              <mc:Fallback>
                <p:oleObj name="ビットマップ イメージ" r:id="rId28" imgW="1085714" imgH="1790476" progId="PBrush">
                  <p:embed/>
                  <p:pic>
                    <p:nvPicPr>
                      <p:cNvPr id="0" name="オブジェクト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5979" y="53053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4" name="オブジェクト 83"/>
          <p:cNvGraphicFramePr>
            <a:graphicFrameLocks noChangeAspect="1"/>
          </p:cNvGraphicFramePr>
          <p:nvPr>
            <p:extLst>
              <p:ext uri="{D42A27DB-BD31-4B8C-83A1-F6EECF244321}">
                <p14:modId xmlns:p14="http://schemas.microsoft.com/office/powerpoint/2010/main" val="1503347331"/>
              </p:ext>
            </p:extLst>
          </p:nvPr>
        </p:nvGraphicFramePr>
        <p:xfrm>
          <a:off x="1358379" y="5457775"/>
          <a:ext cx="306388" cy="504825"/>
        </p:xfrm>
        <a:graphic>
          <a:graphicData uri="http://schemas.openxmlformats.org/presentationml/2006/ole">
            <mc:AlternateContent xmlns:mc="http://schemas.openxmlformats.org/markup-compatibility/2006">
              <mc:Choice xmlns:v="urn:schemas-microsoft-com:vml" Requires="v">
                <p:oleObj spid="_x0000_s4304" name="ビットマップ イメージ" r:id="rId29" imgW="1085714" imgH="1790476" progId="PBrush">
                  <p:embed/>
                </p:oleObj>
              </mc:Choice>
              <mc:Fallback>
                <p:oleObj name="ビットマップ イメージ" r:id="rId29" imgW="1085714" imgH="1790476" progId="PBrush">
                  <p:embed/>
                  <p:pic>
                    <p:nvPicPr>
                      <p:cNvPr id="0" name="オブジェクト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8379" y="54577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5" name="オブジェクト 84"/>
          <p:cNvGraphicFramePr>
            <a:graphicFrameLocks noChangeAspect="1"/>
          </p:cNvGraphicFramePr>
          <p:nvPr>
            <p:extLst>
              <p:ext uri="{D42A27DB-BD31-4B8C-83A1-F6EECF244321}">
                <p14:modId xmlns:p14="http://schemas.microsoft.com/office/powerpoint/2010/main" val="480316510"/>
              </p:ext>
            </p:extLst>
          </p:nvPr>
        </p:nvGraphicFramePr>
        <p:xfrm>
          <a:off x="1510779" y="5610175"/>
          <a:ext cx="306388" cy="504825"/>
        </p:xfrm>
        <a:graphic>
          <a:graphicData uri="http://schemas.openxmlformats.org/presentationml/2006/ole">
            <mc:AlternateContent xmlns:mc="http://schemas.openxmlformats.org/markup-compatibility/2006">
              <mc:Choice xmlns:v="urn:schemas-microsoft-com:vml" Requires="v">
                <p:oleObj spid="_x0000_s4305" name="ビットマップ イメージ" r:id="rId30" imgW="1085714" imgH="1790476" progId="PBrush">
                  <p:embed/>
                </p:oleObj>
              </mc:Choice>
              <mc:Fallback>
                <p:oleObj name="ビットマップ イメージ" r:id="rId30" imgW="1085714" imgH="1790476" progId="PBrush">
                  <p:embed/>
                  <p:pic>
                    <p:nvPicPr>
                      <p:cNvPr id="0" name="オブジェクト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0779" y="56101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6" name="オブジェクト 85"/>
          <p:cNvGraphicFramePr>
            <a:graphicFrameLocks noChangeAspect="1"/>
          </p:cNvGraphicFramePr>
          <p:nvPr>
            <p:extLst>
              <p:ext uri="{D42A27DB-BD31-4B8C-83A1-F6EECF244321}">
                <p14:modId xmlns:p14="http://schemas.microsoft.com/office/powerpoint/2010/main" val="665025651"/>
              </p:ext>
            </p:extLst>
          </p:nvPr>
        </p:nvGraphicFramePr>
        <p:xfrm>
          <a:off x="1663179" y="5762575"/>
          <a:ext cx="306388" cy="504825"/>
        </p:xfrm>
        <a:graphic>
          <a:graphicData uri="http://schemas.openxmlformats.org/presentationml/2006/ole">
            <mc:AlternateContent xmlns:mc="http://schemas.openxmlformats.org/markup-compatibility/2006">
              <mc:Choice xmlns:v="urn:schemas-microsoft-com:vml" Requires="v">
                <p:oleObj spid="_x0000_s4306" name="ビットマップ イメージ" r:id="rId31" imgW="1085714" imgH="1790476" progId="PBrush">
                  <p:embed/>
                </p:oleObj>
              </mc:Choice>
              <mc:Fallback>
                <p:oleObj name="ビットマップ イメージ" r:id="rId31" imgW="1085714" imgH="1790476" progId="PBrush">
                  <p:embed/>
                  <p:pic>
                    <p:nvPicPr>
                      <p:cNvPr id="0" name="オブジェクト 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3179" y="57625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7" name="オブジェクト 86"/>
          <p:cNvGraphicFramePr>
            <a:graphicFrameLocks noChangeAspect="1"/>
          </p:cNvGraphicFramePr>
          <p:nvPr>
            <p:extLst>
              <p:ext uri="{D42A27DB-BD31-4B8C-83A1-F6EECF244321}">
                <p14:modId xmlns:p14="http://schemas.microsoft.com/office/powerpoint/2010/main" val="2171469288"/>
              </p:ext>
            </p:extLst>
          </p:nvPr>
        </p:nvGraphicFramePr>
        <p:xfrm>
          <a:off x="1815579" y="5914975"/>
          <a:ext cx="306388" cy="504825"/>
        </p:xfrm>
        <a:graphic>
          <a:graphicData uri="http://schemas.openxmlformats.org/presentationml/2006/ole">
            <mc:AlternateContent xmlns:mc="http://schemas.openxmlformats.org/markup-compatibility/2006">
              <mc:Choice xmlns:v="urn:schemas-microsoft-com:vml" Requires="v">
                <p:oleObj spid="_x0000_s4307" name="ビットマップ イメージ" r:id="rId32" imgW="1085714" imgH="1790476" progId="PBrush">
                  <p:embed/>
                </p:oleObj>
              </mc:Choice>
              <mc:Fallback>
                <p:oleObj name="ビットマップ イメージ" r:id="rId32" imgW="1085714" imgH="1790476" progId="PBrush">
                  <p:embed/>
                  <p:pic>
                    <p:nvPicPr>
                      <p:cNvPr id="0" name="オブジェクト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5579" y="59149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8" name="オブジェクト 87"/>
          <p:cNvGraphicFramePr>
            <a:graphicFrameLocks noChangeAspect="1"/>
          </p:cNvGraphicFramePr>
          <p:nvPr>
            <p:extLst>
              <p:ext uri="{D42A27DB-BD31-4B8C-83A1-F6EECF244321}">
                <p14:modId xmlns:p14="http://schemas.microsoft.com/office/powerpoint/2010/main" val="2460551675"/>
              </p:ext>
            </p:extLst>
          </p:nvPr>
        </p:nvGraphicFramePr>
        <p:xfrm>
          <a:off x="1967979" y="6067375"/>
          <a:ext cx="306388" cy="504825"/>
        </p:xfrm>
        <a:graphic>
          <a:graphicData uri="http://schemas.openxmlformats.org/presentationml/2006/ole">
            <mc:AlternateContent xmlns:mc="http://schemas.openxmlformats.org/markup-compatibility/2006">
              <mc:Choice xmlns:v="urn:schemas-microsoft-com:vml" Requires="v">
                <p:oleObj spid="_x0000_s4308" name="ビットマップ イメージ" r:id="rId33" imgW="1085714" imgH="1790476" progId="PBrush">
                  <p:embed/>
                </p:oleObj>
              </mc:Choice>
              <mc:Fallback>
                <p:oleObj name="ビットマップ イメージ" r:id="rId33" imgW="1085714" imgH="1790476" progId="PBrush">
                  <p:embed/>
                  <p:pic>
                    <p:nvPicPr>
                      <p:cNvPr id="0" name="オブジェクト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7979" y="606737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90" name="直線矢印コネクタ 89"/>
          <p:cNvCxnSpPr/>
          <p:nvPr/>
        </p:nvCxnSpPr>
        <p:spPr>
          <a:xfrm>
            <a:off x="1113692" y="5383608"/>
            <a:ext cx="5941814" cy="2644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p:nvPr/>
        </p:nvCxnSpPr>
        <p:spPr>
          <a:xfrm>
            <a:off x="1266092" y="5536008"/>
            <a:ext cx="5941814" cy="2644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直線矢印コネクタ 91"/>
          <p:cNvCxnSpPr/>
          <p:nvPr/>
        </p:nvCxnSpPr>
        <p:spPr>
          <a:xfrm>
            <a:off x="1418492" y="5688408"/>
            <a:ext cx="5484614" cy="1303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4" name="直線矢印コネクタ 93"/>
          <p:cNvCxnSpPr>
            <a:endCxn id="5" idx="1"/>
          </p:cNvCxnSpPr>
          <p:nvPr/>
        </p:nvCxnSpPr>
        <p:spPr>
          <a:xfrm>
            <a:off x="1418492" y="5688408"/>
            <a:ext cx="5673788" cy="1303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5" name="直線矢印コネクタ 94"/>
          <p:cNvCxnSpPr>
            <a:stCxn id="74" idx="3"/>
          </p:cNvCxnSpPr>
          <p:nvPr/>
        </p:nvCxnSpPr>
        <p:spPr>
          <a:xfrm flipV="1">
            <a:off x="1913955" y="5886634"/>
            <a:ext cx="5293951" cy="53031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9" name="直線矢印コネクタ 98"/>
          <p:cNvCxnSpPr/>
          <p:nvPr/>
        </p:nvCxnSpPr>
        <p:spPr>
          <a:xfrm flipV="1">
            <a:off x="1639055" y="5701443"/>
            <a:ext cx="5293951" cy="53031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0" name="直線矢印コネクタ 99"/>
          <p:cNvCxnSpPr/>
          <p:nvPr/>
        </p:nvCxnSpPr>
        <p:spPr>
          <a:xfrm flipV="1">
            <a:off x="1763688" y="5775365"/>
            <a:ext cx="5293951" cy="53031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1" name="直線矢印コネクタ 100"/>
          <p:cNvCxnSpPr/>
          <p:nvPr/>
        </p:nvCxnSpPr>
        <p:spPr>
          <a:xfrm flipV="1">
            <a:off x="1709000" y="5688408"/>
            <a:ext cx="5695113" cy="41757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3" name="Picture 3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53026" y="4566939"/>
            <a:ext cx="7207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テキスト ボックス 7"/>
          <p:cNvSpPr txBox="1">
            <a:spLocks noChangeArrowheads="1"/>
          </p:cNvSpPr>
          <p:nvPr/>
        </p:nvSpPr>
        <p:spPr bwMode="auto">
          <a:xfrm>
            <a:off x="5059342" y="5024588"/>
            <a:ext cx="6078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000">
                <a:solidFill>
                  <a:schemeClr val="tx1"/>
                </a:solidFill>
                <a:latin typeface="Arial" charset="0"/>
                <a:ea typeface="HG丸ｺﾞｼｯｸM-PRO" pitchFamily="50" charset="-128"/>
              </a:defRPr>
            </a:lvl1pPr>
            <a:lvl2pPr marL="742950" indent="-285750" eaLnBrk="0" hangingPunct="0">
              <a:defRPr kumimoji="1" sz="1000">
                <a:solidFill>
                  <a:schemeClr val="tx1"/>
                </a:solidFill>
                <a:latin typeface="Arial" charset="0"/>
                <a:ea typeface="HG丸ｺﾞｼｯｸM-PRO" pitchFamily="50" charset="-128"/>
              </a:defRPr>
            </a:lvl2pPr>
            <a:lvl3pPr marL="1143000" indent="-228600" eaLnBrk="0" hangingPunct="0">
              <a:defRPr kumimoji="1" sz="1000">
                <a:solidFill>
                  <a:schemeClr val="tx1"/>
                </a:solidFill>
                <a:latin typeface="Arial" charset="0"/>
                <a:ea typeface="HG丸ｺﾞｼｯｸM-PRO" pitchFamily="50" charset="-128"/>
              </a:defRPr>
            </a:lvl3pPr>
            <a:lvl4pPr marL="1600200" indent="-228600" eaLnBrk="0" hangingPunct="0">
              <a:defRPr kumimoji="1" sz="1000">
                <a:solidFill>
                  <a:schemeClr val="tx1"/>
                </a:solidFill>
                <a:latin typeface="Arial" charset="0"/>
                <a:ea typeface="HG丸ｺﾞｼｯｸM-PRO" pitchFamily="50" charset="-128"/>
              </a:defRPr>
            </a:lvl4pPr>
            <a:lvl5pPr marL="2057400" indent="-228600" eaLnBrk="0" hangingPunct="0">
              <a:defRPr kumimoji="1" sz="1000">
                <a:solidFill>
                  <a:schemeClr val="tx1"/>
                </a:solidFill>
                <a:latin typeface="Arial" charset="0"/>
                <a:ea typeface="HG丸ｺﾞｼｯｸM-PRO" pitchFamily="50" charset="-128"/>
              </a:defRPr>
            </a:lvl5pPr>
            <a:lvl6pPr marL="25146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6pPr>
            <a:lvl7pPr marL="29718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7pPr>
            <a:lvl8pPr marL="34290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8pPr>
            <a:lvl9pPr marL="3886200" indent="-228600" algn="ctr" eaLnBrk="0" fontAlgn="base" hangingPunct="0">
              <a:spcBef>
                <a:spcPct val="0"/>
              </a:spcBef>
              <a:spcAft>
                <a:spcPct val="0"/>
              </a:spcAft>
              <a:defRPr kumimoji="1" sz="1000">
                <a:solidFill>
                  <a:schemeClr val="tx1"/>
                </a:solidFill>
                <a:latin typeface="Arial" charset="0"/>
                <a:ea typeface="HG丸ｺﾞｼｯｸM-PRO" pitchFamily="50" charset="-128"/>
              </a:defRPr>
            </a:lvl9pPr>
          </a:lstStyle>
          <a:p>
            <a:pPr eaLnBrk="1" hangingPunct="1"/>
            <a:r>
              <a:rPr lang="en-US" altLang="ja-JP" sz="1400" b="1" dirty="0" smtClean="0">
                <a:latin typeface="HGP創英角ｺﾞｼｯｸUB" pitchFamily="50" charset="-128"/>
                <a:ea typeface="HGP創英角ｺﾞｼｯｸUB" pitchFamily="50" charset="-128"/>
              </a:rPr>
              <a:t>PCRF</a:t>
            </a:r>
            <a:endParaRPr lang="ja-JP" altLang="en-US" sz="1400" b="1" dirty="0">
              <a:latin typeface="HGP創英角ｺﾞｼｯｸUB" pitchFamily="50" charset="-128"/>
              <a:ea typeface="HGP創英角ｺﾞｼｯｸUB" pitchFamily="50" charset="-128"/>
            </a:endParaRPr>
          </a:p>
        </p:txBody>
      </p:sp>
      <p:sp>
        <p:nvSpPr>
          <p:cNvPr id="89" name="Rectangle 2"/>
          <p:cNvSpPr txBox="1">
            <a:spLocks noChangeArrowheads="1"/>
          </p:cNvSpPr>
          <p:nvPr/>
        </p:nvSpPr>
        <p:spPr>
          <a:xfrm>
            <a:off x="11112" y="165100"/>
            <a:ext cx="8953375" cy="619125"/>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dirty="0" smtClean="0">
                <a:ea typeface="ＭＳ Ｐゴシック" charset="-128"/>
              </a:rPr>
              <a:t>Problem described in RAN2 LS</a:t>
            </a:r>
            <a:r>
              <a:rPr lang="en-US" altLang="ja-JP" sz="3600" dirty="0" smtClean="0">
                <a:ea typeface="ＭＳ Ｐゴシック" charset="-128"/>
              </a:rPr>
              <a:t> (cont’d)</a:t>
            </a:r>
            <a:endParaRPr lang="en-GB" altLang="ja-JP" sz="3600" dirty="0">
              <a:ea typeface="ＭＳ Ｐゴシック" charset="-128"/>
            </a:endParaRPr>
          </a:p>
        </p:txBody>
      </p:sp>
    </p:spTree>
    <p:extLst>
      <p:ext uri="{BB962C8B-B14F-4D97-AF65-F5344CB8AC3E}">
        <p14:creationId xmlns:p14="http://schemas.microsoft.com/office/powerpoint/2010/main" val="2884142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The Requirements</a:t>
            </a:r>
            <a:endParaRPr kumimoji="1" lang="ja-JP" altLang="en-US" dirty="0"/>
          </a:p>
        </p:txBody>
      </p:sp>
      <p:sp>
        <p:nvSpPr>
          <p:cNvPr id="3" name="コンテンツ プレースホルダー 2"/>
          <p:cNvSpPr>
            <a:spLocks noGrp="1"/>
          </p:cNvSpPr>
          <p:nvPr>
            <p:ph idx="1"/>
          </p:nvPr>
        </p:nvSpPr>
        <p:spPr>
          <a:xfrm>
            <a:off x="395536" y="1245865"/>
            <a:ext cx="8480177" cy="5495503"/>
          </a:xfrm>
        </p:spPr>
        <p:txBody>
          <a:bodyPr>
            <a:normAutofit fontScale="92500" lnSpcReduction="10000"/>
          </a:bodyPr>
          <a:lstStyle/>
          <a:p>
            <a:r>
              <a:rPr kumimoji="1" lang="en-US" altLang="ja-JP" dirty="0" smtClean="0"/>
              <a:t>Regulatory requirements</a:t>
            </a:r>
          </a:p>
          <a:p>
            <a:pPr lvl="1"/>
            <a:r>
              <a:rPr lang="en-US" altLang="ja-JP" dirty="0" smtClean="0"/>
              <a:t>Emergency call / priority call must not fail</a:t>
            </a:r>
          </a:p>
          <a:p>
            <a:pPr lvl="2"/>
            <a:r>
              <a:rPr lang="en-US" altLang="ja-JP" dirty="0" smtClean="0"/>
              <a:t>Includes Non-UE detectable emergency calls</a:t>
            </a:r>
          </a:p>
          <a:p>
            <a:pPr marL="457200" lvl="1" indent="0">
              <a:buNone/>
            </a:pPr>
            <a:endParaRPr kumimoji="1" lang="en-US" altLang="ja-JP" dirty="0"/>
          </a:p>
          <a:p>
            <a:r>
              <a:rPr kumimoji="1" lang="en-US" altLang="ja-JP" dirty="0" smtClean="0"/>
              <a:t>Operator requirements</a:t>
            </a:r>
          </a:p>
          <a:p>
            <a:pPr lvl="1"/>
            <a:r>
              <a:rPr lang="en-US" altLang="ja-JP" dirty="0"/>
              <a:t>Allow space for normal </a:t>
            </a:r>
            <a:r>
              <a:rPr lang="en-US" altLang="ja-JP" dirty="0" smtClean="0"/>
              <a:t>calls</a:t>
            </a:r>
            <a:endParaRPr lang="en-US" altLang="ja-JP" dirty="0"/>
          </a:p>
          <a:p>
            <a:pPr lvl="2"/>
            <a:r>
              <a:rPr lang="en-US" altLang="ja-JP" dirty="0" smtClean="0"/>
              <a:t>Very strong regulatory pressure on providing voice services as much as possible, which can save lives.</a:t>
            </a:r>
          </a:p>
          <a:p>
            <a:pPr lvl="2"/>
            <a:endParaRPr lang="en-US" altLang="ja-JP" dirty="0"/>
          </a:p>
          <a:p>
            <a:pPr lvl="1"/>
            <a:r>
              <a:rPr lang="en-US" altLang="ja-JP" dirty="0" smtClean="0"/>
              <a:t>Service shutdown must be avoided</a:t>
            </a:r>
          </a:p>
          <a:p>
            <a:pPr lvl="2"/>
            <a:r>
              <a:rPr lang="en-US" altLang="ja-JP" dirty="0" smtClean="0"/>
              <a:t>Solution with extra processing power / extra </a:t>
            </a:r>
            <a:r>
              <a:rPr lang="en-US" altLang="ja-JP" dirty="0" err="1" smtClean="0"/>
              <a:t>signalling</a:t>
            </a:r>
            <a:r>
              <a:rPr lang="en-US" altLang="ja-JP" dirty="0" smtClean="0"/>
              <a:t> in the RN/CN/IMS is </a:t>
            </a:r>
            <a:r>
              <a:rPr lang="en-US" altLang="ja-JP" b="1" dirty="0" smtClean="0">
                <a:solidFill>
                  <a:schemeClr val="accent2">
                    <a:lumMod val="75000"/>
                  </a:schemeClr>
                </a:solidFill>
              </a:rPr>
              <a:t>NOT</a:t>
            </a:r>
            <a:r>
              <a:rPr lang="en-US" altLang="ja-JP" dirty="0" smtClean="0"/>
              <a:t> wanted!</a:t>
            </a:r>
          </a:p>
          <a:p>
            <a:pPr lvl="3"/>
            <a:r>
              <a:rPr lang="en-US" altLang="ja-JP" dirty="0" smtClean="0"/>
              <a:t>These can make the situation even worse</a:t>
            </a:r>
            <a:endParaRPr lang="en-US" altLang="ja-JP" dirty="0"/>
          </a:p>
          <a:p>
            <a:pPr lvl="2"/>
            <a:endParaRPr lang="en-US" altLang="ja-JP" dirty="0"/>
          </a:p>
          <a:p>
            <a:pPr lvl="1"/>
            <a:endParaRPr lang="en-US" altLang="ja-JP" dirty="0"/>
          </a:p>
          <a:p>
            <a:pPr lvl="1"/>
            <a:endParaRPr kumimoji="1" lang="ja-JP" altLang="en-US" dirty="0"/>
          </a:p>
        </p:txBody>
      </p:sp>
    </p:spTree>
    <p:extLst>
      <p:ext uri="{BB962C8B-B14F-4D97-AF65-F5344CB8AC3E}">
        <p14:creationId xmlns:p14="http://schemas.microsoft.com/office/powerpoint/2010/main" val="4011772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The Requirements – cont’d</a:t>
            </a:r>
            <a:endParaRPr kumimoji="1" lang="ja-JP" altLang="en-US" dirty="0"/>
          </a:p>
        </p:txBody>
      </p:sp>
      <p:sp>
        <p:nvSpPr>
          <p:cNvPr id="3" name="コンテンツ プレースホルダー 2"/>
          <p:cNvSpPr>
            <a:spLocks noGrp="1"/>
          </p:cNvSpPr>
          <p:nvPr>
            <p:ph idx="1"/>
          </p:nvPr>
        </p:nvSpPr>
        <p:spPr>
          <a:xfrm>
            <a:off x="395536" y="1287219"/>
            <a:ext cx="8480177" cy="2717845"/>
          </a:xfrm>
        </p:spPr>
        <p:txBody>
          <a:bodyPr/>
          <a:lstStyle/>
          <a:p>
            <a:r>
              <a:rPr kumimoji="1" lang="en-US" altLang="ja-JP" dirty="0" smtClean="0"/>
              <a:t>“Fair” barring</a:t>
            </a:r>
          </a:p>
          <a:p>
            <a:pPr lvl="1"/>
            <a:r>
              <a:rPr lang="en-US" altLang="ja-JP" dirty="0" smtClean="0"/>
              <a:t>Everybody gets fair chance of successful call setup</a:t>
            </a:r>
            <a:endParaRPr lang="en-US" altLang="ja-JP" dirty="0"/>
          </a:p>
          <a:p>
            <a:r>
              <a:rPr lang="en-US" altLang="ja-JP" dirty="0" smtClean="0"/>
              <a:t>For example…. 80% barring rate</a:t>
            </a:r>
            <a:endParaRPr lang="en-US" altLang="ja-JP" dirty="0"/>
          </a:p>
          <a:p>
            <a:pPr lvl="1"/>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775967647"/>
              </p:ext>
            </p:extLst>
          </p:nvPr>
        </p:nvGraphicFramePr>
        <p:xfrm>
          <a:off x="665213" y="3644255"/>
          <a:ext cx="306388" cy="504825"/>
        </p:xfrm>
        <a:graphic>
          <a:graphicData uri="http://schemas.openxmlformats.org/presentationml/2006/ole">
            <mc:AlternateContent xmlns:mc="http://schemas.openxmlformats.org/markup-compatibility/2006">
              <mc:Choice xmlns:v="urn:schemas-microsoft-com:vml" Requires="v">
                <p:oleObj spid="_x0000_s2469" name="ビットマップ イメージ" r:id="rId3" imgW="1085714" imgH="1790476" progId="PBrush">
                  <p:embed/>
                </p:oleObj>
              </mc:Choice>
              <mc:Fallback>
                <p:oleObj name="ビットマップ イメージ" r:id="rId3" imgW="1085714" imgH="1790476" progId="PBrush">
                  <p:embed/>
                  <p:pic>
                    <p:nvPicPr>
                      <p:cNvPr id="0" name="オブジェクト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213" y="3644255"/>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2150986434"/>
              </p:ext>
            </p:extLst>
          </p:nvPr>
        </p:nvGraphicFramePr>
        <p:xfrm>
          <a:off x="1313285" y="3644255"/>
          <a:ext cx="306387" cy="504825"/>
        </p:xfrm>
        <a:graphic>
          <a:graphicData uri="http://schemas.openxmlformats.org/presentationml/2006/ole">
            <mc:AlternateContent xmlns:mc="http://schemas.openxmlformats.org/markup-compatibility/2006">
              <mc:Choice xmlns:v="urn:schemas-microsoft-com:vml" Requires="v">
                <p:oleObj spid="_x0000_s2470" name="ビットマップ イメージ" r:id="rId5" imgW="1085714" imgH="1790476" progId="PBrush">
                  <p:embed/>
                </p:oleObj>
              </mc:Choice>
              <mc:Fallback>
                <p:oleObj name="ビットマップ イメージ" r:id="rId5" imgW="1085714" imgH="1790476" progId="PBrush">
                  <p:embed/>
                  <p:pic>
                    <p:nvPicPr>
                      <p:cNvPr id="0" name="オブジェクト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3285" y="3644255"/>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オブジェクト 5"/>
          <p:cNvGraphicFramePr>
            <a:graphicFrameLocks noChangeAspect="1"/>
          </p:cNvGraphicFramePr>
          <p:nvPr>
            <p:extLst>
              <p:ext uri="{D42A27DB-BD31-4B8C-83A1-F6EECF244321}">
                <p14:modId xmlns:p14="http://schemas.microsoft.com/office/powerpoint/2010/main" val="140696917"/>
              </p:ext>
            </p:extLst>
          </p:nvPr>
        </p:nvGraphicFramePr>
        <p:xfrm>
          <a:off x="1961357" y="3644255"/>
          <a:ext cx="306387" cy="504825"/>
        </p:xfrm>
        <a:graphic>
          <a:graphicData uri="http://schemas.openxmlformats.org/presentationml/2006/ole">
            <mc:AlternateContent xmlns:mc="http://schemas.openxmlformats.org/markup-compatibility/2006">
              <mc:Choice xmlns:v="urn:schemas-microsoft-com:vml" Requires="v">
                <p:oleObj spid="_x0000_s2471" name="ビットマップ イメージ" r:id="rId6" imgW="1085714" imgH="1790476" progId="PBrush">
                  <p:embed/>
                </p:oleObj>
              </mc:Choice>
              <mc:Fallback>
                <p:oleObj name="ビットマップ イメージ" r:id="rId6" imgW="1085714" imgH="1790476" progId="PBrush">
                  <p:embed/>
                  <p:pic>
                    <p:nvPicPr>
                      <p:cNvPr id="0" name="オブジェクト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1357" y="3644255"/>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オブジェクト 6"/>
          <p:cNvGraphicFramePr>
            <a:graphicFrameLocks noChangeAspect="1"/>
          </p:cNvGraphicFramePr>
          <p:nvPr>
            <p:extLst>
              <p:ext uri="{D42A27DB-BD31-4B8C-83A1-F6EECF244321}">
                <p14:modId xmlns:p14="http://schemas.microsoft.com/office/powerpoint/2010/main" val="724061640"/>
              </p:ext>
            </p:extLst>
          </p:nvPr>
        </p:nvGraphicFramePr>
        <p:xfrm>
          <a:off x="2609429" y="3644255"/>
          <a:ext cx="306387" cy="504825"/>
        </p:xfrm>
        <a:graphic>
          <a:graphicData uri="http://schemas.openxmlformats.org/presentationml/2006/ole">
            <mc:AlternateContent xmlns:mc="http://schemas.openxmlformats.org/markup-compatibility/2006">
              <mc:Choice xmlns:v="urn:schemas-microsoft-com:vml" Requires="v">
                <p:oleObj spid="_x0000_s2472" name="ビットマップ イメージ" r:id="rId7" imgW="1085714" imgH="1790476" progId="PBrush">
                  <p:embed/>
                </p:oleObj>
              </mc:Choice>
              <mc:Fallback>
                <p:oleObj name="ビットマップ イメージ" r:id="rId7" imgW="1085714" imgH="1790476" progId="PBrush">
                  <p:embed/>
                  <p:pic>
                    <p:nvPicPr>
                      <p:cNvPr id="0" name="オブジェクト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9429" y="3644255"/>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オブジェクト 7"/>
          <p:cNvGraphicFramePr>
            <a:graphicFrameLocks noChangeAspect="1"/>
          </p:cNvGraphicFramePr>
          <p:nvPr>
            <p:extLst>
              <p:ext uri="{D42A27DB-BD31-4B8C-83A1-F6EECF244321}">
                <p14:modId xmlns:p14="http://schemas.microsoft.com/office/powerpoint/2010/main" val="3211205626"/>
              </p:ext>
            </p:extLst>
          </p:nvPr>
        </p:nvGraphicFramePr>
        <p:xfrm>
          <a:off x="3257501" y="3644255"/>
          <a:ext cx="306387" cy="504825"/>
        </p:xfrm>
        <a:graphic>
          <a:graphicData uri="http://schemas.openxmlformats.org/presentationml/2006/ole">
            <mc:AlternateContent xmlns:mc="http://schemas.openxmlformats.org/markup-compatibility/2006">
              <mc:Choice xmlns:v="urn:schemas-microsoft-com:vml" Requires="v">
                <p:oleObj spid="_x0000_s2473" name="ビットマップ イメージ" r:id="rId8" imgW="1085714" imgH="1790476" progId="PBrush">
                  <p:embed/>
                </p:oleObj>
              </mc:Choice>
              <mc:Fallback>
                <p:oleObj name="ビットマップ イメージ" r:id="rId8" imgW="1085714" imgH="1790476" progId="PBrush">
                  <p:embed/>
                  <p:pic>
                    <p:nvPicPr>
                      <p:cNvPr id="0" name="オブジェクト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7501" y="3644255"/>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オブジェクト 8"/>
          <p:cNvGraphicFramePr>
            <a:graphicFrameLocks noChangeAspect="1"/>
          </p:cNvGraphicFramePr>
          <p:nvPr>
            <p:extLst>
              <p:ext uri="{D42A27DB-BD31-4B8C-83A1-F6EECF244321}">
                <p14:modId xmlns:p14="http://schemas.microsoft.com/office/powerpoint/2010/main" val="2517663644"/>
              </p:ext>
            </p:extLst>
          </p:nvPr>
        </p:nvGraphicFramePr>
        <p:xfrm>
          <a:off x="5508104" y="3645024"/>
          <a:ext cx="306387" cy="504825"/>
        </p:xfrm>
        <a:graphic>
          <a:graphicData uri="http://schemas.openxmlformats.org/presentationml/2006/ole">
            <mc:AlternateContent xmlns:mc="http://schemas.openxmlformats.org/markup-compatibility/2006">
              <mc:Choice xmlns:v="urn:schemas-microsoft-com:vml" Requires="v">
                <p:oleObj spid="_x0000_s2474" name="ビットマップ イメージ" r:id="rId9" imgW="1085714" imgH="1790476" progId="PBrush">
                  <p:embed/>
                </p:oleObj>
              </mc:Choice>
              <mc:Fallback>
                <p:oleObj name="ビットマップ イメージ" r:id="rId9" imgW="1085714" imgH="1790476" progId="PBrush">
                  <p:embed/>
                  <p:pic>
                    <p:nvPicPr>
                      <p:cNvPr id="0" name="オブジェクト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3645024"/>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オブジェクト 9"/>
          <p:cNvGraphicFramePr>
            <a:graphicFrameLocks noChangeAspect="1"/>
          </p:cNvGraphicFramePr>
          <p:nvPr>
            <p:extLst>
              <p:ext uri="{D42A27DB-BD31-4B8C-83A1-F6EECF244321}">
                <p14:modId xmlns:p14="http://schemas.microsoft.com/office/powerpoint/2010/main" val="4134364870"/>
              </p:ext>
            </p:extLst>
          </p:nvPr>
        </p:nvGraphicFramePr>
        <p:xfrm>
          <a:off x="6155804" y="3645024"/>
          <a:ext cx="306387" cy="504825"/>
        </p:xfrm>
        <a:graphic>
          <a:graphicData uri="http://schemas.openxmlformats.org/presentationml/2006/ole">
            <mc:AlternateContent xmlns:mc="http://schemas.openxmlformats.org/markup-compatibility/2006">
              <mc:Choice xmlns:v="urn:schemas-microsoft-com:vml" Requires="v">
                <p:oleObj spid="_x0000_s2475" name="ビットマップ イメージ" r:id="rId10" imgW="1085714" imgH="1790476" progId="PBrush">
                  <p:embed/>
                </p:oleObj>
              </mc:Choice>
              <mc:Fallback>
                <p:oleObj name="ビットマップ イメージ" r:id="rId10" imgW="1085714" imgH="1790476" progId="PBrush">
                  <p:embed/>
                  <p:pic>
                    <p:nvPicPr>
                      <p:cNvPr id="0" name="オブジェクト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5804" y="3645024"/>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オブジェクト 10"/>
          <p:cNvGraphicFramePr>
            <a:graphicFrameLocks noChangeAspect="1"/>
          </p:cNvGraphicFramePr>
          <p:nvPr>
            <p:extLst>
              <p:ext uri="{D42A27DB-BD31-4B8C-83A1-F6EECF244321}">
                <p14:modId xmlns:p14="http://schemas.microsoft.com/office/powerpoint/2010/main" val="690416789"/>
              </p:ext>
            </p:extLst>
          </p:nvPr>
        </p:nvGraphicFramePr>
        <p:xfrm>
          <a:off x="6803504" y="3645024"/>
          <a:ext cx="306387" cy="504825"/>
        </p:xfrm>
        <a:graphic>
          <a:graphicData uri="http://schemas.openxmlformats.org/presentationml/2006/ole">
            <mc:AlternateContent xmlns:mc="http://schemas.openxmlformats.org/markup-compatibility/2006">
              <mc:Choice xmlns:v="urn:schemas-microsoft-com:vml" Requires="v">
                <p:oleObj spid="_x0000_s2476" name="ビットマップ イメージ" r:id="rId11" imgW="1085714" imgH="1790476" progId="PBrush">
                  <p:embed/>
                </p:oleObj>
              </mc:Choice>
              <mc:Fallback>
                <p:oleObj name="ビットマップ イメージ" r:id="rId11" imgW="1085714" imgH="1790476" progId="PBrush">
                  <p:embed/>
                  <p:pic>
                    <p:nvPicPr>
                      <p:cNvPr id="0" name="オブジェクト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3504" y="3645024"/>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オブジェクト 11"/>
          <p:cNvGraphicFramePr>
            <a:graphicFrameLocks noChangeAspect="1"/>
          </p:cNvGraphicFramePr>
          <p:nvPr>
            <p:extLst>
              <p:ext uri="{D42A27DB-BD31-4B8C-83A1-F6EECF244321}">
                <p14:modId xmlns:p14="http://schemas.microsoft.com/office/powerpoint/2010/main" val="2006075930"/>
              </p:ext>
            </p:extLst>
          </p:nvPr>
        </p:nvGraphicFramePr>
        <p:xfrm>
          <a:off x="7451204" y="3645024"/>
          <a:ext cx="306387" cy="504825"/>
        </p:xfrm>
        <a:graphic>
          <a:graphicData uri="http://schemas.openxmlformats.org/presentationml/2006/ole">
            <mc:AlternateContent xmlns:mc="http://schemas.openxmlformats.org/markup-compatibility/2006">
              <mc:Choice xmlns:v="urn:schemas-microsoft-com:vml" Requires="v">
                <p:oleObj spid="_x0000_s2477" name="ビットマップ イメージ" r:id="rId12" imgW="1085714" imgH="1790476" progId="PBrush">
                  <p:embed/>
                </p:oleObj>
              </mc:Choice>
              <mc:Fallback>
                <p:oleObj name="ビットマップ イメージ" r:id="rId12" imgW="1085714" imgH="1790476" progId="PBrush">
                  <p:embed/>
                  <p:pic>
                    <p:nvPicPr>
                      <p:cNvPr id="0" name="オブジェクト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204" y="3645024"/>
                        <a:ext cx="3063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オブジェクト 12"/>
          <p:cNvGraphicFramePr>
            <a:graphicFrameLocks noChangeAspect="1"/>
          </p:cNvGraphicFramePr>
          <p:nvPr>
            <p:extLst>
              <p:ext uri="{D42A27DB-BD31-4B8C-83A1-F6EECF244321}">
                <p14:modId xmlns:p14="http://schemas.microsoft.com/office/powerpoint/2010/main" val="2960606294"/>
              </p:ext>
            </p:extLst>
          </p:nvPr>
        </p:nvGraphicFramePr>
        <p:xfrm>
          <a:off x="8100491" y="3645024"/>
          <a:ext cx="306388" cy="504825"/>
        </p:xfrm>
        <a:graphic>
          <a:graphicData uri="http://schemas.openxmlformats.org/presentationml/2006/ole">
            <mc:AlternateContent xmlns:mc="http://schemas.openxmlformats.org/markup-compatibility/2006">
              <mc:Choice xmlns:v="urn:schemas-microsoft-com:vml" Requires="v">
                <p:oleObj spid="_x0000_s2478" name="ビットマップ イメージ" r:id="rId13" imgW="1085714" imgH="1790476" progId="PBrush">
                  <p:embed/>
                </p:oleObj>
              </mc:Choice>
              <mc:Fallback>
                <p:oleObj name="ビットマップ イメージ" r:id="rId13" imgW="1085714" imgH="1790476" progId="PBrush">
                  <p:embed/>
                  <p:pic>
                    <p:nvPicPr>
                      <p:cNvPr id="0" name="オブジェクト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491" y="3645024"/>
                        <a:ext cx="3063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5" name="直線矢印コネクタ 14"/>
          <p:cNvCxnSpPr/>
          <p:nvPr/>
        </p:nvCxnSpPr>
        <p:spPr>
          <a:xfrm>
            <a:off x="323528" y="3933056"/>
            <a:ext cx="0" cy="252028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35496" y="3717032"/>
            <a:ext cx="553357" cy="307777"/>
          </a:xfrm>
          <a:prstGeom prst="rect">
            <a:avLst/>
          </a:prstGeom>
          <a:noFill/>
        </p:spPr>
        <p:txBody>
          <a:bodyPr wrap="none" rtlCol="0">
            <a:spAutoFit/>
          </a:bodyPr>
          <a:lstStyle/>
          <a:p>
            <a:r>
              <a:rPr kumimoji="1" lang="en-US" altLang="ja-JP" sz="1400" b="1" dirty="0" smtClean="0"/>
              <a:t>time</a:t>
            </a:r>
            <a:endParaRPr kumimoji="1" lang="ja-JP" altLang="en-US" sz="1400" b="1" dirty="0" smtClean="0"/>
          </a:p>
        </p:txBody>
      </p:sp>
      <p:sp>
        <p:nvSpPr>
          <p:cNvPr id="17" name="正方形/長方形 16"/>
          <p:cNvSpPr/>
          <p:nvPr/>
        </p:nvSpPr>
        <p:spPr>
          <a:xfrm>
            <a:off x="755576"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1403648"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2051720"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2699792"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3347864"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580112"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6228184"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6876256"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3348755" y="4231023"/>
            <a:ext cx="144016" cy="446400"/>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endParaRPr kumimoji="1" lang="ja-JP" altLang="en-US" dirty="0"/>
          </a:p>
        </p:txBody>
      </p:sp>
      <p:sp>
        <p:nvSpPr>
          <p:cNvPr id="32" name="正方形/長方形 31"/>
          <p:cNvSpPr/>
          <p:nvPr/>
        </p:nvSpPr>
        <p:spPr>
          <a:xfrm>
            <a:off x="2699792" y="4746796"/>
            <a:ext cx="144016" cy="446400"/>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endParaRPr kumimoji="1" lang="ja-JP" altLang="en-US" dirty="0"/>
          </a:p>
        </p:txBody>
      </p:sp>
      <p:sp>
        <p:nvSpPr>
          <p:cNvPr id="33" name="正方形/長方形 32"/>
          <p:cNvSpPr/>
          <p:nvPr/>
        </p:nvSpPr>
        <p:spPr>
          <a:xfrm>
            <a:off x="2051720" y="5193196"/>
            <a:ext cx="144016" cy="446400"/>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endParaRPr kumimoji="1" lang="ja-JP" altLang="en-US" dirty="0"/>
          </a:p>
        </p:txBody>
      </p:sp>
      <p:sp>
        <p:nvSpPr>
          <p:cNvPr id="34" name="正方形/長方形 33"/>
          <p:cNvSpPr/>
          <p:nvPr/>
        </p:nvSpPr>
        <p:spPr>
          <a:xfrm>
            <a:off x="1403648" y="5639596"/>
            <a:ext cx="144016" cy="446400"/>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endParaRPr kumimoji="1" lang="ja-JP" altLang="en-US" dirty="0"/>
          </a:p>
        </p:txBody>
      </p:sp>
      <p:sp>
        <p:nvSpPr>
          <p:cNvPr id="35" name="正方形/長方形 34"/>
          <p:cNvSpPr/>
          <p:nvPr/>
        </p:nvSpPr>
        <p:spPr>
          <a:xfrm>
            <a:off x="762650" y="6006936"/>
            <a:ext cx="144016" cy="446400"/>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endParaRPr kumimoji="1" lang="ja-JP" altLang="en-US" dirty="0"/>
          </a:p>
        </p:txBody>
      </p:sp>
      <p:sp>
        <p:nvSpPr>
          <p:cNvPr id="38" name="正方形/長方形 37"/>
          <p:cNvSpPr/>
          <p:nvPr/>
        </p:nvSpPr>
        <p:spPr>
          <a:xfrm>
            <a:off x="8172400" y="4221088"/>
            <a:ext cx="144016" cy="2232248"/>
          </a:xfrm>
          <a:prstGeom prst="rect">
            <a:avLst/>
          </a:prstGeom>
          <a:solidFill>
            <a:srgbClr val="33CCFF"/>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OK</a:t>
            </a:r>
          </a:p>
        </p:txBody>
      </p:sp>
      <p:sp>
        <p:nvSpPr>
          <p:cNvPr id="39" name="テキスト ボックス 38"/>
          <p:cNvSpPr txBox="1"/>
          <p:nvPr/>
        </p:nvSpPr>
        <p:spPr>
          <a:xfrm>
            <a:off x="1403648" y="3295893"/>
            <a:ext cx="1380506" cy="307777"/>
          </a:xfrm>
          <a:prstGeom prst="rect">
            <a:avLst/>
          </a:prstGeom>
          <a:noFill/>
        </p:spPr>
        <p:txBody>
          <a:bodyPr wrap="none" rtlCol="0">
            <a:spAutoFit/>
          </a:bodyPr>
          <a:lstStyle/>
          <a:p>
            <a:r>
              <a:rPr kumimoji="1" lang="en-US" altLang="ja-JP" sz="1400" b="1" u="sng" dirty="0" smtClean="0"/>
              <a:t>“Fair Barring”</a:t>
            </a:r>
            <a:endParaRPr kumimoji="1" lang="ja-JP" altLang="en-US" sz="1400" b="1" u="sng" dirty="0" smtClean="0"/>
          </a:p>
        </p:txBody>
      </p:sp>
      <p:sp>
        <p:nvSpPr>
          <p:cNvPr id="40" name="テキスト ボックス 39"/>
          <p:cNvSpPr txBox="1"/>
          <p:nvPr/>
        </p:nvSpPr>
        <p:spPr>
          <a:xfrm>
            <a:off x="5652120" y="3295893"/>
            <a:ext cx="2541080" cy="307777"/>
          </a:xfrm>
          <a:prstGeom prst="rect">
            <a:avLst/>
          </a:prstGeom>
          <a:noFill/>
        </p:spPr>
        <p:txBody>
          <a:bodyPr wrap="none" rtlCol="0">
            <a:spAutoFit/>
          </a:bodyPr>
          <a:lstStyle/>
          <a:p>
            <a:r>
              <a:rPr kumimoji="1" lang="en-US" altLang="ja-JP" sz="1400" b="1" u="sng" dirty="0" smtClean="0"/>
              <a:t>Unfair barring </a:t>
            </a:r>
            <a:r>
              <a:rPr kumimoji="1" lang="en-US" altLang="ja-JP" sz="1400" b="1" u="sng" dirty="0" smtClean="0">
                <a:sym typeface="Wingdings" pitchFamily="2" charset="2"/>
              </a:rPr>
              <a:t> NOT THIS!</a:t>
            </a:r>
            <a:endParaRPr kumimoji="1" lang="ja-JP" altLang="en-US" sz="1400" b="1" u="sng" dirty="0" smtClean="0"/>
          </a:p>
        </p:txBody>
      </p:sp>
      <p:pic>
        <p:nvPicPr>
          <p:cNvPr id="41" name="Picture 17"/>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771133" y="5205605"/>
            <a:ext cx="914101" cy="513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正方形/長方形 41"/>
          <p:cNvSpPr/>
          <p:nvPr/>
        </p:nvSpPr>
        <p:spPr>
          <a:xfrm>
            <a:off x="7524328" y="4221088"/>
            <a:ext cx="144016" cy="223224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9078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355</TotalTime>
  <Words>676</Words>
  <Application>Microsoft Office PowerPoint</Application>
  <PresentationFormat>画面に合わせる (4:3)</PresentationFormat>
  <Paragraphs>128</Paragraphs>
  <Slides>13</Slides>
  <Notes>1</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13</vt:i4>
      </vt:variant>
    </vt:vector>
  </HeadingPairs>
  <TitlesOfParts>
    <vt:vector size="15" baseType="lpstr">
      <vt:lpstr>Office ​​テーマ</vt:lpstr>
      <vt:lpstr>ビットマップ イメージ</vt:lpstr>
      <vt:lpstr>Handling IMS congestion from UEs in Connected Mode (LS from RAN2) </vt:lpstr>
      <vt:lpstr>Introduction</vt:lpstr>
      <vt:lpstr>Questions from RAN2</vt:lpstr>
      <vt:lpstr>Status</vt:lpstr>
      <vt:lpstr>Problem described in RAN2 LS (S2-130006)</vt:lpstr>
      <vt:lpstr>Current solution (for IMS)</vt:lpstr>
      <vt:lpstr>PowerPoint プレゼンテーション</vt:lpstr>
      <vt:lpstr>The Requirements</vt:lpstr>
      <vt:lpstr>The Requirements – cont’d</vt:lpstr>
      <vt:lpstr>The Requirements – cont’d</vt:lpstr>
      <vt:lpstr>Proposal: SSAC in Connected Mode</vt:lpstr>
      <vt:lpstr>Solutions – what else?</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PMOC: Discussion on Problem Space 4  P-CSCF congestion by SIP messages from UE in RRC-Connected</dc:title>
  <dc:creator>rev</dc:creator>
  <cp:lastModifiedBy>NTT DOCOMO (Itsuma)</cp:lastModifiedBy>
  <cp:revision>37</cp:revision>
  <dcterms:created xsi:type="dcterms:W3CDTF">2013-04-26T02:40:14Z</dcterms:created>
  <dcterms:modified xsi:type="dcterms:W3CDTF">2013-05-21T05:16:15Z</dcterms:modified>
</cp:coreProperties>
</file>