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824" r:id="rId6"/>
    <p:sldId id="823" r:id="rId7"/>
    <p:sldId id="826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xmlns="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62A14D"/>
    <a:srgbClr val="FF3300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>
        <p:scale>
          <a:sx n="66" d="100"/>
          <a:sy n="66" d="100"/>
        </p:scale>
        <p:origin x="-1404" y="-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-3996" y="-76"/>
      </p:cViewPr>
      <p:guideLst>
        <p:guide orient="horz" pos="3127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2/25/2023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xmlns="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2/25/2023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xmlns="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15962748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xmlns="" val="29257278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xmlns="" val="30221183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xmlns="" val="30221183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S2-2303453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>
            <a:extLst>
              <a:ext uri="{FF2B5EF4-FFF2-40B4-BE49-F238E27FC236}">
                <a16:creationId xmlns:a16="http://schemas.microsoft.com/office/drawing/2014/main" xmlns="" id="{98B9AA50-9B80-405B-9D7D-F1D278277DC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155</a:t>
            </a:r>
            <a:endParaRPr lang="de-DE" altLang="ko-KR" sz="1400" b="1" kern="1200" dirty="0" smtClean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20 - 24 February, 2023, Athens, Greece</a:t>
            </a:r>
            <a:endParaRPr lang="sv-SE" altLang="en-US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3029777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2023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F9D4AC37-55C2-4FAA-AF7E-807D70DFFA58}"/>
              </a:ext>
            </a:extLst>
          </p:cNvPr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</a:t>
            </a:r>
            <a:r>
              <a:rPr lang="en-GB" altLang="de-DE" sz="1300" dirty="0" smtClean="0">
                <a:solidFill>
                  <a:schemeClr val="bg1"/>
                </a:solidFill>
                <a:latin typeface="+mn-lt"/>
              </a:rPr>
              <a:t>WG2#155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en-GB" altLang="de-DE" sz="1300" baseline="0" dirty="0">
                <a:solidFill>
                  <a:schemeClr val="bg1"/>
                </a:solidFill>
                <a:latin typeface="+mn-lt"/>
              </a:rPr>
              <a:t>meeting, </a:t>
            </a:r>
            <a:r>
              <a:rPr lang="en-US" altLang="de-DE" sz="1300" baseline="0" dirty="0" smtClean="0">
                <a:solidFill>
                  <a:schemeClr val="bg1"/>
                </a:solidFill>
                <a:latin typeface="+mn-lt"/>
              </a:rPr>
              <a:t>Feb.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 20-24, 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2023</a:t>
            </a:r>
            <a:endParaRPr lang="en-GB" altLang="de-DE" sz="1300" dirty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altLang="ko-KR" sz="1200" spc="3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dirty="0"/>
              <a:t>   </a:t>
            </a:r>
            <a:r>
              <a:rPr lang="en-US" altLang="zh-CN" sz="3600" b="1" dirty="0" smtClean="0"/>
              <a:t>FS_</a:t>
            </a:r>
            <a:r>
              <a:rPr lang="en-GB" sz="3600" b="1" dirty="0" smtClean="0"/>
              <a:t>NG_RTC/NG_RTC </a:t>
            </a:r>
            <a:r>
              <a:rPr lang="en-US" altLang="de-DE" sz="3600" b="1" dirty="0"/>
              <a:t>Status </a:t>
            </a:r>
            <a:r>
              <a:rPr lang="en-GB" altLang="zh-CN" sz="3600" b="1" dirty="0" smtClean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en-US" sz="2000" b="1" dirty="0" smtClean="0"/>
              <a:t>Yi Jiang (</a:t>
            </a:r>
            <a:r>
              <a:rPr lang="en-GB" altLang="en-US" sz="2000" b="1" dirty="0" err="1" smtClean="0"/>
              <a:t>Rapporteur</a:t>
            </a:r>
            <a:r>
              <a:rPr lang="en-GB" altLang="en-US" sz="2000" b="1" dirty="0" smtClean="0"/>
              <a:t>)</a:t>
            </a:r>
            <a:endParaRPr lang="en-GB" altLang="en-US" sz="2000" b="1" dirty="0"/>
          </a:p>
          <a:p>
            <a:pPr>
              <a:lnSpc>
                <a:spcPct val="80000"/>
              </a:lnSpc>
              <a:defRPr/>
            </a:pPr>
            <a:r>
              <a:rPr lang="en-US" altLang="en-US" sz="2000" b="1" dirty="0" smtClean="0"/>
              <a:t>China Mobile</a:t>
            </a:r>
            <a:endParaRPr lang="en-US" altLang="en-US" sz="2000" b="1" dirty="0"/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7096901" cy="787400"/>
          </a:xfrm>
        </p:spPr>
        <p:txBody>
          <a:bodyPr/>
          <a:lstStyle/>
          <a:p>
            <a:pPr algn="l"/>
            <a:r>
              <a:rPr lang="en-US" altLang="de-DE" b="1" dirty="0"/>
              <a:t> </a:t>
            </a:r>
            <a:r>
              <a:rPr lang="en-US" altLang="de-DE" b="1" dirty="0" smtClean="0"/>
              <a:t>FS_NG_RTC/NG_RTC</a:t>
            </a:r>
            <a:r>
              <a:rPr lang="en-US" altLang="zh-CN" b="1" dirty="0" smtClean="0"/>
              <a:t> </a:t>
            </a:r>
            <a:r>
              <a:rPr lang="en-US" altLang="zh-CN" b="1" dirty="0" smtClean="0"/>
              <a:t>work plan updates</a:t>
            </a:r>
            <a:endParaRPr lang="de-DE" altLang="de-DE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19244" y="3386620"/>
            <a:ext cx="8705300" cy="3077551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ClrTx/>
              <a:buBlip>
                <a:blip r:embed="rId3"/>
              </a:buBlip>
            </a:pPr>
            <a:r>
              <a:rPr lang="en-US" altLang="zh-CN" sz="1800" b="1" dirty="0" smtClean="0"/>
              <a:t>The TUs has been adjusted according to the delay of TR conclusion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Calibri" pitchFamily="34" charset="0"/>
              <a:buChar char="•"/>
            </a:pPr>
            <a:r>
              <a:rPr lang="en-US" altLang="zh-CN" sz="1600" dirty="0" smtClean="0"/>
              <a:t>The total TU is currently increased from 6 to 8.5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Calibri" pitchFamily="34" charset="0"/>
              <a:buChar char="•"/>
            </a:pPr>
            <a:r>
              <a:rPr lang="en-US" altLang="zh-CN" sz="1600" dirty="0" smtClean="0"/>
              <a:t>5 TU has been used to conclude the study, 1.5 TU has been used for normative phase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Calibri" pitchFamily="34" charset="0"/>
              <a:buChar char="•"/>
            </a:pPr>
            <a:r>
              <a:rPr lang="en-US" altLang="zh-CN" sz="1600" dirty="0" smtClean="0"/>
              <a:t>2 meetings and 2 TUs are left for completing normative work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ClrTx/>
              <a:buBlip>
                <a:blip r:embed="rId3"/>
              </a:buBlip>
            </a:pPr>
            <a:r>
              <a:rPr lang="en-US" altLang="zh-CN" sz="1800" b="1" dirty="0" smtClean="0"/>
              <a:t>The work plan is updated  according to the progress at #</a:t>
            </a:r>
            <a:r>
              <a:rPr lang="en-US" altLang="zh-CN" sz="1800" b="1" dirty="0" smtClean="0"/>
              <a:t>154AHE and #155:</a:t>
            </a:r>
            <a:endParaRPr lang="en-US" altLang="zh-CN" sz="1800" b="1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/>
              <a:t>#</a:t>
            </a:r>
            <a:r>
              <a:rPr lang="en-US" altLang="zh-CN" sz="1600" dirty="0" smtClean="0"/>
              <a:t>154AH meeting: conclude TR; start normative work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/>
              <a:t>#155 to #156 meetings: continue normative work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/>
              <a:t>#157 meeting: </a:t>
            </a:r>
            <a:r>
              <a:rPr lang="en-US" altLang="zh-CN" sz="1600" dirty="0" smtClean="0"/>
              <a:t>complete normative work</a:t>
            </a:r>
            <a:endParaRPr lang="en-US" altLang="zh-CN" sz="1600" dirty="0" smtClean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366410" y="1761228"/>
          <a:ext cx="8421455" cy="1171210"/>
        </p:xfrm>
        <a:graphic>
          <a:graphicData uri="http://schemas.openxmlformats.org/drawingml/2006/table">
            <a:tbl>
              <a:tblPr/>
              <a:tblGrid>
                <a:gridCol w="842002"/>
                <a:gridCol w="882580"/>
                <a:gridCol w="781133"/>
                <a:gridCol w="618820"/>
                <a:gridCol w="536491"/>
                <a:gridCol w="536491"/>
                <a:gridCol w="536491"/>
                <a:gridCol w="518547"/>
                <a:gridCol w="527519"/>
                <a:gridCol w="527519"/>
                <a:gridCol w="593071"/>
                <a:gridCol w="461967"/>
                <a:gridCol w="527519"/>
                <a:gridCol w="531305"/>
              </a:tblGrid>
              <a:tr h="276595">
                <a:tc>
                  <a:txBody>
                    <a:bodyPr/>
                    <a:lstStyle/>
                    <a:p>
                      <a:pPr algn="ctr" fontAlgn="b"/>
                      <a:endParaRPr lang="zh-CN" altLang="en-US" sz="1000" b="1" dirty="0">
                        <a:latin typeface="等线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1">
                        <a:latin typeface="等线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1">
                        <a:latin typeface="等线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1">
                        <a:latin typeface="等线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000" b="1" dirty="0">
                          <a:latin typeface="等线"/>
                        </a:rPr>
                        <a:t>Feb, 22</a:t>
                      </a: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000" b="1" dirty="0">
                          <a:latin typeface="等线"/>
                        </a:rPr>
                        <a:t>Apr, 22</a:t>
                      </a: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000" b="1" dirty="0">
                          <a:latin typeface="等线"/>
                        </a:rPr>
                        <a:t>May, 22</a:t>
                      </a: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000" b="1" dirty="0">
                          <a:latin typeface="等线"/>
                        </a:rPr>
                        <a:t>Aug, 22</a:t>
                      </a: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000" b="1" dirty="0">
                          <a:latin typeface="等线"/>
                        </a:rPr>
                        <a:t>Oct, 22</a:t>
                      </a: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000" b="1" dirty="0">
                          <a:latin typeface="等线"/>
                        </a:rPr>
                        <a:t>Nov, 22</a:t>
                      </a: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000" b="1" dirty="0">
                          <a:latin typeface="等线"/>
                        </a:rPr>
                        <a:t>Jan, 23</a:t>
                      </a: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000" b="1" dirty="0">
                          <a:latin typeface="等线"/>
                        </a:rPr>
                        <a:t>Feb, 23</a:t>
                      </a: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等线"/>
                        </a:rPr>
                        <a:t>Apr,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等线"/>
                        </a:rPr>
                        <a:t>May,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76595">
                <a:tc>
                  <a:txBody>
                    <a:bodyPr/>
                    <a:lstStyle/>
                    <a:p>
                      <a:pPr algn="ctr" fontAlgn="b"/>
                      <a:endParaRPr lang="zh-CN" altLang="en-US" sz="1000" b="1">
                        <a:latin typeface="等线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1">
                        <a:latin typeface="等线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1">
                        <a:latin typeface="等线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1">
                        <a:latin typeface="等线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altLang="zh-CN" sz="1000" b="1" dirty="0" smtClean="0">
                          <a:latin typeface="等线"/>
                        </a:rPr>
                        <a:t>#149</a:t>
                      </a:r>
                      <a:endParaRPr lang="en-US" altLang="zh-CN" sz="1000" b="1" dirty="0">
                        <a:latin typeface="等线"/>
                      </a:endParaRP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altLang="zh-CN" sz="1000" b="1" dirty="0" smtClean="0">
                          <a:latin typeface="等线"/>
                        </a:rPr>
                        <a:t>#150</a:t>
                      </a:r>
                      <a:endParaRPr lang="en-US" altLang="zh-CN" sz="1000" b="1" dirty="0">
                        <a:latin typeface="等线"/>
                      </a:endParaRP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altLang="zh-CN" sz="1000" b="1" dirty="0">
                          <a:latin typeface="等线"/>
                        </a:rPr>
                        <a:t>#</a:t>
                      </a:r>
                      <a:r>
                        <a:rPr lang="en-US" altLang="zh-CN" sz="1000" b="1" dirty="0" smtClean="0">
                          <a:latin typeface="等线"/>
                        </a:rPr>
                        <a:t>151</a:t>
                      </a:r>
                      <a:endParaRPr lang="en-US" altLang="zh-CN" sz="1000" b="1" dirty="0">
                        <a:latin typeface="等线"/>
                      </a:endParaRP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altLang="zh-CN" sz="1000" b="1" dirty="0">
                          <a:latin typeface="等线"/>
                        </a:rPr>
                        <a:t>#</a:t>
                      </a:r>
                      <a:r>
                        <a:rPr lang="en-US" altLang="zh-CN" sz="1000" b="1" dirty="0" smtClean="0">
                          <a:latin typeface="等线"/>
                        </a:rPr>
                        <a:t>152</a:t>
                      </a:r>
                      <a:endParaRPr lang="en-US" altLang="zh-CN" sz="1000" b="1" dirty="0">
                        <a:latin typeface="等线"/>
                      </a:endParaRP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altLang="zh-CN" sz="1000" b="1" dirty="0">
                          <a:latin typeface="等线"/>
                        </a:rPr>
                        <a:t>#</a:t>
                      </a:r>
                      <a:r>
                        <a:rPr lang="en-US" altLang="zh-CN" sz="1000" b="1" dirty="0" smtClean="0">
                          <a:latin typeface="等线"/>
                        </a:rPr>
                        <a:t>153</a:t>
                      </a:r>
                      <a:endParaRPr lang="en-US" altLang="zh-CN" sz="1000" b="1" dirty="0">
                        <a:latin typeface="等线"/>
                      </a:endParaRP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altLang="zh-CN" sz="1000" b="1" dirty="0">
                          <a:latin typeface="等线"/>
                        </a:rPr>
                        <a:t>#</a:t>
                      </a:r>
                      <a:r>
                        <a:rPr lang="en-US" altLang="zh-CN" sz="1000" b="1" dirty="0" smtClean="0">
                          <a:latin typeface="等线"/>
                        </a:rPr>
                        <a:t>154</a:t>
                      </a:r>
                      <a:endParaRPr lang="en-US" altLang="zh-CN" sz="1000" b="1" dirty="0">
                        <a:latin typeface="等线"/>
                      </a:endParaRP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altLang="zh-CN" sz="1000" b="1" dirty="0">
                          <a:latin typeface="等线"/>
                        </a:rPr>
                        <a:t>#</a:t>
                      </a:r>
                      <a:r>
                        <a:rPr lang="en-US" altLang="zh-CN" sz="1000" b="1" dirty="0" smtClean="0">
                          <a:latin typeface="等线"/>
                        </a:rPr>
                        <a:t>154AHE</a:t>
                      </a:r>
                      <a:endParaRPr lang="en-US" altLang="zh-CN" sz="1000" b="1" dirty="0">
                        <a:latin typeface="等线"/>
                      </a:endParaRP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altLang="zh-CN" sz="1000" b="1" dirty="0">
                          <a:latin typeface="等线"/>
                        </a:rPr>
                        <a:t>#</a:t>
                      </a:r>
                      <a:r>
                        <a:rPr lang="en-US" altLang="zh-CN" sz="1000" b="1" dirty="0" smtClean="0">
                          <a:latin typeface="等线"/>
                        </a:rPr>
                        <a:t>155</a:t>
                      </a:r>
                      <a:endParaRPr lang="en-US" altLang="zh-CN" sz="1000" b="1" dirty="0">
                        <a:latin typeface="等线"/>
                      </a:endParaRP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000" b="1" dirty="0">
                          <a:latin typeface="等线"/>
                        </a:rPr>
                        <a:t>#</a:t>
                      </a:r>
                      <a:r>
                        <a:rPr lang="en-US" sz="1000" b="1" dirty="0" smtClean="0">
                          <a:latin typeface="等线"/>
                        </a:rPr>
                        <a:t>156E</a:t>
                      </a:r>
                      <a:endParaRPr lang="en-US" sz="1000" b="1" dirty="0">
                        <a:latin typeface="等线"/>
                      </a:endParaRP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altLang="zh-CN" sz="1000" b="1" dirty="0">
                          <a:latin typeface="等线"/>
                        </a:rPr>
                        <a:t>#</a:t>
                      </a:r>
                      <a:r>
                        <a:rPr lang="en-US" altLang="zh-CN" sz="1000" b="1" dirty="0" smtClean="0">
                          <a:latin typeface="等线"/>
                        </a:rPr>
                        <a:t>157</a:t>
                      </a:r>
                      <a:endParaRPr lang="en-US" altLang="zh-CN" sz="1000" b="1" dirty="0">
                        <a:latin typeface="等线"/>
                      </a:endParaRP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</a:tr>
              <a:tr h="27659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>
                          <a:latin typeface="等线"/>
                        </a:rPr>
                        <a:t>SID/WID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>
                          <a:latin typeface="等线"/>
                        </a:rPr>
                        <a:t>Study Phase TU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>
                          <a:latin typeface="等线"/>
                        </a:rPr>
                        <a:t>Normative TU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>
                          <a:latin typeface="等线"/>
                        </a:rPr>
                        <a:t>Total TU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endParaRPr lang="zh-CN" altLang="en-US" sz="1000" b="1">
                        <a:latin typeface="等线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endParaRPr lang="zh-CN" altLang="en-US" sz="1000" b="1">
                        <a:latin typeface="等线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zh-CN" altLang="en-US" sz="1000" b="1">
                          <a:latin typeface="等线"/>
                        </a:rPr>
                        <a:t>　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zh-CN" altLang="en-US" sz="1000" b="1">
                          <a:latin typeface="等线"/>
                        </a:rPr>
                        <a:t>　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zh-CN" altLang="en-US" sz="1000" b="1">
                          <a:latin typeface="等线"/>
                        </a:rPr>
                        <a:t>　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1">
                          <a:latin typeface="等线"/>
                        </a:rPr>
                        <a:t>　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1">
                          <a:latin typeface="等线"/>
                        </a:rPr>
                        <a:t>　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1" dirty="0">
                          <a:latin typeface="等线"/>
                        </a:rPr>
                        <a:t>　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1" dirty="0">
                          <a:latin typeface="等线"/>
                        </a:rPr>
                        <a:t>　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1">
                          <a:latin typeface="等线"/>
                        </a:rPr>
                        <a:t>　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</a:tr>
              <a:tr h="27659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dirty="0" smtClean="0">
                          <a:latin typeface="等线"/>
                        </a:rPr>
                        <a:t>FS_NG_RTC/NG_RTC</a:t>
                      </a:r>
                      <a:endParaRPr lang="en-US" sz="1000" dirty="0">
                        <a:latin typeface="等线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dirty="0" smtClean="0">
                          <a:latin typeface="等线"/>
                        </a:rPr>
                        <a:t>5</a:t>
                      </a:r>
                      <a:endParaRPr lang="en-US" altLang="zh-CN" sz="1000" dirty="0">
                        <a:latin typeface="等线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  <a:latin typeface="等线"/>
                        </a:rPr>
                        <a:t>2.5</a:t>
                      </a:r>
                      <a:endParaRPr lang="en-US" altLang="zh-CN" sz="1000" dirty="0">
                        <a:solidFill>
                          <a:schemeClr val="tx1"/>
                        </a:solidFill>
                        <a:latin typeface="等线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dirty="0" smtClean="0">
                          <a:latin typeface="等线"/>
                        </a:rPr>
                        <a:t>7.5</a:t>
                      </a:r>
                      <a:endParaRPr lang="en-US" altLang="zh-CN" sz="1000" dirty="0">
                        <a:latin typeface="等线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 smtClean="0">
                          <a:solidFill>
                            <a:srgbClr val="000000"/>
                          </a:solidFill>
                          <a:latin typeface="等线"/>
                        </a:rPr>
                        <a:t>1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latin typeface="等线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 smtClean="0">
                          <a:solidFill>
                            <a:srgbClr val="000000"/>
                          </a:solidFill>
                          <a:latin typeface="等线"/>
                        </a:rPr>
                        <a:t>1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latin typeface="等线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latin typeface="等线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latin typeface="等线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latin typeface="等线"/>
                        </a:rPr>
                        <a:t>0.5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latin typeface="等线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latin typeface="等线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latin typeface="等线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latin typeface="等线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 smtClean="0">
                          <a:solidFill>
                            <a:srgbClr val="FF0000"/>
                          </a:solidFill>
                          <a:latin typeface="等线"/>
                        </a:rPr>
                        <a:t>1</a:t>
                      </a:r>
                      <a:endParaRPr lang="en-US" altLang="zh-CN" sz="1000" b="0" i="0" u="none" strike="noStrike" dirty="0">
                        <a:solidFill>
                          <a:srgbClr val="FF0000"/>
                        </a:solidFill>
                        <a:latin typeface="等线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74799908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pPr algn="l"/>
            <a:r>
              <a:rPr lang="en-US" altLang="zh-CN" b="1" dirty="0" smtClean="0"/>
              <a:t>FS_NG_RTC</a:t>
            </a:r>
            <a:r>
              <a:rPr lang="en-US" altLang="de-DE" b="1" dirty="0" smtClean="0"/>
              <a:t> status </a:t>
            </a:r>
            <a:r>
              <a:rPr lang="en-US" altLang="zh-CN" b="1" dirty="0" smtClean="0"/>
              <a:t>after</a:t>
            </a:r>
            <a:r>
              <a:rPr lang="en-US" altLang="de-DE" b="1" dirty="0" smtClean="0"/>
              <a:t> SA2#154AH</a:t>
            </a:r>
            <a:endParaRPr lang="de-DE" altLang="de-DE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324659"/>
            <a:ext cx="8554480" cy="4248877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 smtClean="0"/>
              <a:t>General</a:t>
            </a:r>
            <a:endParaRPr lang="de-DE" alt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This is the last meeting for study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19 contributions were submitted and were all handled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For KI#1 (IMS Data Channel), procedures and corresponding IMS AS/DCMF services for solution 20 was updated and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Remaining editor’s note in KI#2 (AR communication) is removed.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400" dirty="0" smtClean="0">
                <a:ea typeface="宋体"/>
                <a:cs typeface="Times New Roman"/>
              </a:rPr>
              <a:t>KI#1 is concluded in this meeting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400" dirty="0" smtClean="0">
                <a:ea typeface="宋体"/>
                <a:cs typeface="Times New Roman"/>
              </a:rPr>
              <a:t>Consensus on solution to KI#3 was not reached, thus KI#3 will not progress in normative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400" dirty="0" smtClean="0">
                <a:ea typeface="宋体"/>
                <a:cs typeface="Times New Roman"/>
              </a:rPr>
              <a:t>In R18 IMS DC is not exempted when data off is activated, a LS is sent to SA1 accordingly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 smtClean="0">
                <a:ea typeface="+mn-ea"/>
                <a:cs typeface="+mn-cs"/>
              </a:rPr>
              <a:t>RAN </a:t>
            </a:r>
            <a:r>
              <a:rPr lang="en-US" sz="2000" dirty="0">
                <a:ea typeface="+mn-ea"/>
                <a:cs typeface="+mn-cs"/>
              </a:rPr>
              <a:t>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None</a:t>
            </a:r>
            <a:endParaRPr lang="en-US" altLang="de-DE" sz="1400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 smtClean="0"/>
              <a:t>Next </a:t>
            </a:r>
            <a:r>
              <a:rPr lang="de-DE" sz="2000" dirty="0"/>
              <a:t>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Continue normative work on KI#1, KI#2 and KI#4.</a:t>
            </a:r>
          </a:p>
        </p:txBody>
      </p:sp>
      <p:graphicFrame>
        <p:nvGraphicFramePr>
          <p:cNvPr id="6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xmlns="" val="2643195709"/>
              </p:ext>
            </p:extLst>
          </p:nvPr>
        </p:nvGraphicFramePr>
        <p:xfrm>
          <a:off x="179388" y="1299123"/>
          <a:ext cx="8810067" cy="82021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179116">
                <a:tc>
                  <a:txBody>
                    <a:bodyPr/>
                    <a:lstStyle/>
                    <a:p>
                      <a:r>
                        <a:rPr lang="en-US" sz="12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smtClean="0"/>
                        <a:t>Work Item Title</a:t>
                      </a:r>
                      <a:endParaRPr lang="en-US" sz="12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4112">
                <a:tc>
                  <a:txBody>
                    <a:bodyPr/>
                    <a:lstStyle/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FS_NG_RTC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system architecture for next generation real time communication services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85%-&gt;100%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March, 2023</a:t>
                      </a:r>
                      <a:endParaRPr kumimoji="0" lang="en-US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940066</a:t>
                      </a:r>
                      <a:endParaRPr kumimoji="0" lang="en-US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54272140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7645952" cy="787400"/>
          </a:xfrm>
        </p:spPr>
        <p:txBody>
          <a:bodyPr/>
          <a:lstStyle/>
          <a:p>
            <a:pPr algn="l"/>
            <a:r>
              <a:rPr lang="en-US" altLang="zh-CN" b="1" dirty="0" smtClean="0"/>
              <a:t>NG_RTC</a:t>
            </a:r>
            <a:r>
              <a:rPr lang="en-US" altLang="de-DE" b="1" dirty="0" smtClean="0"/>
              <a:t> status </a:t>
            </a:r>
            <a:r>
              <a:rPr lang="en-US" altLang="zh-CN" b="1" dirty="0" smtClean="0"/>
              <a:t>after</a:t>
            </a:r>
            <a:r>
              <a:rPr lang="en-US" altLang="de-DE" b="1" dirty="0" smtClean="0"/>
              <a:t> </a:t>
            </a:r>
            <a:r>
              <a:rPr lang="en-US" altLang="de-DE" b="1" dirty="0" smtClean="0"/>
              <a:t>SA2#154AHE and #155</a:t>
            </a:r>
            <a:endParaRPr lang="de-DE" altLang="de-DE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430534"/>
            <a:ext cx="8554480" cy="4248877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 smtClean="0"/>
              <a:t>General</a:t>
            </a:r>
            <a:endParaRPr lang="de-DE" alt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4 </a:t>
            </a:r>
            <a:r>
              <a:rPr lang="en-US" altLang="zh-CN" sz="1400" dirty="0" smtClean="0"/>
              <a:t>contributions </a:t>
            </a:r>
            <a:r>
              <a:rPr lang="en-US" altLang="zh-CN" sz="1400" dirty="0" smtClean="0"/>
              <a:t>to #154AHE and 19 contributions to #155 were submitted</a:t>
            </a:r>
            <a:endParaRPr lang="en-US" altLang="zh-CN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Architectures </a:t>
            </a:r>
            <a:r>
              <a:rPr lang="en-US" altLang="zh-CN" sz="1400" dirty="0" smtClean="0"/>
              <a:t>and main procedures </a:t>
            </a:r>
            <a:r>
              <a:rPr lang="en-US" altLang="zh-CN" sz="1400" dirty="0" smtClean="0"/>
              <a:t>of </a:t>
            </a:r>
            <a:r>
              <a:rPr lang="en-US" altLang="zh-CN" sz="1400" dirty="0" smtClean="0"/>
              <a:t>IMS DC </a:t>
            </a:r>
            <a:r>
              <a:rPr lang="en-US" altLang="zh-CN" sz="1400" dirty="0" smtClean="0"/>
              <a:t>were agreed</a:t>
            </a:r>
            <a:endParaRPr lang="en-GB" altLang="zh-CN" sz="1400" dirty="0" smtClean="0">
              <a:ea typeface="宋体"/>
              <a:cs typeface="Times New Roman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400" dirty="0" smtClean="0">
                <a:ea typeface="宋体"/>
                <a:cs typeface="Times New Roman"/>
              </a:rPr>
              <a:t>Enhancement to NRF based DCSF service registration and discovery </a:t>
            </a:r>
            <a:r>
              <a:rPr lang="en-GB" altLang="zh-CN" sz="1400" dirty="0" smtClean="0">
                <a:ea typeface="宋体"/>
                <a:cs typeface="Times New Roman"/>
              </a:rPr>
              <a:t>was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400" dirty="0" smtClean="0">
                <a:ea typeface="宋体"/>
                <a:cs typeface="Times New Roman"/>
              </a:rPr>
              <a:t>Services of IMS AS and DCMF are agreed</a:t>
            </a:r>
            <a:endParaRPr lang="en-GB" altLang="zh-CN" sz="1400" dirty="0" smtClean="0">
              <a:ea typeface="宋体"/>
              <a:cs typeface="Times New Roman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400" dirty="0" smtClean="0">
                <a:ea typeface="宋体"/>
                <a:cs typeface="Times New Roman"/>
              </a:rPr>
              <a:t>Documents for KI#2 and KI#4 were not handled due to time limit </a:t>
            </a:r>
            <a:endParaRPr lang="en-GB" altLang="zh-CN" sz="1400" dirty="0" smtClean="0">
              <a:ea typeface="宋体"/>
              <a:cs typeface="Times New Roman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 smtClean="0">
                <a:ea typeface="+mn-ea"/>
                <a:cs typeface="+mn-cs"/>
              </a:rPr>
              <a:t>RAN </a:t>
            </a:r>
            <a:r>
              <a:rPr lang="en-US" sz="2000" dirty="0">
                <a:ea typeface="+mn-ea"/>
                <a:cs typeface="+mn-cs"/>
              </a:rPr>
              <a:t>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None</a:t>
            </a:r>
            <a:endParaRPr lang="en-US" altLang="de-DE" sz="1400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 smtClean="0"/>
              <a:t>Next </a:t>
            </a:r>
            <a:r>
              <a:rPr lang="de-DE" sz="2000" dirty="0"/>
              <a:t>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Continue normative work on KI#1, KI#2 and </a:t>
            </a:r>
            <a:r>
              <a:rPr lang="en-US" altLang="zh-CN" sz="1400" dirty="0" smtClean="0"/>
              <a:t>KI#4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Synchronize with SA4 outcome</a:t>
            </a:r>
            <a:endParaRPr lang="en-US" altLang="zh-CN" sz="1400" dirty="0" smtClean="0"/>
          </a:p>
        </p:txBody>
      </p:sp>
      <p:graphicFrame>
        <p:nvGraphicFramePr>
          <p:cNvPr id="6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643195709"/>
              </p:ext>
            </p:extLst>
          </p:nvPr>
        </p:nvGraphicFramePr>
        <p:xfrm>
          <a:off x="179388" y="1299123"/>
          <a:ext cx="8810067" cy="82021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179116">
                <a:tc>
                  <a:txBody>
                    <a:bodyPr/>
                    <a:lstStyle/>
                    <a:p>
                      <a:r>
                        <a:rPr lang="en-US" sz="12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smtClean="0"/>
                        <a:t>Work Item Title</a:t>
                      </a:r>
                      <a:endParaRPr lang="en-US" sz="12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4112">
                <a:tc>
                  <a:txBody>
                    <a:bodyPr/>
                    <a:lstStyle/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NG_RTC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System architecture for next generation real time communication services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%-&gt;60</a:t>
                      </a: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2023</a:t>
                      </a:r>
                      <a:endParaRPr kumimoji="0" lang="en-US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970014</a:t>
                      </a:r>
                      <a:endParaRPr kumimoji="0" lang="en-US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54272140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3969bad89c1e8af66bac11d861b3a985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90ce26dd04fe7e679a7956444e442c28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CDEF8B8-53C8-4D7D-95BB-CC442AFD32D4}">
  <ds:schemaRefs>
    <ds:schemaRef ds:uri="http://purl.org/dc/terms/"/>
    <ds:schemaRef ds:uri="http://schemas.microsoft.com/office/2006/documentManagement/types"/>
    <ds:schemaRef ds:uri="http://schemas.microsoft.com/office/infopath/2007/PartnerControls"/>
    <ds:schemaRef ds:uri="ba37140e-f4c5-4a6c-a9b4-20a691ce6c8a"/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www.w3.org/XML/1998/namespace"/>
    <ds:schemaRef ds:uri="cc9c437c-ae0c-4066-8d90-a0f7de786127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2CC0702-60D4-43B0-BCDB-713C9E9C0EC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4F624C1-4DDE-4760-8225-960B2268667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36497</TotalTime>
  <Words>437</Words>
  <Application>Microsoft Office PowerPoint</Application>
  <PresentationFormat>全屏显示(4:3)</PresentationFormat>
  <Paragraphs>107</Paragraphs>
  <Slides>4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   FS_NG_RTC/NG_RTC Status Report</vt:lpstr>
      <vt:lpstr> FS_NG_RTC/NG_RTC work plan updates</vt:lpstr>
      <vt:lpstr>FS_NG_RTC status after SA2#154AH</vt:lpstr>
      <vt:lpstr>NG_RTC status after SA2#154AHE and #155</vt:lpstr>
    </vt:vector>
  </TitlesOfParts>
  <Company>3GPP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R1</cp:lastModifiedBy>
  <cp:revision>1509</cp:revision>
  <dcterms:created xsi:type="dcterms:W3CDTF">2008-08-30T09:32:10Z</dcterms:created>
  <dcterms:modified xsi:type="dcterms:W3CDTF">2023-02-25T07:06:47Z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0x010100EB28163D68FE8E4D9361964FDD814FC4</vt:lpwstr>
  </property>
</Properties>
</file>