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F446-F09B-435C-A09E-96AB53A7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2255F-0049-4778-9C57-AD9CEBE9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8E6-77B6-42F3-B102-6191953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662-B7AE-4DEB-8E53-929C28BC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4FA6-10C3-4993-9914-3F581AB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12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7143-4690-45B3-B717-BF6A3E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BFA05-6EA3-4259-BC00-C71FE8E3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FACA-494D-4385-9A97-7170320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8D8A-889D-4EE3-AC8E-CD015FA9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1AEE-A898-4E35-8285-24077D0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7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6EFF0-3AAC-4A55-9814-8DF35B51A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B408B-7522-4CDA-B401-00FC5F27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577C-5A89-4FAC-A9D3-9D56ADD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E33E-B370-4FB0-95B4-DD64D52D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77DD4-0F05-4B42-A7B1-54F20CC4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8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4324-43F7-489D-A123-00B2277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615A-522F-4A33-8894-1CFF0E0F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8144-5E65-4518-B56F-F4D1EA77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EA58-95E8-4CA9-86E6-2A290E1C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4880-1398-4F92-9E52-FB1C6A2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7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B27D-12B1-4CDB-8624-0359A2D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45C05-2D31-44A5-8DDE-939C6432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62578-258D-4172-A96F-3139A13C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43A-FF11-4ADA-872B-C4496C36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2C666-85A9-43B2-8007-192EDA8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2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93F1-AF3D-43B6-8DC4-8B4CCBF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2A7C-2872-44F4-B33B-3480D3E0F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FBB6-0046-40DE-8DCD-802D2F93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DD35-9D78-41AE-AED7-06B291C3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4D71-B706-4AA1-A50C-FA5A61F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73236-297B-4674-86C1-99FFFD3A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21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D492-D3F6-4410-AF41-A775248F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775E-052D-49DB-9581-3AEA23180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CED1-8F11-4A25-BBF2-8A3C72F6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DE031-A233-4E54-B2D2-4C31BB8E7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945A-7AC4-4E49-8C00-39C58C1E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56077-93B6-4CE6-9064-A8BAA71D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EFAC7-1812-49AD-9E52-9048305E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BAC0F-9A01-4C30-858E-8985D2D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D5D-35FC-4F9B-9D0A-90A5C26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C569F-B7BB-4CE7-8608-99BA6F5E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3DF22-B0A8-4C2E-AC2D-93567F5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B06CC-62F6-446B-AC41-960C3C37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65B9-9F58-4E06-8764-AE42781A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57845-42E9-47DE-85D4-7EAAD605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757A-88ED-4057-A074-25B2A85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2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E15E-5563-431C-8FB4-CCAA33FD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3495-5C13-47E9-A042-AD2BAAACD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0699A-7934-4A27-A895-78BADED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6932-BFDB-4750-B3E0-9154FD00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D452C-1FCB-49B0-9ED1-C18FE906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2A08-D5C1-49B9-A4D7-E22D423E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BC6-F490-4743-9D41-2A393C45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2E37B-A3E2-4631-8F89-24541CA18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64467-1EEE-4C4B-91B9-E6AC3A30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7B6D6-1A92-4918-B111-477C3FAC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0CA8C-37F3-4B91-B5BA-CBC20D86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4A0C4-F70B-4232-BACA-8613B8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98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5165-0133-4F41-A1E8-44D5D281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FDF9E-C683-4946-B118-6BA82BAB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3FF3-1BA3-4F47-9B47-DB616441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D690-DC09-4C19-9F32-770FCA06EB90}" type="datetimeFigureOut">
              <a:rPr lang="en-IE" smtClean="0"/>
              <a:t>22/02/2023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02467-505E-4342-B6C8-0D4539E26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FDFE-1CB1-471D-81B2-C0D7DCB29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4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72FE-59B9-4DB2-80BE-E0374D06D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Edge Ph2 drafting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49C0F-8512-4900-971B-3E727396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22/02/2023</a:t>
            </a:r>
          </a:p>
          <a:p>
            <a:endParaRPr lang="en-IE" dirty="0"/>
          </a:p>
          <a:p>
            <a:r>
              <a:rPr lang="en-IE" dirty="0"/>
              <a:t>Patrice Hédé, rapporteur</a:t>
            </a:r>
          </a:p>
        </p:txBody>
      </p:sp>
    </p:spTree>
    <p:extLst>
      <p:ext uri="{BB962C8B-B14F-4D97-AF65-F5344CB8AC3E}">
        <p14:creationId xmlns:p14="http://schemas.microsoft.com/office/powerpoint/2010/main" val="21968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KI#1</a:t>
            </a:r>
          </a:p>
          <a:p>
            <a:pPr lvl="1"/>
            <a:r>
              <a:rPr lang="en-IE" dirty="0"/>
              <a:t>Source of VPLMN roaming offloading policy</a:t>
            </a:r>
          </a:p>
          <a:p>
            <a:pPr lvl="1"/>
            <a:r>
              <a:rPr lang="en-IE" dirty="0"/>
              <a:t>AF influence request path in VPLMN</a:t>
            </a:r>
          </a:p>
          <a:p>
            <a:pPr lvl="1"/>
            <a:r>
              <a:rPr lang="en-IE" dirty="0"/>
              <a:t>routing of UE DNS requests to </a:t>
            </a:r>
            <a:r>
              <a:rPr lang="en-IE" dirty="0" err="1"/>
              <a:t>vEASDF</a:t>
            </a:r>
            <a:endParaRPr lang="en-IE" dirty="0"/>
          </a:p>
          <a:p>
            <a:pPr lvl="1"/>
            <a:r>
              <a:rPr lang="en-IE" dirty="0"/>
              <a:t>DNS request traffic routing between </a:t>
            </a:r>
            <a:r>
              <a:rPr lang="en-IE" dirty="0" err="1"/>
              <a:t>vEASDF</a:t>
            </a:r>
            <a:r>
              <a:rPr lang="en-IE" dirty="0"/>
              <a:t> and HPLMN DNS server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62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VPLMN roaming offloading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(covered by "Technical issue 2" in 2771)</a:t>
            </a:r>
          </a:p>
          <a:p>
            <a:r>
              <a:rPr lang="en-IE" dirty="0"/>
              <a:t>source can be UDM or PCF</a:t>
            </a:r>
          </a:p>
          <a:p>
            <a:pPr lvl="1"/>
            <a:r>
              <a:rPr lang="en-IE" dirty="0"/>
              <a:t>2814 (Samsung): </a:t>
            </a:r>
            <a:r>
              <a:rPr lang="en-IE" dirty="0" err="1"/>
              <a:t>hPCF</a:t>
            </a:r>
            <a:r>
              <a:rPr lang="en-IE" dirty="0"/>
              <a:t> → </a:t>
            </a:r>
            <a:r>
              <a:rPr lang="en-IE" dirty="0" err="1"/>
              <a:t>hSMF</a:t>
            </a:r>
            <a:endParaRPr lang="en-IE" dirty="0"/>
          </a:p>
          <a:p>
            <a:pPr lvl="1"/>
            <a:r>
              <a:rPr lang="en-IE" dirty="0"/>
              <a:t>2685 (Huawei): </a:t>
            </a:r>
            <a:r>
              <a:rPr lang="en-IE" dirty="0" err="1"/>
              <a:t>hPCF</a:t>
            </a:r>
            <a:r>
              <a:rPr lang="en-IE" dirty="0"/>
              <a:t> → </a:t>
            </a:r>
            <a:r>
              <a:rPr lang="en-IE" dirty="0" err="1"/>
              <a:t>hSMF</a:t>
            </a:r>
            <a:endParaRPr lang="en-IE" dirty="0"/>
          </a:p>
          <a:p>
            <a:pPr lvl="1"/>
            <a:r>
              <a:rPr lang="en-IE" dirty="0"/>
              <a:t>2831 (Nokia): UDM → </a:t>
            </a:r>
            <a:r>
              <a:rPr lang="en-IE" dirty="0" err="1"/>
              <a:t>hSMF</a:t>
            </a:r>
            <a:endParaRPr lang="en-IE" dirty="0"/>
          </a:p>
          <a:p>
            <a:pPr lvl="1"/>
            <a:endParaRPr lang="en-IE" dirty="0"/>
          </a:p>
          <a:p>
            <a:r>
              <a:rPr lang="en-IE" dirty="0">
                <a:solidFill>
                  <a:srgbClr val="FF0000"/>
                </a:solidFill>
              </a:rPr>
              <a:t>agreement: 1 solution</a:t>
            </a:r>
          </a:p>
          <a:p>
            <a:r>
              <a:rPr lang="en-IE" dirty="0">
                <a:solidFill>
                  <a:srgbClr val="FF0000"/>
                </a:solidFill>
              </a:rPr>
              <a:t>PCF preference: 4</a:t>
            </a:r>
          </a:p>
          <a:p>
            <a:r>
              <a:rPr lang="en-IE" dirty="0">
                <a:solidFill>
                  <a:srgbClr val="FF0000"/>
                </a:solidFill>
              </a:rPr>
              <a:t>UDM preference: 2</a:t>
            </a:r>
          </a:p>
          <a:p>
            <a:r>
              <a:rPr lang="en-IE" dirty="0">
                <a:solidFill>
                  <a:srgbClr val="FF0000"/>
                </a:solidFill>
              </a:rPr>
              <a:t>we will go for PCF source</a:t>
            </a:r>
          </a:p>
        </p:txBody>
      </p:sp>
    </p:spTree>
    <p:extLst>
      <p:ext uri="{BB962C8B-B14F-4D97-AF65-F5344CB8AC3E}">
        <p14:creationId xmlns:p14="http://schemas.microsoft.com/office/powerpoint/2010/main" val="124336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VPLMN roaming offloading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IE" dirty="0"/>
              <a:t>(covered by "Technical issue 2" in 2771)</a:t>
            </a:r>
          </a:p>
          <a:p>
            <a:r>
              <a:rPr lang="en-IE" dirty="0"/>
              <a:t>content of VPLMN roaming offloading policies</a:t>
            </a:r>
          </a:p>
          <a:p>
            <a:pPr lvl="1"/>
            <a:r>
              <a:rPr lang="en-IE" dirty="0"/>
              <a:t>2685 (Huawei), </a:t>
            </a:r>
            <a:r>
              <a:rPr lang="en-GB" dirty="0"/>
              <a:t>2832 (Nokia)</a:t>
            </a:r>
            <a:r>
              <a:rPr lang="en-IE" dirty="0"/>
              <a:t>: </a:t>
            </a:r>
            <a:r>
              <a:rPr lang="en-US" dirty="0">
                <a:solidFill>
                  <a:srgbClr val="FF0000"/>
                </a:solidFill>
              </a:rPr>
              <a:t>FQDN range(s) and/or IP address range(s)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2816 (Samsung): </a:t>
            </a:r>
            <a:r>
              <a:rPr lang="en-US" dirty="0"/>
              <a:t>FQDN range(s) and/or IP address range(s), Authorized Session AMBR for Local part of DN</a:t>
            </a:r>
            <a:endParaRPr lang="en-GB" dirty="0"/>
          </a:p>
          <a:p>
            <a:pPr lvl="1"/>
            <a:r>
              <a:rPr lang="en-IE" dirty="0"/>
              <a:t>2335 (Ericsson): </a:t>
            </a:r>
            <a:r>
              <a:rPr lang="en-GB" dirty="0"/>
              <a:t>FQDN range, IP range, AMBR for the local part of DN and charging policy</a:t>
            </a:r>
          </a:p>
          <a:p>
            <a:pPr lvl="1"/>
            <a:endParaRPr lang="en-GB" dirty="0"/>
          </a:p>
          <a:p>
            <a:r>
              <a:rPr lang="en-US" dirty="0">
                <a:solidFill>
                  <a:srgbClr val="FF0000"/>
                </a:solidFill>
              </a:rPr>
              <a:t>FQDN range(s) and/or IP address range(s)</a:t>
            </a:r>
          </a:p>
          <a:p>
            <a:r>
              <a:rPr lang="en-US" dirty="0">
                <a:solidFill>
                  <a:srgbClr val="FF0000"/>
                </a:solidFill>
              </a:rPr>
              <a:t>Authorized Session AMBR for Local part of DN</a:t>
            </a:r>
            <a:r>
              <a:rPr lang="en-US" dirty="0"/>
              <a:t> → double check if can be covered by existing parameter</a:t>
            </a:r>
          </a:p>
          <a:p>
            <a:r>
              <a:rPr lang="en-US" dirty="0"/>
              <a:t>charging policy → double check  if already covered?  </a:t>
            </a:r>
            <a:r>
              <a:rPr lang="en-US" dirty="0">
                <a:solidFill>
                  <a:srgbClr val="FF0000"/>
                </a:solidFill>
              </a:rPr>
              <a:t>FFS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5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AF influence request path in VPLMN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pPr lvl="1"/>
            <a:r>
              <a:rPr lang="en-IE" dirty="0"/>
              <a:t>2519/2520 (Samsung): </a:t>
            </a:r>
            <a:r>
              <a:rPr lang="en-IE" dirty="0" err="1"/>
              <a:t>vAF</a:t>
            </a:r>
            <a:r>
              <a:rPr lang="en-IE" dirty="0"/>
              <a:t> → </a:t>
            </a:r>
            <a:r>
              <a:rPr lang="en-IE" dirty="0" err="1"/>
              <a:t>vNEF</a:t>
            </a:r>
            <a:r>
              <a:rPr lang="en-IE" dirty="0"/>
              <a:t> → </a:t>
            </a:r>
            <a:r>
              <a:rPr lang="en-IE" dirty="0" err="1"/>
              <a:t>vUDR</a:t>
            </a:r>
            <a:r>
              <a:rPr lang="en-IE" dirty="0"/>
              <a:t> ⇒ </a:t>
            </a:r>
            <a:r>
              <a:rPr lang="en-IE" dirty="0" err="1"/>
              <a:t>vSMF</a:t>
            </a:r>
            <a:endParaRPr lang="en-IE" dirty="0"/>
          </a:p>
          <a:p>
            <a:pPr lvl="1"/>
            <a:r>
              <a:rPr lang="en-IE" dirty="0"/>
              <a:t>2691/2692 (Huawei), 2828/2829/2830 (Nokia): </a:t>
            </a:r>
            <a:r>
              <a:rPr lang="en-IE" dirty="0" err="1"/>
              <a:t>vAF</a:t>
            </a:r>
            <a:r>
              <a:rPr lang="en-IE" dirty="0"/>
              <a:t> → </a:t>
            </a:r>
            <a:r>
              <a:rPr lang="en-IE" dirty="0" err="1"/>
              <a:t>vNEF</a:t>
            </a:r>
            <a:r>
              <a:rPr lang="en-IE" dirty="0"/>
              <a:t> → </a:t>
            </a:r>
            <a:r>
              <a:rPr lang="en-IE" dirty="0" err="1"/>
              <a:t>vUDR</a:t>
            </a:r>
            <a:r>
              <a:rPr lang="en-IE" dirty="0"/>
              <a:t> ; </a:t>
            </a:r>
            <a:r>
              <a:rPr lang="en-US" altLang="zh-CN" dirty="0" err="1"/>
              <a:t>vUDR</a:t>
            </a:r>
            <a:r>
              <a:rPr lang="en-IE" altLang="zh-CN" dirty="0"/>
              <a:t> ⇒ </a:t>
            </a:r>
            <a:r>
              <a:rPr lang="en-IE" dirty="0" err="1"/>
              <a:t>vNEF</a:t>
            </a:r>
            <a:r>
              <a:rPr lang="en-IE" dirty="0"/>
              <a:t> ⇒ </a:t>
            </a:r>
            <a:r>
              <a:rPr lang="en-IE" dirty="0" err="1"/>
              <a:t>vSMF</a:t>
            </a:r>
            <a:endParaRPr lang="en-IE" dirty="0"/>
          </a:p>
          <a:p>
            <a:pPr marL="457200" lvl="1" indent="0">
              <a:buNone/>
            </a:pPr>
            <a:endParaRPr lang="en-IE" dirty="0"/>
          </a:p>
          <a:p>
            <a:pPr lvl="1"/>
            <a:r>
              <a:rPr lang="en-IE" dirty="0"/>
              <a:t>→ flow // ⇒ notification</a:t>
            </a:r>
          </a:p>
          <a:p>
            <a:pPr lvl="1"/>
            <a:endParaRPr lang="en-IE" dirty="0"/>
          </a:p>
          <a:p>
            <a:pPr lvl="1"/>
            <a:r>
              <a:rPr lang="en-IE" dirty="0" err="1">
                <a:solidFill>
                  <a:srgbClr val="FF0000"/>
                </a:solidFill>
              </a:rPr>
              <a:t>vAF</a:t>
            </a:r>
            <a:r>
              <a:rPr lang="en-IE" dirty="0">
                <a:solidFill>
                  <a:srgbClr val="FF0000"/>
                </a:solidFill>
              </a:rPr>
              <a:t> → </a:t>
            </a:r>
            <a:r>
              <a:rPr lang="en-IE" dirty="0" err="1">
                <a:solidFill>
                  <a:srgbClr val="FF0000"/>
                </a:solidFill>
              </a:rPr>
              <a:t>vNEF</a:t>
            </a:r>
            <a:r>
              <a:rPr lang="en-IE" dirty="0">
                <a:solidFill>
                  <a:srgbClr val="FF0000"/>
                </a:solidFill>
              </a:rPr>
              <a:t> → </a:t>
            </a:r>
            <a:r>
              <a:rPr lang="en-IE" dirty="0" err="1">
                <a:solidFill>
                  <a:srgbClr val="FF0000"/>
                </a:solidFill>
              </a:rPr>
              <a:t>vUDR</a:t>
            </a:r>
            <a:r>
              <a:rPr lang="en-IE" dirty="0">
                <a:solidFill>
                  <a:srgbClr val="FF0000"/>
                </a:solidFill>
              </a:rPr>
              <a:t> ; </a:t>
            </a:r>
            <a:r>
              <a:rPr lang="en-US" altLang="zh-CN" dirty="0" err="1">
                <a:solidFill>
                  <a:srgbClr val="FF0000"/>
                </a:solidFill>
              </a:rPr>
              <a:t>vUDR</a:t>
            </a:r>
            <a:r>
              <a:rPr lang="en-IE" altLang="zh-CN" dirty="0">
                <a:solidFill>
                  <a:srgbClr val="FF0000"/>
                </a:solidFill>
              </a:rPr>
              <a:t> ⇒ </a:t>
            </a:r>
            <a:r>
              <a:rPr lang="en-IE" dirty="0" err="1">
                <a:solidFill>
                  <a:srgbClr val="FF0000"/>
                </a:solidFill>
              </a:rPr>
              <a:t>vNEF</a:t>
            </a:r>
            <a:r>
              <a:rPr lang="en-IE" dirty="0">
                <a:solidFill>
                  <a:srgbClr val="FF0000"/>
                </a:solidFill>
              </a:rPr>
              <a:t> ⇒ </a:t>
            </a:r>
            <a:r>
              <a:rPr lang="en-IE" dirty="0" err="1">
                <a:solidFill>
                  <a:srgbClr val="FF0000"/>
                </a:solidFill>
              </a:rPr>
              <a:t>vSMF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9109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of DNS requests to </a:t>
            </a:r>
            <a:r>
              <a:rPr lang="en-US" dirty="0" err="1"/>
              <a:t>vEASDF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(covered by "Technical issue 1" in 2771)</a:t>
            </a:r>
          </a:p>
          <a:p>
            <a:r>
              <a:rPr lang="en-US" dirty="0"/>
              <a:t>2335(Ericsson): NAT at the PSA</a:t>
            </a:r>
          </a:p>
          <a:p>
            <a:r>
              <a:rPr lang="en-US" dirty="0"/>
              <a:t>2685(Huawei): via UL-CL/BP+PSA</a:t>
            </a:r>
          </a:p>
          <a:p>
            <a:endParaRPr lang="en-US" dirty="0"/>
          </a:p>
          <a:p>
            <a:r>
              <a:rPr lang="en-US" dirty="0"/>
              <a:t>not discussed in drafting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596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request traffic routing between </a:t>
            </a:r>
            <a:r>
              <a:rPr lang="en-US" dirty="0" err="1"/>
              <a:t>vEASDF</a:t>
            </a:r>
            <a:r>
              <a:rPr lang="en-US" dirty="0"/>
              <a:t> and HPLMN DNS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(covered by "Technical issue 6" in 2771)</a:t>
            </a:r>
          </a:p>
          <a:p>
            <a:r>
              <a:rPr lang="en-US" dirty="0"/>
              <a:t>2399 (CMCC): UL/CL in VPLMN to change </a:t>
            </a:r>
            <a:r>
              <a:rPr lang="en-US" dirty="0" err="1"/>
              <a:t>dest</a:t>
            </a:r>
            <a:r>
              <a:rPr lang="en-US" dirty="0"/>
              <a:t> IP address from </a:t>
            </a:r>
            <a:r>
              <a:rPr lang="en-US" dirty="0" err="1"/>
              <a:t>vEASDF</a:t>
            </a:r>
            <a:r>
              <a:rPr lang="en-US" dirty="0"/>
              <a:t> to HPLMN DNS server</a:t>
            </a:r>
          </a:p>
          <a:p>
            <a:r>
              <a:rPr lang="en-US" dirty="0"/>
              <a:t>2827 (Nokia): DNS traffic injection with tunnels</a:t>
            </a:r>
          </a:p>
          <a:p>
            <a:endParaRPr lang="en-US" dirty="0"/>
          </a:p>
          <a:p>
            <a:r>
              <a:rPr lang="en-IE" dirty="0"/>
              <a:t>issue includes keeping privacy of DNS requests</a:t>
            </a:r>
          </a:p>
          <a:p>
            <a:endParaRPr lang="en-IE" dirty="0"/>
          </a:p>
          <a:p>
            <a:r>
              <a:rPr lang="en-IE" dirty="0"/>
              <a:t>we will not attempt to resolve this in this meeting, this will be discussed further in CC before next  meeting. may improve EN in the meantime.</a:t>
            </a:r>
          </a:p>
        </p:txBody>
      </p:sp>
    </p:spTree>
    <p:extLst>
      <p:ext uri="{BB962C8B-B14F-4D97-AF65-F5344CB8AC3E}">
        <p14:creationId xmlns:p14="http://schemas.microsoft.com/office/powerpoint/2010/main" val="426474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等线</vt:lpstr>
      <vt:lpstr>Office Theme</vt:lpstr>
      <vt:lpstr>Edge Ph2 drafting</vt:lpstr>
      <vt:lpstr>Agenda</vt:lpstr>
      <vt:lpstr>VPLMN roaming offloading policy</vt:lpstr>
      <vt:lpstr>VPLMN roaming offloading policy</vt:lpstr>
      <vt:lpstr>AF influence request path in VPLMN</vt:lpstr>
      <vt:lpstr>routing of DNS requests to vEASDF</vt:lpstr>
      <vt:lpstr>DNS request traffic routing between vEASDF and HPLMN DNS server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Ph2 CC</dc:title>
  <dc:creator>Editor (Patrice Hédé)</dc:creator>
  <cp:lastModifiedBy>Patrice Hédé</cp:lastModifiedBy>
  <cp:revision>19</cp:revision>
  <dcterms:created xsi:type="dcterms:W3CDTF">2022-12-09T12:48:00Z</dcterms:created>
  <dcterms:modified xsi:type="dcterms:W3CDTF">2023-02-22T07:05:18Z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1677045253</vt:lpwstr>
  </property>
</Properties>
</file>